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3.png"/><Relationship Id="rId5" Type="http://schemas.openxmlformats.org/officeDocument/2006/relationships/image" Target="../media/image78.png"/><Relationship Id="rId10" Type="http://schemas.openxmlformats.org/officeDocument/2006/relationships/image" Target="../media/image2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7C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22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080782" cy="5109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carry out a one-tailed hypothesis test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This might be given to you as numbers only or through a context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57897" y="1759131"/>
            <a:ext cx="1924594" cy="3918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67814" y="2060803"/>
                <a:ext cx="4483223" cy="3877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Reminder: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one-tailed test is where we are only considering only one ‘end’ of the binomial distribution.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it might be worded that a dice is ‘biased towards’ or ‘biased against’, rather than just ‘biased’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14" y="2060803"/>
                <a:ext cx="4483223" cy="3877985"/>
              </a:xfrm>
              <a:prstGeom prst="rect">
                <a:avLst/>
              </a:prstGeom>
              <a:blipFill>
                <a:blip r:embed="rId2"/>
                <a:stretch>
                  <a:fillRect t="-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65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80782" cy="510948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carry out a one-tailed hypothesis test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single observation,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taken from a Binomial distribution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(12,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a value of 8 is obtained. Use this observation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against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using a 5% significance level.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80782" cy="5109482"/>
              </a:xfrm>
              <a:blipFill>
                <a:blip r:embed="rId2"/>
                <a:stretch>
                  <a:fillRect l="-597" t="-716" r="-20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293324" y="1889759"/>
            <a:ext cx="1271452" cy="40059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35061" y="1425078"/>
            <a:ext cx="3252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means that we have done the set of trials once through, and achieved 8 successes (out of the 12 trials)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does not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mean we did one trial and scored a 8!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22068" y="2307771"/>
            <a:ext cx="3905795" cy="696687"/>
            <a:chOff x="222068" y="2307771"/>
            <a:chExt cx="3905795" cy="696687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26423" y="2995749"/>
              <a:ext cx="161979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22068" y="2316480"/>
              <a:ext cx="3905795" cy="1306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26422" y="2333897"/>
              <a:ext cx="1" cy="670561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815738" y="2786743"/>
              <a:ext cx="2303416" cy="435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4119154" y="2307771"/>
              <a:ext cx="1" cy="48768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828800" y="2808514"/>
              <a:ext cx="4355" cy="18723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076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080782" cy="510948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carry out a one-tailed hypothesis test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single observation,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taken from a Binomial distribution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(12,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a value of 8 is obtained. Use this observation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against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using a 5% significance level.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080782" cy="5109482"/>
              </a:xfrm>
              <a:blipFill>
                <a:blip r:embed="rId2"/>
                <a:stretch>
                  <a:fillRect l="-597" t="-716" r="-20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6735" y="1099648"/>
            <a:ext cx="42498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It can help to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the information…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88530" y="1471156"/>
                <a:ext cx="10208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530" y="1471156"/>
                <a:ext cx="1020856" cy="246221"/>
              </a:xfrm>
              <a:prstGeom prst="rect">
                <a:avLst/>
              </a:prstGeom>
              <a:blipFill>
                <a:blip r:embed="rId3"/>
                <a:stretch>
                  <a:fillRect l="-4192" r="-4192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90010" y="1800264"/>
                <a:ext cx="101611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010" y="1800264"/>
                <a:ext cx="1016112" cy="246221"/>
              </a:xfrm>
              <a:prstGeom prst="rect">
                <a:avLst/>
              </a:prstGeom>
              <a:blipFill>
                <a:blip r:embed="rId4"/>
                <a:stretch>
                  <a:fillRect l="-4217" r="-4217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35061" y="1474117"/>
                <a:ext cx="6625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061" y="1474117"/>
                <a:ext cx="662554" cy="246221"/>
              </a:xfrm>
              <a:prstGeom prst="rect">
                <a:avLst/>
              </a:prstGeom>
              <a:blipFill>
                <a:blip r:embed="rId5"/>
                <a:stretch>
                  <a:fillRect l="-3670" r="-550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7574" y="1475427"/>
                <a:ext cx="7000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7574" y="1475427"/>
                <a:ext cx="700000" cy="246221"/>
              </a:xfrm>
              <a:prstGeom prst="rect">
                <a:avLst/>
              </a:prstGeom>
              <a:blipFill>
                <a:blip r:embed="rId6"/>
                <a:stretch>
                  <a:fillRect l="-6957" r="-608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83752" y="1468197"/>
                <a:ext cx="3430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5%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752" y="1468197"/>
                <a:ext cx="343043" cy="246221"/>
              </a:xfrm>
              <a:prstGeom prst="rect">
                <a:avLst/>
              </a:prstGeom>
              <a:blipFill>
                <a:blip r:embed="rId7"/>
                <a:stretch>
                  <a:fillRect l="-14286" r="-14286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/>
          <a:srcRect l="3959" t="27333" r="19201" b="21631"/>
          <a:stretch/>
        </p:blipFill>
        <p:spPr>
          <a:xfrm>
            <a:off x="4467496" y="2186546"/>
            <a:ext cx="4566891" cy="1706185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4466736" y="2288071"/>
            <a:ext cx="399495" cy="2485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7902523" y="2120537"/>
            <a:ext cx="363984" cy="2485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7865869" y="3217141"/>
            <a:ext cx="381740" cy="155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52478" y="1805043"/>
                <a:ext cx="5434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478" y="1805043"/>
                <a:ext cx="543417" cy="246221"/>
              </a:xfrm>
              <a:prstGeom prst="rect">
                <a:avLst/>
              </a:prstGeom>
              <a:blipFill>
                <a:blip r:embed="rId9"/>
                <a:stretch>
                  <a:fillRect l="-4494" r="-786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763166" y="3969671"/>
            <a:ext cx="4113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the calculation we need to do…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55328" y="4372252"/>
                <a:ext cx="2316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≥8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≤7)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328" y="4372252"/>
                <a:ext cx="2316275" cy="246221"/>
              </a:xfrm>
              <a:prstGeom prst="rect">
                <a:avLst/>
              </a:prstGeom>
              <a:blipFill>
                <a:blip r:embed="rId10"/>
                <a:stretch>
                  <a:fillRect l="-1579" r="-263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326820" y="4808738"/>
                <a:ext cx="122700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=1−0.9427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820" y="4808738"/>
                <a:ext cx="1227003" cy="246221"/>
              </a:xfrm>
              <a:prstGeom prst="rect">
                <a:avLst/>
              </a:prstGeom>
              <a:blipFill>
                <a:blip r:embed="rId11"/>
                <a:stretch>
                  <a:fillRect l="-995" r="-248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337178" y="5245223"/>
                <a:ext cx="8681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=0.0573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178" y="5245223"/>
                <a:ext cx="868123" cy="246221"/>
              </a:xfrm>
              <a:prstGeom prst="rect">
                <a:avLst/>
              </a:prstGeom>
              <a:blipFill>
                <a:blip r:embed="rId12"/>
                <a:stretch>
                  <a:fillRect l="-2113" r="-493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447714" y="5603162"/>
            <a:ext cx="450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is greater than 5%, so we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accept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the null hypothesis that the probability is 0.4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7553" y="3854261"/>
            <a:ext cx="41192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Make sure you read questions carefully!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Consider whether you are testing if the probability is above or below the critical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67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1" grpId="0"/>
      <p:bldP spid="22" grpId="0"/>
      <p:bldP spid="23" grpId="0" animBg="1"/>
      <p:bldP spid="24" grpId="0" animBg="1"/>
      <p:bldP spid="26" grpId="0" animBg="1"/>
      <p:bldP spid="28" grpId="0"/>
      <p:bldP spid="6" grpId="0"/>
      <p:bldP spid="7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080782" cy="5109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carry out a one-tailed hypothesis test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the question is given to you in context, it helps to follow a series of steps…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Decide on the test statistic</a:t>
            </a:r>
          </a:p>
          <a:p>
            <a:pPr marL="342900" indent="-342900" algn="ctr">
              <a:buAutoNum type="arabi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Identify the null and alternative hypotheses</a:t>
            </a:r>
          </a:p>
          <a:p>
            <a:pPr marL="342900" indent="-342900" algn="ctr">
              <a:buAutoNum type="arabi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 the probability of the test statistic taking the observed value</a:t>
            </a:r>
            <a:r>
              <a:rPr lang="en-GB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, assuming the null hypothesis is true</a:t>
            </a:r>
          </a:p>
          <a:p>
            <a:pPr marL="342900" indent="-342900" algn="ctr">
              <a:buAutoNum type="arabi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Compare this with the significance level</a:t>
            </a:r>
          </a:p>
          <a:p>
            <a:pPr marL="342900" indent="-342900" algn="ctr">
              <a:buAutoNum type="arabi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Write a conclusion in the context of the question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4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080782" cy="5109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carry out a one-tailed hypothesis test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3509" y="2141716"/>
                <a:ext cx="3823063" cy="2902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The standard treatment for a particular disease has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probability of success. A certain doctor has undertaken research in this area and has produced a new drug which has been successful with 10 out of 20 patients. The doctor claims that the new drug represents an improvement on the standard treatment. Test, at the 5% significance level, the claim made by the doctor.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09" y="2141716"/>
                <a:ext cx="3823063" cy="2902205"/>
              </a:xfrm>
              <a:prstGeom prst="rect">
                <a:avLst/>
              </a:prstGeom>
              <a:blipFill>
                <a:blip r:embed="rId2"/>
                <a:stretch>
                  <a:fillRect t="-420" r="-478" b="-18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16531" y="5191829"/>
            <a:ext cx="3911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test statistic will be the 10 patients who were cured, out of 20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30042" y="1753341"/>
                <a:ext cx="11346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042" y="1753341"/>
                <a:ext cx="1134670" cy="246221"/>
              </a:xfrm>
              <a:prstGeom prst="rect">
                <a:avLst/>
              </a:prstGeom>
              <a:blipFill>
                <a:blip r:embed="rId3"/>
                <a:stretch>
                  <a:fillRect l="-3763" r="-3763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31521" y="2085155"/>
                <a:ext cx="11299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&gt;0.25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521" y="2085155"/>
                <a:ext cx="1129925" cy="246221"/>
              </a:xfrm>
              <a:prstGeom prst="rect">
                <a:avLst/>
              </a:prstGeom>
              <a:blipFill>
                <a:blip r:embed="rId4"/>
                <a:stretch>
                  <a:fillRect l="-3784" r="-378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42543" y="1407534"/>
                <a:ext cx="10602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(20,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543" y="1407534"/>
                <a:ext cx="1060290" cy="246221"/>
              </a:xfrm>
              <a:prstGeom prst="rect">
                <a:avLst/>
              </a:prstGeom>
              <a:blipFill>
                <a:blip r:embed="rId5"/>
                <a:stretch>
                  <a:fillRect l="-4023" r="-574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018001" y="1739391"/>
                <a:ext cx="6625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001" y="1739391"/>
                <a:ext cx="662553" cy="246221"/>
              </a:xfrm>
              <a:prstGeom prst="rect">
                <a:avLst/>
              </a:prstGeom>
              <a:blipFill>
                <a:blip r:embed="rId6"/>
                <a:stretch>
                  <a:fillRect l="-3670" r="-550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9482" y="2061819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482" y="2061819"/>
                <a:ext cx="657231" cy="246221"/>
              </a:xfrm>
              <a:prstGeom prst="rect">
                <a:avLst/>
              </a:prstGeom>
              <a:blipFill>
                <a:blip r:embed="rId7"/>
                <a:stretch>
                  <a:fillRect l="-3704" r="-64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08581" y="1733304"/>
                <a:ext cx="8138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581" y="1733304"/>
                <a:ext cx="813813" cy="246221"/>
              </a:xfrm>
              <a:prstGeom prst="rect">
                <a:avLst/>
              </a:prstGeom>
              <a:blipFill>
                <a:blip r:embed="rId8"/>
                <a:stretch>
                  <a:fillRect l="-6015" r="-5263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53562" y="2038654"/>
                <a:ext cx="3430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5%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562" y="2038654"/>
                <a:ext cx="343043" cy="246221"/>
              </a:xfrm>
              <a:prstGeom prst="rect">
                <a:avLst/>
              </a:prstGeom>
              <a:blipFill>
                <a:blip r:embed="rId9"/>
                <a:stretch>
                  <a:fillRect l="-16071" r="-14286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5788492" y="1955665"/>
            <a:ext cx="986776" cy="4000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20503" y="2284732"/>
            <a:ext cx="2166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default position is that the new drug is no different to the previous one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90209" y="1108357"/>
            <a:ext cx="29225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the information…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761277" y="2358437"/>
            <a:ext cx="734228" cy="7048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61471" y="3096806"/>
            <a:ext cx="2166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want to test whether the new drug has a higher probability of curing the patients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373880" y="2421841"/>
            <a:ext cx="4584768" cy="2074033"/>
            <a:chOff x="4450080" y="2444701"/>
            <a:chExt cx="4584768" cy="207403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10"/>
            <a:srcRect l="2481" t="17443" r="59008" b="25362"/>
            <a:stretch/>
          </p:blipFill>
          <p:spPr>
            <a:xfrm>
              <a:off x="4450080" y="2603690"/>
              <a:ext cx="4584768" cy="191504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11"/>
            <a:srcRect l="2503" t="38329" r="59064" b="56445"/>
            <a:stretch/>
          </p:blipFill>
          <p:spPr>
            <a:xfrm>
              <a:off x="4454525" y="2444701"/>
              <a:ext cx="4575175" cy="174971"/>
            </a:xfrm>
            <a:prstGeom prst="rect">
              <a:avLst/>
            </a:prstGeom>
          </p:spPr>
        </p:pic>
      </p:grpSp>
      <p:sp>
        <p:nvSpPr>
          <p:cNvPr id="22" name="Oval 21"/>
          <p:cNvSpPr/>
          <p:nvPr/>
        </p:nvSpPr>
        <p:spPr>
          <a:xfrm>
            <a:off x="4360056" y="2539531"/>
            <a:ext cx="399495" cy="2485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622363" y="2379617"/>
            <a:ext cx="363984" cy="2485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608569" y="3720061"/>
            <a:ext cx="381740" cy="155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801266" y="4495451"/>
            <a:ext cx="4113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the calculation we need to do…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79128" y="4837072"/>
                <a:ext cx="24300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≥10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≤9)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128" y="4837072"/>
                <a:ext cx="2430089" cy="246221"/>
              </a:xfrm>
              <a:prstGeom prst="rect">
                <a:avLst/>
              </a:prstGeom>
              <a:blipFill>
                <a:blip r:embed="rId12"/>
                <a:stretch>
                  <a:fillRect l="-1253" r="-250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64920" y="5182118"/>
                <a:ext cx="122700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=1−0.9861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920" y="5182118"/>
                <a:ext cx="1227003" cy="246221"/>
              </a:xfrm>
              <a:prstGeom prst="rect">
                <a:avLst/>
              </a:prstGeom>
              <a:blipFill>
                <a:blip r:embed="rId13"/>
                <a:stretch>
                  <a:fillRect l="-995" r="-298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75278" y="5511923"/>
                <a:ext cx="8681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=0.0139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278" y="5511923"/>
                <a:ext cx="868123" cy="246221"/>
              </a:xfrm>
              <a:prstGeom prst="rect">
                <a:avLst/>
              </a:prstGeom>
              <a:blipFill>
                <a:blip r:embed="rId14"/>
                <a:stretch>
                  <a:fillRect l="-2113" r="-422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478194" y="5854622"/>
            <a:ext cx="4665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is less than 5%, so we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reject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the null hypothesis that the probability is 0.25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657600" y="6065520"/>
            <a:ext cx="853440" cy="175260"/>
          </a:xfrm>
          <a:prstGeom prst="straightConnector1">
            <a:avLst/>
          </a:prstGeom>
          <a:ln w="25400">
            <a:solidFill>
              <a:srgbClr val="0000FF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87781" y="5989320"/>
            <a:ext cx="23698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It seems that the drug is better than the previous one!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22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5" grpId="1"/>
      <p:bldP spid="18" grpId="0"/>
      <p:bldP spid="21" grpId="0"/>
      <p:bldP spid="21" grpId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BF993C-BFAD-4C5A-823A-203D022239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4A0996-6C59-4989-AD8B-C5C842F410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8D19C8-6B2E-490A-8029-C687CA138C80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</TotalTime>
  <Words>704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Hypothesis Testing</vt:lpstr>
      <vt:lpstr>Hypothesis Testing</vt:lpstr>
      <vt:lpstr>Hypothesis Testing</vt:lpstr>
      <vt:lpstr>Hypothesis Testing</vt:lpstr>
      <vt:lpstr>Hypothesis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165</cp:revision>
  <dcterms:created xsi:type="dcterms:W3CDTF">2017-08-14T15:35:38Z</dcterms:created>
  <dcterms:modified xsi:type="dcterms:W3CDTF">2021-01-28T09:40:25Z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