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CCCC"/>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10" y="6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97934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850667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445268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450C350-365A-4F35-859D-17F134836970}"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169759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450C350-365A-4F35-859D-17F134836970}" type="datetimeFigureOut">
              <a:rPr lang="en-GB" smtClean="0"/>
              <a:t>28/01/2021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90413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450C350-365A-4F35-859D-17F134836970}"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973651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450C350-365A-4F35-859D-17F134836970}" type="datetimeFigureOut">
              <a:rPr lang="en-GB" smtClean="0"/>
              <a:t>28/01/2021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53397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50C350-365A-4F35-859D-17F134836970}" type="datetimeFigureOut">
              <a:rPr lang="en-GB" smtClean="0"/>
              <a:t>28/01/2021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704381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0C350-365A-4F35-859D-17F134836970}" type="datetimeFigureOut">
              <a:rPr lang="en-GB" smtClean="0"/>
              <a:t>28/01/2021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2340146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3252038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450C350-365A-4F35-859D-17F134836970}" type="datetimeFigureOut">
              <a:rPr lang="en-GB" smtClean="0"/>
              <a:t>28/01/2021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B55662A-1E8C-41A9-AAAB-2F6E2B9C335B}" type="slidenum">
              <a:rPr lang="en-GB" smtClean="0"/>
              <a:t>‹#›</a:t>
            </a:fld>
            <a:endParaRPr lang="en-GB"/>
          </a:p>
        </p:txBody>
      </p:sp>
    </p:spTree>
    <p:extLst>
      <p:ext uri="{BB962C8B-B14F-4D97-AF65-F5344CB8AC3E}">
        <p14:creationId xmlns:p14="http://schemas.microsoft.com/office/powerpoint/2010/main" val="410077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gs>
            <a:gs pos="7000">
              <a:schemeClr val="accent4">
                <a:lumMod val="20000"/>
                <a:lumOff val="80000"/>
              </a:schemeClr>
            </a:gs>
            <a:gs pos="95000">
              <a:schemeClr val="accent4">
                <a:lumMod val="20000"/>
                <a:lumOff val="80000"/>
              </a:schemeClr>
            </a:gs>
            <a:gs pos="100000">
              <a:schemeClr val="accent4"/>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50C350-365A-4F35-859D-17F134836970}" type="datetimeFigureOut">
              <a:rPr lang="en-GB" smtClean="0"/>
              <a:t>28/01/2021</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55662A-1E8C-41A9-AAAB-2F6E2B9C335B}" type="slidenum">
              <a:rPr lang="en-GB" smtClean="0"/>
              <a:t>‹#›</a:t>
            </a:fld>
            <a:endParaRPr lang="en-GB"/>
          </a:p>
        </p:txBody>
      </p:sp>
    </p:spTree>
    <p:extLst>
      <p:ext uri="{BB962C8B-B14F-4D97-AF65-F5344CB8AC3E}">
        <p14:creationId xmlns:p14="http://schemas.microsoft.com/office/powerpoint/2010/main" val="18499737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46.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11.xml.rels><?xml version="1.0" encoding="UTF-8" standalone="yes"?>
<Relationships xmlns="http://schemas.openxmlformats.org/package/2006/relationships"><Relationship Id="rId8" Type="http://schemas.openxmlformats.org/officeDocument/2006/relationships/image" Target="../media/image50.png"/><Relationship Id="rId3" Type="http://schemas.openxmlformats.org/officeDocument/2006/relationships/image" Target="../media/image34.png"/><Relationship Id="rId7" Type="http://schemas.openxmlformats.org/officeDocument/2006/relationships/image" Target="../media/image49.png"/><Relationship Id="rId12" Type="http://schemas.openxmlformats.org/officeDocument/2006/relationships/image" Target="../media/image54.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48.png"/><Relationship Id="rId11" Type="http://schemas.openxmlformats.org/officeDocument/2006/relationships/image" Target="../media/image53.png"/><Relationship Id="rId5" Type="http://schemas.openxmlformats.org/officeDocument/2006/relationships/image" Target="../media/image47.png"/><Relationship Id="rId10" Type="http://schemas.openxmlformats.org/officeDocument/2006/relationships/image" Target="../media/image3.png"/><Relationship Id="rId4" Type="http://schemas.openxmlformats.org/officeDocument/2006/relationships/image" Target="../media/image35.png"/><Relationship Id="rId9" Type="http://schemas.openxmlformats.org/officeDocument/2006/relationships/image" Target="../media/image51.png"/></Relationships>
</file>

<file path=ppt/slides/_rels/slide12.xml.rels><?xml version="1.0" encoding="UTF-8" standalone="yes"?>
<Relationships xmlns="http://schemas.openxmlformats.org/package/2006/relationships"><Relationship Id="rId8" Type="http://schemas.openxmlformats.org/officeDocument/2006/relationships/image" Target="../media/image50.png"/><Relationship Id="rId13" Type="http://schemas.openxmlformats.org/officeDocument/2006/relationships/image" Target="../media/image56.png"/><Relationship Id="rId3" Type="http://schemas.openxmlformats.org/officeDocument/2006/relationships/image" Target="../media/image34.png"/><Relationship Id="rId7" Type="http://schemas.openxmlformats.org/officeDocument/2006/relationships/image" Target="../media/image49.png"/><Relationship Id="rId12" Type="http://schemas.openxmlformats.org/officeDocument/2006/relationships/image" Target="../media/image55.png"/><Relationship Id="rId2" Type="http://schemas.openxmlformats.org/officeDocument/2006/relationships/image" Target="../media/image46.png"/><Relationship Id="rId1" Type="http://schemas.openxmlformats.org/officeDocument/2006/relationships/slideLayout" Target="../slideLayouts/slideLayout2.xml"/><Relationship Id="rId6" Type="http://schemas.openxmlformats.org/officeDocument/2006/relationships/image" Target="../media/image48.png"/><Relationship Id="rId11" Type="http://schemas.openxmlformats.org/officeDocument/2006/relationships/image" Target="../media/image54.png"/><Relationship Id="rId5" Type="http://schemas.openxmlformats.org/officeDocument/2006/relationships/image" Target="../media/image47.png"/><Relationship Id="rId10" Type="http://schemas.openxmlformats.org/officeDocument/2006/relationships/image" Target="../media/image3.png"/><Relationship Id="rId4" Type="http://schemas.openxmlformats.org/officeDocument/2006/relationships/image" Target="../media/image35.png"/><Relationship Id="rId9" Type="http://schemas.openxmlformats.org/officeDocument/2006/relationships/image" Target="../media/image51.png"/></Relationships>
</file>

<file path=ppt/slides/_rels/slide13.xml.rels><?xml version="1.0" encoding="UTF-8" standalone="yes"?>
<Relationships xmlns="http://schemas.openxmlformats.org/package/2006/relationships"><Relationship Id="rId13" Type="http://schemas.openxmlformats.org/officeDocument/2006/relationships/image" Target="../media/image57.png"/><Relationship Id="rId3" Type="http://schemas.openxmlformats.org/officeDocument/2006/relationships/image" Target="../media/image34.png"/><Relationship Id="rId12" Type="http://schemas.openxmlformats.org/officeDocument/2006/relationships/image" Target="../media/image56.png"/><Relationship Id="rId2" Type="http://schemas.openxmlformats.org/officeDocument/2006/relationships/image" Target="../media/image46.png"/><Relationship Id="rId1" Type="http://schemas.openxmlformats.org/officeDocument/2006/relationships/slideLayout" Target="../slideLayouts/slideLayout2.xml"/><Relationship Id="rId11" Type="http://schemas.openxmlformats.org/officeDocument/2006/relationships/image" Target="../media/image54.png"/><Relationship Id="rId4" Type="http://schemas.openxmlformats.org/officeDocument/2006/relationships/image" Target="../media/image35.png"/><Relationship Id="rId14" Type="http://schemas.openxmlformats.org/officeDocument/2006/relationships/image" Target="../media/image58.png"/></Relationships>
</file>

<file path=ppt/slides/_rels/slide14.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62.png"/><Relationship Id="rId2" Type="http://schemas.openxmlformats.org/officeDocument/2006/relationships/image" Target="../media/image59.png"/><Relationship Id="rId1" Type="http://schemas.openxmlformats.org/officeDocument/2006/relationships/slideLayout" Target="../slideLayouts/slideLayout2.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 Id="rId5" Type="http://schemas.openxmlformats.org/officeDocument/2006/relationships/image" Target="../media/image36.png"/><Relationship Id="rId4" Type="http://schemas.openxmlformats.org/officeDocument/2006/relationships/image" Target="../media/image35.png"/></Relationships>
</file>

<file path=ppt/slides/_rels/slide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70.png"/><Relationship Id="rId4" Type="http://schemas.openxmlformats.org/officeDocument/2006/relationships/image" Target="../media/image35.png"/></Relationships>
</file>

<file path=ppt/slides/_rels/slide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70.png"/><Relationship Id="rId4" Type="http://schemas.openxmlformats.org/officeDocument/2006/relationships/image" Target="../media/image35.png"/></Relationships>
</file>

<file path=ppt/slides/_rels/slide5.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70.png"/><Relationship Id="rId4" Type="http://schemas.openxmlformats.org/officeDocument/2006/relationships/image" Target="../media/image35.png"/></Relationships>
</file>

<file path=ppt/slides/_rels/slide6.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2.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5.png"/></Relationships>
</file>

<file path=ppt/slides/_rels/slide7.xml.rels><?xml version="1.0" encoding="UTF-8" standalone="yes"?>
<Relationships xmlns="http://schemas.openxmlformats.org/package/2006/relationships"><Relationship Id="rId3" Type="http://schemas.openxmlformats.org/officeDocument/2006/relationships/image" Target="../media/image34.png"/><Relationship Id="rId7" Type="http://schemas.openxmlformats.org/officeDocument/2006/relationships/image" Target="../media/image2.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5.png"/></Relationships>
</file>

<file path=ppt/slides/_rels/slide8.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8.png"/><Relationship Id="rId1" Type="http://schemas.openxmlformats.org/officeDocument/2006/relationships/slideLayout" Target="../slideLayouts/slideLayout2.xml"/><Relationship Id="rId4" Type="http://schemas.openxmlformats.org/officeDocument/2006/relationships/image" Target="../media/image35.png"/></Relationships>
</file>

<file path=ppt/slides/_rels/slide9.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4.png"/><Relationship Id="rId7" Type="http://schemas.openxmlformats.org/officeDocument/2006/relationships/image" Target="../media/image43.png"/><Relationship Id="rId2" Type="http://schemas.openxmlformats.org/officeDocument/2006/relationships/image" Target="../media/image38.png"/><Relationship Id="rId1" Type="http://schemas.openxmlformats.org/officeDocument/2006/relationships/slideLayout" Target="../slideLayouts/slideLayout2.xml"/><Relationship Id="rId6" Type="http://schemas.openxmlformats.org/officeDocument/2006/relationships/image" Target="../media/image42.png"/><Relationship Id="rId5" Type="http://schemas.openxmlformats.org/officeDocument/2006/relationships/image" Target="../media/image2.png"/><Relationship Id="rId4" Type="http://schemas.openxmlformats.org/officeDocument/2006/relationships/image" Target="../media/image35.png"/><Relationship Id="rId9" Type="http://schemas.openxmlformats.org/officeDocument/2006/relationships/image" Target="../media/image4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E9AF089-E679-4A24-B136-9E36CC62F5F1}"/>
              </a:ext>
            </a:extLst>
          </p:cNvPr>
          <p:cNvSpPr/>
          <p:nvPr/>
        </p:nvSpPr>
        <p:spPr>
          <a:xfrm>
            <a:off x="1916461" y="1875388"/>
            <a:ext cx="5346656" cy="3023905"/>
          </a:xfrm>
          <a:prstGeom prst="rect">
            <a:avLst/>
          </a:prstGeom>
          <a:noFill/>
        </p:spPr>
        <p:txBody>
          <a:bodyPr wrap="none" lIns="68580" tIns="34290" rIns="68580" bIns="34290">
            <a:spAutoFit/>
          </a:bodyPr>
          <a:lstStyle/>
          <a:p>
            <a:pPr algn="ctr"/>
            <a:r>
              <a:rPr lang="en-US" altLang="ja-JP" sz="9600" b="1" dirty="0">
                <a:ln w="38100">
                  <a:solidFill>
                    <a:schemeClr val="accent2">
                      <a:lumMod val="75000"/>
                    </a:schemeClr>
                  </a:solidFill>
                  <a:prstDash val="solid"/>
                </a:ln>
                <a:solidFill>
                  <a:srgbClr val="FFC000"/>
                </a:solidFill>
                <a:latin typeface="Gabriola" panose="04040605051002020D02" pitchFamily="82" charset="0"/>
                <a:ea typeface="Segoe UI Black" panose="020B0A02040204020203" pitchFamily="34" charset="0"/>
                <a:cs typeface="Segoe UI Black" panose="020B0A02040204020203" pitchFamily="34" charset="0"/>
              </a:rPr>
              <a:t>Teachings for </a:t>
            </a:r>
          </a:p>
          <a:p>
            <a:pPr algn="ctr"/>
            <a:r>
              <a:rPr lang="en-US" altLang="ja-JP" sz="9600" b="1" dirty="0">
                <a:ln w="38100">
                  <a:solidFill>
                    <a:schemeClr val="accent2">
                      <a:lumMod val="75000"/>
                    </a:schemeClr>
                  </a:solidFill>
                  <a:prstDash val="solid"/>
                </a:ln>
                <a:solidFill>
                  <a:srgbClr val="FFC000"/>
                </a:solidFill>
                <a:latin typeface="Gabriola" panose="04040605051002020D02" pitchFamily="82" charset="0"/>
                <a:ea typeface="Segoe UI Black" panose="020B0A02040204020203" pitchFamily="34" charset="0"/>
                <a:cs typeface="Segoe UI Black" panose="020B0A02040204020203" pitchFamily="34" charset="0"/>
              </a:rPr>
              <a:t>Exercise 7B</a:t>
            </a:r>
            <a:endParaRPr lang="ja-JP" altLang="en-US" sz="9600" b="1" dirty="0">
              <a:ln w="38100">
                <a:solidFill>
                  <a:schemeClr val="accent2">
                    <a:lumMod val="75000"/>
                  </a:schemeClr>
                </a:solidFill>
                <a:prstDash val="solid"/>
              </a:ln>
              <a:solidFill>
                <a:srgbClr val="FFC000"/>
              </a:solidFill>
              <a:latin typeface="Gabriola" panose="04040605051002020D02" pitchFamily="82" charset="0"/>
              <a:cs typeface="Segoe UI Black" panose="020B0A02040204020203" pitchFamily="34" charset="0"/>
            </a:endParaRPr>
          </a:p>
        </p:txBody>
      </p:sp>
    </p:spTree>
    <p:extLst>
      <p:ext uri="{BB962C8B-B14F-4D97-AF65-F5344CB8AC3E}">
        <p14:creationId xmlns:p14="http://schemas.microsoft.com/office/powerpoint/2010/main" val="1027784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906611"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random variable </a:t>
                </a:r>
                <a14:m>
                  <m:oMath xmlns:m="http://schemas.openxmlformats.org/officeDocument/2006/math">
                    <m:r>
                      <a:rPr lang="en-US" sz="1600" i="1" dirty="0" smtClean="0">
                        <a:latin typeface="Cambria Math" panose="02040503050406030204" pitchFamily="18" charset="0"/>
                      </a:rPr>
                      <m:t>𝑋</m:t>
                    </m:r>
                  </m:oMath>
                </a14:m>
                <a:r>
                  <a:rPr lang="en-US" sz="1600" dirty="0">
                    <a:latin typeface="Comic Sans MS" panose="030F0702030302020204" pitchFamily="66" charset="0"/>
                  </a:rPr>
                  <a:t> has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(40, 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A single observation in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=0.25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≠0.25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the 2% level of significance, find the critical region of this test. The probability in each ‘tail’ should be as close to possible as 0.01</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906611" cy="4776787"/>
              </a:xfrm>
              <a:blipFill>
                <a:blip r:embed="rId2"/>
                <a:stretch>
                  <a:fillRect l="-312" t="-766" r="-218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87914" y="1432096"/>
            <a:ext cx="4758431" cy="3108543"/>
          </a:xfrm>
          <a:prstGeom prst="rect">
            <a:avLst/>
          </a:prstGeom>
          <a:noFill/>
        </p:spPr>
        <p:txBody>
          <a:bodyPr wrap="square" rtlCol="0">
            <a:spAutoFit/>
          </a:bodyPr>
          <a:lstStyle/>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Be careful – you will have to test 2 regions on this example, since we are not specifying whether we think the probability might be greater or less than the assumed value…</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Again, try to give the question context to help you understand it better</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This might be we are playing a game 40 times, and we think the probability of winning is 0.25</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We are considering what number of wins out of 40 would cause us to reject the idea that the probability is genuinely 0.25…</a:t>
            </a:r>
            <a:endParaRPr lang="en-GB" sz="1400" dirty="0">
              <a:solidFill>
                <a:srgbClr val="FF0000"/>
              </a:solidFill>
              <a:latin typeface="Comic Sans MS" panose="030F0702030302020204" pitchFamily="66" charset="0"/>
            </a:endParaRPr>
          </a:p>
        </p:txBody>
      </p:sp>
      <p:sp>
        <p:nvSpPr>
          <p:cNvPr id="20" name="Rectangle 19"/>
          <p:cNvSpPr/>
          <p:nvPr/>
        </p:nvSpPr>
        <p:spPr>
          <a:xfrm>
            <a:off x="1864311" y="3435658"/>
            <a:ext cx="1198485" cy="26633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320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linds(horizontal)">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9">
                                            <p:txEl>
                                              <p:pRg st="0" end="0"/>
                                            </p:txEl>
                                          </p:spTgt>
                                        </p:tgtEl>
                                        <p:attrNameLst>
                                          <p:attrName>style.visibility</p:attrName>
                                        </p:attrNameLst>
                                      </p:cBhvr>
                                      <p:to>
                                        <p:strVal val="visible"/>
                                      </p:to>
                                    </p:set>
                                    <p:animEffect transition="in" filter="blinds(horizontal)">
                                      <p:cBhvr>
                                        <p:cTn id="17" dur="500"/>
                                        <p:tgtEl>
                                          <p:spTgt spid="1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9">
                                            <p:txEl>
                                              <p:pRg st="2" end="2"/>
                                            </p:txEl>
                                          </p:spTgt>
                                        </p:tgtEl>
                                        <p:attrNameLst>
                                          <p:attrName>style.visibility</p:attrName>
                                        </p:attrNameLst>
                                      </p:cBhvr>
                                      <p:to>
                                        <p:strVal val="visible"/>
                                      </p:to>
                                    </p:set>
                                    <p:animEffect transition="in" filter="blinds(horizontal)">
                                      <p:cBhvr>
                                        <p:cTn id="22" dur="500"/>
                                        <p:tgtEl>
                                          <p:spTgt spid="1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9">
                                            <p:txEl>
                                              <p:pRg st="4" end="4"/>
                                            </p:txEl>
                                          </p:spTgt>
                                        </p:tgtEl>
                                        <p:attrNameLst>
                                          <p:attrName>style.visibility</p:attrName>
                                        </p:attrNameLst>
                                      </p:cBhvr>
                                      <p:to>
                                        <p:strVal val="visible"/>
                                      </p:to>
                                    </p:set>
                                    <p:animEffect transition="in" filter="blinds(horizontal)">
                                      <p:cBhvr>
                                        <p:cTn id="27" dur="500"/>
                                        <p:tgtEl>
                                          <p:spTgt spid="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9">
                                            <p:txEl>
                                              <p:pRg st="6" end="6"/>
                                            </p:txEl>
                                          </p:spTgt>
                                        </p:tgtEl>
                                        <p:attrNameLst>
                                          <p:attrName>style.visibility</p:attrName>
                                        </p:attrNameLst>
                                      </p:cBhvr>
                                      <p:to>
                                        <p:strVal val="visible"/>
                                      </p:to>
                                    </p:set>
                                    <p:animEffect transition="in" filter="blinds(horizontal)">
                                      <p:cBhvr>
                                        <p:cTn id="32" dur="500"/>
                                        <p:tgtEl>
                                          <p:spTgt spid="1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906611"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random variable </a:t>
                </a:r>
                <a14:m>
                  <m:oMath xmlns:m="http://schemas.openxmlformats.org/officeDocument/2006/math">
                    <m:r>
                      <a:rPr lang="en-US" sz="1600" i="1" dirty="0" smtClean="0">
                        <a:latin typeface="Cambria Math" panose="02040503050406030204" pitchFamily="18" charset="0"/>
                      </a:rPr>
                      <m:t>𝑋</m:t>
                    </m:r>
                  </m:oMath>
                </a14:m>
                <a:r>
                  <a:rPr lang="en-US" sz="1600" dirty="0">
                    <a:latin typeface="Comic Sans MS" panose="030F0702030302020204" pitchFamily="66" charset="0"/>
                  </a:rPr>
                  <a:t> has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(40, 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A single observation in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=0.25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≠0.25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the 2% level of significance, find the critical region of this test. The probability in each ‘tail’ should be as close to possible as 0.01</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906611" cy="4776787"/>
              </a:xfrm>
              <a:blipFill>
                <a:blip r:embed="rId2"/>
                <a:stretch>
                  <a:fillRect l="-312" t="-766" r="-218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56590" y="1038687"/>
            <a:ext cx="4249881" cy="338554"/>
          </a:xfrm>
          <a:prstGeom prst="rect">
            <a:avLst/>
          </a:prstGeom>
          <a:noFill/>
        </p:spPr>
        <p:txBody>
          <a:bodyPr wrap="none" rtlCol="0">
            <a:spAutoFit/>
          </a:bodyPr>
          <a:lstStyle/>
          <a:p>
            <a:r>
              <a:rPr lang="en-US" sz="1600" dirty="0">
                <a:solidFill>
                  <a:srgbClr val="FF0000"/>
                </a:solidFill>
                <a:latin typeface="Comic Sans MS" panose="030F0702030302020204" pitchFamily="66" charset="0"/>
              </a:rPr>
              <a:t>It can help to </a:t>
            </a:r>
            <a:r>
              <a:rPr lang="en-US" sz="1600" dirty="0" err="1">
                <a:solidFill>
                  <a:srgbClr val="FF0000"/>
                </a:solidFill>
                <a:latin typeface="Comic Sans MS" panose="030F0702030302020204" pitchFamily="66" charset="0"/>
              </a:rPr>
              <a:t>summarise</a:t>
            </a:r>
            <a:r>
              <a:rPr lang="en-US" sz="1600" dirty="0">
                <a:solidFill>
                  <a:srgbClr val="FF0000"/>
                </a:solidFill>
                <a:latin typeface="Comic Sans MS" panose="030F0702030302020204" pitchFamily="66" charset="0"/>
              </a:rPr>
              <a:t> the information…</a:t>
            </a:r>
            <a:endParaRPr lang="en-GB" sz="16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9" name="TextBox 8"/>
              <p:cNvSpPr txBox="1"/>
              <p:nvPr/>
            </p:nvSpPr>
            <p:spPr>
              <a:xfrm>
                <a:off x="4509855" y="1340527"/>
                <a:ext cx="11346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𝐻</m:t>
                          </m:r>
                        </m:e>
                        <m:sub>
                          <m:r>
                            <a:rPr lang="en-US" sz="1600" i="1">
                              <a:latin typeface="Cambria Math" panose="02040503050406030204" pitchFamily="18" charset="0"/>
                            </a:rPr>
                            <m:t>0</m:t>
                          </m:r>
                        </m:sub>
                      </m:sSub>
                      <m:r>
                        <a:rPr lang="en-US" sz="1600" i="1">
                          <a:latin typeface="Cambria Math" panose="02040503050406030204" pitchFamily="18" charset="0"/>
                        </a:rPr>
                        <m:t>:</m:t>
                      </m:r>
                      <m:r>
                        <a:rPr lang="en-US" sz="1600" i="1">
                          <a:latin typeface="Cambria Math" panose="02040503050406030204" pitchFamily="18" charset="0"/>
                        </a:rPr>
                        <m:t>𝑝</m:t>
                      </m:r>
                      <m:r>
                        <a:rPr lang="en-US" sz="1600" i="1">
                          <a:latin typeface="Cambria Math" panose="02040503050406030204" pitchFamily="18" charset="0"/>
                        </a:rPr>
                        <m:t>=0.25</m:t>
                      </m:r>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4509855" y="1340527"/>
                <a:ext cx="1134670" cy="246221"/>
              </a:xfrm>
              <a:prstGeom prst="rect">
                <a:avLst/>
              </a:prstGeom>
              <a:blipFill>
                <a:blip r:embed="rId5"/>
                <a:stretch>
                  <a:fillRect l="-3763" r="-3763" b="-2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511335" y="1626092"/>
                <a:ext cx="11346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𝐻</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𝑝</m:t>
                      </m:r>
                      <m:r>
                        <a:rPr lang="en-US" sz="160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0.25</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511335" y="1626092"/>
                <a:ext cx="1134670" cy="246221"/>
              </a:xfrm>
              <a:prstGeom prst="rect">
                <a:avLst/>
              </a:prstGeom>
              <a:blipFill>
                <a:blip r:embed="rId6"/>
                <a:stretch>
                  <a:fillRect l="-3226" r="-3226" b="-2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013141" y="1343488"/>
                <a:ext cx="66255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𝑛</m:t>
                      </m:r>
                      <m:r>
                        <a:rPr lang="en-US" sz="1600" b="0" i="1" smtClean="0">
                          <a:latin typeface="Cambria Math" panose="02040503050406030204" pitchFamily="18" charset="0"/>
                        </a:rPr>
                        <m:t>=40</m:t>
                      </m:r>
                    </m:oMath>
                  </m:oMathPara>
                </a14:m>
                <a:endParaRPr lang="en-GB"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6013141" y="1343488"/>
                <a:ext cx="662554" cy="246221"/>
              </a:xfrm>
              <a:prstGeom prst="rect">
                <a:avLst/>
              </a:prstGeom>
              <a:blipFill>
                <a:blip r:embed="rId7"/>
                <a:stretch>
                  <a:fillRect l="-3670" r="-5505"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955654" y="1336090"/>
                <a:ext cx="81381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𝑝</m:t>
                      </m:r>
                      <m:r>
                        <a:rPr lang="en-US" sz="1600" b="0" i="1" smtClean="0">
                          <a:latin typeface="Cambria Math" panose="02040503050406030204" pitchFamily="18" charset="0"/>
                        </a:rPr>
                        <m:t>=0.25</m:t>
                      </m:r>
                    </m:oMath>
                  </m:oMathPara>
                </a14:m>
                <a:endParaRPr lang="en-GB"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955654" y="1336090"/>
                <a:ext cx="813813" cy="246221"/>
              </a:xfrm>
              <a:prstGeom prst="rect">
                <a:avLst/>
              </a:prstGeom>
              <a:blipFill>
                <a:blip r:embed="rId8"/>
                <a:stretch>
                  <a:fillRect l="-5970" r="-4478" b="-219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040209" y="1337569"/>
                <a:ext cx="34304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2</m:t>
                      </m:r>
                      <m:r>
                        <a:rPr lang="en-US" sz="1600" b="0" i="1" smtClean="0">
                          <a:latin typeface="Cambria Math" panose="02040503050406030204" pitchFamily="18" charset="0"/>
                        </a:rPr>
                        <m:t>%</m:t>
                      </m:r>
                    </m:oMath>
                  </m:oMathPara>
                </a14:m>
                <a:endParaRPr lang="en-GB"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8040209" y="1337569"/>
                <a:ext cx="343043" cy="246221"/>
              </a:xfrm>
              <a:prstGeom prst="rect">
                <a:avLst/>
              </a:prstGeom>
              <a:blipFill>
                <a:blip r:embed="rId9"/>
                <a:stretch>
                  <a:fillRect l="-14286" r="-12500" b="-12195"/>
                </a:stretch>
              </a:blipFill>
            </p:spPr>
            <p:txBody>
              <a:bodyPr/>
              <a:lstStyle/>
              <a:p>
                <a:r>
                  <a:rPr lang="en-GB">
                    <a:noFill/>
                  </a:rPr>
                  <a:t> </a:t>
                </a:r>
              </a:p>
            </p:txBody>
          </p:sp>
        </mc:Fallback>
      </mc:AlternateContent>
      <p:pic>
        <p:nvPicPr>
          <p:cNvPr id="10" name="Picture 9"/>
          <p:cNvPicPr>
            <a:picLocks noChangeAspect="1"/>
          </p:cNvPicPr>
          <p:nvPr/>
        </p:nvPicPr>
        <p:blipFill rotWithShape="1">
          <a:blip r:embed="rId10"/>
          <a:srcRect l="22076" t="15058" r="29678" b="60040"/>
          <a:stretch/>
        </p:blipFill>
        <p:spPr>
          <a:xfrm>
            <a:off x="4083897" y="2024108"/>
            <a:ext cx="4953571" cy="1438183"/>
          </a:xfrm>
          <a:prstGeom prst="rect">
            <a:avLst/>
          </a:prstGeom>
        </p:spPr>
      </p:pic>
      <p:sp>
        <p:nvSpPr>
          <p:cNvPr id="17" name="Oval 16"/>
          <p:cNvSpPr/>
          <p:nvPr/>
        </p:nvSpPr>
        <p:spPr>
          <a:xfrm>
            <a:off x="4074850" y="2166151"/>
            <a:ext cx="399495"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6526568" y="1981200"/>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6511686" y="2620604"/>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4171407" y="3545149"/>
            <a:ext cx="4737462" cy="289310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There is a 0.0047 chance of getting 3 or fewer ‘successes’</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rPr>
              <a:t>There is a 0.016 chance of getting 4 or below ‘successes’</a:t>
            </a:r>
          </a:p>
          <a:p>
            <a:pPr algn="ctr"/>
            <a:endParaRPr lang="en-US" sz="14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The question said to take the value closest to 0.01, which is 0.0047. Therefore, 3 is the critical value</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If the number of ‘successes’ is less than 3, our original estimate for the probability might be too </a:t>
            </a:r>
            <a:r>
              <a:rPr lang="en-US" sz="1400" u="sng" dirty="0">
                <a:solidFill>
                  <a:srgbClr val="FF0000"/>
                </a:solidFill>
                <a:latin typeface="Comic Sans MS" panose="030F0702030302020204" pitchFamily="66" charset="0"/>
                <a:sym typeface="Wingdings" panose="05000000000000000000" pitchFamily="2" charset="2"/>
              </a:rPr>
              <a:t>high</a:t>
            </a:r>
            <a:r>
              <a:rPr lang="en-US" sz="1400" dirty="0">
                <a:solidFill>
                  <a:srgbClr val="FF0000"/>
                </a:solidFill>
                <a:latin typeface="Comic Sans MS" panose="030F0702030302020204" pitchFamily="66" charset="0"/>
                <a:sym typeface="Wingdings" panose="05000000000000000000" pitchFamily="2" charset="2"/>
              </a:rPr>
              <a:t> </a:t>
            </a:r>
            <a:endParaRPr lang="en-GB" sz="14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6" name="TextBox 15"/>
              <p:cNvSpPr txBox="1"/>
              <p:nvPr/>
            </p:nvSpPr>
            <p:spPr>
              <a:xfrm>
                <a:off x="6313714" y="5368834"/>
                <a:ext cx="63722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≤3</m:t>
                      </m:r>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6313714" y="5368834"/>
                <a:ext cx="637226" cy="276999"/>
              </a:xfrm>
              <a:prstGeom prst="rect">
                <a:avLst/>
              </a:prstGeom>
              <a:blipFill>
                <a:blip r:embed="rId11"/>
                <a:stretch>
                  <a:fillRect l="-8654" r="-8654" b="-11111"/>
                </a:stretch>
              </a:blipFill>
            </p:spPr>
            <p:txBody>
              <a:bodyPr/>
              <a:lstStyle/>
              <a:p>
                <a:r>
                  <a:rPr lang="en-GB">
                    <a:noFill/>
                  </a:rPr>
                  <a:t> </a:t>
                </a:r>
              </a:p>
            </p:txBody>
          </p:sp>
        </mc:Fallback>
      </mc:AlternateContent>
      <p:sp>
        <p:nvSpPr>
          <p:cNvPr id="22" name="Rectangle 21"/>
          <p:cNvSpPr/>
          <p:nvPr/>
        </p:nvSpPr>
        <p:spPr>
          <a:xfrm>
            <a:off x="6516040" y="2781713"/>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3" name="TextBox 22"/>
              <p:cNvSpPr txBox="1"/>
              <p:nvPr/>
            </p:nvSpPr>
            <p:spPr>
              <a:xfrm>
                <a:off x="1267098" y="5111931"/>
                <a:ext cx="19164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≤3</m:t>
                          </m:r>
                        </m:e>
                      </m:d>
                      <m:r>
                        <a:rPr lang="en-US" b="0" i="1" smtClean="0">
                          <a:solidFill>
                            <a:srgbClr val="FF0000"/>
                          </a:solidFill>
                          <a:latin typeface="Cambria Math" panose="02040503050406030204" pitchFamily="18" charset="0"/>
                          <a:ea typeface="Cambria Math" panose="02040503050406030204" pitchFamily="18" charset="0"/>
                        </a:rPr>
                        <m:t>=0.47%</m:t>
                      </m:r>
                    </m:oMath>
                  </m:oMathPara>
                </a14:m>
                <a:endParaRPr lang="en-GB"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1267098" y="5111931"/>
                <a:ext cx="1916487" cy="276999"/>
              </a:xfrm>
              <a:prstGeom prst="rect">
                <a:avLst/>
              </a:prstGeom>
              <a:blipFill>
                <a:blip r:embed="rId12"/>
                <a:stretch>
                  <a:fillRect l="-2548" r="-3185" b="-13333"/>
                </a:stretch>
              </a:blipFill>
            </p:spPr>
            <p:txBody>
              <a:bodyPr/>
              <a:lstStyle/>
              <a:p>
                <a:r>
                  <a:rPr lang="en-GB">
                    <a:noFill/>
                  </a:rPr>
                  <a:t> </a:t>
                </a:r>
              </a:p>
            </p:txBody>
          </p:sp>
        </mc:Fallback>
      </mc:AlternateContent>
    </p:spTree>
    <p:extLst>
      <p:ext uri="{BB962C8B-B14F-4D97-AF65-F5344CB8AC3E}">
        <p14:creationId xmlns:p14="http://schemas.microsoft.com/office/powerpoint/2010/main" val="2979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linds(horizontal)">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blinds(horizontal)">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blinds(horizontal)">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11">
                                            <p:txEl>
                                              <p:pRg st="0" end="0"/>
                                            </p:txEl>
                                          </p:spTgt>
                                        </p:tgtEl>
                                        <p:attrNameLst>
                                          <p:attrName>style.visibility</p:attrName>
                                        </p:attrNameLst>
                                      </p:cBhvr>
                                      <p:to>
                                        <p:strVal val="visible"/>
                                      </p:to>
                                    </p:set>
                                    <p:animEffect transition="in" filter="blinds(horizontal)">
                                      <p:cBhvr>
                                        <p:cTn id="57" dur="500"/>
                                        <p:tgtEl>
                                          <p:spTgt spid="11">
                                            <p:txEl>
                                              <p:pRg st="0" end="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2"/>
                                        </p:tgtEl>
                                        <p:attrNameLst>
                                          <p:attrName>style.visibility</p:attrName>
                                        </p:attrNameLst>
                                      </p:cBhvr>
                                      <p:to>
                                        <p:strVal val="visible"/>
                                      </p:to>
                                    </p:set>
                                    <p:animEffect transition="in" filter="blinds(horizontal)">
                                      <p:cBhvr>
                                        <p:cTn id="62" dur="500"/>
                                        <p:tgtEl>
                                          <p:spTgt spid="22"/>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11">
                                            <p:txEl>
                                              <p:pRg st="2" end="2"/>
                                            </p:txEl>
                                          </p:spTgt>
                                        </p:tgtEl>
                                        <p:attrNameLst>
                                          <p:attrName>style.visibility</p:attrName>
                                        </p:attrNameLst>
                                      </p:cBhvr>
                                      <p:to>
                                        <p:strVal val="visible"/>
                                      </p:to>
                                    </p:set>
                                    <p:animEffect transition="in" filter="blinds(horizontal)">
                                      <p:cBhvr>
                                        <p:cTn id="67" dur="500"/>
                                        <p:tgtEl>
                                          <p:spTgt spid="11">
                                            <p:txEl>
                                              <p:pRg st="2" end="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11">
                                            <p:txEl>
                                              <p:pRg st="4" end="4"/>
                                            </p:txEl>
                                          </p:spTgt>
                                        </p:tgtEl>
                                        <p:attrNameLst>
                                          <p:attrName>style.visibility</p:attrName>
                                        </p:attrNameLst>
                                      </p:cBhvr>
                                      <p:to>
                                        <p:strVal val="visible"/>
                                      </p:to>
                                    </p:set>
                                    <p:animEffect transition="in" filter="blinds(horizontal)">
                                      <p:cBhvr>
                                        <p:cTn id="72" dur="500"/>
                                        <p:tgtEl>
                                          <p:spTgt spid="11">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6"/>
                                        </p:tgtEl>
                                        <p:attrNameLst>
                                          <p:attrName>style.visibility</p:attrName>
                                        </p:attrNameLst>
                                      </p:cBhvr>
                                      <p:to>
                                        <p:strVal val="visible"/>
                                      </p:to>
                                    </p:set>
                                    <p:animEffect transition="in" filter="blinds(horizontal)">
                                      <p:cBhvr>
                                        <p:cTn id="77" dur="500"/>
                                        <p:tgtEl>
                                          <p:spTgt spid="16"/>
                                        </p:tgtEl>
                                      </p:cBhvr>
                                    </p:animEffect>
                                  </p:childTnLst>
                                </p:cTn>
                              </p:par>
                            </p:childTnLst>
                          </p:cTn>
                        </p:par>
                      </p:childTnLst>
                    </p:cTn>
                  </p:par>
                  <p:par>
                    <p:cTn id="78" fill="hold">
                      <p:stCondLst>
                        <p:cond delay="indefinite"/>
                      </p:stCondLst>
                      <p:childTnLst>
                        <p:par>
                          <p:cTn id="79" fill="hold">
                            <p:stCondLst>
                              <p:cond delay="0"/>
                            </p:stCondLst>
                            <p:childTnLst>
                              <p:par>
                                <p:cTn id="80" presetID="3" presetClass="entr" presetSubtype="10" fill="hold" nodeType="clickEffect">
                                  <p:stCondLst>
                                    <p:cond delay="0"/>
                                  </p:stCondLst>
                                  <p:childTnLst>
                                    <p:set>
                                      <p:cBhvr>
                                        <p:cTn id="81" dur="1" fill="hold">
                                          <p:stCondLst>
                                            <p:cond delay="0"/>
                                          </p:stCondLst>
                                        </p:cTn>
                                        <p:tgtEl>
                                          <p:spTgt spid="11">
                                            <p:txEl>
                                              <p:pRg st="7" end="7"/>
                                            </p:txEl>
                                          </p:spTgt>
                                        </p:tgtEl>
                                        <p:attrNameLst>
                                          <p:attrName>style.visibility</p:attrName>
                                        </p:attrNameLst>
                                      </p:cBhvr>
                                      <p:to>
                                        <p:strVal val="visible"/>
                                      </p:to>
                                    </p:set>
                                    <p:animEffect transition="in" filter="blinds(horizontal)">
                                      <p:cBhvr>
                                        <p:cTn id="82" dur="500"/>
                                        <p:tgtEl>
                                          <p:spTgt spid="11">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 presetClass="entr" presetSubtype="10" fill="hold" grpId="0" nodeType="clickEffect">
                                  <p:stCondLst>
                                    <p:cond delay="0"/>
                                  </p:stCondLst>
                                  <p:childTnLst>
                                    <p:set>
                                      <p:cBhvr>
                                        <p:cTn id="86" dur="1" fill="hold">
                                          <p:stCondLst>
                                            <p:cond delay="0"/>
                                          </p:stCondLst>
                                        </p:cTn>
                                        <p:tgtEl>
                                          <p:spTgt spid="23"/>
                                        </p:tgtEl>
                                        <p:attrNameLst>
                                          <p:attrName>style.visibility</p:attrName>
                                        </p:attrNameLst>
                                      </p:cBhvr>
                                      <p:to>
                                        <p:strVal val="visible"/>
                                      </p:to>
                                    </p:set>
                                    <p:animEffect transition="in" filter="blinds(horizontal)">
                                      <p:cBhvr>
                                        <p:cTn id="8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P spid="14" grpId="0"/>
      <p:bldP spid="15" grpId="0"/>
      <p:bldP spid="17" grpId="0" animBg="1"/>
      <p:bldP spid="18" grpId="0" animBg="1"/>
      <p:bldP spid="21" grpId="0" animBg="1"/>
      <p:bldP spid="16" grpId="0"/>
      <p:bldP spid="22" grpId="0" animBg="1"/>
      <p:bldP spid="2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906611"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random variable </a:t>
                </a:r>
                <a14:m>
                  <m:oMath xmlns:m="http://schemas.openxmlformats.org/officeDocument/2006/math">
                    <m:r>
                      <a:rPr lang="en-US" sz="1600" i="1" dirty="0" smtClean="0">
                        <a:latin typeface="Cambria Math" panose="02040503050406030204" pitchFamily="18" charset="0"/>
                      </a:rPr>
                      <m:t>𝑋</m:t>
                    </m:r>
                  </m:oMath>
                </a14:m>
                <a:r>
                  <a:rPr lang="en-US" sz="1600" dirty="0">
                    <a:latin typeface="Comic Sans MS" panose="030F0702030302020204" pitchFamily="66" charset="0"/>
                  </a:rPr>
                  <a:t> has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(40, 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A single observation in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=0.25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≠0.25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the 2% level of significance, find the critical region of this test. The probability in each ‘tail’ should be as close to possible as 0.01</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906611" cy="4776787"/>
              </a:xfrm>
              <a:blipFill>
                <a:blip r:embed="rId2"/>
                <a:stretch>
                  <a:fillRect l="-312" t="-766" r="-218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4456590" y="1038687"/>
            <a:ext cx="4249881" cy="338554"/>
          </a:xfrm>
          <a:prstGeom prst="rect">
            <a:avLst/>
          </a:prstGeom>
          <a:noFill/>
        </p:spPr>
        <p:txBody>
          <a:bodyPr wrap="none" rtlCol="0">
            <a:spAutoFit/>
          </a:bodyPr>
          <a:lstStyle/>
          <a:p>
            <a:r>
              <a:rPr lang="en-US" sz="1600" dirty="0">
                <a:solidFill>
                  <a:srgbClr val="FF0000"/>
                </a:solidFill>
                <a:latin typeface="Comic Sans MS" panose="030F0702030302020204" pitchFamily="66" charset="0"/>
              </a:rPr>
              <a:t>It can help to </a:t>
            </a:r>
            <a:r>
              <a:rPr lang="en-US" sz="1600" dirty="0" err="1">
                <a:solidFill>
                  <a:srgbClr val="FF0000"/>
                </a:solidFill>
                <a:latin typeface="Comic Sans MS" panose="030F0702030302020204" pitchFamily="66" charset="0"/>
              </a:rPr>
              <a:t>summarise</a:t>
            </a:r>
            <a:r>
              <a:rPr lang="en-US" sz="1600" dirty="0">
                <a:solidFill>
                  <a:srgbClr val="FF0000"/>
                </a:solidFill>
                <a:latin typeface="Comic Sans MS" panose="030F0702030302020204" pitchFamily="66" charset="0"/>
              </a:rPr>
              <a:t> the information…</a:t>
            </a:r>
            <a:endParaRPr lang="en-GB" sz="16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9" name="TextBox 8"/>
              <p:cNvSpPr txBox="1"/>
              <p:nvPr/>
            </p:nvSpPr>
            <p:spPr>
              <a:xfrm>
                <a:off x="4509855" y="1340527"/>
                <a:ext cx="11346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a:latin typeface="Cambria Math" panose="02040503050406030204" pitchFamily="18" charset="0"/>
                            </a:rPr>
                          </m:ctrlPr>
                        </m:sSubPr>
                        <m:e>
                          <m:r>
                            <a:rPr lang="en-US" sz="1600" i="1">
                              <a:latin typeface="Cambria Math" panose="02040503050406030204" pitchFamily="18" charset="0"/>
                            </a:rPr>
                            <m:t>𝐻</m:t>
                          </m:r>
                        </m:e>
                        <m:sub>
                          <m:r>
                            <a:rPr lang="en-US" sz="1600" i="1">
                              <a:latin typeface="Cambria Math" panose="02040503050406030204" pitchFamily="18" charset="0"/>
                            </a:rPr>
                            <m:t>0</m:t>
                          </m:r>
                        </m:sub>
                      </m:sSub>
                      <m:r>
                        <a:rPr lang="en-US" sz="1600" i="1">
                          <a:latin typeface="Cambria Math" panose="02040503050406030204" pitchFamily="18" charset="0"/>
                        </a:rPr>
                        <m:t>:</m:t>
                      </m:r>
                      <m:r>
                        <a:rPr lang="en-US" sz="1600" i="1">
                          <a:latin typeface="Cambria Math" panose="02040503050406030204" pitchFamily="18" charset="0"/>
                        </a:rPr>
                        <m:t>𝑝</m:t>
                      </m:r>
                      <m:r>
                        <a:rPr lang="en-US" sz="1600" i="1">
                          <a:latin typeface="Cambria Math" panose="02040503050406030204" pitchFamily="18" charset="0"/>
                        </a:rPr>
                        <m:t>=0.25</m:t>
                      </m:r>
                    </m:oMath>
                  </m:oMathPara>
                </a14:m>
                <a:endParaRPr lang="en-GB" sz="1600" dirty="0"/>
              </a:p>
            </p:txBody>
          </p:sp>
        </mc:Choice>
        <mc:Fallback xmlns="">
          <p:sp>
            <p:nvSpPr>
              <p:cNvPr id="9" name="TextBox 8"/>
              <p:cNvSpPr txBox="1">
                <a:spLocks noRot="1" noChangeAspect="1" noMove="1" noResize="1" noEditPoints="1" noAdjustHandles="1" noChangeArrowheads="1" noChangeShapeType="1" noTextEdit="1"/>
              </p:cNvSpPr>
              <p:nvPr/>
            </p:nvSpPr>
            <p:spPr>
              <a:xfrm>
                <a:off x="4509855" y="1340527"/>
                <a:ext cx="1134670" cy="246221"/>
              </a:xfrm>
              <a:prstGeom prst="rect">
                <a:avLst/>
              </a:prstGeom>
              <a:blipFill>
                <a:blip r:embed="rId5"/>
                <a:stretch>
                  <a:fillRect l="-3763" r="-3763" b="-2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4511335" y="1626092"/>
                <a:ext cx="1134670"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sz="1600" i="1" smtClean="0">
                              <a:latin typeface="Cambria Math" panose="02040503050406030204" pitchFamily="18" charset="0"/>
                            </a:rPr>
                          </m:ctrlPr>
                        </m:sSubPr>
                        <m:e>
                          <m:r>
                            <a:rPr lang="en-US" sz="1600" i="1">
                              <a:latin typeface="Cambria Math" panose="02040503050406030204" pitchFamily="18" charset="0"/>
                            </a:rPr>
                            <m:t>𝐻</m:t>
                          </m:r>
                        </m:e>
                        <m:sub>
                          <m:r>
                            <a:rPr lang="en-US" sz="1600" b="0" i="1" smtClean="0">
                              <a:latin typeface="Cambria Math" panose="02040503050406030204" pitchFamily="18" charset="0"/>
                            </a:rPr>
                            <m:t>1</m:t>
                          </m:r>
                        </m:sub>
                      </m:sSub>
                      <m:r>
                        <a:rPr lang="en-US" sz="1600" i="1">
                          <a:latin typeface="Cambria Math" panose="02040503050406030204" pitchFamily="18" charset="0"/>
                        </a:rPr>
                        <m:t>:</m:t>
                      </m:r>
                      <m:r>
                        <a:rPr lang="en-US" sz="1600" i="1">
                          <a:latin typeface="Cambria Math" panose="02040503050406030204" pitchFamily="18" charset="0"/>
                        </a:rPr>
                        <m:t>𝑝</m:t>
                      </m:r>
                      <m:r>
                        <a:rPr lang="en-US" sz="1600" i="1" smtClean="0">
                          <a:latin typeface="Cambria Math" panose="02040503050406030204" pitchFamily="18" charset="0"/>
                          <a:ea typeface="Cambria Math" panose="02040503050406030204" pitchFamily="18" charset="0"/>
                        </a:rPr>
                        <m:t>≠</m:t>
                      </m:r>
                      <m:r>
                        <a:rPr lang="en-US" sz="1600" i="1">
                          <a:latin typeface="Cambria Math" panose="02040503050406030204" pitchFamily="18" charset="0"/>
                        </a:rPr>
                        <m:t>0.25</m:t>
                      </m:r>
                    </m:oMath>
                  </m:oMathPara>
                </a14:m>
                <a:endParaRPr lang="en-GB" sz="1600" dirty="0"/>
              </a:p>
            </p:txBody>
          </p:sp>
        </mc:Choice>
        <mc:Fallback xmlns="">
          <p:sp>
            <p:nvSpPr>
              <p:cNvPr id="12" name="TextBox 11"/>
              <p:cNvSpPr txBox="1">
                <a:spLocks noRot="1" noChangeAspect="1" noMove="1" noResize="1" noEditPoints="1" noAdjustHandles="1" noChangeArrowheads="1" noChangeShapeType="1" noTextEdit="1"/>
              </p:cNvSpPr>
              <p:nvPr/>
            </p:nvSpPr>
            <p:spPr>
              <a:xfrm>
                <a:off x="4511335" y="1626092"/>
                <a:ext cx="1134670" cy="246221"/>
              </a:xfrm>
              <a:prstGeom prst="rect">
                <a:avLst/>
              </a:prstGeom>
              <a:blipFill>
                <a:blip r:embed="rId6"/>
                <a:stretch>
                  <a:fillRect l="-3226" r="-3226" b="-2500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013141" y="1343488"/>
                <a:ext cx="662554"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𝑛</m:t>
                      </m:r>
                      <m:r>
                        <a:rPr lang="en-US" sz="1600" b="0" i="1" smtClean="0">
                          <a:latin typeface="Cambria Math" panose="02040503050406030204" pitchFamily="18" charset="0"/>
                        </a:rPr>
                        <m:t>=40</m:t>
                      </m:r>
                    </m:oMath>
                  </m:oMathPara>
                </a14:m>
                <a:endParaRPr lang="en-GB"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6013141" y="1343488"/>
                <a:ext cx="662554" cy="246221"/>
              </a:xfrm>
              <a:prstGeom prst="rect">
                <a:avLst/>
              </a:prstGeom>
              <a:blipFill>
                <a:blip r:embed="rId7"/>
                <a:stretch>
                  <a:fillRect l="-3670" r="-5505" b="-487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6955654" y="1336090"/>
                <a:ext cx="81381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𝑝</m:t>
                      </m:r>
                      <m:r>
                        <a:rPr lang="en-US" sz="1600" b="0" i="1" smtClean="0">
                          <a:latin typeface="Cambria Math" panose="02040503050406030204" pitchFamily="18" charset="0"/>
                        </a:rPr>
                        <m:t>=0.25</m:t>
                      </m:r>
                    </m:oMath>
                  </m:oMathPara>
                </a14:m>
                <a:endParaRPr lang="en-GB"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6955654" y="1336090"/>
                <a:ext cx="813813" cy="246221"/>
              </a:xfrm>
              <a:prstGeom prst="rect">
                <a:avLst/>
              </a:prstGeom>
              <a:blipFill>
                <a:blip r:embed="rId8"/>
                <a:stretch>
                  <a:fillRect l="-5970" r="-4478" b="-2195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8040209" y="1337569"/>
                <a:ext cx="343043" cy="24622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600" i="1" smtClean="0">
                          <a:latin typeface="Cambria Math" panose="02040503050406030204" pitchFamily="18" charset="0"/>
                        </a:rPr>
                        <m:t>2</m:t>
                      </m:r>
                      <m:r>
                        <a:rPr lang="en-US" sz="1600" b="0" i="1" smtClean="0">
                          <a:latin typeface="Cambria Math" panose="02040503050406030204" pitchFamily="18" charset="0"/>
                        </a:rPr>
                        <m:t>%</m:t>
                      </m:r>
                    </m:oMath>
                  </m:oMathPara>
                </a14:m>
                <a:endParaRPr lang="en-GB"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8040209" y="1337569"/>
                <a:ext cx="343043" cy="246221"/>
              </a:xfrm>
              <a:prstGeom prst="rect">
                <a:avLst/>
              </a:prstGeom>
              <a:blipFill>
                <a:blip r:embed="rId9"/>
                <a:stretch>
                  <a:fillRect l="-14286" r="-12500" b="-12195"/>
                </a:stretch>
              </a:blipFill>
            </p:spPr>
            <p:txBody>
              <a:bodyPr/>
              <a:lstStyle/>
              <a:p>
                <a:r>
                  <a:rPr lang="en-GB">
                    <a:noFill/>
                  </a:rPr>
                  <a:t> </a:t>
                </a:r>
              </a:p>
            </p:txBody>
          </p:sp>
        </mc:Fallback>
      </mc:AlternateContent>
      <p:pic>
        <p:nvPicPr>
          <p:cNvPr id="10" name="Picture 9"/>
          <p:cNvPicPr>
            <a:picLocks noChangeAspect="1"/>
          </p:cNvPicPr>
          <p:nvPr/>
        </p:nvPicPr>
        <p:blipFill rotWithShape="1">
          <a:blip r:embed="rId10"/>
          <a:srcRect l="22076" t="15058" r="29678" b="36453"/>
          <a:stretch/>
        </p:blipFill>
        <p:spPr>
          <a:xfrm>
            <a:off x="4066480" y="1876062"/>
            <a:ext cx="4953571" cy="2800441"/>
          </a:xfrm>
          <a:prstGeom prst="rect">
            <a:avLst/>
          </a:prstGeom>
        </p:spPr>
      </p:pic>
      <p:sp>
        <p:nvSpPr>
          <p:cNvPr id="17" name="Oval 16"/>
          <p:cNvSpPr/>
          <p:nvPr/>
        </p:nvSpPr>
        <p:spPr>
          <a:xfrm>
            <a:off x="4057433" y="2018105"/>
            <a:ext cx="399495"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Oval 17"/>
          <p:cNvSpPr/>
          <p:nvPr/>
        </p:nvSpPr>
        <p:spPr>
          <a:xfrm>
            <a:off x="6509151" y="1833154"/>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p:cNvSpPr/>
          <p:nvPr/>
        </p:nvSpPr>
        <p:spPr>
          <a:xfrm>
            <a:off x="6494269" y="4405863"/>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6498623" y="4262169"/>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xmlns:a14="http://schemas.microsoft.com/office/drawing/2010/main">
        <mc:Choice Requires="a14">
          <p:sp>
            <p:nvSpPr>
              <p:cNvPr id="23" name="TextBox 22"/>
              <p:cNvSpPr txBox="1"/>
              <p:nvPr/>
            </p:nvSpPr>
            <p:spPr>
              <a:xfrm>
                <a:off x="1267098" y="5111931"/>
                <a:ext cx="19164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≤3</m:t>
                          </m:r>
                        </m:e>
                      </m:d>
                      <m:r>
                        <a:rPr lang="en-US" b="0" i="1" smtClean="0">
                          <a:solidFill>
                            <a:srgbClr val="FF0000"/>
                          </a:solidFill>
                          <a:latin typeface="Cambria Math" panose="02040503050406030204" pitchFamily="18" charset="0"/>
                          <a:ea typeface="Cambria Math" panose="02040503050406030204" pitchFamily="18" charset="0"/>
                        </a:rPr>
                        <m:t>=0.47%</m:t>
                      </m:r>
                    </m:oMath>
                  </m:oMathPara>
                </a14:m>
                <a:endParaRPr lang="en-GB"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1267098" y="5111931"/>
                <a:ext cx="1916487" cy="276999"/>
              </a:xfrm>
              <a:prstGeom prst="rect">
                <a:avLst/>
              </a:prstGeom>
              <a:blipFill>
                <a:blip r:embed="rId11"/>
                <a:stretch>
                  <a:fillRect l="-2548" r="-3185" b="-13333"/>
                </a:stretch>
              </a:blipFill>
            </p:spPr>
            <p:txBody>
              <a:bodyPr/>
              <a:lstStyle/>
              <a:p>
                <a:r>
                  <a:rPr lang="en-GB">
                    <a:noFill/>
                  </a:rPr>
                  <a:t> </a:t>
                </a:r>
              </a:p>
            </p:txBody>
          </p:sp>
        </mc:Fallback>
      </mc:AlternateContent>
      <p:sp>
        <p:nvSpPr>
          <p:cNvPr id="24" name="TextBox 23"/>
          <p:cNvSpPr txBox="1"/>
          <p:nvPr/>
        </p:nvSpPr>
        <p:spPr>
          <a:xfrm>
            <a:off x="3944983" y="4720807"/>
            <a:ext cx="5199017" cy="1492716"/>
          </a:xfrm>
          <a:prstGeom prst="rect">
            <a:avLst/>
          </a:prstGeom>
          <a:noFill/>
        </p:spPr>
        <p:txBody>
          <a:bodyPr wrap="square" rtlCol="0">
            <a:spAutoFit/>
          </a:bodyPr>
          <a:lstStyle/>
          <a:p>
            <a:pPr algn="ctr"/>
            <a:r>
              <a:rPr lang="en-US" sz="1300" dirty="0">
                <a:solidFill>
                  <a:srgbClr val="FF0000"/>
                </a:solidFill>
                <a:latin typeface="Comic Sans MS" panose="030F0702030302020204" pitchFamily="66" charset="0"/>
              </a:rPr>
              <a:t>There is a 0.0116 probability of getting more than 16 ‘successes’</a:t>
            </a:r>
          </a:p>
          <a:p>
            <a:pPr algn="ctr"/>
            <a:endParaRPr lang="en-US" sz="1300" dirty="0">
              <a:solidFill>
                <a:srgbClr val="FF0000"/>
              </a:solidFill>
              <a:latin typeface="Comic Sans MS" panose="030F0702030302020204" pitchFamily="66" charset="0"/>
            </a:endParaRPr>
          </a:p>
          <a:p>
            <a:pPr algn="ctr"/>
            <a:r>
              <a:rPr lang="en-US" sz="1300" dirty="0">
                <a:solidFill>
                  <a:srgbClr val="FF0000"/>
                </a:solidFill>
                <a:latin typeface="Comic Sans MS" panose="030F0702030302020204" pitchFamily="66" charset="0"/>
              </a:rPr>
              <a:t>There is a 0.0047 probability of getting more than 17 ‘successes’</a:t>
            </a:r>
          </a:p>
          <a:p>
            <a:pPr algn="ctr"/>
            <a:endParaRPr lang="en-US" sz="13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US" sz="1300" dirty="0">
                <a:solidFill>
                  <a:srgbClr val="FF0000"/>
                </a:solidFill>
                <a:latin typeface="Comic Sans MS" panose="030F0702030302020204" pitchFamily="66" charset="0"/>
                <a:sym typeface="Wingdings" panose="05000000000000000000" pitchFamily="2" charset="2"/>
              </a:rPr>
              <a:t>The question said to take the value closest to 0.01, which is 0.0116. Therefore, 17 is the critical value (has to be more than 16)</a:t>
            </a:r>
          </a:p>
        </p:txBody>
      </p:sp>
      <mc:AlternateContent xmlns:mc="http://schemas.openxmlformats.org/markup-compatibility/2006" xmlns:a14="http://schemas.microsoft.com/office/drawing/2010/main">
        <mc:Choice Requires="a14">
          <p:sp>
            <p:nvSpPr>
              <p:cNvPr id="25" name="TextBox 24"/>
              <p:cNvSpPr txBox="1"/>
              <p:nvPr/>
            </p:nvSpPr>
            <p:spPr>
              <a:xfrm>
                <a:off x="6365966" y="6222274"/>
                <a:ext cx="76546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≥17</m:t>
                      </m:r>
                    </m:oMath>
                  </m:oMathPara>
                </a14:m>
                <a:endParaRPr lang="en-GB" dirty="0"/>
              </a:p>
            </p:txBody>
          </p:sp>
        </mc:Choice>
        <mc:Fallback xmlns="">
          <p:sp>
            <p:nvSpPr>
              <p:cNvPr id="25" name="TextBox 24"/>
              <p:cNvSpPr txBox="1">
                <a:spLocks noRot="1" noChangeAspect="1" noMove="1" noResize="1" noEditPoints="1" noAdjustHandles="1" noChangeArrowheads="1" noChangeShapeType="1" noTextEdit="1"/>
              </p:cNvSpPr>
              <p:nvPr/>
            </p:nvSpPr>
            <p:spPr>
              <a:xfrm>
                <a:off x="6365966" y="6222274"/>
                <a:ext cx="765466" cy="276999"/>
              </a:xfrm>
              <a:prstGeom prst="rect">
                <a:avLst/>
              </a:prstGeom>
              <a:blipFill>
                <a:blip r:embed="rId12"/>
                <a:stretch>
                  <a:fillRect l="-6349" r="-7143" b="-111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1145177" y="5564776"/>
                <a:ext cx="20960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≥17</m:t>
                          </m:r>
                        </m:e>
                      </m:d>
                      <m:r>
                        <a:rPr lang="en-US" b="0" i="1" smtClean="0">
                          <a:solidFill>
                            <a:srgbClr val="FF0000"/>
                          </a:solidFill>
                          <a:latin typeface="Cambria Math" panose="02040503050406030204" pitchFamily="18" charset="0"/>
                          <a:ea typeface="Cambria Math" panose="02040503050406030204" pitchFamily="18" charset="0"/>
                        </a:rPr>
                        <m:t>=1.16%</m:t>
                      </m:r>
                    </m:oMath>
                  </m:oMathPara>
                </a14:m>
                <a:endParaRPr lang="en-GB"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1145177" y="5564776"/>
                <a:ext cx="2096023" cy="276999"/>
              </a:xfrm>
              <a:prstGeom prst="rect">
                <a:avLst/>
              </a:prstGeom>
              <a:blipFill>
                <a:blip r:embed="rId13"/>
                <a:stretch>
                  <a:fillRect l="-1163" r="-1453" b="-13333"/>
                </a:stretch>
              </a:blipFill>
            </p:spPr>
            <p:txBody>
              <a:bodyPr/>
              <a:lstStyle/>
              <a:p>
                <a:r>
                  <a:rPr lang="en-GB">
                    <a:noFill/>
                  </a:rPr>
                  <a:t> </a:t>
                </a:r>
              </a:p>
            </p:txBody>
          </p:sp>
        </mc:Fallback>
      </mc:AlternateContent>
    </p:spTree>
    <p:extLst>
      <p:ext uri="{BB962C8B-B14F-4D97-AF65-F5344CB8AC3E}">
        <p14:creationId xmlns:p14="http://schemas.microsoft.com/office/powerpoint/2010/main" val="2639152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linds(horizontal)">
                                      <p:cBhvr>
                                        <p:cTn id="10" dur="500"/>
                                        <p:tgtEl>
                                          <p:spTgt spid="17"/>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blinds(horizontal)">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4">
                                            <p:txEl>
                                              <p:pRg st="0" end="0"/>
                                            </p:txEl>
                                          </p:spTgt>
                                        </p:tgtEl>
                                        <p:attrNameLst>
                                          <p:attrName>style.visibility</p:attrName>
                                        </p:attrNameLst>
                                      </p:cBhvr>
                                      <p:to>
                                        <p:strVal val="visible"/>
                                      </p:to>
                                    </p:set>
                                    <p:animEffect transition="in" filter="blinds(horizontal)">
                                      <p:cBhvr>
                                        <p:cTn id="23" dur="500"/>
                                        <p:tgtEl>
                                          <p:spTgt spid="2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animEffect transition="in" filter="blinds(horizontal)">
                                      <p:cBhvr>
                                        <p:cTn id="28" dur="500"/>
                                        <p:tgtEl>
                                          <p:spTgt spid="21"/>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24">
                                            <p:txEl>
                                              <p:pRg st="2" end="2"/>
                                            </p:txEl>
                                          </p:spTgt>
                                        </p:tgtEl>
                                        <p:attrNameLst>
                                          <p:attrName>style.visibility</p:attrName>
                                        </p:attrNameLst>
                                      </p:cBhvr>
                                      <p:to>
                                        <p:strVal val="visible"/>
                                      </p:to>
                                    </p:set>
                                    <p:animEffect transition="in" filter="blinds(horizontal)">
                                      <p:cBhvr>
                                        <p:cTn id="33" dur="500"/>
                                        <p:tgtEl>
                                          <p:spTgt spid="24">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24">
                                            <p:txEl>
                                              <p:pRg st="4" end="4"/>
                                            </p:txEl>
                                          </p:spTgt>
                                        </p:tgtEl>
                                        <p:attrNameLst>
                                          <p:attrName>style.visibility</p:attrName>
                                        </p:attrNameLst>
                                      </p:cBhvr>
                                      <p:to>
                                        <p:strVal val="visible"/>
                                      </p:to>
                                    </p:set>
                                    <p:animEffect transition="in" filter="blinds(horizontal)">
                                      <p:cBhvr>
                                        <p:cTn id="38" dur="500"/>
                                        <p:tgtEl>
                                          <p:spTgt spid="24">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blinds(horizontal)">
                                      <p:cBhvr>
                                        <p:cTn id="43" dur="500"/>
                                        <p:tgtEl>
                                          <p:spTgt spid="25"/>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26"/>
                                        </p:tgtEl>
                                        <p:attrNameLst>
                                          <p:attrName>style.visibility</p:attrName>
                                        </p:attrNameLst>
                                      </p:cBhvr>
                                      <p:to>
                                        <p:strVal val="visible"/>
                                      </p:to>
                                    </p:set>
                                    <p:animEffect transition="in" filter="blinds(horizontal)">
                                      <p:cBhvr>
                                        <p:cTn id="48"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21" grpId="0" animBg="1"/>
      <p:bldP spid="22" grpId="0" animBg="1"/>
      <p:bldP spid="25" grpId="0"/>
      <p:bldP spid="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906611"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random variable </a:t>
                </a:r>
                <a14:m>
                  <m:oMath xmlns:m="http://schemas.openxmlformats.org/officeDocument/2006/math">
                    <m:r>
                      <a:rPr lang="en-US" sz="1600" i="1" dirty="0" smtClean="0">
                        <a:latin typeface="Cambria Math" panose="02040503050406030204" pitchFamily="18" charset="0"/>
                      </a:rPr>
                      <m:t>𝑋</m:t>
                    </m:r>
                  </m:oMath>
                </a14:m>
                <a:r>
                  <a:rPr lang="en-US" sz="1600" dirty="0">
                    <a:latin typeface="Comic Sans MS" panose="030F0702030302020204" pitchFamily="66" charset="0"/>
                  </a:rPr>
                  <a:t> has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(40, 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A single observation in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=0.25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≠0.25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the 2% level of significance, find the critical region of this test. The probability in each ‘tail’ should be as close to possible as 0.01</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906611" cy="4776787"/>
              </a:xfrm>
              <a:blipFill>
                <a:blip r:embed="rId2"/>
                <a:stretch>
                  <a:fillRect l="-312" t="-766" r="-218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1267098" y="5111931"/>
                <a:ext cx="19164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≤3</m:t>
                          </m:r>
                        </m:e>
                      </m:d>
                      <m:r>
                        <a:rPr lang="en-US" b="0" i="1" smtClean="0">
                          <a:solidFill>
                            <a:srgbClr val="FF0000"/>
                          </a:solidFill>
                          <a:latin typeface="Cambria Math" panose="02040503050406030204" pitchFamily="18" charset="0"/>
                          <a:ea typeface="Cambria Math" panose="02040503050406030204" pitchFamily="18" charset="0"/>
                        </a:rPr>
                        <m:t>=0.47%</m:t>
                      </m:r>
                    </m:oMath>
                  </m:oMathPara>
                </a14:m>
                <a:endParaRPr lang="en-GB"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1267098" y="5111931"/>
                <a:ext cx="1916487" cy="276999"/>
              </a:xfrm>
              <a:prstGeom prst="rect">
                <a:avLst/>
              </a:prstGeom>
              <a:blipFill>
                <a:blip r:embed="rId11"/>
                <a:stretch>
                  <a:fillRect l="-2548" r="-3185"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1145177" y="5564776"/>
                <a:ext cx="20960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≥17</m:t>
                          </m:r>
                        </m:e>
                      </m:d>
                      <m:r>
                        <a:rPr lang="en-US" b="0" i="1" smtClean="0">
                          <a:solidFill>
                            <a:srgbClr val="FF0000"/>
                          </a:solidFill>
                          <a:latin typeface="Cambria Math" panose="02040503050406030204" pitchFamily="18" charset="0"/>
                          <a:ea typeface="Cambria Math" panose="02040503050406030204" pitchFamily="18" charset="0"/>
                        </a:rPr>
                        <m:t>=1.16%</m:t>
                      </m:r>
                    </m:oMath>
                  </m:oMathPara>
                </a14:m>
                <a:endParaRPr lang="en-GB"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1145177" y="5564776"/>
                <a:ext cx="2096023" cy="276999"/>
              </a:xfrm>
              <a:prstGeom prst="rect">
                <a:avLst/>
              </a:prstGeom>
              <a:blipFill>
                <a:blip r:embed="rId12"/>
                <a:stretch>
                  <a:fillRect l="-1163" r="-1453" b="-13333"/>
                </a:stretch>
              </a:blipFill>
            </p:spPr>
            <p:txBody>
              <a:bodyPr/>
              <a:lstStyle/>
              <a:p>
                <a:r>
                  <a:rPr lang="en-GB">
                    <a:noFill/>
                  </a:rPr>
                  <a:t> </a:t>
                </a:r>
              </a:p>
            </p:txBody>
          </p:sp>
        </mc:Fallback>
      </mc:AlternateContent>
      <p:sp>
        <p:nvSpPr>
          <p:cNvPr id="11" name="TextBox 10"/>
          <p:cNvSpPr txBox="1"/>
          <p:nvPr/>
        </p:nvSpPr>
        <p:spPr>
          <a:xfrm>
            <a:off x="4458789" y="1436914"/>
            <a:ext cx="4267200" cy="369332"/>
          </a:xfrm>
          <a:prstGeom prst="rect">
            <a:avLst/>
          </a:prstGeom>
          <a:noFill/>
        </p:spPr>
        <p:txBody>
          <a:bodyPr wrap="square" rtlCol="0">
            <a:spAutoFit/>
          </a:bodyPr>
          <a:lstStyle/>
          <a:p>
            <a:r>
              <a:rPr lang="en-US" dirty="0">
                <a:solidFill>
                  <a:srgbClr val="FF0000"/>
                </a:solidFill>
                <a:latin typeface="Comic Sans MS" panose="030F0702030302020204" pitchFamily="66" charset="0"/>
              </a:rPr>
              <a:t>So the critical regions are as follows:</a:t>
            </a:r>
            <a:endParaRPr lang="en-GB"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16" name="TextBox 15"/>
              <p:cNvSpPr txBox="1"/>
              <p:nvPr/>
            </p:nvSpPr>
            <p:spPr>
              <a:xfrm>
                <a:off x="5842208" y="2268583"/>
                <a:ext cx="13233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17</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≤40</m:t>
                      </m:r>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5842208" y="2268583"/>
                <a:ext cx="1323311" cy="276999"/>
              </a:xfrm>
              <a:prstGeom prst="rect">
                <a:avLst/>
              </a:prstGeom>
              <a:blipFill>
                <a:blip r:embed="rId13"/>
                <a:stretch>
                  <a:fillRect l="-3687" r="-4147" b="-108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7" name="TextBox 26"/>
              <p:cNvSpPr txBox="1"/>
              <p:nvPr/>
            </p:nvSpPr>
            <p:spPr>
              <a:xfrm>
                <a:off x="5982788" y="1867988"/>
                <a:ext cx="106683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0</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≤3</m:t>
                      </m:r>
                    </m:oMath>
                  </m:oMathPara>
                </a14:m>
                <a:endParaRPr lang="en-GB" dirty="0"/>
              </a:p>
            </p:txBody>
          </p:sp>
        </mc:Choice>
        <mc:Fallback xmlns="">
          <p:sp>
            <p:nvSpPr>
              <p:cNvPr id="27" name="TextBox 26"/>
              <p:cNvSpPr txBox="1">
                <a:spLocks noRot="1" noChangeAspect="1" noMove="1" noResize="1" noEditPoints="1" noAdjustHandles="1" noChangeArrowheads="1" noChangeShapeType="1" noTextEdit="1"/>
              </p:cNvSpPr>
              <p:nvPr/>
            </p:nvSpPr>
            <p:spPr>
              <a:xfrm>
                <a:off x="5982788" y="1867988"/>
                <a:ext cx="1066831" cy="276999"/>
              </a:xfrm>
              <a:prstGeom prst="rect">
                <a:avLst/>
              </a:prstGeom>
              <a:blipFill>
                <a:blip r:embed="rId14"/>
                <a:stretch>
                  <a:fillRect l="-4571" r="-5143" b="-10870"/>
                </a:stretch>
              </a:blipFill>
            </p:spPr>
            <p:txBody>
              <a:bodyPr/>
              <a:lstStyle/>
              <a:p>
                <a:r>
                  <a:rPr lang="en-GB">
                    <a:noFill/>
                  </a:rPr>
                  <a:t> </a:t>
                </a:r>
              </a:p>
            </p:txBody>
          </p:sp>
        </mc:Fallback>
      </mc:AlternateContent>
      <p:sp>
        <p:nvSpPr>
          <p:cNvPr id="29" name="TextBox 28"/>
          <p:cNvSpPr txBox="1"/>
          <p:nvPr/>
        </p:nvSpPr>
        <p:spPr>
          <a:xfrm>
            <a:off x="4299857" y="2812868"/>
            <a:ext cx="4513218" cy="3293209"/>
          </a:xfrm>
          <a:prstGeom prst="rect">
            <a:avLst/>
          </a:prstGeom>
          <a:noFill/>
        </p:spPr>
        <p:txBody>
          <a:bodyPr wrap="square" rtlCol="0">
            <a:spAutoFit/>
          </a:bodyPr>
          <a:lstStyle/>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Think about creating a context again…</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rPr>
              <a:t>Imagine we were going to play a game 40 times, and the probability of winning the game is 0.25</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rPr>
              <a:t>Our answer suggests that if we only win 0-3 times out of the 40, then the actual probability is likely to be lower than 0.25</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rPr>
              <a:t>If we win 17-40 times out of the 40, then the actual probability is likely to be higher than 0.25</a:t>
            </a:r>
            <a:endParaRPr lang="en-GB" sz="16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19471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7"/>
                                        </p:tgtEl>
                                        <p:attrNameLst>
                                          <p:attrName>style.visibility</p:attrName>
                                        </p:attrNameLst>
                                      </p:cBhvr>
                                      <p:to>
                                        <p:strVal val="visible"/>
                                      </p:to>
                                    </p:set>
                                    <p:animEffect transition="in" filter="blinds(horizontal)">
                                      <p:cBhvr>
                                        <p:cTn id="12" dur="500"/>
                                        <p:tgtEl>
                                          <p:spTgt spid="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
                                            <p:txEl>
                                              <p:pRg st="0" end="0"/>
                                            </p:txEl>
                                          </p:spTgt>
                                        </p:tgtEl>
                                        <p:attrNameLst>
                                          <p:attrName>style.visibility</p:attrName>
                                        </p:attrNameLst>
                                      </p:cBhvr>
                                      <p:to>
                                        <p:strVal val="visible"/>
                                      </p:to>
                                    </p:set>
                                    <p:animEffect transition="in" filter="blinds(horizontal)">
                                      <p:cBhvr>
                                        <p:cTn id="22" dur="500"/>
                                        <p:tgtEl>
                                          <p:spTgt spid="2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
                                            <p:txEl>
                                              <p:pRg st="2" end="2"/>
                                            </p:txEl>
                                          </p:spTgt>
                                        </p:tgtEl>
                                        <p:attrNameLst>
                                          <p:attrName>style.visibility</p:attrName>
                                        </p:attrNameLst>
                                      </p:cBhvr>
                                      <p:to>
                                        <p:strVal val="visible"/>
                                      </p:to>
                                    </p:set>
                                    <p:animEffect transition="in" filter="blinds(horizontal)">
                                      <p:cBhvr>
                                        <p:cTn id="27" dur="500"/>
                                        <p:tgtEl>
                                          <p:spTgt spid="29">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9">
                                            <p:txEl>
                                              <p:pRg st="4" end="4"/>
                                            </p:txEl>
                                          </p:spTgt>
                                        </p:tgtEl>
                                        <p:attrNameLst>
                                          <p:attrName>style.visibility</p:attrName>
                                        </p:attrNameLst>
                                      </p:cBhvr>
                                      <p:to>
                                        <p:strVal val="visible"/>
                                      </p:to>
                                    </p:set>
                                    <p:animEffect transition="in" filter="blinds(horizontal)">
                                      <p:cBhvr>
                                        <p:cTn id="32" dur="500"/>
                                        <p:tgtEl>
                                          <p:spTgt spid="2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9">
                                            <p:txEl>
                                              <p:pRg st="6" end="6"/>
                                            </p:txEl>
                                          </p:spTgt>
                                        </p:tgtEl>
                                        <p:attrNameLst>
                                          <p:attrName>style.visibility</p:attrName>
                                        </p:attrNameLst>
                                      </p:cBhvr>
                                      <p:to>
                                        <p:strVal val="visible"/>
                                      </p:to>
                                    </p:set>
                                    <p:animEffect transition="in" filter="blinds(horizontal)">
                                      <p:cBhvr>
                                        <p:cTn id="37" dur="500"/>
                                        <p:tgtEl>
                                          <p:spTgt spid="2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6"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906611"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random variable </a:t>
                </a:r>
                <a14:m>
                  <m:oMath xmlns:m="http://schemas.openxmlformats.org/officeDocument/2006/math">
                    <m:r>
                      <a:rPr lang="en-US" sz="1600" i="1" dirty="0" smtClean="0">
                        <a:latin typeface="Cambria Math" panose="02040503050406030204" pitchFamily="18" charset="0"/>
                      </a:rPr>
                      <m:t>𝑋</m:t>
                    </m:r>
                  </m:oMath>
                </a14:m>
                <a:r>
                  <a:rPr lang="en-US" sz="1600" dirty="0">
                    <a:latin typeface="Comic Sans MS" panose="030F0702030302020204" pitchFamily="66" charset="0"/>
                  </a:rPr>
                  <a:t> has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(40, 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A single observation in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=0.25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≠0.25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b) State the actual significance level of the test</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906611" cy="4776787"/>
              </a:xfrm>
              <a:blipFill>
                <a:blip r:embed="rId2"/>
                <a:stretch>
                  <a:fillRect l="-312" t="-766" r="-2184"/>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3" name="TextBox 22"/>
              <p:cNvSpPr txBox="1"/>
              <p:nvPr/>
            </p:nvSpPr>
            <p:spPr>
              <a:xfrm>
                <a:off x="1267098" y="3838302"/>
                <a:ext cx="191648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≤3</m:t>
                          </m:r>
                        </m:e>
                      </m:d>
                      <m:r>
                        <a:rPr lang="en-US" b="0" i="1" smtClean="0">
                          <a:solidFill>
                            <a:srgbClr val="FF0000"/>
                          </a:solidFill>
                          <a:latin typeface="Cambria Math" panose="02040503050406030204" pitchFamily="18" charset="0"/>
                          <a:ea typeface="Cambria Math" panose="02040503050406030204" pitchFamily="18" charset="0"/>
                        </a:rPr>
                        <m:t>=0.47%</m:t>
                      </m:r>
                    </m:oMath>
                  </m:oMathPara>
                </a14:m>
                <a:endParaRPr lang="en-GB" dirty="0">
                  <a:solidFill>
                    <a:srgbClr val="FF0000"/>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1267098" y="3838302"/>
                <a:ext cx="1916487" cy="276999"/>
              </a:xfrm>
              <a:prstGeom prst="rect">
                <a:avLst/>
              </a:prstGeom>
              <a:blipFill>
                <a:blip r:embed="rId5"/>
                <a:stretch>
                  <a:fillRect l="-2548" r="-3185"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6" name="TextBox 25"/>
              <p:cNvSpPr txBox="1"/>
              <p:nvPr/>
            </p:nvSpPr>
            <p:spPr>
              <a:xfrm>
                <a:off x="1145177" y="4291147"/>
                <a:ext cx="209602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rPr>
                        <m:t>𝑃</m:t>
                      </m:r>
                      <m:d>
                        <m:dPr>
                          <m:ctrlPr>
                            <a:rPr lang="en-US" b="0" i="1" smtClean="0">
                              <a:solidFill>
                                <a:srgbClr val="FF0000"/>
                              </a:solidFill>
                              <a:latin typeface="Cambria Math" panose="02040503050406030204" pitchFamily="18" charset="0"/>
                            </a:rPr>
                          </m:ctrlPr>
                        </m:dPr>
                        <m:e>
                          <m:r>
                            <a:rPr lang="en-US" b="0" i="1" smtClean="0">
                              <a:solidFill>
                                <a:srgbClr val="FF0000"/>
                              </a:solidFill>
                              <a:latin typeface="Cambria Math" panose="02040503050406030204" pitchFamily="18" charset="0"/>
                            </a:rPr>
                            <m:t>𝑋</m:t>
                          </m:r>
                          <m:r>
                            <a:rPr lang="en-US" b="0" i="1" smtClean="0">
                              <a:solidFill>
                                <a:srgbClr val="FF0000"/>
                              </a:solidFill>
                              <a:latin typeface="Cambria Math" panose="02040503050406030204" pitchFamily="18" charset="0"/>
                              <a:ea typeface="Cambria Math" panose="02040503050406030204" pitchFamily="18" charset="0"/>
                            </a:rPr>
                            <m:t>≥17</m:t>
                          </m:r>
                        </m:e>
                      </m:d>
                      <m:r>
                        <a:rPr lang="en-US" b="0" i="1" smtClean="0">
                          <a:solidFill>
                            <a:srgbClr val="FF0000"/>
                          </a:solidFill>
                          <a:latin typeface="Cambria Math" panose="02040503050406030204" pitchFamily="18" charset="0"/>
                          <a:ea typeface="Cambria Math" panose="02040503050406030204" pitchFamily="18" charset="0"/>
                        </a:rPr>
                        <m:t>=1.16%</m:t>
                      </m:r>
                    </m:oMath>
                  </m:oMathPara>
                </a14:m>
                <a:endParaRPr lang="en-GB" dirty="0">
                  <a:solidFill>
                    <a:srgbClr val="FF0000"/>
                  </a:solidFill>
                </a:endParaRPr>
              </a:p>
            </p:txBody>
          </p:sp>
        </mc:Choice>
        <mc:Fallback xmlns="">
          <p:sp>
            <p:nvSpPr>
              <p:cNvPr id="26" name="TextBox 25"/>
              <p:cNvSpPr txBox="1">
                <a:spLocks noRot="1" noChangeAspect="1" noMove="1" noResize="1" noEditPoints="1" noAdjustHandles="1" noChangeArrowheads="1" noChangeShapeType="1" noTextEdit="1"/>
              </p:cNvSpPr>
              <p:nvPr/>
            </p:nvSpPr>
            <p:spPr>
              <a:xfrm>
                <a:off x="1145177" y="4291147"/>
                <a:ext cx="2096023" cy="276999"/>
              </a:xfrm>
              <a:prstGeom prst="rect">
                <a:avLst/>
              </a:prstGeom>
              <a:blipFill>
                <a:blip r:embed="rId6"/>
                <a:stretch>
                  <a:fillRect l="-1163" r="-1453" b="-1333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147355" y="5338351"/>
                <a:ext cx="213359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panose="02040503050406030204" pitchFamily="18" charset="0"/>
                          <a:ea typeface="Cambria Math" panose="02040503050406030204" pitchFamily="18" charset="0"/>
                        </a:rPr>
                        <m:t>1.16+0.47=1.63%</m:t>
                      </m:r>
                    </m:oMath>
                  </m:oMathPara>
                </a14:m>
                <a:endParaRPr lang="en-GB" dirty="0">
                  <a:solidFill>
                    <a:srgbClr val="FF0000"/>
                  </a:solidFill>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1147355" y="5338351"/>
                <a:ext cx="2133597" cy="276999"/>
              </a:xfrm>
              <a:prstGeom prst="rect">
                <a:avLst/>
              </a:prstGeom>
              <a:blipFill>
                <a:blip r:embed="rId7"/>
                <a:stretch>
                  <a:fillRect l="-2000" r="-2857" b="-13333"/>
                </a:stretch>
              </a:blipFill>
            </p:spPr>
            <p:txBody>
              <a:bodyPr/>
              <a:lstStyle/>
              <a:p>
                <a:r>
                  <a:rPr lang="en-GB">
                    <a:noFill/>
                  </a:rPr>
                  <a:t> </a:t>
                </a:r>
              </a:p>
            </p:txBody>
          </p:sp>
        </mc:Fallback>
      </mc:AlternateContent>
      <p:sp>
        <p:nvSpPr>
          <p:cNvPr id="15" name="TextBox 14"/>
          <p:cNvSpPr txBox="1"/>
          <p:nvPr/>
        </p:nvSpPr>
        <p:spPr>
          <a:xfrm>
            <a:off x="4443552" y="1439086"/>
            <a:ext cx="4406534" cy="1661993"/>
          </a:xfrm>
          <a:prstGeom prst="rect">
            <a:avLst/>
          </a:prstGeom>
          <a:noFill/>
        </p:spPr>
        <p:txBody>
          <a:bodyPr wrap="square" lIns="0" tIns="0" rIns="0" bIns="0" rtlCol="0">
            <a:spAutoFit/>
          </a:bodyPr>
          <a:lstStyle/>
          <a:p>
            <a:pPr algn="ctr"/>
            <a:r>
              <a:rPr lang="en-US" dirty="0">
                <a:solidFill>
                  <a:srgbClr val="FF0000"/>
                </a:solidFill>
                <a:latin typeface="Comic Sans MS" panose="030F0702030302020204" pitchFamily="66" charset="0"/>
              </a:rPr>
              <a:t>So the actual significance level is 1.63%, as this is the chance of the test statistic falling in the critical region</a:t>
            </a:r>
          </a:p>
          <a:p>
            <a:pPr algn="ctr"/>
            <a:endParaRPr lang="en-US" dirty="0">
              <a:solidFill>
                <a:srgbClr val="FF0000"/>
              </a:solidFill>
              <a:latin typeface="Comic Sans MS" panose="030F0702030302020204" pitchFamily="66" charset="0"/>
            </a:endParaRPr>
          </a:p>
          <a:p>
            <a:pPr algn="ctr"/>
            <a:r>
              <a:rPr lang="en-US" dirty="0">
                <a:solidFill>
                  <a:srgbClr val="FF0000"/>
                </a:solidFill>
                <a:latin typeface="Comic Sans MS" panose="030F0702030302020204" pitchFamily="66" charset="0"/>
                <a:sym typeface="Wingdings" panose="05000000000000000000" pitchFamily="2" charset="2"/>
              </a:rPr>
              <a:t> Remember it is also the chance of incorrectly rejecting the null hypothesis</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34472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blinds(horizontal)">
                                      <p:cBhvr>
                                        <p:cTn id="12" dur="500"/>
                                        <p:tgtEl>
                                          <p:spTgt spid="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5">
                                            <p:txEl>
                                              <p:pRg st="2" end="2"/>
                                            </p:txEl>
                                          </p:spTgt>
                                        </p:tgtEl>
                                        <p:attrNameLst>
                                          <p:attrName>style.visibility</p:attrName>
                                        </p:attrNameLst>
                                      </p:cBhvr>
                                      <p:to>
                                        <p:strVal val="visible"/>
                                      </p:to>
                                    </p:set>
                                    <p:animEffect transition="in" filter="blinds(horizontal)">
                                      <p:cBhvr>
                                        <p:cTn id="17" dur="500"/>
                                        <p:tgtEl>
                                          <p:spTgt spid="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In section 7A, we considered testing the probability that a dice was biased, and calculated the following data:</a:t>
                </a:r>
              </a:p>
              <a:p>
                <a:pPr marL="0" indent="0" algn="ctr">
                  <a:buNone/>
                </a:pPr>
                <a:endParaRPr lang="en-US" sz="1600" dirty="0">
                  <a:latin typeface="Comic Sans MS" panose="030F0702030302020204"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6 </m:t>
                          </m:r>
                          <m:r>
                            <a:rPr lang="en-US" sz="1600" b="0" i="1" smtClean="0">
                              <a:latin typeface="Cambria Math" panose="02040503050406030204" pitchFamily="18" charset="0"/>
                            </a:rPr>
                            <m:t>𝑠𝑖𝑥𝑒𝑠</m:t>
                          </m:r>
                          <m:r>
                            <a:rPr lang="en-US" sz="1600" b="0" i="1" smtClean="0">
                              <a:latin typeface="Cambria Math" panose="02040503050406030204" pitchFamily="18" charset="0"/>
                            </a:rPr>
                            <m:t> </m:t>
                          </m:r>
                          <m:r>
                            <a:rPr lang="en-US" sz="1600" b="0" i="1" smtClean="0">
                              <a:latin typeface="Cambria Math" panose="02040503050406030204" pitchFamily="18" charset="0"/>
                            </a:rPr>
                            <m:t>𝑜𝑢𝑡</m:t>
                          </m:r>
                          <m:r>
                            <a:rPr lang="en-US" sz="1600" b="0" i="1" smtClean="0">
                              <a:latin typeface="Cambria Math" panose="02040503050406030204" pitchFamily="18" charset="0"/>
                            </a:rPr>
                            <m:t> </m:t>
                          </m:r>
                          <m:r>
                            <a:rPr lang="en-US" sz="1600" b="0" i="1" smtClean="0">
                              <a:latin typeface="Cambria Math" panose="02040503050406030204" pitchFamily="18" charset="0"/>
                            </a:rPr>
                            <m:t>𝑜𝑓</m:t>
                          </m:r>
                          <m:r>
                            <a:rPr lang="en-US" sz="1600" b="0" i="1" smtClean="0">
                              <a:latin typeface="Cambria Math" panose="02040503050406030204" pitchFamily="18" charset="0"/>
                            </a:rPr>
                            <m:t> 20</m:t>
                          </m:r>
                        </m:e>
                      </m:d>
                      <m:r>
                        <a:rPr lang="en-US" sz="1600" b="0" i="1" smtClean="0">
                          <a:latin typeface="Cambria Math" panose="02040503050406030204" pitchFamily="18" charset="0"/>
                        </a:rPr>
                        <m:t>=0.064</m:t>
                      </m:r>
                    </m:oMath>
                  </m:oMathPara>
                </a14:m>
                <a:endParaRPr lang="en-US" sz="1600" b="0" dirty="0">
                  <a:latin typeface="Comic Sans MS" panose="030F0702030302020204"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b="0" i="1" smtClean="0">
                              <a:latin typeface="Cambria Math" panose="02040503050406030204" pitchFamily="18" charset="0"/>
                            </a:rPr>
                            <m:t>7</m:t>
                          </m:r>
                          <m:r>
                            <a:rPr lang="en-US" sz="1600" i="1">
                              <a:latin typeface="Cambria Math" panose="02040503050406030204" pitchFamily="18" charset="0"/>
                            </a:rPr>
                            <m:t> </m:t>
                          </m:r>
                          <m:r>
                            <a:rPr lang="en-US" sz="1600" i="1">
                              <a:latin typeface="Cambria Math" panose="02040503050406030204" pitchFamily="18" charset="0"/>
                            </a:rPr>
                            <m:t>𝑠𝑖𝑥𝑒𝑠</m:t>
                          </m:r>
                          <m:r>
                            <a:rPr lang="en-US" sz="1600" i="1">
                              <a:latin typeface="Cambria Math" panose="02040503050406030204" pitchFamily="18" charset="0"/>
                            </a:rPr>
                            <m:t> </m:t>
                          </m:r>
                          <m:r>
                            <a:rPr lang="en-US" sz="1600" i="1">
                              <a:latin typeface="Cambria Math" panose="02040503050406030204" pitchFamily="18" charset="0"/>
                            </a:rPr>
                            <m:t>𝑜𝑢𝑡</m:t>
                          </m:r>
                          <m:r>
                            <a:rPr lang="en-US" sz="1600" i="1">
                              <a:latin typeface="Cambria Math" panose="02040503050406030204" pitchFamily="18" charset="0"/>
                            </a:rPr>
                            <m:t> </m:t>
                          </m:r>
                          <m:r>
                            <a:rPr lang="en-US" sz="1600" i="1">
                              <a:latin typeface="Cambria Math" panose="02040503050406030204" pitchFamily="18" charset="0"/>
                            </a:rPr>
                            <m:t>𝑜𝑓</m:t>
                          </m:r>
                          <m:r>
                            <a:rPr lang="en-US" sz="1600" i="1">
                              <a:latin typeface="Cambria Math" panose="02040503050406030204" pitchFamily="18" charset="0"/>
                            </a:rPr>
                            <m:t> 20</m:t>
                          </m:r>
                        </m:e>
                      </m:d>
                      <m:r>
                        <a:rPr lang="en-US" sz="1600" i="1">
                          <a:latin typeface="Cambria Math" panose="02040503050406030204" pitchFamily="18" charset="0"/>
                        </a:rPr>
                        <m:t>=0.0</m:t>
                      </m:r>
                      <m:r>
                        <a:rPr lang="en-US" sz="1600" b="0" i="1" smtClean="0">
                          <a:latin typeface="Cambria Math" panose="02040503050406030204" pitchFamily="18" charset="0"/>
                        </a:rPr>
                        <m:t>25</m:t>
                      </m:r>
                    </m:oMath>
                  </m:oMathPara>
                </a14:m>
                <a:endParaRPr lang="en-GB" sz="1600" dirty="0">
                  <a:latin typeface="Comic Sans MS" panose="030F0702030302020204" pitchFamily="66" charset="0"/>
                </a:endParaRPr>
              </a:p>
              <a:p>
                <a:pPr marL="0" indent="0" algn="ctr">
                  <a:buNone/>
                </a:pPr>
                <a14:m>
                  <m:oMathPara xmlns:m="http://schemas.openxmlformats.org/officeDocument/2006/math">
                    <m:oMathParaPr>
                      <m:jc m:val="centerGroup"/>
                    </m:oMathParaPr>
                    <m:oMath xmlns:m="http://schemas.openxmlformats.org/officeDocument/2006/math">
                      <m:r>
                        <a:rPr lang="en-US" sz="1600" i="1">
                          <a:latin typeface="Cambria Math" panose="02040503050406030204" pitchFamily="18" charset="0"/>
                        </a:rPr>
                        <m:t>𝑃</m:t>
                      </m:r>
                      <m:d>
                        <m:dPr>
                          <m:ctrlPr>
                            <a:rPr lang="en-US" sz="1600" i="1">
                              <a:latin typeface="Cambria Math" panose="02040503050406030204" pitchFamily="18" charset="0"/>
                            </a:rPr>
                          </m:ctrlPr>
                        </m:dPr>
                        <m:e>
                          <m:r>
                            <a:rPr lang="en-US" sz="1600" b="0" i="1" smtClean="0">
                              <a:latin typeface="Cambria Math" panose="02040503050406030204" pitchFamily="18" charset="0"/>
                            </a:rPr>
                            <m:t>8</m:t>
                          </m:r>
                          <m:r>
                            <a:rPr lang="en-US" sz="1600" i="1">
                              <a:latin typeface="Cambria Math" panose="02040503050406030204" pitchFamily="18" charset="0"/>
                            </a:rPr>
                            <m:t> </m:t>
                          </m:r>
                          <m:r>
                            <a:rPr lang="en-US" sz="1600" i="1">
                              <a:latin typeface="Cambria Math" panose="02040503050406030204" pitchFamily="18" charset="0"/>
                            </a:rPr>
                            <m:t>𝑠𝑖𝑥𝑒𝑠</m:t>
                          </m:r>
                          <m:r>
                            <a:rPr lang="en-US" sz="1600" i="1">
                              <a:latin typeface="Cambria Math" panose="02040503050406030204" pitchFamily="18" charset="0"/>
                            </a:rPr>
                            <m:t> </m:t>
                          </m:r>
                          <m:r>
                            <a:rPr lang="en-US" sz="1600" i="1">
                              <a:latin typeface="Cambria Math" panose="02040503050406030204" pitchFamily="18" charset="0"/>
                            </a:rPr>
                            <m:t>𝑜𝑢𝑡</m:t>
                          </m:r>
                          <m:r>
                            <a:rPr lang="en-US" sz="1600" i="1">
                              <a:latin typeface="Cambria Math" panose="02040503050406030204" pitchFamily="18" charset="0"/>
                            </a:rPr>
                            <m:t> </m:t>
                          </m:r>
                          <m:r>
                            <a:rPr lang="en-US" sz="1600" i="1">
                              <a:latin typeface="Cambria Math" panose="02040503050406030204" pitchFamily="18" charset="0"/>
                            </a:rPr>
                            <m:t>𝑜𝑓</m:t>
                          </m:r>
                          <m:r>
                            <a:rPr lang="en-US" sz="1600" i="1">
                              <a:latin typeface="Cambria Math" panose="02040503050406030204" pitchFamily="18" charset="0"/>
                            </a:rPr>
                            <m:t> 20</m:t>
                          </m:r>
                        </m:e>
                      </m:d>
                      <m:r>
                        <a:rPr lang="en-US" sz="1600" i="1">
                          <a:latin typeface="Cambria Math" panose="02040503050406030204" pitchFamily="18" charset="0"/>
                        </a:rPr>
                        <m:t>=0.0</m:t>
                      </m:r>
                      <m:r>
                        <a:rPr lang="en-US" sz="1600" b="0" i="1" smtClean="0">
                          <a:latin typeface="Cambria Math" panose="02040503050406030204" pitchFamily="18" charset="0"/>
                        </a:rPr>
                        <m:t>084</m:t>
                      </m:r>
                    </m:oMath>
                  </m:oMathPara>
                </a14:m>
                <a:endParaRPr lang="en-GB"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Let us put this in a table, and fill in some more data (all calculated using the formula above)</a:t>
                </a:r>
                <a:endParaRPr lang="en-GB" sz="1600" dirty="0">
                  <a:latin typeface="Comic Sans MS" panose="030F0702030302020204" pitchFamily="66" charset="0"/>
                </a:endParaRP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168" t="-766" r="-2517"/>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4119154" y="1161868"/>
              <a:ext cx="4667794" cy="2926080"/>
            </p:xfrm>
            <a:graphic>
              <a:graphicData uri="http://schemas.openxmlformats.org/drawingml/2006/table">
                <a:tbl>
                  <a:tblPr firstRow="1" bandRow="1">
                    <a:tableStyleId>{2D5ABB26-0587-4C30-8999-92F81FD0307C}</a:tableStyleId>
                  </a:tblPr>
                  <a:tblGrid>
                    <a:gridCol w="2333897">
                      <a:extLst>
                        <a:ext uri="{9D8B030D-6E8A-4147-A177-3AD203B41FA5}">
                          <a16:colId xmlns:a16="http://schemas.microsoft.com/office/drawing/2014/main" val="56600524"/>
                        </a:ext>
                      </a:extLst>
                    </a:gridCol>
                    <a:gridCol w="2333897">
                      <a:extLst>
                        <a:ext uri="{9D8B030D-6E8A-4147-A177-3AD203B41FA5}">
                          <a16:colId xmlns:a16="http://schemas.microsoft.com/office/drawing/2014/main" val="1109749827"/>
                        </a:ext>
                      </a:extLst>
                    </a:gridCol>
                  </a:tblGrid>
                  <a:tr h="269857">
                    <a:tc>
                      <a:txBody>
                        <a:bodyPr/>
                        <a:lstStyle/>
                        <a:p>
                          <a:pPr algn="ctr"/>
                          <a14:m>
                            <m:oMath xmlns:m="http://schemas.openxmlformats.org/officeDocument/2006/math">
                              <m:r>
                                <a:rPr lang="en-US" sz="1200" b="0" i="1" smtClean="0">
                                  <a:latin typeface="Cambria Math" panose="02040503050406030204" pitchFamily="18" charset="0"/>
                                </a:rPr>
                                <m:t>𝑋</m:t>
                              </m:r>
                            </m:oMath>
                          </a14:m>
                          <a:r>
                            <a:rPr lang="en-GB" sz="1200" dirty="0">
                              <a:latin typeface="Comic Sans MS" panose="030F0702030302020204" pitchFamily="66" charset="0"/>
                            </a:rPr>
                            <a:t> (the number of sixes from 20</a:t>
                          </a:r>
                          <a:r>
                            <a:rPr lang="en-GB" sz="1200" baseline="0" dirty="0">
                              <a:latin typeface="Comic Sans MS" panose="030F0702030302020204" pitchFamily="66" charset="0"/>
                            </a:rPr>
                            <a:t> throws</a:t>
                          </a:r>
                          <a:r>
                            <a:rPr lang="en-GB" sz="1200" dirty="0">
                              <a:latin typeface="Comic Sans MS" panose="030F0702030302020204" pitchFamily="66"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193133">
                    <a:tc>
                      <a:txBody>
                        <a:bodyPr/>
                        <a:lstStyle/>
                        <a:p>
                          <a:pPr algn="ctr"/>
                          <a:r>
                            <a:rPr lang="en-US" sz="1200" dirty="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193133">
                    <a:tc>
                      <a:txBody>
                        <a:bodyPr/>
                        <a:lstStyle/>
                        <a:p>
                          <a:pPr algn="ctr"/>
                          <a:r>
                            <a:rPr lang="en-US" sz="1200" dirty="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193133">
                    <a:tc>
                      <a:txBody>
                        <a:bodyPr/>
                        <a:lstStyle/>
                        <a:p>
                          <a:pPr algn="ctr"/>
                          <a:r>
                            <a:rPr lang="en-US" sz="1200" dirty="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193133">
                    <a:tc>
                      <a:txBody>
                        <a:bodyPr/>
                        <a:lstStyle/>
                        <a:p>
                          <a:pPr algn="ctr"/>
                          <a:r>
                            <a:rPr lang="en-US" sz="1200" dirty="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193133">
                    <a:tc>
                      <a:txBody>
                        <a:bodyPr/>
                        <a:lstStyle/>
                        <a:p>
                          <a:pPr algn="ctr"/>
                          <a:r>
                            <a:rPr lang="en-US" sz="1200" dirty="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193133">
                    <a:tc>
                      <a:txBody>
                        <a:bodyPr/>
                        <a:lstStyle/>
                        <a:p>
                          <a:pPr algn="ctr"/>
                          <a:r>
                            <a:rPr lang="en-US" sz="1200" dirty="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193133">
                    <a:tc>
                      <a:txBody>
                        <a:bodyPr/>
                        <a:lstStyle/>
                        <a:p>
                          <a:pPr algn="ctr"/>
                          <a:r>
                            <a:rPr lang="en-US" sz="1200" dirty="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193133">
                    <a:tc>
                      <a:txBody>
                        <a:bodyPr/>
                        <a:lstStyle/>
                        <a:p>
                          <a:pPr algn="ctr"/>
                          <a:r>
                            <a:rPr lang="en-US" sz="1200" dirty="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193133">
                    <a:tc>
                      <a:txBody>
                        <a:bodyPr/>
                        <a:lstStyle/>
                        <a:p>
                          <a:pPr algn="ctr"/>
                          <a:r>
                            <a:rPr lang="en-US" sz="1200" dirty="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3456994825"/>
                  </p:ext>
                </p:extLst>
              </p:nvPr>
            </p:nvGraphicFramePr>
            <p:xfrm>
              <a:off x="4119154" y="1161868"/>
              <a:ext cx="4667794" cy="2926080"/>
            </p:xfrm>
            <a:graphic>
              <a:graphicData uri="http://schemas.openxmlformats.org/drawingml/2006/table">
                <a:tbl>
                  <a:tblPr firstRow="1" bandRow="1">
                    <a:tableStyleId>{2D5ABB26-0587-4C30-8999-92F81FD0307C}</a:tableStyleId>
                  </a:tblPr>
                  <a:tblGrid>
                    <a:gridCol w="2333897">
                      <a:extLst>
                        <a:ext uri="{9D8B030D-6E8A-4147-A177-3AD203B41FA5}">
                          <a16:colId xmlns:a16="http://schemas.microsoft.com/office/drawing/2014/main" val="56600524"/>
                        </a:ext>
                      </a:extLst>
                    </a:gridCol>
                    <a:gridCol w="2333897">
                      <a:extLst>
                        <a:ext uri="{9D8B030D-6E8A-4147-A177-3AD203B41FA5}">
                          <a16:colId xmlns:a16="http://schemas.microsoft.com/office/drawing/2014/main" val="1109749827"/>
                        </a:ext>
                      </a:extLst>
                    </a:gridCol>
                  </a:tblGrid>
                  <a:tr h="45720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260" t="-1333" r="-100260" b="-552000"/>
                          </a:stretch>
                        </a:blipFill>
                      </a:tcPr>
                    </a:tc>
                    <a:tc>
                      <a:txBody>
                        <a:bodyPr/>
                        <a:lstStyle/>
                        <a:p>
                          <a:pPr algn="ctr"/>
                          <a:r>
                            <a:rPr lang="en-US" sz="1200" dirty="0" smtClean="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274320">
                    <a:tc>
                      <a:txBody>
                        <a:bodyPr/>
                        <a:lstStyle/>
                        <a:p>
                          <a:pPr algn="ctr"/>
                          <a:r>
                            <a:rPr lang="en-US" sz="1200" dirty="0" smtClean="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274320">
                    <a:tc>
                      <a:txBody>
                        <a:bodyPr/>
                        <a:lstStyle/>
                        <a:p>
                          <a:pPr algn="ctr"/>
                          <a:r>
                            <a:rPr lang="en-US" sz="1200" dirty="0" smtClean="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274320">
                    <a:tc>
                      <a:txBody>
                        <a:bodyPr/>
                        <a:lstStyle/>
                        <a:p>
                          <a:pPr algn="ctr"/>
                          <a:r>
                            <a:rPr lang="en-US" sz="1200" dirty="0" smtClean="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274320">
                    <a:tc>
                      <a:txBody>
                        <a:bodyPr/>
                        <a:lstStyle/>
                        <a:p>
                          <a:pPr algn="ctr"/>
                          <a:r>
                            <a:rPr lang="en-US" sz="1200" dirty="0" smtClean="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274320">
                    <a:tc>
                      <a:txBody>
                        <a:bodyPr/>
                        <a:lstStyle/>
                        <a:p>
                          <a:pPr algn="ctr"/>
                          <a:r>
                            <a:rPr lang="en-US" sz="1200" dirty="0" smtClean="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274320">
                    <a:tc>
                      <a:txBody>
                        <a:bodyPr/>
                        <a:lstStyle/>
                        <a:p>
                          <a:pPr algn="ctr"/>
                          <a:r>
                            <a:rPr lang="en-US" sz="1200" dirty="0" smtClean="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274320">
                    <a:tc>
                      <a:txBody>
                        <a:bodyPr/>
                        <a:lstStyle/>
                        <a:p>
                          <a:pPr algn="ctr"/>
                          <a:r>
                            <a:rPr lang="en-US" sz="1200" dirty="0" smtClean="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274320">
                    <a:tc>
                      <a:txBody>
                        <a:bodyPr/>
                        <a:lstStyle/>
                        <a:p>
                          <a:pPr algn="ctr"/>
                          <a:r>
                            <a:rPr lang="en-US" sz="1200" dirty="0" smtClean="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274320">
                    <a:tc>
                      <a:txBody>
                        <a:bodyPr/>
                        <a:lstStyle/>
                        <a:p>
                          <a:pPr algn="ctr"/>
                          <a:r>
                            <a:rPr lang="en-US" sz="1200" dirty="0" smtClean="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Fallback>
      </mc:AlternateContent>
      <p:sp>
        <p:nvSpPr>
          <p:cNvPr id="9" name="TextBox 8"/>
          <p:cNvSpPr txBox="1"/>
          <p:nvPr/>
        </p:nvSpPr>
        <p:spPr>
          <a:xfrm>
            <a:off x="7308304" y="3247810"/>
            <a:ext cx="665567"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0.064</a:t>
            </a:r>
            <a:endParaRPr lang="en-GB" sz="1400" dirty="0">
              <a:solidFill>
                <a:srgbClr val="FF0000"/>
              </a:solidFill>
              <a:latin typeface="Comic Sans MS" panose="030F0702030302020204" pitchFamily="66" charset="0"/>
            </a:endParaRPr>
          </a:p>
        </p:txBody>
      </p:sp>
      <p:sp>
        <p:nvSpPr>
          <p:cNvPr id="10" name="TextBox 9"/>
          <p:cNvSpPr txBox="1"/>
          <p:nvPr/>
        </p:nvSpPr>
        <p:spPr>
          <a:xfrm>
            <a:off x="7308304" y="3527133"/>
            <a:ext cx="665567"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0.025</a:t>
            </a:r>
            <a:endParaRPr lang="en-GB" sz="1400" dirty="0">
              <a:solidFill>
                <a:srgbClr val="FF0000"/>
              </a:solidFill>
              <a:latin typeface="Comic Sans MS" panose="030F0702030302020204" pitchFamily="66" charset="0"/>
            </a:endParaRPr>
          </a:p>
        </p:txBody>
      </p:sp>
      <p:sp>
        <p:nvSpPr>
          <p:cNvPr id="11" name="TextBox 10"/>
          <p:cNvSpPr txBox="1"/>
          <p:nvPr/>
        </p:nvSpPr>
        <p:spPr>
          <a:xfrm>
            <a:off x="7236296" y="3797749"/>
            <a:ext cx="774571"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0.0084</a:t>
            </a:r>
            <a:endParaRPr lang="en-GB" sz="1400" dirty="0">
              <a:solidFill>
                <a:srgbClr val="FF0000"/>
              </a:solidFill>
              <a:latin typeface="Comic Sans MS" panose="030F0702030302020204" pitchFamily="66" charset="0"/>
            </a:endParaRPr>
          </a:p>
        </p:txBody>
      </p:sp>
      <p:sp>
        <p:nvSpPr>
          <p:cNvPr id="12" name="TextBox 11"/>
          <p:cNvSpPr txBox="1"/>
          <p:nvPr/>
        </p:nvSpPr>
        <p:spPr>
          <a:xfrm>
            <a:off x="7308304" y="2977195"/>
            <a:ext cx="636713"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0.129</a:t>
            </a:r>
            <a:endParaRPr lang="en-GB" sz="1400" dirty="0">
              <a:solidFill>
                <a:srgbClr val="FF0000"/>
              </a:solidFill>
              <a:latin typeface="Comic Sans MS" panose="030F0702030302020204" pitchFamily="66" charset="0"/>
            </a:endParaRPr>
          </a:p>
        </p:txBody>
      </p:sp>
      <p:sp>
        <p:nvSpPr>
          <p:cNvPr id="13" name="TextBox 12"/>
          <p:cNvSpPr txBox="1"/>
          <p:nvPr/>
        </p:nvSpPr>
        <p:spPr>
          <a:xfrm>
            <a:off x="7308304" y="2708920"/>
            <a:ext cx="665567"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0.202</a:t>
            </a:r>
            <a:endParaRPr lang="en-GB" sz="1400" dirty="0">
              <a:solidFill>
                <a:srgbClr val="FF0000"/>
              </a:solidFill>
              <a:latin typeface="Comic Sans MS" panose="030F0702030302020204" pitchFamily="66" charset="0"/>
            </a:endParaRPr>
          </a:p>
        </p:txBody>
      </p:sp>
      <p:sp>
        <p:nvSpPr>
          <p:cNvPr id="14" name="TextBox 13"/>
          <p:cNvSpPr txBox="1"/>
          <p:nvPr/>
        </p:nvSpPr>
        <p:spPr>
          <a:xfrm>
            <a:off x="7308304" y="2420888"/>
            <a:ext cx="665567"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0.238</a:t>
            </a:r>
            <a:endParaRPr lang="en-GB" sz="1400" dirty="0">
              <a:solidFill>
                <a:srgbClr val="FF0000"/>
              </a:solidFill>
              <a:latin typeface="Comic Sans MS" panose="030F0702030302020204" pitchFamily="66" charset="0"/>
            </a:endParaRPr>
          </a:p>
        </p:txBody>
      </p:sp>
      <p:sp>
        <p:nvSpPr>
          <p:cNvPr id="15" name="TextBox 14"/>
          <p:cNvSpPr txBox="1"/>
          <p:nvPr/>
        </p:nvSpPr>
        <p:spPr>
          <a:xfrm>
            <a:off x="7308304" y="2150273"/>
            <a:ext cx="636713"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0.198</a:t>
            </a:r>
            <a:endParaRPr lang="en-GB" sz="1400" dirty="0">
              <a:solidFill>
                <a:srgbClr val="FF0000"/>
              </a:solidFill>
              <a:latin typeface="Comic Sans MS" panose="030F0702030302020204" pitchFamily="66" charset="0"/>
            </a:endParaRPr>
          </a:p>
        </p:txBody>
      </p:sp>
      <p:sp>
        <p:nvSpPr>
          <p:cNvPr id="16" name="TextBox 15"/>
          <p:cNvSpPr txBox="1"/>
          <p:nvPr/>
        </p:nvSpPr>
        <p:spPr>
          <a:xfrm>
            <a:off x="7308304" y="1862241"/>
            <a:ext cx="636713"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0.104</a:t>
            </a:r>
            <a:endParaRPr lang="en-GB" sz="1400" dirty="0">
              <a:solidFill>
                <a:srgbClr val="FF0000"/>
              </a:solidFill>
              <a:latin typeface="Comic Sans MS" panose="030F0702030302020204" pitchFamily="66" charset="0"/>
            </a:endParaRPr>
          </a:p>
        </p:txBody>
      </p:sp>
      <p:sp>
        <p:nvSpPr>
          <p:cNvPr id="17" name="TextBox 16"/>
          <p:cNvSpPr txBox="1"/>
          <p:nvPr/>
        </p:nvSpPr>
        <p:spPr>
          <a:xfrm>
            <a:off x="7308304" y="1602674"/>
            <a:ext cx="665567" cy="307777"/>
          </a:xfrm>
          <a:prstGeom prst="rect">
            <a:avLst/>
          </a:prstGeom>
          <a:noFill/>
        </p:spPr>
        <p:txBody>
          <a:bodyPr wrap="none" rtlCol="0">
            <a:spAutoFit/>
          </a:bodyPr>
          <a:lstStyle/>
          <a:p>
            <a:r>
              <a:rPr lang="en-US" sz="1400" dirty="0">
                <a:solidFill>
                  <a:srgbClr val="FF0000"/>
                </a:solidFill>
                <a:latin typeface="Comic Sans MS" panose="030F0702030302020204" pitchFamily="66" charset="0"/>
              </a:rPr>
              <a:t>0.026</a:t>
            </a:r>
            <a:endParaRPr lang="en-GB" sz="1400" dirty="0">
              <a:solidFill>
                <a:srgbClr val="FF0000"/>
              </a:solidFill>
              <a:latin typeface="Comic Sans MS" panose="030F0702030302020204" pitchFamily="66" charset="0"/>
            </a:endParaRPr>
          </a:p>
        </p:txBody>
      </p:sp>
      <p:sp>
        <p:nvSpPr>
          <p:cNvPr id="18" name="TextBox 17"/>
          <p:cNvSpPr txBox="1"/>
          <p:nvPr/>
        </p:nvSpPr>
        <p:spPr>
          <a:xfrm>
            <a:off x="4206240" y="4119154"/>
            <a:ext cx="4624252" cy="307777"/>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We can draw this information using a diagram…</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2807477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blinds(horizontal)">
                                      <p:cBhvr>
                                        <p:cTn id="22" dur="500"/>
                                        <p:tgtEl>
                                          <p:spTgt spid="3">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linds(horizont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blinds(horizontal)">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linds(horizontal)">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linds(horizontal)">
                                      <p:cBhvr>
                                        <p:cTn id="42" dur="5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linds(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blinds(horizontal)">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4"/>
                                        </p:tgtEl>
                                        <p:attrNameLst>
                                          <p:attrName>style.visibility</p:attrName>
                                        </p:attrNameLst>
                                      </p:cBhvr>
                                      <p:to>
                                        <p:strVal val="visible"/>
                                      </p:to>
                                    </p:set>
                                    <p:animEffect transition="in" filter="blinds(horizontal)">
                                      <p:cBhvr>
                                        <p:cTn id="57" dur="500"/>
                                        <p:tgtEl>
                                          <p:spTgt spid="1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blinds(horizontal)">
                                      <p:cBhvr>
                                        <p:cTn id="62" dur="500"/>
                                        <p:tgtEl>
                                          <p:spTgt spid="15"/>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blinds(horizontal)">
                                      <p:cBhvr>
                                        <p:cTn id="67" dur="500"/>
                                        <p:tgtEl>
                                          <p:spTgt spid="16"/>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grpId="0"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blinds(horizontal)">
                                      <p:cBhvr>
                                        <p:cTn id="72" dur="500"/>
                                        <p:tgtEl>
                                          <p:spTgt spid="17"/>
                                        </p:tgtEl>
                                      </p:cBhvr>
                                    </p:animEffect>
                                  </p:childTnLst>
                                </p:cTn>
                              </p:par>
                            </p:childTnLst>
                          </p:cTn>
                        </p:par>
                      </p:childTnLst>
                    </p:cTn>
                  </p:par>
                  <p:par>
                    <p:cTn id="73" fill="hold">
                      <p:stCondLst>
                        <p:cond delay="indefinite"/>
                      </p:stCondLst>
                      <p:childTnLst>
                        <p:par>
                          <p:cTn id="74" fill="hold">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blinds(horizontal)">
                                      <p:cBhvr>
                                        <p:cTn id="7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P spid="15" grpId="0"/>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4076772" y="1287260"/>
            <a:ext cx="4822512" cy="2592281"/>
          </a:xfrm>
          <a:prstGeom prst="rect">
            <a:avLst/>
          </a:prstGeom>
          <a:ln w="25400">
            <a:solidFill>
              <a:schemeClr val="tx1"/>
            </a:solidFill>
          </a:ln>
        </p:spPr>
      </p:pic>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269857">
                    <a:tc>
                      <a:txBody>
                        <a:bodyPr/>
                        <a:lstStyle/>
                        <a:p>
                          <a:pPr algn="ctr"/>
                          <a14:m>
                            <m:oMath xmlns:m="http://schemas.openxmlformats.org/officeDocument/2006/math">
                              <m:r>
                                <a:rPr lang="en-US" sz="1200" b="0" i="1" smtClean="0">
                                  <a:latin typeface="Cambria Math" panose="02040503050406030204" pitchFamily="18" charset="0"/>
                                </a:rPr>
                                <m:t>𝑋</m:t>
                              </m:r>
                            </m:oMath>
                          </a14:m>
                          <a:r>
                            <a:rPr lang="en-GB" sz="1200" dirty="0">
                              <a:latin typeface="Comic Sans MS" panose="030F0702030302020204" pitchFamily="66" charset="0"/>
                            </a:rPr>
                            <a:t> (the number of sixes from 20</a:t>
                          </a:r>
                          <a:r>
                            <a:rPr lang="en-GB" sz="1200" baseline="0" dirty="0">
                              <a:latin typeface="Comic Sans MS" panose="030F0702030302020204" pitchFamily="66" charset="0"/>
                            </a:rPr>
                            <a:t> throws</a:t>
                          </a:r>
                          <a:r>
                            <a:rPr lang="en-GB" sz="1200" dirty="0">
                              <a:latin typeface="Comic Sans MS" panose="030F0702030302020204" pitchFamily="66"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193133">
                    <a:tc>
                      <a:txBody>
                        <a:bodyPr/>
                        <a:lstStyle/>
                        <a:p>
                          <a:pPr algn="ctr"/>
                          <a:r>
                            <a:rPr lang="en-US" sz="1200" dirty="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193133">
                    <a:tc>
                      <a:txBody>
                        <a:bodyPr/>
                        <a:lstStyle/>
                        <a:p>
                          <a:pPr algn="ctr"/>
                          <a:r>
                            <a:rPr lang="en-US" sz="1200" dirty="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193133">
                    <a:tc>
                      <a:txBody>
                        <a:bodyPr/>
                        <a:lstStyle/>
                        <a:p>
                          <a:pPr algn="ctr"/>
                          <a:r>
                            <a:rPr lang="en-US" sz="1200" dirty="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193133">
                    <a:tc>
                      <a:txBody>
                        <a:bodyPr/>
                        <a:lstStyle/>
                        <a:p>
                          <a:pPr algn="ctr"/>
                          <a:r>
                            <a:rPr lang="en-US" sz="1200" dirty="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193133">
                    <a:tc>
                      <a:txBody>
                        <a:bodyPr/>
                        <a:lstStyle/>
                        <a:p>
                          <a:pPr algn="ctr"/>
                          <a:r>
                            <a:rPr lang="en-US" sz="1200" dirty="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193133">
                    <a:tc>
                      <a:txBody>
                        <a:bodyPr/>
                        <a:lstStyle/>
                        <a:p>
                          <a:pPr algn="ctr"/>
                          <a:r>
                            <a:rPr lang="en-US" sz="1200" dirty="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193133">
                    <a:tc>
                      <a:txBody>
                        <a:bodyPr/>
                        <a:lstStyle/>
                        <a:p>
                          <a:pPr algn="ctr"/>
                          <a:r>
                            <a:rPr lang="en-US" sz="1200" dirty="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193133">
                    <a:tc>
                      <a:txBody>
                        <a:bodyPr/>
                        <a:lstStyle/>
                        <a:p>
                          <a:pPr algn="ctr"/>
                          <a:r>
                            <a:rPr lang="en-US" sz="1200" dirty="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193133">
                    <a:tc>
                      <a:txBody>
                        <a:bodyPr/>
                        <a:lstStyle/>
                        <a:p>
                          <a:pPr algn="ctr"/>
                          <a:r>
                            <a:rPr lang="en-US" sz="1200" dirty="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905665711"/>
                  </p:ext>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64008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840" t="-952" r="-100420" b="-393333"/>
                          </a:stretch>
                        </a:blipFill>
                      </a:tcPr>
                    </a:tc>
                    <a:tc>
                      <a:txBody>
                        <a:bodyPr/>
                        <a:lstStyle/>
                        <a:p>
                          <a:pPr algn="ctr"/>
                          <a:r>
                            <a:rPr lang="en-US" sz="1200" dirty="0" smtClean="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274320">
                    <a:tc>
                      <a:txBody>
                        <a:bodyPr/>
                        <a:lstStyle/>
                        <a:p>
                          <a:pPr algn="ctr"/>
                          <a:r>
                            <a:rPr lang="en-US" sz="1200" dirty="0" smtClean="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274320">
                    <a:tc>
                      <a:txBody>
                        <a:bodyPr/>
                        <a:lstStyle/>
                        <a:p>
                          <a:pPr algn="ctr"/>
                          <a:r>
                            <a:rPr lang="en-US" sz="1200" dirty="0" smtClean="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274320">
                    <a:tc>
                      <a:txBody>
                        <a:bodyPr/>
                        <a:lstStyle/>
                        <a:p>
                          <a:pPr algn="ctr"/>
                          <a:r>
                            <a:rPr lang="en-US" sz="1200" dirty="0" smtClean="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274320">
                    <a:tc>
                      <a:txBody>
                        <a:bodyPr/>
                        <a:lstStyle/>
                        <a:p>
                          <a:pPr algn="ctr"/>
                          <a:r>
                            <a:rPr lang="en-US" sz="1200" dirty="0" smtClean="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274320">
                    <a:tc>
                      <a:txBody>
                        <a:bodyPr/>
                        <a:lstStyle/>
                        <a:p>
                          <a:pPr algn="ctr"/>
                          <a:r>
                            <a:rPr lang="en-US" sz="1200" dirty="0" smtClean="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274320">
                    <a:tc>
                      <a:txBody>
                        <a:bodyPr/>
                        <a:lstStyle/>
                        <a:p>
                          <a:pPr algn="ctr"/>
                          <a:r>
                            <a:rPr lang="en-US" sz="1200" dirty="0" smtClean="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274320">
                    <a:tc>
                      <a:txBody>
                        <a:bodyPr/>
                        <a:lstStyle/>
                        <a:p>
                          <a:pPr algn="ctr"/>
                          <a:r>
                            <a:rPr lang="en-US" sz="1200" dirty="0" smtClean="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274320">
                    <a:tc>
                      <a:txBody>
                        <a:bodyPr/>
                        <a:lstStyle/>
                        <a:p>
                          <a:pPr algn="ctr"/>
                          <a:r>
                            <a:rPr lang="en-US" sz="1200" dirty="0" smtClean="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274320">
                    <a:tc>
                      <a:txBody>
                        <a:bodyPr/>
                        <a:lstStyle/>
                        <a:p>
                          <a:pPr algn="ctr"/>
                          <a:r>
                            <a:rPr lang="en-US" sz="1200" dirty="0" smtClean="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Fallback>
      </mc:AlternateContent>
      <p:sp>
        <p:nvSpPr>
          <p:cNvPr id="11" name="TextBox 10"/>
          <p:cNvSpPr txBox="1"/>
          <p:nvPr/>
        </p:nvSpPr>
        <p:spPr>
          <a:xfrm>
            <a:off x="3888419" y="3988188"/>
            <a:ext cx="5042517" cy="2462213"/>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Originally, we were considering whether the dice was </a:t>
            </a:r>
            <a:r>
              <a:rPr lang="en-US" sz="1400" u="sng" dirty="0">
                <a:solidFill>
                  <a:srgbClr val="FF0000"/>
                </a:solidFill>
                <a:latin typeface="Comic Sans MS" panose="030F0702030302020204" pitchFamily="66" charset="0"/>
              </a:rPr>
              <a:t>biased towards 6s</a:t>
            </a:r>
            <a:r>
              <a:rPr lang="en-US" sz="1400" dirty="0">
                <a:solidFill>
                  <a:srgbClr val="FF0000"/>
                </a:solidFill>
                <a:latin typeface="Comic Sans MS" panose="030F0702030302020204" pitchFamily="66" charset="0"/>
              </a:rPr>
              <a:t>, at the 5% significance level. This can be represented on the diagram…</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rPr>
              <a:t>The critical value in that example was 7, in that once we get to 7 sixes out of 20, the probability is low enough to reject the idea that the dice is unbiased</a:t>
            </a:r>
          </a:p>
          <a:p>
            <a:pPr algn="ctr"/>
            <a:endParaRPr lang="en-US" sz="1400" dirty="0">
              <a:solidFill>
                <a:srgbClr val="FF0000"/>
              </a:solidFill>
              <a:latin typeface="Comic Sans MS" panose="030F0702030302020204" pitchFamily="66" charset="0"/>
            </a:endParaRPr>
          </a:p>
          <a:p>
            <a:pPr algn="ctr"/>
            <a:r>
              <a:rPr lang="en-US" sz="1400" dirty="0">
                <a:solidFill>
                  <a:srgbClr val="FF0000"/>
                </a:solidFill>
                <a:latin typeface="Comic Sans MS" panose="030F0702030302020204" pitchFamily="66" charset="0"/>
                <a:sym typeface="Wingdings" panose="05000000000000000000" pitchFamily="2" charset="2"/>
              </a:rPr>
              <a:t> The critical region would be the set of values that would lead to the null hypothesis being rejected, so in this example any number of sixes equal to or greater than 7</a:t>
            </a:r>
            <a:endParaRPr lang="en-GB" sz="1400" dirty="0">
              <a:solidFill>
                <a:srgbClr val="FF0000"/>
              </a:solidFill>
              <a:latin typeface="Comic Sans MS" panose="030F0702030302020204" pitchFamily="66" charset="0"/>
            </a:endParaRPr>
          </a:p>
        </p:txBody>
      </p:sp>
      <p:cxnSp>
        <p:nvCxnSpPr>
          <p:cNvPr id="13" name="Straight Connector 12"/>
          <p:cNvCxnSpPr/>
          <p:nvPr/>
        </p:nvCxnSpPr>
        <p:spPr>
          <a:xfrm>
            <a:off x="4811696" y="2867487"/>
            <a:ext cx="4088464" cy="634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407154" y="2521258"/>
            <a:ext cx="478016" cy="338554"/>
          </a:xfrm>
          <a:prstGeom prst="rect">
            <a:avLst/>
          </a:prstGeom>
          <a:noFill/>
        </p:spPr>
        <p:txBody>
          <a:bodyPr wrap="none" rtlCol="0">
            <a:spAutoFit/>
          </a:bodyPr>
          <a:lstStyle/>
          <a:p>
            <a:r>
              <a:rPr lang="en-US" sz="1600" dirty="0">
                <a:solidFill>
                  <a:srgbClr val="FF0000"/>
                </a:solidFill>
                <a:latin typeface="Comic Sans MS" panose="030F0702030302020204" pitchFamily="66" charset="0"/>
              </a:rPr>
              <a:t>5%</a:t>
            </a:r>
            <a:endParaRPr lang="en-GB" sz="1600" dirty="0">
              <a:solidFill>
                <a:srgbClr val="FF0000"/>
              </a:solidFill>
              <a:latin typeface="Comic Sans MS" panose="030F0702030302020204" pitchFamily="66" charset="0"/>
            </a:endParaRPr>
          </a:p>
        </p:txBody>
      </p:sp>
      <p:cxnSp>
        <p:nvCxnSpPr>
          <p:cNvPr id="18" name="Straight Arrow Connector 17"/>
          <p:cNvCxnSpPr/>
          <p:nvPr/>
        </p:nvCxnSpPr>
        <p:spPr>
          <a:xfrm>
            <a:off x="7652551" y="1882066"/>
            <a:ext cx="479395" cy="111858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6925766" y="1448582"/>
            <a:ext cx="976544"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Critical value</a:t>
            </a:r>
            <a:endParaRPr lang="en-GB" sz="1400" dirty="0">
              <a:solidFill>
                <a:srgbClr val="FF0000"/>
              </a:solidFill>
              <a:latin typeface="Comic Sans MS" panose="030F0702030302020204" pitchFamily="66" charset="0"/>
            </a:endParaRPr>
          </a:p>
        </p:txBody>
      </p:sp>
      <p:sp>
        <p:nvSpPr>
          <p:cNvPr id="20" name="TextBox 19"/>
          <p:cNvSpPr txBox="1"/>
          <p:nvPr/>
        </p:nvSpPr>
        <p:spPr>
          <a:xfrm>
            <a:off x="8087557" y="2043345"/>
            <a:ext cx="976544" cy="461665"/>
          </a:xfrm>
          <a:prstGeom prst="rect">
            <a:avLst/>
          </a:prstGeom>
          <a:noFill/>
        </p:spPr>
        <p:txBody>
          <a:bodyPr wrap="square" rtlCol="0">
            <a:spAutoFit/>
          </a:bodyPr>
          <a:lstStyle/>
          <a:p>
            <a:pPr algn="ctr"/>
            <a:r>
              <a:rPr lang="en-US" sz="1200" dirty="0">
                <a:solidFill>
                  <a:srgbClr val="FF0000"/>
                </a:solidFill>
                <a:latin typeface="Comic Sans MS" panose="030F0702030302020204" pitchFamily="66" charset="0"/>
              </a:rPr>
              <a:t>Critical Region</a:t>
            </a:r>
            <a:endParaRPr lang="en-GB" sz="1200" dirty="0">
              <a:solidFill>
                <a:srgbClr val="FF0000"/>
              </a:solidFill>
              <a:latin typeface="Comic Sans MS" panose="030F0702030302020204" pitchFamily="66" charset="0"/>
            </a:endParaRPr>
          </a:p>
        </p:txBody>
      </p:sp>
      <p:cxnSp>
        <p:nvCxnSpPr>
          <p:cNvPr id="21" name="Straight Arrow Connector 20"/>
          <p:cNvCxnSpPr/>
          <p:nvPr/>
        </p:nvCxnSpPr>
        <p:spPr>
          <a:xfrm flipV="1">
            <a:off x="8124548" y="2494626"/>
            <a:ext cx="895165" cy="147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324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linds(horizontal)">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blinds(horizontal)">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5"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linds(vertical)">
                                      <p:cBhvr>
                                        <p:cTn id="17" dur="500"/>
                                        <p:tgtEl>
                                          <p:spTgt spid="13"/>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blinds(horizontal)">
                                      <p:cBhvr>
                                        <p:cTn id="20" dur="500"/>
                                        <p:tgtEl>
                                          <p:spTgt spid="1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blinds(horizontal)">
                                      <p:cBhvr>
                                        <p:cTn id="25" dur="500"/>
                                        <p:tgtEl>
                                          <p:spTgt spid="18"/>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animEffect transition="in" filter="blinds(horizontal)">
                                      <p:cBhvr>
                                        <p:cTn id="28" dur="500"/>
                                        <p:tgtEl>
                                          <p:spTgt spid="19"/>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animEffect transition="in" filter="blinds(horizontal)">
                                      <p:cBhvr>
                                        <p:cTn id="33" dur="500"/>
                                        <p:tgtEl>
                                          <p:spTgt spid="11">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nodeType="clickEffect">
                                  <p:stCondLst>
                                    <p:cond delay="0"/>
                                  </p:stCondLst>
                                  <p:childTnLst>
                                    <p:animEffect transition="out" filter="blinds(horizontal)">
                                      <p:cBhvr>
                                        <p:cTn id="37" dur="500"/>
                                        <p:tgtEl>
                                          <p:spTgt spid="18"/>
                                        </p:tgtEl>
                                      </p:cBhvr>
                                    </p:animEffect>
                                    <p:set>
                                      <p:cBhvr>
                                        <p:cTn id="38" dur="1" fill="hold">
                                          <p:stCondLst>
                                            <p:cond delay="499"/>
                                          </p:stCondLst>
                                        </p:cTn>
                                        <p:tgtEl>
                                          <p:spTgt spid="18"/>
                                        </p:tgtEl>
                                        <p:attrNameLst>
                                          <p:attrName>style.visibility</p:attrName>
                                        </p:attrNameLst>
                                      </p:cBhvr>
                                      <p:to>
                                        <p:strVal val="hidden"/>
                                      </p:to>
                                    </p:set>
                                  </p:childTnLst>
                                </p:cTn>
                              </p:par>
                              <p:par>
                                <p:cTn id="39" presetID="3" presetClass="exit" presetSubtype="10" fill="hold" grpId="1" nodeType="withEffect">
                                  <p:stCondLst>
                                    <p:cond delay="0"/>
                                  </p:stCondLst>
                                  <p:childTnLst>
                                    <p:animEffect transition="out" filter="blinds(horizontal)">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11">
                                            <p:txEl>
                                              <p:pRg st="4" end="4"/>
                                            </p:txEl>
                                          </p:spTgt>
                                        </p:tgtEl>
                                        <p:attrNameLst>
                                          <p:attrName>style.visibility</p:attrName>
                                        </p:attrNameLst>
                                      </p:cBhvr>
                                      <p:to>
                                        <p:strVal val="visible"/>
                                      </p:to>
                                    </p:set>
                                    <p:animEffect transition="in" filter="blinds(horizontal)">
                                      <p:cBhvr>
                                        <p:cTn id="46" dur="500"/>
                                        <p:tgtEl>
                                          <p:spTgt spid="11">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5" fill="hold"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blinds(vertical)">
                                      <p:cBhvr>
                                        <p:cTn id="51" dur="500"/>
                                        <p:tgtEl>
                                          <p:spTgt spid="21"/>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blinds(horizontal)">
                                      <p:cBhvr>
                                        <p:cTn id="5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9" grpId="0"/>
      <p:bldP spid="19" grpId="1"/>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4076772" y="1287260"/>
            <a:ext cx="4822512" cy="2592281"/>
          </a:xfrm>
          <a:prstGeom prst="rect">
            <a:avLst/>
          </a:prstGeom>
          <a:ln w="25400">
            <a:solidFill>
              <a:schemeClr val="tx1"/>
            </a:solidFill>
          </a:ln>
        </p:spPr>
      </p:pic>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269857">
                    <a:tc>
                      <a:txBody>
                        <a:bodyPr/>
                        <a:lstStyle/>
                        <a:p>
                          <a:pPr algn="ctr"/>
                          <a14:m>
                            <m:oMath xmlns:m="http://schemas.openxmlformats.org/officeDocument/2006/math">
                              <m:r>
                                <a:rPr lang="en-US" sz="1200" b="0" i="1" smtClean="0">
                                  <a:latin typeface="Cambria Math" panose="02040503050406030204" pitchFamily="18" charset="0"/>
                                </a:rPr>
                                <m:t>𝑋</m:t>
                              </m:r>
                            </m:oMath>
                          </a14:m>
                          <a:r>
                            <a:rPr lang="en-GB" sz="1200" dirty="0">
                              <a:latin typeface="Comic Sans MS" panose="030F0702030302020204" pitchFamily="66" charset="0"/>
                            </a:rPr>
                            <a:t> (the number of sixes from 20</a:t>
                          </a:r>
                          <a:r>
                            <a:rPr lang="en-GB" sz="1200" baseline="0" dirty="0">
                              <a:latin typeface="Comic Sans MS" panose="030F0702030302020204" pitchFamily="66" charset="0"/>
                            </a:rPr>
                            <a:t> throws</a:t>
                          </a:r>
                          <a:r>
                            <a:rPr lang="en-GB" sz="1200" dirty="0">
                              <a:latin typeface="Comic Sans MS" panose="030F0702030302020204" pitchFamily="66"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193133">
                    <a:tc>
                      <a:txBody>
                        <a:bodyPr/>
                        <a:lstStyle/>
                        <a:p>
                          <a:pPr algn="ctr"/>
                          <a:r>
                            <a:rPr lang="en-US" sz="1200" dirty="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193133">
                    <a:tc>
                      <a:txBody>
                        <a:bodyPr/>
                        <a:lstStyle/>
                        <a:p>
                          <a:pPr algn="ctr"/>
                          <a:r>
                            <a:rPr lang="en-US" sz="1200" dirty="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193133">
                    <a:tc>
                      <a:txBody>
                        <a:bodyPr/>
                        <a:lstStyle/>
                        <a:p>
                          <a:pPr algn="ctr"/>
                          <a:r>
                            <a:rPr lang="en-US" sz="1200" dirty="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193133">
                    <a:tc>
                      <a:txBody>
                        <a:bodyPr/>
                        <a:lstStyle/>
                        <a:p>
                          <a:pPr algn="ctr"/>
                          <a:r>
                            <a:rPr lang="en-US" sz="1200" dirty="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193133">
                    <a:tc>
                      <a:txBody>
                        <a:bodyPr/>
                        <a:lstStyle/>
                        <a:p>
                          <a:pPr algn="ctr"/>
                          <a:r>
                            <a:rPr lang="en-US" sz="1200" dirty="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193133">
                    <a:tc>
                      <a:txBody>
                        <a:bodyPr/>
                        <a:lstStyle/>
                        <a:p>
                          <a:pPr algn="ctr"/>
                          <a:r>
                            <a:rPr lang="en-US" sz="1200" dirty="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193133">
                    <a:tc>
                      <a:txBody>
                        <a:bodyPr/>
                        <a:lstStyle/>
                        <a:p>
                          <a:pPr algn="ctr"/>
                          <a:r>
                            <a:rPr lang="en-US" sz="1200" dirty="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193133">
                    <a:tc>
                      <a:txBody>
                        <a:bodyPr/>
                        <a:lstStyle/>
                        <a:p>
                          <a:pPr algn="ctr"/>
                          <a:r>
                            <a:rPr lang="en-US" sz="1200" dirty="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193133">
                    <a:tc>
                      <a:txBody>
                        <a:bodyPr/>
                        <a:lstStyle/>
                        <a:p>
                          <a:pPr algn="ctr"/>
                          <a:r>
                            <a:rPr lang="en-US" sz="1200" dirty="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905665711"/>
                  </p:ext>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64008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840" t="-952" r="-100420" b="-393333"/>
                          </a:stretch>
                        </a:blipFill>
                      </a:tcPr>
                    </a:tc>
                    <a:tc>
                      <a:txBody>
                        <a:bodyPr/>
                        <a:lstStyle/>
                        <a:p>
                          <a:pPr algn="ctr"/>
                          <a:r>
                            <a:rPr lang="en-US" sz="1200" dirty="0" smtClean="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274320">
                    <a:tc>
                      <a:txBody>
                        <a:bodyPr/>
                        <a:lstStyle/>
                        <a:p>
                          <a:pPr algn="ctr"/>
                          <a:r>
                            <a:rPr lang="en-US" sz="1200" dirty="0" smtClean="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274320">
                    <a:tc>
                      <a:txBody>
                        <a:bodyPr/>
                        <a:lstStyle/>
                        <a:p>
                          <a:pPr algn="ctr"/>
                          <a:r>
                            <a:rPr lang="en-US" sz="1200" dirty="0" smtClean="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274320">
                    <a:tc>
                      <a:txBody>
                        <a:bodyPr/>
                        <a:lstStyle/>
                        <a:p>
                          <a:pPr algn="ctr"/>
                          <a:r>
                            <a:rPr lang="en-US" sz="1200" dirty="0" smtClean="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274320">
                    <a:tc>
                      <a:txBody>
                        <a:bodyPr/>
                        <a:lstStyle/>
                        <a:p>
                          <a:pPr algn="ctr"/>
                          <a:r>
                            <a:rPr lang="en-US" sz="1200" dirty="0" smtClean="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274320">
                    <a:tc>
                      <a:txBody>
                        <a:bodyPr/>
                        <a:lstStyle/>
                        <a:p>
                          <a:pPr algn="ctr"/>
                          <a:r>
                            <a:rPr lang="en-US" sz="1200" dirty="0" smtClean="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274320">
                    <a:tc>
                      <a:txBody>
                        <a:bodyPr/>
                        <a:lstStyle/>
                        <a:p>
                          <a:pPr algn="ctr"/>
                          <a:r>
                            <a:rPr lang="en-US" sz="1200" dirty="0" smtClean="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274320">
                    <a:tc>
                      <a:txBody>
                        <a:bodyPr/>
                        <a:lstStyle/>
                        <a:p>
                          <a:pPr algn="ctr"/>
                          <a:r>
                            <a:rPr lang="en-US" sz="1200" dirty="0" smtClean="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274320">
                    <a:tc>
                      <a:txBody>
                        <a:bodyPr/>
                        <a:lstStyle/>
                        <a:p>
                          <a:pPr algn="ctr"/>
                          <a:r>
                            <a:rPr lang="en-US" sz="1200" dirty="0" smtClean="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274320">
                    <a:tc>
                      <a:txBody>
                        <a:bodyPr/>
                        <a:lstStyle/>
                        <a:p>
                          <a:pPr algn="ctr"/>
                          <a:r>
                            <a:rPr lang="en-US" sz="1200" dirty="0" smtClean="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Fallback>
      </mc:AlternateContent>
      <p:sp>
        <p:nvSpPr>
          <p:cNvPr id="11" name="TextBox 10"/>
          <p:cNvSpPr txBox="1"/>
          <p:nvPr/>
        </p:nvSpPr>
        <p:spPr>
          <a:xfrm>
            <a:off x="3535680" y="3944645"/>
            <a:ext cx="5529943" cy="2677656"/>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Note that we were only considering whether the dice was biased </a:t>
            </a:r>
            <a:r>
              <a:rPr lang="en-US" sz="1400" u="sng" dirty="0">
                <a:solidFill>
                  <a:srgbClr val="FF0000"/>
                </a:solidFill>
                <a:latin typeface="Comic Sans MS" panose="030F0702030302020204" pitchFamily="66" charset="0"/>
              </a:rPr>
              <a:t>towards</a:t>
            </a:r>
            <a:r>
              <a:rPr lang="en-US" sz="1400" dirty="0">
                <a:solidFill>
                  <a:srgbClr val="FF0000"/>
                </a:solidFill>
                <a:latin typeface="Comic Sans MS" panose="030F0702030302020204" pitchFamily="66" charset="0"/>
              </a:rPr>
              <a:t> sixes</a:t>
            </a:r>
          </a:p>
          <a:p>
            <a:pPr algn="ctr"/>
            <a:endParaRPr lang="en-US" sz="1400" dirty="0">
              <a:solidFill>
                <a:srgbClr val="FF0000"/>
              </a:solidFill>
              <a:latin typeface="Comic Sans MS" panose="030F0702030302020204" pitchFamily="66" charset="0"/>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If we were just considering whether the dice was biased, we could also include the value of 0 in the critical region</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This is indicating that </a:t>
            </a:r>
            <a:r>
              <a:rPr lang="en-US" sz="1400" u="sng" dirty="0">
                <a:solidFill>
                  <a:srgbClr val="FF0000"/>
                </a:solidFill>
                <a:latin typeface="Comic Sans MS" panose="030F0702030302020204" pitchFamily="66" charset="0"/>
                <a:sym typeface="Wingdings" panose="05000000000000000000" pitchFamily="2" charset="2"/>
              </a:rPr>
              <a:t>if we did not get any sixes</a:t>
            </a:r>
            <a:r>
              <a:rPr lang="en-US" sz="1400" dirty="0">
                <a:solidFill>
                  <a:srgbClr val="FF0000"/>
                </a:solidFill>
                <a:latin typeface="Comic Sans MS" panose="030F0702030302020204" pitchFamily="66" charset="0"/>
                <a:sym typeface="Wingdings" panose="05000000000000000000" pitchFamily="2" charset="2"/>
              </a:rPr>
              <a:t> from the 20 throws, then the dice might be biased </a:t>
            </a:r>
            <a:r>
              <a:rPr lang="en-US" sz="1400" u="sng" dirty="0">
                <a:solidFill>
                  <a:srgbClr val="FF0000"/>
                </a:solidFill>
                <a:latin typeface="Comic Sans MS" panose="030F0702030302020204" pitchFamily="66" charset="0"/>
                <a:sym typeface="Wingdings" panose="05000000000000000000" pitchFamily="2" charset="2"/>
              </a:rPr>
              <a:t>against</a:t>
            </a:r>
            <a:r>
              <a:rPr lang="en-US" sz="1400" dirty="0">
                <a:solidFill>
                  <a:srgbClr val="FF0000"/>
                </a:solidFill>
                <a:latin typeface="Comic Sans MS" panose="030F0702030302020204" pitchFamily="66" charset="0"/>
                <a:sym typeface="Wingdings" panose="05000000000000000000" pitchFamily="2" charset="2"/>
              </a:rPr>
              <a:t> sixes (instead of towards)</a:t>
            </a:r>
          </a:p>
          <a:p>
            <a:pPr marL="285750" indent="-285750" algn="ctr">
              <a:buFont typeface="Wingdings" panose="05000000000000000000" pitchFamily="2" charset="2"/>
              <a:buChar char="à"/>
            </a:pPr>
            <a:endParaRPr lang="en-US" sz="14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400" dirty="0">
                <a:solidFill>
                  <a:srgbClr val="FF0000"/>
                </a:solidFill>
                <a:latin typeface="Comic Sans MS" panose="030F0702030302020204" pitchFamily="66" charset="0"/>
                <a:sym typeface="Wingdings" panose="05000000000000000000" pitchFamily="2" charset="2"/>
              </a:rPr>
              <a:t>These are called one or two-tailed tests, and we will see more about them later in the chapter…</a:t>
            </a:r>
            <a:endParaRPr lang="en-GB" sz="1400" dirty="0">
              <a:solidFill>
                <a:srgbClr val="FF0000"/>
              </a:solidFill>
              <a:latin typeface="Comic Sans MS" panose="030F0702030302020204" pitchFamily="66" charset="0"/>
            </a:endParaRPr>
          </a:p>
        </p:txBody>
      </p:sp>
      <p:cxnSp>
        <p:nvCxnSpPr>
          <p:cNvPr id="13" name="Straight Connector 12"/>
          <p:cNvCxnSpPr/>
          <p:nvPr/>
        </p:nvCxnSpPr>
        <p:spPr>
          <a:xfrm>
            <a:off x="4811696" y="2867487"/>
            <a:ext cx="4088464" cy="6342"/>
          </a:xfrm>
          <a:prstGeom prst="line">
            <a:avLst/>
          </a:prstGeom>
          <a:ln w="3810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8407154" y="2521258"/>
            <a:ext cx="478016" cy="338554"/>
          </a:xfrm>
          <a:prstGeom prst="rect">
            <a:avLst/>
          </a:prstGeom>
          <a:noFill/>
        </p:spPr>
        <p:txBody>
          <a:bodyPr wrap="none" rtlCol="0">
            <a:spAutoFit/>
          </a:bodyPr>
          <a:lstStyle/>
          <a:p>
            <a:r>
              <a:rPr lang="en-US" sz="1600" dirty="0">
                <a:solidFill>
                  <a:srgbClr val="FF0000"/>
                </a:solidFill>
                <a:latin typeface="Comic Sans MS" panose="030F0702030302020204" pitchFamily="66" charset="0"/>
              </a:rPr>
              <a:t>5%</a:t>
            </a:r>
            <a:endParaRPr lang="en-GB" sz="1600" dirty="0">
              <a:solidFill>
                <a:srgbClr val="FF0000"/>
              </a:solidFill>
              <a:latin typeface="Comic Sans MS" panose="030F0702030302020204" pitchFamily="66" charset="0"/>
            </a:endParaRPr>
          </a:p>
        </p:txBody>
      </p:sp>
      <p:cxnSp>
        <p:nvCxnSpPr>
          <p:cNvPr id="17" name="Straight Arrow Connector 16"/>
          <p:cNvCxnSpPr/>
          <p:nvPr/>
        </p:nvCxnSpPr>
        <p:spPr>
          <a:xfrm flipH="1">
            <a:off x="5092655" y="1872342"/>
            <a:ext cx="245699" cy="91059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713789" y="1300536"/>
            <a:ext cx="1312542"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Another critical value</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3644450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blinds(horizontal)">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1">
                                            <p:txEl>
                                              <p:pRg st="2" end="2"/>
                                            </p:txEl>
                                          </p:spTgt>
                                        </p:tgtEl>
                                        <p:attrNameLst>
                                          <p:attrName>style.visibility</p:attrName>
                                        </p:attrNameLst>
                                      </p:cBhvr>
                                      <p:to>
                                        <p:strVal val="visible"/>
                                      </p:to>
                                    </p:set>
                                    <p:animEffect transition="in" filter="blinds(horizontal)">
                                      <p:cBhvr>
                                        <p:cTn id="12" dur="500"/>
                                        <p:tgtEl>
                                          <p:spTgt spid="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blinds(horizontal)">
                                      <p:cBhvr>
                                        <p:cTn id="25" dur="500"/>
                                        <p:tgtEl>
                                          <p:spTgt spid="1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blinds(horizontal)">
                                      <p:cBhvr>
                                        <p:cTn id="30" dur="500"/>
                                        <p:tgtEl>
                                          <p:spTgt spid="1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4076772" y="1287260"/>
            <a:ext cx="4822512" cy="2592281"/>
          </a:xfrm>
          <a:prstGeom prst="rect">
            <a:avLst/>
          </a:prstGeom>
          <a:ln w="25400">
            <a:solidFill>
              <a:schemeClr val="tx1"/>
            </a:solidFill>
          </a:ln>
        </p:spPr>
      </p:pic>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p:txBody>
      </p:sp>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graphicFrame>
            <p:nvGraphicFramePr>
              <p:cNvPr id="8" name="Table 7"/>
              <p:cNvGraphicFramePr>
                <a:graphicFrameLocks noGrp="1"/>
              </p:cNvGraphicFramePr>
              <p:nvPr>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269857">
                    <a:tc>
                      <a:txBody>
                        <a:bodyPr/>
                        <a:lstStyle/>
                        <a:p>
                          <a:pPr algn="ctr"/>
                          <a14:m>
                            <m:oMath xmlns:m="http://schemas.openxmlformats.org/officeDocument/2006/math">
                              <m:r>
                                <a:rPr lang="en-US" sz="1200" b="0" i="1" smtClean="0">
                                  <a:latin typeface="Cambria Math" panose="02040503050406030204" pitchFamily="18" charset="0"/>
                                </a:rPr>
                                <m:t>𝑋</m:t>
                              </m:r>
                            </m:oMath>
                          </a14:m>
                          <a:r>
                            <a:rPr lang="en-GB" sz="1200" dirty="0">
                              <a:latin typeface="Comic Sans MS" panose="030F0702030302020204" pitchFamily="66" charset="0"/>
                            </a:rPr>
                            <a:t> (the number of sixes from 20</a:t>
                          </a:r>
                          <a:r>
                            <a:rPr lang="en-GB" sz="1200" baseline="0" dirty="0">
                              <a:latin typeface="Comic Sans MS" panose="030F0702030302020204" pitchFamily="66" charset="0"/>
                            </a:rPr>
                            <a:t> throws</a:t>
                          </a:r>
                          <a:r>
                            <a:rPr lang="en-GB" sz="1200" dirty="0">
                              <a:latin typeface="Comic Sans MS" panose="030F0702030302020204" pitchFamily="66"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193133">
                    <a:tc>
                      <a:txBody>
                        <a:bodyPr/>
                        <a:lstStyle/>
                        <a:p>
                          <a:pPr algn="ctr"/>
                          <a:r>
                            <a:rPr lang="en-US" sz="1200" dirty="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193133">
                    <a:tc>
                      <a:txBody>
                        <a:bodyPr/>
                        <a:lstStyle/>
                        <a:p>
                          <a:pPr algn="ctr"/>
                          <a:r>
                            <a:rPr lang="en-US" sz="1200" dirty="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193133">
                    <a:tc>
                      <a:txBody>
                        <a:bodyPr/>
                        <a:lstStyle/>
                        <a:p>
                          <a:pPr algn="ctr"/>
                          <a:r>
                            <a:rPr lang="en-US" sz="1200" dirty="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193133">
                    <a:tc>
                      <a:txBody>
                        <a:bodyPr/>
                        <a:lstStyle/>
                        <a:p>
                          <a:pPr algn="ctr"/>
                          <a:r>
                            <a:rPr lang="en-US" sz="1200" dirty="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193133">
                    <a:tc>
                      <a:txBody>
                        <a:bodyPr/>
                        <a:lstStyle/>
                        <a:p>
                          <a:pPr algn="ctr"/>
                          <a:r>
                            <a:rPr lang="en-US" sz="1200" dirty="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193133">
                    <a:tc>
                      <a:txBody>
                        <a:bodyPr/>
                        <a:lstStyle/>
                        <a:p>
                          <a:pPr algn="ctr"/>
                          <a:r>
                            <a:rPr lang="en-US" sz="1200" dirty="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193133">
                    <a:tc>
                      <a:txBody>
                        <a:bodyPr/>
                        <a:lstStyle/>
                        <a:p>
                          <a:pPr algn="ctr"/>
                          <a:r>
                            <a:rPr lang="en-US" sz="1200" dirty="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193133">
                    <a:tc>
                      <a:txBody>
                        <a:bodyPr/>
                        <a:lstStyle/>
                        <a:p>
                          <a:pPr algn="ctr"/>
                          <a:r>
                            <a:rPr lang="en-US" sz="1200" dirty="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193133">
                    <a:tc>
                      <a:txBody>
                        <a:bodyPr/>
                        <a:lstStyle/>
                        <a:p>
                          <a:pPr algn="ctr"/>
                          <a:r>
                            <a:rPr lang="en-US" sz="1200" dirty="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Choice>
        <mc:Fallback xmlns="">
          <p:graphicFrame>
            <p:nvGraphicFramePr>
              <p:cNvPr id="8" name="Table 7"/>
              <p:cNvGraphicFramePr>
                <a:graphicFrameLocks noGrp="1"/>
              </p:cNvGraphicFramePr>
              <p:nvPr>
                <p:extLst>
                  <p:ext uri="{D42A27DB-BD31-4B8C-83A1-F6EECF244321}">
                    <p14:modId xmlns:p14="http://schemas.microsoft.com/office/powerpoint/2010/main" val="905665711"/>
                  </p:ext>
                </p:extLst>
              </p:nvPr>
            </p:nvGraphicFramePr>
            <p:xfrm>
              <a:off x="426720" y="2520406"/>
              <a:ext cx="2891246" cy="3108960"/>
            </p:xfrm>
            <a:graphic>
              <a:graphicData uri="http://schemas.openxmlformats.org/drawingml/2006/table">
                <a:tbl>
                  <a:tblPr firstRow="1" bandRow="1">
                    <a:tableStyleId>{2D5ABB26-0587-4C30-8999-92F81FD0307C}</a:tableStyleId>
                  </a:tblPr>
                  <a:tblGrid>
                    <a:gridCol w="1445623">
                      <a:extLst>
                        <a:ext uri="{9D8B030D-6E8A-4147-A177-3AD203B41FA5}">
                          <a16:colId xmlns:a16="http://schemas.microsoft.com/office/drawing/2014/main" val="56600524"/>
                        </a:ext>
                      </a:extLst>
                    </a:gridCol>
                    <a:gridCol w="1445623">
                      <a:extLst>
                        <a:ext uri="{9D8B030D-6E8A-4147-A177-3AD203B41FA5}">
                          <a16:colId xmlns:a16="http://schemas.microsoft.com/office/drawing/2014/main" val="1109749827"/>
                        </a:ext>
                      </a:extLst>
                    </a:gridCol>
                  </a:tblGrid>
                  <a:tr h="640080">
                    <a:tc>
                      <a:txBody>
                        <a:bodyPr/>
                        <a:lstStyle/>
                        <a:p>
                          <a:endParaRPr lang="en-US"/>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5"/>
                          <a:stretch>
                            <a:fillRect l="-840" t="-952" r="-100420" b="-393333"/>
                          </a:stretch>
                        </a:blipFill>
                      </a:tcPr>
                    </a:tc>
                    <a:tc>
                      <a:txBody>
                        <a:bodyPr/>
                        <a:lstStyle/>
                        <a:p>
                          <a:pPr algn="ctr"/>
                          <a:r>
                            <a:rPr lang="en-US" sz="1200" dirty="0" smtClean="0">
                              <a:latin typeface="Comic Sans MS" panose="030F0702030302020204" pitchFamily="66" charset="0"/>
                            </a:rPr>
                            <a:t>Probability</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91318350"/>
                      </a:ext>
                    </a:extLst>
                  </a:tr>
                  <a:tr h="274320">
                    <a:tc>
                      <a:txBody>
                        <a:bodyPr/>
                        <a:lstStyle/>
                        <a:p>
                          <a:pPr algn="ctr"/>
                          <a:r>
                            <a:rPr lang="en-US" sz="1200" dirty="0" smtClean="0">
                              <a:latin typeface="Comic Sans MS" panose="030F0702030302020204" pitchFamily="66" charset="0"/>
                            </a:rPr>
                            <a:t>0</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0.026</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7527098"/>
                      </a:ext>
                    </a:extLst>
                  </a:tr>
                  <a:tr h="274320">
                    <a:tc>
                      <a:txBody>
                        <a:bodyPr/>
                        <a:lstStyle/>
                        <a:p>
                          <a:pPr algn="ctr"/>
                          <a:r>
                            <a:rPr lang="en-US" sz="1200" dirty="0" smtClean="0">
                              <a:latin typeface="Comic Sans MS" panose="030F0702030302020204" pitchFamily="66" charset="0"/>
                            </a:rPr>
                            <a:t>1</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0.104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5854960"/>
                      </a:ext>
                    </a:extLst>
                  </a:tr>
                  <a:tr h="274320">
                    <a:tc>
                      <a:txBody>
                        <a:bodyPr/>
                        <a:lstStyle/>
                        <a:p>
                          <a:pPr algn="ctr"/>
                          <a:r>
                            <a:rPr lang="en-US" sz="1200" dirty="0" smtClean="0">
                              <a:latin typeface="Comic Sans MS" panose="030F0702030302020204" pitchFamily="66" charset="0"/>
                            </a:rPr>
                            <a:t>2</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0.198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0716118"/>
                      </a:ext>
                    </a:extLst>
                  </a:tr>
                  <a:tr h="274320">
                    <a:tc>
                      <a:txBody>
                        <a:bodyPr/>
                        <a:lstStyle/>
                        <a:p>
                          <a:pPr algn="ctr"/>
                          <a:r>
                            <a:rPr lang="en-US" sz="1200" dirty="0" smtClean="0">
                              <a:latin typeface="Comic Sans MS" panose="030F0702030302020204" pitchFamily="66" charset="0"/>
                            </a:rPr>
                            <a:t>3</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0.238</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132069"/>
                      </a:ext>
                    </a:extLst>
                  </a:tr>
                  <a:tr h="274320">
                    <a:tc>
                      <a:txBody>
                        <a:bodyPr/>
                        <a:lstStyle/>
                        <a:p>
                          <a:pPr algn="ctr"/>
                          <a:r>
                            <a:rPr lang="en-US" sz="1200" dirty="0" smtClean="0">
                              <a:latin typeface="Comic Sans MS" panose="030F0702030302020204" pitchFamily="66" charset="0"/>
                            </a:rPr>
                            <a:t>4</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0.202</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2869319"/>
                      </a:ext>
                    </a:extLst>
                  </a:tr>
                  <a:tr h="274320">
                    <a:tc>
                      <a:txBody>
                        <a:bodyPr/>
                        <a:lstStyle/>
                        <a:p>
                          <a:pPr algn="ctr"/>
                          <a:r>
                            <a:rPr lang="en-US" sz="1200" dirty="0" smtClean="0">
                              <a:latin typeface="Comic Sans MS" panose="030F0702030302020204" pitchFamily="66" charset="0"/>
                            </a:rPr>
                            <a:t>5</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0.129</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5650319"/>
                      </a:ext>
                    </a:extLst>
                  </a:tr>
                  <a:tr h="274320">
                    <a:tc>
                      <a:txBody>
                        <a:bodyPr/>
                        <a:lstStyle/>
                        <a:p>
                          <a:pPr algn="ctr"/>
                          <a:r>
                            <a:rPr lang="en-US" sz="1200" dirty="0" smtClean="0">
                              <a:latin typeface="Comic Sans MS" panose="030F0702030302020204" pitchFamily="66" charset="0"/>
                            </a:rPr>
                            <a:t>6</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0.064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61714631"/>
                      </a:ext>
                    </a:extLst>
                  </a:tr>
                  <a:tr h="274320">
                    <a:tc>
                      <a:txBody>
                        <a:bodyPr/>
                        <a:lstStyle/>
                        <a:p>
                          <a:pPr algn="ctr"/>
                          <a:r>
                            <a:rPr lang="en-US" sz="1200" dirty="0" smtClean="0">
                              <a:latin typeface="Comic Sans MS" panose="030F0702030302020204" pitchFamily="66" charset="0"/>
                            </a:rPr>
                            <a:t>7</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0.025</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55207188"/>
                      </a:ext>
                    </a:extLst>
                  </a:tr>
                  <a:tr h="274320">
                    <a:tc>
                      <a:txBody>
                        <a:bodyPr/>
                        <a:lstStyle/>
                        <a:p>
                          <a:pPr algn="ctr"/>
                          <a:r>
                            <a:rPr lang="en-US" sz="1200" dirty="0" smtClean="0">
                              <a:latin typeface="Comic Sans MS" panose="030F0702030302020204" pitchFamily="66" charset="0"/>
                            </a:rPr>
                            <a:t>8</a:t>
                          </a:r>
                          <a:endParaRPr lang="en-GB" sz="1200" dirty="0">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rgbClr val="FF0000"/>
                              </a:solidFill>
                              <a:latin typeface="Comic Sans MS" panose="030F0702030302020204" pitchFamily="66" charset="0"/>
                            </a:rPr>
                            <a:t>0.0084</a:t>
                          </a:r>
                          <a:endParaRPr lang="en-GB" sz="1200" dirty="0">
                            <a:solidFill>
                              <a:srgbClr val="FF0000"/>
                            </a:solidFill>
                            <a:latin typeface="Comic Sans MS" panose="030F0702030302020204" pitchFamily="66"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7327752"/>
                      </a:ext>
                    </a:extLst>
                  </a:tr>
                </a:tbl>
              </a:graphicData>
            </a:graphic>
          </p:graphicFrame>
        </mc:Fallback>
      </mc:AlternateContent>
      <p:pic>
        <p:nvPicPr>
          <p:cNvPr id="18" name="Picture 17"/>
          <p:cNvPicPr>
            <a:picLocks noChangeAspect="1"/>
          </p:cNvPicPr>
          <p:nvPr/>
        </p:nvPicPr>
        <p:blipFill>
          <a:blip r:embed="rId2"/>
          <a:stretch>
            <a:fillRect/>
          </a:stretch>
        </p:blipFill>
        <p:spPr>
          <a:xfrm>
            <a:off x="4072418" y="3904186"/>
            <a:ext cx="4822512" cy="2592281"/>
          </a:xfrm>
          <a:prstGeom prst="rect">
            <a:avLst/>
          </a:prstGeom>
          <a:ln w="25400">
            <a:solidFill>
              <a:schemeClr val="tx1"/>
            </a:solidFill>
          </a:ln>
        </p:spPr>
      </p:pic>
      <p:sp>
        <p:nvSpPr>
          <p:cNvPr id="9" name="Oval 8"/>
          <p:cNvSpPr/>
          <p:nvPr/>
        </p:nvSpPr>
        <p:spPr>
          <a:xfrm>
            <a:off x="7950926" y="2673531"/>
            <a:ext cx="896983" cy="8011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7937863" y="5290457"/>
            <a:ext cx="896983" cy="8011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Oval 19"/>
          <p:cNvSpPr/>
          <p:nvPr/>
        </p:nvSpPr>
        <p:spPr>
          <a:xfrm>
            <a:off x="4841966" y="5399314"/>
            <a:ext cx="522514" cy="5921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7776754" y="1367245"/>
            <a:ext cx="112340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One-tailed test</a:t>
            </a:r>
            <a:endParaRPr lang="en-GB" sz="1400" dirty="0">
              <a:solidFill>
                <a:srgbClr val="FF0000"/>
              </a:solidFill>
              <a:latin typeface="Comic Sans MS" panose="030F0702030302020204" pitchFamily="66" charset="0"/>
            </a:endParaRPr>
          </a:p>
        </p:txBody>
      </p:sp>
      <p:sp>
        <p:nvSpPr>
          <p:cNvPr id="21" name="TextBox 20"/>
          <p:cNvSpPr txBox="1"/>
          <p:nvPr/>
        </p:nvSpPr>
        <p:spPr>
          <a:xfrm>
            <a:off x="7746275" y="3931919"/>
            <a:ext cx="1123405" cy="523220"/>
          </a:xfrm>
          <a:prstGeom prst="rect">
            <a:avLst/>
          </a:prstGeom>
          <a:noFill/>
        </p:spPr>
        <p:txBody>
          <a:bodyPr wrap="square" rtlCol="0">
            <a:spAutoFit/>
          </a:bodyPr>
          <a:lstStyle/>
          <a:p>
            <a:pPr algn="ctr"/>
            <a:r>
              <a:rPr lang="en-US" sz="1400" dirty="0">
                <a:solidFill>
                  <a:srgbClr val="FF0000"/>
                </a:solidFill>
                <a:latin typeface="Comic Sans MS" panose="030F0702030302020204" pitchFamily="66" charset="0"/>
              </a:rPr>
              <a:t>Two-tailed test</a:t>
            </a:r>
            <a:endParaRPr lang="en-GB" sz="1400"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18654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blinds(horizontal)">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blinds(horizontal)">
                                      <p:cBhvr>
                                        <p:cTn id="27" dur="500"/>
                                        <p:tgtEl>
                                          <p:spTgt spid="19"/>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blinds(horizontal)">
                                      <p:cBhvr>
                                        <p:cTn id="3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9" grpId="0" animBg="1"/>
      <p:bldP spid="20" grpId="0" animBg="1"/>
      <p:bldP spid="1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single observation is taken from a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(6, 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The observation is then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=0.35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&gt;0.35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a 5% significance level, find the critical region for this test</a:t>
                </a:r>
              </a:p>
              <a:p>
                <a:pPr marL="342900" indent="-342900" algn="ctr">
                  <a:buAutoNum type="alphaLcParenR"/>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State the actual significance level of this test</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336" t="-766" r="-2517"/>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p:cNvSpPr txBox="1"/>
              <p:nvPr/>
            </p:nvSpPr>
            <p:spPr>
              <a:xfrm>
                <a:off x="5748334" y="1258558"/>
                <a:ext cx="127964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=0.35</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5748334" y="1258558"/>
                <a:ext cx="1279646" cy="276999"/>
              </a:xfrm>
              <a:prstGeom prst="rect">
                <a:avLst/>
              </a:prstGeom>
              <a:blipFill>
                <a:blip r:embed="rId5"/>
                <a:stretch>
                  <a:fillRect l="-4286" r="-4286" b="-2391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888419" y="1611086"/>
                <a:ext cx="5149049" cy="1323439"/>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Assuming </a:t>
                </a:r>
                <a14:m>
                  <m:oMath xmlns:m="http://schemas.openxmlformats.org/officeDocument/2006/math">
                    <m:sSub>
                      <m:sSubPr>
                        <m:ctrlPr>
                          <a:rPr lang="en-US" sz="160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rPr>
                          <m:t>𝐻</m:t>
                        </m:r>
                      </m:e>
                      <m:sub>
                        <m:r>
                          <a:rPr lang="en-US" sz="1600" b="0" i="1" smtClean="0">
                            <a:solidFill>
                              <a:srgbClr val="FF0000"/>
                            </a:solidFill>
                            <a:latin typeface="Cambria Math" panose="02040503050406030204" pitchFamily="18" charset="0"/>
                          </a:rPr>
                          <m:t>0</m:t>
                        </m:r>
                      </m:sub>
                    </m:sSub>
                  </m:oMath>
                </a14:m>
                <a:r>
                  <a:rPr lang="en-GB" sz="1600" dirty="0">
                    <a:solidFill>
                      <a:srgbClr val="FF0000"/>
                    </a:solidFill>
                    <a:latin typeface="Comic Sans MS" panose="030F0702030302020204" pitchFamily="66" charset="0"/>
                  </a:rPr>
                  <a:t> is true, then </a:t>
                </a:r>
                <a14:m>
                  <m:oMath xmlns:m="http://schemas.openxmlformats.org/officeDocument/2006/math">
                    <m:r>
                      <a:rPr lang="en-US" sz="1600" b="0" i="1" smtClean="0">
                        <a:solidFill>
                          <a:srgbClr val="FF0000"/>
                        </a:solidFill>
                        <a:latin typeface="Cambria Math" panose="02040503050406030204" pitchFamily="18" charset="0"/>
                      </a:rPr>
                      <m:t>𝑋</m:t>
                    </m:r>
                    <m:r>
                      <a:rPr lang="en-US" sz="1600" b="0" i="1" smtClean="0">
                        <a:solidFill>
                          <a:srgbClr val="FF0000"/>
                        </a:solidFill>
                        <a:latin typeface="Cambria Math" panose="02040503050406030204" pitchFamily="18" charset="0"/>
                        <a:ea typeface="Cambria Math" panose="02040503050406030204" pitchFamily="18" charset="0"/>
                      </a:rPr>
                      <m:t>~</m:t>
                    </m:r>
                    <m:r>
                      <a:rPr lang="en-US" sz="1600" b="0" i="1" smtClean="0">
                        <a:solidFill>
                          <a:srgbClr val="FF0000"/>
                        </a:solidFill>
                        <a:latin typeface="Cambria Math" panose="02040503050406030204" pitchFamily="18" charset="0"/>
                        <a:ea typeface="Cambria Math" panose="02040503050406030204" pitchFamily="18" charset="0"/>
                      </a:rPr>
                      <m:t>𝐵</m:t>
                    </m:r>
                    <m:r>
                      <a:rPr lang="en-US" sz="1600" b="0" i="1" smtClean="0">
                        <a:solidFill>
                          <a:srgbClr val="FF0000"/>
                        </a:solidFill>
                        <a:latin typeface="Cambria Math" panose="02040503050406030204" pitchFamily="18" charset="0"/>
                        <a:ea typeface="Cambria Math" panose="02040503050406030204" pitchFamily="18" charset="0"/>
                      </a:rPr>
                      <m:t>(6, 0.35)</m:t>
                    </m:r>
                  </m:oMath>
                </a14:m>
                <a:endParaRPr lang="en-GB" sz="1600" dirty="0">
                  <a:solidFill>
                    <a:srgbClr val="FF0000"/>
                  </a:solidFill>
                  <a:latin typeface="Comic Sans MS" panose="030F0702030302020204" pitchFamily="66" charset="0"/>
                </a:endParaRP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sym typeface="Wingdings" panose="05000000000000000000" pitchFamily="2" charset="2"/>
                  </a:rPr>
                  <a:t> You can then use your calculator or the statistical tables to find the value for which the probability would be less than 5%</a:t>
                </a:r>
                <a:endParaRPr lang="en-GB" sz="1600" dirty="0">
                  <a:solidFill>
                    <a:srgbClr val="FF0000"/>
                  </a:solidFill>
                  <a:latin typeface="Comic Sans MS" panose="030F0702030302020204" pitchFamily="66"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888419" y="1611086"/>
                <a:ext cx="5149049" cy="1323439"/>
              </a:xfrm>
              <a:prstGeom prst="rect">
                <a:avLst/>
              </a:prstGeom>
              <a:blipFill>
                <a:blip r:embed="rId6"/>
                <a:stretch>
                  <a:fillRect t="-922" b="-5530"/>
                </a:stretch>
              </a:blipFill>
            </p:spPr>
            <p:txBody>
              <a:bodyPr/>
              <a:lstStyle/>
              <a:p>
                <a:r>
                  <a:rPr lang="en-GB">
                    <a:noFill/>
                  </a:rPr>
                  <a:t> </a:t>
                </a:r>
              </a:p>
            </p:txBody>
          </p:sp>
        </mc:Fallback>
      </mc:AlternateContent>
      <p:pic>
        <p:nvPicPr>
          <p:cNvPr id="12" name="Picture 11"/>
          <p:cNvPicPr>
            <a:picLocks noChangeAspect="1"/>
          </p:cNvPicPr>
          <p:nvPr/>
        </p:nvPicPr>
        <p:blipFill rotWithShape="1">
          <a:blip r:embed="rId7"/>
          <a:srcRect l="6495" t="23109" r="16779" b="29499"/>
          <a:stretch/>
        </p:blipFill>
        <p:spPr>
          <a:xfrm>
            <a:off x="4145871" y="3125830"/>
            <a:ext cx="4750005" cy="1650355"/>
          </a:xfrm>
          <a:prstGeom prst="rect">
            <a:avLst/>
          </a:prstGeom>
        </p:spPr>
      </p:pic>
      <p:sp>
        <p:nvSpPr>
          <p:cNvPr id="14" name="Oval 13"/>
          <p:cNvSpPr/>
          <p:nvPr/>
        </p:nvSpPr>
        <p:spPr>
          <a:xfrm>
            <a:off x="4190260" y="3915052"/>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7281169" y="3073153"/>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7279689" y="3950563"/>
            <a:ext cx="381740" cy="807867"/>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Arrow Connector 22"/>
          <p:cNvCxnSpPr/>
          <p:nvPr/>
        </p:nvCxnSpPr>
        <p:spPr>
          <a:xfrm flipV="1">
            <a:off x="7219405" y="4785234"/>
            <a:ext cx="149737" cy="91567"/>
          </a:xfrm>
          <a:prstGeom prst="straightConnector1">
            <a:avLst/>
          </a:prstGeom>
          <a:ln w="254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5549389" y="4831820"/>
            <a:ext cx="2771913" cy="307777"/>
          </a:xfrm>
          <a:prstGeom prst="rect">
            <a:avLst/>
          </a:prstGeom>
          <a:noFill/>
        </p:spPr>
        <p:txBody>
          <a:bodyPr wrap="none" rtlCol="0">
            <a:spAutoFit/>
          </a:bodyPr>
          <a:lstStyle/>
          <a:p>
            <a:r>
              <a:rPr lang="en-US" sz="1400" dirty="0">
                <a:solidFill>
                  <a:srgbClr val="0000FF"/>
                </a:solidFill>
                <a:latin typeface="Comic Sans MS" panose="030F0702030302020204" pitchFamily="66" charset="0"/>
              </a:rPr>
              <a:t>We need to check these values</a:t>
            </a:r>
            <a:endParaRPr lang="en-GB" sz="1400" dirty="0">
              <a:solidFill>
                <a:srgbClr val="0000FF"/>
              </a:solidFill>
              <a:latin typeface="Comic Sans MS" panose="030F0702030302020204" pitchFamily="66" charset="0"/>
            </a:endParaRPr>
          </a:p>
        </p:txBody>
      </p:sp>
      <p:sp>
        <p:nvSpPr>
          <p:cNvPr id="25" name="TextBox 24"/>
          <p:cNvSpPr txBox="1"/>
          <p:nvPr/>
        </p:nvSpPr>
        <p:spPr>
          <a:xfrm>
            <a:off x="3979395" y="4830384"/>
            <a:ext cx="4824970" cy="1938992"/>
          </a:xfrm>
          <a:prstGeom prst="rect">
            <a:avLst/>
          </a:prstGeom>
          <a:noFill/>
        </p:spPr>
        <p:txBody>
          <a:bodyPr wrap="square" rtlCol="0">
            <a:spAutoFit/>
          </a:bodyPr>
          <a:lstStyle/>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As always, think about what the numbers mean</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The 0.8826 means that there is an 88.26% chance of the number of successes being less than or equal to 3</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It therefore also means that there is a 11.74% chance of getting 4, 5 or 6 successes</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This </a:t>
            </a:r>
            <a:r>
              <a:rPr lang="en-US" sz="1200" u="sng" dirty="0">
                <a:solidFill>
                  <a:srgbClr val="0000FF"/>
                </a:solidFill>
                <a:latin typeface="Comic Sans MS" panose="030F0702030302020204" pitchFamily="66" charset="0"/>
                <a:sym typeface="Wingdings" panose="05000000000000000000" pitchFamily="2" charset="2"/>
              </a:rPr>
              <a:t>is not</a:t>
            </a:r>
            <a:r>
              <a:rPr lang="en-US" sz="1200" dirty="0">
                <a:solidFill>
                  <a:srgbClr val="0000FF"/>
                </a:solidFill>
                <a:latin typeface="Comic Sans MS" panose="030F0702030302020204" pitchFamily="66" charset="0"/>
                <a:sym typeface="Wingdings" panose="05000000000000000000" pitchFamily="2" charset="2"/>
              </a:rPr>
              <a:t> unlikely enough to reject the null hypothesis that the probability is 0.35</a:t>
            </a:r>
            <a:endParaRPr lang="en-GB" sz="1200" dirty="0">
              <a:solidFill>
                <a:srgbClr val="0000FF"/>
              </a:solidFill>
              <a:latin typeface="Comic Sans MS" panose="030F0702030302020204" pitchFamily="66" charset="0"/>
            </a:endParaRPr>
          </a:p>
        </p:txBody>
      </p:sp>
      <p:sp>
        <p:nvSpPr>
          <p:cNvPr id="26" name="Rectangle 25"/>
          <p:cNvSpPr/>
          <p:nvPr/>
        </p:nvSpPr>
        <p:spPr>
          <a:xfrm>
            <a:off x="7284044" y="4354286"/>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9331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blinds(horizontal)">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0" end="0"/>
                                            </p:txEl>
                                          </p:spTgt>
                                        </p:tgtEl>
                                        <p:attrNameLst>
                                          <p:attrName>style.visibility</p:attrName>
                                        </p:attrNameLst>
                                      </p:cBhvr>
                                      <p:to>
                                        <p:strVal val="visible"/>
                                      </p:to>
                                    </p:set>
                                    <p:animEffect transition="in" filter="blinds(horizontal)">
                                      <p:cBhvr>
                                        <p:cTn id="22" dur="500"/>
                                        <p:tgtEl>
                                          <p:spTgt spid="1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animEffect transition="in" filter="blinds(horizontal)">
                                      <p:cBhvr>
                                        <p:cTn id="27" dur="500"/>
                                        <p:tgtEl>
                                          <p:spTgt spid="10">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linds(horizont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linds(horizontal)">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blinds(horizontal)">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23"/>
                                        </p:tgtEl>
                                        <p:attrNameLst>
                                          <p:attrName>style.visibility</p:attrName>
                                        </p:attrNameLst>
                                      </p:cBhvr>
                                      <p:to>
                                        <p:strVal val="visible"/>
                                      </p:to>
                                    </p:set>
                                    <p:animEffect transition="in" filter="blinds(horizontal)">
                                      <p:cBhvr>
                                        <p:cTn id="52" dur="500"/>
                                        <p:tgtEl>
                                          <p:spTgt spid="23"/>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4"/>
                                        </p:tgtEl>
                                        <p:attrNameLst>
                                          <p:attrName>style.visibility</p:attrName>
                                        </p:attrNameLst>
                                      </p:cBhvr>
                                      <p:to>
                                        <p:strVal val="visible"/>
                                      </p:to>
                                    </p:set>
                                    <p:animEffect transition="in" filter="blinds(horizontal)">
                                      <p:cBhvr>
                                        <p:cTn id="57" dur="500"/>
                                        <p:tgtEl>
                                          <p:spTgt spid="24"/>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xit" presetSubtype="10" fill="hold" nodeType="clickEffect">
                                  <p:stCondLst>
                                    <p:cond delay="0"/>
                                  </p:stCondLst>
                                  <p:childTnLst>
                                    <p:animEffect transition="out" filter="blinds(horizontal)">
                                      <p:cBhvr>
                                        <p:cTn id="61" dur="500"/>
                                        <p:tgtEl>
                                          <p:spTgt spid="23"/>
                                        </p:tgtEl>
                                      </p:cBhvr>
                                    </p:animEffect>
                                    <p:set>
                                      <p:cBhvr>
                                        <p:cTn id="62" dur="1" fill="hold">
                                          <p:stCondLst>
                                            <p:cond delay="499"/>
                                          </p:stCondLst>
                                        </p:cTn>
                                        <p:tgtEl>
                                          <p:spTgt spid="23"/>
                                        </p:tgtEl>
                                        <p:attrNameLst>
                                          <p:attrName>style.visibility</p:attrName>
                                        </p:attrNameLst>
                                      </p:cBhvr>
                                      <p:to>
                                        <p:strVal val="hidden"/>
                                      </p:to>
                                    </p:set>
                                  </p:childTnLst>
                                </p:cTn>
                              </p:par>
                              <p:par>
                                <p:cTn id="63" presetID="3" presetClass="exit" presetSubtype="10" fill="hold" grpId="1" nodeType="withEffect">
                                  <p:stCondLst>
                                    <p:cond delay="0"/>
                                  </p:stCondLst>
                                  <p:childTnLst>
                                    <p:animEffect transition="out" filter="blinds(horizontal)">
                                      <p:cBhvr>
                                        <p:cTn id="64" dur="500"/>
                                        <p:tgtEl>
                                          <p:spTgt spid="24"/>
                                        </p:tgtEl>
                                      </p:cBhvr>
                                    </p:animEffect>
                                    <p:set>
                                      <p:cBhvr>
                                        <p:cTn id="65" dur="1" fill="hold">
                                          <p:stCondLst>
                                            <p:cond delay="499"/>
                                          </p:stCondLst>
                                        </p:cTn>
                                        <p:tgtEl>
                                          <p:spTgt spid="24"/>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nodeType="clickEffect">
                                  <p:stCondLst>
                                    <p:cond delay="0"/>
                                  </p:stCondLst>
                                  <p:childTnLst>
                                    <p:set>
                                      <p:cBhvr>
                                        <p:cTn id="69" dur="1" fill="hold">
                                          <p:stCondLst>
                                            <p:cond delay="0"/>
                                          </p:stCondLst>
                                        </p:cTn>
                                        <p:tgtEl>
                                          <p:spTgt spid="25">
                                            <p:txEl>
                                              <p:pRg st="0" end="0"/>
                                            </p:txEl>
                                          </p:spTgt>
                                        </p:tgtEl>
                                        <p:attrNameLst>
                                          <p:attrName>style.visibility</p:attrName>
                                        </p:attrNameLst>
                                      </p:cBhvr>
                                      <p:to>
                                        <p:strVal val="visible"/>
                                      </p:to>
                                    </p:set>
                                    <p:animEffect transition="in" filter="blinds(horizontal)">
                                      <p:cBhvr>
                                        <p:cTn id="70" dur="500"/>
                                        <p:tgtEl>
                                          <p:spTgt spid="25">
                                            <p:txEl>
                                              <p:pRg st="0" end="0"/>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xit" presetSubtype="10" fill="hold" grpId="1" nodeType="clickEffect">
                                  <p:stCondLst>
                                    <p:cond delay="0"/>
                                  </p:stCondLst>
                                  <p:childTnLst>
                                    <p:animEffect transition="out" filter="blinds(horizontal)">
                                      <p:cBhvr>
                                        <p:cTn id="74" dur="500"/>
                                        <p:tgtEl>
                                          <p:spTgt spid="18"/>
                                        </p:tgtEl>
                                      </p:cBhvr>
                                    </p:animEffect>
                                    <p:set>
                                      <p:cBhvr>
                                        <p:cTn id="75" dur="1" fill="hold">
                                          <p:stCondLst>
                                            <p:cond delay="499"/>
                                          </p:stCondLst>
                                        </p:cTn>
                                        <p:tgtEl>
                                          <p:spTgt spid="18"/>
                                        </p:tgtEl>
                                        <p:attrNameLst>
                                          <p:attrName>style.visibility</p:attrName>
                                        </p:attrNameLst>
                                      </p:cBhvr>
                                      <p:to>
                                        <p:strVal val="hidden"/>
                                      </p:to>
                                    </p:set>
                                  </p:childTnLst>
                                </p:cTn>
                              </p:par>
                              <p:par>
                                <p:cTn id="76" presetID="3" presetClass="entr" presetSubtype="10"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blinds(horizontal)">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3" presetClass="entr" presetSubtype="10" fill="hold" nodeType="clickEffect">
                                  <p:stCondLst>
                                    <p:cond delay="0"/>
                                  </p:stCondLst>
                                  <p:childTnLst>
                                    <p:set>
                                      <p:cBhvr>
                                        <p:cTn id="82" dur="1" fill="hold">
                                          <p:stCondLst>
                                            <p:cond delay="0"/>
                                          </p:stCondLst>
                                        </p:cTn>
                                        <p:tgtEl>
                                          <p:spTgt spid="25">
                                            <p:txEl>
                                              <p:pRg st="2" end="2"/>
                                            </p:txEl>
                                          </p:spTgt>
                                        </p:tgtEl>
                                        <p:attrNameLst>
                                          <p:attrName>style.visibility</p:attrName>
                                        </p:attrNameLst>
                                      </p:cBhvr>
                                      <p:to>
                                        <p:strVal val="visible"/>
                                      </p:to>
                                    </p:set>
                                    <p:animEffect transition="in" filter="blinds(horizontal)">
                                      <p:cBhvr>
                                        <p:cTn id="83" dur="500"/>
                                        <p:tgtEl>
                                          <p:spTgt spid="25">
                                            <p:txEl>
                                              <p:pRg st="2" end="2"/>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25">
                                            <p:txEl>
                                              <p:pRg st="4" end="4"/>
                                            </p:txEl>
                                          </p:spTgt>
                                        </p:tgtEl>
                                        <p:attrNameLst>
                                          <p:attrName>style.visibility</p:attrName>
                                        </p:attrNameLst>
                                      </p:cBhvr>
                                      <p:to>
                                        <p:strVal val="visible"/>
                                      </p:to>
                                    </p:set>
                                    <p:animEffect transition="in" filter="blinds(horizontal)">
                                      <p:cBhvr>
                                        <p:cTn id="88" dur="500"/>
                                        <p:tgtEl>
                                          <p:spTgt spid="25">
                                            <p:txEl>
                                              <p:pRg st="4" end="4"/>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nodeType="clickEffect">
                                  <p:stCondLst>
                                    <p:cond delay="0"/>
                                  </p:stCondLst>
                                  <p:childTnLst>
                                    <p:set>
                                      <p:cBhvr>
                                        <p:cTn id="92" dur="1" fill="hold">
                                          <p:stCondLst>
                                            <p:cond delay="0"/>
                                          </p:stCondLst>
                                        </p:cTn>
                                        <p:tgtEl>
                                          <p:spTgt spid="25">
                                            <p:txEl>
                                              <p:pRg st="6" end="6"/>
                                            </p:txEl>
                                          </p:spTgt>
                                        </p:tgtEl>
                                        <p:attrNameLst>
                                          <p:attrName>style.visibility</p:attrName>
                                        </p:attrNameLst>
                                      </p:cBhvr>
                                      <p:to>
                                        <p:strVal val="visible"/>
                                      </p:to>
                                    </p:set>
                                    <p:animEffect transition="in" filter="blinds(horizontal)">
                                      <p:cBhvr>
                                        <p:cTn id="93"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animBg="1"/>
      <p:bldP spid="19" grpId="0" animBg="1"/>
      <p:bldP spid="18" grpId="0" animBg="1"/>
      <p:bldP spid="18" grpId="1" animBg="1"/>
      <p:bldP spid="24" grpId="0"/>
      <p:bldP spid="24" grpId="1"/>
      <p:bldP spid="2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single observation is taken from a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(6, 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The observation is then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=0.35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&gt;0.35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a 5% significance level, find the critical region for this test</a:t>
                </a:r>
              </a:p>
              <a:p>
                <a:pPr marL="342900" indent="-342900" algn="ctr">
                  <a:buAutoNum type="alphaLcParenR"/>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State the actual significance level of this test</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336" t="-766" r="-2517"/>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p:cNvSpPr txBox="1"/>
              <p:nvPr/>
            </p:nvSpPr>
            <p:spPr>
              <a:xfrm>
                <a:off x="5748334" y="1258558"/>
                <a:ext cx="127964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𝐻</m:t>
                          </m:r>
                        </m:e>
                        <m:sub>
                          <m:r>
                            <a:rPr lang="en-US" i="1">
                              <a:latin typeface="Cambria Math" panose="02040503050406030204" pitchFamily="18" charset="0"/>
                            </a:rPr>
                            <m:t>0</m:t>
                          </m:r>
                        </m:sub>
                      </m:sSub>
                      <m:r>
                        <a:rPr lang="en-US" i="1">
                          <a:latin typeface="Cambria Math" panose="02040503050406030204" pitchFamily="18" charset="0"/>
                        </a:rPr>
                        <m:t>:</m:t>
                      </m:r>
                      <m:r>
                        <a:rPr lang="en-US" i="1">
                          <a:latin typeface="Cambria Math" panose="02040503050406030204" pitchFamily="18" charset="0"/>
                        </a:rPr>
                        <m:t>𝑝</m:t>
                      </m:r>
                      <m:r>
                        <a:rPr lang="en-US" i="1">
                          <a:latin typeface="Cambria Math" panose="02040503050406030204" pitchFamily="18" charset="0"/>
                        </a:rPr>
                        <m:t>=0.35</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5748334" y="1258558"/>
                <a:ext cx="1279646" cy="276999"/>
              </a:xfrm>
              <a:prstGeom prst="rect">
                <a:avLst/>
              </a:prstGeom>
              <a:blipFill>
                <a:blip r:embed="rId5"/>
                <a:stretch>
                  <a:fillRect l="-4286" r="-4286" b="-23913"/>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888419" y="1611086"/>
                <a:ext cx="5149049" cy="1323439"/>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Assuming </a:t>
                </a:r>
                <a14:m>
                  <m:oMath xmlns:m="http://schemas.openxmlformats.org/officeDocument/2006/math">
                    <m:sSub>
                      <m:sSubPr>
                        <m:ctrlPr>
                          <a:rPr lang="en-US" sz="1600" i="1" smtClean="0">
                            <a:solidFill>
                              <a:srgbClr val="FF0000"/>
                            </a:solidFill>
                            <a:latin typeface="Cambria Math" panose="02040503050406030204" pitchFamily="18" charset="0"/>
                          </a:rPr>
                        </m:ctrlPr>
                      </m:sSubPr>
                      <m:e>
                        <m:r>
                          <a:rPr lang="en-US" sz="1600" b="0" i="1" smtClean="0">
                            <a:solidFill>
                              <a:srgbClr val="FF0000"/>
                            </a:solidFill>
                            <a:latin typeface="Cambria Math" panose="02040503050406030204" pitchFamily="18" charset="0"/>
                          </a:rPr>
                          <m:t>𝐻</m:t>
                        </m:r>
                      </m:e>
                      <m:sub>
                        <m:r>
                          <a:rPr lang="en-US" sz="1600" b="0" i="1" smtClean="0">
                            <a:solidFill>
                              <a:srgbClr val="FF0000"/>
                            </a:solidFill>
                            <a:latin typeface="Cambria Math" panose="02040503050406030204" pitchFamily="18" charset="0"/>
                          </a:rPr>
                          <m:t>0</m:t>
                        </m:r>
                      </m:sub>
                    </m:sSub>
                  </m:oMath>
                </a14:m>
                <a:r>
                  <a:rPr lang="en-GB" sz="1600" dirty="0">
                    <a:solidFill>
                      <a:srgbClr val="FF0000"/>
                    </a:solidFill>
                    <a:latin typeface="Comic Sans MS" panose="030F0702030302020204" pitchFamily="66" charset="0"/>
                  </a:rPr>
                  <a:t> is true, then </a:t>
                </a:r>
                <a14:m>
                  <m:oMath xmlns:m="http://schemas.openxmlformats.org/officeDocument/2006/math">
                    <m:r>
                      <a:rPr lang="en-US" sz="1600" b="0" i="1" smtClean="0">
                        <a:solidFill>
                          <a:srgbClr val="FF0000"/>
                        </a:solidFill>
                        <a:latin typeface="Cambria Math" panose="02040503050406030204" pitchFamily="18" charset="0"/>
                      </a:rPr>
                      <m:t>𝑋</m:t>
                    </m:r>
                    <m:r>
                      <a:rPr lang="en-US" sz="1600" b="0" i="1" smtClean="0">
                        <a:solidFill>
                          <a:srgbClr val="FF0000"/>
                        </a:solidFill>
                        <a:latin typeface="Cambria Math" panose="02040503050406030204" pitchFamily="18" charset="0"/>
                        <a:ea typeface="Cambria Math" panose="02040503050406030204" pitchFamily="18" charset="0"/>
                      </a:rPr>
                      <m:t>~</m:t>
                    </m:r>
                    <m:r>
                      <a:rPr lang="en-US" sz="1600" b="0" i="1" smtClean="0">
                        <a:solidFill>
                          <a:srgbClr val="FF0000"/>
                        </a:solidFill>
                        <a:latin typeface="Cambria Math" panose="02040503050406030204" pitchFamily="18" charset="0"/>
                        <a:ea typeface="Cambria Math" panose="02040503050406030204" pitchFamily="18" charset="0"/>
                      </a:rPr>
                      <m:t>𝐵</m:t>
                    </m:r>
                    <m:r>
                      <a:rPr lang="en-US" sz="1600" b="0" i="1" smtClean="0">
                        <a:solidFill>
                          <a:srgbClr val="FF0000"/>
                        </a:solidFill>
                        <a:latin typeface="Cambria Math" panose="02040503050406030204" pitchFamily="18" charset="0"/>
                        <a:ea typeface="Cambria Math" panose="02040503050406030204" pitchFamily="18" charset="0"/>
                      </a:rPr>
                      <m:t>(6, 0.35)</m:t>
                    </m:r>
                  </m:oMath>
                </a14:m>
                <a:endParaRPr lang="en-GB" sz="1600" dirty="0">
                  <a:solidFill>
                    <a:srgbClr val="FF0000"/>
                  </a:solidFill>
                  <a:latin typeface="Comic Sans MS" panose="030F0702030302020204" pitchFamily="66" charset="0"/>
                </a:endParaRP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sym typeface="Wingdings" panose="05000000000000000000" pitchFamily="2" charset="2"/>
                  </a:rPr>
                  <a:t> You can then use your calculator or the statistical tables to find the value for which the probability would be less than 5%</a:t>
                </a:r>
                <a:endParaRPr lang="en-GB" sz="1600" dirty="0">
                  <a:solidFill>
                    <a:srgbClr val="FF0000"/>
                  </a:solidFill>
                  <a:latin typeface="Comic Sans MS" panose="030F0702030302020204" pitchFamily="66" charset="0"/>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3888419" y="1611086"/>
                <a:ext cx="5149049" cy="1323439"/>
              </a:xfrm>
              <a:prstGeom prst="rect">
                <a:avLst/>
              </a:prstGeom>
              <a:blipFill>
                <a:blip r:embed="rId6"/>
                <a:stretch>
                  <a:fillRect t="-922" b="-5530"/>
                </a:stretch>
              </a:blipFill>
            </p:spPr>
            <p:txBody>
              <a:bodyPr/>
              <a:lstStyle/>
              <a:p>
                <a:r>
                  <a:rPr lang="en-GB">
                    <a:noFill/>
                  </a:rPr>
                  <a:t> </a:t>
                </a:r>
              </a:p>
            </p:txBody>
          </p:sp>
        </mc:Fallback>
      </mc:AlternateContent>
      <p:pic>
        <p:nvPicPr>
          <p:cNvPr id="12" name="Picture 11"/>
          <p:cNvPicPr>
            <a:picLocks noChangeAspect="1"/>
          </p:cNvPicPr>
          <p:nvPr/>
        </p:nvPicPr>
        <p:blipFill rotWithShape="1">
          <a:blip r:embed="rId7"/>
          <a:srcRect l="6495" t="23109" r="16779" b="29499"/>
          <a:stretch/>
        </p:blipFill>
        <p:spPr>
          <a:xfrm>
            <a:off x="4145871" y="3125830"/>
            <a:ext cx="4750005" cy="1650355"/>
          </a:xfrm>
          <a:prstGeom prst="rect">
            <a:avLst/>
          </a:prstGeom>
        </p:spPr>
      </p:pic>
      <p:sp>
        <p:nvSpPr>
          <p:cNvPr id="14" name="Oval 13"/>
          <p:cNvSpPr/>
          <p:nvPr/>
        </p:nvSpPr>
        <p:spPr>
          <a:xfrm>
            <a:off x="4190260" y="3915052"/>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Oval 18"/>
          <p:cNvSpPr/>
          <p:nvPr/>
        </p:nvSpPr>
        <p:spPr>
          <a:xfrm>
            <a:off x="7281169" y="3073153"/>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3979395" y="4830384"/>
            <a:ext cx="4824970" cy="1938992"/>
          </a:xfrm>
          <a:prstGeom prst="rect">
            <a:avLst/>
          </a:prstGeom>
          <a:noFill/>
        </p:spPr>
        <p:txBody>
          <a:bodyPr wrap="square" rtlCol="0">
            <a:spAutoFit/>
          </a:bodyPr>
          <a:lstStyle/>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The 0.9777 means that there is an 97.77% chance of the number of successes being less than or equal to 4</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It therefore also means that there is a 2.23% chance of getting 5 or 6 successes</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This </a:t>
            </a:r>
            <a:r>
              <a:rPr lang="en-US" sz="1200" u="sng" dirty="0">
                <a:solidFill>
                  <a:srgbClr val="0000FF"/>
                </a:solidFill>
                <a:latin typeface="Comic Sans MS" panose="030F0702030302020204" pitchFamily="66" charset="0"/>
                <a:sym typeface="Wingdings" panose="05000000000000000000" pitchFamily="2" charset="2"/>
              </a:rPr>
              <a:t>is</a:t>
            </a:r>
            <a:r>
              <a:rPr lang="en-US" sz="1200" dirty="0">
                <a:solidFill>
                  <a:srgbClr val="0000FF"/>
                </a:solidFill>
                <a:latin typeface="Comic Sans MS" panose="030F0702030302020204" pitchFamily="66" charset="0"/>
                <a:sym typeface="Wingdings" panose="05000000000000000000" pitchFamily="2" charset="2"/>
              </a:rPr>
              <a:t> unlikely enough to reject the null hypothesis that the probability is 0.35</a:t>
            </a:r>
          </a:p>
          <a:p>
            <a:pPr marL="285750" indent="-285750" algn="ctr">
              <a:buFont typeface="Wingdings" panose="05000000000000000000" pitchFamily="2" charset="2"/>
              <a:buChar char="à"/>
            </a:pPr>
            <a:endParaRPr lang="en-US" sz="1200" dirty="0">
              <a:solidFill>
                <a:srgbClr val="0000FF"/>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200" dirty="0">
                <a:solidFill>
                  <a:srgbClr val="0000FF"/>
                </a:solidFill>
                <a:latin typeface="Comic Sans MS" panose="030F0702030302020204" pitchFamily="66" charset="0"/>
                <a:sym typeface="Wingdings" panose="05000000000000000000" pitchFamily="2" charset="2"/>
              </a:rPr>
              <a:t>The critical region is therefore 5 or 6</a:t>
            </a:r>
            <a:endParaRPr lang="en-GB" sz="1200" dirty="0">
              <a:solidFill>
                <a:srgbClr val="0000FF"/>
              </a:solidFill>
              <a:latin typeface="Comic Sans MS" panose="030F0702030302020204" pitchFamily="66" charset="0"/>
            </a:endParaRPr>
          </a:p>
        </p:txBody>
      </p:sp>
      <p:sp>
        <p:nvSpPr>
          <p:cNvPr id="26" name="Rectangle 25"/>
          <p:cNvSpPr/>
          <p:nvPr/>
        </p:nvSpPr>
        <p:spPr>
          <a:xfrm>
            <a:off x="7284044" y="4484915"/>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76613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
                                            <p:txEl>
                                              <p:pRg st="0" end="0"/>
                                            </p:txEl>
                                          </p:spTgt>
                                        </p:tgtEl>
                                        <p:attrNameLst>
                                          <p:attrName>style.visibility</p:attrName>
                                        </p:attrNameLst>
                                      </p:cBhvr>
                                      <p:to>
                                        <p:strVal val="visible"/>
                                      </p:to>
                                    </p:set>
                                    <p:animEffect transition="in" filter="blinds(horizontal)">
                                      <p:cBhvr>
                                        <p:cTn id="12" dur="500"/>
                                        <p:tgtEl>
                                          <p:spTgt spid="2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
                                            <p:txEl>
                                              <p:pRg st="2" end="2"/>
                                            </p:txEl>
                                          </p:spTgt>
                                        </p:tgtEl>
                                        <p:attrNameLst>
                                          <p:attrName>style.visibility</p:attrName>
                                        </p:attrNameLst>
                                      </p:cBhvr>
                                      <p:to>
                                        <p:strVal val="visible"/>
                                      </p:to>
                                    </p:set>
                                    <p:animEffect transition="in" filter="blinds(horizontal)">
                                      <p:cBhvr>
                                        <p:cTn id="17" dur="500"/>
                                        <p:tgtEl>
                                          <p:spTgt spid="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
                                            <p:txEl>
                                              <p:pRg st="4" end="4"/>
                                            </p:txEl>
                                          </p:spTgt>
                                        </p:tgtEl>
                                        <p:attrNameLst>
                                          <p:attrName>style.visibility</p:attrName>
                                        </p:attrNameLst>
                                      </p:cBhvr>
                                      <p:to>
                                        <p:strVal val="visible"/>
                                      </p:to>
                                    </p:set>
                                    <p:animEffect transition="in" filter="blinds(horizontal)">
                                      <p:cBhvr>
                                        <p:cTn id="22" dur="500"/>
                                        <p:tgtEl>
                                          <p:spTgt spid="2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5">
                                            <p:txEl>
                                              <p:pRg st="6" end="6"/>
                                            </p:txEl>
                                          </p:spTgt>
                                        </p:tgtEl>
                                        <p:attrNameLst>
                                          <p:attrName>style.visibility</p:attrName>
                                        </p:attrNameLst>
                                      </p:cBhvr>
                                      <p:to>
                                        <p:strVal val="visible"/>
                                      </p:to>
                                    </p:set>
                                    <p:animEffect transition="in" filter="blinds(horizontal)">
                                      <p:cBhvr>
                                        <p:cTn id="27" dur="500"/>
                                        <p:tgtEl>
                                          <p:spTgt spid="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single observation is taken from a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(6, 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The observation is then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=0.35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&gt;0.35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a 5% significance level, find the critical region for this test</a:t>
                </a:r>
              </a:p>
              <a:p>
                <a:pPr marL="342900" indent="-342900" algn="ctr">
                  <a:buAutoNum type="alphaLcParenR"/>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State the actual significance level of this test</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336" t="-766" r="-2517"/>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888419" y="1611086"/>
            <a:ext cx="5149049" cy="3785652"/>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Sometimes it can help to give the problem a context (if it does not have one in the question)</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sym typeface="Wingdings" panose="05000000000000000000" pitchFamily="2" charset="2"/>
              </a:rPr>
              <a:t> You can think of this one as playing a game 6 times</a:t>
            </a:r>
          </a:p>
          <a:p>
            <a:pPr algn="ctr"/>
            <a:endParaRPr lang="en-US" sz="16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And we assume that there is a 0.35 probability of winning each game</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We just saw that the chance of winning 5 or 6 games is 2.23%</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If this happens, we reject the null hypothesis, because it </a:t>
            </a:r>
            <a:r>
              <a:rPr lang="en-US" sz="1600" u="sng" dirty="0">
                <a:solidFill>
                  <a:srgbClr val="FF0000"/>
                </a:solidFill>
                <a:latin typeface="Comic Sans MS" panose="030F0702030302020204" pitchFamily="66" charset="0"/>
                <a:sym typeface="Wingdings" panose="05000000000000000000" pitchFamily="2" charset="2"/>
              </a:rPr>
              <a:t>seems like</a:t>
            </a:r>
            <a:r>
              <a:rPr lang="en-US" sz="1600" dirty="0">
                <a:solidFill>
                  <a:srgbClr val="FF0000"/>
                </a:solidFill>
                <a:latin typeface="Comic Sans MS" panose="030F0702030302020204" pitchFamily="66" charset="0"/>
                <a:sym typeface="Wingdings" panose="05000000000000000000" pitchFamily="2" charset="2"/>
              </a:rPr>
              <a:t> the actual probability of winning is higher than 0.35 </a:t>
            </a:r>
            <a:endParaRPr lang="en-GB" sz="1600" dirty="0">
              <a:solidFill>
                <a:srgbClr val="FF0000"/>
              </a:solidFill>
              <a:latin typeface="Comic Sans MS" panose="030F0702030302020204" pitchFamily="66" charset="0"/>
            </a:endParaRPr>
          </a:p>
        </p:txBody>
      </p:sp>
      <p:sp>
        <p:nvSpPr>
          <p:cNvPr id="8" name="TextBox 7"/>
          <p:cNvSpPr txBox="1"/>
          <p:nvPr/>
        </p:nvSpPr>
        <p:spPr>
          <a:xfrm>
            <a:off x="1706880" y="4807132"/>
            <a:ext cx="837089" cy="369332"/>
          </a:xfrm>
          <a:prstGeom prst="rect">
            <a:avLst/>
          </a:prstGeom>
          <a:noFill/>
        </p:spPr>
        <p:txBody>
          <a:bodyPr wrap="none" rtlCol="0">
            <a:spAutoFit/>
          </a:bodyPr>
          <a:lstStyle/>
          <a:p>
            <a:r>
              <a:rPr lang="en-US" dirty="0">
                <a:solidFill>
                  <a:srgbClr val="FF0000"/>
                </a:solidFill>
                <a:latin typeface="Comic Sans MS" panose="030F0702030302020204" pitchFamily="66" charset="0"/>
              </a:rPr>
              <a:t>5 or 6</a:t>
            </a:r>
            <a:endParaRPr lang="en-GB"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420027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linds(horizontal)">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linds(horizontal)">
                                      <p:cBhvr>
                                        <p:cTn id="12" dur="5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linds(horizontal)">
                                      <p:cBhvr>
                                        <p:cTn id="17" dur="5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blinds(horizontal)">
                                      <p:cBhvr>
                                        <p:cTn id="22" dur="500"/>
                                        <p:tgtEl>
                                          <p:spTgt spid="10">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xEl>
                                              <p:pRg st="8" end="8"/>
                                            </p:txEl>
                                          </p:spTgt>
                                        </p:tgtEl>
                                        <p:attrNameLst>
                                          <p:attrName>style.visibility</p:attrName>
                                        </p:attrNameLst>
                                      </p:cBhvr>
                                      <p:to>
                                        <p:strVal val="visible"/>
                                      </p:to>
                                    </p:set>
                                    <p:animEffect transition="in" filter="blinds(horizontal)">
                                      <p:cBhvr>
                                        <p:cTn id="27"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25B704-C081-4EAE-BCE9-732DE7588AC5}"/>
              </a:ext>
            </a:extLst>
          </p:cNvPr>
          <p:cNvSpPr>
            <a:spLocks noGrp="1"/>
          </p:cNvSpPr>
          <p:nvPr>
            <p:ph type="title"/>
          </p:nvPr>
        </p:nvSpPr>
        <p:spPr>
          <a:xfrm>
            <a:off x="628650" y="215503"/>
            <a:ext cx="7886700" cy="994172"/>
          </a:xfrm>
        </p:spPr>
        <p:txBody>
          <a:bodyPr>
            <a:normAutofit/>
          </a:bodyPr>
          <a:lstStyle/>
          <a:p>
            <a:pPr algn="ctr"/>
            <a:r>
              <a:rPr lang="en-US" sz="4050" dirty="0">
                <a:latin typeface="Comic Sans MS" panose="030F0702030302020204" pitchFamily="66" charset="0"/>
              </a:rPr>
              <a:t>Hypothesis Testing</a:t>
            </a:r>
            <a:endParaRPr lang="en-GB" sz="4050"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B40142FD-D65A-415C-B42C-D7288410BF42}"/>
                  </a:ext>
                </a:extLst>
              </p:cNvPr>
              <p:cNvSpPr>
                <a:spLocks noGrp="1"/>
              </p:cNvSpPr>
              <p:nvPr>
                <p:ph idx="1"/>
              </p:nvPr>
            </p:nvSpPr>
            <p:spPr>
              <a:xfrm>
                <a:off x="142875" y="1400175"/>
                <a:ext cx="3630135" cy="4776787"/>
              </a:xfrm>
            </p:spPr>
            <p:txBody>
              <a:bodyPr>
                <a:normAutofit/>
              </a:bodyPr>
              <a:lstStyle/>
              <a:p>
                <a:pPr marL="0" indent="0" algn="ctr">
                  <a:buNone/>
                </a:pPr>
                <a:r>
                  <a:rPr lang="en-US" sz="1600" b="1" dirty="0">
                    <a:latin typeface="Comic Sans MS" panose="030F0702030302020204" pitchFamily="66" charset="0"/>
                  </a:rPr>
                  <a:t>A critical region is one which, if the test statistic falls within it, would cause you to reject the null hypothesis</a:t>
                </a:r>
                <a:endParaRPr lang="en-US" sz="1600" dirty="0">
                  <a:latin typeface="Comic Sans MS" panose="030F0702030302020204" pitchFamily="66" charset="0"/>
                </a:endParaRPr>
              </a:p>
              <a:p>
                <a:pPr marL="0" indent="0" algn="ctr">
                  <a:buNone/>
                </a:pPr>
                <a:endParaRPr lang="en-US" sz="1600" dirty="0">
                  <a:latin typeface="Comic Sans MS" panose="030F0702030302020204" pitchFamily="66" charset="0"/>
                </a:endParaRPr>
              </a:p>
              <a:p>
                <a:pPr marL="0" indent="0" algn="ctr">
                  <a:buNone/>
                </a:pPr>
                <a:r>
                  <a:rPr lang="en-US" sz="1600" dirty="0">
                    <a:latin typeface="Comic Sans MS" panose="030F0702030302020204" pitchFamily="66" charset="0"/>
                  </a:rPr>
                  <a:t>A single observation is taken from a Binomial distribution </a:t>
                </a:r>
                <a14:m>
                  <m:oMath xmlns:m="http://schemas.openxmlformats.org/officeDocument/2006/math">
                    <m:r>
                      <a:rPr lang="en-US" sz="1600" b="0" i="1" smtClean="0">
                        <a:latin typeface="Cambria Math" panose="02040503050406030204" pitchFamily="18" charset="0"/>
                      </a:rPr>
                      <m:t>𝐵</m:t>
                    </m:r>
                    <m:r>
                      <a:rPr lang="en-US" sz="1600" b="0" i="1" smtClean="0">
                        <a:latin typeface="Cambria Math" panose="02040503050406030204" pitchFamily="18" charset="0"/>
                      </a:rPr>
                      <m:t>(6, </m:t>
                    </m:r>
                    <m:r>
                      <a:rPr lang="en-US" sz="1600" b="0" i="1" smtClean="0">
                        <a:latin typeface="Cambria Math" panose="02040503050406030204" pitchFamily="18" charset="0"/>
                      </a:rPr>
                      <m:t>𝑝</m:t>
                    </m:r>
                    <m:r>
                      <a:rPr lang="en-US" sz="1600" b="0" i="1" smtClean="0">
                        <a:latin typeface="Cambria Math" panose="02040503050406030204" pitchFamily="18" charset="0"/>
                      </a:rPr>
                      <m:t>)</m:t>
                    </m:r>
                  </m:oMath>
                </a14:m>
                <a:r>
                  <a:rPr lang="en-US" sz="1600" dirty="0">
                    <a:latin typeface="Comic Sans MS" panose="030F0702030302020204" pitchFamily="66" charset="0"/>
                  </a:rPr>
                  <a:t>. The observation is then used to test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0</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=0.35</m:t>
                    </m:r>
                  </m:oMath>
                </a14:m>
                <a:r>
                  <a:rPr lang="en-US" sz="1600" dirty="0">
                    <a:latin typeface="Comic Sans MS" panose="030F0702030302020204" pitchFamily="66" charset="0"/>
                  </a:rPr>
                  <a:t> against </a:t>
                </a:r>
                <a14:m>
                  <m:oMath xmlns:m="http://schemas.openxmlformats.org/officeDocument/2006/math">
                    <m:sSub>
                      <m:sSubPr>
                        <m:ctrlPr>
                          <a:rPr lang="en-US" sz="1600" i="1" smtClean="0">
                            <a:latin typeface="Cambria Math" panose="02040503050406030204" pitchFamily="18" charset="0"/>
                          </a:rPr>
                        </m:ctrlPr>
                      </m:sSubPr>
                      <m:e>
                        <m:r>
                          <a:rPr lang="en-US" sz="1600" b="0" i="1" smtClean="0">
                            <a:latin typeface="Cambria Math" panose="02040503050406030204" pitchFamily="18" charset="0"/>
                          </a:rPr>
                          <m:t>𝐻</m:t>
                        </m:r>
                      </m:e>
                      <m:sub>
                        <m:r>
                          <a:rPr lang="en-US" sz="1600" b="0" i="1" smtClean="0">
                            <a:latin typeface="Cambria Math" panose="02040503050406030204" pitchFamily="18" charset="0"/>
                          </a:rPr>
                          <m:t>1</m:t>
                        </m:r>
                      </m:sub>
                    </m:sSub>
                    <m:r>
                      <a:rPr lang="en-US" sz="1600" b="0" i="1" smtClean="0">
                        <a:latin typeface="Cambria Math" panose="02040503050406030204" pitchFamily="18" charset="0"/>
                      </a:rPr>
                      <m:t>:</m:t>
                    </m:r>
                    <m:r>
                      <a:rPr lang="en-US" sz="1600" b="0" i="1" smtClean="0">
                        <a:latin typeface="Cambria Math" panose="02040503050406030204" pitchFamily="18" charset="0"/>
                      </a:rPr>
                      <m:t>𝑝</m:t>
                    </m:r>
                    <m:r>
                      <a:rPr lang="en-US" sz="1600" b="0" i="1" smtClean="0">
                        <a:latin typeface="Cambria Math" panose="02040503050406030204" pitchFamily="18" charset="0"/>
                      </a:rPr>
                      <m:t>&gt;0.35</m:t>
                    </m:r>
                  </m:oMath>
                </a14:m>
                <a:r>
                  <a:rPr lang="en-US" sz="1600" dirty="0">
                    <a:latin typeface="Comic Sans MS" panose="030F0702030302020204" pitchFamily="66" charset="0"/>
                  </a:rPr>
                  <a:t>.</a:t>
                </a:r>
              </a:p>
              <a:p>
                <a:pPr marL="0" indent="0" algn="ctr">
                  <a:buNone/>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Using a 5% significance level, find the critical region for this test</a:t>
                </a:r>
              </a:p>
              <a:p>
                <a:pPr marL="342900" indent="-342900" algn="ctr">
                  <a:buAutoNum type="alphaLcParenR"/>
                </a:pPr>
                <a:endParaRPr lang="en-US" sz="1600" dirty="0">
                  <a:latin typeface="Comic Sans MS" panose="030F0702030302020204" pitchFamily="66" charset="0"/>
                </a:endParaRPr>
              </a:p>
              <a:p>
                <a:pPr marL="342900" indent="-342900" algn="ctr">
                  <a:buAutoNum type="alphaLcParenR"/>
                </a:pPr>
                <a:r>
                  <a:rPr lang="en-US" sz="1600" dirty="0">
                    <a:latin typeface="Comic Sans MS" panose="030F0702030302020204" pitchFamily="66" charset="0"/>
                  </a:rPr>
                  <a:t>State the actual significance level of this test</a:t>
                </a:r>
              </a:p>
            </p:txBody>
          </p:sp>
        </mc:Choice>
        <mc:Fallback xmlns="">
          <p:sp>
            <p:nvSpPr>
              <p:cNvPr id="3" name="コンテンツ プレースホルダー 2">
                <a:extLst>
                  <a:ext uri="{FF2B5EF4-FFF2-40B4-BE49-F238E27FC236}">
                    <a16:creationId xmlns:a16="http://schemas.microsoft.com/office/drawing/2014/main" id="{B40142FD-D65A-415C-B42C-D7288410BF42}"/>
                  </a:ext>
                </a:extLst>
              </p:cNvPr>
              <p:cNvSpPr>
                <a:spLocks noGrp="1" noRot="1" noChangeAspect="1" noMove="1" noResize="1" noEditPoints="1" noAdjustHandles="1" noChangeArrowheads="1" noChangeShapeType="1" noTextEdit="1"/>
              </p:cNvSpPr>
              <p:nvPr>
                <p:ph idx="1"/>
              </p:nvPr>
            </p:nvSpPr>
            <p:spPr>
              <a:xfrm>
                <a:off x="142875" y="1400175"/>
                <a:ext cx="3630135" cy="4776787"/>
              </a:xfrm>
              <a:blipFill>
                <a:blip r:embed="rId2"/>
                <a:stretch>
                  <a:fillRect l="-336" t="-766" r="-2517"/>
                </a:stretch>
              </a:blipFill>
            </p:spPr>
            <p:txBody>
              <a:bodyPr/>
              <a:lstStyle/>
              <a:p>
                <a:r>
                  <a:rPr lang="en-GB">
                    <a:noFill/>
                  </a:rPr>
                  <a:t> </a:t>
                </a:r>
              </a:p>
            </p:txBody>
          </p:sp>
        </mc:Fallback>
      </mc:AlternateContent>
      <p:sp>
        <p:nvSpPr>
          <p:cNvPr id="4" name="テキスト ボックス 3">
            <a:extLst>
              <a:ext uri="{FF2B5EF4-FFF2-40B4-BE49-F238E27FC236}">
                <a16:creationId xmlns:a16="http://schemas.microsoft.com/office/drawing/2014/main" id="{6B541AC0-0713-47D7-9D98-F34D1BB5D915}"/>
              </a:ext>
            </a:extLst>
          </p:cNvPr>
          <p:cNvSpPr txBox="1"/>
          <p:nvPr/>
        </p:nvSpPr>
        <p:spPr>
          <a:xfrm>
            <a:off x="8649954" y="6488668"/>
            <a:ext cx="471604" cy="369332"/>
          </a:xfrm>
          <a:prstGeom prst="rect">
            <a:avLst/>
          </a:prstGeom>
          <a:noFill/>
        </p:spPr>
        <p:txBody>
          <a:bodyPr wrap="none" rtlCol="0">
            <a:spAutoFit/>
          </a:bodyPr>
          <a:lstStyle/>
          <a:p>
            <a:r>
              <a:rPr lang="en-US" dirty="0">
                <a:latin typeface="Comic Sans MS" panose="030F0702030302020204" pitchFamily="66" charset="0"/>
              </a:rPr>
              <a:t>7B</a:t>
            </a:r>
            <a:endParaRPr lang="en-GB" dirty="0">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5" name="TextBox 4"/>
              <p:cNvSpPr txBox="1"/>
              <p:nvPr/>
            </p:nvSpPr>
            <p:spPr>
              <a:xfrm>
                <a:off x="3995936" y="0"/>
                <a:ext cx="1490536" cy="338554"/>
              </a:xfrm>
              <a:prstGeom prst="rect">
                <a:avLst/>
              </a:prstGeom>
              <a:solidFill>
                <a:schemeClr val="bg1"/>
              </a:solidFill>
              <a:ln w="25400">
                <a:solidFill>
                  <a:schemeClr val="tx1"/>
                </a:solidFill>
              </a:ln>
            </p:spPr>
            <p:txBody>
              <a:bodyPr wrap="none" rtlCol="0">
                <a:spAutoFit/>
              </a:bodyPr>
              <a:lstStyle/>
              <a:p>
                <a:r>
                  <a:rPr lang="en-US" sz="1600" b="0" dirty="0">
                    <a:latin typeface="Comic Sans MS" panose="030F0702030302020204" pitchFamily="66" charset="0"/>
                  </a:rPr>
                  <a:t>If:  </a:t>
                </a:r>
                <a14:m>
                  <m:oMath xmlns:m="http://schemas.openxmlformats.org/officeDocument/2006/math">
                    <m:r>
                      <a:rPr lang="en-US" sz="1600" b="0" i="1" smtClean="0">
                        <a:latin typeface="Cambria Math" panose="02040503050406030204" pitchFamily="18" charset="0"/>
                      </a:rPr>
                      <m:t>𝑋</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𝐵</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𝑛</m:t>
                    </m:r>
                    <m:r>
                      <a:rPr lang="en-US" sz="1600" b="0" i="1" smtClean="0">
                        <a:latin typeface="Cambria Math" panose="02040503050406030204" pitchFamily="18" charset="0"/>
                        <a:ea typeface="Cambria Math" panose="02040503050406030204" pitchFamily="18" charset="0"/>
                      </a:rPr>
                      <m:t>,</m:t>
                    </m:r>
                    <m:r>
                      <a:rPr lang="en-US" sz="1600" b="0" i="1" smtClean="0">
                        <a:latin typeface="Cambria Math" panose="02040503050406030204" pitchFamily="18" charset="0"/>
                        <a:ea typeface="Cambria Math" panose="02040503050406030204" pitchFamily="18" charset="0"/>
                      </a:rPr>
                      <m:t>𝑝</m:t>
                    </m:r>
                    <m:r>
                      <a:rPr lang="en-US" sz="1600" b="0" i="1" smtClean="0">
                        <a:latin typeface="Cambria Math" panose="02040503050406030204" pitchFamily="18" charset="0"/>
                        <a:ea typeface="Cambria Math" panose="02040503050406030204" pitchFamily="18" charset="0"/>
                      </a:rPr>
                      <m:t>)</m:t>
                    </m:r>
                  </m:oMath>
                </a14:m>
                <a:endParaRPr lang="en-GB" sz="1600" dirty="0">
                  <a:latin typeface="Comic Sans MS" panose="030F0702030302020204" pitchFamily="66" charset="0"/>
                </a:endParaRPr>
              </a:p>
            </p:txBody>
          </p:sp>
        </mc:Choice>
        <mc:Fallback xmlns="">
          <p:sp>
            <p:nvSpPr>
              <p:cNvPr id="5" name="TextBox 4"/>
              <p:cNvSpPr txBox="1">
                <a:spLocks noRot="1" noChangeAspect="1" noMove="1" noResize="1" noEditPoints="1" noAdjustHandles="1" noChangeArrowheads="1" noChangeShapeType="1" noTextEdit="1"/>
              </p:cNvSpPr>
              <p:nvPr/>
            </p:nvSpPr>
            <p:spPr>
              <a:xfrm>
                <a:off x="3995936" y="0"/>
                <a:ext cx="1490536" cy="338554"/>
              </a:xfrm>
              <a:prstGeom prst="rect">
                <a:avLst/>
              </a:prstGeom>
              <a:blipFill>
                <a:blip r:embed="rId3"/>
                <a:stretch>
                  <a:fillRect l="-1613" b="-18333"/>
                </a:stretch>
              </a:blipFill>
              <a:ln w="25400">
                <a:solidFill>
                  <a:schemeClr val="tx1"/>
                </a:solid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307646" y="0"/>
                <a:ext cx="2836354" cy="460832"/>
              </a:xfrm>
              <a:prstGeom prst="rect">
                <a:avLst/>
              </a:prstGeom>
              <a:solidFill>
                <a:schemeClr val="bg1"/>
              </a:solidFill>
              <a:ln w="254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US" sz="1600" b="0" i="1" smtClean="0">
                          <a:latin typeface="Cambria Math" panose="02040503050406030204" pitchFamily="18" charset="0"/>
                        </a:rPr>
                        <m:t>𝑃</m:t>
                      </m:r>
                      <m:d>
                        <m:dPr>
                          <m:ctrlPr>
                            <a:rPr lang="en-US" sz="1600" b="0" i="1" smtClean="0">
                              <a:latin typeface="Cambria Math" panose="02040503050406030204" pitchFamily="18" charset="0"/>
                            </a:rPr>
                          </m:ctrlPr>
                        </m:dPr>
                        <m:e>
                          <m:r>
                            <a:rPr lang="en-US" sz="1600" b="0" i="1" smtClean="0">
                              <a:latin typeface="Cambria Math" panose="02040503050406030204" pitchFamily="18" charset="0"/>
                            </a:rPr>
                            <m:t>𝑋</m:t>
                          </m:r>
                          <m:r>
                            <a:rPr lang="en-US" sz="1600" b="0" i="1" smtClean="0">
                              <a:latin typeface="Cambria Math" panose="02040503050406030204" pitchFamily="18" charset="0"/>
                            </a:rPr>
                            <m:t>=</m:t>
                          </m:r>
                          <m:r>
                            <a:rPr lang="en-US" sz="1600" b="0" i="1" smtClean="0">
                              <a:latin typeface="Cambria Math" panose="02040503050406030204" pitchFamily="18" charset="0"/>
                            </a:rPr>
                            <m:t>𝑟</m:t>
                          </m:r>
                        </m:e>
                      </m:d>
                      <m:r>
                        <a:rPr lang="en-US" sz="1600" b="0" i="1" smtClean="0">
                          <a:latin typeface="Cambria Math" panose="02040503050406030204" pitchFamily="18" charset="0"/>
                        </a:rPr>
                        <m:t>=</m:t>
                      </m:r>
                      <m:d>
                        <m:dPr>
                          <m:ctrlPr>
                            <a:rPr lang="en-US" sz="1600" b="0" i="1" smtClean="0">
                              <a:latin typeface="Cambria Math" panose="02040503050406030204" pitchFamily="18" charset="0"/>
                            </a:rPr>
                          </m:ctrlPr>
                        </m:dPr>
                        <m:e>
                          <m:m>
                            <m:mPr>
                              <m:mcs>
                                <m:mc>
                                  <m:mcPr>
                                    <m:count m:val="1"/>
                                    <m:mcJc m:val="center"/>
                                  </m:mcPr>
                                </m:mc>
                              </m:mcs>
                              <m:ctrlPr>
                                <a:rPr lang="en-US" sz="1600" b="0" i="1" smtClean="0">
                                  <a:latin typeface="Cambria Math" panose="02040503050406030204" pitchFamily="18" charset="0"/>
                                </a:rPr>
                              </m:ctrlPr>
                            </m:mPr>
                            <m:mr>
                              <m:e>
                                <m:r>
                                  <m:rPr>
                                    <m:brk m:alnAt="7"/>
                                  </m:rPr>
                                  <a:rPr lang="en-US" sz="1600" b="0" i="1" smtClean="0">
                                    <a:latin typeface="Cambria Math" panose="02040503050406030204" pitchFamily="18" charset="0"/>
                                  </a:rPr>
                                  <m:t>𝑛</m:t>
                                </m:r>
                              </m:e>
                            </m:mr>
                            <m:mr>
                              <m:e>
                                <m:r>
                                  <a:rPr lang="en-US" sz="1600" b="0" i="1" smtClean="0">
                                    <a:latin typeface="Cambria Math" panose="02040503050406030204" pitchFamily="18" charset="0"/>
                                  </a:rPr>
                                  <m:t>𝑟</m:t>
                                </m:r>
                              </m:e>
                            </m:mr>
                          </m:m>
                        </m:e>
                      </m:d>
                      <m:sSup>
                        <m:sSupPr>
                          <m:ctrlPr>
                            <a:rPr lang="en-US" sz="1600" b="0" i="1" smtClean="0">
                              <a:latin typeface="Cambria Math" panose="02040503050406030204" pitchFamily="18" charset="0"/>
                            </a:rPr>
                          </m:ctrlPr>
                        </m:sSupPr>
                        <m:e>
                          <m:r>
                            <a:rPr lang="en-US" sz="1600" b="0" i="1" smtClean="0">
                              <a:latin typeface="Cambria Math" panose="02040503050406030204" pitchFamily="18" charset="0"/>
                            </a:rPr>
                            <m:t>𝑝</m:t>
                          </m:r>
                        </m:e>
                        <m:sup>
                          <m:r>
                            <a:rPr lang="en-US" sz="1600" b="0" i="1" smtClean="0">
                              <a:latin typeface="Cambria Math" panose="02040503050406030204" pitchFamily="18" charset="0"/>
                            </a:rPr>
                            <m:t>𝑟</m:t>
                          </m:r>
                        </m:sup>
                      </m:sSup>
                      <m:sSup>
                        <m:sSupPr>
                          <m:ctrlPr>
                            <a:rPr lang="en-US" sz="1600" b="0" i="1" smtClean="0">
                              <a:latin typeface="Cambria Math" panose="02040503050406030204" pitchFamily="18" charset="0"/>
                            </a:rPr>
                          </m:ctrlPr>
                        </m:sSupPr>
                        <m:e>
                          <m:d>
                            <m:dPr>
                              <m:ctrlPr>
                                <a:rPr lang="en-US" sz="1600" b="0" i="1" smtClean="0">
                                  <a:latin typeface="Cambria Math" panose="02040503050406030204" pitchFamily="18" charset="0"/>
                                </a:rPr>
                              </m:ctrlPr>
                            </m:dPr>
                            <m:e>
                              <m:r>
                                <a:rPr lang="en-US" sz="1600" b="0" i="1" smtClean="0">
                                  <a:latin typeface="Cambria Math" panose="02040503050406030204" pitchFamily="18" charset="0"/>
                                </a:rPr>
                                <m:t>1−</m:t>
                              </m:r>
                              <m:r>
                                <a:rPr lang="en-US" sz="1600" b="0" i="1" smtClean="0">
                                  <a:latin typeface="Cambria Math" panose="02040503050406030204" pitchFamily="18" charset="0"/>
                                </a:rPr>
                                <m:t>𝑝</m:t>
                              </m:r>
                            </m:e>
                          </m:d>
                        </m:e>
                        <m:sup>
                          <m:r>
                            <a:rPr lang="en-US" sz="1600" b="0" i="1" smtClean="0">
                              <a:latin typeface="Cambria Math" panose="02040503050406030204" pitchFamily="18" charset="0"/>
                            </a:rPr>
                            <m:t>𝑛</m:t>
                          </m:r>
                          <m:r>
                            <a:rPr lang="en-US" sz="1600" b="0" i="1" smtClean="0">
                              <a:latin typeface="Cambria Math" panose="02040503050406030204" pitchFamily="18" charset="0"/>
                            </a:rPr>
                            <m:t>−</m:t>
                          </m:r>
                          <m:r>
                            <a:rPr lang="en-US" sz="1600" b="0" i="1" smtClean="0">
                              <a:latin typeface="Cambria Math" panose="02040503050406030204" pitchFamily="18" charset="0"/>
                            </a:rPr>
                            <m:t>𝑟</m:t>
                          </m:r>
                        </m:sup>
                      </m:sSup>
                    </m:oMath>
                  </m:oMathPara>
                </a14:m>
                <a:endParaRPr lang="en-GB" sz="1600" dirty="0">
                  <a:latin typeface="Comic Sans MS" panose="030F0702030302020204" pitchFamily="66" charset="0"/>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307646" y="0"/>
                <a:ext cx="2836354" cy="460832"/>
              </a:xfrm>
              <a:prstGeom prst="rect">
                <a:avLst/>
              </a:prstGeom>
              <a:blipFill>
                <a:blip r:embed="rId4"/>
                <a:stretch>
                  <a:fillRect/>
                </a:stretch>
              </a:blipFill>
              <a:ln w="25400">
                <a:solidFill>
                  <a:schemeClr val="tx1"/>
                </a:solidFill>
              </a:ln>
            </p:spPr>
            <p:txBody>
              <a:bodyPr/>
              <a:lstStyle/>
              <a:p>
                <a:r>
                  <a:rPr lang="en-GB">
                    <a:noFill/>
                  </a:rPr>
                  <a:t> </a:t>
                </a:r>
              </a:p>
            </p:txBody>
          </p:sp>
        </mc:Fallback>
      </mc:AlternateContent>
      <p:cxnSp>
        <p:nvCxnSpPr>
          <p:cNvPr id="7" name="Straight Arrow Connector 6"/>
          <p:cNvCxnSpPr/>
          <p:nvPr/>
        </p:nvCxnSpPr>
        <p:spPr>
          <a:xfrm>
            <a:off x="5580112" y="168274"/>
            <a:ext cx="648072" cy="0"/>
          </a:xfrm>
          <a:prstGeom prst="straightConnector1">
            <a:avLst/>
          </a:prstGeom>
          <a:ln w="444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706880" y="4807132"/>
            <a:ext cx="837089" cy="369332"/>
          </a:xfrm>
          <a:prstGeom prst="rect">
            <a:avLst/>
          </a:prstGeom>
          <a:noFill/>
        </p:spPr>
        <p:txBody>
          <a:bodyPr wrap="none" rtlCol="0">
            <a:spAutoFit/>
          </a:bodyPr>
          <a:lstStyle/>
          <a:p>
            <a:r>
              <a:rPr lang="en-US" dirty="0">
                <a:solidFill>
                  <a:srgbClr val="FF0000"/>
                </a:solidFill>
                <a:latin typeface="Comic Sans MS" panose="030F0702030302020204" pitchFamily="66" charset="0"/>
              </a:rPr>
              <a:t>5 or 6</a:t>
            </a:r>
            <a:endParaRPr lang="en-GB" dirty="0">
              <a:solidFill>
                <a:srgbClr val="FF0000"/>
              </a:solidFill>
              <a:latin typeface="Comic Sans MS" panose="030F0702030302020204" pitchFamily="66" charset="0"/>
            </a:endParaRPr>
          </a:p>
        </p:txBody>
      </p:sp>
      <p:sp>
        <p:nvSpPr>
          <p:cNvPr id="9" name="TextBox 8"/>
          <p:cNvSpPr txBox="1"/>
          <p:nvPr/>
        </p:nvSpPr>
        <p:spPr>
          <a:xfrm>
            <a:off x="4048219" y="1388890"/>
            <a:ext cx="4625266" cy="1569660"/>
          </a:xfrm>
          <a:prstGeom prst="rect">
            <a:avLst/>
          </a:prstGeom>
          <a:noFill/>
        </p:spPr>
        <p:txBody>
          <a:bodyPr wrap="square" rtlCol="0">
            <a:spAutoFit/>
          </a:bodyPr>
          <a:lstStyle/>
          <a:p>
            <a:pPr algn="ctr"/>
            <a:r>
              <a:rPr lang="en-US" sz="1600" dirty="0">
                <a:solidFill>
                  <a:srgbClr val="FF0000"/>
                </a:solidFill>
                <a:latin typeface="Comic Sans MS" panose="030F0702030302020204" pitchFamily="66" charset="0"/>
              </a:rPr>
              <a:t>The ‘actual significance level’ is the probability of the test statistic falling within the critical region</a:t>
            </a:r>
          </a:p>
          <a:p>
            <a:pPr algn="ctr"/>
            <a:endParaRPr lang="en-US" sz="1600" dirty="0">
              <a:solidFill>
                <a:srgbClr val="FF0000"/>
              </a:solidFill>
              <a:latin typeface="Comic Sans MS" panose="030F0702030302020204" pitchFamily="66" charset="0"/>
            </a:endParaRPr>
          </a:p>
          <a:p>
            <a:pPr algn="ctr"/>
            <a:r>
              <a:rPr lang="en-US" sz="1600" dirty="0">
                <a:solidFill>
                  <a:srgbClr val="FF0000"/>
                </a:solidFill>
                <a:latin typeface="Comic Sans MS" panose="030F0702030302020204" pitchFamily="66" charset="0"/>
                <a:sym typeface="Wingdings" panose="05000000000000000000" pitchFamily="2" charset="2"/>
              </a:rPr>
              <a:t> It can also be thought of as ‘the probability of incorrectly rejecting the null hypothesis’</a:t>
            </a:r>
            <a:endParaRPr lang="en-GB" sz="1600" dirty="0">
              <a:solidFill>
                <a:srgbClr val="FF0000"/>
              </a:solidFill>
              <a:latin typeface="Comic Sans MS" panose="030F0702030302020204" pitchFamily="66" charset="0"/>
            </a:endParaRPr>
          </a:p>
        </p:txBody>
      </p:sp>
      <p:pic>
        <p:nvPicPr>
          <p:cNvPr id="10" name="Picture 9"/>
          <p:cNvPicPr>
            <a:picLocks noChangeAspect="1"/>
          </p:cNvPicPr>
          <p:nvPr/>
        </p:nvPicPr>
        <p:blipFill rotWithShape="1">
          <a:blip r:embed="rId5"/>
          <a:srcRect l="6495" t="23109" r="16779" b="29499"/>
          <a:stretch/>
        </p:blipFill>
        <p:spPr>
          <a:xfrm>
            <a:off x="4084891" y="2954195"/>
            <a:ext cx="4750005" cy="1650355"/>
          </a:xfrm>
          <a:prstGeom prst="rect">
            <a:avLst/>
          </a:prstGeom>
        </p:spPr>
      </p:pic>
      <p:sp>
        <p:nvSpPr>
          <p:cNvPr id="11" name="Oval 10"/>
          <p:cNvSpPr/>
          <p:nvPr/>
        </p:nvSpPr>
        <p:spPr>
          <a:xfrm>
            <a:off x="4129280" y="3743417"/>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Oval 11"/>
          <p:cNvSpPr/>
          <p:nvPr/>
        </p:nvSpPr>
        <p:spPr>
          <a:xfrm>
            <a:off x="7220189" y="2901518"/>
            <a:ext cx="363984" cy="24857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7223064" y="4313280"/>
            <a:ext cx="381740" cy="155950"/>
          </a:xfrm>
          <a:prstGeom prst="rect">
            <a:avLst/>
          </a:prstGeom>
          <a:noFill/>
          <a:ln w="254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3831771" y="4624126"/>
            <a:ext cx="5094515" cy="1077218"/>
          </a:xfrm>
          <a:prstGeom prst="rect">
            <a:avLst/>
          </a:prstGeom>
          <a:noFill/>
        </p:spPr>
        <p:txBody>
          <a:bodyPr wrap="square" rtlCol="0">
            <a:spAutoFit/>
          </a:bodyPr>
          <a:lstStyle/>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We already found the critical region in part a</a:t>
            </a:r>
          </a:p>
          <a:p>
            <a:pPr marL="285750" indent="-285750" algn="ctr">
              <a:buFont typeface="Wingdings" panose="05000000000000000000" pitchFamily="2" charset="2"/>
              <a:buChar char="à"/>
            </a:pPr>
            <a:endParaRPr lang="en-US" sz="1600" dirty="0">
              <a:solidFill>
                <a:srgbClr val="FF0000"/>
              </a:solidFill>
              <a:latin typeface="Comic Sans MS" panose="030F0702030302020204" pitchFamily="66" charset="0"/>
              <a:sym typeface="Wingdings" panose="05000000000000000000" pitchFamily="2" charset="2"/>
            </a:endParaRPr>
          </a:p>
          <a:p>
            <a:pPr marL="285750" indent="-285750" algn="ctr">
              <a:buFont typeface="Wingdings" panose="05000000000000000000" pitchFamily="2" charset="2"/>
              <a:buChar char="à"/>
            </a:pPr>
            <a:r>
              <a:rPr lang="en-US" sz="1600" dirty="0">
                <a:solidFill>
                  <a:srgbClr val="FF0000"/>
                </a:solidFill>
                <a:latin typeface="Comic Sans MS" panose="030F0702030302020204" pitchFamily="66" charset="0"/>
                <a:sym typeface="Wingdings" panose="05000000000000000000" pitchFamily="2" charset="2"/>
              </a:rPr>
              <a:t>In this case, the chance of getting 5 or 6 ‘successes’ can be calculated as follows</a:t>
            </a:r>
          </a:p>
        </p:txBody>
      </p:sp>
      <mc:AlternateContent xmlns:mc="http://schemas.openxmlformats.org/markup-compatibility/2006" xmlns:a14="http://schemas.microsoft.com/office/drawing/2010/main">
        <mc:Choice Requires="a14">
          <p:sp>
            <p:nvSpPr>
              <p:cNvPr id="15" name="TextBox 14"/>
              <p:cNvSpPr txBox="1"/>
              <p:nvPr/>
            </p:nvSpPr>
            <p:spPr>
              <a:xfrm>
                <a:off x="5114110" y="5667104"/>
                <a:ext cx="260744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≥5</m:t>
                          </m:r>
                        </m:e>
                      </m:d>
                      <m:r>
                        <a:rPr lang="en-US" b="0" i="1" smtClean="0">
                          <a:latin typeface="Cambria Math" panose="02040503050406030204" pitchFamily="18" charset="0"/>
                          <a:ea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𝑃</m:t>
                      </m:r>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≤4)</m:t>
                      </m:r>
                    </m:oMath>
                  </m:oMathPara>
                </a14:m>
                <a:endParaRPr lang="en-GB" dirty="0"/>
              </a:p>
            </p:txBody>
          </p:sp>
        </mc:Choice>
        <mc:Fallback xmlns="">
          <p:sp>
            <p:nvSpPr>
              <p:cNvPr id="15" name="TextBox 14"/>
              <p:cNvSpPr txBox="1">
                <a:spLocks noRot="1" noChangeAspect="1" noMove="1" noResize="1" noEditPoints="1" noAdjustHandles="1" noChangeArrowheads="1" noChangeShapeType="1" noTextEdit="1"/>
              </p:cNvSpPr>
              <p:nvPr/>
            </p:nvSpPr>
            <p:spPr>
              <a:xfrm>
                <a:off x="5114110" y="5667104"/>
                <a:ext cx="2607445" cy="276999"/>
              </a:xfrm>
              <a:prstGeom prst="rect">
                <a:avLst/>
              </a:prstGeom>
              <a:blipFill>
                <a:blip r:embed="rId6"/>
                <a:stretch>
                  <a:fillRect l="-1869" t="-4444" r="-2804" b="-35556"/>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212081" y="6067698"/>
                <a:ext cx="237174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≥5</m:t>
                          </m:r>
                        </m:e>
                      </m:d>
                      <m:r>
                        <a:rPr lang="en-US" b="0" i="1" smtClean="0">
                          <a:latin typeface="Cambria Math" panose="02040503050406030204" pitchFamily="18" charset="0"/>
                          <a:ea typeface="Cambria Math" panose="02040503050406030204" pitchFamily="18" charset="0"/>
                        </a:rPr>
                        <m:t>=1−0.9777</m:t>
                      </m:r>
                    </m:oMath>
                  </m:oMathPara>
                </a14:m>
                <a:endParaRPr lang="en-GB" dirty="0"/>
              </a:p>
            </p:txBody>
          </p:sp>
        </mc:Choice>
        <mc:Fallback xmlns="">
          <p:sp>
            <p:nvSpPr>
              <p:cNvPr id="16" name="TextBox 15"/>
              <p:cNvSpPr txBox="1">
                <a:spLocks noRot="1" noChangeAspect="1" noMove="1" noResize="1" noEditPoints="1" noAdjustHandles="1" noChangeArrowheads="1" noChangeShapeType="1" noTextEdit="1"/>
              </p:cNvSpPr>
              <p:nvPr/>
            </p:nvSpPr>
            <p:spPr>
              <a:xfrm>
                <a:off x="5212081" y="6067698"/>
                <a:ext cx="2371740" cy="276999"/>
              </a:xfrm>
              <a:prstGeom prst="rect">
                <a:avLst/>
              </a:prstGeom>
              <a:blipFill>
                <a:blip r:embed="rId7"/>
                <a:stretch>
                  <a:fillRect l="-1799" r="-2057" b="-1087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458098" y="6418217"/>
                <a:ext cx="1967783"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𝑋</m:t>
                          </m:r>
                          <m:r>
                            <a:rPr lang="en-US" b="0" i="1" smtClean="0">
                              <a:latin typeface="Cambria Math" panose="02040503050406030204" pitchFamily="18" charset="0"/>
                              <a:ea typeface="Cambria Math" panose="02040503050406030204" pitchFamily="18" charset="0"/>
                            </a:rPr>
                            <m:t>≥5</m:t>
                          </m:r>
                        </m:e>
                      </m:d>
                      <m:r>
                        <a:rPr lang="en-US" b="0" i="1" smtClean="0">
                          <a:latin typeface="Cambria Math" panose="02040503050406030204" pitchFamily="18" charset="0"/>
                          <a:ea typeface="Cambria Math" panose="02040503050406030204" pitchFamily="18" charset="0"/>
                        </a:rPr>
                        <m:t>=0.0223</m:t>
                      </m:r>
                    </m:oMath>
                  </m:oMathPara>
                </a14:m>
                <a:endParaRPr lang="en-GB" dirty="0"/>
              </a:p>
            </p:txBody>
          </p:sp>
        </mc:Choice>
        <mc:Fallback xmlns="">
          <p:sp>
            <p:nvSpPr>
              <p:cNvPr id="17" name="TextBox 16"/>
              <p:cNvSpPr txBox="1">
                <a:spLocks noRot="1" noChangeAspect="1" noMove="1" noResize="1" noEditPoints="1" noAdjustHandles="1" noChangeArrowheads="1" noChangeShapeType="1" noTextEdit="1"/>
              </p:cNvSpPr>
              <p:nvPr/>
            </p:nvSpPr>
            <p:spPr>
              <a:xfrm>
                <a:off x="5458098" y="6418217"/>
                <a:ext cx="1967783" cy="276999"/>
              </a:xfrm>
              <a:prstGeom prst="rect">
                <a:avLst/>
              </a:prstGeom>
              <a:blipFill>
                <a:blip r:embed="rId8"/>
                <a:stretch>
                  <a:fillRect l="-2167" r="-2786" b="-11111"/>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1815738" y="5852160"/>
                <a:ext cx="7582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1" i="1" smtClean="0">
                          <a:solidFill>
                            <a:srgbClr val="FF0000"/>
                          </a:solidFill>
                          <a:latin typeface="Cambria Math" panose="02040503050406030204" pitchFamily="18" charset="0"/>
                        </a:rPr>
                        <m:t>𝟐</m:t>
                      </m:r>
                      <m:r>
                        <a:rPr lang="en-US" b="1" i="1" smtClean="0">
                          <a:solidFill>
                            <a:srgbClr val="FF0000"/>
                          </a:solidFill>
                          <a:latin typeface="Cambria Math" panose="02040503050406030204" pitchFamily="18" charset="0"/>
                        </a:rPr>
                        <m:t>.</m:t>
                      </m:r>
                      <m:r>
                        <a:rPr lang="en-US" b="1" i="1" smtClean="0">
                          <a:solidFill>
                            <a:srgbClr val="FF0000"/>
                          </a:solidFill>
                          <a:latin typeface="Cambria Math" panose="02040503050406030204" pitchFamily="18" charset="0"/>
                        </a:rPr>
                        <m:t>𝟐𝟑</m:t>
                      </m:r>
                      <m:r>
                        <a:rPr lang="en-US" b="1" i="1" smtClean="0">
                          <a:solidFill>
                            <a:srgbClr val="FF0000"/>
                          </a:solidFill>
                          <a:latin typeface="Cambria Math" panose="02040503050406030204" pitchFamily="18" charset="0"/>
                        </a:rPr>
                        <m:t>%</m:t>
                      </m:r>
                    </m:oMath>
                  </m:oMathPara>
                </a14:m>
                <a:endParaRPr lang="en-GB" b="1" dirty="0">
                  <a:solidFill>
                    <a:srgbClr val="FF0000"/>
                  </a:solidFill>
                </a:endParaRPr>
              </a:p>
            </p:txBody>
          </p:sp>
        </mc:Choice>
        <mc:Fallback xmlns="">
          <p:sp>
            <p:nvSpPr>
              <p:cNvPr id="18" name="TextBox 17"/>
              <p:cNvSpPr txBox="1">
                <a:spLocks noRot="1" noChangeAspect="1" noMove="1" noResize="1" noEditPoints="1" noAdjustHandles="1" noChangeArrowheads="1" noChangeShapeType="1" noTextEdit="1"/>
              </p:cNvSpPr>
              <p:nvPr/>
            </p:nvSpPr>
            <p:spPr>
              <a:xfrm>
                <a:off x="1815738" y="5852160"/>
                <a:ext cx="758220" cy="276999"/>
              </a:xfrm>
              <a:prstGeom prst="rect">
                <a:avLst/>
              </a:prstGeom>
              <a:blipFill>
                <a:blip r:embed="rId9"/>
                <a:stretch>
                  <a:fillRect l="-7258" r="-8065" b="-13333"/>
                </a:stretch>
              </a:blipFill>
            </p:spPr>
            <p:txBody>
              <a:bodyPr/>
              <a:lstStyle/>
              <a:p>
                <a:r>
                  <a:rPr lang="en-GB">
                    <a:noFill/>
                  </a:rPr>
                  <a:t> </a:t>
                </a:r>
              </a:p>
            </p:txBody>
          </p:sp>
        </mc:Fallback>
      </mc:AlternateContent>
    </p:spTree>
    <p:extLst>
      <p:ext uri="{BB962C8B-B14F-4D97-AF65-F5344CB8AC3E}">
        <p14:creationId xmlns:p14="http://schemas.microsoft.com/office/powerpoint/2010/main" val="125661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linds(horizontal)">
                                      <p:cBhvr>
                                        <p:cTn id="12" dur="500"/>
                                        <p:tgtEl>
                                          <p:spTgt spid="10"/>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blinds(horizontal)">
                                      <p:cBhvr>
                                        <p:cTn id="21" dur="5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14">
                                            <p:txEl>
                                              <p:pRg st="0" end="0"/>
                                            </p:txEl>
                                          </p:spTgt>
                                        </p:tgtEl>
                                        <p:attrNameLst>
                                          <p:attrName>style.visibility</p:attrName>
                                        </p:attrNameLst>
                                      </p:cBhvr>
                                      <p:to>
                                        <p:strVal val="visible"/>
                                      </p:to>
                                    </p:set>
                                    <p:animEffect transition="in" filter="blinds(horizontal)">
                                      <p:cBhvr>
                                        <p:cTn id="26" dur="500"/>
                                        <p:tgtEl>
                                          <p:spTgt spid="14">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14">
                                            <p:txEl>
                                              <p:pRg st="2" end="2"/>
                                            </p:txEl>
                                          </p:spTgt>
                                        </p:tgtEl>
                                        <p:attrNameLst>
                                          <p:attrName>style.visibility</p:attrName>
                                        </p:attrNameLst>
                                      </p:cBhvr>
                                      <p:to>
                                        <p:strVal val="visible"/>
                                      </p:to>
                                    </p:set>
                                    <p:animEffect transition="in" filter="blinds(horizontal)">
                                      <p:cBhvr>
                                        <p:cTn id="31" dur="500"/>
                                        <p:tgtEl>
                                          <p:spTgt spid="14">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blinds(horizontal)">
                                      <p:cBhvr>
                                        <p:cTn id="5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P spid="13" grpId="0" animBg="1"/>
      <p:bldP spid="15" grpId="0"/>
      <p:bldP spid="16" grpId="0"/>
      <p:bldP spid="17" grpId="0"/>
      <p:bldP spid="18" grpId="0"/>
    </p:bld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5F4A154C4641E49BD6DB2899EAF25E9" ma:contentTypeVersion="13" ma:contentTypeDescription="Create a new document." ma:contentTypeScope="" ma:versionID="23bc477752390507dc2cffcd22a104a8">
  <xsd:schema xmlns:xsd="http://www.w3.org/2001/XMLSchema" xmlns:xs="http://www.w3.org/2001/XMLSchema" xmlns:p="http://schemas.microsoft.com/office/2006/metadata/properties" xmlns:ns3="78db98b4-7c56-4667-9532-fea666d1edab" xmlns:ns4="00eee050-7eda-4a68-8825-514e694f5f09" targetNamespace="http://schemas.microsoft.com/office/2006/metadata/properties" ma:root="true" ma:fieldsID="8007d9db6d91cd99dd6d826ae72dde73" ns3:_="" ns4:_="">
    <xsd:import namespace="78db98b4-7c56-4667-9532-fea666d1edab"/>
    <xsd:import namespace="00eee050-7eda-4a68-8825-514e694f5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db98b4-7c56-4667-9532-fea666d1ed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eee050-7eda-4a68-8825-514e694f5f0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0BF993C-BFAD-4C5A-823A-203D022239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db98b4-7c56-4667-9532-fea666d1edab"/>
    <ds:schemaRef ds:uri="00eee050-7eda-4a68-8825-514e694f5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4A0996-6C59-4989-AD8B-C5C842F41034}">
  <ds:schemaRefs>
    <ds:schemaRef ds:uri="http://schemas.microsoft.com/sharepoint/v3/contenttype/forms"/>
  </ds:schemaRefs>
</ds:datastoreItem>
</file>

<file path=customXml/itemProps3.xml><?xml version="1.0" encoding="utf-8"?>
<ds:datastoreItem xmlns:ds="http://schemas.openxmlformats.org/officeDocument/2006/customXml" ds:itemID="{408D19C8-6B2E-490A-8029-C687CA138C80}">
  <ds:schemaRefs>
    <ds:schemaRef ds:uri="http://purl.org/dc/elements/1.1/"/>
    <ds:schemaRef ds:uri="http://schemas.microsoft.com/office/2006/metadata/properties"/>
    <ds:schemaRef ds:uri="78db98b4-7c56-4667-9532-fea666d1edab"/>
    <ds:schemaRef ds:uri="00eee050-7eda-4a68-8825-514e694f5f09"/>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673</TotalTime>
  <Words>2761</Words>
  <Application>Microsoft Office PowerPoint</Application>
  <PresentationFormat>On-screen Show (4:3)</PresentationFormat>
  <Paragraphs>320</Paragraphs>
  <Slides>14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14</vt:i4>
      </vt:variant>
    </vt:vector>
  </HeadingPairs>
  <TitlesOfParts>
    <vt:vector size="25" baseType="lpstr">
      <vt:lpstr>游ゴシック</vt:lpstr>
      <vt:lpstr>游ゴシック Light</vt:lpstr>
      <vt:lpstr>Arial</vt:lpstr>
      <vt:lpstr>Calibri</vt:lpstr>
      <vt:lpstr>Calibri Light</vt:lpstr>
      <vt:lpstr>Cambria Math</vt:lpstr>
      <vt:lpstr>Comic Sans MS</vt:lpstr>
      <vt:lpstr>Gabriola</vt:lpstr>
      <vt:lpstr>Segoe UI Black</vt:lpstr>
      <vt:lpstr>Wingdings</vt:lpstr>
      <vt:lpstr>Office テーマ</vt:lpstr>
      <vt:lpstr>PowerPoint Presentation</vt:lpstr>
      <vt:lpstr>Hypothesis Testing</vt:lpstr>
      <vt:lpstr>Hypothesis Testing</vt:lpstr>
      <vt:lpstr>Hypothesis Testing</vt:lpstr>
      <vt:lpstr>Hypothesis Testing</vt:lpstr>
      <vt:lpstr>Hypothesis Testing</vt:lpstr>
      <vt:lpstr>Hypothesis Testing</vt:lpstr>
      <vt:lpstr>Hypothesis Testing</vt:lpstr>
      <vt:lpstr>Hypothesis Testing</vt:lpstr>
      <vt:lpstr>Hypothesis Testing</vt:lpstr>
      <vt:lpstr>Hypothesis Testing</vt:lpstr>
      <vt:lpstr>Hypothesis Testing</vt:lpstr>
      <vt:lpstr>Hypothesis Testing</vt:lpstr>
      <vt:lpstr>Hypothesis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Mike Pye</dc:creator>
  <cp:lastModifiedBy>Gareth Westwater</cp:lastModifiedBy>
  <cp:revision>164</cp:revision>
  <dcterms:created xsi:type="dcterms:W3CDTF">2017-08-14T15:35:38Z</dcterms:created>
  <dcterms:modified xsi:type="dcterms:W3CDTF">2021-01-28T09:39:46Z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0x010100C5F4A154C4641E49BD6DB2899EAF25E9</vt:lpwstr>
  </property>
</Properties>
</file>