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CCCC"/>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111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979349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8506674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4452683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450C350-365A-4F35-859D-17F134836970}"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169759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450C350-365A-4F35-859D-17F134836970}" type="datetimeFigureOut">
              <a:rPr lang="en-GB" smtClean="0"/>
              <a:t>28/01/2021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9041390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450C350-365A-4F35-859D-17F134836970}"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973651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450C350-365A-4F35-859D-17F134836970}" type="datetimeFigureOut">
              <a:rPr lang="en-GB" smtClean="0"/>
              <a:t>28/01/2021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533977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450C350-365A-4F35-859D-17F134836970}" type="datetimeFigureOut">
              <a:rPr lang="en-GB" smtClean="0"/>
              <a:t>28/01/2021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7043817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50C350-365A-4F35-859D-17F134836970}" type="datetimeFigureOut">
              <a:rPr lang="en-GB" smtClean="0"/>
              <a:t>28/01/2021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23401463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32520382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450C350-365A-4F35-859D-17F134836970}" type="datetimeFigureOut">
              <a:rPr lang="en-GB" smtClean="0"/>
              <a:t>28/01/2021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55662A-1E8C-41A9-AAAB-2F6E2B9C335B}" type="slidenum">
              <a:rPr lang="en-GB" smtClean="0"/>
              <a:t>‹#›</a:t>
            </a:fld>
            <a:endParaRPr lang="en-GB"/>
          </a:p>
        </p:txBody>
      </p:sp>
    </p:spTree>
    <p:extLst>
      <p:ext uri="{BB962C8B-B14F-4D97-AF65-F5344CB8AC3E}">
        <p14:creationId xmlns:p14="http://schemas.microsoft.com/office/powerpoint/2010/main" val="4100777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gs>
            <a:gs pos="7000">
              <a:schemeClr val="accent4">
                <a:lumMod val="20000"/>
                <a:lumOff val="80000"/>
              </a:schemeClr>
            </a:gs>
            <a:gs pos="95000">
              <a:schemeClr val="accent4">
                <a:lumMod val="20000"/>
                <a:lumOff val="80000"/>
              </a:schemeClr>
            </a:gs>
            <a:gs pos="100000">
              <a:schemeClr val="accent4"/>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50C350-365A-4F35-859D-17F134836970}" type="datetimeFigureOut">
              <a:rPr lang="en-GB" smtClean="0"/>
              <a:t>28/01/2021</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55662A-1E8C-41A9-AAAB-2F6E2B9C335B}" type="slidenum">
              <a:rPr lang="en-GB" smtClean="0"/>
              <a:t>‹#›</a:t>
            </a:fld>
            <a:endParaRPr lang="en-GB"/>
          </a:p>
        </p:txBody>
      </p:sp>
    </p:spTree>
    <p:extLst>
      <p:ext uri="{BB962C8B-B14F-4D97-AF65-F5344CB8AC3E}">
        <p14:creationId xmlns:p14="http://schemas.microsoft.com/office/powerpoint/2010/main" val="1849973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46.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11.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34.png"/><Relationship Id="rId7" Type="http://schemas.openxmlformats.org/officeDocument/2006/relationships/image" Target="../media/image49.png"/><Relationship Id="rId12" Type="http://schemas.openxmlformats.org/officeDocument/2006/relationships/image" Target="../media/image54.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48.png"/><Relationship Id="rId11" Type="http://schemas.openxmlformats.org/officeDocument/2006/relationships/image" Target="../media/image53.png"/><Relationship Id="rId5" Type="http://schemas.openxmlformats.org/officeDocument/2006/relationships/image" Target="../media/image47.png"/><Relationship Id="rId10" Type="http://schemas.openxmlformats.org/officeDocument/2006/relationships/image" Target="../media/image3.png"/><Relationship Id="rId4" Type="http://schemas.openxmlformats.org/officeDocument/2006/relationships/image" Target="../media/image35.png"/><Relationship Id="rId9" Type="http://schemas.openxmlformats.org/officeDocument/2006/relationships/image" Target="../media/image51.png"/></Relationships>
</file>

<file path=ppt/slides/_rels/slide12.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image" Target="../media/image56.png"/><Relationship Id="rId3" Type="http://schemas.openxmlformats.org/officeDocument/2006/relationships/image" Target="../media/image34.png"/><Relationship Id="rId7" Type="http://schemas.openxmlformats.org/officeDocument/2006/relationships/image" Target="../media/image49.png"/><Relationship Id="rId12" Type="http://schemas.openxmlformats.org/officeDocument/2006/relationships/image" Target="../media/image55.png"/><Relationship Id="rId2" Type="http://schemas.openxmlformats.org/officeDocument/2006/relationships/image" Target="../media/image46.png"/><Relationship Id="rId1" Type="http://schemas.openxmlformats.org/officeDocument/2006/relationships/slideLayout" Target="../slideLayouts/slideLayout2.xml"/><Relationship Id="rId6" Type="http://schemas.openxmlformats.org/officeDocument/2006/relationships/image" Target="../media/image48.png"/><Relationship Id="rId11" Type="http://schemas.openxmlformats.org/officeDocument/2006/relationships/image" Target="../media/image54.png"/><Relationship Id="rId5" Type="http://schemas.openxmlformats.org/officeDocument/2006/relationships/image" Target="../media/image47.png"/><Relationship Id="rId10" Type="http://schemas.openxmlformats.org/officeDocument/2006/relationships/image" Target="../media/image3.png"/><Relationship Id="rId4" Type="http://schemas.openxmlformats.org/officeDocument/2006/relationships/image" Target="../media/image35.png"/><Relationship Id="rId9" Type="http://schemas.openxmlformats.org/officeDocument/2006/relationships/image" Target="../media/image51.png"/></Relationships>
</file>

<file path=ppt/slides/_rels/slide13.xml.rels><?xml version="1.0" encoding="UTF-8" standalone="yes"?>
<Relationships xmlns="http://schemas.openxmlformats.org/package/2006/relationships"><Relationship Id="rId13" Type="http://schemas.openxmlformats.org/officeDocument/2006/relationships/image" Target="../media/image57.png"/><Relationship Id="rId3" Type="http://schemas.openxmlformats.org/officeDocument/2006/relationships/image" Target="../media/image34.png"/><Relationship Id="rId12" Type="http://schemas.openxmlformats.org/officeDocument/2006/relationships/image" Target="../media/image56.png"/><Relationship Id="rId2" Type="http://schemas.openxmlformats.org/officeDocument/2006/relationships/image" Target="../media/image46.png"/><Relationship Id="rId1" Type="http://schemas.openxmlformats.org/officeDocument/2006/relationships/slideLayout" Target="../slideLayouts/slideLayout2.xml"/><Relationship Id="rId11" Type="http://schemas.openxmlformats.org/officeDocument/2006/relationships/image" Target="../media/image54.png"/><Relationship Id="rId4" Type="http://schemas.openxmlformats.org/officeDocument/2006/relationships/image" Target="../media/image35.png"/><Relationship Id="rId14" Type="http://schemas.openxmlformats.org/officeDocument/2006/relationships/image" Target="../media/image58.png"/></Relationships>
</file>

<file path=ppt/slides/_rels/slide14.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62.png"/><Relationship Id="rId2" Type="http://schemas.openxmlformats.org/officeDocument/2006/relationships/image" Target="../media/image59.png"/><Relationship Id="rId1" Type="http://schemas.openxmlformats.org/officeDocument/2006/relationships/slideLayout" Target="../slideLayouts/slideLayout2.xml"/><Relationship Id="rId6" Type="http://schemas.openxmlformats.org/officeDocument/2006/relationships/image" Target="../media/image61.png"/><Relationship Id="rId5" Type="http://schemas.openxmlformats.org/officeDocument/2006/relationships/image" Target="../media/image60.png"/><Relationship Id="rId4" Type="http://schemas.openxmlformats.org/officeDocument/2006/relationships/image" Target="../media/image35.png"/></Relationships>
</file>

<file path=ppt/slides/_rels/slide2.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3.png"/><Relationship Id="rId1" Type="http://schemas.openxmlformats.org/officeDocument/2006/relationships/slideLayout" Target="../slideLayouts/slideLayout2.xml"/><Relationship Id="rId5" Type="http://schemas.openxmlformats.org/officeDocument/2006/relationships/image" Target="../media/image36.png"/><Relationship Id="rId4" Type="http://schemas.openxmlformats.org/officeDocument/2006/relationships/image" Target="../media/image35.png"/></Relationships>
</file>

<file path=ppt/slides/_rels/slide3.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70.png"/><Relationship Id="rId4" Type="http://schemas.openxmlformats.org/officeDocument/2006/relationships/image" Target="../media/image35.png"/></Relationships>
</file>

<file path=ppt/slides/_rels/slide4.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70.png"/><Relationship Id="rId4" Type="http://schemas.openxmlformats.org/officeDocument/2006/relationships/image" Target="../media/image35.png"/></Relationships>
</file>

<file path=ppt/slides/_rels/slide5.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370.png"/><Relationship Id="rId4" Type="http://schemas.openxmlformats.org/officeDocument/2006/relationships/image" Target="../media/image35.png"/></Relationships>
</file>

<file path=ppt/slides/_rels/slide6.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2.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5.png"/></Relationships>
</file>

<file path=ppt/slides/_rels/slide7.xml.rels><?xml version="1.0" encoding="UTF-8" standalone="yes"?>
<Relationships xmlns="http://schemas.openxmlformats.org/package/2006/relationships"><Relationship Id="rId3" Type="http://schemas.openxmlformats.org/officeDocument/2006/relationships/image" Target="../media/image34.png"/><Relationship Id="rId7" Type="http://schemas.openxmlformats.org/officeDocument/2006/relationships/image" Target="../media/image2.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5.png"/></Relationships>
</file>

<file path=ppt/slides/_rels/slide8.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image" Target="../media/image38.png"/><Relationship Id="rId1" Type="http://schemas.openxmlformats.org/officeDocument/2006/relationships/slideLayout" Target="../slideLayouts/slideLayout2.xml"/><Relationship Id="rId4" Type="http://schemas.openxmlformats.org/officeDocument/2006/relationships/image" Target="../media/image35.png"/></Relationships>
</file>

<file path=ppt/slides/_rels/slide9.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4.png"/><Relationship Id="rId7" Type="http://schemas.openxmlformats.org/officeDocument/2006/relationships/image" Target="../media/image43.png"/><Relationship Id="rId2" Type="http://schemas.openxmlformats.org/officeDocument/2006/relationships/image" Target="../media/image38.png"/><Relationship Id="rId1" Type="http://schemas.openxmlformats.org/officeDocument/2006/relationships/slideLayout" Target="../slideLayouts/slideLayout2.xml"/><Relationship Id="rId6" Type="http://schemas.openxmlformats.org/officeDocument/2006/relationships/image" Target="../media/image42.png"/><Relationship Id="rId5" Type="http://schemas.openxmlformats.org/officeDocument/2006/relationships/image" Target="../media/image2.png"/><Relationship Id="rId4" Type="http://schemas.openxmlformats.org/officeDocument/2006/relationships/image" Target="../media/image35.png"/><Relationship Id="rId9" Type="http://schemas.openxmlformats.org/officeDocument/2006/relationships/image" Target="../media/image4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3E9AF089-E679-4A24-B136-9E36CC62F5F1}"/>
              </a:ext>
            </a:extLst>
          </p:cNvPr>
          <p:cNvSpPr/>
          <p:nvPr/>
        </p:nvSpPr>
        <p:spPr>
          <a:xfrm>
            <a:off x="1916461" y="1875388"/>
            <a:ext cx="5346656" cy="3023905"/>
          </a:xfrm>
          <a:prstGeom prst="rect">
            <a:avLst/>
          </a:prstGeom>
          <a:noFill/>
        </p:spPr>
        <p:txBody>
          <a:bodyPr wrap="none" lIns="68580" tIns="34290" rIns="68580" bIns="34290">
            <a:spAutoFit/>
          </a:bodyPr>
          <a:lstStyle/>
          <a:p>
            <a:pPr algn="ctr"/>
            <a:r>
              <a:rPr lang="en-US" altLang="ja-JP" sz="9600" b="1" dirty="0">
                <a:ln w="38100">
                  <a:solidFill>
                    <a:schemeClr val="accent2">
                      <a:lumMod val="75000"/>
                    </a:schemeClr>
                  </a:solidFill>
                  <a:prstDash val="solid"/>
                </a:ln>
                <a:solidFill>
                  <a:srgbClr val="FFC000"/>
                </a:solidFill>
                <a:latin typeface="Gabriola" panose="04040605051002020D02" pitchFamily="82" charset="0"/>
                <a:ea typeface="Segoe UI Black" panose="020B0A02040204020203" pitchFamily="34" charset="0"/>
                <a:cs typeface="Segoe UI Black" panose="020B0A02040204020203" pitchFamily="34" charset="0"/>
              </a:rPr>
              <a:t>Teachings for </a:t>
            </a:r>
          </a:p>
          <a:p>
            <a:pPr algn="ctr"/>
            <a:r>
              <a:rPr lang="en-US" altLang="ja-JP" sz="9600" b="1" dirty="0">
                <a:ln w="38100">
                  <a:solidFill>
                    <a:schemeClr val="accent2">
                      <a:lumMod val="75000"/>
                    </a:schemeClr>
                  </a:solidFill>
                  <a:prstDash val="solid"/>
                </a:ln>
                <a:solidFill>
                  <a:srgbClr val="FFC000"/>
                </a:solidFill>
                <a:latin typeface="Gabriola" panose="04040605051002020D02" pitchFamily="82" charset="0"/>
                <a:ea typeface="Segoe UI Black" panose="020B0A02040204020203" pitchFamily="34" charset="0"/>
                <a:cs typeface="Segoe UI Black" panose="020B0A02040204020203" pitchFamily="34" charset="0"/>
              </a:rPr>
              <a:t>Exercise 7B</a:t>
            </a:r>
            <a:endParaRPr lang="ja-JP" altLang="en-US" sz="9600" b="1" dirty="0">
              <a:ln w="38100">
                <a:solidFill>
                  <a:schemeClr val="accent2">
                    <a:lumMod val="75000"/>
                  </a:schemeClr>
                </a:solidFill>
                <a:prstDash val="solid"/>
              </a:ln>
              <a:solidFill>
                <a:srgbClr val="FFC000"/>
              </a:solidFill>
              <a:latin typeface="Gabriola" panose="04040605051002020D02" pitchFamily="82" charset="0"/>
              <a:cs typeface="Segoe UI Black" panose="020B0A02040204020203" pitchFamily="34" charset="0"/>
            </a:endParaRPr>
          </a:p>
        </p:txBody>
      </p:sp>
    </p:spTree>
    <p:extLst>
      <p:ext uri="{BB962C8B-B14F-4D97-AF65-F5344CB8AC3E}">
        <p14:creationId xmlns:p14="http://schemas.microsoft.com/office/powerpoint/2010/main" val="10277848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906611"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random variable </a:t>
                </a:r>
                <a14:m>
                  <m:oMath xmlns:m="http://schemas.openxmlformats.org/officeDocument/2006/math">
                    <m:r>
                      <a:rPr lang="en-US" sz="1600" i="1" dirty="0" smtClean="0">
                        <a:latin typeface="Cambria Math" panose="02040503050406030204" pitchFamily="18" charset="0"/>
                      </a:rPr>
                      <m:t>𝑋</m:t>
                    </m:r>
                  </m:oMath>
                </a14:m>
                <a:r>
                  <a:rPr lang="en-US" sz="1600" dirty="0">
                    <a:latin typeface="Comic Sans MS" panose="030F0702030302020204" pitchFamily="66" charset="0"/>
                  </a:rPr>
                  <a:t> has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(40, 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A single observation in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=0.25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≠0.25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the 2% level of significance, find the critical region of this test. The probability in each ‘tail’ should be as close to possible as 0.01</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906611" cy="4776787"/>
              </a:xfrm>
              <a:blipFill>
                <a:blip r:embed="rId2"/>
                <a:stretch>
                  <a:fillRect l="-312" t="-766" r="-218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4287914" y="1432096"/>
            <a:ext cx="4758431" cy="3108543"/>
          </a:xfrm>
          <a:prstGeom prst="rect">
            <a:avLst/>
          </a:prstGeom>
          <a:noFill/>
        </p:spPr>
        <p:txBody>
          <a:bodyPr wrap="square" rtlCol="0">
            <a:spAutoFit/>
          </a:bodyPr>
          <a:lstStyle/>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Be careful – you will have to test 2 regions on this example, since we are not specifying whether we think the probability might be greater or less than the assumed value…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Again, try to give the question context to help you understand it better</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This might be we are playing a game 40 times, and we think the probability of winning is 0.25</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We are considering what number of wins out of 40 would cause us to reject the idea that the probability is genuinely 0.25…</a:t>
            </a:r>
            <a:endParaRPr lang="en-GB" sz="1400" dirty="0">
              <a:solidFill>
                <a:srgbClr val="FF0000"/>
              </a:solidFill>
              <a:latin typeface="Comic Sans MS" panose="030F0702030302020204" pitchFamily="66" charset="0"/>
            </a:endParaRPr>
          </a:p>
        </p:txBody>
      </p:sp>
      <p:sp>
        <p:nvSpPr>
          <p:cNvPr id="20" name="Rectangle 19"/>
          <p:cNvSpPr/>
          <p:nvPr/>
        </p:nvSpPr>
        <p:spPr>
          <a:xfrm>
            <a:off x="1864311" y="3435658"/>
            <a:ext cx="1198485" cy="26633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32041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linds(horizontal)">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animEffect transition="in" filter="blinds(horizontal)">
                                      <p:cBhvr>
                                        <p:cTn id="17" dur="500"/>
                                        <p:tgtEl>
                                          <p:spTgt spid="1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9">
                                            <p:txEl>
                                              <p:pRg st="2" end="2"/>
                                            </p:txEl>
                                          </p:spTgt>
                                        </p:tgtEl>
                                        <p:attrNameLst>
                                          <p:attrName>style.visibility</p:attrName>
                                        </p:attrNameLst>
                                      </p:cBhvr>
                                      <p:to>
                                        <p:strVal val="visible"/>
                                      </p:to>
                                    </p:set>
                                    <p:animEffect transition="in" filter="blinds(horizontal)">
                                      <p:cBhvr>
                                        <p:cTn id="22" dur="500"/>
                                        <p:tgtEl>
                                          <p:spTgt spid="19">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9">
                                            <p:txEl>
                                              <p:pRg st="4" end="4"/>
                                            </p:txEl>
                                          </p:spTgt>
                                        </p:tgtEl>
                                        <p:attrNameLst>
                                          <p:attrName>style.visibility</p:attrName>
                                        </p:attrNameLst>
                                      </p:cBhvr>
                                      <p:to>
                                        <p:strVal val="visible"/>
                                      </p:to>
                                    </p:set>
                                    <p:animEffect transition="in" filter="blinds(horizontal)">
                                      <p:cBhvr>
                                        <p:cTn id="27" dur="500"/>
                                        <p:tgtEl>
                                          <p:spTgt spid="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9">
                                            <p:txEl>
                                              <p:pRg st="6" end="6"/>
                                            </p:txEl>
                                          </p:spTgt>
                                        </p:tgtEl>
                                        <p:attrNameLst>
                                          <p:attrName>style.visibility</p:attrName>
                                        </p:attrNameLst>
                                      </p:cBhvr>
                                      <p:to>
                                        <p:strVal val="visible"/>
                                      </p:to>
                                    </p:set>
                                    <p:animEffect transition="in" filter="blinds(horizontal)">
                                      <p:cBhvr>
                                        <p:cTn id="32" dur="500"/>
                                        <p:tgtEl>
                                          <p:spTgt spid="1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906611"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random variable </a:t>
                </a:r>
                <a14:m>
                  <m:oMath xmlns:m="http://schemas.openxmlformats.org/officeDocument/2006/math">
                    <m:r>
                      <a:rPr lang="en-US" sz="1600" i="1" dirty="0" smtClean="0">
                        <a:latin typeface="Cambria Math" panose="02040503050406030204" pitchFamily="18" charset="0"/>
                      </a:rPr>
                      <m:t>𝑋</m:t>
                    </m:r>
                  </m:oMath>
                </a14:m>
                <a:r>
                  <a:rPr lang="en-US" sz="1600" dirty="0">
                    <a:latin typeface="Comic Sans MS" panose="030F0702030302020204" pitchFamily="66" charset="0"/>
                  </a:rPr>
                  <a:t> has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(40, 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A single observation in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=0.25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≠0.25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the 2% level of significance, find the critical region of this test. The probability in each ‘tail’ should be as close to possible as 0.01</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906611" cy="4776787"/>
              </a:xfrm>
              <a:blipFill>
                <a:blip r:embed="rId2"/>
                <a:stretch>
                  <a:fillRect l="-312" t="-766" r="-218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56590" y="1038687"/>
            <a:ext cx="4249881" cy="338554"/>
          </a:xfrm>
          <a:prstGeom prst="rect">
            <a:avLst/>
          </a:prstGeom>
          <a:noFill/>
        </p:spPr>
        <p:txBody>
          <a:bodyPr wrap="none" rtlCol="0">
            <a:spAutoFit/>
          </a:bodyPr>
          <a:lstStyle/>
          <a:p>
            <a:r>
              <a:rPr lang="en-US" sz="1600" dirty="0">
                <a:solidFill>
                  <a:srgbClr val="FF0000"/>
                </a:solidFill>
                <a:latin typeface="Comic Sans MS" panose="030F0702030302020204" pitchFamily="66" charset="0"/>
              </a:rPr>
              <a:t>It can help to </a:t>
            </a:r>
            <a:r>
              <a:rPr lang="en-US" sz="1600" dirty="0" err="1">
                <a:solidFill>
                  <a:srgbClr val="FF0000"/>
                </a:solidFill>
                <a:latin typeface="Comic Sans MS" panose="030F0702030302020204" pitchFamily="66" charset="0"/>
              </a:rPr>
              <a:t>summarise</a:t>
            </a:r>
            <a:r>
              <a:rPr lang="en-US" sz="1600" dirty="0">
                <a:solidFill>
                  <a:srgbClr val="FF0000"/>
                </a:solidFill>
                <a:latin typeface="Comic Sans MS" panose="030F0702030302020204" pitchFamily="66" charset="0"/>
              </a:rPr>
              <a:t> the information…</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9" name="TextBox 8"/>
              <p:cNvSpPr txBox="1"/>
              <p:nvPr/>
            </p:nvSpPr>
            <p:spPr>
              <a:xfrm>
                <a:off x="4509855" y="1340527"/>
                <a:ext cx="11346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𝐻</m:t>
                          </m:r>
                        </m:e>
                        <m:sub>
                          <m:r>
                            <a:rPr lang="en-US" sz="1600" i="1">
                              <a:latin typeface="Cambria Math" panose="02040503050406030204" pitchFamily="18" charset="0"/>
                            </a:rPr>
                            <m:t>0</m:t>
                          </m:r>
                        </m:sub>
                      </m:sSub>
                      <m:r>
                        <a:rPr lang="en-US" sz="1600" i="1">
                          <a:latin typeface="Cambria Math" panose="02040503050406030204" pitchFamily="18" charset="0"/>
                        </a:rPr>
                        <m:t>:</m:t>
                      </m:r>
                      <m:r>
                        <a:rPr lang="en-US" sz="1600" i="1">
                          <a:latin typeface="Cambria Math" panose="02040503050406030204" pitchFamily="18" charset="0"/>
                        </a:rPr>
                        <m:t>𝑝</m:t>
                      </m:r>
                      <m:r>
                        <a:rPr lang="en-US" sz="1600" i="1">
                          <a:latin typeface="Cambria Math" panose="02040503050406030204" pitchFamily="18" charset="0"/>
                        </a:rPr>
                        <m:t>=0.25</m:t>
                      </m:r>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4509855" y="1340527"/>
                <a:ext cx="1134670" cy="246221"/>
              </a:xfrm>
              <a:prstGeom prst="rect">
                <a:avLst/>
              </a:prstGeom>
              <a:blipFill>
                <a:blip r:embed="rId5"/>
                <a:stretch>
                  <a:fillRect l="-3763" r="-3763" b="-2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511335" y="1626092"/>
                <a:ext cx="11346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smtClean="0">
                              <a:latin typeface="Cambria Math" panose="02040503050406030204" pitchFamily="18" charset="0"/>
                            </a:rPr>
                          </m:ctrlPr>
                        </m:sSubPr>
                        <m:e>
                          <m:r>
                            <a:rPr lang="en-US" sz="1600" i="1">
                              <a:latin typeface="Cambria Math" panose="02040503050406030204" pitchFamily="18" charset="0"/>
                            </a:rPr>
                            <m:t>𝐻</m:t>
                          </m:r>
                        </m:e>
                        <m:sub>
                          <m:r>
                            <a:rPr lang="en-US" sz="1600" b="0" i="1" smtClean="0">
                              <a:latin typeface="Cambria Math" panose="02040503050406030204" pitchFamily="18" charset="0"/>
                            </a:rPr>
                            <m:t>1</m:t>
                          </m:r>
                        </m:sub>
                      </m:sSub>
                      <m:r>
                        <a:rPr lang="en-US" sz="1600" i="1">
                          <a:latin typeface="Cambria Math" panose="02040503050406030204" pitchFamily="18" charset="0"/>
                        </a:rPr>
                        <m:t>:</m:t>
                      </m:r>
                      <m:r>
                        <a:rPr lang="en-US" sz="1600" i="1">
                          <a:latin typeface="Cambria Math" panose="02040503050406030204" pitchFamily="18" charset="0"/>
                        </a:rPr>
                        <m:t>𝑝</m:t>
                      </m:r>
                      <m:r>
                        <a:rPr lang="en-US" sz="160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0.25</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4511335" y="1626092"/>
                <a:ext cx="1134670" cy="246221"/>
              </a:xfrm>
              <a:prstGeom prst="rect">
                <a:avLst/>
              </a:prstGeom>
              <a:blipFill>
                <a:blip r:embed="rId6"/>
                <a:stretch>
                  <a:fillRect l="-3226" r="-3226" b="-2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013141" y="1343488"/>
                <a:ext cx="66255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𝑛</m:t>
                      </m:r>
                      <m:r>
                        <a:rPr lang="en-US" sz="1600" b="0" i="1" smtClean="0">
                          <a:latin typeface="Cambria Math" panose="02040503050406030204" pitchFamily="18" charset="0"/>
                        </a:rPr>
                        <m:t>=40</m:t>
                      </m:r>
                    </m:oMath>
                  </m:oMathPara>
                </a14:m>
                <a:endParaRPr lang="en-GB"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6013141" y="1343488"/>
                <a:ext cx="662554" cy="246221"/>
              </a:xfrm>
              <a:prstGeom prst="rect">
                <a:avLst/>
              </a:prstGeom>
              <a:blipFill>
                <a:blip r:embed="rId7"/>
                <a:stretch>
                  <a:fillRect l="-3670" r="-5505"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6955654" y="1336090"/>
                <a:ext cx="81381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𝑝</m:t>
                      </m:r>
                      <m:r>
                        <a:rPr lang="en-US" sz="1600" b="0" i="1" smtClean="0">
                          <a:latin typeface="Cambria Math" panose="02040503050406030204" pitchFamily="18" charset="0"/>
                        </a:rPr>
                        <m:t>=0.25</m:t>
                      </m:r>
                    </m:oMath>
                  </m:oMathPara>
                </a14:m>
                <a:endParaRPr lang="en-GB"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955654" y="1336090"/>
                <a:ext cx="813813" cy="246221"/>
              </a:xfrm>
              <a:prstGeom prst="rect">
                <a:avLst/>
              </a:prstGeom>
              <a:blipFill>
                <a:blip r:embed="rId8"/>
                <a:stretch>
                  <a:fillRect l="-5970" r="-4478" b="-219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8040209" y="1337569"/>
                <a:ext cx="34304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2</m:t>
                      </m:r>
                      <m:r>
                        <a:rPr lang="en-US" sz="1600" b="0" i="1" smtClean="0">
                          <a:latin typeface="Cambria Math" panose="02040503050406030204" pitchFamily="18" charset="0"/>
                        </a:rPr>
                        <m:t>%</m:t>
                      </m:r>
                    </m:oMath>
                  </m:oMathPara>
                </a14:m>
                <a:endParaRPr lang="en-GB"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8040209" y="1337569"/>
                <a:ext cx="343043" cy="246221"/>
              </a:xfrm>
              <a:prstGeom prst="rect">
                <a:avLst/>
              </a:prstGeom>
              <a:blipFill>
                <a:blip r:embed="rId9"/>
                <a:stretch>
                  <a:fillRect l="-14286" r="-12500" b="-12195"/>
                </a:stretch>
              </a:blipFill>
            </p:spPr>
            <p:txBody>
              <a:bodyPr/>
              <a:lstStyle/>
              <a:p>
                <a:r>
                  <a:rPr lang="en-GB">
                    <a:noFill/>
                  </a:rPr>
                  <a:t> </a:t>
                </a:r>
              </a:p>
            </p:txBody>
          </p:sp>
        </mc:Fallback>
      </mc:AlternateContent>
      <p:pic>
        <p:nvPicPr>
          <p:cNvPr id="10" name="Picture 9"/>
          <p:cNvPicPr>
            <a:picLocks noChangeAspect="1"/>
          </p:cNvPicPr>
          <p:nvPr/>
        </p:nvPicPr>
        <p:blipFill rotWithShape="1">
          <a:blip r:embed="rId10"/>
          <a:srcRect l="22076" t="15058" r="29678" b="60040"/>
          <a:stretch/>
        </p:blipFill>
        <p:spPr>
          <a:xfrm>
            <a:off x="4083897" y="2024108"/>
            <a:ext cx="4953571" cy="1438183"/>
          </a:xfrm>
          <a:prstGeom prst="rect">
            <a:avLst/>
          </a:prstGeom>
        </p:spPr>
      </p:pic>
      <p:sp>
        <p:nvSpPr>
          <p:cNvPr id="17" name="Oval 16"/>
          <p:cNvSpPr/>
          <p:nvPr/>
        </p:nvSpPr>
        <p:spPr>
          <a:xfrm>
            <a:off x="4074850" y="2166151"/>
            <a:ext cx="399495"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6526568" y="1981200"/>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6511686" y="2620604"/>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p:cNvSpPr txBox="1"/>
          <p:nvPr/>
        </p:nvSpPr>
        <p:spPr>
          <a:xfrm>
            <a:off x="4171407" y="3545149"/>
            <a:ext cx="4737462" cy="289310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There is a 0.0047 chance of getting 3 or fewer ‘successes’</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There is a 0.016 chance of getting 4 or below ‘successes’</a:t>
            </a:r>
          </a:p>
          <a:p>
            <a:pPr algn="ctr"/>
            <a:endParaRPr lang="en-US" sz="14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The question said to take the value closest to 0.01, which is 0.0047. Therefore, 3 is the critical value</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If the number of ‘successes’ is less than 3, our original estimate for the probability might be too </a:t>
            </a:r>
            <a:r>
              <a:rPr lang="en-US" sz="1400" u="sng" dirty="0">
                <a:solidFill>
                  <a:srgbClr val="FF0000"/>
                </a:solidFill>
                <a:latin typeface="Comic Sans MS" panose="030F0702030302020204" pitchFamily="66" charset="0"/>
                <a:sym typeface="Wingdings" panose="05000000000000000000" pitchFamily="2" charset="2"/>
              </a:rPr>
              <a:t>high</a:t>
            </a:r>
            <a:r>
              <a:rPr lang="en-US" sz="1400" dirty="0">
                <a:solidFill>
                  <a:srgbClr val="FF0000"/>
                </a:solidFill>
                <a:latin typeface="Comic Sans MS" panose="030F0702030302020204" pitchFamily="66" charset="0"/>
                <a:sym typeface="Wingdings" panose="05000000000000000000" pitchFamily="2" charset="2"/>
              </a:rPr>
              <a:t> </a:t>
            </a:r>
            <a:endParaRPr lang="en-GB" sz="14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6" name="TextBox 15"/>
              <p:cNvSpPr txBox="1"/>
              <p:nvPr/>
            </p:nvSpPr>
            <p:spPr>
              <a:xfrm>
                <a:off x="6313714" y="5368834"/>
                <a:ext cx="63722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≤3</m:t>
                      </m:r>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6313714" y="5368834"/>
                <a:ext cx="637226" cy="276999"/>
              </a:xfrm>
              <a:prstGeom prst="rect">
                <a:avLst/>
              </a:prstGeom>
              <a:blipFill>
                <a:blip r:embed="rId11"/>
                <a:stretch>
                  <a:fillRect l="-8654" r="-8654" b="-11111"/>
                </a:stretch>
              </a:blipFill>
            </p:spPr>
            <p:txBody>
              <a:bodyPr/>
              <a:lstStyle/>
              <a:p>
                <a:r>
                  <a:rPr lang="en-GB">
                    <a:noFill/>
                  </a:rPr>
                  <a:t> </a:t>
                </a:r>
              </a:p>
            </p:txBody>
          </p:sp>
        </mc:Fallback>
      </mc:AlternateContent>
      <p:sp>
        <p:nvSpPr>
          <p:cNvPr id="22" name="Rectangle 21"/>
          <p:cNvSpPr/>
          <p:nvPr/>
        </p:nvSpPr>
        <p:spPr>
          <a:xfrm>
            <a:off x="6516040" y="2781713"/>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3" name="TextBox 22"/>
              <p:cNvSpPr txBox="1"/>
              <p:nvPr/>
            </p:nvSpPr>
            <p:spPr>
              <a:xfrm>
                <a:off x="1267098" y="5111931"/>
                <a:ext cx="191648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≤3</m:t>
                          </m:r>
                        </m:e>
                      </m:d>
                      <m:r>
                        <a:rPr lang="en-US" b="0" i="1" smtClean="0">
                          <a:solidFill>
                            <a:srgbClr val="FF0000"/>
                          </a:solidFill>
                          <a:latin typeface="Cambria Math" panose="02040503050406030204" pitchFamily="18" charset="0"/>
                          <a:ea typeface="Cambria Math" panose="02040503050406030204" pitchFamily="18" charset="0"/>
                        </a:rPr>
                        <m:t>=0.47%</m:t>
                      </m:r>
                    </m:oMath>
                  </m:oMathPara>
                </a14:m>
                <a:endParaRPr lang="en-GB"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1267098" y="5111931"/>
                <a:ext cx="1916487" cy="276999"/>
              </a:xfrm>
              <a:prstGeom prst="rect">
                <a:avLst/>
              </a:prstGeom>
              <a:blipFill>
                <a:blip r:embed="rId12"/>
                <a:stretch>
                  <a:fillRect l="-2548" r="-3185" b="-13333"/>
                </a:stretch>
              </a:blipFill>
            </p:spPr>
            <p:txBody>
              <a:bodyPr/>
              <a:lstStyle/>
              <a:p>
                <a:r>
                  <a:rPr lang="en-GB">
                    <a:noFill/>
                  </a:rPr>
                  <a:t> </a:t>
                </a:r>
              </a:p>
            </p:txBody>
          </p:sp>
        </mc:Fallback>
      </mc:AlternateContent>
    </p:spTree>
    <p:extLst>
      <p:ext uri="{BB962C8B-B14F-4D97-AF65-F5344CB8AC3E}">
        <p14:creationId xmlns:p14="http://schemas.microsoft.com/office/powerpoint/2010/main" val="29791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linds(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blinds(horizontal)">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linds(horizont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blinds(horizontal)">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linds(horizontal)">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blinds(horizontal)">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linds(horizont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blinds(horizontal)">
                                      <p:cBhvr>
                                        <p:cTn id="52" dur="500"/>
                                        <p:tgtEl>
                                          <p:spTgt spid="21"/>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nodeType="clickEffect">
                                  <p:stCondLst>
                                    <p:cond delay="0"/>
                                  </p:stCondLst>
                                  <p:childTnLst>
                                    <p:set>
                                      <p:cBhvr>
                                        <p:cTn id="56" dur="1" fill="hold">
                                          <p:stCondLst>
                                            <p:cond delay="0"/>
                                          </p:stCondLst>
                                        </p:cTn>
                                        <p:tgtEl>
                                          <p:spTgt spid="11">
                                            <p:txEl>
                                              <p:pRg st="0" end="0"/>
                                            </p:txEl>
                                          </p:spTgt>
                                        </p:tgtEl>
                                        <p:attrNameLst>
                                          <p:attrName>style.visibility</p:attrName>
                                        </p:attrNameLst>
                                      </p:cBhvr>
                                      <p:to>
                                        <p:strVal val="visible"/>
                                      </p:to>
                                    </p:set>
                                    <p:animEffect transition="in" filter="blinds(horizontal)">
                                      <p:cBhvr>
                                        <p:cTn id="57" dur="500"/>
                                        <p:tgtEl>
                                          <p:spTgt spid="11">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2"/>
                                        </p:tgtEl>
                                        <p:attrNameLst>
                                          <p:attrName>style.visibility</p:attrName>
                                        </p:attrNameLst>
                                      </p:cBhvr>
                                      <p:to>
                                        <p:strVal val="visible"/>
                                      </p:to>
                                    </p:set>
                                    <p:animEffect transition="in" filter="blinds(horizontal)">
                                      <p:cBhvr>
                                        <p:cTn id="62" dur="500"/>
                                        <p:tgtEl>
                                          <p:spTgt spid="22"/>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nodeType="clickEffect">
                                  <p:stCondLst>
                                    <p:cond delay="0"/>
                                  </p:stCondLst>
                                  <p:childTnLst>
                                    <p:set>
                                      <p:cBhvr>
                                        <p:cTn id="66" dur="1" fill="hold">
                                          <p:stCondLst>
                                            <p:cond delay="0"/>
                                          </p:stCondLst>
                                        </p:cTn>
                                        <p:tgtEl>
                                          <p:spTgt spid="11">
                                            <p:txEl>
                                              <p:pRg st="2" end="2"/>
                                            </p:txEl>
                                          </p:spTgt>
                                        </p:tgtEl>
                                        <p:attrNameLst>
                                          <p:attrName>style.visibility</p:attrName>
                                        </p:attrNameLst>
                                      </p:cBhvr>
                                      <p:to>
                                        <p:strVal val="visible"/>
                                      </p:to>
                                    </p:set>
                                    <p:animEffect transition="in" filter="blinds(horizontal)">
                                      <p:cBhvr>
                                        <p:cTn id="67" dur="500"/>
                                        <p:tgtEl>
                                          <p:spTgt spid="11">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nodeType="clickEffect">
                                  <p:stCondLst>
                                    <p:cond delay="0"/>
                                  </p:stCondLst>
                                  <p:childTnLst>
                                    <p:set>
                                      <p:cBhvr>
                                        <p:cTn id="71" dur="1" fill="hold">
                                          <p:stCondLst>
                                            <p:cond delay="0"/>
                                          </p:stCondLst>
                                        </p:cTn>
                                        <p:tgtEl>
                                          <p:spTgt spid="11">
                                            <p:txEl>
                                              <p:pRg st="4" end="4"/>
                                            </p:txEl>
                                          </p:spTgt>
                                        </p:tgtEl>
                                        <p:attrNameLst>
                                          <p:attrName>style.visibility</p:attrName>
                                        </p:attrNameLst>
                                      </p:cBhvr>
                                      <p:to>
                                        <p:strVal val="visible"/>
                                      </p:to>
                                    </p:set>
                                    <p:animEffect transition="in" filter="blinds(horizontal)">
                                      <p:cBhvr>
                                        <p:cTn id="72" dur="500"/>
                                        <p:tgtEl>
                                          <p:spTgt spid="11">
                                            <p:txEl>
                                              <p:pRg st="4" end="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blinds(horizontal)">
                                      <p:cBhvr>
                                        <p:cTn id="77" dur="500"/>
                                        <p:tgtEl>
                                          <p:spTgt spid="1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1">
                                            <p:txEl>
                                              <p:pRg st="7" end="7"/>
                                            </p:txEl>
                                          </p:spTgt>
                                        </p:tgtEl>
                                        <p:attrNameLst>
                                          <p:attrName>style.visibility</p:attrName>
                                        </p:attrNameLst>
                                      </p:cBhvr>
                                      <p:to>
                                        <p:strVal val="visible"/>
                                      </p:to>
                                    </p:set>
                                    <p:animEffect transition="in" filter="blinds(horizontal)">
                                      <p:cBhvr>
                                        <p:cTn id="82" dur="500"/>
                                        <p:tgtEl>
                                          <p:spTgt spid="11">
                                            <p:txEl>
                                              <p:pRg st="7" end="7"/>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23"/>
                                        </p:tgtEl>
                                        <p:attrNameLst>
                                          <p:attrName>style.visibility</p:attrName>
                                        </p:attrNameLst>
                                      </p:cBhvr>
                                      <p:to>
                                        <p:strVal val="visible"/>
                                      </p:to>
                                    </p:set>
                                    <p:animEffect transition="in" filter="blinds(horizontal)">
                                      <p:cBhvr>
                                        <p:cTn id="87"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2" grpId="0"/>
      <p:bldP spid="13" grpId="0"/>
      <p:bldP spid="14" grpId="0"/>
      <p:bldP spid="15" grpId="0"/>
      <p:bldP spid="17" grpId="0" animBg="1"/>
      <p:bldP spid="18" grpId="0" animBg="1"/>
      <p:bldP spid="21" grpId="0" animBg="1"/>
      <p:bldP spid="16" grpId="0"/>
      <p:bldP spid="22" grpId="0" animBg="1"/>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906611"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random variable </a:t>
                </a:r>
                <a14:m>
                  <m:oMath xmlns:m="http://schemas.openxmlformats.org/officeDocument/2006/math">
                    <m:r>
                      <a:rPr lang="en-US" sz="1600" i="1" dirty="0" smtClean="0">
                        <a:latin typeface="Cambria Math" panose="02040503050406030204" pitchFamily="18" charset="0"/>
                      </a:rPr>
                      <m:t>𝑋</m:t>
                    </m:r>
                  </m:oMath>
                </a14:m>
                <a:r>
                  <a:rPr lang="en-US" sz="1600" dirty="0">
                    <a:latin typeface="Comic Sans MS" panose="030F0702030302020204" pitchFamily="66" charset="0"/>
                  </a:rPr>
                  <a:t> has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(40, 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A single observation in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=0.25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≠0.25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the 2% level of significance, find the critical region of this test. The probability in each ‘tail’ should be as close to possible as 0.01</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906611" cy="4776787"/>
              </a:xfrm>
              <a:blipFill>
                <a:blip r:embed="rId2"/>
                <a:stretch>
                  <a:fillRect l="-312" t="-766" r="-218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456590" y="1038687"/>
            <a:ext cx="4249881" cy="338554"/>
          </a:xfrm>
          <a:prstGeom prst="rect">
            <a:avLst/>
          </a:prstGeom>
          <a:noFill/>
        </p:spPr>
        <p:txBody>
          <a:bodyPr wrap="none" rtlCol="0">
            <a:spAutoFit/>
          </a:bodyPr>
          <a:lstStyle/>
          <a:p>
            <a:r>
              <a:rPr lang="en-US" sz="1600" dirty="0">
                <a:solidFill>
                  <a:srgbClr val="FF0000"/>
                </a:solidFill>
                <a:latin typeface="Comic Sans MS" panose="030F0702030302020204" pitchFamily="66" charset="0"/>
              </a:rPr>
              <a:t>It can help to </a:t>
            </a:r>
            <a:r>
              <a:rPr lang="en-US" sz="1600" dirty="0" err="1">
                <a:solidFill>
                  <a:srgbClr val="FF0000"/>
                </a:solidFill>
                <a:latin typeface="Comic Sans MS" panose="030F0702030302020204" pitchFamily="66" charset="0"/>
              </a:rPr>
              <a:t>summarise</a:t>
            </a:r>
            <a:r>
              <a:rPr lang="en-US" sz="1600" dirty="0">
                <a:solidFill>
                  <a:srgbClr val="FF0000"/>
                </a:solidFill>
                <a:latin typeface="Comic Sans MS" panose="030F0702030302020204" pitchFamily="66" charset="0"/>
              </a:rPr>
              <a:t> the information…</a:t>
            </a:r>
            <a:endParaRPr lang="en-GB" sz="1600"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9" name="TextBox 8"/>
              <p:cNvSpPr txBox="1"/>
              <p:nvPr/>
            </p:nvSpPr>
            <p:spPr>
              <a:xfrm>
                <a:off x="4509855" y="1340527"/>
                <a:ext cx="11346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a:latin typeface="Cambria Math" panose="02040503050406030204" pitchFamily="18" charset="0"/>
                            </a:rPr>
                          </m:ctrlPr>
                        </m:sSubPr>
                        <m:e>
                          <m:r>
                            <a:rPr lang="en-US" sz="1600" i="1">
                              <a:latin typeface="Cambria Math" panose="02040503050406030204" pitchFamily="18" charset="0"/>
                            </a:rPr>
                            <m:t>𝐻</m:t>
                          </m:r>
                        </m:e>
                        <m:sub>
                          <m:r>
                            <a:rPr lang="en-US" sz="1600" i="1">
                              <a:latin typeface="Cambria Math" panose="02040503050406030204" pitchFamily="18" charset="0"/>
                            </a:rPr>
                            <m:t>0</m:t>
                          </m:r>
                        </m:sub>
                      </m:sSub>
                      <m:r>
                        <a:rPr lang="en-US" sz="1600" i="1">
                          <a:latin typeface="Cambria Math" panose="02040503050406030204" pitchFamily="18" charset="0"/>
                        </a:rPr>
                        <m:t>:</m:t>
                      </m:r>
                      <m:r>
                        <a:rPr lang="en-US" sz="1600" i="1">
                          <a:latin typeface="Cambria Math" panose="02040503050406030204" pitchFamily="18" charset="0"/>
                        </a:rPr>
                        <m:t>𝑝</m:t>
                      </m:r>
                      <m:r>
                        <a:rPr lang="en-US" sz="1600" i="1">
                          <a:latin typeface="Cambria Math" panose="02040503050406030204" pitchFamily="18" charset="0"/>
                        </a:rPr>
                        <m:t>=0.25</m:t>
                      </m:r>
                    </m:oMath>
                  </m:oMathPara>
                </a14:m>
                <a:endParaRPr lang="en-GB" sz="1600" dirty="0"/>
              </a:p>
            </p:txBody>
          </p:sp>
        </mc:Choice>
        <mc:Fallback xmlns="">
          <p:sp>
            <p:nvSpPr>
              <p:cNvPr id="9" name="TextBox 8"/>
              <p:cNvSpPr txBox="1">
                <a:spLocks noRot="1" noChangeAspect="1" noMove="1" noResize="1" noEditPoints="1" noAdjustHandles="1" noChangeArrowheads="1" noChangeShapeType="1" noTextEdit="1"/>
              </p:cNvSpPr>
              <p:nvPr/>
            </p:nvSpPr>
            <p:spPr>
              <a:xfrm>
                <a:off x="4509855" y="1340527"/>
                <a:ext cx="1134670" cy="246221"/>
              </a:xfrm>
              <a:prstGeom prst="rect">
                <a:avLst/>
              </a:prstGeom>
              <a:blipFill>
                <a:blip r:embed="rId5"/>
                <a:stretch>
                  <a:fillRect l="-3763" r="-3763" b="-2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2" name="TextBox 11"/>
              <p:cNvSpPr txBox="1"/>
              <p:nvPr/>
            </p:nvSpPr>
            <p:spPr>
              <a:xfrm>
                <a:off x="4511335" y="1626092"/>
                <a:ext cx="1134670"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sz="1600" i="1" smtClean="0">
                              <a:latin typeface="Cambria Math" panose="02040503050406030204" pitchFamily="18" charset="0"/>
                            </a:rPr>
                          </m:ctrlPr>
                        </m:sSubPr>
                        <m:e>
                          <m:r>
                            <a:rPr lang="en-US" sz="1600" i="1">
                              <a:latin typeface="Cambria Math" panose="02040503050406030204" pitchFamily="18" charset="0"/>
                            </a:rPr>
                            <m:t>𝐻</m:t>
                          </m:r>
                        </m:e>
                        <m:sub>
                          <m:r>
                            <a:rPr lang="en-US" sz="1600" b="0" i="1" smtClean="0">
                              <a:latin typeface="Cambria Math" panose="02040503050406030204" pitchFamily="18" charset="0"/>
                            </a:rPr>
                            <m:t>1</m:t>
                          </m:r>
                        </m:sub>
                      </m:sSub>
                      <m:r>
                        <a:rPr lang="en-US" sz="1600" i="1">
                          <a:latin typeface="Cambria Math" panose="02040503050406030204" pitchFamily="18" charset="0"/>
                        </a:rPr>
                        <m:t>:</m:t>
                      </m:r>
                      <m:r>
                        <a:rPr lang="en-US" sz="1600" i="1">
                          <a:latin typeface="Cambria Math" panose="02040503050406030204" pitchFamily="18" charset="0"/>
                        </a:rPr>
                        <m:t>𝑝</m:t>
                      </m:r>
                      <m:r>
                        <a:rPr lang="en-US" sz="1600" i="1" smtClean="0">
                          <a:latin typeface="Cambria Math" panose="02040503050406030204" pitchFamily="18" charset="0"/>
                          <a:ea typeface="Cambria Math" panose="02040503050406030204" pitchFamily="18" charset="0"/>
                        </a:rPr>
                        <m:t>≠</m:t>
                      </m:r>
                      <m:r>
                        <a:rPr lang="en-US" sz="1600" i="1">
                          <a:latin typeface="Cambria Math" panose="02040503050406030204" pitchFamily="18" charset="0"/>
                        </a:rPr>
                        <m:t>0.25</m:t>
                      </m:r>
                    </m:oMath>
                  </m:oMathPara>
                </a14:m>
                <a:endParaRPr lang="en-GB" sz="1600" dirty="0"/>
              </a:p>
            </p:txBody>
          </p:sp>
        </mc:Choice>
        <mc:Fallback xmlns="">
          <p:sp>
            <p:nvSpPr>
              <p:cNvPr id="12" name="TextBox 11"/>
              <p:cNvSpPr txBox="1">
                <a:spLocks noRot="1" noChangeAspect="1" noMove="1" noResize="1" noEditPoints="1" noAdjustHandles="1" noChangeArrowheads="1" noChangeShapeType="1" noTextEdit="1"/>
              </p:cNvSpPr>
              <p:nvPr/>
            </p:nvSpPr>
            <p:spPr>
              <a:xfrm>
                <a:off x="4511335" y="1626092"/>
                <a:ext cx="1134670" cy="246221"/>
              </a:xfrm>
              <a:prstGeom prst="rect">
                <a:avLst/>
              </a:prstGeom>
              <a:blipFill>
                <a:blip r:embed="rId6"/>
                <a:stretch>
                  <a:fillRect l="-3226" r="-3226" b="-2500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6013141" y="1343488"/>
                <a:ext cx="662554"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𝑛</m:t>
                      </m:r>
                      <m:r>
                        <a:rPr lang="en-US" sz="1600" b="0" i="1" smtClean="0">
                          <a:latin typeface="Cambria Math" panose="02040503050406030204" pitchFamily="18" charset="0"/>
                        </a:rPr>
                        <m:t>=40</m:t>
                      </m:r>
                    </m:oMath>
                  </m:oMathPara>
                </a14:m>
                <a:endParaRPr lang="en-GB" sz="1600" dirty="0"/>
              </a:p>
            </p:txBody>
          </p:sp>
        </mc:Choice>
        <mc:Fallback xmlns="">
          <p:sp>
            <p:nvSpPr>
              <p:cNvPr id="13" name="TextBox 12"/>
              <p:cNvSpPr txBox="1">
                <a:spLocks noRot="1" noChangeAspect="1" noMove="1" noResize="1" noEditPoints="1" noAdjustHandles="1" noChangeArrowheads="1" noChangeShapeType="1" noTextEdit="1"/>
              </p:cNvSpPr>
              <p:nvPr/>
            </p:nvSpPr>
            <p:spPr>
              <a:xfrm>
                <a:off x="6013141" y="1343488"/>
                <a:ext cx="662554" cy="246221"/>
              </a:xfrm>
              <a:prstGeom prst="rect">
                <a:avLst/>
              </a:prstGeom>
              <a:blipFill>
                <a:blip r:embed="rId7"/>
                <a:stretch>
                  <a:fillRect l="-3670" r="-5505" b="-4878"/>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6955654" y="1336090"/>
                <a:ext cx="81381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𝑝</m:t>
                      </m:r>
                      <m:r>
                        <a:rPr lang="en-US" sz="1600" b="0" i="1" smtClean="0">
                          <a:latin typeface="Cambria Math" panose="02040503050406030204" pitchFamily="18" charset="0"/>
                        </a:rPr>
                        <m:t>=0.25</m:t>
                      </m:r>
                    </m:oMath>
                  </m:oMathPara>
                </a14:m>
                <a:endParaRPr lang="en-GB" sz="1600" dirty="0"/>
              </a:p>
            </p:txBody>
          </p:sp>
        </mc:Choice>
        <mc:Fallback xmlns="">
          <p:sp>
            <p:nvSpPr>
              <p:cNvPr id="14" name="TextBox 13"/>
              <p:cNvSpPr txBox="1">
                <a:spLocks noRot="1" noChangeAspect="1" noMove="1" noResize="1" noEditPoints="1" noAdjustHandles="1" noChangeArrowheads="1" noChangeShapeType="1" noTextEdit="1"/>
              </p:cNvSpPr>
              <p:nvPr/>
            </p:nvSpPr>
            <p:spPr>
              <a:xfrm>
                <a:off x="6955654" y="1336090"/>
                <a:ext cx="813813" cy="246221"/>
              </a:xfrm>
              <a:prstGeom prst="rect">
                <a:avLst/>
              </a:prstGeom>
              <a:blipFill>
                <a:blip r:embed="rId8"/>
                <a:stretch>
                  <a:fillRect l="-5970" r="-4478" b="-2195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5" name="TextBox 14"/>
              <p:cNvSpPr txBox="1"/>
              <p:nvPr/>
            </p:nvSpPr>
            <p:spPr>
              <a:xfrm>
                <a:off x="8040209" y="1337569"/>
                <a:ext cx="343043" cy="24622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sz="1600" i="1" smtClean="0">
                          <a:latin typeface="Cambria Math" panose="02040503050406030204" pitchFamily="18" charset="0"/>
                        </a:rPr>
                        <m:t>2</m:t>
                      </m:r>
                      <m:r>
                        <a:rPr lang="en-US" sz="1600" b="0" i="1" smtClean="0">
                          <a:latin typeface="Cambria Math" panose="02040503050406030204" pitchFamily="18" charset="0"/>
                        </a:rPr>
                        <m:t>%</m:t>
                      </m:r>
                    </m:oMath>
                  </m:oMathPara>
                </a14:m>
                <a:endParaRPr lang="en-GB" sz="1600" dirty="0"/>
              </a:p>
            </p:txBody>
          </p:sp>
        </mc:Choice>
        <mc:Fallback xmlns="">
          <p:sp>
            <p:nvSpPr>
              <p:cNvPr id="15" name="TextBox 14"/>
              <p:cNvSpPr txBox="1">
                <a:spLocks noRot="1" noChangeAspect="1" noMove="1" noResize="1" noEditPoints="1" noAdjustHandles="1" noChangeArrowheads="1" noChangeShapeType="1" noTextEdit="1"/>
              </p:cNvSpPr>
              <p:nvPr/>
            </p:nvSpPr>
            <p:spPr>
              <a:xfrm>
                <a:off x="8040209" y="1337569"/>
                <a:ext cx="343043" cy="246221"/>
              </a:xfrm>
              <a:prstGeom prst="rect">
                <a:avLst/>
              </a:prstGeom>
              <a:blipFill>
                <a:blip r:embed="rId9"/>
                <a:stretch>
                  <a:fillRect l="-14286" r="-12500" b="-12195"/>
                </a:stretch>
              </a:blipFill>
            </p:spPr>
            <p:txBody>
              <a:bodyPr/>
              <a:lstStyle/>
              <a:p>
                <a:r>
                  <a:rPr lang="en-GB">
                    <a:noFill/>
                  </a:rPr>
                  <a:t> </a:t>
                </a:r>
              </a:p>
            </p:txBody>
          </p:sp>
        </mc:Fallback>
      </mc:AlternateContent>
      <p:pic>
        <p:nvPicPr>
          <p:cNvPr id="10" name="Picture 9"/>
          <p:cNvPicPr>
            <a:picLocks noChangeAspect="1"/>
          </p:cNvPicPr>
          <p:nvPr/>
        </p:nvPicPr>
        <p:blipFill rotWithShape="1">
          <a:blip r:embed="rId10"/>
          <a:srcRect l="22076" t="15058" r="29678" b="36453"/>
          <a:stretch/>
        </p:blipFill>
        <p:spPr>
          <a:xfrm>
            <a:off x="4066480" y="1876062"/>
            <a:ext cx="4953571" cy="2800441"/>
          </a:xfrm>
          <a:prstGeom prst="rect">
            <a:avLst/>
          </a:prstGeom>
        </p:spPr>
      </p:pic>
      <p:sp>
        <p:nvSpPr>
          <p:cNvPr id="17" name="Oval 16"/>
          <p:cNvSpPr/>
          <p:nvPr/>
        </p:nvSpPr>
        <p:spPr>
          <a:xfrm>
            <a:off x="4057433" y="2018105"/>
            <a:ext cx="399495"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6509151" y="1833154"/>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Rectangle 20"/>
          <p:cNvSpPr/>
          <p:nvPr/>
        </p:nvSpPr>
        <p:spPr>
          <a:xfrm>
            <a:off x="6494269" y="4405863"/>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Rectangle 21"/>
          <p:cNvSpPr/>
          <p:nvPr/>
        </p:nvSpPr>
        <p:spPr>
          <a:xfrm>
            <a:off x="6498623" y="4262169"/>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mc:AlternateContent xmlns:mc="http://schemas.openxmlformats.org/markup-compatibility/2006" xmlns:a14="http://schemas.microsoft.com/office/drawing/2010/main">
        <mc:Choice Requires="a14">
          <p:sp>
            <p:nvSpPr>
              <p:cNvPr id="23" name="TextBox 22"/>
              <p:cNvSpPr txBox="1"/>
              <p:nvPr/>
            </p:nvSpPr>
            <p:spPr>
              <a:xfrm>
                <a:off x="1267098" y="5111931"/>
                <a:ext cx="191648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≤3</m:t>
                          </m:r>
                        </m:e>
                      </m:d>
                      <m:r>
                        <a:rPr lang="en-US" b="0" i="1" smtClean="0">
                          <a:solidFill>
                            <a:srgbClr val="FF0000"/>
                          </a:solidFill>
                          <a:latin typeface="Cambria Math" panose="02040503050406030204" pitchFamily="18" charset="0"/>
                          <a:ea typeface="Cambria Math" panose="02040503050406030204" pitchFamily="18" charset="0"/>
                        </a:rPr>
                        <m:t>=0.47%</m:t>
                      </m:r>
                    </m:oMath>
                  </m:oMathPara>
                </a14:m>
                <a:endParaRPr lang="en-GB"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1267098" y="5111931"/>
                <a:ext cx="1916487" cy="276999"/>
              </a:xfrm>
              <a:prstGeom prst="rect">
                <a:avLst/>
              </a:prstGeom>
              <a:blipFill>
                <a:blip r:embed="rId11"/>
                <a:stretch>
                  <a:fillRect l="-2548" r="-3185" b="-13333"/>
                </a:stretch>
              </a:blipFill>
            </p:spPr>
            <p:txBody>
              <a:bodyPr/>
              <a:lstStyle/>
              <a:p>
                <a:r>
                  <a:rPr lang="en-GB">
                    <a:noFill/>
                  </a:rPr>
                  <a:t> </a:t>
                </a:r>
              </a:p>
            </p:txBody>
          </p:sp>
        </mc:Fallback>
      </mc:AlternateContent>
      <p:sp>
        <p:nvSpPr>
          <p:cNvPr id="24" name="TextBox 23"/>
          <p:cNvSpPr txBox="1"/>
          <p:nvPr/>
        </p:nvSpPr>
        <p:spPr>
          <a:xfrm>
            <a:off x="3944983" y="4720807"/>
            <a:ext cx="5199017" cy="1492716"/>
          </a:xfrm>
          <a:prstGeom prst="rect">
            <a:avLst/>
          </a:prstGeom>
          <a:noFill/>
        </p:spPr>
        <p:txBody>
          <a:bodyPr wrap="square" rtlCol="0">
            <a:spAutoFit/>
          </a:bodyPr>
          <a:lstStyle/>
          <a:p>
            <a:pPr algn="ctr"/>
            <a:r>
              <a:rPr lang="en-US" sz="1300" dirty="0">
                <a:solidFill>
                  <a:srgbClr val="FF0000"/>
                </a:solidFill>
                <a:latin typeface="Comic Sans MS" panose="030F0702030302020204" pitchFamily="66" charset="0"/>
              </a:rPr>
              <a:t>There is a 0.0116 probability of getting more than 16 ‘successes’</a:t>
            </a:r>
          </a:p>
          <a:p>
            <a:pPr algn="ctr"/>
            <a:endParaRPr lang="en-US" sz="1300" dirty="0">
              <a:solidFill>
                <a:srgbClr val="FF0000"/>
              </a:solidFill>
              <a:latin typeface="Comic Sans MS" panose="030F0702030302020204" pitchFamily="66" charset="0"/>
            </a:endParaRPr>
          </a:p>
          <a:p>
            <a:pPr algn="ctr"/>
            <a:r>
              <a:rPr lang="en-US" sz="1300" dirty="0">
                <a:solidFill>
                  <a:srgbClr val="FF0000"/>
                </a:solidFill>
                <a:latin typeface="Comic Sans MS" panose="030F0702030302020204" pitchFamily="66" charset="0"/>
              </a:rPr>
              <a:t>There is a 0.0047 probability of getting more than 17 ‘successes’</a:t>
            </a:r>
          </a:p>
          <a:p>
            <a:pPr algn="ctr"/>
            <a:endParaRPr lang="en-US" sz="13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US" sz="1300" dirty="0">
                <a:solidFill>
                  <a:srgbClr val="FF0000"/>
                </a:solidFill>
                <a:latin typeface="Comic Sans MS" panose="030F0702030302020204" pitchFamily="66" charset="0"/>
                <a:sym typeface="Wingdings" panose="05000000000000000000" pitchFamily="2" charset="2"/>
              </a:rPr>
              <a:t>The question said to take the value closest to 0.01, which is 0.0116. Therefore, 17 is the critical value (has to be more than 16)</a:t>
            </a:r>
          </a:p>
        </p:txBody>
      </p:sp>
      <mc:AlternateContent xmlns:mc="http://schemas.openxmlformats.org/markup-compatibility/2006" xmlns:a14="http://schemas.microsoft.com/office/drawing/2010/main">
        <mc:Choice Requires="a14">
          <p:sp>
            <p:nvSpPr>
              <p:cNvPr id="25" name="TextBox 24"/>
              <p:cNvSpPr txBox="1"/>
              <p:nvPr/>
            </p:nvSpPr>
            <p:spPr>
              <a:xfrm>
                <a:off x="6365966" y="6222274"/>
                <a:ext cx="76546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≥17</m:t>
                      </m:r>
                    </m:oMath>
                  </m:oMathPara>
                </a14:m>
                <a:endParaRPr lang="en-GB" dirty="0"/>
              </a:p>
            </p:txBody>
          </p:sp>
        </mc:Choice>
        <mc:Fallback xmlns="">
          <p:sp>
            <p:nvSpPr>
              <p:cNvPr id="25" name="TextBox 24"/>
              <p:cNvSpPr txBox="1">
                <a:spLocks noRot="1" noChangeAspect="1" noMove="1" noResize="1" noEditPoints="1" noAdjustHandles="1" noChangeArrowheads="1" noChangeShapeType="1" noTextEdit="1"/>
              </p:cNvSpPr>
              <p:nvPr/>
            </p:nvSpPr>
            <p:spPr>
              <a:xfrm>
                <a:off x="6365966" y="6222274"/>
                <a:ext cx="765466" cy="276999"/>
              </a:xfrm>
              <a:prstGeom prst="rect">
                <a:avLst/>
              </a:prstGeom>
              <a:blipFill>
                <a:blip r:embed="rId12"/>
                <a:stretch>
                  <a:fillRect l="-6349" r="-7143" b="-111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1145177" y="5564776"/>
                <a:ext cx="209602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≥17</m:t>
                          </m:r>
                        </m:e>
                      </m:d>
                      <m:r>
                        <a:rPr lang="en-US" b="0" i="1" smtClean="0">
                          <a:solidFill>
                            <a:srgbClr val="FF0000"/>
                          </a:solidFill>
                          <a:latin typeface="Cambria Math" panose="02040503050406030204" pitchFamily="18" charset="0"/>
                          <a:ea typeface="Cambria Math" panose="02040503050406030204" pitchFamily="18" charset="0"/>
                        </a:rPr>
                        <m:t>=1.16%</m:t>
                      </m:r>
                    </m:oMath>
                  </m:oMathPara>
                </a14:m>
                <a:endParaRPr lang="en-GB"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1145177" y="5564776"/>
                <a:ext cx="2096023" cy="276999"/>
              </a:xfrm>
              <a:prstGeom prst="rect">
                <a:avLst/>
              </a:prstGeom>
              <a:blipFill>
                <a:blip r:embed="rId13"/>
                <a:stretch>
                  <a:fillRect l="-1163" r="-1453" b="-13333"/>
                </a:stretch>
              </a:blipFill>
            </p:spPr>
            <p:txBody>
              <a:bodyPr/>
              <a:lstStyle/>
              <a:p>
                <a:r>
                  <a:rPr lang="en-GB">
                    <a:noFill/>
                  </a:rPr>
                  <a:t> </a:t>
                </a:r>
              </a:p>
            </p:txBody>
          </p:sp>
        </mc:Fallback>
      </mc:AlternateContent>
    </p:spTree>
    <p:extLst>
      <p:ext uri="{BB962C8B-B14F-4D97-AF65-F5344CB8AC3E}">
        <p14:creationId xmlns:p14="http://schemas.microsoft.com/office/powerpoint/2010/main" val="26391522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blinds(horizontal)">
                                      <p:cBhvr>
                                        <p:cTn id="10" dur="500"/>
                                        <p:tgtEl>
                                          <p:spTgt spid="1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blinds(horizontal)">
                                      <p:cBhvr>
                                        <p:cTn id="13" dur="500"/>
                                        <p:tgtEl>
                                          <p:spTgt spid="18"/>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grpId="0" nodeType="click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blinds(horizontal)">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24">
                                            <p:txEl>
                                              <p:pRg st="0" end="0"/>
                                            </p:txEl>
                                          </p:spTgt>
                                        </p:tgtEl>
                                        <p:attrNameLst>
                                          <p:attrName>style.visibility</p:attrName>
                                        </p:attrNameLst>
                                      </p:cBhvr>
                                      <p:to>
                                        <p:strVal val="visible"/>
                                      </p:to>
                                    </p:set>
                                    <p:animEffect transition="in" filter="blinds(horizontal)">
                                      <p:cBhvr>
                                        <p:cTn id="23" dur="500"/>
                                        <p:tgtEl>
                                          <p:spTgt spid="24">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blinds(horizontal)">
                                      <p:cBhvr>
                                        <p:cTn id="28" dur="500"/>
                                        <p:tgtEl>
                                          <p:spTgt spid="21"/>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24">
                                            <p:txEl>
                                              <p:pRg st="2" end="2"/>
                                            </p:txEl>
                                          </p:spTgt>
                                        </p:tgtEl>
                                        <p:attrNameLst>
                                          <p:attrName>style.visibility</p:attrName>
                                        </p:attrNameLst>
                                      </p:cBhvr>
                                      <p:to>
                                        <p:strVal val="visible"/>
                                      </p:to>
                                    </p:set>
                                    <p:animEffect transition="in" filter="blinds(horizontal)">
                                      <p:cBhvr>
                                        <p:cTn id="33" dur="500"/>
                                        <p:tgtEl>
                                          <p:spTgt spid="24">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24">
                                            <p:txEl>
                                              <p:pRg st="4" end="4"/>
                                            </p:txEl>
                                          </p:spTgt>
                                        </p:tgtEl>
                                        <p:attrNameLst>
                                          <p:attrName>style.visibility</p:attrName>
                                        </p:attrNameLst>
                                      </p:cBhvr>
                                      <p:to>
                                        <p:strVal val="visible"/>
                                      </p:to>
                                    </p:set>
                                    <p:animEffect transition="in" filter="blinds(horizontal)">
                                      <p:cBhvr>
                                        <p:cTn id="38" dur="500"/>
                                        <p:tgtEl>
                                          <p:spTgt spid="24">
                                            <p:txEl>
                                              <p:pRg st="4" end="4"/>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animEffect transition="in" filter="blinds(horizontal)">
                                      <p:cBhvr>
                                        <p:cTn id="43" dur="500"/>
                                        <p:tgtEl>
                                          <p:spTgt spid="25"/>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26"/>
                                        </p:tgtEl>
                                        <p:attrNameLst>
                                          <p:attrName>style.visibility</p:attrName>
                                        </p:attrNameLst>
                                      </p:cBhvr>
                                      <p:to>
                                        <p:strVal val="visible"/>
                                      </p:to>
                                    </p:set>
                                    <p:animEffect transition="in" filter="blinds(horizontal)">
                                      <p:cBhvr>
                                        <p:cTn id="48" dur="500"/>
                                        <p:tgtEl>
                                          <p:spTgt spid="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8" grpId="0" animBg="1"/>
      <p:bldP spid="21" grpId="0" animBg="1"/>
      <p:bldP spid="22" grpId="0" animBg="1"/>
      <p:bldP spid="25" grpId="0"/>
      <p:bldP spid="2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906611"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random variable </a:t>
                </a:r>
                <a14:m>
                  <m:oMath xmlns:m="http://schemas.openxmlformats.org/officeDocument/2006/math">
                    <m:r>
                      <a:rPr lang="en-US" sz="1600" i="1" dirty="0" smtClean="0">
                        <a:latin typeface="Cambria Math" panose="02040503050406030204" pitchFamily="18" charset="0"/>
                      </a:rPr>
                      <m:t>𝑋</m:t>
                    </m:r>
                  </m:oMath>
                </a14:m>
                <a:r>
                  <a:rPr lang="en-US" sz="1600" dirty="0">
                    <a:latin typeface="Comic Sans MS" panose="030F0702030302020204" pitchFamily="66" charset="0"/>
                  </a:rPr>
                  <a:t> has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(40, 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A single observation in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=0.25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≠0.25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the 2% level of significance, find the critical region of this test. The probability in each ‘tail’ should be as close to possible as 0.01</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906611" cy="4776787"/>
              </a:xfrm>
              <a:blipFill>
                <a:blip r:embed="rId2"/>
                <a:stretch>
                  <a:fillRect l="-312" t="-766" r="-218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1267098" y="5111931"/>
                <a:ext cx="191648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≤3</m:t>
                          </m:r>
                        </m:e>
                      </m:d>
                      <m:r>
                        <a:rPr lang="en-US" b="0" i="1" smtClean="0">
                          <a:solidFill>
                            <a:srgbClr val="FF0000"/>
                          </a:solidFill>
                          <a:latin typeface="Cambria Math" panose="02040503050406030204" pitchFamily="18" charset="0"/>
                          <a:ea typeface="Cambria Math" panose="02040503050406030204" pitchFamily="18" charset="0"/>
                        </a:rPr>
                        <m:t>=0.47%</m:t>
                      </m:r>
                    </m:oMath>
                  </m:oMathPara>
                </a14:m>
                <a:endParaRPr lang="en-GB"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1267098" y="5111931"/>
                <a:ext cx="1916487" cy="276999"/>
              </a:xfrm>
              <a:prstGeom prst="rect">
                <a:avLst/>
              </a:prstGeom>
              <a:blipFill>
                <a:blip r:embed="rId11"/>
                <a:stretch>
                  <a:fillRect l="-2548" r="-3185"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1145177" y="5564776"/>
                <a:ext cx="209602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≥17</m:t>
                          </m:r>
                        </m:e>
                      </m:d>
                      <m:r>
                        <a:rPr lang="en-US" b="0" i="1" smtClean="0">
                          <a:solidFill>
                            <a:srgbClr val="FF0000"/>
                          </a:solidFill>
                          <a:latin typeface="Cambria Math" panose="02040503050406030204" pitchFamily="18" charset="0"/>
                          <a:ea typeface="Cambria Math" panose="02040503050406030204" pitchFamily="18" charset="0"/>
                        </a:rPr>
                        <m:t>=1.16%</m:t>
                      </m:r>
                    </m:oMath>
                  </m:oMathPara>
                </a14:m>
                <a:endParaRPr lang="en-GB"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1145177" y="5564776"/>
                <a:ext cx="2096023" cy="276999"/>
              </a:xfrm>
              <a:prstGeom prst="rect">
                <a:avLst/>
              </a:prstGeom>
              <a:blipFill>
                <a:blip r:embed="rId12"/>
                <a:stretch>
                  <a:fillRect l="-1163" r="-1453" b="-13333"/>
                </a:stretch>
              </a:blipFill>
            </p:spPr>
            <p:txBody>
              <a:bodyPr/>
              <a:lstStyle/>
              <a:p>
                <a:r>
                  <a:rPr lang="en-GB">
                    <a:noFill/>
                  </a:rPr>
                  <a:t> </a:t>
                </a:r>
              </a:p>
            </p:txBody>
          </p:sp>
        </mc:Fallback>
      </mc:AlternateContent>
      <p:sp>
        <p:nvSpPr>
          <p:cNvPr id="11" name="TextBox 10"/>
          <p:cNvSpPr txBox="1"/>
          <p:nvPr/>
        </p:nvSpPr>
        <p:spPr>
          <a:xfrm>
            <a:off x="4458789" y="1436914"/>
            <a:ext cx="4267200" cy="369332"/>
          </a:xfrm>
          <a:prstGeom prst="rect">
            <a:avLst/>
          </a:prstGeom>
          <a:noFill/>
        </p:spPr>
        <p:txBody>
          <a:bodyPr wrap="square" rtlCol="0">
            <a:spAutoFit/>
          </a:bodyPr>
          <a:lstStyle/>
          <a:p>
            <a:r>
              <a:rPr lang="en-US" dirty="0">
                <a:solidFill>
                  <a:srgbClr val="FF0000"/>
                </a:solidFill>
                <a:latin typeface="Comic Sans MS" panose="030F0702030302020204" pitchFamily="66" charset="0"/>
              </a:rPr>
              <a:t>So the critical regions are as follows:</a:t>
            </a:r>
            <a:endParaRPr lang="en-GB" dirty="0">
              <a:solidFill>
                <a:srgbClr val="FF0000"/>
              </a:solidFill>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16" name="TextBox 15"/>
              <p:cNvSpPr txBox="1"/>
              <p:nvPr/>
            </p:nvSpPr>
            <p:spPr>
              <a:xfrm>
                <a:off x="5842208" y="2268583"/>
                <a:ext cx="132331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17</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≤40</m:t>
                      </m:r>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5842208" y="2268583"/>
                <a:ext cx="1323311" cy="276999"/>
              </a:xfrm>
              <a:prstGeom prst="rect">
                <a:avLst/>
              </a:prstGeom>
              <a:blipFill>
                <a:blip r:embed="rId13"/>
                <a:stretch>
                  <a:fillRect l="-3687" r="-4147" b="-1087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7" name="TextBox 26"/>
              <p:cNvSpPr txBox="1"/>
              <p:nvPr/>
            </p:nvSpPr>
            <p:spPr>
              <a:xfrm>
                <a:off x="5982788" y="1867988"/>
                <a:ext cx="106683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0</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≤3</m:t>
                      </m:r>
                    </m:oMath>
                  </m:oMathPara>
                </a14:m>
                <a:endParaRPr lang="en-GB" dirty="0"/>
              </a:p>
            </p:txBody>
          </p:sp>
        </mc:Choice>
        <mc:Fallback xmlns="">
          <p:sp>
            <p:nvSpPr>
              <p:cNvPr id="27" name="TextBox 26"/>
              <p:cNvSpPr txBox="1">
                <a:spLocks noRot="1" noChangeAspect="1" noMove="1" noResize="1" noEditPoints="1" noAdjustHandles="1" noChangeArrowheads="1" noChangeShapeType="1" noTextEdit="1"/>
              </p:cNvSpPr>
              <p:nvPr/>
            </p:nvSpPr>
            <p:spPr>
              <a:xfrm>
                <a:off x="5982788" y="1867988"/>
                <a:ext cx="1066831" cy="276999"/>
              </a:xfrm>
              <a:prstGeom prst="rect">
                <a:avLst/>
              </a:prstGeom>
              <a:blipFill>
                <a:blip r:embed="rId14"/>
                <a:stretch>
                  <a:fillRect l="-4571" r="-5143" b="-10870"/>
                </a:stretch>
              </a:blipFill>
            </p:spPr>
            <p:txBody>
              <a:bodyPr/>
              <a:lstStyle/>
              <a:p>
                <a:r>
                  <a:rPr lang="en-GB">
                    <a:noFill/>
                  </a:rPr>
                  <a:t> </a:t>
                </a:r>
              </a:p>
            </p:txBody>
          </p:sp>
        </mc:Fallback>
      </mc:AlternateContent>
      <p:sp>
        <p:nvSpPr>
          <p:cNvPr id="29" name="TextBox 28"/>
          <p:cNvSpPr txBox="1"/>
          <p:nvPr/>
        </p:nvSpPr>
        <p:spPr>
          <a:xfrm>
            <a:off x="4299857" y="2812868"/>
            <a:ext cx="4513218" cy="3293209"/>
          </a:xfrm>
          <a:prstGeom prst="rect">
            <a:avLst/>
          </a:prstGeom>
          <a:noFill/>
        </p:spPr>
        <p:txBody>
          <a:bodyPr wrap="square" rtlCol="0">
            <a:spAutoFit/>
          </a:bodyPr>
          <a:lstStyle/>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Think about creating a context again…</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rPr>
              <a:t>Imagine we were going to play a game 40 times, and the probability of winning the game is 0.25</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rPr>
              <a:t>Our answer suggests that if we only win 0-3 times out of the 40, then the actual probability is likely to be lower than 0.25</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rPr>
              <a:t>If we win 17-40 times out of the 40, then the actual probability is likely to be higher than 0.25</a:t>
            </a:r>
            <a:endParaRPr lang="en-GB" sz="16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19471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blinds(horizontal)">
                                      <p:cBhvr>
                                        <p:cTn id="12" dur="500"/>
                                        <p:tgtEl>
                                          <p:spTgt spid="2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blinds(horizontal)">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9">
                                            <p:txEl>
                                              <p:pRg st="0" end="0"/>
                                            </p:txEl>
                                          </p:spTgt>
                                        </p:tgtEl>
                                        <p:attrNameLst>
                                          <p:attrName>style.visibility</p:attrName>
                                        </p:attrNameLst>
                                      </p:cBhvr>
                                      <p:to>
                                        <p:strVal val="visible"/>
                                      </p:to>
                                    </p:set>
                                    <p:animEffect transition="in" filter="blinds(horizontal)">
                                      <p:cBhvr>
                                        <p:cTn id="22" dur="500"/>
                                        <p:tgtEl>
                                          <p:spTgt spid="29">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9">
                                            <p:txEl>
                                              <p:pRg st="2" end="2"/>
                                            </p:txEl>
                                          </p:spTgt>
                                        </p:tgtEl>
                                        <p:attrNameLst>
                                          <p:attrName>style.visibility</p:attrName>
                                        </p:attrNameLst>
                                      </p:cBhvr>
                                      <p:to>
                                        <p:strVal val="visible"/>
                                      </p:to>
                                    </p:set>
                                    <p:animEffect transition="in" filter="blinds(horizontal)">
                                      <p:cBhvr>
                                        <p:cTn id="27" dur="500"/>
                                        <p:tgtEl>
                                          <p:spTgt spid="29">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29">
                                            <p:txEl>
                                              <p:pRg st="4" end="4"/>
                                            </p:txEl>
                                          </p:spTgt>
                                        </p:tgtEl>
                                        <p:attrNameLst>
                                          <p:attrName>style.visibility</p:attrName>
                                        </p:attrNameLst>
                                      </p:cBhvr>
                                      <p:to>
                                        <p:strVal val="visible"/>
                                      </p:to>
                                    </p:set>
                                    <p:animEffect transition="in" filter="blinds(horizontal)">
                                      <p:cBhvr>
                                        <p:cTn id="32" dur="500"/>
                                        <p:tgtEl>
                                          <p:spTgt spid="29">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29">
                                            <p:txEl>
                                              <p:pRg st="6" end="6"/>
                                            </p:txEl>
                                          </p:spTgt>
                                        </p:tgtEl>
                                        <p:attrNameLst>
                                          <p:attrName>style.visibility</p:attrName>
                                        </p:attrNameLst>
                                      </p:cBhvr>
                                      <p:to>
                                        <p:strVal val="visible"/>
                                      </p:to>
                                    </p:set>
                                    <p:animEffect transition="in" filter="blinds(horizontal)">
                                      <p:cBhvr>
                                        <p:cTn id="37" dur="500"/>
                                        <p:tgtEl>
                                          <p:spTgt spid="2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6" grpId="0"/>
      <p:bldP spid="27"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906611"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random variable </a:t>
                </a:r>
                <a14:m>
                  <m:oMath xmlns:m="http://schemas.openxmlformats.org/officeDocument/2006/math">
                    <m:r>
                      <a:rPr lang="en-US" sz="1600" i="1" dirty="0" smtClean="0">
                        <a:latin typeface="Cambria Math" panose="02040503050406030204" pitchFamily="18" charset="0"/>
                      </a:rPr>
                      <m:t>𝑋</m:t>
                    </m:r>
                  </m:oMath>
                </a14:m>
                <a:r>
                  <a:rPr lang="en-US" sz="1600" dirty="0">
                    <a:latin typeface="Comic Sans MS" panose="030F0702030302020204" pitchFamily="66" charset="0"/>
                  </a:rPr>
                  <a:t> has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(40, 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A single observation in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=0.25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≠0.25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b) State the actual significance level of the test</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906611" cy="4776787"/>
              </a:xfrm>
              <a:blipFill>
                <a:blip r:embed="rId2"/>
                <a:stretch>
                  <a:fillRect l="-312" t="-766" r="-2184"/>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3" name="TextBox 22"/>
              <p:cNvSpPr txBox="1"/>
              <p:nvPr/>
            </p:nvSpPr>
            <p:spPr>
              <a:xfrm>
                <a:off x="1267098" y="3838302"/>
                <a:ext cx="191648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≤3</m:t>
                          </m:r>
                        </m:e>
                      </m:d>
                      <m:r>
                        <a:rPr lang="en-US" b="0" i="1" smtClean="0">
                          <a:solidFill>
                            <a:srgbClr val="FF0000"/>
                          </a:solidFill>
                          <a:latin typeface="Cambria Math" panose="02040503050406030204" pitchFamily="18" charset="0"/>
                          <a:ea typeface="Cambria Math" panose="02040503050406030204" pitchFamily="18" charset="0"/>
                        </a:rPr>
                        <m:t>=0.47%</m:t>
                      </m:r>
                    </m:oMath>
                  </m:oMathPara>
                </a14:m>
                <a:endParaRPr lang="en-GB" dirty="0">
                  <a:solidFill>
                    <a:srgbClr val="FF0000"/>
                  </a:solidFill>
                </a:endParaRPr>
              </a:p>
            </p:txBody>
          </p:sp>
        </mc:Choice>
        <mc:Fallback xmlns="">
          <p:sp>
            <p:nvSpPr>
              <p:cNvPr id="23" name="TextBox 22"/>
              <p:cNvSpPr txBox="1">
                <a:spLocks noRot="1" noChangeAspect="1" noMove="1" noResize="1" noEditPoints="1" noAdjustHandles="1" noChangeArrowheads="1" noChangeShapeType="1" noTextEdit="1"/>
              </p:cNvSpPr>
              <p:nvPr/>
            </p:nvSpPr>
            <p:spPr>
              <a:xfrm>
                <a:off x="1267098" y="3838302"/>
                <a:ext cx="1916487" cy="276999"/>
              </a:xfrm>
              <a:prstGeom prst="rect">
                <a:avLst/>
              </a:prstGeom>
              <a:blipFill>
                <a:blip r:embed="rId5"/>
                <a:stretch>
                  <a:fillRect l="-2548" r="-3185"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26" name="TextBox 25"/>
              <p:cNvSpPr txBox="1"/>
              <p:nvPr/>
            </p:nvSpPr>
            <p:spPr>
              <a:xfrm>
                <a:off x="1145177" y="4291147"/>
                <a:ext cx="209602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rPr>
                        <m:t>𝑃</m:t>
                      </m:r>
                      <m:d>
                        <m:dPr>
                          <m:ctrlPr>
                            <a:rPr lang="en-US" b="0" i="1" smtClean="0">
                              <a:solidFill>
                                <a:srgbClr val="FF0000"/>
                              </a:solidFill>
                              <a:latin typeface="Cambria Math" panose="02040503050406030204" pitchFamily="18" charset="0"/>
                            </a:rPr>
                          </m:ctrlPr>
                        </m:dPr>
                        <m:e>
                          <m:r>
                            <a:rPr lang="en-US" b="0" i="1" smtClean="0">
                              <a:solidFill>
                                <a:srgbClr val="FF0000"/>
                              </a:solidFill>
                              <a:latin typeface="Cambria Math" panose="02040503050406030204" pitchFamily="18" charset="0"/>
                            </a:rPr>
                            <m:t>𝑋</m:t>
                          </m:r>
                          <m:r>
                            <a:rPr lang="en-US" b="0" i="1" smtClean="0">
                              <a:solidFill>
                                <a:srgbClr val="FF0000"/>
                              </a:solidFill>
                              <a:latin typeface="Cambria Math" panose="02040503050406030204" pitchFamily="18" charset="0"/>
                              <a:ea typeface="Cambria Math" panose="02040503050406030204" pitchFamily="18" charset="0"/>
                            </a:rPr>
                            <m:t>≥17</m:t>
                          </m:r>
                        </m:e>
                      </m:d>
                      <m:r>
                        <a:rPr lang="en-US" b="0" i="1" smtClean="0">
                          <a:solidFill>
                            <a:srgbClr val="FF0000"/>
                          </a:solidFill>
                          <a:latin typeface="Cambria Math" panose="02040503050406030204" pitchFamily="18" charset="0"/>
                          <a:ea typeface="Cambria Math" panose="02040503050406030204" pitchFamily="18" charset="0"/>
                        </a:rPr>
                        <m:t>=1.16%</m:t>
                      </m:r>
                    </m:oMath>
                  </m:oMathPara>
                </a14:m>
                <a:endParaRPr lang="en-GB" dirty="0">
                  <a:solidFill>
                    <a:srgbClr val="FF0000"/>
                  </a:solidFill>
                </a:endParaRPr>
              </a:p>
            </p:txBody>
          </p:sp>
        </mc:Choice>
        <mc:Fallback xmlns="">
          <p:sp>
            <p:nvSpPr>
              <p:cNvPr id="26" name="TextBox 25"/>
              <p:cNvSpPr txBox="1">
                <a:spLocks noRot="1" noChangeAspect="1" noMove="1" noResize="1" noEditPoints="1" noAdjustHandles="1" noChangeArrowheads="1" noChangeShapeType="1" noTextEdit="1"/>
              </p:cNvSpPr>
              <p:nvPr/>
            </p:nvSpPr>
            <p:spPr>
              <a:xfrm>
                <a:off x="1145177" y="4291147"/>
                <a:ext cx="2096023" cy="276999"/>
              </a:xfrm>
              <a:prstGeom prst="rect">
                <a:avLst/>
              </a:prstGeom>
              <a:blipFill>
                <a:blip r:embed="rId6"/>
                <a:stretch>
                  <a:fillRect l="-1163" r="-1453" b="-1333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4" name="TextBox 13"/>
              <p:cNvSpPr txBox="1"/>
              <p:nvPr/>
            </p:nvSpPr>
            <p:spPr>
              <a:xfrm>
                <a:off x="1147355" y="5338351"/>
                <a:ext cx="2133597"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solidFill>
                            <a:srgbClr val="FF0000"/>
                          </a:solidFill>
                          <a:latin typeface="Cambria Math" panose="02040503050406030204" pitchFamily="18" charset="0"/>
                          <a:ea typeface="Cambria Math" panose="02040503050406030204" pitchFamily="18" charset="0"/>
                        </a:rPr>
                        <m:t>1.16+0.47=1.63%</m:t>
                      </m:r>
                    </m:oMath>
                  </m:oMathPara>
                </a14:m>
                <a:endParaRPr lang="en-GB" dirty="0">
                  <a:solidFill>
                    <a:srgbClr val="FF0000"/>
                  </a:solidFill>
                </a:endParaRPr>
              </a:p>
            </p:txBody>
          </p:sp>
        </mc:Choice>
        <mc:Fallback xmlns="">
          <p:sp>
            <p:nvSpPr>
              <p:cNvPr id="14" name="TextBox 13"/>
              <p:cNvSpPr txBox="1">
                <a:spLocks noRot="1" noChangeAspect="1" noMove="1" noResize="1" noEditPoints="1" noAdjustHandles="1" noChangeArrowheads="1" noChangeShapeType="1" noTextEdit="1"/>
              </p:cNvSpPr>
              <p:nvPr/>
            </p:nvSpPr>
            <p:spPr>
              <a:xfrm>
                <a:off x="1147355" y="5338351"/>
                <a:ext cx="2133597" cy="276999"/>
              </a:xfrm>
              <a:prstGeom prst="rect">
                <a:avLst/>
              </a:prstGeom>
              <a:blipFill>
                <a:blip r:embed="rId7"/>
                <a:stretch>
                  <a:fillRect l="-2000" r="-2857" b="-13333"/>
                </a:stretch>
              </a:blipFill>
            </p:spPr>
            <p:txBody>
              <a:bodyPr/>
              <a:lstStyle/>
              <a:p>
                <a:r>
                  <a:rPr lang="en-GB">
                    <a:noFill/>
                  </a:rPr>
                  <a:t> </a:t>
                </a:r>
              </a:p>
            </p:txBody>
          </p:sp>
        </mc:Fallback>
      </mc:AlternateContent>
      <p:sp>
        <p:nvSpPr>
          <p:cNvPr id="15" name="TextBox 14"/>
          <p:cNvSpPr txBox="1"/>
          <p:nvPr/>
        </p:nvSpPr>
        <p:spPr>
          <a:xfrm>
            <a:off x="4443552" y="1439086"/>
            <a:ext cx="4406534" cy="1661993"/>
          </a:xfrm>
          <a:prstGeom prst="rect">
            <a:avLst/>
          </a:prstGeom>
          <a:noFill/>
        </p:spPr>
        <p:txBody>
          <a:bodyPr wrap="square" lIns="0" tIns="0" rIns="0" bIns="0" rtlCol="0">
            <a:spAutoFit/>
          </a:bodyPr>
          <a:lstStyle/>
          <a:p>
            <a:pPr algn="ctr"/>
            <a:r>
              <a:rPr lang="en-US" dirty="0">
                <a:solidFill>
                  <a:srgbClr val="FF0000"/>
                </a:solidFill>
                <a:latin typeface="Comic Sans MS" panose="030F0702030302020204" pitchFamily="66" charset="0"/>
              </a:rPr>
              <a:t>So the actual significance level is 1.63%, as this is the chance of the test statistic falling in the critical region</a:t>
            </a:r>
          </a:p>
          <a:p>
            <a:pPr algn="ctr"/>
            <a:endParaRPr lang="en-US" dirty="0">
              <a:solidFill>
                <a:srgbClr val="FF0000"/>
              </a:solidFill>
              <a:latin typeface="Comic Sans MS" panose="030F0702030302020204" pitchFamily="66" charset="0"/>
            </a:endParaRPr>
          </a:p>
          <a:p>
            <a:pPr algn="ctr"/>
            <a:r>
              <a:rPr lang="en-US" dirty="0">
                <a:solidFill>
                  <a:srgbClr val="FF0000"/>
                </a:solidFill>
                <a:latin typeface="Comic Sans MS" panose="030F0702030302020204" pitchFamily="66" charset="0"/>
                <a:sym typeface="Wingdings" panose="05000000000000000000" pitchFamily="2" charset="2"/>
              </a:rPr>
              <a:t> Remember it is also the chance of incorrectly rejecting the null hypothesis</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34472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linds(horizont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5">
                                            <p:txEl>
                                              <p:pRg st="0" end="0"/>
                                            </p:txEl>
                                          </p:spTgt>
                                        </p:tgtEl>
                                        <p:attrNameLst>
                                          <p:attrName>style.visibility</p:attrName>
                                        </p:attrNameLst>
                                      </p:cBhvr>
                                      <p:to>
                                        <p:strVal val="visible"/>
                                      </p:to>
                                    </p:set>
                                    <p:animEffect transition="in" filter="blinds(horizontal)">
                                      <p:cBhvr>
                                        <p:cTn id="12" dur="500"/>
                                        <p:tgtEl>
                                          <p:spTgt spid="1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5">
                                            <p:txEl>
                                              <p:pRg st="2" end="2"/>
                                            </p:txEl>
                                          </p:spTgt>
                                        </p:tgtEl>
                                        <p:attrNameLst>
                                          <p:attrName>style.visibility</p:attrName>
                                        </p:attrNameLst>
                                      </p:cBhvr>
                                      <p:to>
                                        <p:strVal val="visible"/>
                                      </p:to>
                                    </p:set>
                                    <p:animEffect transition="in" filter="blinds(horizontal)">
                                      <p:cBhvr>
                                        <p:cTn id="17" dur="500"/>
                                        <p:tgtEl>
                                          <p:spTgt spid="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In section 7A, we considered testing the probability that a dice was biased, and calculated the following data:</a:t>
                </a:r>
              </a:p>
              <a:p>
                <a:pPr marL="0" indent="0" algn="ctr">
                  <a:buNone/>
                </a:pPr>
                <a:endParaRPr lang="en-US" sz="1600" dirty="0">
                  <a:latin typeface="Comic Sans MS" panose="030F0702030302020204"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6 </m:t>
                          </m:r>
                          <m:r>
                            <a:rPr lang="en-US" sz="1600" b="0" i="1" smtClean="0">
                              <a:latin typeface="Cambria Math" panose="02040503050406030204" pitchFamily="18" charset="0"/>
                            </a:rPr>
                            <m:t>𝑠𝑖𝑥𝑒𝑠</m:t>
                          </m:r>
                          <m:r>
                            <a:rPr lang="en-US" sz="1600" b="0" i="1" smtClean="0">
                              <a:latin typeface="Cambria Math" panose="02040503050406030204" pitchFamily="18" charset="0"/>
                            </a:rPr>
                            <m:t> </m:t>
                          </m:r>
                          <m:r>
                            <a:rPr lang="en-US" sz="1600" b="0" i="1" smtClean="0">
                              <a:latin typeface="Cambria Math" panose="02040503050406030204" pitchFamily="18" charset="0"/>
                            </a:rPr>
                            <m:t>𝑜𝑢𝑡</m:t>
                          </m:r>
                          <m:r>
                            <a:rPr lang="en-US" sz="1600" b="0" i="1" smtClean="0">
                              <a:latin typeface="Cambria Math" panose="02040503050406030204" pitchFamily="18" charset="0"/>
                            </a:rPr>
                            <m:t> </m:t>
                          </m:r>
                          <m:r>
                            <a:rPr lang="en-US" sz="1600" b="0" i="1" smtClean="0">
                              <a:latin typeface="Cambria Math" panose="02040503050406030204" pitchFamily="18" charset="0"/>
                            </a:rPr>
                            <m:t>𝑜𝑓</m:t>
                          </m:r>
                          <m:r>
                            <a:rPr lang="en-US" sz="1600" b="0" i="1" smtClean="0">
                              <a:latin typeface="Cambria Math" panose="02040503050406030204" pitchFamily="18" charset="0"/>
                            </a:rPr>
                            <m:t> 20</m:t>
                          </m:r>
                        </m:e>
                      </m:d>
                      <m:r>
                        <a:rPr lang="en-US" sz="1600" b="0" i="1" smtClean="0">
                          <a:latin typeface="Cambria Math" panose="02040503050406030204" pitchFamily="18" charset="0"/>
                        </a:rPr>
                        <m:t>=0.064</m:t>
                      </m:r>
                    </m:oMath>
                  </m:oMathPara>
                </a14:m>
                <a:endParaRPr lang="en-US" sz="1600" b="0" dirty="0">
                  <a:latin typeface="Comic Sans MS" panose="030F0702030302020204"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𝑃</m:t>
                      </m:r>
                      <m:d>
                        <m:dPr>
                          <m:ctrlPr>
                            <a:rPr lang="en-US" sz="1600" i="1">
                              <a:latin typeface="Cambria Math" panose="02040503050406030204" pitchFamily="18" charset="0"/>
                            </a:rPr>
                          </m:ctrlPr>
                        </m:dPr>
                        <m:e>
                          <m:r>
                            <a:rPr lang="en-US" sz="1600" b="0" i="1" smtClean="0">
                              <a:latin typeface="Cambria Math" panose="02040503050406030204" pitchFamily="18" charset="0"/>
                            </a:rPr>
                            <m:t>7</m:t>
                          </m:r>
                          <m:r>
                            <a:rPr lang="en-US" sz="1600" i="1">
                              <a:latin typeface="Cambria Math" panose="02040503050406030204" pitchFamily="18" charset="0"/>
                            </a:rPr>
                            <m:t> </m:t>
                          </m:r>
                          <m:r>
                            <a:rPr lang="en-US" sz="1600" i="1">
                              <a:latin typeface="Cambria Math" panose="02040503050406030204" pitchFamily="18" charset="0"/>
                            </a:rPr>
                            <m:t>𝑠𝑖𝑥𝑒𝑠</m:t>
                          </m:r>
                          <m:r>
                            <a:rPr lang="en-US" sz="1600" i="1">
                              <a:latin typeface="Cambria Math" panose="02040503050406030204" pitchFamily="18" charset="0"/>
                            </a:rPr>
                            <m:t> </m:t>
                          </m:r>
                          <m:r>
                            <a:rPr lang="en-US" sz="1600" i="1">
                              <a:latin typeface="Cambria Math" panose="02040503050406030204" pitchFamily="18" charset="0"/>
                            </a:rPr>
                            <m:t>𝑜𝑢𝑡</m:t>
                          </m:r>
                          <m:r>
                            <a:rPr lang="en-US" sz="1600" i="1">
                              <a:latin typeface="Cambria Math" panose="02040503050406030204" pitchFamily="18" charset="0"/>
                            </a:rPr>
                            <m:t> </m:t>
                          </m:r>
                          <m:r>
                            <a:rPr lang="en-US" sz="1600" i="1">
                              <a:latin typeface="Cambria Math" panose="02040503050406030204" pitchFamily="18" charset="0"/>
                            </a:rPr>
                            <m:t>𝑜𝑓</m:t>
                          </m:r>
                          <m:r>
                            <a:rPr lang="en-US" sz="1600" i="1">
                              <a:latin typeface="Cambria Math" panose="02040503050406030204" pitchFamily="18" charset="0"/>
                            </a:rPr>
                            <m:t> 20</m:t>
                          </m:r>
                        </m:e>
                      </m:d>
                      <m:r>
                        <a:rPr lang="en-US" sz="1600" i="1">
                          <a:latin typeface="Cambria Math" panose="02040503050406030204" pitchFamily="18" charset="0"/>
                        </a:rPr>
                        <m:t>=0.0</m:t>
                      </m:r>
                      <m:r>
                        <a:rPr lang="en-US" sz="1600" b="0" i="1" smtClean="0">
                          <a:latin typeface="Cambria Math" panose="02040503050406030204" pitchFamily="18" charset="0"/>
                        </a:rPr>
                        <m:t>25</m:t>
                      </m:r>
                    </m:oMath>
                  </m:oMathPara>
                </a14:m>
                <a:endParaRPr lang="en-GB" sz="1600" dirty="0">
                  <a:latin typeface="Comic Sans MS" panose="030F0702030302020204" pitchFamily="66" charset="0"/>
                </a:endParaRPr>
              </a:p>
              <a:p>
                <a:pPr marL="0" indent="0" algn="ctr">
                  <a:buNone/>
                </a:pPr>
                <a14:m>
                  <m:oMathPara xmlns:m="http://schemas.openxmlformats.org/officeDocument/2006/math">
                    <m:oMathParaPr>
                      <m:jc m:val="centerGroup"/>
                    </m:oMathParaPr>
                    <m:oMath xmlns:m="http://schemas.openxmlformats.org/officeDocument/2006/math">
                      <m:r>
                        <a:rPr lang="en-US" sz="1600" i="1">
                          <a:latin typeface="Cambria Math" panose="02040503050406030204" pitchFamily="18" charset="0"/>
                        </a:rPr>
                        <m:t>𝑃</m:t>
                      </m:r>
                      <m:d>
                        <m:dPr>
                          <m:ctrlPr>
                            <a:rPr lang="en-US" sz="1600" i="1">
                              <a:latin typeface="Cambria Math" panose="02040503050406030204" pitchFamily="18" charset="0"/>
                            </a:rPr>
                          </m:ctrlPr>
                        </m:dPr>
                        <m:e>
                          <m:r>
                            <a:rPr lang="en-US" sz="1600" b="0" i="1" smtClean="0">
                              <a:latin typeface="Cambria Math" panose="02040503050406030204" pitchFamily="18" charset="0"/>
                            </a:rPr>
                            <m:t>8</m:t>
                          </m:r>
                          <m:r>
                            <a:rPr lang="en-US" sz="1600" i="1">
                              <a:latin typeface="Cambria Math" panose="02040503050406030204" pitchFamily="18" charset="0"/>
                            </a:rPr>
                            <m:t> </m:t>
                          </m:r>
                          <m:r>
                            <a:rPr lang="en-US" sz="1600" i="1">
                              <a:latin typeface="Cambria Math" panose="02040503050406030204" pitchFamily="18" charset="0"/>
                            </a:rPr>
                            <m:t>𝑠𝑖𝑥𝑒𝑠</m:t>
                          </m:r>
                          <m:r>
                            <a:rPr lang="en-US" sz="1600" i="1">
                              <a:latin typeface="Cambria Math" panose="02040503050406030204" pitchFamily="18" charset="0"/>
                            </a:rPr>
                            <m:t> </m:t>
                          </m:r>
                          <m:r>
                            <a:rPr lang="en-US" sz="1600" i="1">
                              <a:latin typeface="Cambria Math" panose="02040503050406030204" pitchFamily="18" charset="0"/>
                            </a:rPr>
                            <m:t>𝑜𝑢𝑡</m:t>
                          </m:r>
                          <m:r>
                            <a:rPr lang="en-US" sz="1600" i="1">
                              <a:latin typeface="Cambria Math" panose="02040503050406030204" pitchFamily="18" charset="0"/>
                            </a:rPr>
                            <m:t> </m:t>
                          </m:r>
                          <m:r>
                            <a:rPr lang="en-US" sz="1600" i="1">
                              <a:latin typeface="Cambria Math" panose="02040503050406030204" pitchFamily="18" charset="0"/>
                            </a:rPr>
                            <m:t>𝑜𝑓</m:t>
                          </m:r>
                          <m:r>
                            <a:rPr lang="en-US" sz="1600" i="1">
                              <a:latin typeface="Cambria Math" panose="02040503050406030204" pitchFamily="18" charset="0"/>
                            </a:rPr>
                            <m:t> 20</m:t>
                          </m:r>
                        </m:e>
                      </m:d>
                      <m:r>
                        <a:rPr lang="en-US" sz="1600" i="1">
                          <a:latin typeface="Cambria Math" panose="02040503050406030204" pitchFamily="18" charset="0"/>
                        </a:rPr>
                        <m:t>=0.0</m:t>
                      </m:r>
                      <m:r>
                        <a:rPr lang="en-US" sz="1600" b="0" i="1" smtClean="0">
                          <a:latin typeface="Cambria Math" panose="02040503050406030204" pitchFamily="18" charset="0"/>
                        </a:rPr>
                        <m:t>084</m:t>
                      </m:r>
                    </m:oMath>
                  </m:oMathPara>
                </a14:m>
                <a:endParaRPr lang="en-GB"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Let us put this in a table, and fill in some more data (all calculated using the formula above)</a:t>
                </a:r>
                <a:endParaRPr lang="en-GB" sz="1600" dirty="0">
                  <a:latin typeface="Comic Sans MS" panose="030F0702030302020204" pitchFamily="66" charset="0"/>
                </a:endParaRP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168" t="-766" r="-2517"/>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nvPr>
            </p:nvGraphicFramePr>
            <p:xfrm>
              <a:off x="4119154" y="1161868"/>
              <a:ext cx="4667794" cy="2926080"/>
            </p:xfrm>
            <a:graphic>
              <a:graphicData uri="http://schemas.openxmlformats.org/drawingml/2006/table">
                <a:tbl>
                  <a:tblPr firstRow="1" bandRow="1">
                    <a:tableStyleId>{2D5ABB26-0587-4C30-8999-92F81FD0307C}</a:tableStyleId>
                  </a:tblPr>
                  <a:tblGrid>
                    <a:gridCol w="2333897">
                      <a:extLst>
                        <a:ext uri="{9D8B030D-6E8A-4147-A177-3AD203B41FA5}">
                          <a16:colId xmlns:a16="http://schemas.microsoft.com/office/drawing/2014/main" val="56600524"/>
                        </a:ext>
                      </a:extLst>
                    </a:gridCol>
                    <a:gridCol w="2333897">
                      <a:extLst>
                        <a:ext uri="{9D8B030D-6E8A-4147-A177-3AD203B41FA5}">
                          <a16:colId xmlns:a16="http://schemas.microsoft.com/office/drawing/2014/main" val="1109749827"/>
                        </a:ext>
                      </a:extLst>
                    </a:gridCol>
                  </a:tblGrid>
                  <a:tr h="269857">
                    <a:tc>
                      <a:txBody>
                        <a:bodyPr/>
                        <a:lstStyle/>
                        <a:p>
                          <a:pPr algn="ctr"/>
                          <a14:m>
                            <m:oMath xmlns:m="http://schemas.openxmlformats.org/officeDocument/2006/math">
                              <m:r>
                                <a:rPr lang="en-US" sz="1200" b="0" i="1" smtClean="0">
                                  <a:latin typeface="Cambria Math" panose="02040503050406030204" pitchFamily="18" charset="0"/>
                                </a:rPr>
                                <m:t>𝑋</m:t>
                              </m:r>
                            </m:oMath>
                          </a14:m>
                          <a:r>
                            <a:rPr lang="en-GB" sz="1200" dirty="0">
                              <a:latin typeface="Comic Sans MS" panose="030F0702030302020204" pitchFamily="66" charset="0"/>
                            </a:rPr>
                            <a:t> (the number of sixes from 20</a:t>
                          </a:r>
                          <a:r>
                            <a:rPr lang="en-GB" sz="1200" baseline="0" dirty="0">
                              <a:latin typeface="Comic Sans MS" panose="030F0702030302020204" pitchFamily="66" charset="0"/>
                            </a:rPr>
                            <a:t> throws</a:t>
                          </a:r>
                          <a:r>
                            <a:rPr lang="en-GB" sz="1200" dirty="0">
                              <a:latin typeface="Comic Sans MS" panose="030F0702030302020204" pitchFamily="66"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193133">
                    <a:tc>
                      <a:txBody>
                        <a:bodyPr/>
                        <a:lstStyle/>
                        <a:p>
                          <a:pPr algn="ctr"/>
                          <a:r>
                            <a:rPr lang="en-US" sz="1200" dirty="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193133">
                    <a:tc>
                      <a:txBody>
                        <a:bodyPr/>
                        <a:lstStyle/>
                        <a:p>
                          <a:pPr algn="ctr"/>
                          <a:r>
                            <a:rPr lang="en-US" sz="1200" dirty="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193133">
                    <a:tc>
                      <a:txBody>
                        <a:bodyPr/>
                        <a:lstStyle/>
                        <a:p>
                          <a:pPr algn="ctr"/>
                          <a:r>
                            <a:rPr lang="en-US" sz="1200" dirty="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193133">
                    <a:tc>
                      <a:txBody>
                        <a:bodyPr/>
                        <a:lstStyle/>
                        <a:p>
                          <a:pPr algn="ctr"/>
                          <a:r>
                            <a:rPr lang="en-US" sz="1200" dirty="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193133">
                    <a:tc>
                      <a:txBody>
                        <a:bodyPr/>
                        <a:lstStyle/>
                        <a:p>
                          <a:pPr algn="ctr"/>
                          <a:r>
                            <a:rPr lang="en-US" sz="1200" dirty="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193133">
                    <a:tc>
                      <a:txBody>
                        <a:bodyPr/>
                        <a:lstStyle/>
                        <a:p>
                          <a:pPr algn="ctr"/>
                          <a:r>
                            <a:rPr lang="en-US" sz="1200" dirty="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193133">
                    <a:tc>
                      <a:txBody>
                        <a:bodyPr/>
                        <a:lstStyle/>
                        <a:p>
                          <a:pPr algn="ctr"/>
                          <a:r>
                            <a:rPr lang="en-US" sz="1200" dirty="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193133">
                    <a:tc>
                      <a:txBody>
                        <a:bodyPr/>
                        <a:lstStyle/>
                        <a:p>
                          <a:pPr algn="ctr"/>
                          <a:r>
                            <a:rPr lang="en-US" sz="1200" dirty="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193133">
                    <a:tc>
                      <a:txBody>
                        <a:bodyPr/>
                        <a:lstStyle/>
                        <a:p>
                          <a:pPr algn="ctr"/>
                          <a:r>
                            <a:rPr lang="en-US" sz="1200" dirty="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3456994825"/>
                  </p:ext>
                </p:extLst>
              </p:nvPr>
            </p:nvGraphicFramePr>
            <p:xfrm>
              <a:off x="4119154" y="1161868"/>
              <a:ext cx="4667794" cy="2926080"/>
            </p:xfrm>
            <a:graphic>
              <a:graphicData uri="http://schemas.openxmlformats.org/drawingml/2006/table">
                <a:tbl>
                  <a:tblPr firstRow="1" bandRow="1">
                    <a:tableStyleId>{2D5ABB26-0587-4C30-8999-92F81FD0307C}</a:tableStyleId>
                  </a:tblPr>
                  <a:tblGrid>
                    <a:gridCol w="2333897">
                      <a:extLst>
                        <a:ext uri="{9D8B030D-6E8A-4147-A177-3AD203B41FA5}">
                          <a16:colId xmlns:a16="http://schemas.microsoft.com/office/drawing/2014/main" val="56600524"/>
                        </a:ext>
                      </a:extLst>
                    </a:gridCol>
                    <a:gridCol w="2333897">
                      <a:extLst>
                        <a:ext uri="{9D8B030D-6E8A-4147-A177-3AD203B41FA5}">
                          <a16:colId xmlns:a16="http://schemas.microsoft.com/office/drawing/2014/main" val="1109749827"/>
                        </a:ext>
                      </a:extLst>
                    </a:gridCol>
                  </a:tblGrid>
                  <a:tr h="45720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260" t="-1333" r="-100260" b="-552000"/>
                          </a:stretch>
                        </a:blipFill>
                      </a:tcPr>
                    </a:tc>
                    <a:tc>
                      <a:txBody>
                        <a:bodyPr/>
                        <a:lstStyle/>
                        <a:p>
                          <a:pPr algn="ctr"/>
                          <a:r>
                            <a:rPr lang="en-US" sz="1200" dirty="0" smtClean="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274320">
                    <a:tc>
                      <a:txBody>
                        <a:bodyPr/>
                        <a:lstStyle/>
                        <a:p>
                          <a:pPr algn="ctr"/>
                          <a:r>
                            <a:rPr lang="en-US" sz="1200" dirty="0" smtClean="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274320">
                    <a:tc>
                      <a:txBody>
                        <a:bodyPr/>
                        <a:lstStyle/>
                        <a:p>
                          <a:pPr algn="ctr"/>
                          <a:r>
                            <a:rPr lang="en-US" sz="1200" dirty="0" smtClean="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274320">
                    <a:tc>
                      <a:txBody>
                        <a:bodyPr/>
                        <a:lstStyle/>
                        <a:p>
                          <a:pPr algn="ctr"/>
                          <a:r>
                            <a:rPr lang="en-US" sz="1200" dirty="0" smtClean="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274320">
                    <a:tc>
                      <a:txBody>
                        <a:bodyPr/>
                        <a:lstStyle/>
                        <a:p>
                          <a:pPr algn="ctr"/>
                          <a:r>
                            <a:rPr lang="en-US" sz="1200" dirty="0" smtClean="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274320">
                    <a:tc>
                      <a:txBody>
                        <a:bodyPr/>
                        <a:lstStyle/>
                        <a:p>
                          <a:pPr algn="ctr"/>
                          <a:r>
                            <a:rPr lang="en-US" sz="1200" dirty="0" smtClean="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274320">
                    <a:tc>
                      <a:txBody>
                        <a:bodyPr/>
                        <a:lstStyle/>
                        <a:p>
                          <a:pPr algn="ctr"/>
                          <a:r>
                            <a:rPr lang="en-US" sz="1200" dirty="0" smtClean="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274320">
                    <a:tc>
                      <a:txBody>
                        <a:bodyPr/>
                        <a:lstStyle/>
                        <a:p>
                          <a:pPr algn="ctr"/>
                          <a:r>
                            <a:rPr lang="en-US" sz="1200" dirty="0" smtClean="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274320">
                    <a:tc>
                      <a:txBody>
                        <a:bodyPr/>
                        <a:lstStyle/>
                        <a:p>
                          <a:pPr algn="ctr"/>
                          <a:r>
                            <a:rPr lang="en-US" sz="1200" dirty="0" smtClean="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274320">
                    <a:tc>
                      <a:txBody>
                        <a:bodyPr/>
                        <a:lstStyle/>
                        <a:p>
                          <a:pPr algn="ctr"/>
                          <a:r>
                            <a:rPr lang="en-US" sz="1200" dirty="0" smtClean="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Fallback>
      </mc:AlternateContent>
      <p:sp>
        <p:nvSpPr>
          <p:cNvPr id="9" name="TextBox 8"/>
          <p:cNvSpPr txBox="1"/>
          <p:nvPr/>
        </p:nvSpPr>
        <p:spPr>
          <a:xfrm>
            <a:off x="7308304" y="3247810"/>
            <a:ext cx="665567"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0.064</a:t>
            </a:r>
            <a:endParaRPr lang="en-GB" sz="1400" dirty="0">
              <a:solidFill>
                <a:srgbClr val="FF0000"/>
              </a:solidFill>
              <a:latin typeface="Comic Sans MS" panose="030F0702030302020204" pitchFamily="66" charset="0"/>
            </a:endParaRPr>
          </a:p>
        </p:txBody>
      </p:sp>
      <p:sp>
        <p:nvSpPr>
          <p:cNvPr id="10" name="TextBox 9"/>
          <p:cNvSpPr txBox="1"/>
          <p:nvPr/>
        </p:nvSpPr>
        <p:spPr>
          <a:xfrm>
            <a:off x="7308304" y="3527133"/>
            <a:ext cx="665567"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0.025</a:t>
            </a:r>
            <a:endParaRPr lang="en-GB" sz="1400" dirty="0">
              <a:solidFill>
                <a:srgbClr val="FF0000"/>
              </a:solidFill>
              <a:latin typeface="Comic Sans MS" panose="030F0702030302020204" pitchFamily="66" charset="0"/>
            </a:endParaRPr>
          </a:p>
        </p:txBody>
      </p:sp>
      <p:sp>
        <p:nvSpPr>
          <p:cNvPr id="11" name="TextBox 10"/>
          <p:cNvSpPr txBox="1"/>
          <p:nvPr/>
        </p:nvSpPr>
        <p:spPr>
          <a:xfrm>
            <a:off x="7236296" y="3797749"/>
            <a:ext cx="774571"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0.0084</a:t>
            </a:r>
            <a:endParaRPr lang="en-GB" sz="1400" dirty="0">
              <a:solidFill>
                <a:srgbClr val="FF0000"/>
              </a:solidFill>
              <a:latin typeface="Comic Sans MS" panose="030F0702030302020204" pitchFamily="66" charset="0"/>
            </a:endParaRPr>
          </a:p>
        </p:txBody>
      </p:sp>
      <p:sp>
        <p:nvSpPr>
          <p:cNvPr id="12" name="TextBox 11"/>
          <p:cNvSpPr txBox="1"/>
          <p:nvPr/>
        </p:nvSpPr>
        <p:spPr>
          <a:xfrm>
            <a:off x="7308304" y="2977195"/>
            <a:ext cx="636713"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0.129</a:t>
            </a:r>
            <a:endParaRPr lang="en-GB" sz="1400" dirty="0">
              <a:solidFill>
                <a:srgbClr val="FF0000"/>
              </a:solidFill>
              <a:latin typeface="Comic Sans MS" panose="030F0702030302020204" pitchFamily="66" charset="0"/>
            </a:endParaRPr>
          </a:p>
        </p:txBody>
      </p:sp>
      <p:sp>
        <p:nvSpPr>
          <p:cNvPr id="13" name="TextBox 12"/>
          <p:cNvSpPr txBox="1"/>
          <p:nvPr/>
        </p:nvSpPr>
        <p:spPr>
          <a:xfrm>
            <a:off x="7308304" y="2708920"/>
            <a:ext cx="665567"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0.202</a:t>
            </a:r>
            <a:endParaRPr lang="en-GB" sz="1400" dirty="0">
              <a:solidFill>
                <a:srgbClr val="FF0000"/>
              </a:solidFill>
              <a:latin typeface="Comic Sans MS" panose="030F0702030302020204" pitchFamily="66" charset="0"/>
            </a:endParaRPr>
          </a:p>
        </p:txBody>
      </p:sp>
      <p:sp>
        <p:nvSpPr>
          <p:cNvPr id="14" name="TextBox 13"/>
          <p:cNvSpPr txBox="1"/>
          <p:nvPr/>
        </p:nvSpPr>
        <p:spPr>
          <a:xfrm>
            <a:off x="7308304" y="2420888"/>
            <a:ext cx="665567"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0.238</a:t>
            </a:r>
            <a:endParaRPr lang="en-GB" sz="1400" dirty="0">
              <a:solidFill>
                <a:srgbClr val="FF0000"/>
              </a:solidFill>
              <a:latin typeface="Comic Sans MS" panose="030F0702030302020204" pitchFamily="66" charset="0"/>
            </a:endParaRPr>
          </a:p>
        </p:txBody>
      </p:sp>
      <p:sp>
        <p:nvSpPr>
          <p:cNvPr id="15" name="TextBox 14"/>
          <p:cNvSpPr txBox="1"/>
          <p:nvPr/>
        </p:nvSpPr>
        <p:spPr>
          <a:xfrm>
            <a:off x="7308304" y="2150273"/>
            <a:ext cx="636713"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0.198</a:t>
            </a:r>
            <a:endParaRPr lang="en-GB" sz="1400" dirty="0">
              <a:solidFill>
                <a:srgbClr val="FF0000"/>
              </a:solidFill>
              <a:latin typeface="Comic Sans MS" panose="030F0702030302020204" pitchFamily="66" charset="0"/>
            </a:endParaRPr>
          </a:p>
        </p:txBody>
      </p:sp>
      <p:sp>
        <p:nvSpPr>
          <p:cNvPr id="16" name="TextBox 15"/>
          <p:cNvSpPr txBox="1"/>
          <p:nvPr/>
        </p:nvSpPr>
        <p:spPr>
          <a:xfrm>
            <a:off x="7308304" y="1862241"/>
            <a:ext cx="636713"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0.104</a:t>
            </a:r>
            <a:endParaRPr lang="en-GB" sz="1400" dirty="0">
              <a:solidFill>
                <a:srgbClr val="FF0000"/>
              </a:solidFill>
              <a:latin typeface="Comic Sans MS" panose="030F0702030302020204" pitchFamily="66" charset="0"/>
            </a:endParaRPr>
          </a:p>
        </p:txBody>
      </p:sp>
      <p:sp>
        <p:nvSpPr>
          <p:cNvPr id="17" name="TextBox 16"/>
          <p:cNvSpPr txBox="1"/>
          <p:nvPr/>
        </p:nvSpPr>
        <p:spPr>
          <a:xfrm>
            <a:off x="7308304" y="1602674"/>
            <a:ext cx="665567" cy="307777"/>
          </a:xfrm>
          <a:prstGeom prst="rect">
            <a:avLst/>
          </a:prstGeom>
          <a:noFill/>
        </p:spPr>
        <p:txBody>
          <a:bodyPr wrap="none" rtlCol="0">
            <a:spAutoFit/>
          </a:bodyPr>
          <a:lstStyle/>
          <a:p>
            <a:r>
              <a:rPr lang="en-US" sz="1400" dirty="0">
                <a:solidFill>
                  <a:srgbClr val="FF0000"/>
                </a:solidFill>
                <a:latin typeface="Comic Sans MS" panose="030F0702030302020204" pitchFamily="66" charset="0"/>
              </a:rPr>
              <a:t>0.026</a:t>
            </a:r>
            <a:endParaRPr lang="en-GB" sz="1400" dirty="0">
              <a:solidFill>
                <a:srgbClr val="FF0000"/>
              </a:solidFill>
              <a:latin typeface="Comic Sans MS" panose="030F0702030302020204" pitchFamily="66" charset="0"/>
            </a:endParaRPr>
          </a:p>
        </p:txBody>
      </p:sp>
      <p:sp>
        <p:nvSpPr>
          <p:cNvPr id="18" name="TextBox 17"/>
          <p:cNvSpPr txBox="1"/>
          <p:nvPr/>
        </p:nvSpPr>
        <p:spPr>
          <a:xfrm>
            <a:off x="4206240" y="4119154"/>
            <a:ext cx="4624252" cy="307777"/>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We can draw this information using a diagram…</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280747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blinds(horizontal)">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8" end="8"/>
                                            </p:txEl>
                                          </p:spTgt>
                                        </p:tgtEl>
                                        <p:attrNameLst>
                                          <p:attrName>style.visibility</p:attrName>
                                        </p:attrNameLst>
                                      </p:cBhvr>
                                      <p:to>
                                        <p:strVal val="visible"/>
                                      </p:to>
                                    </p:set>
                                    <p:animEffect transition="in" filter="blinds(horizontal)">
                                      <p:cBhvr>
                                        <p:cTn id="22" dur="500"/>
                                        <p:tgtEl>
                                          <p:spTgt spid="3">
                                            <p:txEl>
                                              <p:pRg st="8" end="8"/>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blinds(horizontal)">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9"/>
                                        </p:tgtEl>
                                        <p:attrNameLst>
                                          <p:attrName>style.visibility</p:attrName>
                                        </p:attrNameLst>
                                      </p:cBhvr>
                                      <p:to>
                                        <p:strVal val="visible"/>
                                      </p:to>
                                    </p:set>
                                    <p:animEffect transition="in" filter="blinds(horizontal)">
                                      <p:cBhvr>
                                        <p:cTn id="32" dur="500"/>
                                        <p:tgtEl>
                                          <p:spTgt spid="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Effect transition="in" filter="blinds(horizontal)">
                                      <p:cBhvr>
                                        <p:cTn id="37" dur="500"/>
                                        <p:tgtEl>
                                          <p:spTgt spid="10"/>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1"/>
                                        </p:tgtEl>
                                        <p:attrNameLst>
                                          <p:attrName>style.visibility</p:attrName>
                                        </p:attrNameLst>
                                      </p:cBhvr>
                                      <p:to>
                                        <p:strVal val="visible"/>
                                      </p:to>
                                    </p:set>
                                    <p:animEffect transition="in" filter="blinds(horizontal)">
                                      <p:cBhvr>
                                        <p:cTn id="42" dur="500"/>
                                        <p:tgtEl>
                                          <p:spTgt spid="11"/>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2"/>
                                        </p:tgtEl>
                                        <p:attrNameLst>
                                          <p:attrName>style.visibility</p:attrName>
                                        </p:attrNameLst>
                                      </p:cBhvr>
                                      <p:to>
                                        <p:strVal val="visible"/>
                                      </p:to>
                                    </p:set>
                                    <p:animEffect transition="in" filter="blinds(horizontal)">
                                      <p:cBhvr>
                                        <p:cTn id="47" dur="500"/>
                                        <p:tgtEl>
                                          <p:spTgt spid="12"/>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13"/>
                                        </p:tgtEl>
                                        <p:attrNameLst>
                                          <p:attrName>style.visibility</p:attrName>
                                        </p:attrNameLst>
                                      </p:cBhvr>
                                      <p:to>
                                        <p:strVal val="visible"/>
                                      </p:to>
                                    </p:set>
                                    <p:animEffect transition="in" filter="blinds(horizontal)">
                                      <p:cBhvr>
                                        <p:cTn id="52" dur="500"/>
                                        <p:tgtEl>
                                          <p:spTgt spid="1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blinds(horizontal)">
                                      <p:cBhvr>
                                        <p:cTn id="57" dur="500"/>
                                        <p:tgtEl>
                                          <p:spTgt spid="1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15"/>
                                        </p:tgtEl>
                                        <p:attrNameLst>
                                          <p:attrName>style.visibility</p:attrName>
                                        </p:attrNameLst>
                                      </p:cBhvr>
                                      <p:to>
                                        <p:strVal val="visible"/>
                                      </p:to>
                                    </p:set>
                                    <p:animEffect transition="in" filter="blinds(horizontal)">
                                      <p:cBhvr>
                                        <p:cTn id="62" dur="500"/>
                                        <p:tgtEl>
                                          <p:spTgt spid="15"/>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16"/>
                                        </p:tgtEl>
                                        <p:attrNameLst>
                                          <p:attrName>style.visibility</p:attrName>
                                        </p:attrNameLst>
                                      </p:cBhvr>
                                      <p:to>
                                        <p:strVal val="visible"/>
                                      </p:to>
                                    </p:set>
                                    <p:animEffect transition="in" filter="blinds(horizontal)">
                                      <p:cBhvr>
                                        <p:cTn id="67" dur="500"/>
                                        <p:tgtEl>
                                          <p:spTgt spid="16"/>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17"/>
                                        </p:tgtEl>
                                        <p:attrNameLst>
                                          <p:attrName>style.visibility</p:attrName>
                                        </p:attrNameLst>
                                      </p:cBhvr>
                                      <p:to>
                                        <p:strVal val="visible"/>
                                      </p:to>
                                    </p:set>
                                    <p:animEffect transition="in" filter="blinds(horizontal)">
                                      <p:cBhvr>
                                        <p:cTn id="72" dur="500"/>
                                        <p:tgtEl>
                                          <p:spTgt spid="17"/>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18"/>
                                        </p:tgtEl>
                                        <p:attrNameLst>
                                          <p:attrName>style.visibility</p:attrName>
                                        </p:attrNameLst>
                                      </p:cBhvr>
                                      <p:to>
                                        <p:strVal val="visible"/>
                                      </p:to>
                                    </p:set>
                                    <p:animEffect transition="in" filter="blinds(horizontal)">
                                      <p:cBhvr>
                                        <p:cTn id="77"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p:bldP spid="12" grpId="0"/>
      <p:bldP spid="13" grpId="0"/>
      <p:bldP spid="14" grpId="0"/>
      <p:bldP spid="15" grpId="0"/>
      <p:bldP spid="16" grpId="0"/>
      <p:bldP spid="17"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4076772" y="1287260"/>
            <a:ext cx="4822512" cy="2592281"/>
          </a:xfrm>
          <a:prstGeom prst="rect">
            <a:avLst/>
          </a:prstGeom>
          <a:ln w="25400">
            <a:solidFill>
              <a:schemeClr val="tx1"/>
            </a:solidFill>
          </a:ln>
        </p:spPr>
      </p:pic>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269857">
                    <a:tc>
                      <a:txBody>
                        <a:bodyPr/>
                        <a:lstStyle/>
                        <a:p>
                          <a:pPr algn="ctr"/>
                          <a14:m>
                            <m:oMath xmlns:m="http://schemas.openxmlformats.org/officeDocument/2006/math">
                              <m:r>
                                <a:rPr lang="en-US" sz="1200" b="0" i="1" smtClean="0">
                                  <a:latin typeface="Cambria Math" panose="02040503050406030204" pitchFamily="18" charset="0"/>
                                </a:rPr>
                                <m:t>𝑋</m:t>
                              </m:r>
                            </m:oMath>
                          </a14:m>
                          <a:r>
                            <a:rPr lang="en-GB" sz="1200" dirty="0">
                              <a:latin typeface="Comic Sans MS" panose="030F0702030302020204" pitchFamily="66" charset="0"/>
                            </a:rPr>
                            <a:t> (the number of sixes from 20</a:t>
                          </a:r>
                          <a:r>
                            <a:rPr lang="en-GB" sz="1200" baseline="0" dirty="0">
                              <a:latin typeface="Comic Sans MS" panose="030F0702030302020204" pitchFamily="66" charset="0"/>
                            </a:rPr>
                            <a:t> throws</a:t>
                          </a:r>
                          <a:r>
                            <a:rPr lang="en-GB" sz="1200" dirty="0">
                              <a:latin typeface="Comic Sans MS" panose="030F0702030302020204" pitchFamily="66"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193133">
                    <a:tc>
                      <a:txBody>
                        <a:bodyPr/>
                        <a:lstStyle/>
                        <a:p>
                          <a:pPr algn="ctr"/>
                          <a:r>
                            <a:rPr lang="en-US" sz="1200" dirty="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193133">
                    <a:tc>
                      <a:txBody>
                        <a:bodyPr/>
                        <a:lstStyle/>
                        <a:p>
                          <a:pPr algn="ctr"/>
                          <a:r>
                            <a:rPr lang="en-US" sz="1200" dirty="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193133">
                    <a:tc>
                      <a:txBody>
                        <a:bodyPr/>
                        <a:lstStyle/>
                        <a:p>
                          <a:pPr algn="ctr"/>
                          <a:r>
                            <a:rPr lang="en-US" sz="1200" dirty="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193133">
                    <a:tc>
                      <a:txBody>
                        <a:bodyPr/>
                        <a:lstStyle/>
                        <a:p>
                          <a:pPr algn="ctr"/>
                          <a:r>
                            <a:rPr lang="en-US" sz="1200" dirty="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193133">
                    <a:tc>
                      <a:txBody>
                        <a:bodyPr/>
                        <a:lstStyle/>
                        <a:p>
                          <a:pPr algn="ctr"/>
                          <a:r>
                            <a:rPr lang="en-US" sz="1200" dirty="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193133">
                    <a:tc>
                      <a:txBody>
                        <a:bodyPr/>
                        <a:lstStyle/>
                        <a:p>
                          <a:pPr algn="ctr"/>
                          <a:r>
                            <a:rPr lang="en-US" sz="1200" dirty="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193133">
                    <a:tc>
                      <a:txBody>
                        <a:bodyPr/>
                        <a:lstStyle/>
                        <a:p>
                          <a:pPr algn="ctr"/>
                          <a:r>
                            <a:rPr lang="en-US" sz="1200" dirty="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193133">
                    <a:tc>
                      <a:txBody>
                        <a:bodyPr/>
                        <a:lstStyle/>
                        <a:p>
                          <a:pPr algn="ctr"/>
                          <a:r>
                            <a:rPr lang="en-US" sz="1200" dirty="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193133">
                    <a:tc>
                      <a:txBody>
                        <a:bodyPr/>
                        <a:lstStyle/>
                        <a:p>
                          <a:pPr algn="ctr"/>
                          <a:r>
                            <a:rPr lang="en-US" sz="1200" dirty="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905665711"/>
                  </p:ext>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64008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840" t="-952" r="-100420" b="-393333"/>
                          </a:stretch>
                        </a:blipFill>
                      </a:tcPr>
                    </a:tc>
                    <a:tc>
                      <a:txBody>
                        <a:bodyPr/>
                        <a:lstStyle/>
                        <a:p>
                          <a:pPr algn="ctr"/>
                          <a:r>
                            <a:rPr lang="en-US" sz="1200" dirty="0" smtClean="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274320">
                    <a:tc>
                      <a:txBody>
                        <a:bodyPr/>
                        <a:lstStyle/>
                        <a:p>
                          <a:pPr algn="ctr"/>
                          <a:r>
                            <a:rPr lang="en-US" sz="1200" dirty="0" smtClean="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274320">
                    <a:tc>
                      <a:txBody>
                        <a:bodyPr/>
                        <a:lstStyle/>
                        <a:p>
                          <a:pPr algn="ctr"/>
                          <a:r>
                            <a:rPr lang="en-US" sz="1200" dirty="0" smtClean="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274320">
                    <a:tc>
                      <a:txBody>
                        <a:bodyPr/>
                        <a:lstStyle/>
                        <a:p>
                          <a:pPr algn="ctr"/>
                          <a:r>
                            <a:rPr lang="en-US" sz="1200" dirty="0" smtClean="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274320">
                    <a:tc>
                      <a:txBody>
                        <a:bodyPr/>
                        <a:lstStyle/>
                        <a:p>
                          <a:pPr algn="ctr"/>
                          <a:r>
                            <a:rPr lang="en-US" sz="1200" dirty="0" smtClean="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274320">
                    <a:tc>
                      <a:txBody>
                        <a:bodyPr/>
                        <a:lstStyle/>
                        <a:p>
                          <a:pPr algn="ctr"/>
                          <a:r>
                            <a:rPr lang="en-US" sz="1200" dirty="0" smtClean="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274320">
                    <a:tc>
                      <a:txBody>
                        <a:bodyPr/>
                        <a:lstStyle/>
                        <a:p>
                          <a:pPr algn="ctr"/>
                          <a:r>
                            <a:rPr lang="en-US" sz="1200" dirty="0" smtClean="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274320">
                    <a:tc>
                      <a:txBody>
                        <a:bodyPr/>
                        <a:lstStyle/>
                        <a:p>
                          <a:pPr algn="ctr"/>
                          <a:r>
                            <a:rPr lang="en-US" sz="1200" dirty="0" smtClean="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274320">
                    <a:tc>
                      <a:txBody>
                        <a:bodyPr/>
                        <a:lstStyle/>
                        <a:p>
                          <a:pPr algn="ctr"/>
                          <a:r>
                            <a:rPr lang="en-US" sz="1200" dirty="0" smtClean="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274320">
                    <a:tc>
                      <a:txBody>
                        <a:bodyPr/>
                        <a:lstStyle/>
                        <a:p>
                          <a:pPr algn="ctr"/>
                          <a:r>
                            <a:rPr lang="en-US" sz="1200" dirty="0" smtClean="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Fallback>
      </mc:AlternateContent>
      <p:sp>
        <p:nvSpPr>
          <p:cNvPr id="11" name="TextBox 10"/>
          <p:cNvSpPr txBox="1"/>
          <p:nvPr/>
        </p:nvSpPr>
        <p:spPr>
          <a:xfrm>
            <a:off x="3888419" y="3988188"/>
            <a:ext cx="5042517" cy="2462213"/>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Originally, we were considering whether the dice was </a:t>
            </a:r>
            <a:r>
              <a:rPr lang="en-US" sz="1400" u="sng" dirty="0">
                <a:solidFill>
                  <a:srgbClr val="FF0000"/>
                </a:solidFill>
                <a:latin typeface="Comic Sans MS" panose="030F0702030302020204" pitchFamily="66" charset="0"/>
              </a:rPr>
              <a:t>biased towards 6s</a:t>
            </a:r>
            <a:r>
              <a:rPr lang="en-US" sz="1400" dirty="0">
                <a:solidFill>
                  <a:srgbClr val="FF0000"/>
                </a:solidFill>
                <a:latin typeface="Comic Sans MS" panose="030F0702030302020204" pitchFamily="66" charset="0"/>
              </a:rPr>
              <a:t>, at the 5% significance level. This can be represented on the diagram…</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rPr>
              <a:t>The critical value in that example was 7, in that once we get to 7 sixes out of 20, the probability is low enough to reject the idea that the dice is unbiased</a:t>
            </a:r>
          </a:p>
          <a:p>
            <a:pPr algn="ctr"/>
            <a:endParaRPr lang="en-US" sz="1400" dirty="0">
              <a:solidFill>
                <a:srgbClr val="FF0000"/>
              </a:solidFill>
              <a:latin typeface="Comic Sans MS" panose="030F0702030302020204" pitchFamily="66" charset="0"/>
            </a:endParaRPr>
          </a:p>
          <a:p>
            <a:pPr algn="ctr"/>
            <a:r>
              <a:rPr lang="en-US" sz="1400" dirty="0">
                <a:solidFill>
                  <a:srgbClr val="FF0000"/>
                </a:solidFill>
                <a:latin typeface="Comic Sans MS" panose="030F0702030302020204" pitchFamily="66" charset="0"/>
                <a:sym typeface="Wingdings" panose="05000000000000000000" pitchFamily="2" charset="2"/>
              </a:rPr>
              <a:t> The critical region would be the set of values that would lead to the null hypothesis being rejected, so in this example any number of sixes equal to or greater than 7</a:t>
            </a:r>
            <a:endParaRPr lang="en-GB" sz="1400" dirty="0">
              <a:solidFill>
                <a:srgbClr val="FF0000"/>
              </a:solidFill>
              <a:latin typeface="Comic Sans MS" panose="030F0702030302020204" pitchFamily="66" charset="0"/>
            </a:endParaRPr>
          </a:p>
        </p:txBody>
      </p:sp>
      <p:cxnSp>
        <p:nvCxnSpPr>
          <p:cNvPr id="13" name="Straight Connector 12"/>
          <p:cNvCxnSpPr/>
          <p:nvPr/>
        </p:nvCxnSpPr>
        <p:spPr>
          <a:xfrm>
            <a:off x="4811696" y="2867487"/>
            <a:ext cx="4088464" cy="634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407154" y="2521258"/>
            <a:ext cx="478016" cy="338554"/>
          </a:xfrm>
          <a:prstGeom prst="rect">
            <a:avLst/>
          </a:prstGeom>
          <a:noFill/>
        </p:spPr>
        <p:txBody>
          <a:bodyPr wrap="none" rtlCol="0">
            <a:spAutoFit/>
          </a:bodyPr>
          <a:lstStyle/>
          <a:p>
            <a:r>
              <a:rPr lang="en-US" sz="1600" dirty="0">
                <a:solidFill>
                  <a:srgbClr val="FF0000"/>
                </a:solidFill>
                <a:latin typeface="Comic Sans MS" panose="030F0702030302020204" pitchFamily="66" charset="0"/>
              </a:rPr>
              <a:t>5%</a:t>
            </a:r>
            <a:endParaRPr lang="en-GB" sz="1600" dirty="0">
              <a:solidFill>
                <a:srgbClr val="FF0000"/>
              </a:solidFill>
              <a:latin typeface="Comic Sans MS" panose="030F0702030302020204" pitchFamily="66" charset="0"/>
            </a:endParaRPr>
          </a:p>
        </p:txBody>
      </p:sp>
      <p:cxnSp>
        <p:nvCxnSpPr>
          <p:cNvPr id="18" name="Straight Arrow Connector 17"/>
          <p:cNvCxnSpPr/>
          <p:nvPr/>
        </p:nvCxnSpPr>
        <p:spPr>
          <a:xfrm>
            <a:off x="7652551" y="1882066"/>
            <a:ext cx="479395" cy="1118586"/>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6925766" y="1448582"/>
            <a:ext cx="976544"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Critical value</a:t>
            </a:r>
            <a:endParaRPr lang="en-GB" sz="1400" dirty="0">
              <a:solidFill>
                <a:srgbClr val="FF0000"/>
              </a:solidFill>
              <a:latin typeface="Comic Sans MS" panose="030F0702030302020204" pitchFamily="66" charset="0"/>
            </a:endParaRPr>
          </a:p>
        </p:txBody>
      </p:sp>
      <p:sp>
        <p:nvSpPr>
          <p:cNvPr id="20" name="TextBox 19"/>
          <p:cNvSpPr txBox="1"/>
          <p:nvPr/>
        </p:nvSpPr>
        <p:spPr>
          <a:xfrm>
            <a:off x="8087557" y="2043345"/>
            <a:ext cx="976544" cy="461665"/>
          </a:xfrm>
          <a:prstGeom prst="rect">
            <a:avLst/>
          </a:prstGeom>
          <a:noFill/>
        </p:spPr>
        <p:txBody>
          <a:bodyPr wrap="square" rtlCol="0">
            <a:spAutoFit/>
          </a:bodyPr>
          <a:lstStyle/>
          <a:p>
            <a:pPr algn="ctr"/>
            <a:r>
              <a:rPr lang="en-US" sz="1200" dirty="0">
                <a:solidFill>
                  <a:srgbClr val="FF0000"/>
                </a:solidFill>
                <a:latin typeface="Comic Sans MS" panose="030F0702030302020204" pitchFamily="66" charset="0"/>
              </a:rPr>
              <a:t>Critical Region</a:t>
            </a:r>
            <a:endParaRPr lang="en-GB" sz="1200" dirty="0">
              <a:solidFill>
                <a:srgbClr val="FF0000"/>
              </a:solidFill>
              <a:latin typeface="Comic Sans MS" panose="030F0702030302020204" pitchFamily="66" charset="0"/>
            </a:endParaRPr>
          </a:p>
        </p:txBody>
      </p:sp>
      <p:cxnSp>
        <p:nvCxnSpPr>
          <p:cNvPr id="21" name="Straight Arrow Connector 20"/>
          <p:cNvCxnSpPr/>
          <p:nvPr/>
        </p:nvCxnSpPr>
        <p:spPr>
          <a:xfrm flipV="1">
            <a:off x="8124548" y="2494626"/>
            <a:ext cx="895165" cy="1479"/>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324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linds(horizontal)">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0" end="0"/>
                                            </p:txEl>
                                          </p:spTgt>
                                        </p:tgtEl>
                                        <p:attrNameLst>
                                          <p:attrName>style.visibility</p:attrName>
                                        </p:attrNameLst>
                                      </p:cBhvr>
                                      <p:to>
                                        <p:strVal val="visible"/>
                                      </p:to>
                                    </p:set>
                                    <p:animEffect transition="in" filter="blinds(horizontal)">
                                      <p:cBhvr>
                                        <p:cTn id="12" dur="500"/>
                                        <p:tgtEl>
                                          <p:spTgt spid="11">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5"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blinds(vertical)">
                                      <p:cBhvr>
                                        <p:cTn id="17" dur="500"/>
                                        <p:tgtEl>
                                          <p:spTgt spid="13"/>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blinds(horizontal)">
                                      <p:cBhvr>
                                        <p:cTn id="20" dur="5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8"/>
                                        </p:tgtEl>
                                        <p:attrNameLst>
                                          <p:attrName>style.visibility</p:attrName>
                                        </p:attrNameLst>
                                      </p:cBhvr>
                                      <p:to>
                                        <p:strVal val="visible"/>
                                      </p:to>
                                    </p:set>
                                    <p:animEffect transition="in" filter="blinds(horizontal)">
                                      <p:cBhvr>
                                        <p:cTn id="25" dur="500"/>
                                        <p:tgtEl>
                                          <p:spTgt spid="18"/>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blinds(horizontal)">
                                      <p:cBhvr>
                                        <p:cTn id="28" dur="500"/>
                                        <p:tgtEl>
                                          <p:spTgt spid="19"/>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1">
                                            <p:txEl>
                                              <p:pRg st="2" end="2"/>
                                            </p:txEl>
                                          </p:spTgt>
                                        </p:tgtEl>
                                        <p:attrNameLst>
                                          <p:attrName>style.visibility</p:attrName>
                                        </p:attrNameLst>
                                      </p:cBhvr>
                                      <p:to>
                                        <p:strVal val="visible"/>
                                      </p:to>
                                    </p:set>
                                    <p:animEffect transition="in" filter="blinds(horizontal)">
                                      <p:cBhvr>
                                        <p:cTn id="33" dur="500"/>
                                        <p:tgtEl>
                                          <p:spTgt spid="11">
                                            <p:txEl>
                                              <p:pRg st="2" end="2"/>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xit" presetSubtype="10" fill="hold" nodeType="clickEffect">
                                  <p:stCondLst>
                                    <p:cond delay="0"/>
                                  </p:stCondLst>
                                  <p:childTnLst>
                                    <p:animEffect transition="out" filter="blinds(horizontal)">
                                      <p:cBhvr>
                                        <p:cTn id="37" dur="500"/>
                                        <p:tgtEl>
                                          <p:spTgt spid="18"/>
                                        </p:tgtEl>
                                      </p:cBhvr>
                                    </p:animEffect>
                                    <p:set>
                                      <p:cBhvr>
                                        <p:cTn id="38" dur="1" fill="hold">
                                          <p:stCondLst>
                                            <p:cond delay="499"/>
                                          </p:stCondLst>
                                        </p:cTn>
                                        <p:tgtEl>
                                          <p:spTgt spid="18"/>
                                        </p:tgtEl>
                                        <p:attrNameLst>
                                          <p:attrName>style.visibility</p:attrName>
                                        </p:attrNameLst>
                                      </p:cBhvr>
                                      <p:to>
                                        <p:strVal val="hidden"/>
                                      </p:to>
                                    </p:set>
                                  </p:childTnLst>
                                </p:cTn>
                              </p:par>
                              <p:par>
                                <p:cTn id="39" presetID="3" presetClass="exit" presetSubtype="10" fill="hold" grpId="1" nodeType="withEffect">
                                  <p:stCondLst>
                                    <p:cond delay="0"/>
                                  </p:stCondLst>
                                  <p:childTnLst>
                                    <p:animEffect transition="out" filter="blinds(horizontal)">
                                      <p:cBhvr>
                                        <p:cTn id="40" dur="500"/>
                                        <p:tgtEl>
                                          <p:spTgt spid="19"/>
                                        </p:tgtEl>
                                      </p:cBhvr>
                                    </p:animEffect>
                                    <p:set>
                                      <p:cBhvr>
                                        <p:cTn id="41" dur="1" fill="hold">
                                          <p:stCondLst>
                                            <p:cond delay="499"/>
                                          </p:stCondLst>
                                        </p:cTn>
                                        <p:tgtEl>
                                          <p:spTgt spid="19"/>
                                        </p:tgtEl>
                                        <p:attrNameLst>
                                          <p:attrName>style.visibility</p:attrName>
                                        </p:attrNameLst>
                                      </p:cBhvr>
                                      <p:to>
                                        <p:strVal val="hidden"/>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nodeType="clickEffect">
                                  <p:stCondLst>
                                    <p:cond delay="0"/>
                                  </p:stCondLst>
                                  <p:childTnLst>
                                    <p:set>
                                      <p:cBhvr>
                                        <p:cTn id="45" dur="1" fill="hold">
                                          <p:stCondLst>
                                            <p:cond delay="0"/>
                                          </p:stCondLst>
                                        </p:cTn>
                                        <p:tgtEl>
                                          <p:spTgt spid="11">
                                            <p:txEl>
                                              <p:pRg st="4" end="4"/>
                                            </p:txEl>
                                          </p:spTgt>
                                        </p:tgtEl>
                                        <p:attrNameLst>
                                          <p:attrName>style.visibility</p:attrName>
                                        </p:attrNameLst>
                                      </p:cBhvr>
                                      <p:to>
                                        <p:strVal val="visible"/>
                                      </p:to>
                                    </p:set>
                                    <p:animEffect transition="in" filter="blinds(horizontal)">
                                      <p:cBhvr>
                                        <p:cTn id="46" dur="500"/>
                                        <p:tgtEl>
                                          <p:spTgt spid="11">
                                            <p:txEl>
                                              <p:pRg st="4" end="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5" fill="hold" nodeType="click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blinds(vertical)">
                                      <p:cBhvr>
                                        <p:cTn id="51" dur="500"/>
                                        <p:tgtEl>
                                          <p:spTgt spid="21"/>
                                        </p:tgtEl>
                                      </p:cBhvr>
                                    </p:animEffect>
                                  </p:childTnLst>
                                </p:cTn>
                              </p:par>
                              <p:par>
                                <p:cTn id="52" presetID="3" presetClass="entr" presetSubtype="10" fill="hold" grpId="0" nodeType="withEffect">
                                  <p:stCondLst>
                                    <p:cond delay="0"/>
                                  </p:stCondLst>
                                  <p:childTnLst>
                                    <p:set>
                                      <p:cBhvr>
                                        <p:cTn id="53" dur="1" fill="hold">
                                          <p:stCondLst>
                                            <p:cond delay="0"/>
                                          </p:stCondLst>
                                        </p:cTn>
                                        <p:tgtEl>
                                          <p:spTgt spid="20"/>
                                        </p:tgtEl>
                                        <p:attrNameLst>
                                          <p:attrName>style.visibility</p:attrName>
                                        </p:attrNameLst>
                                      </p:cBhvr>
                                      <p:to>
                                        <p:strVal val="visible"/>
                                      </p:to>
                                    </p:set>
                                    <p:animEffect transition="in" filter="blinds(horizontal)">
                                      <p:cBhvr>
                                        <p:cTn id="54"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9" grpId="0"/>
      <p:bldP spid="19" grpId="1"/>
      <p:bldP spid="2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4076772" y="1287260"/>
            <a:ext cx="4822512" cy="2592281"/>
          </a:xfrm>
          <a:prstGeom prst="rect">
            <a:avLst/>
          </a:prstGeom>
          <a:ln w="25400">
            <a:solidFill>
              <a:schemeClr val="tx1"/>
            </a:solidFill>
          </a:ln>
        </p:spPr>
      </p:pic>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269857">
                    <a:tc>
                      <a:txBody>
                        <a:bodyPr/>
                        <a:lstStyle/>
                        <a:p>
                          <a:pPr algn="ctr"/>
                          <a14:m>
                            <m:oMath xmlns:m="http://schemas.openxmlformats.org/officeDocument/2006/math">
                              <m:r>
                                <a:rPr lang="en-US" sz="1200" b="0" i="1" smtClean="0">
                                  <a:latin typeface="Cambria Math" panose="02040503050406030204" pitchFamily="18" charset="0"/>
                                </a:rPr>
                                <m:t>𝑋</m:t>
                              </m:r>
                            </m:oMath>
                          </a14:m>
                          <a:r>
                            <a:rPr lang="en-GB" sz="1200" dirty="0">
                              <a:latin typeface="Comic Sans MS" panose="030F0702030302020204" pitchFamily="66" charset="0"/>
                            </a:rPr>
                            <a:t> (the number of sixes from 20</a:t>
                          </a:r>
                          <a:r>
                            <a:rPr lang="en-GB" sz="1200" baseline="0" dirty="0">
                              <a:latin typeface="Comic Sans MS" panose="030F0702030302020204" pitchFamily="66" charset="0"/>
                            </a:rPr>
                            <a:t> throws</a:t>
                          </a:r>
                          <a:r>
                            <a:rPr lang="en-GB" sz="1200" dirty="0">
                              <a:latin typeface="Comic Sans MS" panose="030F0702030302020204" pitchFamily="66"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193133">
                    <a:tc>
                      <a:txBody>
                        <a:bodyPr/>
                        <a:lstStyle/>
                        <a:p>
                          <a:pPr algn="ctr"/>
                          <a:r>
                            <a:rPr lang="en-US" sz="1200" dirty="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193133">
                    <a:tc>
                      <a:txBody>
                        <a:bodyPr/>
                        <a:lstStyle/>
                        <a:p>
                          <a:pPr algn="ctr"/>
                          <a:r>
                            <a:rPr lang="en-US" sz="1200" dirty="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193133">
                    <a:tc>
                      <a:txBody>
                        <a:bodyPr/>
                        <a:lstStyle/>
                        <a:p>
                          <a:pPr algn="ctr"/>
                          <a:r>
                            <a:rPr lang="en-US" sz="1200" dirty="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193133">
                    <a:tc>
                      <a:txBody>
                        <a:bodyPr/>
                        <a:lstStyle/>
                        <a:p>
                          <a:pPr algn="ctr"/>
                          <a:r>
                            <a:rPr lang="en-US" sz="1200" dirty="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193133">
                    <a:tc>
                      <a:txBody>
                        <a:bodyPr/>
                        <a:lstStyle/>
                        <a:p>
                          <a:pPr algn="ctr"/>
                          <a:r>
                            <a:rPr lang="en-US" sz="1200" dirty="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193133">
                    <a:tc>
                      <a:txBody>
                        <a:bodyPr/>
                        <a:lstStyle/>
                        <a:p>
                          <a:pPr algn="ctr"/>
                          <a:r>
                            <a:rPr lang="en-US" sz="1200" dirty="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193133">
                    <a:tc>
                      <a:txBody>
                        <a:bodyPr/>
                        <a:lstStyle/>
                        <a:p>
                          <a:pPr algn="ctr"/>
                          <a:r>
                            <a:rPr lang="en-US" sz="1200" dirty="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193133">
                    <a:tc>
                      <a:txBody>
                        <a:bodyPr/>
                        <a:lstStyle/>
                        <a:p>
                          <a:pPr algn="ctr"/>
                          <a:r>
                            <a:rPr lang="en-US" sz="1200" dirty="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193133">
                    <a:tc>
                      <a:txBody>
                        <a:bodyPr/>
                        <a:lstStyle/>
                        <a:p>
                          <a:pPr algn="ctr"/>
                          <a:r>
                            <a:rPr lang="en-US" sz="1200" dirty="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905665711"/>
                  </p:ext>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64008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840" t="-952" r="-100420" b="-393333"/>
                          </a:stretch>
                        </a:blipFill>
                      </a:tcPr>
                    </a:tc>
                    <a:tc>
                      <a:txBody>
                        <a:bodyPr/>
                        <a:lstStyle/>
                        <a:p>
                          <a:pPr algn="ctr"/>
                          <a:r>
                            <a:rPr lang="en-US" sz="1200" dirty="0" smtClean="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274320">
                    <a:tc>
                      <a:txBody>
                        <a:bodyPr/>
                        <a:lstStyle/>
                        <a:p>
                          <a:pPr algn="ctr"/>
                          <a:r>
                            <a:rPr lang="en-US" sz="1200" dirty="0" smtClean="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274320">
                    <a:tc>
                      <a:txBody>
                        <a:bodyPr/>
                        <a:lstStyle/>
                        <a:p>
                          <a:pPr algn="ctr"/>
                          <a:r>
                            <a:rPr lang="en-US" sz="1200" dirty="0" smtClean="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274320">
                    <a:tc>
                      <a:txBody>
                        <a:bodyPr/>
                        <a:lstStyle/>
                        <a:p>
                          <a:pPr algn="ctr"/>
                          <a:r>
                            <a:rPr lang="en-US" sz="1200" dirty="0" smtClean="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274320">
                    <a:tc>
                      <a:txBody>
                        <a:bodyPr/>
                        <a:lstStyle/>
                        <a:p>
                          <a:pPr algn="ctr"/>
                          <a:r>
                            <a:rPr lang="en-US" sz="1200" dirty="0" smtClean="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274320">
                    <a:tc>
                      <a:txBody>
                        <a:bodyPr/>
                        <a:lstStyle/>
                        <a:p>
                          <a:pPr algn="ctr"/>
                          <a:r>
                            <a:rPr lang="en-US" sz="1200" dirty="0" smtClean="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274320">
                    <a:tc>
                      <a:txBody>
                        <a:bodyPr/>
                        <a:lstStyle/>
                        <a:p>
                          <a:pPr algn="ctr"/>
                          <a:r>
                            <a:rPr lang="en-US" sz="1200" dirty="0" smtClean="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274320">
                    <a:tc>
                      <a:txBody>
                        <a:bodyPr/>
                        <a:lstStyle/>
                        <a:p>
                          <a:pPr algn="ctr"/>
                          <a:r>
                            <a:rPr lang="en-US" sz="1200" dirty="0" smtClean="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274320">
                    <a:tc>
                      <a:txBody>
                        <a:bodyPr/>
                        <a:lstStyle/>
                        <a:p>
                          <a:pPr algn="ctr"/>
                          <a:r>
                            <a:rPr lang="en-US" sz="1200" dirty="0" smtClean="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274320">
                    <a:tc>
                      <a:txBody>
                        <a:bodyPr/>
                        <a:lstStyle/>
                        <a:p>
                          <a:pPr algn="ctr"/>
                          <a:r>
                            <a:rPr lang="en-US" sz="1200" dirty="0" smtClean="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Fallback>
      </mc:AlternateContent>
      <p:sp>
        <p:nvSpPr>
          <p:cNvPr id="11" name="TextBox 10"/>
          <p:cNvSpPr txBox="1"/>
          <p:nvPr/>
        </p:nvSpPr>
        <p:spPr>
          <a:xfrm>
            <a:off x="3535680" y="3944645"/>
            <a:ext cx="5529943" cy="2677656"/>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Note that we were only considering whether the dice was biased </a:t>
            </a:r>
            <a:r>
              <a:rPr lang="en-US" sz="1400" u="sng" dirty="0">
                <a:solidFill>
                  <a:srgbClr val="FF0000"/>
                </a:solidFill>
                <a:latin typeface="Comic Sans MS" panose="030F0702030302020204" pitchFamily="66" charset="0"/>
              </a:rPr>
              <a:t>towards</a:t>
            </a:r>
            <a:r>
              <a:rPr lang="en-US" sz="1400" dirty="0">
                <a:solidFill>
                  <a:srgbClr val="FF0000"/>
                </a:solidFill>
                <a:latin typeface="Comic Sans MS" panose="030F0702030302020204" pitchFamily="66" charset="0"/>
              </a:rPr>
              <a:t> sixes</a:t>
            </a:r>
          </a:p>
          <a:p>
            <a:pPr algn="ctr"/>
            <a:endParaRPr lang="en-US" sz="1400" dirty="0">
              <a:solidFill>
                <a:srgbClr val="FF0000"/>
              </a:solidFill>
              <a:latin typeface="Comic Sans MS" panose="030F0702030302020204" pitchFamily="66" charset="0"/>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If we were just considering whether the dice was biased, we could also include the value of 0 in the critical region</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This is indicating that </a:t>
            </a:r>
            <a:r>
              <a:rPr lang="en-US" sz="1400" u="sng" dirty="0">
                <a:solidFill>
                  <a:srgbClr val="FF0000"/>
                </a:solidFill>
                <a:latin typeface="Comic Sans MS" panose="030F0702030302020204" pitchFamily="66" charset="0"/>
                <a:sym typeface="Wingdings" panose="05000000000000000000" pitchFamily="2" charset="2"/>
              </a:rPr>
              <a:t>if we did not get any sixes</a:t>
            </a:r>
            <a:r>
              <a:rPr lang="en-US" sz="1400" dirty="0">
                <a:solidFill>
                  <a:srgbClr val="FF0000"/>
                </a:solidFill>
                <a:latin typeface="Comic Sans MS" panose="030F0702030302020204" pitchFamily="66" charset="0"/>
                <a:sym typeface="Wingdings" panose="05000000000000000000" pitchFamily="2" charset="2"/>
              </a:rPr>
              <a:t> from the 20 throws, then the dice might be biased </a:t>
            </a:r>
            <a:r>
              <a:rPr lang="en-US" sz="1400" u="sng" dirty="0">
                <a:solidFill>
                  <a:srgbClr val="FF0000"/>
                </a:solidFill>
                <a:latin typeface="Comic Sans MS" panose="030F0702030302020204" pitchFamily="66" charset="0"/>
                <a:sym typeface="Wingdings" panose="05000000000000000000" pitchFamily="2" charset="2"/>
              </a:rPr>
              <a:t>against</a:t>
            </a:r>
            <a:r>
              <a:rPr lang="en-US" sz="1400" dirty="0">
                <a:solidFill>
                  <a:srgbClr val="FF0000"/>
                </a:solidFill>
                <a:latin typeface="Comic Sans MS" panose="030F0702030302020204" pitchFamily="66" charset="0"/>
                <a:sym typeface="Wingdings" panose="05000000000000000000" pitchFamily="2" charset="2"/>
              </a:rPr>
              <a:t> sixes (instead of towards)</a:t>
            </a:r>
          </a:p>
          <a:p>
            <a:pPr marL="285750" indent="-285750" algn="ctr">
              <a:buFont typeface="Wingdings" panose="05000000000000000000" pitchFamily="2" charset="2"/>
              <a:buChar char="à"/>
            </a:pPr>
            <a:endParaRPr lang="en-US" sz="14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400" dirty="0">
                <a:solidFill>
                  <a:srgbClr val="FF0000"/>
                </a:solidFill>
                <a:latin typeface="Comic Sans MS" panose="030F0702030302020204" pitchFamily="66" charset="0"/>
                <a:sym typeface="Wingdings" panose="05000000000000000000" pitchFamily="2" charset="2"/>
              </a:rPr>
              <a:t>These are called one or two-tailed tests, and we will see more about them later in the chapter…</a:t>
            </a:r>
            <a:endParaRPr lang="en-GB" sz="1400" dirty="0">
              <a:solidFill>
                <a:srgbClr val="FF0000"/>
              </a:solidFill>
              <a:latin typeface="Comic Sans MS" panose="030F0702030302020204" pitchFamily="66" charset="0"/>
            </a:endParaRPr>
          </a:p>
        </p:txBody>
      </p:sp>
      <p:cxnSp>
        <p:nvCxnSpPr>
          <p:cNvPr id="13" name="Straight Connector 12"/>
          <p:cNvCxnSpPr/>
          <p:nvPr/>
        </p:nvCxnSpPr>
        <p:spPr>
          <a:xfrm>
            <a:off x="4811696" y="2867487"/>
            <a:ext cx="4088464" cy="6342"/>
          </a:xfrm>
          <a:prstGeom prst="line">
            <a:avLst/>
          </a:prstGeom>
          <a:ln w="38100">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8407154" y="2521258"/>
            <a:ext cx="478016" cy="338554"/>
          </a:xfrm>
          <a:prstGeom prst="rect">
            <a:avLst/>
          </a:prstGeom>
          <a:noFill/>
        </p:spPr>
        <p:txBody>
          <a:bodyPr wrap="none" rtlCol="0">
            <a:spAutoFit/>
          </a:bodyPr>
          <a:lstStyle/>
          <a:p>
            <a:r>
              <a:rPr lang="en-US" sz="1600" dirty="0">
                <a:solidFill>
                  <a:srgbClr val="FF0000"/>
                </a:solidFill>
                <a:latin typeface="Comic Sans MS" panose="030F0702030302020204" pitchFamily="66" charset="0"/>
              </a:rPr>
              <a:t>5%</a:t>
            </a:r>
            <a:endParaRPr lang="en-GB" sz="1600" dirty="0">
              <a:solidFill>
                <a:srgbClr val="FF0000"/>
              </a:solidFill>
              <a:latin typeface="Comic Sans MS" panose="030F0702030302020204" pitchFamily="66" charset="0"/>
            </a:endParaRPr>
          </a:p>
        </p:txBody>
      </p:sp>
      <p:cxnSp>
        <p:nvCxnSpPr>
          <p:cNvPr id="17" name="Straight Arrow Connector 16"/>
          <p:cNvCxnSpPr/>
          <p:nvPr/>
        </p:nvCxnSpPr>
        <p:spPr>
          <a:xfrm flipH="1">
            <a:off x="5092655" y="1872342"/>
            <a:ext cx="245699" cy="910595"/>
          </a:xfrm>
          <a:prstGeom prst="straightConnector1">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713789" y="1300536"/>
            <a:ext cx="1312542"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Another critical value</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3644450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blinds(horizontal)">
                                      <p:cBhvr>
                                        <p:cTn id="7" dur="5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
                                            <p:txEl>
                                              <p:pRg st="2" end="2"/>
                                            </p:txEl>
                                          </p:spTgt>
                                        </p:tgtEl>
                                        <p:attrNameLst>
                                          <p:attrName>style.visibility</p:attrName>
                                        </p:attrNameLst>
                                      </p:cBhvr>
                                      <p:to>
                                        <p:strVal val="visible"/>
                                      </p:to>
                                    </p:set>
                                    <p:animEffect transition="in" filter="blinds(horizontal)">
                                      <p:cBhvr>
                                        <p:cTn id="12" dur="500"/>
                                        <p:tgtEl>
                                          <p:spTgt spid="1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blinds(horizontal)">
                                      <p:cBhvr>
                                        <p:cTn id="20" dur="500"/>
                                        <p:tgtEl>
                                          <p:spTgt spid="22"/>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nodeType="clickEffect">
                                  <p:stCondLst>
                                    <p:cond delay="0"/>
                                  </p:stCondLst>
                                  <p:childTnLst>
                                    <p:set>
                                      <p:cBhvr>
                                        <p:cTn id="24" dur="1" fill="hold">
                                          <p:stCondLst>
                                            <p:cond delay="0"/>
                                          </p:stCondLst>
                                        </p:cTn>
                                        <p:tgtEl>
                                          <p:spTgt spid="11">
                                            <p:txEl>
                                              <p:pRg st="4" end="4"/>
                                            </p:txEl>
                                          </p:spTgt>
                                        </p:tgtEl>
                                        <p:attrNameLst>
                                          <p:attrName>style.visibility</p:attrName>
                                        </p:attrNameLst>
                                      </p:cBhvr>
                                      <p:to>
                                        <p:strVal val="visible"/>
                                      </p:to>
                                    </p:set>
                                    <p:animEffect transition="in" filter="blinds(horizontal)">
                                      <p:cBhvr>
                                        <p:cTn id="25" dur="500"/>
                                        <p:tgtEl>
                                          <p:spTgt spid="11">
                                            <p:txEl>
                                              <p:pRg st="4" end="4"/>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11">
                                            <p:txEl>
                                              <p:pRg st="6" end="6"/>
                                            </p:txEl>
                                          </p:spTgt>
                                        </p:tgtEl>
                                        <p:attrNameLst>
                                          <p:attrName>style.visibility</p:attrName>
                                        </p:attrNameLst>
                                      </p:cBhvr>
                                      <p:to>
                                        <p:strVal val="visible"/>
                                      </p:to>
                                    </p:set>
                                    <p:animEffect transition="in" filter="blinds(horizontal)">
                                      <p:cBhvr>
                                        <p:cTn id="30"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15"/>
          <p:cNvPicPr>
            <a:picLocks noChangeAspect="1"/>
          </p:cNvPicPr>
          <p:nvPr/>
        </p:nvPicPr>
        <p:blipFill>
          <a:blip r:embed="rId2"/>
          <a:stretch>
            <a:fillRect/>
          </a:stretch>
        </p:blipFill>
        <p:spPr>
          <a:xfrm>
            <a:off x="4076772" y="1287260"/>
            <a:ext cx="4822512" cy="2592281"/>
          </a:xfrm>
          <a:prstGeom prst="rect">
            <a:avLst/>
          </a:prstGeom>
          <a:ln w="25400">
            <a:solidFill>
              <a:schemeClr val="tx1"/>
            </a:solidFill>
          </a:ln>
        </p:spPr>
      </p:pic>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p:txBody>
      </p:sp>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269857">
                    <a:tc>
                      <a:txBody>
                        <a:bodyPr/>
                        <a:lstStyle/>
                        <a:p>
                          <a:pPr algn="ctr"/>
                          <a14:m>
                            <m:oMath xmlns:m="http://schemas.openxmlformats.org/officeDocument/2006/math">
                              <m:r>
                                <a:rPr lang="en-US" sz="1200" b="0" i="1" smtClean="0">
                                  <a:latin typeface="Cambria Math" panose="02040503050406030204" pitchFamily="18" charset="0"/>
                                </a:rPr>
                                <m:t>𝑋</m:t>
                              </m:r>
                            </m:oMath>
                          </a14:m>
                          <a:r>
                            <a:rPr lang="en-GB" sz="1200" dirty="0">
                              <a:latin typeface="Comic Sans MS" panose="030F0702030302020204" pitchFamily="66" charset="0"/>
                            </a:rPr>
                            <a:t> (the number of sixes from 20</a:t>
                          </a:r>
                          <a:r>
                            <a:rPr lang="en-GB" sz="1200" baseline="0" dirty="0">
                              <a:latin typeface="Comic Sans MS" panose="030F0702030302020204" pitchFamily="66" charset="0"/>
                            </a:rPr>
                            <a:t> throws</a:t>
                          </a:r>
                          <a:r>
                            <a:rPr lang="en-GB" sz="1200" dirty="0">
                              <a:latin typeface="Comic Sans MS" panose="030F0702030302020204" pitchFamily="66" charset="0"/>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193133">
                    <a:tc>
                      <a:txBody>
                        <a:bodyPr/>
                        <a:lstStyle/>
                        <a:p>
                          <a:pPr algn="ctr"/>
                          <a:r>
                            <a:rPr lang="en-US" sz="1200" dirty="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193133">
                    <a:tc>
                      <a:txBody>
                        <a:bodyPr/>
                        <a:lstStyle/>
                        <a:p>
                          <a:pPr algn="ctr"/>
                          <a:r>
                            <a:rPr lang="en-US" sz="1200" dirty="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193133">
                    <a:tc>
                      <a:txBody>
                        <a:bodyPr/>
                        <a:lstStyle/>
                        <a:p>
                          <a:pPr algn="ctr"/>
                          <a:r>
                            <a:rPr lang="en-US" sz="1200" dirty="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193133">
                    <a:tc>
                      <a:txBody>
                        <a:bodyPr/>
                        <a:lstStyle/>
                        <a:p>
                          <a:pPr algn="ctr"/>
                          <a:r>
                            <a:rPr lang="en-US" sz="1200" dirty="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193133">
                    <a:tc>
                      <a:txBody>
                        <a:bodyPr/>
                        <a:lstStyle/>
                        <a:p>
                          <a:pPr algn="ctr"/>
                          <a:r>
                            <a:rPr lang="en-US" sz="1200" dirty="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193133">
                    <a:tc>
                      <a:txBody>
                        <a:bodyPr/>
                        <a:lstStyle/>
                        <a:p>
                          <a:pPr algn="ctr"/>
                          <a:r>
                            <a:rPr lang="en-US" sz="1200" dirty="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193133">
                    <a:tc>
                      <a:txBody>
                        <a:bodyPr/>
                        <a:lstStyle/>
                        <a:p>
                          <a:pPr algn="ctr"/>
                          <a:r>
                            <a:rPr lang="en-US" sz="1200" dirty="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193133">
                    <a:tc>
                      <a:txBody>
                        <a:bodyPr/>
                        <a:lstStyle/>
                        <a:p>
                          <a:pPr algn="ctr"/>
                          <a:r>
                            <a:rPr lang="en-US" sz="1200" dirty="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193133">
                    <a:tc>
                      <a:txBody>
                        <a:bodyPr/>
                        <a:lstStyle/>
                        <a:p>
                          <a:pPr algn="ctr"/>
                          <a:r>
                            <a:rPr lang="en-US" sz="1200" dirty="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905665711"/>
                  </p:ext>
                </p:extLst>
              </p:nvPr>
            </p:nvGraphicFramePr>
            <p:xfrm>
              <a:off x="426720" y="2520406"/>
              <a:ext cx="2891246" cy="3108960"/>
            </p:xfrm>
            <a:graphic>
              <a:graphicData uri="http://schemas.openxmlformats.org/drawingml/2006/table">
                <a:tbl>
                  <a:tblPr firstRow="1" bandRow="1">
                    <a:tableStyleId>{2D5ABB26-0587-4C30-8999-92F81FD0307C}</a:tableStyleId>
                  </a:tblPr>
                  <a:tblGrid>
                    <a:gridCol w="1445623">
                      <a:extLst>
                        <a:ext uri="{9D8B030D-6E8A-4147-A177-3AD203B41FA5}">
                          <a16:colId xmlns:a16="http://schemas.microsoft.com/office/drawing/2014/main" val="56600524"/>
                        </a:ext>
                      </a:extLst>
                    </a:gridCol>
                    <a:gridCol w="1445623">
                      <a:extLst>
                        <a:ext uri="{9D8B030D-6E8A-4147-A177-3AD203B41FA5}">
                          <a16:colId xmlns:a16="http://schemas.microsoft.com/office/drawing/2014/main" val="1109749827"/>
                        </a:ext>
                      </a:extLst>
                    </a:gridCol>
                  </a:tblGrid>
                  <a:tr h="640080">
                    <a:tc>
                      <a:txBody>
                        <a:bodyPr/>
                        <a:lstStyle/>
                        <a:p>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5"/>
                          <a:stretch>
                            <a:fillRect l="-840" t="-952" r="-100420" b="-393333"/>
                          </a:stretch>
                        </a:blipFill>
                      </a:tcPr>
                    </a:tc>
                    <a:tc>
                      <a:txBody>
                        <a:bodyPr/>
                        <a:lstStyle/>
                        <a:p>
                          <a:pPr algn="ctr"/>
                          <a:r>
                            <a:rPr lang="en-US" sz="1200" dirty="0" smtClean="0">
                              <a:latin typeface="Comic Sans MS" panose="030F0702030302020204" pitchFamily="66" charset="0"/>
                            </a:rPr>
                            <a:t>Probability</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91318350"/>
                      </a:ext>
                    </a:extLst>
                  </a:tr>
                  <a:tr h="274320">
                    <a:tc>
                      <a:txBody>
                        <a:bodyPr/>
                        <a:lstStyle/>
                        <a:p>
                          <a:pPr algn="ctr"/>
                          <a:r>
                            <a:rPr lang="en-US" sz="1200" dirty="0" smtClean="0">
                              <a:latin typeface="Comic Sans MS" panose="030F0702030302020204" pitchFamily="66" charset="0"/>
                            </a:rPr>
                            <a:t>0</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0.026</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07527098"/>
                      </a:ext>
                    </a:extLst>
                  </a:tr>
                  <a:tr h="274320">
                    <a:tc>
                      <a:txBody>
                        <a:bodyPr/>
                        <a:lstStyle/>
                        <a:p>
                          <a:pPr algn="ctr"/>
                          <a:r>
                            <a:rPr lang="en-US" sz="1200" dirty="0" smtClean="0">
                              <a:latin typeface="Comic Sans MS" panose="030F0702030302020204" pitchFamily="66" charset="0"/>
                            </a:rPr>
                            <a:t>1</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0.104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5854960"/>
                      </a:ext>
                    </a:extLst>
                  </a:tr>
                  <a:tr h="274320">
                    <a:tc>
                      <a:txBody>
                        <a:bodyPr/>
                        <a:lstStyle/>
                        <a:p>
                          <a:pPr algn="ctr"/>
                          <a:r>
                            <a:rPr lang="en-US" sz="1200" dirty="0" smtClean="0">
                              <a:latin typeface="Comic Sans MS" panose="030F0702030302020204" pitchFamily="66" charset="0"/>
                            </a:rPr>
                            <a:t>2</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0.198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0716118"/>
                      </a:ext>
                    </a:extLst>
                  </a:tr>
                  <a:tr h="274320">
                    <a:tc>
                      <a:txBody>
                        <a:bodyPr/>
                        <a:lstStyle/>
                        <a:p>
                          <a:pPr algn="ctr"/>
                          <a:r>
                            <a:rPr lang="en-US" sz="1200" dirty="0" smtClean="0">
                              <a:latin typeface="Comic Sans MS" panose="030F0702030302020204" pitchFamily="66" charset="0"/>
                            </a:rPr>
                            <a:t>3</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0.238</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459132069"/>
                      </a:ext>
                    </a:extLst>
                  </a:tr>
                  <a:tr h="274320">
                    <a:tc>
                      <a:txBody>
                        <a:bodyPr/>
                        <a:lstStyle/>
                        <a:p>
                          <a:pPr algn="ctr"/>
                          <a:r>
                            <a:rPr lang="en-US" sz="1200" dirty="0" smtClean="0">
                              <a:latin typeface="Comic Sans MS" panose="030F0702030302020204" pitchFamily="66" charset="0"/>
                            </a:rPr>
                            <a:t>4</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0.202</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02869319"/>
                      </a:ext>
                    </a:extLst>
                  </a:tr>
                  <a:tr h="274320">
                    <a:tc>
                      <a:txBody>
                        <a:bodyPr/>
                        <a:lstStyle/>
                        <a:p>
                          <a:pPr algn="ctr"/>
                          <a:r>
                            <a:rPr lang="en-US" sz="1200" dirty="0" smtClean="0">
                              <a:latin typeface="Comic Sans MS" panose="030F0702030302020204" pitchFamily="66" charset="0"/>
                            </a:rPr>
                            <a:t>5</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0.129</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35650319"/>
                      </a:ext>
                    </a:extLst>
                  </a:tr>
                  <a:tr h="274320">
                    <a:tc>
                      <a:txBody>
                        <a:bodyPr/>
                        <a:lstStyle/>
                        <a:p>
                          <a:pPr algn="ctr"/>
                          <a:r>
                            <a:rPr lang="en-US" sz="1200" dirty="0" smtClean="0">
                              <a:latin typeface="Comic Sans MS" panose="030F0702030302020204" pitchFamily="66" charset="0"/>
                            </a:rPr>
                            <a:t>6</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0.064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1714631"/>
                      </a:ext>
                    </a:extLst>
                  </a:tr>
                  <a:tr h="274320">
                    <a:tc>
                      <a:txBody>
                        <a:bodyPr/>
                        <a:lstStyle/>
                        <a:p>
                          <a:pPr algn="ctr"/>
                          <a:r>
                            <a:rPr lang="en-US" sz="1200" dirty="0" smtClean="0">
                              <a:latin typeface="Comic Sans MS" panose="030F0702030302020204" pitchFamily="66" charset="0"/>
                            </a:rPr>
                            <a:t>7</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0.025</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55207188"/>
                      </a:ext>
                    </a:extLst>
                  </a:tr>
                  <a:tr h="274320">
                    <a:tc>
                      <a:txBody>
                        <a:bodyPr/>
                        <a:lstStyle/>
                        <a:p>
                          <a:pPr algn="ctr"/>
                          <a:r>
                            <a:rPr lang="en-US" sz="1200" dirty="0" smtClean="0">
                              <a:latin typeface="Comic Sans MS" panose="030F0702030302020204" pitchFamily="66" charset="0"/>
                            </a:rPr>
                            <a:t>8</a:t>
                          </a:r>
                          <a:endParaRPr lang="en-GB" sz="1200" dirty="0">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rgbClr val="FF0000"/>
                              </a:solidFill>
                              <a:latin typeface="Comic Sans MS" panose="030F0702030302020204" pitchFamily="66" charset="0"/>
                            </a:rPr>
                            <a:t>0.0084</a:t>
                          </a:r>
                          <a:endParaRPr lang="en-GB" sz="1200" dirty="0">
                            <a:solidFill>
                              <a:srgbClr val="FF0000"/>
                            </a:solidFill>
                            <a:latin typeface="Comic Sans MS" panose="030F0702030302020204" pitchFamily="66"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97327752"/>
                      </a:ext>
                    </a:extLst>
                  </a:tr>
                </a:tbl>
              </a:graphicData>
            </a:graphic>
          </p:graphicFrame>
        </mc:Fallback>
      </mc:AlternateContent>
      <p:pic>
        <p:nvPicPr>
          <p:cNvPr id="18" name="Picture 17"/>
          <p:cNvPicPr>
            <a:picLocks noChangeAspect="1"/>
          </p:cNvPicPr>
          <p:nvPr/>
        </p:nvPicPr>
        <p:blipFill>
          <a:blip r:embed="rId2"/>
          <a:stretch>
            <a:fillRect/>
          </a:stretch>
        </p:blipFill>
        <p:spPr>
          <a:xfrm>
            <a:off x="4072418" y="3904186"/>
            <a:ext cx="4822512" cy="2592281"/>
          </a:xfrm>
          <a:prstGeom prst="rect">
            <a:avLst/>
          </a:prstGeom>
          <a:ln w="25400">
            <a:solidFill>
              <a:schemeClr val="tx1"/>
            </a:solidFill>
          </a:ln>
        </p:spPr>
      </p:pic>
      <p:sp>
        <p:nvSpPr>
          <p:cNvPr id="9" name="Oval 8"/>
          <p:cNvSpPr/>
          <p:nvPr/>
        </p:nvSpPr>
        <p:spPr>
          <a:xfrm>
            <a:off x="7950926" y="2673531"/>
            <a:ext cx="896983" cy="80118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7937863" y="5290457"/>
            <a:ext cx="896983" cy="801189"/>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4841966" y="5399314"/>
            <a:ext cx="522514" cy="59218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7776754" y="1367245"/>
            <a:ext cx="112340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One-tailed test</a:t>
            </a:r>
            <a:endParaRPr lang="en-GB" sz="1400" dirty="0">
              <a:solidFill>
                <a:srgbClr val="FF0000"/>
              </a:solidFill>
              <a:latin typeface="Comic Sans MS" panose="030F0702030302020204" pitchFamily="66" charset="0"/>
            </a:endParaRPr>
          </a:p>
        </p:txBody>
      </p:sp>
      <p:sp>
        <p:nvSpPr>
          <p:cNvPr id="21" name="TextBox 20"/>
          <p:cNvSpPr txBox="1"/>
          <p:nvPr/>
        </p:nvSpPr>
        <p:spPr>
          <a:xfrm>
            <a:off x="7746275" y="3931919"/>
            <a:ext cx="1123405" cy="523220"/>
          </a:xfrm>
          <a:prstGeom prst="rect">
            <a:avLst/>
          </a:prstGeom>
          <a:noFill/>
        </p:spPr>
        <p:txBody>
          <a:bodyPr wrap="square" rtlCol="0">
            <a:spAutoFit/>
          </a:bodyPr>
          <a:lstStyle/>
          <a:p>
            <a:pPr algn="ctr"/>
            <a:r>
              <a:rPr lang="en-US" sz="1400" dirty="0">
                <a:solidFill>
                  <a:srgbClr val="FF0000"/>
                </a:solidFill>
                <a:latin typeface="Comic Sans MS" panose="030F0702030302020204" pitchFamily="66" charset="0"/>
              </a:rPr>
              <a:t>Two-tailed test</a:t>
            </a:r>
            <a:endParaRPr lang="en-GB" sz="1400"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186545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blinds(horizontal)">
                                      <p:cBhvr>
                                        <p:cTn id="17" dur="500"/>
                                        <p:tgtEl>
                                          <p:spTgt spid="18"/>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blinds(horizontal)">
                                      <p:cBhvr>
                                        <p:cTn id="22" dur="500"/>
                                        <p:tgtEl>
                                          <p:spTgt spid="2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blinds(horizontal)">
                                      <p:cBhvr>
                                        <p:cTn id="27" dur="500"/>
                                        <p:tgtEl>
                                          <p:spTgt spid="1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blinds(horizontal)">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9" grpId="0" animBg="1"/>
      <p:bldP spid="20" grpId="0" animBg="1"/>
      <p:bldP spid="10" grpId="0"/>
      <p:bldP spid="21"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single observation is taken from a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(6, 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The observation is then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=0.35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&gt;0.35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a 5% significance level, find the critical region for this test</a:t>
                </a:r>
              </a:p>
              <a:p>
                <a:pPr marL="342900" indent="-342900" algn="ctr">
                  <a:buAutoNum type="alphaLcParenR"/>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State the actual significance level of this test</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336" t="-766" r="-2517"/>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8"/>
              <p:cNvSpPr txBox="1"/>
              <p:nvPr/>
            </p:nvSpPr>
            <p:spPr>
              <a:xfrm>
                <a:off x="5748334" y="1258558"/>
                <a:ext cx="127964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=0.35</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5748334" y="1258558"/>
                <a:ext cx="1279646" cy="276999"/>
              </a:xfrm>
              <a:prstGeom prst="rect">
                <a:avLst/>
              </a:prstGeom>
              <a:blipFill>
                <a:blip r:embed="rId5"/>
                <a:stretch>
                  <a:fillRect l="-4286" r="-4286" b="-2391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888419" y="1611086"/>
                <a:ext cx="5149049" cy="1323439"/>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Assuming </a:t>
                </a:r>
                <a14:m>
                  <m:oMath xmlns:m="http://schemas.openxmlformats.org/officeDocument/2006/math">
                    <m:sSub>
                      <m:sSubPr>
                        <m:ctrlPr>
                          <a:rPr lang="en-US" sz="160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rPr>
                          <m:t>𝐻</m:t>
                        </m:r>
                      </m:e>
                      <m:sub>
                        <m:r>
                          <a:rPr lang="en-US" sz="1600" b="0" i="1" smtClean="0">
                            <a:solidFill>
                              <a:srgbClr val="FF0000"/>
                            </a:solidFill>
                            <a:latin typeface="Cambria Math" panose="02040503050406030204" pitchFamily="18" charset="0"/>
                          </a:rPr>
                          <m:t>0</m:t>
                        </m:r>
                      </m:sub>
                    </m:sSub>
                  </m:oMath>
                </a14:m>
                <a:r>
                  <a:rPr lang="en-GB" sz="1600" dirty="0">
                    <a:solidFill>
                      <a:srgbClr val="FF0000"/>
                    </a:solidFill>
                    <a:latin typeface="Comic Sans MS" panose="030F0702030302020204" pitchFamily="66" charset="0"/>
                  </a:rPr>
                  <a:t> is true, then </a:t>
                </a:r>
                <a14:m>
                  <m:oMath xmlns:m="http://schemas.openxmlformats.org/officeDocument/2006/math">
                    <m:r>
                      <a:rPr lang="en-US" sz="1600" b="0" i="1" smtClean="0">
                        <a:solidFill>
                          <a:srgbClr val="FF0000"/>
                        </a:solidFill>
                        <a:latin typeface="Cambria Math" panose="02040503050406030204" pitchFamily="18" charset="0"/>
                      </a:rPr>
                      <m:t>𝑋</m:t>
                    </m:r>
                    <m:r>
                      <a:rPr lang="en-US" sz="1600" b="0" i="1" smtClean="0">
                        <a:solidFill>
                          <a:srgbClr val="FF0000"/>
                        </a:solidFill>
                        <a:latin typeface="Cambria Math" panose="02040503050406030204" pitchFamily="18" charset="0"/>
                        <a:ea typeface="Cambria Math" panose="02040503050406030204" pitchFamily="18" charset="0"/>
                      </a:rPr>
                      <m:t>~</m:t>
                    </m:r>
                    <m:r>
                      <a:rPr lang="en-US" sz="1600" b="0" i="1" smtClean="0">
                        <a:solidFill>
                          <a:srgbClr val="FF0000"/>
                        </a:solidFill>
                        <a:latin typeface="Cambria Math" panose="02040503050406030204" pitchFamily="18" charset="0"/>
                        <a:ea typeface="Cambria Math" panose="02040503050406030204" pitchFamily="18" charset="0"/>
                      </a:rPr>
                      <m:t>𝐵</m:t>
                    </m:r>
                    <m:r>
                      <a:rPr lang="en-US" sz="1600" b="0" i="1" smtClean="0">
                        <a:solidFill>
                          <a:srgbClr val="FF0000"/>
                        </a:solidFill>
                        <a:latin typeface="Cambria Math" panose="02040503050406030204" pitchFamily="18" charset="0"/>
                        <a:ea typeface="Cambria Math" panose="02040503050406030204" pitchFamily="18" charset="0"/>
                      </a:rPr>
                      <m:t>(6, 0.35)</m:t>
                    </m:r>
                  </m:oMath>
                </a14:m>
                <a:endParaRPr lang="en-GB" sz="1600" dirty="0">
                  <a:solidFill>
                    <a:srgbClr val="FF0000"/>
                  </a:solidFill>
                  <a:latin typeface="Comic Sans MS" panose="030F0702030302020204" pitchFamily="66" charset="0"/>
                </a:endParaRP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sym typeface="Wingdings" panose="05000000000000000000" pitchFamily="2" charset="2"/>
                  </a:rPr>
                  <a:t> You can then use your calculator or the statistical tables to find the value for which the probability would be less than 5%</a:t>
                </a:r>
                <a:endParaRPr lang="en-GB" sz="1600" dirty="0">
                  <a:solidFill>
                    <a:srgbClr val="FF0000"/>
                  </a:solidFill>
                  <a:latin typeface="Comic Sans MS" panose="030F0702030302020204" pitchFamily="66"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3888419" y="1611086"/>
                <a:ext cx="5149049" cy="1323439"/>
              </a:xfrm>
              <a:prstGeom prst="rect">
                <a:avLst/>
              </a:prstGeom>
              <a:blipFill>
                <a:blip r:embed="rId6"/>
                <a:stretch>
                  <a:fillRect t="-922" b="-5530"/>
                </a:stretch>
              </a:blipFill>
            </p:spPr>
            <p:txBody>
              <a:bodyPr/>
              <a:lstStyle/>
              <a:p>
                <a:r>
                  <a:rPr lang="en-GB">
                    <a:noFill/>
                  </a:rPr>
                  <a:t> </a:t>
                </a:r>
              </a:p>
            </p:txBody>
          </p:sp>
        </mc:Fallback>
      </mc:AlternateContent>
      <p:pic>
        <p:nvPicPr>
          <p:cNvPr id="12" name="Picture 11"/>
          <p:cNvPicPr>
            <a:picLocks noChangeAspect="1"/>
          </p:cNvPicPr>
          <p:nvPr/>
        </p:nvPicPr>
        <p:blipFill rotWithShape="1">
          <a:blip r:embed="rId7"/>
          <a:srcRect l="6495" t="23109" r="16779" b="29499"/>
          <a:stretch/>
        </p:blipFill>
        <p:spPr>
          <a:xfrm>
            <a:off x="4145871" y="3125830"/>
            <a:ext cx="4750005" cy="1650355"/>
          </a:xfrm>
          <a:prstGeom prst="rect">
            <a:avLst/>
          </a:prstGeom>
        </p:spPr>
      </p:pic>
      <p:sp>
        <p:nvSpPr>
          <p:cNvPr id="14" name="Oval 13"/>
          <p:cNvSpPr/>
          <p:nvPr/>
        </p:nvSpPr>
        <p:spPr>
          <a:xfrm>
            <a:off x="4190260" y="3915052"/>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7281169" y="3073153"/>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Rectangle 17"/>
          <p:cNvSpPr/>
          <p:nvPr/>
        </p:nvSpPr>
        <p:spPr>
          <a:xfrm>
            <a:off x="7279689" y="3950563"/>
            <a:ext cx="381740" cy="807867"/>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3" name="Straight Arrow Connector 22"/>
          <p:cNvCxnSpPr/>
          <p:nvPr/>
        </p:nvCxnSpPr>
        <p:spPr>
          <a:xfrm flipV="1">
            <a:off x="7219405" y="4785234"/>
            <a:ext cx="149737" cy="91567"/>
          </a:xfrm>
          <a:prstGeom prst="straightConnector1">
            <a:avLst/>
          </a:prstGeom>
          <a:ln w="25400">
            <a:solidFill>
              <a:srgbClr val="0000FF"/>
            </a:solidFill>
            <a:tailEnd type="triangl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5549389" y="4831820"/>
            <a:ext cx="2771913" cy="307777"/>
          </a:xfrm>
          <a:prstGeom prst="rect">
            <a:avLst/>
          </a:prstGeom>
          <a:noFill/>
        </p:spPr>
        <p:txBody>
          <a:bodyPr wrap="none" rtlCol="0">
            <a:spAutoFit/>
          </a:bodyPr>
          <a:lstStyle/>
          <a:p>
            <a:r>
              <a:rPr lang="en-US" sz="1400" dirty="0">
                <a:solidFill>
                  <a:srgbClr val="0000FF"/>
                </a:solidFill>
                <a:latin typeface="Comic Sans MS" panose="030F0702030302020204" pitchFamily="66" charset="0"/>
              </a:rPr>
              <a:t>We need to check these values</a:t>
            </a:r>
            <a:endParaRPr lang="en-GB" sz="1400" dirty="0">
              <a:solidFill>
                <a:srgbClr val="0000FF"/>
              </a:solidFill>
              <a:latin typeface="Comic Sans MS" panose="030F0702030302020204" pitchFamily="66" charset="0"/>
            </a:endParaRPr>
          </a:p>
        </p:txBody>
      </p:sp>
      <p:sp>
        <p:nvSpPr>
          <p:cNvPr id="25" name="TextBox 24"/>
          <p:cNvSpPr txBox="1"/>
          <p:nvPr/>
        </p:nvSpPr>
        <p:spPr>
          <a:xfrm>
            <a:off x="3979395" y="4830384"/>
            <a:ext cx="4824970" cy="1938992"/>
          </a:xfrm>
          <a:prstGeom prst="rect">
            <a:avLst/>
          </a:prstGeom>
          <a:noFill/>
        </p:spPr>
        <p:txBody>
          <a:bodyPr wrap="square" rtlCol="0">
            <a:spAutoFit/>
          </a:bodyPr>
          <a:lstStyle/>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As always, think about what the numbers mean</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The 0.8826 means that there is an 88.26% chance of the number of successes being less than or equal to 3</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It therefore also means that there is a 11.74% chance of getting 4, 5 or 6 successes</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This </a:t>
            </a:r>
            <a:r>
              <a:rPr lang="en-US" sz="1200" u="sng" dirty="0">
                <a:solidFill>
                  <a:srgbClr val="0000FF"/>
                </a:solidFill>
                <a:latin typeface="Comic Sans MS" panose="030F0702030302020204" pitchFamily="66" charset="0"/>
                <a:sym typeface="Wingdings" panose="05000000000000000000" pitchFamily="2" charset="2"/>
              </a:rPr>
              <a:t>is not</a:t>
            </a:r>
            <a:r>
              <a:rPr lang="en-US" sz="1200" dirty="0">
                <a:solidFill>
                  <a:srgbClr val="0000FF"/>
                </a:solidFill>
                <a:latin typeface="Comic Sans MS" panose="030F0702030302020204" pitchFamily="66" charset="0"/>
                <a:sym typeface="Wingdings" panose="05000000000000000000" pitchFamily="2" charset="2"/>
              </a:rPr>
              <a:t> unlikely enough to reject the null hypothesis that the probability is 0.35</a:t>
            </a:r>
            <a:endParaRPr lang="en-GB" sz="1200" dirty="0">
              <a:solidFill>
                <a:srgbClr val="0000FF"/>
              </a:solidFill>
              <a:latin typeface="Comic Sans MS" panose="030F0702030302020204" pitchFamily="66" charset="0"/>
            </a:endParaRPr>
          </a:p>
        </p:txBody>
      </p:sp>
      <p:sp>
        <p:nvSpPr>
          <p:cNvPr id="26" name="Rectangle 25"/>
          <p:cNvSpPr/>
          <p:nvPr/>
        </p:nvSpPr>
        <p:spPr>
          <a:xfrm>
            <a:off x="7284044" y="4354286"/>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693318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blinds(horizontal)">
                                      <p:cBhvr>
                                        <p:cTn id="7" dur="500"/>
                                        <p:tgtEl>
                                          <p:spTgt spid="3">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6" end="6"/>
                                            </p:txEl>
                                          </p:spTgt>
                                        </p:tgtEl>
                                        <p:attrNameLst>
                                          <p:attrName>style.visibility</p:attrName>
                                        </p:attrNameLst>
                                      </p:cBhvr>
                                      <p:to>
                                        <p:strVal val="visible"/>
                                      </p:to>
                                    </p:set>
                                    <p:animEffect transition="in" filter="blinds(horizontal)">
                                      <p:cBhvr>
                                        <p:cTn id="12" dur="500"/>
                                        <p:tgtEl>
                                          <p:spTgt spid="3">
                                            <p:txEl>
                                              <p:pRg st="6" end="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linds(horizontal)">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0" end="0"/>
                                            </p:txEl>
                                          </p:spTgt>
                                        </p:tgtEl>
                                        <p:attrNameLst>
                                          <p:attrName>style.visibility</p:attrName>
                                        </p:attrNameLst>
                                      </p:cBhvr>
                                      <p:to>
                                        <p:strVal val="visible"/>
                                      </p:to>
                                    </p:set>
                                    <p:animEffect transition="in" filter="blinds(horizontal)">
                                      <p:cBhvr>
                                        <p:cTn id="22" dur="500"/>
                                        <p:tgtEl>
                                          <p:spTgt spid="10">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animEffect transition="in" filter="blinds(horizontal)">
                                      <p:cBhvr>
                                        <p:cTn id="27" dur="500"/>
                                        <p:tgtEl>
                                          <p:spTgt spid="1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blinds(horizontal)">
                                      <p:cBhvr>
                                        <p:cTn id="32" dur="500"/>
                                        <p:tgtEl>
                                          <p:spTgt spid="12"/>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blinds(horizontal)">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linds(horizont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blinds(horizontal)">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nodeType="clickEffect">
                                  <p:stCondLst>
                                    <p:cond delay="0"/>
                                  </p:stCondLst>
                                  <p:childTnLst>
                                    <p:set>
                                      <p:cBhvr>
                                        <p:cTn id="51" dur="1" fill="hold">
                                          <p:stCondLst>
                                            <p:cond delay="0"/>
                                          </p:stCondLst>
                                        </p:cTn>
                                        <p:tgtEl>
                                          <p:spTgt spid="23"/>
                                        </p:tgtEl>
                                        <p:attrNameLst>
                                          <p:attrName>style.visibility</p:attrName>
                                        </p:attrNameLst>
                                      </p:cBhvr>
                                      <p:to>
                                        <p:strVal val="visible"/>
                                      </p:to>
                                    </p:set>
                                    <p:animEffect transition="in" filter="blinds(horizontal)">
                                      <p:cBhvr>
                                        <p:cTn id="52" dur="500"/>
                                        <p:tgtEl>
                                          <p:spTgt spid="23"/>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linds(horizontal)">
                                      <p:cBhvr>
                                        <p:cTn id="57" dur="500"/>
                                        <p:tgtEl>
                                          <p:spTgt spid="24"/>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xit" presetSubtype="10" fill="hold" nodeType="clickEffect">
                                  <p:stCondLst>
                                    <p:cond delay="0"/>
                                  </p:stCondLst>
                                  <p:childTnLst>
                                    <p:animEffect transition="out" filter="blinds(horizontal)">
                                      <p:cBhvr>
                                        <p:cTn id="61" dur="500"/>
                                        <p:tgtEl>
                                          <p:spTgt spid="23"/>
                                        </p:tgtEl>
                                      </p:cBhvr>
                                    </p:animEffect>
                                    <p:set>
                                      <p:cBhvr>
                                        <p:cTn id="62" dur="1" fill="hold">
                                          <p:stCondLst>
                                            <p:cond delay="499"/>
                                          </p:stCondLst>
                                        </p:cTn>
                                        <p:tgtEl>
                                          <p:spTgt spid="23"/>
                                        </p:tgtEl>
                                        <p:attrNameLst>
                                          <p:attrName>style.visibility</p:attrName>
                                        </p:attrNameLst>
                                      </p:cBhvr>
                                      <p:to>
                                        <p:strVal val="hidden"/>
                                      </p:to>
                                    </p:set>
                                  </p:childTnLst>
                                </p:cTn>
                              </p:par>
                              <p:par>
                                <p:cTn id="63" presetID="3" presetClass="exit" presetSubtype="10" fill="hold" grpId="1" nodeType="withEffect">
                                  <p:stCondLst>
                                    <p:cond delay="0"/>
                                  </p:stCondLst>
                                  <p:childTnLst>
                                    <p:animEffect transition="out" filter="blinds(horizontal)">
                                      <p:cBhvr>
                                        <p:cTn id="64" dur="500"/>
                                        <p:tgtEl>
                                          <p:spTgt spid="24"/>
                                        </p:tgtEl>
                                      </p:cBhvr>
                                    </p:animEffect>
                                    <p:set>
                                      <p:cBhvr>
                                        <p:cTn id="65" dur="1" fill="hold">
                                          <p:stCondLst>
                                            <p:cond delay="499"/>
                                          </p:stCondLst>
                                        </p:cTn>
                                        <p:tgtEl>
                                          <p:spTgt spid="24"/>
                                        </p:tgtEl>
                                        <p:attrNameLst>
                                          <p:attrName>style.visibility</p:attrName>
                                        </p:attrNameLst>
                                      </p:cBhvr>
                                      <p:to>
                                        <p:strVal val="hidden"/>
                                      </p:to>
                                    </p:set>
                                  </p:childTnLst>
                                </p:cTn>
                              </p:par>
                            </p:childTnLst>
                          </p:cTn>
                        </p:par>
                      </p:childTnLst>
                    </p:cTn>
                  </p:par>
                  <p:par>
                    <p:cTn id="66" fill="hold">
                      <p:stCondLst>
                        <p:cond delay="indefinite"/>
                      </p:stCondLst>
                      <p:childTnLst>
                        <p:par>
                          <p:cTn id="67" fill="hold">
                            <p:stCondLst>
                              <p:cond delay="0"/>
                            </p:stCondLst>
                            <p:childTnLst>
                              <p:par>
                                <p:cTn id="68" presetID="3" presetClass="entr" presetSubtype="10" fill="hold" nodeType="clickEffect">
                                  <p:stCondLst>
                                    <p:cond delay="0"/>
                                  </p:stCondLst>
                                  <p:childTnLst>
                                    <p:set>
                                      <p:cBhvr>
                                        <p:cTn id="69" dur="1" fill="hold">
                                          <p:stCondLst>
                                            <p:cond delay="0"/>
                                          </p:stCondLst>
                                        </p:cTn>
                                        <p:tgtEl>
                                          <p:spTgt spid="25">
                                            <p:txEl>
                                              <p:pRg st="0" end="0"/>
                                            </p:txEl>
                                          </p:spTgt>
                                        </p:tgtEl>
                                        <p:attrNameLst>
                                          <p:attrName>style.visibility</p:attrName>
                                        </p:attrNameLst>
                                      </p:cBhvr>
                                      <p:to>
                                        <p:strVal val="visible"/>
                                      </p:to>
                                    </p:set>
                                    <p:animEffect transition="in" filter="blinds(horizontal)">
                                      <p:cBhvr>
                                        <p:cTn id="70" dur="500"/>
                                        <p:tgtEl>
                                          <p:spTgt spid="25">
                                            <p:txEl>
                                              <p:pRg st="0" end="0"/>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3" presetClass="exit" presetSubtype="10" fill="hold" grpId="1" nodeType="clickEffect">
                                  <p:stCondLst>
                                    <p:cond delay="0"/>
                                  </p:stCondLst>
                                  <p:childTnLst>
                                    <p:animEffect transition="out" filter="blinds(horizontal)">
                                      <p:cBhvr>
                                        <p:cTn id="74" dur="500"/>
                                        <p:tgtEl>
                                          <p:spTgt spid="18"/>
                                        </p:tgtEl>
                                      </p:cBhvr>
                                    </p:animEffect>
                                    <p:set>
                                      <p:cBhvr>
                                        <p:cTn id="75" dur="1" fill="hold">
                                          <p:stCondLst>
                                            <p:cond delay="499"/>
                                          </p:stCondLst>
                                        </p:cTn>
                                        <p:tgtEl>
                                          <p:spTgt spid="18"/>
                                        </p:tgtEl>
                                        <p:attrNameLst>
                                          <p:attrName>style.visibility</p:attrName>
                                        </p:attrNameLst>
                                      </p:cBhvr>
                                      <p:to>
                                        <p:strVal val="hidden"/>
                                      </p:to>
                                    </p:set>
                                  </p:childTnLst>
                                </p:cTn>
                              </p:par>
                              <p:par>
                                <p:cTn id="76" presetID="3" presetClass="entr" presetSubtype="10" fill="hold" grpId="0" nodeType="withEffect">
                                  <p:stCondLst>
                                    <p:cond delay="0"/>
                                  </p:stCondLst>
                                  <p:childTnLst>
                                    <p:set>
                                      <p:cBhvr>
                                        <p:cTn id="77" dur="1" fill="hold">
                                          <p:stCondLst>
                                            <p:cond delay="0"/>
                                          </p:stCondLst>
                                        </p:cTn>
                                        <p:tgtEl>
                                          <p:spTgt spid="26"/>
                                        </p:tgtEl>
                                        <p:attrNameLst>
                                          <p:attrName>style.visibility</p:attrName>
                                        </p:attrNameLst>
                                      </p:cBhvr>
                                      <p:to>
                                        <p:strVal val="visible"/>
                                      </p:to>
                                    </p:set>
                                    <p:animEffect transition="in" filter="blinds(horizontal)">
                                      <p:cBhvr>
                                        <p:cTn id="78" dur="500"/>
                                        <p:tgtEl>
                                          <p:spTgt spid="26"/>
                                        </p:tgtEl>
                                      </p:cBhvr>
                                    </p:animEffect>
                                  </p:childTnLst>
                                </p:cTn>
                              </p:par>
                            </p:childTnLst>
                          </p:cTn>
                        </p:par>
                      </p:childTnLst>
                    </p:cTn>
                  </p:par>
                  <p:par>
                    <p:cTn id="79" fill="hold">
                      <p:stCondLst>
                        <p:cond delay="indefinite"/>
                      </p:stCondLst>
                      <p:childTnLst>
                        <p:par>
                          <p:cTn id="80" fill="hold">
                            <p:stCondLst>
                              <p:cond delay="0"/>
                            </p:stCondLst>
                            <p:childTnLst>
                              <p:par>
                                <p:cTn id="81" presetID="3" presetClass="entr" presetSubtype="10" fill="hold" nodeType="clickEffect">
                                  <p:stCondLst>
                                    <p:cond delay="0"/>
                                  </p:stCondLst>
                                  <p:childTnLst>
                                    <p:set>
                                      <p:cBhvr>
                                        <p:cTn id="82" dur="1" fill="hold">
                                          <p:stCondLst>
                                            <p:cond delay="0"/>
                                          </p:stCondLst>
                                        </p:cTn>
                                        <p:tgtEl>
                                          <p:spTgt spid="25">
                                            <p:txEl>
                                              <p:pRg st="2" end="2"/>
                                            </p:txEl>
                                          </p:spTgt>
                                        </p:tgtEl>
                                        <p:attrNameLst>
                                          <p:attrName>style.visibility</p:attrName>
                                        </p:attrNameLst>
                                      </p:cBhvr>
                                      <p:to>
                                        <p:strVal val="visible"/>
                                      </p:to>
                                    </p:set>
                                    <p:animEffect transition="in" filter="blinds(horizontal)">
                                      <p:cBhvr>
                                        <p:cTn id="83" dur="500"/>
                                        <p:tgtEl>
                                          <p:spTgt spid="25">
                                            <p:txEl>
                                              <p:pRg st="2" end="2"/>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3" presetClass="entr" presetSubtype="10" fill="hold" nodeType="clickEffect">
                                  <p:stCondLst>
                                    <p:cond delay="0"/>
                                  </p:stCondLst>
                                  <p:childTnLst>
                                    <p:set>
                                      <p:cBhvr>
                                        <p:cTn id="87" dur="1" fill="hold">
                                          <p:stCondLst>
                                            <p:cond delay="0"/>
                                          </p:stCondLst>
                                        </p:cTn>
                                        <p:tgtEl>
                                          <p:spTgt spid="25">
                                            <p:txEl>
                                              <p:pRg st="4" end="4"/>
                                            </p:txEl>
                                          </p:spTgt>
                                        </p:tgtEl>
                                        <p:attrNameLst>
                                          <p:attrName>style.visibility</p:attrName>
                                        </p:attrNameLst>
                                      </p:cBhvr>
                                      <p:to>
                                        <p:strVal val="visible"/>
                                      </p:to>
                                    </p:set>
                                    <p:animEffect transition="in" filter="blinds(horizontal)">
                                      <p:cBhvr>
                                        <p:cTn id="88" dur="500"/>
                                        <p:tgtEl>
                                          <p:spTgt spid="25">
                                            <p:txEl>
                                              <p:pRg st="4" end="4"/>
                                            </p:txEl>
                                          </p:spTgt>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25">
                                            <p:txEl>
                                              <p:pRg st="6" end="6"/>
                                            </p:txEl>
                                          </p:spTgt>
                                        </p:tgtEl>
                                        <p:attrNameLst>
                                          <p:attrName>style.visibility</p:attrName>
                                        </p:attrNameLst>
                                      </p:cBhvr>
                                      <p:to>
                                        <p:strVal val="visible"/>
                                      </p:to>
                                    </p:set>
                                    <p:animEffect transition="in" filter="blinds(horizontal)">
                                      <p:cBhvr>
                                        <p:cTn id="93" dur="500"/>
                                        <p:tgtEl>
                                          <p:spTgt spid="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animBg="1"/>
      <p:bldP spid="19" grpId="0" animBg="1"/>
      <p:bldP spid="18" grpId="0" animBg="1"/>
      <p:bldP spid="18" grpId="1" animBg="1"/>
      <p:bldP spid="24" grpId="0"/>
      <p:bldP spid="24" grpId="1"/>
      <p:bldP spid="2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single observation is taken from a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(6, 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The observation is then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=0.35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&gt;0.35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a 5% significance level, find the critical region for this test</a:t>
                </a:r>
              </a:p>
              <a:p>
                <a:pPr marL="342900" indent="-342900" algn="ctr">
                  <a:buAutoNum type="alphaLcParenR"/>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State the actual significance level of this test</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336" t="-766" r="-2517"/>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8"/>
              <p:cNvSpPr txBox="1"/>
              <p:nvPr/>
            </p:nvSpPr>
            <p:spPr>
              <a:xfrm>
                <a:off x="5748334" y="1258558"/>
                <a:ext cx="1279646"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panose="02040503050406030204" pitchFamily="18" charset="0"/>
                            </a:rPr>
                          </m:ctrlPr>
                        </m:sSubPr>
                        <m:e>
                          <m:r>
                            <a:rPr lang="en-US" i="1">
                              <a:latin typeface="Cambria Math" panose="02040503050406030204" pitchFamily="18" charset="0"/>
                            </a:rPr>
                            <m:t>𝐻</m:t>
                          </m:r>
                        </m:e>
                        <m:sub>
                          <m:r>
                            <a:rPr lang="en-US" i="1">
                              <a:latin typeface="Cambria Math" panose="02040503050406030204" pitchFamily="18" charset="0"/>
                            </a:rPr>
                            <m:t>0</m:t>
                          </m:r>
                        </m:sub>
                      </m:sSub>
                      <m:r>
                        <a:rPr lang="en-US" i="1">
                          <a:latin typeface="Cambria Math" panose="02040503050406030204" pitchFamily="18" charset="0"/>
                        </a:rPr>
                        <m:t>:</m:t>
                      </m:r>
                      <m:r>
                        <a:rPr lang="en-US" i="1">
                          <a:latin typeface="Cambria Math" panose="02040503050406030204" pitchFamily="18" charset="0"/>
                        </a:rPr>
                        <m:t>𝑝</m:t>
                      </m:r>
                      <m:r>
                        <a:rPr lang="en-US" i="1">
                          <a:latin typeface="Cambria Math" panose="02040503050406030204" pitchFamily="18" charset="0"/>
                        </a:rPr>
                        <m:t>=0.35</m:t>
                      </m:r>
                    </m:oMath>
                  </m:oMathPara>
                </a14:m>
                <a:endParaRPr lang="en-GB" dirty="0"/>
              </a:p>
            </p:txBody>
          </p:sp>
        </mc:Choice>
        <mc:Fallback xmlns="">
          <p:sp>
            <p:nvSpPr>
              <p:cNvPr id="9" name="TextBox 8"/>
              <p:cNvSpPr txBox="1">
                <a:spLocks noRot="1" noChangeAspect="1" noMove="1" noResize="1" noEditPoints="1" noAdjustHandles="1" noChangeArrowheads="1" noChangeShapeType="1" noTextEdit="1"/>
              </p:cNvSpPr>
              <p:nvPr/>
            </p:nvSpPr>
            <p:spPr>
              <a:xfrm>
                <a:off x="5748334" y="1258558"/>
                <a:ext cx="1279646" cy="276999"/>
              </a:xfrm>
              <a:prstGeom prst="rect">
                <a:avLst/>
              </a:prstGeom>
              <a:blipFill>
                <a:blip r:embed="rId5"/>
                <a:stretch>
                  <a:fillRect l="-4286" r="-4286" b="-23913"/>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0" name="TextBox 9"/>
              <p:cNvSpPr txBox="1"/>
              <p:nvPr/>
            </p:nvSpPr>
            <p:spPr>
              <a:xfrm>
                <a:off x="3888419" y="1611086"/>
                <a:ext cx="5149049" cy="1323439"/>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Assuming </a:t>
                </a:r>
                <a14:m>
                  <m:oMath xmlns:m="http://schemas.openxmlformats.org/officeDocument/2006/math">
                    <m:sSub>
                      <m:sSubPr>
                        <m:ctrlPr>
                          <a:rPr lang="en-US" sz="1600" i="1" smtClean="0">
                            <a:solidFill>
                              <a:srgbClr val="FF0000"/>
                            </a:solidFill>
                            <a:latin typeface="Cambria Math" panose="02040503050406030204" pitchFamily="18" charset="0"/>
                          </a:rPr>
                        </m:ctrlPr>
                      </m:sSubPr>
                      <m:e>
                        <m:r>
                          <a:rPr lang="en-US" sz="1600" b="0" i="1" smtClean="0">
                            <a:solidFill>
                              <a:srgbClr val="FF0000"/>
                            </a:solidFill>
                            <a:latin typeface="Cambria Math" panose="02040503050406030204" pitchFamily="18" charset="0"/>
                          </a:rPr>
                          <m:t>𝐻</m:t>
                        </m:r>
                      </m:e>
                      <m:sub>
                        <m:r>
                          <a:rPr lang="en-US" sz="1600" b="0" i="1" smtClean="0">
                            <a:solidFill>
                              <a:srgbClr val="FF0000"/>
                            </a:solidFill>
                            <a:latin typeface="Cambria Math" panose="02040503050406030204" pitchFamily="18" charset="0"/>
                          </a:rPr>
                          <m:t>0</m:t>
                        </m:r>
                      </m:sub>
                    </m:sSub>
                  </m:oMath>
                </a14:m>
                <a:r>
                  <a:rPr lang="en-GB" sz="1600" dirty="0">
                    <a:solidFill>
                      <a:srgbClr val="FF0000"/>
                    </a:solidFill>
                    <a:latin typeface="Comic Sans MS" panose="030F0702030302020204" pitchFamily="66" charset="0"/>
                  </a:rPr>
                  <a:t> is true, then </a:t>
                </a:r>
                <a14:m>
                  <m:oMath xmlns:m="http://schemas.openxmlformats.org/officeDocument/2006/math">
                    <m:r>
                      <a:rPr lang="en-US" sz="1600" b="0" i="1" smtClean="0">
                        <a:solidFill>
                          <a:srgbClr val="FF0000"/>
                        </a:solidFill>
                        <a:latin typeface="Cambria Math" panose="02040503050406030204" pitchFamily="18" charset="0"/>
                      </a:rPr>
                      <m:t>𝑋</m:t>
                    </m:r>
                    <m:r>
                      <a:rPr lang="en-US" sz="1600" b="0" i="1" smtClean="0">
                        <a:solidFill>
                          <a:srgbClr val="FF0000"/>
                        </a:solidFill>
                        <a:latin typeface="Cambria Math" panose="02040503050406030204" pitchFamily="18" charset="0"/>
                        <a:ea typeface="Cambria Math" panose="02040503050406030204" pitchFamily="18" charset="0"/>
                      </a:rPr>
                      <m:t>~</m:t>
                    </m:r>
                    <m:r>
                      <a:rPr lang="en-US" sz="1600" b="0" i="1" smtClean="0">
                        <a:solidFill>
                          <a:srgbClr val="FF0000"/>
                        </a:solidFill>
                        <a:latin typeface="Cambria Math" panose="02040503050406030204" pitchFamily="18" charset="0"/>
                        <a:ea typeface="Cambria Math" panose="02040503050406030204" pitchFamily="18" charset="0"/>
                      </a:rPr>
                      <m:t>𝐵</m:t>
                    </m:r>
                    <m:r>
                      <a:rPr lang="en-US" sz="1600" b="0" i="1" smtClean="0">
                        <a:solidFill>
                          <a:srgbClr val="FF0000"/>
                        </a:solidFill>
                        <a:latin typeface="Cambria Math" panose="02040503050406030204" pitchFamily="18" charset="0"/>
                        <a:ea typeface="Cambria Math" panose="02040503050406030204" pitchFamily="18" charset="0"/>
                      </a:rPr>
                      <m:t>(6, 0.35)</m:t>
                    </m:r>
                  </m:oMath>
                </a14:m>
                <a:endParaRPr lang="en-GB" sz="1600" dirty="0">
                  <a:solidFill>
                    <a:srgbClr val="FF0000"/>
                  </a:solidFill>
                  <a:latin typeface="Comic Sans MS" panose="030F0702030302020204" pitchFamily="66" charset="0"/>
                </a:endParaRP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sym typeface="Wingdings" panose="05000000000000000000" pitchFamily="2" charset="2"/>
                  </a:rPr>
                  <a:t> You can then use your calculator or the statistical tables to find the value for which the probability would be less than 5%</a:t>
                </a:r>
                <a:endParaRPr lang="en-GB" sz="1600" dirty="0">
                  <a:solidFill>
                    <a:srgbClr val="FF0000"/>
                  </a:solidFill>
                  <a:latin typeface="Comic Sans MS" panose="030F0702030302020204" pitchFamily="66" charset="0"/>
                </a:endParaRPr>
              </a:p>
            </p:txBody>
          </p:sp>
        </mc:Choice>
        <mc:Fallback xmlns="">
          <p:sp>
            <p:nvSpPr>
              <p:cNvPr id="10" name="TextBox 9"/>
              <p:cNvSpPr txBox="1">
                <a:spLocks noRot="1" noChangeAspect="1" noMove="1" noResize="1" noEditPoints="1" noAdjustHandles="1" noChangeArrowheads="1" noChangeShapeType="1" noTextEdit="1"/>
              </p:cNvSpPr>
              <p:nvPr/>
            </p:nvSpPr>
            <p:spPr>
              <a:xfrm>
                <a:off x="3888419" y="1611086"/>
                <a:ext cx="5149049" cy="1323439"/>
              </a:xfrm>
              <a:prstGeom prst="rect">
                <a:avLst/>
              </a:prstGeom>
              <a:blipFill>
                <a:blip r:embed="rId6"/>
                <a:stretch>
                  <a:fillRect t="-922" b="-5530"/>
                </a:stretch>
              </a:blipFill>
            </p:spPr>
            <p:txBody>
              <a:bodyPr/>
              <a:lstStyle/>
              <a:p>
                <a:r>
                  <a:rPr lang="en-GB">
                    <a:noFill/>
                  </a:rPr>
                  <a:t> </a:t>
                </a:r>
              </a:p>
            </p:txBody>
          </p:sp>
        </mc:Fallback>
      </mc:AlternateContent>
      <p:pic>
        <p:nvPicPr>
          <p:cNvPr id="12" name="Picture 11"/>
          <p:cNvPicPr>
            <a:picLocks noChangeAspect="1"/>
          </p:cNvPicPr>
          <p:nvPr/>
        </p:nvPicPr>
        <p:blipFill rotWithShape="1">
          <a:blip r:embed="rId7"/>
          <a:srcRect l="6495" t="23109" r="16779" b="29499"/>
          <a:stretch/>
        </p:blipFill>
        <p:spPr>
          <a:xfrm>
            <a:off x="4145871" y="3125830"/>
            <a:ext cx="4750005" cy="1650355"/>
          </a:xfrm>
          <a:prstGeom prst="rect">
            <a:avLst/>
          </a:prstGeom>
        </p:spPr>
      </p:pic>
      <p:sp>
        <p:nvSpPr>
          <p:cNvPr id="14" name="Oval 13"/>
          <p:cNvSpPr/>
          <p:nvPr/>
        </p:nvSpPr>
        <p:spPr>
          <a:xfrm>
            <a:off x="4190260" y="3915052"/>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7281169" y="3073153"/>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p:cNvSpPr txBox="1"/>
          <p:nvPr/>
        </p:nvSpPr>
        <p:spPr>
          <a:xfrm>
            <a:off x="3979395" y="4830384"/>
            <a:ext cx="4824970" cy="1938992"/>
          </a:xfrm>
          <a:prstGeom prst="rect">
            <a:avLst/>
          </a:prstGeom>
          <a:noFill/>
        </p:spPr>
        <p:txBody>
          <a:bodyPr wrap="square" rtlCol="0">
            <a:spAutoFit/>
          </a:bodyPr>
          <a:lstStyle/>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The 0.9777 means that there is an 97.77% chance of the number of successes being less than or equal to 4</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It therefore also means that there is a 2.23% chance of getting 5 or 6 successes</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This </a:t>
            </a:r>
            <a:r>
              <a:rPr lang="en-US" sz="1200" u="sng" dirty="0">
                <a:solidFill>
                  <a:srgbClr val="0000FF"/>
                </a:solidFill>
                <a:latin typeface="Comic Sans MS" panose="030F0702030302020204" pitchFamily="66" charset="0"/>
                <a:sym typeface="Wingdings" panose="05000000000000000000" pitchFamily="2" charset="2"/>
              </a:rPr>
              <a:t>is</a:t>
            </a:r>
            <a:r>
              <a:rPr lang="en-US" sz="1200" dirty="0">
                <a:solidFill>
                  <a:srgbClr val="0000FF"/>
                </a:solidFill>
                <a:latin typeface="Comic Sans MS" panose="030F0702030302020204" pitchFamily="66" charset="0"/>
                <a:sym typeface="Wingdings" panose="05000000000000000000" pitchFamily="2" charset="2"/>
              </a:rPr>
              <a:t> unlikely enough to reject the null hypothesis that the probability is 0.35</a:t>
            </a:r>
          </a:p>
          <a:p>
            <a:pPr marL="285750" indent="-285750" algn="ctr">
              <a:buFont typeface="Wingdings" panose="05000000000000000000" pitchFamily="2" charset="2"/>
              <a:buChar char="à"/>
            </a:pPr>
            <a:endParaRPr lang="en-US" sz="1200" dirty="0">
              <a:solidFill>
                <a:srgbClr val="0000FF"/>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200" dirty="0">
                <a:solidFill>
                  <a:srgbClr val="0000FF"/>
                </a:solidFill>
                <a:latin typeface="Comic Sans MS" panose="030F0702030302020204" pitchFamily="66" charset="0"/>
                <a:sym typeface="Wingdings" panose="05000000000000000000" pitchFamily="2" charset="2"/>
              </a:rPr>
              <a:t>The critical region is therefore 5 or 6</a:t>
            </a:r>
            <a:endParaRPr lang="en-GB" sz="1200" dirty="0">
              <a:solidFill>
                <a:srgbClr val="0000FF"/>
              </a:solidFill>
              <a:latin typeface="Comic Sans MS" panose="030F0702030302020204" pitchFamily="66" charset="0"/>
            </a:endParaRPr>
          </a:p>
        </p:txBody>
      </p:sp>
      <p:sp>
        <p:nvSpPr>
          <p:cNvPr id="26" name="Rectangle 25"/>
          <p:cNvSpPr/>
          <p:nvPr/>
        </p:nvSpPr>
        <p:spPr>
          <a:xfrm>
            <a:off x="7284044" y="4484915"/>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67661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linds(horizont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Effect transition="in" filter="blinds(horizontal)">
                                      <p:cBhvr>
                                        <p:cTn id="12" dur="500"/>
                                        <p:tgtEl>
                                          <p:spTgt spid="2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5">
                                            <p:txEl>
                                              <p:pRg st="2" end="2"/>
                                            </p:txEl>
                                          </p:spTgt>
                                        </p:tgtEl>
                                        <p:attrNameLst>
                                          <p:attrName>style.visibility</p:attrName>
                                        </p:attrNameLst>
                                      </p:cBhvr>
                                      <p:to>
                                        <p:strVal val="visible"/>
                                      </p:to>
                                    </p:set>
                                    <p:animEffect transition="in" filter="blinds(horizontal)">
                                      <p:cBhvr>
                                        <p:cTn id="17" dur="500"/>
                                        <p:tgtEl>
                                          <p:spTgt spid="2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25">
                                            <p:txEl>
                                              <p:pRg st="4" end="4"/>
                                            </p:txEl>
                                          </p:spTgt>
                                        </p:tgtEl>
                                        <p:attrNameLst>
                                          <p:attrName>style.visibility</p:attrName>
                                        </p:attrNameLst>
                                      </p:cBhvr>
                                      <p:to>
                                        <p:strVal val="visible"/>
                                      </p:to>
                                    </p:set>
                                    <p:animEffect transition="in" filter="blinds(horizontal)">
                                      <p:cBhvr>
                                        <p:cTn id="22" dur="500"/>
                                        <p:tgtEl>
                                          <p:spTgt spid="25">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25">
                                            <p:txEl>
                                              <p:pRg st="6" end="6"/>
                                            </p:txEl>
                                          </p:spTgt>
                                        </p:tgtEl>
                                        <p:attrNameLst>
                                          <p:attrName>style.visibility</p:attrName>
                                        </p:attrNameLst>
                                      </p:cBhvr>
                                      <p:to>
                                        <p:strVal val="visible"/>
                                      </p:to>
                                    </p:set>
                                    <p:animEffect transition="in" filter="blinds(horizontal)">
                                      <p:cBhvr>
                                        <p:cTn id="27" dur="500"/>
                                        <p:tgtEl>
                                          <p:spTgt spid="2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single observation is taken from a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(6, 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The observation is then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=0.35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&gt;0.35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a 5% significance level, find the critical region for this test</a:t>
                </a:r>
              </a:p>
              <a:p>
                <a:pPr marL="342900" indent="-342900" algn="ctr">
                  <a:buAutoNum type="alphaLcParenR"/>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State the actual significance level of this test</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336" t="-766" r="-2517"/>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888419" y="1611086"/>
            <a:ext cx="5149049" cy="3785652"/>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Sometimes it can help to give the problem a context (if it does not have one in the question)</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sym typeface="Wingdings" panose="05000000000000000000" pitchFamily="2" charset="2"/>
              </a:rPr>
              <a:t> You can think of this one as playing a game 6 times</a:t>
            </a:r>
          </a:p>
          <a:p>
            <a:pPr algn="ctr"/>
            <a:endParaRPr lang="en-US" sz="16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And we assume that there is a 0.35 probability of winning each game</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We just saw that the chance of winning 5 or 6 games is 2.23%</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If this happens, we reject the null hypothesis, because it </a:t>
            </a:r>
            <a:r>
              <a:rPr lang="en-US" sz="1600" u="sng" dirty="0">
                <a:solidFill>
                  <a:srgbClr val="FF0000"/>
                </a:solidFill>
                <a:latin typeface="Comic Sans MS" panose="030F0702030302020204" pitchFamily="66" charset="0"/>
                <a:sym typeface="Wingdings" panose="05000000000000000000" pitchFamily="2" charset="2"/>
              </a:rPr>
              <a:t>seems like</a:t>
            </a:r>
            <a:r>
              <a:rPr lang="en-US" sz="1600" dirty="0">
                <a:solidFill>
                  <a:srgbClr val="FF0000"/>
                </a:solidFill>
                <a:latin typeface="Comic Sans MS" panose="030F0702030302020204" pitchFamily="66" charset="0"/>
                <a:sym typeface="Wingdings" panose="05000000000000000000" pitchFamily="2" charset="2"/>
              </a:rPr>
              <a:t> the actual probability of winning is higher than 0.35 </a:t>
            </a:r>
            <a:endParaRPr lang="en-GB" sz="1600" dirty="0">
              <a:solidFill>
                <a:srgbClr val="FF0000"/>
              </a:solidFill>
              <a:latin typeface="Comic Sans MS" panose="030F0702030302020204" pitchFamily="66" charset="0"/>
            </a:endParaRPr>
          </a:p>
        </p:txBody>
      </p:sp>
      <p:sp>
        <p:nvSpPr>
          <p:cNvPr id="8" name="TextBox 7"/>
          <p:cNvSpPr txBox="1"/>
          <p:nvPr/>
        </p:nvSpPr>
        <p:spPr>
          <a:xfrm>
            <a:off x="1706880" y="4807132"/>
            <a:ext cx="837089" cy="369332"/>
          </a:xfrm>
          <a:prstGeom prst="rect">
            <a:avLst/>
          </a:prstGeom>
          <a:noFill/>
        </p:spPr>
        <p:txBody>
          <a:bodyPr wrap="none" rtlCol="0">
            <a:spAutoFit/>
          </a:bodyPr>
          <a:lstStyle/>
          <a:p>
            <a:r>
              <a:rPr lang="en-US" dirty="0">
                <a:solidFill>
                  <a:srgbClr val="FF0000"/>
                </a:solidFill>
                <a:latin typeface="Comic Sans MS" panose="030F0702030302020204" pitchFamily="66" charset="0"/>
              </a:rPr>
              <a:t>5 or 6</a:t>
            </a:r>
            <a:endParaRPr lang="en-GB" dirty="0">
              <a:solidFill>
                <a:srgbClr val="FF0000"/>
              </a:solidFill>
              <a:latin typeface="Comic Sans MS" panose="030F0702030302020204" pitchFamily="66" charset="0"/>
            </a:endParaRPr>
          </a:p>
        </p:txBody>
      </p:sp>
    </p:spTree>
    <p:extLst>
      <p:ext uri="{BB962C8B-B14F-4D97-AF65-F5344CB8AC3E}">
        <p14:creationId xmlns:p14="http://schemas.microsoft.com/office/powerpoint/2010/main" val="420027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0">
                                            <p:txEl>
                                              <p:pRg st="0" end="0"/>
                                            </p:txEl>
                                          </p:spTgt>
                                        </p:tgtEl>
                                        <p:attrNameLst>
                                          <p:attrName>style.visibility</p:attrName>
                                        </p:attrNameLst>
                                      </p:cBhvr>
                                      <p:to>
                                        <p:strVal val="visible"/>
                                      </p:to>
                                    </p:set>
                                    <p:animEffect transition="in" filter="blinds(horizontal)">
                                      <p:cBhvr>
                                        <p:cTn id="7" dur="500"/>
                                        <p:tgtEl>
                                          <p:spTgt spid="10">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xEl>
                                              <p:pRg st="2" end="2"/>
                                            </p:txEl>
                                          </p:spTgt>
                                        </p:tgtEl>
                                        <p:attrNameLst>
                                          <p:attrName>style.visibility</p:attrName>
                                        </p:attrNameLst>
                                      </p:cBhvr>
                                      <p:to>
                                        <p:strVal val="visible"/>
                                      </p:to>
                                    </p:set>
                                    <p:animEffect transition="in" filter="blinds(horizontal)">
                                      <p:cBhvr>
                                        <p:cTn id="12" dur="500"/>
                                        <p:tgtEl>
                                          <p:spTgt spid="10">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
                                            <p:txEl>
                                              <p:pRg st="4" end="4"/>
                                            </p:txEl>
                                          </p:spTgt>
                                        </p:tgtEl>
                                        <p:attrNameLst>
                                          <p:attrName>style.visibility</p:attrName>
                                        </p:attrNameLst>
                                      </p:cBhvr>
                                      <p:to>
                                        <p:strVal val="visible"/>
                                      </p:to>
                                    </p:set>
                                    <p:animEffect transition="in" filter="blinds(horizontal)">
                                      <p:cBhvr>
                                        <p:cTn id="17" dur="500"/>
                                        <p:tgtEl>
                                          <p:spTgt spid="10">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10">
                                            <p:txEl>
                                              <p:pRg st="6" end="6"/>
                                            </p:txEl>
                                          </p:spTgt>
                                        </p:tgtEl>
                                        <p:attrNameLst>
                                          <p:attrName>style.visibility</p:attrName>
                                        </p:attrNameLst>
                                      </p:cBhvr>
                                      <p:to>
                                        <p:strVal val="visible"/>
                                      </p:to>
                                    </p:set>
                                    <p:animEffect transition="in" filter="blinds(horizontal)">
                                      <p:cBhvr>
                                        <p:cTn id="22" dur="500"/>
                                        <p:tgtEl>
                                          <p:spTgt spid="10">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10">
                                            <p:txEl>
                                              <p:pRg st="8" end="8"/>
                                            </p:txEl>
                                          </p:spTgt>
                                        </p:tgtEl>
                                        <p:attrNameLst>
                                          <p:attrName>style.visibility</p:attrName>
                                        </p:attrNameLst>
                                      </p:cBhvr>
                                      <p:to>
                                        <p:strVal val="visible"/>
                                      </p:to>
                                    </p:set>
                                    <p:animEffect transition="in" filter="blinds(horizontal)">
                                      <p:cBhvr>
                                        <p:cTn id="27" dur="500"/>
                                        <p:tgtEl>
                                          <p:spTgt spid="1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25B704-C081-4EAE-BCE9-732DE7588AC5}"/>
              </a:ext>
            </a:extLst>
          </p:cNvPr>
          <p:cNvSpPr>
            <a:spLocks noGrp="1"/>
          </p:cNvSpPr>
          <p:nvPr>
            <p:ph type="title"/>
          </p:nvPr>
        </p:nvSpPr>
        <p:spPr>
          <a:xfrm>
            <a:off x="628650" y="215503"/>
            <a:ext cx="7886700" cy="994172"/>
          </a:xfrm>
        </p:spPr>
        <p:txBody>
          <a:bodyPr>
            <a:normAutofit/>
          </a:bodyPr>
          <a:lstStyle/>
          <a:p>
            <a:pPr algn="ctr"/>
            <a:r>
              <a:rPr lang="en-US" sz="4050" dirty="0">
                <a:latin typeface="Comic Sans MS" panose="030F0702030302020204" pitchFamily="66" charset="0"/>
              </a:rPr>
              <a:t>Hypothesis Testing</a:t>
            </a:r>
            <a:endParaRPr lang="en-GB" sz="4050"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3" name="コンテンツ プレースホルダー 2">
                <a:extLst>
                  <a:ext uri="{FF2B5EF4-FFF2-40B4-BE49-F238E27FC236}">
                    <a16:creationId xmlns:a16="http://schemas.microsoft.com/office/drawing/2014/main" id="{B40142FD-D65A-415C-B42C-D7288410BF42}"/>
                  </a:ext>
                </a:extLst>
              </p:cNvPr>
              <p:cNvSpPr>
                <a:spLocks noGrp="1"/>
              </p:cNvSpPr>
              <p:nvPr>
                <p:ph idx="1"/>
              </p:nvPr>
            </p:nvSpPr>
            <p:spPr>
              <a:xfrm>
                <a:off x="142875" y="1400175"/>
                <a:ext cx="3630135" cy="4776787"/>
              </a:xfrm>
            </p:spPr>
            <p:txBody>
              <a:bodyPr>
                <a:normAutofit/>
              </a:bodyPr>
              <a:lstStyle/>
              <a:p>
                <a:pPr marL="0" indent="0" algn="ctr">
                  <a:buNone/>
                </a:pPr>
                <a:r>
                  <a:rPr lang="en-US" sz="1600" b="1" dirty="0">
                    <a:latin typeface="Comic Sans MS" panose="030F0702030302020204" pitchFamily="66" charset="0"/>
                  </a:rPr>
                  <a:t>A critical region is one which, if the test statistic falls within it, would cause you to reject the null hypothesis</a:t>
                </a:r>
                <a:endParaRPr lang="en-US" sz="1600" dirty="0">
                  <a:latin typeface="Comic Sans MS" panose="030F0702030302020204" pitchFamily="66" charset="0"/>
                </a:endParaRPr>
              </a:p>
              <a:p>
                <a:pPr marL="0" indent="0" algn="ctr">
                  <a:buNone/>
                </a:pPr>
                <a:endParaRPr lang="en-US" sz="1600" dirty="0">
                  <a:latin typeface="Comic Sans MS" panose="030F0702030302020204" pitchFamily="66" charset="0"/>
                </a:endParaRPr>
              </a:p>
              <a:p>
                <a:pPr marL="0" indent="0" algn="ctr">
                  <a:buNone/>
                </a:pPr>
                <a:r>
                  <a:rPr lang="en-US" sz="1600" dirty="0">
                    <a:latin typeface="Comic Sans MS" panose="030F0702030302020204" pitchFamily="66" charset="0"/>
                  </a:rPr>
                  <a:t>A single observation is taken from a Binomial distribution </a:t>
                </a:r>
                <a14:m>
                  <m:oMath xmlns:m="http://schemas.openxmlformats.org/officeDocument/2006/math">
                    <m:r>
                      <a:rPr lang="en-US" sz="1600" b="0" i="1" smtClean="0">
                        <a:latin typeface="Cambria Math" panose="02040503050406030204" pitchFamily="18" charset="0"/>
                      </a:rPr>
                      <m:t>𝐵</m:t>
                    </m:r>
                    <m:r>
                      <a:rPr lang="en-US" sz="1600" b="0" i="1" smtClean="0">
                        <a:latin typeface="Cambria Math" panose="02040503050406030204" pitchFamily="18" charset="0"/>
                      </a:rPr>
                      <m:t>(6, </m:t>
                    </m:r>
                    <m:r>
                      <a:rPr lang="en-US" sz="1600" b="0" i="1" smtClean="0">
                        <a:latin typeface="Cambria Math" panose="02040503050406030204" pitchFamily="18" charset="0"/>
                      </a:rPr>
                      <m:t>𝑝</m:t>
                    </m:r>
                    <m:r>
                      <a:rPr lang="en-US" sz="1600" b="0" i="1" smtClean="0">
                        <a:latin typeface="Cambria Math" panose="02040503050406030204" pitchFamily="18" charset="0"/>
                      </a:rPr>
                      <m:t>)</m:t>
                    </m:r>
                  </m:oMath>
                </a14:m>
                <a:r>
                  <a:rPr lang="en-US" sz="1600" dirty="0">
                    <a:latin typeface="Comic Sans MS" panose="030F0702030302020204" pitchFamily="66" charset="0"/>
                  </a:rPr>
                  <a:t>. The observation is then used to test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0</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=0.35</m:t>
                    </m:r>
                  </m:oMath>
                </a14:m>
                <a:r>
                  <a:rPr lang="en-US" sz="1600" dirty="0">
                    <a:latin typeface="Comic Sans MS" panose="030F0702030302020204" pitchFamily="66" charset="0"/>
                  </a:rPr>
                  <a:t> against </a:t>
                </a:r>
                <a14:m>
                  <m:oMath xmlns:m="http://schemas.openxmlformats.org/officeDocument/2006/math">
                    <m:sSub>
                      <m:sSubPr>
                        <m:ctrlPr>
                          <a:rPr lang="en-US" sz="1600" i="1" smtClean="0">
                            <a:latin typeface="Cambria Math" panose="02040503050406030204" pitchFamily="18" charset="0"/>
                          </a:rPr>
                        </m:ctrlPr>
                      </m:sSubPr>
                      <m:e>
                        <m:r>
                          <a:rPr lang="en-US" sz="1600" b="0" i="1" smtClean="0">
                            <a:latin typeface="Cambria Math" panose="02040503050406030204" pitchFamily="18" charset="0"/>
                          </a:rPr>
                          <m:t>𝐻</m:t>
                        </m:r>
                      </m:e>
                      <m:sub>
                        <m:r>
                          <a:rPr lang="en-US" sz="1600" b="0" i="1" smtClean="0">
                            <a:latin typeface="Cambria Math" panose="02040503050406030204" pitchFamily="18" charset="0"/>
                          </a:rPr>
                          <m:t>1</m:t>
                        </m:r>
                      </m:sub>
                    </m:sSub>
                    <m:r>
                      <a:rPr lang="en-US" sz="1600" b="0" i="1" smtClean="0">
                        <a:latin typeface="Cambria Math" panose="02040503050406030204" pitchFamily="18" charset="0"/>
                      </a:rPr>
                      <m:t>:</m:t>
                    </m:r>
                    <m:r>
                      <a:rPr lang="en-US" sz="1600" b="0" i="1" smtClean="0">
                        <a:latin typeface="Cambria Math" panose="02040503050406030204" pitchFamily="18" charset="0"/>
                      </a:rPr>
                      <m:t>𝑝</m:t>
                    </m:r>
                    <m:r>
                      <a:rPr lang="en-US" sz="1600" b="0" i="1" smtClean="0">
                        <a:latin typeface="Cambria Math" panose="02040503050406030204" pitchFamily="18" charset="0"/>
                      </a:rPr>
                      <m:t>&gt;0.35</m:t>
                    </m:r>
                  </m:oMath>
                </a14:m>
                <a:r>
                  <a:rPr lang="en-US" sz="1600" dirty="0">
                    <a:latin typeface="Comic Sans MS" panose="030F0702030302020204" pitchFamily="66" charset="0"/>
                  </a:rPr>
                  <a:t>.</a:t>
                </a:r>
              </a:p>
              <a:p>
                <a:pPr marL="0" indent="0" algn="ctr">
                  <a:buNone/>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Using a 5% significance level, find the critical region for this test</a:t>
                </a:r>
              </a:p>
              <a:p>
                <a:pPr marL="342900" indent="-342900" algn="ctr">
                  <a:buAutoNum type="alphaLcParenR"/>
                </a:pPr>
                <a:endParaRPr lang="en-US" sz="1600" dirty="0">
                  <a:latin typeface="Comic Sans MS" panose="030F0702030302020204" pitchFamily="66" charset="0"/>
                </a:endParaRPr>
              </a:p>
              <a:p>
                <a:pPr marL="342900" indent="-342900" algn="ctr">
                  <a:buAutoNum type="alphaLcParenR"/>
                </a:pPr>
                <a:r>
                  <a:rPr lang="en-US" sz="1600" dirty="0">
                    <a:latin typeface="Comic Sans MS" panose="030F0702030302020204" pitchFamily="66" charset="0"/>
                  </a:rPr>
                  <a:t>State the actual significance level of this test</a:t>
                </a:r>
              </a:p>
            </p:txBody>
          </p:sp>
        </mc:Choice>
        <mc:Fallback xmlns="">
          <p:sp>
            <p:nvSpPr>
              <p:cNvPr id="3" name="コンテンツ プレースホルダー 2">
                <a:extLst>
                  <a:ext uri="{FF2B5EF4-FFF2-40B4-BE49-F238E27FC236}">
                    <a16:creationId xmlns:a16="http://schemas.microsoft.com/office/drawing/2014/main" id="{B40142FD-D65A-415C-B42C-D7288410BF42}"/>
                  </a:ext>
                </a:extLst>
              </p:cNvPr>
              <p:cNvSpPr>
                <a:spLocks noGrp="1" noRot="1" noChangeAspect="1" noMove="1" noResize="1" noEditPoints="1" noAdjustHandles="1" noChangeArrowheads="1" noChangeShapeType="1" noTextEdit="1"/>
              </p:cNvSpPr>
              <p:nvPr>
                <p:ph idx="1"/>
              </p:nvPr>
            </p:nvSpPr>
            <p:spPr>
              <a:xfrm>
                <a:off x="142875" y="1400175"/>
                <a:ext cx="3630135" cy="4776787"/>
              </a:xfrm>
              <a:blipFill>
                <a:blip r:embed="rId2"/>
                <a:stretch>
                  <a:fillRect l="-336" t="-766" r="-2517"/>
                </a:stretch>
              </a:blipFill>
            </p:spPr>
            <p:txBody>
              <a:bodyPr/>
              <a:lstStyle/>
              <a:p>
                <a:r>
                  <a:rPr lang="en-GB">
                    <a:noFill/>
                  </a:rPr>
                  <a:t> </a:t>
                </a:r>
              </a:p>
            </p:txBody>
          </p:sp>
        </mc:Fallback>
      </mc:AlternateContent>
      <p:sp>
        <p:nvSpPr>
          <p:cNvPr id="4" name="テキスト ボックス 3">
            <a:extLst>
              <a:ext uri="{FF2B5EF4-FFF2-40B4-BE49-F238E27FC236}">
                <a16:creationId xmlns:a16="http://schemas.microsoft.com/office/drawing/2014/main" id="{6B541AC0-0713-47D7-9D98-F34D1BB5D915}"/>
              </a:ext>
            </a:extLst>
          </p:cNvPr>
          <p:cNvSpPr txBox="1"/>
          <p:nvPr/>
        </p:nvSpPr>
        <p:spPr>
          <a:xfrm>
            <a:off x="8649954" y="6488668"/>
            <a:ext cx="471604" cy="369332"/>
          </a:xfrm>
          <a:prstGeom prst="rect">
            <a:avLst/>
          </a:prstGeom>
          <a:noFill/>
        </p:spPr>
        <p:txBody>
          <a:bodyPr wrap="none" rtlCol="0">
            <a:spAutoFit/>
          </a:bodyPr>
          <a:lstStyle/>
          <a:p>
            <a:r>
              <a:rPr lang="en-US" dirty="0">
                <a:latin typeface="Comic Sans MS" panose="030F0702030302020204" pitchFamily="66" charset="0"/>
              </a:rPr>
              <a:t>7B</a:t>
            </a:r>
            <a:endParaRPr lang="en-GB" dirty="0">
              <a:latin typeface="Comic Sans MS" panose="030F0702030302020204" pitchFamily="66" charset="0"/>
            </a:endParaRPr>
          </a:p>
        </p:txBody>
      </p:sp>
      <mc:AlternateContent xmlns:mc="http://schemas.openxmlformats.org/markup-compatibility/2006" xmlns:a14="http://schemas.microsoft.com/office/drawing/2010/main">
        <mc:Choice Requires="a14">
          <p:sp>
            <p:nvSpPr>
              <p:cNvPr id="5" name="TextBox 4"/>
              <p:cNvSpPr txBox="1"/>
              <p:nvPr/>
            </p:nvSpPr>
            <p:spPr>
              <a:xfrm>
                <a:off x="3995936" y="0"/>
                <a:ext cx="1490536" cy="338554"/>
              </a:xfrm>
              <a:prstGeom prst="rect">
                <a:avLst/>
              </a:prstGeom>
              <a:solidFill>
                <a:schemeClr val="bg1"/>
              </a:solidFill>
              <a:ln w="25400">
                <a:solidFill>
                  <a:schemeClr val="tx1"/>
                </a:solidFill>
              </a:ln>
            </p:spPr>
            <p:txBody>
              <a:bodyPr wrap="none" rtlCol="0">
                <a:spAutoFit/>
              </a:bodyPr>
              <a:lstStyle/>
              <a:p>
                <a:r>
                  <a:rPr lang="en-US" sz="1600" b="0" dirty="0">
                    <a:latin typeface="Comic Sans MS" panose="030F0702030302020204" pitchFamily="66" charset="0"/>
                  </a:rPr>
                  <a:t>If:  </a:t>
                </a:r>
                <a14:m>
                  <m:oMath xmlns:m="http://schemas.openxmlformats.org/officeDocument/2006/math">
                    <m:r>
                      <a:rPr lang="en-US" sz="1600" b="0" i="1" smtClean="0">
                        <a:latin typeface="Cambria Math" panose="02040503050406030204" pitchFamily="18" charset="0"/>
                      </a:rPr>
                      <m:t>𝑋</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𝐵</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𝑛</m:t>
                    </m:r>
                    <m:r>
                      <a:rPr lang="en-US" sz="1600" b="0" i="1" smtClean="0">
                        <a:latin typeface="Cambria Math" panose="02040503050406030204" pitchFamily="18" charset="0"/>
                        <a:ea typeface="Cambria Math" panose="02040503050406030204" pitchFamily="18" charset="0"/>
                      </a:rPr>
                      <m:t>,</m:t>
                    </m:r>
                    <m:r>
                      <a:rPr lang="en-US" sz="1600" b="0" i="1" smtClean="0">
                        <a:latin typeface="Cambria Math" panose="02040503050406030204" pitchFamily="18" charset="0"/>
                        <a:ea typeface="Cambria Math" panose="02040503050406030204" pitchFamily="18" charset="0"/>
                      </a:rPr>
                      <m:t>𝑝</m:t>
                    </m:r>
                    <m:r>
                      <a:rPr lang="en-US" sz="1600" b="0" i="1" smtClean="0">
                        <a:latin typeface="Cambria Math" panose="02040503050406030204" pitchFamily="18" charset="0"/>
                        <a:ea typeface="Cambria Math" panose="02040503050406030204" pitchFamily="18" charset="0"/>
                      </a:rPr>
                      <m:t>)</m:t>
                    </m:r>
                  </m:oMath>
                </a14:m>
                <a:endParaRPr lang="en-GB" sz="1600" dirty="0">
                  <a:latin typeface="Comic Sans MS" panose="030F0702030302020204" pitchFamily="66" charset="0"/>
                </a:endParaRPr>
              </a:p>
            </p:txBody>
          </p:sp>
        </mc:Choice>
        <mc:Fallback xmlns="">
          <p:sp>
            <p:nvSpPr>
              <p:cNvPr id="5" name="TextBox 4"/>
              <p:cNvSpPr txBox="1">
                <a:spLocks noRot="1" noChangeAspect="1" noMove="1" noResize="1" noEditPoints="1" noAdjustHandles="1" noChangeArrowheads="1" noChangeShapeType="1" noTextEdit="1"/>
              </p:cNvSpPr>
              <p:nvPr/>
            </p:nvSpPr>
            <p:spPr>
              <a:xfrm>
                <a:off x="3995936" y="0"/>
                <a:ext cx="1490536" cy="338554"/>
              </a:xfrm>
              <a:prstGeom prst="rect">
                <a:avLst/>
              </a:prstGeom>
              <a:blipFill>
                <a:blip r:embed="rId3"/>
                <a:stretch>
                  <a:fillRect l="-1613" b="-18333"/>
                </a:stretch>
              </a:blipFill>
              <a:ln w="25400">
                <a:solidFill>
                  <a:schemeClr val="tx1"/>
                </a:solidFill>
              </a:ln>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6" name="TextBox 5"/>
              <p:cNvSpPr txBox="1"/>
              <p:nvPr/>
            </p:nvSpPr>
            <p:spPr>
              <a:xfrm>
                <a:off x="6307646" y="0"/>
                <a:ext cx="2836354" cy="460832"/>
              </a:xfrm>
              <a:prstGeom prst="rect">
                <a:avLst/>
              </a:prstGeom>
              <a:solidFill>
                <a:schemeClr val="bg1"/>
              </a:solidFill>
              <a:ln w="25400">
                <a:solidFill>
                  <a:schemeClr val="tx1"/>
                </a:solidFill>
              </a:ln>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rPr>
                        <m:t>𝑃</m:t>
                      </m:r>
                      <m:d>
                        <m:dPr>
                          <m:ctrlPr>
                            <a:rPr lang="en-US" sz="1600" b="0" i="1" smtClean="0">
                              <a:latin typeface="Cambria Math" panose="02040503050406030204" pitchFamily="18" charset="0"/>
                            </a:rPr>
                          </m:ctrlPr>
                        </m:dPr>
                        <m:e>
                          <m:r>
                            <a:rPr lang="en-US" sz="1600" b="0" i="1" smtClean="0">
                              <a:latin typeface="Cambria Math" panose="02040503050406030204" pitchFamily="18" charset="0"/>
                            </a:rPr>
                            <m:t>𝑋</m:t>
                          </m:r>
                          <m:r>
                            <a:rPr lang="en-US" sz="1600" b="0" i="1" smtClean="0">
                              <a:latin typeface="Cambria Math" panose="02040503050406030204" pitchFamily="18" charset="0"/>
                            </a:rPr>
                            <m:t>=</m:t>
                          </m:r>
                          <m:r>
                            <a:rPr lang="en-US" sz="1600" b="0" i="1" smtClean="0">
                              <a:latin typeface="Cambria Math" panose="02040503050406030204" pitchFamily="18" charset="0"/>
                            </a:rPr>
                            <m:t>𝑟</m:t>
                          </m:r>
                        </m:e>
                      </m:d>
                      <m:r>
                        <a:rPr lang="en-US" sz="1600" b="0" i="1" smtClean="0">
                          <a:latin typeface="Cambria Math" panose="02040503050406030204" pitchFamily="18" charset="0"/>
                        </a:rPr>
                        <m:t>=</m:t>
                      </m:r>
                      <m:d>
                        <m:dPr>
                          <m:ctrlPr>
                            <a:rPr lang="en-US" sz="1600" b="0" i="1" smtClean="0">
                              <a:latin typeface="Cambria Math" panose="02040503050406030204" pitchFamily="18" charset="0"/>
                            </a:rPr>
                          </m:ctrlPr>
                        </m:dPr>
                        <m:e>
                          <m:m>
                            <m:mPr>
                              <m:mcs>
                                <m:mc>
                                  <m:mcPr>
                                    <m:count m:val="1"/>
                                    <m:mcJc m:val="center"/>
                                  </m:mcPr>
                                </m:mc>
                              </m:mcs>
                              <m:ctrlPr>
                                <a:rPr lang="en-US" sz="1600" b="0" i="1" smtClean="0">
                                  <a:latin typeface="Cambria Math" panose="02040503050406030204" pitchFamily="18" charset="0"/>
                                </a:rPr>
                              </m:ctrlPr>
                            </m:mPr>
                            <m:mr>
                              <m:e>
                                <m:r>
                                  <m:rPr>
                                    <m:brk m:alnAt="7"/>
                                  </m:rPr>
                                  <a:rPr lang="en-US" sz="1600" b="0" i="1" smtClean="0">
                                    <a:latin typeface="Cambria Math" panose="02040503050406030204" pitchFamily="18" charset="0"/>
                                  </a:rPr>
                                  <m:t>𝑛</m:t>
                                </m:r>
                              </m:e>
                            </m:mr>
                            <m:mr>
                              <m:e>
                                <m:r>
                                  <a:rPr lang="en-US" sz="1600" b="0" i="1" smtClean="0">
                                    <a:latin typeface="Cambria Math" panose="02040503050406030204" pitchFamily="18" charset="0"/>
                                  </a:rPr>
                                  <m:t>𝑟</m:t>
                                </m:r>
                              </m:e>
                            </m:mr>
                          </m:m>
                        </m:e>
                      </m:d>
                      <m:sSup>
                        <m:sSupPr>
                          <m:ctrlPr>
                            <a:rPr lang="en-US" sz="1600" b="0" i="1" smtClean="0">
                              <a:latin typeface="Cambria Math" panose="02040503050406030204" pitchFamily="18" charset="0"/>
                            </a:rPr>
                          </m:ctrlPr>
                        </m:sSupPr>
                        <m:e>
                          <m:r>
                            <a:rPr lang="en-US" sz="1600" b="0" i="1" smtClean="0">
                              <a:latin typeface="Cambria Math" panose="02040503050406030204" pitchFamily="18" charset="0"/>
                            </a:rPr>
                            <m:t>𝑝</m:t>
                          </m:r>
                        </m:e>
                        <m:sup>
                          <m:r>
                            <a:rPr lang="en-US" sz="1600" b="0" i="1" smtClean="0">
                              <a:latin typeface="Cambria Math" panose="02040503050406030204" pitchFamily="18" charset="0"/>
                            </a:rPr>
                            <m:t>𝑟</m:t>
                          </m:r>
                        </m:sup>
                      </m:sSup>
                      <m:sSup>
                        <m:sSupPr>
                          <m:ctrlPr>
                            <a:rPr lang="en-US" sz="1600" b="0" i="1" smtClean="0">
                              <a:latin typeface="Cambria Math" panose="02040503050406030204" pitchFamily="18" charset="0"/>
                            </a:rPr>
                          </m:ctrlPr>
                        </m:sSupPr>
                        <m:e>
                          <m:d>
                            <m:dPr>
                              <m:ctrlPr>
                                <a:rPr lang="en-US" sz="1600" b="0" i="1" smtClean="0">
                                  <a:latin typeface="Cambria Math" panose="02040503050406030204" pitchFamily="18" charset="0"/>
                                </a:rPr>
                              </m:ctrlPr>
                            </m:dPr>
                            <m:e>
                              <m:r>
                                <a:rPr lang="en-US" sz="1600" b="0" i="1" smtClean="0">
                                  <a:latin typeface="Cambria Math" panose="02040503050406030204" pitchFamily="18" charset="0"/>
                                </a:rPr>
                                <m:t>1−</m:t>
                              </m:r>
                              <m:r>
                                <a:rPr lang="en-US" sz="1600" b="0" i="1" smtClean="0">
                                  <a:latin typeface="Cambria Math" panose="02040503050406030204" pitchFamily="18" charset="0"/>
                                </a:rPr>
                                <m:t>𝑝</m:t>
                              </m:r>
                            </m:e>
                          </m:d>
                        </m:e>
                        <m:sup>
                          <m:r>
                            <a:rPr lang="en-US" sz="1600" b="0" i="1" smtClean="0">
                              <a:latin typeface="Cambria Math" panose="02040503050406030204" pitchFamily="18" charset="0"/>
                            </a:rPr>
                            <m:t>𝑛</m:t>
                          </m:r>
                          <m:r>
                            <a:rPr lang="en-US" sz="1600" b="0" i="1" smtClean="0">
                              <a:latin typeface="Cambria Math" panose="02040503050406030204" pitchFamily="18" charset="0"/>
                            </a:rPr>
                            <m:t>−</m:t>
                          </m:r>
                          <m:r>
                            <a:rPr lang="en-US" sz="1600" b="0" i="1" smtClean="0">
                              <a:latin typeface="Cambria Math" panose="02040503050406030204" pitchFamily="18" charset="0"/>
                            </a:rPr>
                            <m:t>𝑟</m:t>
                          </m:r>
                        </m:sup>
                      </m:sSup>
                    </m:oMath>
                  </m:oMathPara>
                </a14:m>
                <a:endParaRPr lang="en-GB" sz="1600" dirty="0">
                  <a:latin typeface="Comic Sans MS" panose="030F0702030302020204" pitchFamily="66" charset="0"/>
                </a:endParaRPr>
              </a:p>
            </p:txBody>
          </p:sp>
        </mc:Choice>
        <mc:Fallback xmlns="">
          <p:sp>
            <p:nvSpPr>
              <p:cNvPr id="6" name="TextBox 5"/>
              <p:cNvSpPr txBox="1">
                <a:spLocks noRot="1" noChangeAspect="1" noMove="1" noResize="1" noEditPoints="1" noAdjustHandles="1" noChangeArrowheads="1" noChangeShapeType="1" noTextEdit="1"/>
              </p:cNvSpPr>
              <p:nvPr/>
            </p:nvSpPr>
            <p:spPr>
              <a:xfrm>
                <a:off x="6307646" y="0"/>
                <a:ext cx="2836354" cy="460832"/>
              </a:xfrm>
              <a:prstGeom prst="rect">
                <a:avLst/>
              </a:prstGeom>
              <a:blipFill>
                <a:blip r:embed="rId4"/>
                <a:stretch>
                  <a:fillRect/>
                </a:stretch>
              </a:blipFill>
              <a:ln w="25400">
                <a:solidFill>
                  <a:schemeClr val="tx1"/>
                </a:solidFill>
              </a:ln>
            </p:spPr>
            <p:txBody>
              <a:bodyPr/>
              <a:lstStyle/>
              <a:p>
                <a:r>
                  <a:rPr lang="en-GB">
                    <a:noFill/>
                  </a:rPr>
                  <a:t> </a:t>
                </a:r>
              </a:p>
            </p:txBody>
          </p:sp>
        </mc:Fallback>
      </mc:AlternateContent>
      <p:cxnSp>
        <p:nvCxnSpPr>
          <p:cNvPr id="7" name="Straight Arrow Connector 6"/>
          <p:cNvCxnSpPr/>
          <p:nvPr/>
        </p:nvCxnSpPr>
        <p:spPr>
          <a:xfrm>
            <a:off x="5580112" y="168274"/>
            <a:ext cx="648072" cy="0"/>
          </a:xfrm>
          <a:prstGeom prst="straightConnector1">
            <a:avLst/>
          </a:prstGeom>
          <a:ln w="444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706880" y="4807132"/>
            <a:ext cx="837089" cy="369332"/>
          </a:xfrm>
          <a:prstGeom prst="rect">
            <a:avLst/>
          </a:prstGeom>
          <a:noFill/>
        </p:spPr>
        <p:txBody>
          <a:bodyPr wrap="none" rtlCol="0">
            <a:spAutoFit/>
          </a:bodyPr>
          <a:lstStyle/>
          <a:p>
            <a:r>
              <a:rPr lang="en-US" dirty="0">
                <a:solidFill>
                  <a:srgbClr val="FF0000"/>
                </a:solidFill>
                <a:latin typeface="Comic Sans MS" panose="030F0702030302020204" pitchFamily="66" charset="0"/>
              </a:rPr>
              <a:t>5 or 6</a:t>
            </a:r>
            <a:endParaRPr lang="en-GB" dirty="0">
              <a:solidFill>
                <a:srgbClr val="FF0000"/>
              </a:solidFill>
              <a:latin typeface="Comic Sans MS" panose="030F0702030302020204" pitchFamily="66" charset="0"/>
            </a:endParaRPr>
          </a:p>
        </p:txBody>
      </p:sp>
      <p:sp>
        <p:nvSpPr>
          <p:cNvPr id="9" name="TextBox 8"/>
          <p:cNvSpPr txBox="1"/>
          <p:nvPr/>
        </p:nvSpPr>
        <p:spPr>
          <a:xfrm>
            <a:off x="4048219" y="1388890"/>
            <a:ext cx="4625266" cy="1569660"/>
          </a:xfrm>
          <a:prstGeom prst="rect">
            <a:avLst/>
          </a:prstGeom>
          <a:noFill/>
        </p:spPr>
        <p:txBody>
          <a:bodyPr wrap="square" rtlCol="0">
            <a:spAutoFit/>
          </a:bodyPr>
          <a:lstStyle/>
          <a:p>
            <a:pPr algn="ctr"/>
            <a:r>
              <a:rPr lang="en-US" sz="1600" dirty="0">
                <a:solidFill>
                  <a:srgbClr val="FF0000"/>
                </a:solidFill>
                <a:latin typeface="Comic Sans MS" panose="030F0702030302020204" pitchFamily="66" charset="0"/>
              </a:rPr>
              <a:t>The ‘actual significance level’ is the probability of the test statistic falling within the critical region</a:t>
            </a:r>
          </a:p>
          <a:p>
            <a:pPr algn="ctr"/>
            <a:endParaRPr lang="en-US" sz="1600" dirty="0">
              <a:solidFill>
                <a:srgbClr val="FF0000"/>
              </a:solidFill>
              <a:latin typeface="Comic Sans MS" panose="030F0702030302020204" pitchFamily="66" charset="0"/>
            </a:endParaRPr>
          </a:p>
          <a:p>
            <a:pPr algn="ctr"/>
            <a:r>
              <a:rPr lang="en-US" sz="1600" dirty="0">
                <a:solidFill>
                  <a:srgbClr val="FF0000"/>
                </a:solidFill>
                <a:latin typeface="Comic Sans MS" panose="030F0702030302020204" pitchFamily="66" charset="0"/>
                <a:sym typeface="Wingdings" panose="05000000000000000000" pitchFamily="2" charset="2"/>
              </a:rPr>
              <a:t> It can also be thought of as ‘the probability of incorrectly rejecting the null hypothesis’</a:t>
            </a:r>
            <a:endParaRPr lang="en-GB" sz="1600" dirty="0">
              <a:solidFill>
                <a:srgbClr val="FF0000"/>
              </a:solidFill>
              <a:latin typeface="Comic Sans MS" panose="030F0702030302020204" pitchFamily="66" charset="0"/>
            </a:endParaRPr>
          </a:p>
        </p:txBody>
      </p:sp>
      <p:pic>
        <p:nvPicPr>
          <p:cNvPr id="10" name="Picture 9"/>
          <p:cNvPicPr>
            <a:picLocks noChangeAspect="1"/>
          </p:cNvPicPr>
          <p:nvPr/>
        </p:nvPicPr>
        <p:blipFill rotWithShape="1">
          <a:blip r:embed="rId5"/>
          <a:srcRect l="6495" t="23109" r="16779" b="29499"/>
          <a:stretch/>
        </p:blipFill>
        <p:spPr>
          <a:xfrm>
            <a:off x="4084891" y="2954195"/>
            <a:ext cx="4750005" cy="1650355"/>
          </a:xfrm>
          <a:prstGeom prst="rect">
            <a:avLst/>
          </a:prstGeom>
        </p:spPr>
      </p:pic>
      <p:sp>
        <p:nvSpPr>
          <p:cNvPr id="11" name="Oval 10"/>
          <p:cNvSpPr/>
          <p:nvPr/>
        </p:nvSpPr>
        <p:spPr>
          <a:xfrm>
            <a:off x="4129280" y="3743417"/>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Oval 11"/>
          <p:cNvSpPr/>
          <p:nvPr/>
        </p:nvSpPr>
        <p:spPr>
          <a:xfrm>
            <a:off x="7220189" y="2901518"/>
            <a:ext cx="363984" cy="248575"/>
          </a:xfrm>
          <a:prstGeom prst="ellipse">
            <a:avLst/>
          </a:prstGeom>
          <a:noFill/>
          <a:ln w="254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Rectangle 12"/>
          <p:cNvSpPr/>
          <p:nvPr/>
        </p:nvSpPr>
        <p:spPr>
          <a:xfrm>
            <a:off x="7223064" y="4313280"/>
            <a:ext cx="381740" cy="155950"/>
          </a:xfrm>
          <a:prstGeom prst="rect">
            <a:avLst/>
          </a:prstGeom>
          <a:noFill/>
          <a:ln w="254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4" name="TextBox 13"/>
          <p:cNvSpPr txBox="1"/>
          <p:nvPr/>
        </p:nvSpPr>
        <p:spPr>
          <a:xfrm>
            <a:off x="3831771" y="4624126"/>
            <a:ext cx="5094515" cy="1077218"/>
          </a:xfrm>
          <a:prstGeom prst="rect">
            <a:avLst/>
          </a:prstGeom>
          <a:noFill/>
        </p:spPr>
        <p:txBody>
          <a:bodyPr wrap="square" rtlCol="0">
            <a:spAutoFit/>
          </a:bodyPr>
          <a:lstStyle/>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We already found the critical region in part a</a:t>
            </a:r>
          </a:p>
          <a:p>
            <a:pPr marL="285750" indent="-285750" algn="ctr">
              <a:buFont typeface="Wingdings" panose="05000000000000000000" pitchFamily="2" charset="2"/>
              <a:buChar char="à"/>
            </a:pPr>
            <a:endParaRPr lang="en-US" sz="1600" dirty="0">
              <a:solidFill>
                <a:srgbClr val="FF0000"/>
              </a:solidFill>
              <a:latin typeface="Comic Sans MS" panose="030F0702030302020204" pitchFamily="66" charset="0"/>
              <a:sym typeface="Wingdings" panose="05000000000000000000" pitchFamily="2" charset="2"/>
            </a:endParaRPr>
          </a:p>
          <a:p>
            <a:pPr marL="285750" indent="-285750" algn="ctr">
              <a:buFont typeface="Wingdings" panose="05000000000000000000" pitchFamily="2" charset="2"/>
              <a:buChar char="à"/>
            </a:pPr>
            <a:r>
              <a:rPr lang="en-US" sz="1600" dirty="0">
                <a:solidFill>
                  <a:srgbClr val="FF0000"/>
                </a:solidFill>
                <a:latin typeface="Comic Sans MS" panose="030F0702030302020204" pitchFamily="66" charset="0"/>
                <a:sym typeface="Wingdings" panose="05000000000000000000" pitchFamily="2" charset="2"/>
              </a:rPr>
              <a:t>In this case, the chance of getting 5 or 6 ‘successes’ can be calculated as follows</a:t>
            </a:r>
          </a:p>
        </p:txBody>
      </p:sp>
      <mc:AlternateContent xmlns:mc="http://schemas.openxmlformats.org/markup-compatibility/2006" xmlns:a14="http://schemas.microsoft.com/office/drawing/2010/main">
        <mc:Choice Requires="a14">
          <p:sp>
            <p:nvSpPr>
              <p:cNvPr id="15" name="TextBox 14"/>
              <p:cNvSpPr txBox="1"/>
              <p:nvPr/>
            </p:nvSpPr>
            <p:spPr>
              <a:xfrm>
                <a:off x="5114110" y="5667104"/>
                <a:ext cx="2607445"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≥5</m:t>
                          </m:r>
                        </m:e>
                      </m:d>
                      <m:r>
                        <a:rPr lang="en-US" b="0" i="1" smtClean="0">
                          <a:latin typeface="Cambria Math" panose="02040503050406030204" pitchFamily="18" charset="0"/>
                          <a:ea typeface="Cambria Math" panose="02040503050406030204" pitchFamily="18" charset="0"/>
                        </a:rPr>
                        <m:t>=1−</m:t>
                      </m:r>
                      <m:r>
                        <a:rPr lang="en-US" b="0" i="1" smtClean="0">
                          <a:latin typeface="Cambria Math" panose="02040503050406030204" pitchFamily="18" charset="0"/>
                          <a:ea typeface="Cambria Math" panose="02040503050406030204" pitchFamily="18" charset="0"/>
                        </a:rPr>
                        <m:t>𝑃</m:t>
                      </m:r>
                      <m:r>
                        <a:rPr lang="en-US" b="0" i="1" smtClean="0">
                          <a:latin typeface="Cambria Math" panose="02040503050406030204" pitchFamily="18" charset="0"/>
                          <a:ea typeface="Cambria Math" panose="02040503050406030204" pitchFamily="18" charset="0"/>
                        </a:rPr>
                        <m:t>(</m:t>
                      </m:r>
                      <m:r>
                        <a:rPr lang="en-US" b="0" i="1" smtClean="0">
                          <a:latin typeface="Cambria Math" panose="02040503050406030204" pitchFamily="18" charset="0"/>
                          <a:ea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≤4)</m:t>
                      </m:r>
                    </m:oMath>
                  </m:oMathPara>
                </a14:m>
                <a:endParaRPr lang="en-GB" dirty="0"/>
              </a:p>
            </p:txBody>
          </p:sp>
        </mc:Choice>
        <mc:Fallback xmlns="">
          <p:sp>
            <p:nvSpPr>
              <p:cNvPr id="15" name="TextBox 14"/>
              <p:cNvSpPr txBox="1">
                <a:spLocks noRot="1" noChangeAspect="1" noMove="1" noResize="1" noEditPoints="1" noAdjustHandles="1" noChangeArrowheads="1" noChangeShapeType="1" noTextEdit="1"/>
              </p:cNvSpPr>
              <p:nvPr/>
            </p:nvSpPr>
            <p:spPr>
              <a:xfrm>
                <a:off x="5114110" y="5667104"/>
                <a:ext cx="2607445" cy="276999"/>
              </a:xfrm>
              <a:prstGeom prst="rect">
                <a:avLst/>
              </a:prstGeom>
              <a:blipFill>
                <a:blip r:embed="rId6"/>
                <a:stretch>
                  <a:fillRect l="-1869" t="-4444" r="-2804" b="-35556"/>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6" name="TextBox 15"/>
              <p:cNvSpPr txBox="1"/>
              <p:nvPr/>
            </p:nvSpPr>
            <p:spPr>
              <a:xfrm>
                <a:off x="5212081" y="6067698"/>
                <a:ext cx="237174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≥5</m:t>
                          </m:r>
                        </m:e>
                      </m:d>
                      <m:r>
                        <a:rPr lang="en-US" b="0" i="1" smtClean="0">
                          <a:latin typeface="Cambria Math" panose="02040503050406030204" pitchFamily="18" charset="0"/>
                          <a:ea typeface="Cambria Math" panose="02040503050406030204" pitchFamily="18" charset="0"/>
                        </a:rPr>
                        <m:t>=1−0.9777</m:t>
                      </m:r>
                    </m:oMath>
                  </m:oMathPara>
                </a14:m>
                <a:endParaRPr lang="en-GB" dirty="0"/>
              </a:p>
            </p:txBody>
          </p:sp>
        </mc:Choice>
        <mc:Fallback xmlns="">
          <p:sp>
            <p:nvSpPr>
              <p:cNvPr id="16" name="TextBox 15"/>
              <p:cNvSpPr txBox="1">
                <a:spLocks noRot="1" noChangeAspect="1" noMove="1" noResize="1" noEditPoints="1" noAdjustHandles="1" noChangeArrowheads="1" noChangeShapeType="1" noTextEdit="1"/>
              </p:cNvSpPr>
              <p:nvPr/>
            </p:nvSpPr>
            <p:spPr>
              <a:xfrm>
                <a:off x="5212081" y="6067698"/>
                <a:ext cx="2371740" cy="276999"/>
              </a:xfrm>
              <a:prstGeom prst="rect">
                <a:avLst/>
              </a:prstGeom>
              <a:blipFill>
                <a:blip r:embed="rId7"/>
                <a:stretch>
                  <a:fillRect l="-1799" r="-2057" b="-1087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7" name="TextBox 16"/>
              <p:cNvSpPr txBox="1"/>
              <p:nvPr/>
            </p:nvSpPr>
            <p:spPr>
              <a:xfrm>
                <a:off x="5458098" y="6418217"/>
                <a:ext cx="196778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panose="02040503050406030204" pitchFamily="18" charset="0"/>
                        </a:rPr>
                        <m:t>𝑃</m:t>
                      </m:r>
                      <m:d>
                        <m:dPr>
                          <m:ctrlPr>
                            <a:rPr lang="en-US" b="0" i="1" smtClean="0">
                              <a:latin typeface="Cambria Math" panose="02040503050406030204" pitchFamily="18" charset="0"/>
                            </a:rPr>
                          </m:ctrlPr>
                        </m:dPr>
                        <m:e>
                          <m:r>
                            <a:rPr lang="en-US" b="0" i="1" smtClean="0">
                              <a:latin typeface="Cambria Math" panose="02040503050406030204" pitchFamily="18" charset="0"/>
                            </a:rPr>
                            <m:t>𝑋</m:t>
                          </m:r>
                          <m:r>
                            <a:rPr lang="en-US" b="0" i="1" smtClean="0">
                              <a:latin typeface="Cambria Math" panose="02040503050406030204" pitchFamily="18" charset="0"/>
                              <a:ea typeface="Cambria Math" panose="02040503050406030204" pitchFamily="18" charset="0"/>
                            </a:rPr>
                            <m:t>≥5</m:t>
                          </m:r>
                        </m:e>
                      </m:d>
                      <m:r>
                        <a:rPr lang="en-US" b="0" i="1" smtClean="0">
                          <a:latin typeface="Cambria Math" panose="02040503050406030204" pitchFamily="18" charset="0"/>
                          <a:ea typeface="Cambria Math" panose="02040503050406030204" pitchFamily="18" charset="0"/>
                        </a:rPr>
                        <m:t>=0.0223</m:t>
                      </m:r>
                    </m:oMath>
                  </m:oMathPara>
                </a14:m>
                <a:endParaRPr lang="en-GB" dirty="0"/>
              </a:p>
            </p:txBody>
          </p:sp>
        </mc:Choice>
        <mc:Fallback xmlns="">
          <p:sp>
            <p:nvSpPr>
              <p:cNvPr id="17" name="TextBox 16"/>
              <p:cNvSpPr txBox="1">
                <a:spLocks noRot="1" noChangeAspect="1" noMove="1" noResize="1" noEditPoints="1" noAdjustHandles="1" noChangeArrowheads="1" noChangeShapeType="1" noTextEdit="1"/>
              </p:cNvSpPr>
              <p:nvPr/>
            </p:nvSpPr>
            <p:spPr>
              <a:xfrm>
                <a:off x="5458098" y="6418217"/>
                <a:ext cx="1967783" cy="276999"/>
              </a:xfrm>
              <a:prstGeom prst="rect">
                <a:avLst/>
              </a:prstGeom>
              <a:blipFill>
                <a:blip r:embed="rId8"/>
                <a:stretch>
                  <a:fillRect l="-2167" r="-2786" b="-11111"/>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18" name="TextBox 17"/>
              <p:cNvSpPr txBox="1"/>
              <p:nvPr/>
            </p:nvSpPr>
            <p:spPr>
              <a:xfrm>
                <a:off x="1815738" y="5852160"/>
                <a:ext cx="75822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en-US" b="1" i="1" smtClean="0">
                          <a:solidFill>
                            <a:srgbClr val="FF0000"/>
                          </a:solidFill>
                          <a:latin typeface="Cambria Math" panose="02040503050406030204" pitchFamily="18" charset="0"/>
                        </a:rPr>
                        <m:t>𝟐</m:t>
                      </m:r>
                      <m:r>
                        <a:rPr lang="en-US" b="1" i="1" smtClean="0">
                          <a:solidFill>
                            <a:srgbClr val="FF0000"/>
                          </a:solidFill>
                          <a:latin typeface="Cambria Math" panose="02040503050406030204" pitchFamily="18" charset="0"/>
                        </a:rPr>
                        <m:t>.</m:t>
                      </m:r>
                      <m:r>
                        <a:rPr lang="en-US" b="1" i="1" smtClean="0">
                          <a:solidFill>
                            <a:srgbClr val="FF0000"/>
                          </a:solidFill>
                          <a:latin typeface="Cambria Math" panose="02040503050406030204" pitchFamily="18" charset="0"/>
                        </a:rPr>
                        <m:t>𝟐𝟑</m:t>
                      </m:r>
                      <m:r>
                        <a:rPr lang="en-US" b="1" i="1" smtClean="0">
                          <a:solidFill>
                            <a:srgbClr val="FF0000"/>
                          </a:solidFill>
                          <a:latin typeface="Cambria Math" panose="02040503050406030204" pitchFamily="18" charset="0"/>
                        </a:rPr>
                        <m:t>%</m:t>
                      </m:r>
                    </m:oMath>
                  </m:oMathPara>
                </a14:m>
                <a:endParaRPr lang="en-GB" b="1" dirty="0">
                  <a:solidFill>
                    <a:srgbClr val="FF0000"/>
                  </a:solidFill>
                </a:endParaRPr>
              </a:p>
            </p:txBody>
          </p:sp>
        </mc:Choice>
        <mc:Fallback xmlns="">
          <p:sp>
            <p:nvSpPr>
              <p:cNvPr id="18" name="TextBox 17"/>
              <p:cNvSpPr txBox="1">
                <a:spLocks noRot="1" noChangeAspect="1" noMove="1" noResize="1" noEditPoints="1" noAdjustHandles="1" noChangeArrowheads="1" noChangeShapeType="1" noTextEdit="1"/>
              </p:cNvSpPr>
              <p:nvPr/>
            </p:nvSpPr>
            <p:spPr>
              <a:xfrm>
                <a:off x="1815738" y="5852160"/>
                <a:ext cx="758220" cy="276999"/>
              </a:xfrm>
              <a:prstGeom prst="rect">
                <a:avLst/>
              </a:prstGeom>
              <a:blipFill>
                <a:blip r:embed="rId9"/>
                <a:stretch>
                  <a:fillRect l="-7258" r="-8065" b="-13333"/>
                </a:stretch>
              </a:blipFill>
            </p:spPr>
            <p:txBody>
              <a:bodyPr/>
              <a:lstStyle/>
              <a:p>
                <a:r>
                  <a:rPr lang="en-GB">
                    <a:noFill/>
                  </a:rPr>
                  <a:t> </a:t>
                </a:r>
              </a:p>
            </p:txBody>
          </p:sp>
        </mc:Fallback>
      </mc:AlternateContent>
    </p:spTree>
    <p:extLst>
      <p:ext uri="{BB962C8B-B14F-4D97-AF65-F5344CB8AC3E}">
        <p14:creationId xmlns:p14="http://schemas.microsoft.com/office/powerpoint/2010/main" val="1256614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linds(horizontal)">
                                      <p:cBhvr>
                                        <p:cTn id="12" dur="500"/>
                                        <p:tgtEl>
                                          <p:spTgt spid="10"/>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animEffect transition="in" filter="blinds(horizontal)">
                                      <p:cBhvr>
                                        <p:cTn id="15" dur="500"/>
                                        <p:tgtEl>
                                          <p:spTgt spid="11"/>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12"/>
                                        </p:tgtEl>
                                        <p:attrNameLst>
                                          <p:attrName>style.visibility</p:attrName>
                                        </p:attrNameLst>
                                      </p:cBhvr>
                                      <p:to>
                                        <p:strVal val="visible"/>
                                      </p:to>
                                    </p:set>
                                    <p:animEffect transition="in" filter="blinds(horizontal)">
                                      <p:cBhvr>
                                        <p:cTn id="18" dur="500"/>
                                        <p:tgtEl>
                                          <p:spTgt spid="12"/>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13"/>
                                        </p:tgtEl>
                                        <p:attrNameLst>
                                          <p:attrName>style.visibility</p:attrName>
                                        </p:attrNameLst>
                                      </p:cBhvr>
                                      <p:to>
                                        <p:strVal val="visible"/>
                                      </p:to>
                                    </p:set>
                                    <p:animEffect transition="in" filter="blinds(horizontal)">
                                      <p:cBhvr>
                                        <p:cTn id="21" dur="500"/>
                                        <p:tgtEl>
                                          <p:spTgt spid="13"/>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14">
                                            <p:txEl>
                                              <p:pRg st="0" end="0"/>
                                            </p:txEl>
                                          </p:spTgt>
                                        </p:tgtEl>
                                        <p:attrNameLst>
                                          <p:attrName>style.visibility</p:attrName>
                                        </p:attrNameLst>
                                      </p:cBhvr>
                                      <p:to>
                                        <p:strVal val="visible"/>
                                      </p:to>
                                    </p:set>
                                    <p:animEffect transition="in" filter="blinds(horizontal)">
                                      <p:cBhvr>
                                        <p:cTn id="26" dur="500"/>
                                        <p:tgtEl>
                                          <p:spTgt spid="14">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xEl>
                                              <p:pRg st="2" end="2"/>
                                            </p:txEl>
                                          </p:spTgt>
                                        </p:tgtEl>
                                        <p:attrNameLst>
                                          <p:attrName>style.visibility</p:attrName>
                                        </p:attrNameLst>
                                      </p:cBhvr>
                                      <p:to>
                                        <p:strVal val="visible"/>
                                      </p:to>
                                    </p:set>
                                    <p:animEffect transition="in" filter="blinds(horizontal)">
                                      <p:cBhvr>
                                        <p:cTn id="31" dur="500"/>
                                        <p:tgtEl>
                                          <p:spTgt spid="14">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blinds(horizontal)">
                                      <p:cBhvr>
                                        <p:cTn id="36" dur="500"/>
                                        <p:tgtEl>
                                          <p:spTgt spid="15"/>
                                        </p:tgtEl>
                                      </p:cBhvr>
                                    </p:animEffect>
                                  </p:childTnLst>
                                </p:cTn>
                              </p:par>
                            </p:childTnLst>
                          </p:cTn>
                        </p:par>
                      </p:childTnLst>
                    </p:cTn>
                  </p:par>
                  <p:par>
                    <p:cTn id="37" fill="hold">
                      <p:stCondLst>
                        <p:cond delay="indefinite"/>
                      </p:stCondLst>
                      <p:childTnLst>
                        <p:par>
                          <p:cTn id="38" fill="hold">
                            <p:stCondLst>
                              <p:cond delay="0"/>
                            </p:stCondLst>
                            <p:childTnLst>
                              <p:par>
                                <p:cTn id="39" presetID="3" presetClass="entr" presetSubtype="10" fill="hold" grpId="0" nodeType="click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blinds(horizontal)">
                                      <p:cBhvr>
                                        <p:cTn id="41" dur="500"/>
                                        <p:tgtEl>
                                          <p:spTgt spid="16"/>
                                        </p:tgtEl>
                                      </p:cBhvr>
                                    </p:animEffect>
                                  </p:childTnLst>
                                </p:cTn>
                              </p:par>
                            </p:childTnLst>
                          </p:cTn>
                        </p:par>
                      </p:childTnLst>
                    </p:cTn>
                  </p:par>
                  <p:par>
                    <p:cTn id="42" fill="hold">
                      <p:stCondLst>
                        <p:cond delay="indefinite"/>
                      </p:stCondLst>
                      <p:childTnLst>
                        <p:par>
                          <p:cTn id="43" fill="hold">
                            <p:stCondLst>
                              <p:cond delay="0"/>
                            </p:stCondLst>
                            <p:childTnLst>
                              <p:par>
                                <p:cTn id="44" presetID="3" presetClass="entr" presetSubtype="10" fill="hold" grpId="0" nodeType="clickEffect">
                                  <p:stCondLst>
                                    <p:cond delay="0"/>
                                  </p:stCondLst>
                                  <p:childTnLst>
                                    <p:set>
                                      <p:cBhvr>
                                        <p:cTn id="45" dur="1" fill="hold">
                                          <p:stCondLst>
                                            <p:cond delay="0"/>
                                          </p:stCondLst>
                                        </p:cTn>
                                        <p:tgtEl>
                                          <p:spTgt spid="17"/>
                                        </p:tgtEl>
                                        <p:attrNameLst>
                                          <p:attrName>style.visibility</p:attrName>
                                        </p:attrNameLst>
                                      </p:cBhvr>
                                      <p:to>
                                        <p:strVal val="visible"/>
                                      </p:to>
                                    </p:set>
                                    <p:animEffect transition="in" filter="blinds(horizontal)">
                                      <p:cBhvr>
                                        <p:cTn id="46" dur="500"/>
                                        <p:tgtEl>
                                          <p:spTgt spid="17"/>
                                        </p:tgtEl>
                                      </p:cBhvr>
                                    </p:animEffect>
                                  </p:childTnLst>
                                </p:cTn>
                              </p:par>
                            </p:childTnLst>
                          </p:cTn>
                        </p:par>
                      </p:childTnLst>
                    </p:cTn>
                  </p:par>
                  <p:par>
                    <p:cTn id="47" fill="hold">
                      <p:stCondLst>
                        <p:cond delay="indefinite"/>
                      </p:stCondLst>
                      <p:childTnLst>
                        <p:par>
                          <p:cTn id="48" fill="hold">
                            <p:stCondLst>
                              <p:cond delay="0"/>
                            </p:stCondLst>
                            <p:childTnLst>
                              <p:par>
                                <p:cTn id="49" presetID="3" presetClass="entr" presetSubtype="10" fill="hold" grpId="0" nodeType="clickEffect">
                                  <p:stCondLst>
                                    <p:cond delay="0"/>
                                  </p:stCondLst>
                                  <p:childTnLst>
                                    <p:set>
                                      <p:cBhvr>
                                        <p:cTn id="50" dur="1" fill="hold">
                                          <p:stCondLst>
                                            <p:cond delay="0"/>
                                          </p:stCondLst>
                                        </p:cTn>
                                        <p:tgtEl>
                                          <p:spTgt spid="18"/>
                                        </p:tgtEl>
                                        <p:attrNameLst>
                                          <p:attrName>style.visibility</p:attrName>
                                        </p:attrNameLst>
                                      </p:cBhvr>
                                      <p:to>
                                        <p:strVal val="visible"/>
                                      </p:to>
                                    </p:set>
                                    <p:animEffect transition="in" filter="blinds(horizontal)">
                                      <p:cBhvr>
                                        <p:cTn id="51"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animBg="1"/>
      <p:bldP spid="12" grpId="0" animBg="1"/>
      <p:bldP spid="13" grpId="0" animBg="1"/>
      <p:bldP spid="15" grpId="0"/>
      <p:bldP spid="16" grpId="0"/>
      <p:bldP spid="17" grpId="0"/>
      <p:bldP spid="18" grpId="0"/>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5F4A154C4641E49BD6DB2899EAF25E9" ma:contentTypeVersion="13" ma:contentTypeDescription="Create a new document." ma:contentTypeScope="" ma:versionID="23bc477752390507dc2cffcd22a104a8">
  <xsd:schema xmlns:xsd="http://www.w3.org/2001/XMLSchema" xmlns:xs="http://www.w3.org/2001/XMLSchema" xmlns:p="http://schemas.microsoft.com/office/2006/metadata/properties" xmlns:ns3="78db98b4-7c56-4667-9532-fea666d1edab" xmlns:ns4="00eee050-7eda-4a68-8825-514e694f5f09" targetNamespace="http://schemas.microsoft.com/office/2006/metadata/properties" ma:root="true" ma:fieldsID="8007d9db6d91cd99dd6d826ae72dde73" ns3:_="" ns4:_="">
    <xsd:import namespace="78db98b4-7c56-4667-9532-fea666d1edab"/>
    <xsd:import namespace="00eee050-7eda-4a68-8825-514e694f5f09"/>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8db98b4-7c56-4667-9532-fea666d1ed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0eee050-7eda-4a68-8825-514e694f5f09"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BF993C-BFAD-4C5A-823A-203D0222399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8db98b4-7c56-4667-9532-fea666d1edab"/>
    <ds:schemaRef ds:uri="00eee050-7eda-4a68-8825-514e694f5f0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D4A0996-6C59-4989-AD8B-C5C842F41034}">
  <ds:schemaRefs>
    <ds:schemaRef ds:uri="http://schemas.microsoft.com/sharepoint/v3/contenttype/forms"/>
  </ds:schemaRefs>
</ds:datastoreItem>
</file>

<file path=customXml/itemProps3.xml><?xml version="1.0" encoding="utf-8"?>
<ds:datastoreItem xmlns:ds="http://schemas.openxmlformats.org/officeDocument/2006/customXml" ds:itemID="{408D19C8-6B2E-490A-8029-C687CA138C80}">
  <ds:schemaRefs>
    <ds:schemaRef ds:uri="http://purl.org/dc/elements/1.1/"/>
    <ds:schemaRef ds:uri="http://schemas.microsoft.com/office/2006/metadata/properties"/>
    <ds:schemaRef ds:uri="78db98b4-7c56-4667-9532-fea666d1edab"/>
    <ds:schemaRef ds:uri="00eee050-7eda-4a68-8825-514e694f5f09"/>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673</TotalTime>
  <Words>2761</Words>
  <Application>Microsoft Office PowerPoint</Application>
  <PresentationFormat>On-screen Show (4:3)</PresentationFormat>
  <Paragraphs>320</Paragraphs>
  <Slides>14</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14</vt:i4>
      </vt:variant>
    </vt:vector>
  </HeadingPairs>
  <TitlesOfParts>
    <vt:vector size="25" baseType="lpstr">
      <vt:lpstr>游ゴシック</vt:lpstr>
      <vt:lpstr>游ゴシック Light</vt:lpstr>
      <vt:lpstr>Arial</vt:lpstr>
      <vt:lpstr>Calibri</vt:lpstr>
      <vt:lpstr>Calibri Light</vt:lpstr>
      <vt:lpstr>Cambria Math</vt:lpstr>
      <vt:lpstr>Comic Sans MS</vt:lpstr>
      <vt:lpstr>Gabriola</vt:lpstr>
      <vt:lpstr>Segoe UI Black</vt:lpstr>
      <vt:lpstr>Wingdings</vt:lpstr>
      <vt:lpstr>Office テーマ</vt:lpstr>
      <vt:lpstr>PowerPoint Presentation</vt:lpstr>
      <vt:lpstr>Hypothesis Testing</vt:lpstr>
      <vt:lpstr>Hypothesis Testing</vt:lpstr>
      <vt:lpstr>Hypothesis Testing</vt:lpstr>
      <vt:lpstr>Hypothesis Testing</vt:lpstr>
      <vt:lpstr>Hypothesis Testing</vt:lpstr>
      <vt:lpstr>Hypothesis Testing</vt:lpstr>
      <vt:lpstr>Hypothesis Testing</vt:lpstr>
      <vt:lpstr>Hypothesis Testing</vt:lpstr>
      <vt:lpstr>Hypothesis Testing</vt:lpstr>
      <vt:lpstr>Hypothesis Testing</vt:lpstr>
      <vt:lpstr>Hypothesis Testing</vt:lpstr>
      <vt:lpstr>Hypothesis Testing</vt:lpstr>
      <vt:lpstr>Hypothesis Testing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Mike Pye</dc:creator>
  <cp:lastModifiedBy>Gareth Westwater</cp:lastModifiedBy>
  <cp:revision>164</cp:revision>
  <dcterms:created xsi:type="dcterms:W3CDTF">2017-08-14T15:35:38Z</dcterms:created>
  <dcterms:modified xsi:type="dcterms:W3CDTF">2021-01-28T09:39:46Z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0x010100C5F4A154C4641E49BD6DB2899EAF25E9</vt:lpwstr>
  </property>
</Properties>
</file>