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CCCC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111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28/01/2021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7934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28/01/2021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06674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28/01/2021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52683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28/01/2021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7595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28/01/2021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41390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28/01/2021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3651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28/01/2021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39771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28/01/2021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43817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28/01/2021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01463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28/01/2021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20382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28/01/2021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07774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4"/>
            </a:gs>
            <a:gs pos="7000">
              <a:schemeClr val="accent4">
                <a:lumMod val="20000"/>
                <a:lumOff val="80000"/>
              </a:schemeClr>
            </a:gs>
            <a:gs pos="95000">
              <a:schemeClr val="accent4">
                <a:lumMod val="20000"/>
                <a:lumOff val="80000"/>
              </a:schemeClr>
            </a:gs>
            <a:gs pos="100000">
              <a:schemeClr val="accent4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50C350-365A-4F35-859D-17F134836970}" type="datetimeFigureOut">
              <a:rPr lang="en-GB" smtClean="0"/>
              <a:t>28/01/2021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99737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7" Type="http://schemas.openxmlformats.org/officeDocument/2006/relationships/image" Target="../media/image30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9.png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2.png"/><Relationship Id="rId4" Type="http://schemas.openxmlformats.org/officeDocument/2006/relationships/image" Target="../media/image31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png"/><Relationship Id="rId3" Type="http://schemas.openxmlformats.org/officeDocument/2006/relationships/image" Target="../media/image18.png"/><Relationship Id="rId7" Type="http://schemas.openxmlformats.org/officeDocument/2006/relationships/image" Target="../media/image22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1.png"/><Relationship Id="rId5" Type="http://schemas.openxmlformats.org/officeDocument/2006/relationships/image" Target="../media/image20.png"/><Relationship Id="rId4" Type="http://schemas.openxmlformats.org/officeDocument/2006/relationships/image" Target="../media/image19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4.png"/><Relationship Id="rId4" Type="http://schemas.openxmlformats.org/officeDocument/2006/relationships/image" Target="../media/image19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5.png"/><Relationship Id="rId4" Type="http://schemas.openxmlformats.org/officeDocument/2006/relationships/image" Target="../media/image19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6.png"/><Relationship Id="rId4" Type="http://schemas.openxmlformats.org/officeDocument/2006/relationships/image" Target="../media/image1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951BC11E-75C5-4612-8041-02DDC84458DD}"/>
              </a:ext>
            </a:extLst>
          </p:cNvPr>
          <p:cNvSpPr/>
          <p:nvPr/>
        </p:nvSpPr>
        <p:spPr>
          <a:xfrm>
            <a:off x="1295236" y="339551"/>
            <a:ext cx="6571351" cy="3193182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en-US" altLang="ja-JP" sz="11500" b="1" u="sng" dirty="0">
                <a:ln w="38100">
                  <a:solidFill>
                    <a:schemeClr val="accent2">
                      <a:lumMod val="75000"/>
                    </a:schemeClr>
                  </a:solidFill>
                  <a:prstDash val="solid"/>
                </a:ln>
                <a:solidFill>
                  <a:srgbClr val="FFC000"/>
                </a:solidFill>
                <a:latin typeface="Gabriola" panose="04040605051002020D02" pitchFamily="82" charset="0"/>
                <a:ea typeface="Segoe UI Black" panose="020B0A02040204020203" pitchFamily="34" charset="0"/>
                <a:cs typeface="Segoe UI Black" panose="020B0A02040204020203" pitchFamily="34" charset="0"/>
              </a:rPr>
              <a:t>Statistics</a:t>
            </a:r>
          </a:p>
          <a:p>
            <a:pPr algn="ctr"/>
            <a:r>
              <a:rPr lang="en-US" altLang="ja-JP" sz="8800" b="1" dirty="0">
                <a:ln w="38100">
                  <a:solidFill>
                    <a:schemeClr val="accent2">
                      <a:lumMod val="75000"/>
                    </a:schemeClr>
                  </a:solidFill>
                  <a:prstDash val="solid"/>
                </a:ln>
                <a:solidFill>
                  <a:srgbClr val="FFC000"/>
                </a:solidFill>
                <a:latin typeface="Gabriola" panose="04040605051002020D02" pitchFamily="82" charset="0"/>
                <a:ea typeface="Segoe UI Black" panose="020B0A02040204020203" pitchFamily="34" charset="0"/>
                <a:cs typeface="Segoe UI Black" panose="020B0A02040204020203" pitchFamily="34" charset="0"/>
              </a:rPr>
              <a:t>Hypothesis Testing</a:t>
            </a:r>
            <a:endParaRPr lang="ja-JP" altLang="en-US" sz="8800" b="1" dirty="0">
              <a:ln w="38100">
                <a:solidFill>
                  <a:schemeClr val="accent2">
                    <a:lumMod val="75000"/>
                  </a:schemeClr>
                </a:solidFill>
                <a:prstDash val="solid"/>
              </a:ln>
              <a:solidFill>
                <a:srgbClr val="FFC000"/>
              </a:solidFill>
              <a:latin typeface="Gabriola" panose="04040605051002020D02" pitchFamily="82" charset="0"/>
              <a:cs typeface="Segoe UI Black" panose="020B0A02040204020203" pitchFamily="34" charset="0"/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CD70DD23-DBB1-48AE-BCF2-1500DD51E942}"/>
              </a:ext>
            </a:extLst>
          </p:cNvPr>
          <p:cNvSpPr txBox="1"/>
          <p:nvPr/>
        </p:nvSpPr>
        <p:spPr>
          <a:xfrm>
            <a:off x="2211674" y="3837347"/>
            <a:ext cx="472065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>
                <a:latin typeface="Arial Black" panose="020B0A04020102020204" pitchFamily="34" charset="0"/>
              </a:rPr>
              <a:t>Twitter: @Owen134866</a:t>
            </a:r>
          </a:p>
          <a:p>
            <a:pPr algn="ctr"/>
            <a:endParaRPr lang="en-US" dirty="0">
              <a:latin typeface="Arial Black" panose="020B0A04020102020204" pitchFamily="34" charset="0"/>
            </a:endParaRPr>
          </a:p>
          <a:p>
            <a:pPr algn="ctr"/>
            <a:r>
              <a:rPr lang="en-US" dirty="0">
                <a:latin typeface="Arial Black" panose="020B0A04020102020204" pitchFamily="34" charset="0"/>
              </a:rPr>
              <a:t>www.mathsfreeresourcelibrary.com</a:t>
            </a:r>
            <a:endParaRPr lang="en-GB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832231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4931462" y="5775009"/>
                <a:ext cx="975075" cy="51860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𝐻</m:t>
                          </m:r>
                        </m:e>
                        <m:sub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: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𝑝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≠</m:t>
                      </m:r>
                      <m:f>
                        <m:fPr>
                          <m:ctrlP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31462" y="5775009"/>
                <a:ext cx="975075" cy="518604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Hypothesis Testing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5" y="1400175"/>
                <a:ext cx="3671479" cy="5079002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A Hypothesis is a statement made about the value of a population parameter. You can test a hypothesis to see if there is enough evidence to change it</a:t>
                </a:r>
              </a:p>
              <a:p>
                <a:pPr marL="0" indent="0" algn="ctr">
                  <a:buNone/>
                </a:pPr>
                <a:endParaRPr lang="en-US" sz="1600" b="1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John wants to see whether a coin is unbiased, or whether it is biased towards coming down on heads. He tosses the coin 8 times and counts the numbers of times,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𝑋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, that it lands heads up.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marL="342900" indent="-342900" algn="ctr">
                  <a:buAutoNum type="alphaLcParenR"/>
                </a:pPr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Describe the test statistic</a:t>
                </a:r>
              </a:p>
              <a:p>
                <a:pPr marL="342900" indent="-342900" algn="ctr">
                  <a:buAutoNum type="alphaLcParenR"/>
                </a:pPr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Write down a suitable null hypothesis</a:t>
                </a:r>
              </a:p>
              <a:p>
                <a:pPr marL="342900" indent="-342900" algn="ctr">
                  <a:buAutoNum type="alphaLcParenR"/>
                </a:pPr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Write down a suitable alternative hypothesis</a:t>
                </a:r>
              </a:p>
              <a:p>
                <a:pPr algn="ctr">
                  <a:buFont typeface="Wingdings" panose="05000000000000000000" pitchFamily="2" charset="2"/>
                  <a:buChar char="à"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GB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5" y="1400175"/>
                <a:ext cx="3671479" cy="5079002"/>
              </a:xfrm>
              <a:blipFill>
                <a:blip r:embed="rId3"/>
                <a:stretch>
                  <a:fillRect t="-720" r="-23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7A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3995936" y="0"/>
                <a:ext cx="1490536" cy="33855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r>
                  <a:rPr lang="en-US" sz="1600" b="0" dirty="0">
                    <a:latin typeface="Comic Sans MS" panose="030F0702030302020204" pitchFamily="66" charset="0"/>
                  </a:rPr>
                  <a:t>If: 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𝑋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~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𝐵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𝑛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𝑝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</m:oMath>
                </a14:m>
                <a:endParaRPr lang="en-GB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95936" y="0"/>
                <a:ext cx="1490536" cy="338554"/>
              </a:xfrm>
              <a:prstGeom prst="rect">
                <a:avLst/>
              </a:prstGeom>
              <a:blipFill>
                <a:blip r:embed="rId4"/>
                <a:stretch>
                  <a:fillRect l="-1613" b="-18333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6307646" y="0"/>
                <a:ext cx="2836354" cy="460832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𝑋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</m:d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𝑟</m:t>
                                </m:r>
                              </m:e>
                            </m:mr>
                          </m:m>
                        </m:e>
                      </m:d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sup>
                      </m:sSup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1−</m:t>
                              </m:r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</m:e>
                          </m:d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sup>
                      </m:sSup>
                    </m:oMath>
                  </m:oMathPara>
                </a14:m>
                <a:endParaRPr lang="en-GB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07646" y="0"/>
                <a:ext cx="2836354" cy="46083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5" name="Straight Arrow Connector 24"/>
          <p:cNvCxnSpPr/>
          <p:nvPr/>
        </p:nvCxnSpPr>
        <p:spPr>
          <a:xfrm>
            <a:off x="5580112" y="168274"/>
            <a:ext cx="648072" cy="0"/>
          </a:xfrm>
          <a:prstGeom prst="straightConnector1">
            <a:avLst/>
          </a:prstGeom>
          <a:ln w="444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/>
          <p:nvPr/>
        </p:nvCxnSpPr>
        <p:spPr>
          <a:xfrm flipV="1">
            <a:off x="3474720" y="3770811"/>
            <a:ext cx="1114697" cy="1027612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4599986" y="3341980"/>
            <a:ext cx="382991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The test statistic is the number/proportion of heads we get from the 8 tosses</a:t>
            </a:r>
            <a:endParaRPr lang="en-GB" sz="16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cxnSp>
        <p:nvCxnSpPr>
          <p:cNvPr id="11" name="Straight Arrow Connector 10"/>
          <p:cNvCxnSpPr/>
          <p:nvPr/>
        </p:nvCxnSpPr>
        <p:spPr>
          <a:xfrm flipV="1">
            <a:off x="3502832" y="4918229"/>
            <a:ext cx="1291110" cy="343312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4962617" y="4589755"/>
                <a:ext cx="975075" cy="51860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𝐻</m:t>
                          </m:r>
                        </m:e>
                        <m:sub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: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𝑝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62617" y="4589755"/>
                <a:ext cx="975075" cy="518604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TextBox 13"/>
          <p:cNvSpPr txBox="1"/>
          <p:nvPr/>
        </p:nvSpPr>
        <p:spPr>
          <a:xfrm>
            <a:off x="6446667" y="4600113"/>
            <a:ext cx="2523161" cy="49244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(The default position is that the coin is unbiased)</a:t>
            </a:r>
            <a:endParaRPr lang="en-GB" sz="16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cxnSp>
        <p:nvCxnSpPr>
          <p:cNvPr id="15" name="Straight Arrow Connector 14"/>
          <p:cNvCxnSpPr/>
          <p:nvPr/>
        </p:nvCxnSpPr>
        <p:spPr>
          <a:xfrm>
            <a:off x="3468801" y="5831192"/>
            <a:ext cx="1254119" cy="187868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4927107" y="5779363"/>
                <a:ext cx="975075" cy="51860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𝐻</m:t>
                          </m:r>
                        </m:e>
                        <m:sub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: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𝑝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&gt;</m:t>
                      </m:r>
                      <m:f>
                        <m:fPr>
                          <m:ctrlP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27107" y="5779363"/>
                <a:ext cx="975075" cy="518604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TextBox 17"/>
          <p:cNvSpPr txBox="1"/>
          <p:nvPr/>
        </p:nvSpPr>
        <p:spPr>
          <a:xfrm>
            <a:off x="6428913" y="5612167"/>
            <a:ext cx="2377736" cy="73866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(John’s opinion is that the coin is biased </a:t>
            </a:r>
            <a:r>
              <a:rPr lang="en-US" sz="1600" u="sng" dirty="0">
                <a:solidFill>
                  <a:srgbClr val="FF0000"/>
                </a:solidFill>
                <a:latin typeface="Comic Sans MS" panose="030F0702030302020204" pitchFamily="66" charset="0"/>
              </a:rPr>
              <a:t>towards</a:t>
            </a:r>
            <a:r>
              <a:rPr lang="en-US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 heads)</a:t>
            </a:r>
            <a:endParaRPr lang="en-GB" sz="16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cxnSp>
        <p:nvCxnSpPr>
          <p:cNvPr id="19" name="Straight Connector 18"/>
          <p:cNvCxnSpPr/>
          <p:nvPr/>
        </p:nvCxnSpPr>
        <p:spPr>
          <a:xfrm flipV="1">
            <a:off x="322217" y="3553097"/>
            <a:ext cx="2847703" cy="1"/>
          </a:xfrm>
          <a:prstGeom prst="line">
            <a:avLst/>
          </a:prstGeom>
          <a:ln w="5715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 flipH="1">
            <a:off x="3709851" y="2603863"/>
            <a:ext cx="870858" cy="740229"/>
          </a:xfrm>
          <a:prstGeom prst="straightConnector1">
            <a:avLst/>
          </a:prstGeom>
          <a:ln w="22225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4495482" y="2026985"/>
            <a:ext cx="353382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0000FF"/>
                </a:solidFill>
                <a:latin typeface="Comic Sans MS" panose="030F0702030302020204" pitchFamily="66" charset="0"/>
              </a:rPr>
              <a:t>If we do not specify which way we believe the coin to be biased, then our answer to part c changes…</a:t>
            </a:r>
            <a:endParaRPr lang="en-GB" sz="1400" dirty="0">
              <a:solidFill>
                <a:srgbClr val="0000FF"/>
              </a:solidFill>
              <a:latin typeface="Comic Sans MS" panose="030F0702030302020204" pitchFamily="66" charset="0"/>
            </a:endParaRPr>
          </a:p>
        </p:txBody>
      </p:sp>
      <p:cxnSp>
        <p:nvCxnSpPr>
          <p:cNvPr id="22" name="Straight Connector 21"/>
          <p:cNvCxnSpPr/>
          <p:nvPr/>
        </p:nvCxnSpPr>
        <p:spPr>
          <a:xfrm flipV="1">
            <a:off x="6770914" y="6217920"/>
            <a:ext cx="1624149" cy="13065"/>
          </a:xfrm>
          <a:prstGeom prst="line">
            <a:avLst/>
          </a:prstGeom>
          <a:ln w="5715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565474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6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7" grpId="0"/>
      <p:bldP spid="9" grpId="0"/>
      <p:bldP spid="14" grpId="0"/>
      <p:bldP spid="17" grpId="0"/>
      <p:bldP spid="17" grpId="1"/>
      <p:bldP spid="18" grpId="0"/>
      <p:bldP spid="21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Hypothesis Testing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5" y="1400175"/>
            <a:ext cx="3671479" cy="5079002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A Hypothesis is a statement made about the value of a population parameter. You can test a hypothesis to see if there is enough evidence to change it</a:t>
            </a:r>
          </a:p>
          <a:p>
            <a:pPr marL="0" indent="0" algn="ctr">
              <a:buNone/>
            </a:pPr>
            <a:endParaRPr lang="en-US" sz="1600" b="1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An election candidate believe she has the support of 40% of the residents in a particular town. A researcher wants to test, at the 5% significance level, whether the candidate is overestimating her support. The researcher asks 20 people whether they support the candidate, and 3 say that they do.</a:t>
            </a: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marL="342900" indent="-342900" algn="ctr">
              <a:buAutoNum type="alphaLcParenR"/>
            </a:pPr>
            <a:r>
              <a:rPr lang="en-US" sz="1600" dirty="0">
                <a:latin typeface="Comic Sans MS" panose="030F0702030302020204" pitchFamily="66" charset="0"/>
                <a:sym typeface="Wingdings" panose="05000000000000000000" pitchFamily="2" charset="2"/>
              </a:rPr>
              <a:t>Write down a suitable test statistic</a:t>
            </a:r>
          </a:p>
          <a:p>
            <a:pPr marL="342900" indent="-342900" algn="ctr">
              <a:buAutoNum type="alphaLcParenR"/>
            </a:pPr>
            <a:r>
              <a:rPr lang="en-US" sz="1600" dirty="0">
                <a:latin typeface="Comic Sans MS" panose="030F0702030302020204" pitchFamily="66" charset="0"/>
                <a:sym typeface="Wingdings" panose="05000000000000000000" pitchFamily="2" charset="2"/>
              </a:rPr>
              <a:t>Write down two suitable hypotheses</a:t>
            </a:r>
          </a:p>
          <a:p>
            <a:pPr marL="342900" indent="-342900" algn="ctr">
              <a:buAutoNum type="alphaLcParenR"/>
            </a:pPr>
            <a:r>
              <a:rPr lang="en-US" sz="1600" dirty="0">
                <a:latin typeface="Comic Sans MS" panose="030F0702030302020204" pitchFamily="66" charset="0"/>
                <a:sym typeface="Wingdings" panose="05000000000000000000" pitchFamily="2" charset="2"/>
              </a:rPr>
              <a:t>Explain the condition under which the null hypothesis would be rejected</a:t>
            </a:r>
          </a:p>
          <a:p>
            <a:pPr algn="ctr">
              <a:buFont typeface="Wingdings" panose="05000000000000000000" pitchFamily="2" charset="2"/>
              <a:buChar char="à"/>
            </a:pP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600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7A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3995936" y="0"/>
                <a:ext cx="1490536" cy="33855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r>
                  <a:rPr lang="en-US" sz="1600" b="0" dirty="0">
                    <a:latin typeface="Comic Sans MS" panose="030F0702030302020204" pitchFamily="66" charset="0"/>
                  </a:rPr>
                  <a:t>If: 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𝑋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~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𝐵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𝑛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𝑝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</m:oMath>
                </a14:m>
                <a:endParaRPr lang="en-GB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95936" y="0"/>
                <a:ext cx="1490536" cy="338554"/>
              </a:xfrm>
              <a:prstGeom prst="rect">
                <a:avLst/>
              </a:prstGeom>
              <a:blipFill>
                <a:blip r:embed="rId2"/>
                <a:stretch>
                  <a:fillRect l="-1613" b="-18333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6307646" y="0"/>
                <a:ext cx="2836354" cy="460832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𝑋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</m:d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𝑟</m:t>
                                </m:r>
                              </m:e>
                            </m:mr>
                          </m:m>
                        </m:e>
                      </m:d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sup>
                      </m:sSup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1−</m:t>
                              </m:r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</m:e>
                          </m:d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sup>
                      </m:sSup>
                    </m:oMath>
                  </m:oMathPara>
                </a14:m>
                <a:endParaRPr lang="en-GB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07646" y="0"/>
                <a:ext cx="2836354" cy="46083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5" name="Straight Arrow Connector 24"/>
          <p:cNvCxnSpPr/>
          <p:nvPr/>
        </p:nvCxnSpPr>
        <p:spPr>
          <a:xfrm>
            <a:off x="5580112" y="168274"/>
            <a:ext cx="648072" cy="0"/>
          </a:xfrm>
          <a:prstGeom prst="straightConnector1">
            <a:avLst/>
          </a:prstGeom>
          <a:ln w="444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4844378" y="4642894"/>
                <a:ext cx="114608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𝐻</m:t>
                          </m:r>
                        </m:e>
                        <m:sub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: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𝑝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&lt;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0.4</m:t>
                      </m:r>
                    </m:oMath>
                  </m:oMathPara>
                </a14:m>
                <a:endParaRPr lang="en-GB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44378" y="4642894"/>
                <a:ext cx="1146083" cy="276999"/>
              </a:xfrm>
              <a:prstGeom prst="rect">
                <a:avLst/>
              </a:prstGeom>
              <a:blipFill>
                <a:blip r:embed="rId4"/>
                <a:stretch>
                  <a:fillRect l="-4787" r="-4255" b="-2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9" name="Straight Arrow Connector 8"/>
          <p:cNvCxnSpPr/>
          <p:nvPr/>
        </p:nvCxnSpPr>
        <p:spPr>
          <a:xfrm flipV="1">
            <a:off x="3457303" y="2751909"/>
            <a:ext cx="1280160" cy="2159725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flipV="1">
            <a:off x="3485415" y="3944983"/>
            <a:ext cx="1286882" cy="1429769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4849405" y="3753732"/>
                <a:ext cx="115140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𝐻</m:t>
                          </m:r>
                        </m:e>
                        <m:sub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: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𝑝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=0.4</m:t>
                      </m:r>
                    </m:oMath>
                  </m:oMathPara>
                </a14:m>
                <a:endParaRPr lang="en-GB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49405" y="3753732"/>
                <a:ext cx="1151405" cy="276999"/>
              </a:xfrm>
              <a:prstGeom prst="rect">
                <a:avLst/>
              </a:prstGeom>
              <a:blipFill>
                <a:blip r:embed="rId5"/>
                <a:stretch>
                  <a:fillRect l="-4787" r="-4787" b="-2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extBox 12"/>
          <p:cNvSpPr txBox="1"/>
          <p:nvPr/>
        </p:nvSpPr>
        <p:spPr>
          <a:xfrm>
            <a:off x="6072197" y="3737964"/>
            <a:ext cx="2749585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(The default position is that the candidate has 40% support)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cxnSp>
        <p:nvCxnSpPr>
          <p:cNvPr id="14" name="Straight Arrow Connector 13"/>
          <p:cNvCxnSpPr/>
          <p:nvPr/>
        </p:nvCxnSpPr>
        <p:spPr>
          <a:xfrm>
            <a:off x="3756183" y="5970528"/>
            <a:ext cx="955154" cy="125472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6124112" y="4410383"/>
            <a:ext cx="2741213" cy="73866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(The researcher is testing whether the candidate is </a:t>
            </a:r>
            <a:r>
              <a:rPr lang="en-US" sz="1200" u="sng" dirty="0">
                <a:solidFill>
                  <a:srgbClr val="FF0000"/>
                </a:solidFill>
                <a:latin typeface="Comic Sans MS" panose="030F0702030302020204" pitchFamily="66" charset="0"/>
              </a:rPr>
              <a:t>overestimating</a:t>
            </a:r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 their support, so believes that the true percentage might be lower)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cxnSp>
        <p:nvCxnSpPr>
          <p:cNvPr id="21" name="Straight Arrow Connector 20"/>
          <p:cNvCxnSpPr/>
          <p:nvPr/>
        </p:nvCxnSpPr>
        <p:spPr>
          <a:xfrm flipV="1">
            <a:off x="3500846" y="4850674"/>
            <a:ext cx="1219200" cy="505098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4608694" y="5606207"/>
            <a:ext cx="411729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The null hypothesis will be rejected if the probability of 3 or fewer people saying they will support the candidate is less than 5%</a:t>
            </a:r>
            <a:endParaRPr lang="en-GB" sz="16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765448" y="2279534"/>
            <a:ext cx="382991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The test statistic is the number/proportion of people who say they support the candidate</a:t>
            </a:r>
            <a:endParaRPr lang="en-GB" sz="16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04212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2" grpId="0"/>
      <p:bldP spid="13" grpId="0"/>
      <p:bldP spid="16" grpId="0"/>
      <p:bldP spid="26" grpId="0"/>
      <p:bldP spid="1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0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Prior Knowledge Check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304800" y="1825625"/>
                <a:ext cx="3622766" cy="4351338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US" sz="2000" dirty="0">
                    <a:latin typeface="Comic Sans MS" panose="030F0702030302020204" pitchFamily="66" charset="0"/>
                  </a:rPr>
                  <a:t>1)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𝑋</m:t>
                    </m:r>
                    <m:r>
                      <a:rPr lang="en-US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~</m:t>
                    </m:r>
                    <m:r>
                      <a:rPr lang="en-US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𝐵</m:t>
                    </m:r>
                    <m:r>
                      <a:rPr lang="en-US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(20, 0.4)</m:t>
                    </m:r>
                  </m:oMath>
                </a14:m>
                <a:r>
                  <a:rPr lang="en-GB" sz="2000" dirty="0">
                    <a:latin typeface="Comic Sans MS" panose="030F0702030302020204" pitchFamily="66" charset="0"/>
                  </a:rPr>
                  <a:t>. Calculate:</a:t>
                </a:r>
              </a:p>
              <a:p>
                <a:pPr marL="0" indent="0">
                  <a:buNone/>
                </a:pPr>
                <a:endParaRPr lang="en-US" sz="2000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r>
                  <a:rPr lang="en-US" sz="2000" dirty="0">
                    <a:latin typeface="Comic Sans MS" panose="030F0702030302020204" pitchFamily="66" charset="0"/>
                  </a:rPr>
                  <a:t>a)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𝑋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=5)</m:t>
                    </m:r>
                  </m:oMath>
                </a14:m>
                <a:r>
                  <a:rPr lang="en-GB" sz="2000" dirty="0">
                    <a:latin typeface="Comic Sans MS" panose="030F0702030302020204" pitchFamily="66" charset="0"/>
                  </a:rPr>
                  <a:t>	b)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𝑋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=10)</m:t>
                    </m:r>
                  </m:oMath>
                </a14:m>
                <a:endParaRPr lang="en-GB" sz="2000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endParaRPr lang="en-GB" sz="2000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r>
                  <a:rPr lang="en-US" sz="2000" dirty="0">
                    <a:latin typeface="Comic Sans MS" panose="030F0702030302020204" pitchFamily="66" charset="0"/>
                  </a:rPr>
                  <a:t>c)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𝑋</m:t>
                    </m:r>
                    <m:r>
                      <a:rPr lang="en-US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≤2)</m:t>
                    </m:r>
                  </m:oMath>
                </a14:m>
                <a:r>
                  <a:rPr lang="en-GB" sz="2000" dirty="0">
                    <a:latin typeface="Comic Sans MS" panose="030F0702030302020204" pitchFamily="66" charset="0"/>
                  </a:rPr>
                  <a:t>	d)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𝑋</m:t>
                    </m:r>
                    <m:r>
                      <a:rPr lang="en-US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≥18)</m:t>
                    </m:r>
                  </m:oMath>
                </a14:m>
                <a:endParaRPr lang="en-GB" sz="2000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endParaRPr lang="en-GB" sz="20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04800" y="1825625"/>
                <a:ext cx="3622766" cy="4351338"/>
              </a:xfrm>
              <a:blipFill>
                <a:blip r:embed="rId2"/>
                <a:stretch>
                  <a:fillRect l="-1684" t="-140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4754880" y="1799500"/>
                <a:ext cx="3622766" cy="4351338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Font typeface="Arial" panose="020B0604020202020204" pitchFamily="34" charset="0"/>
                  <a:buNone/>
                </a:pPr>
                <a:r>
                  <a:rPr lang="en-US" sz="2000" dirty="0">
                    <a:latin typeface="Comic Sans MS" panose="030F0702030302020204" pitchFamily="66" charset="0"/>
                  </a:rPr>
                  <a:t>2) Wanda rolls a fair dice eight times.</a:t>
                </a:r>
              </a:p>
              <a:p>
                <a:pPr marL="0" indent="0">
                  <a:buFont typeface="Arial" panose="020B0604020202020204" pitchFamily="34" charset="0"/>
                  <a:buNone/>
                </a:pPr>
                <a:endParaRPr lang="en-US" sz="2000" dirty="0">
                  <a:latin typeface="Comic Sans MS" panose="030F0702030302020204" pitchFamily="66" charset="0"/>
                </a:endParaRPr>
              </a:p>
              <a:p>
                <a:pPr marL="457200" indent="-457200">
                  <a:buFont typeface="Arial" panose="020B0604020202020204" pitchFamily="34" charset="0"/>
                  <a:buAutoNum type="alphaLcParenR"/>
                </a:pPr>
                <a:r>
                  <a:rPr lang="en-US" sz="2000" dirty="0">
                    <a:latin typeface="Comic Sans MS" panose="030F0702030302020204" pitchFamily="66" charset="0"/>
                  </a:rPr>
                  <a:t>Suggest a suitable model for the random variable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𝑋</m:t>
                    </m:r>
                  </m:oMath>
                </a14:m>
                <a:r>
                  <a:rPr lang="en-US" sz="2000" dirty="0">
                    <a:latin typeface="Comic Sans MS" panose="030F0702030302020204" pitchFamily="66" charset="0"/>
                  </a:rPr>
                  <a:t>, the number of times the dice lands on 5</a:t>
                </a:r>
              </a:p>
              <a:p>
                <a:pPr marL="457200" indent="-457200">
                  <a:buFont typeface="Arial" panose="020B0604020202020204" pitchFamily="34" charset="0"/>
                  <a:buAutoNum type="alphaLcParenR"/>
                </a:pPr>
                <a:endParaRPr lang="en-US" sz="2000" dirty="0">
                  <a:latin typeface="Comic Sans MS" panose="030F0702030302020204" pitchFamily="66" charset="0"/>
                </a:endParaRPr>
              </a:p>
              <a:p>
                <a:pPr marL="457200" indent="-457200">
                  <a:buFont typeface="Arial" panose="020B0604020202020204" pitchFamily="34" charset="0"/>
                  <a:buAutoNum type="alphaLcParenR"/>
                </a:pPr>
                <a:r>
                  <a:rPr lang="en-US" sz="2000" dirty="0">
                    <a:latin typeface="Comic Sans MS" panose="030F0702030302020204" pitchFamily="66" charset="0"/>
                  </a:rPr>
                  <a:t>Calculate:</a:t>
                </a:r>
              </a:p>
              <a:p>
                <a:pPr marL="0" indent="0">
                  <a:buNone/>
                </a:pPr>
                <a:endParaRPr lang="en-US" sz="2000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r>
                  <a:rPr lang="en-US" sz="2000" dirty="0" err="1">
                    <a:latin typeface="Comic Sans MS" panose="030F0702030302020204" pitchFamily="66" charset="0"/>
                  </a:rPr>
                  <a:t>i</a:t>
                </a:r>
                <a:r>
                  <a:rPr lang="en-US" sz="2000" dirty="0">
                    <a:latin typeface="Comic Sans MS" panose="030F0702030302020204" pitchFamily="66" charset="0"/>
                  </a:rPr>
                  <a:t>)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𝑋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=2)</m:t>
                    </m:r>
                  </m:oMath>
                </a14:m>
                <a:r>
                  <a:rPr lang="en-GB" sz="2000" dirty="0">
                    <a:latin typeface="Comic Sans MS" panose="030F0702030302020204" pitchFamily="66" charset="0"/>
                  </a:rPr>
                  <a:t>	ii)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𝑋</m:t>
                    </m:r>
                    <m:r>
                      <a:rPr lang="en-US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≥4)</m:t>
                    </m:r>
                  </m:oMath>
                </a14:m>
                <a:endParaRPr lang="en-GB" sz="2000" dirty="0">
                  <a:latin typeface="Comic Sans MS" panose="030F0702030302020204" pitchFamily="66" charset="0"/>
                </a:endParaRPr>
              </a:p>
              <a:p>
                <a:pPr marL="0" indent="0">
                  <a:buFont typeface="Arial" panose="020B0604020202020204" pitchFamily="34" charset="0"/>
                  <a:buNone/>
                </a:pPr>
                <a:endParaRPr lang="en-GB" sz="20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4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54880" y="1799500"/>
                <a:ext cx="3622766" cy="4351338"/>
              </a:xfrm>
              <a:prstGeom prst="rect">
                <a:avLst/>
              </a:prstGeom>
              <a:blipFill>
                <a:blip r:embed="rId3"/>
                <a:stretch>
                  <a:fillRect l="-2357" t="-1401" r="-286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1110343" y="2973977"/>
                <a:ext cx="61395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0.075</m:t>
                      </m:r>
                    </m:oMath>
                  </m:oMathPara>
                </a14:m>
                <a:endParaRPr lang="en-GB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10343" y="2973977"/>
                <a:ext cx="613950" cy="276999"/>
              </a:xfrm>
              <a:prstGeom prst="rect">
                <a:avLst/>
              </a:prstGeom>
              <a:blipFill>
                <a:blip r:embed="rId4"/>
                <a:stretch>
                  <a:fillRect l="-7921" r="-9901" b="-88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2682240" y="2969622"/>
                <a:ext cx="61395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0.117</m:t>
                      </m:r>
                    </m:oMath>
                  </m:oMathPara>
                </a14:m>
                <a:endParaRPr lang="en-GB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82240" y="2969622"/>
                <a:ext cx="613951" cy="276999"/>
              </a:xfrm>
              <a:prstGeom prst="rect">
                <a:avLst/>
              </a:prstGeom>
              <a:blipFill>
                <a:blip r:embed="rId5"/>
                <a:stretch>
                  <a:fillRect l="-7921" r="-8911" b="-65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1079864" y="3840480"/>
                <a:ext cx="74219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0.0036</m:t>
                      </m:r>
                    </m:oMath>
                  </m:oMathPara>
                </a14:m>
                <a:endParaRPr lang="en-GB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9864" y="3840480"/>
                <a:ext cx="742191" cy="276999"/>
              </a:xfrm>
              <a:prstGeom prst="rect">
                <a:avLst/>
              </a:prstGeom>
              <a:blipFill>
                <a:blip r:embed="rId6"/>
                <a:stretch>
                  <a:fillRect l="-6557" r="-8197" b="-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2320835" y="3836126"/>
                <a:ext cx="125515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0.00000504</m:t>
                      </m:r>
                    </m:oMath>
                  </m:oMathPara>
                </a14:m>
                <a:endParaRPr lang="en-GB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20835" y="3836126"/>
                <a:ext cx="1255152" cy="276999"/>
              </a:xfrm>
              <a:prstGeom prst="rect">
                <a:avLst/>
              </a:prstGeom>
              <a:blipFill>
                <a:blip r:embed="rId7"/>
                <a:stretch>
                  <a:fillRect l="-4369" r="-4854" b="-65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7254241" y="3892732"/>
                <a:ext cx="1177565" cy="62235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𝑋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~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𝐵</m:t>
                      </m:r>
                      <m:d>
                        <m:dPr>
                          <m:ctrlP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8, </m:t>
                          </m:r>
                          <m:f>
                            <m:fPr>
                              <m:ctrlPr>
                                <a:rPr lang="en-US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6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GB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54241" y="3892732"/>
                <a:ext cx="1177565" cy="622350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5394962" y="5725887"/>
                <a:ext cx="61395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0.260</m:t>
                      </m:r>
                    </m:oMath>
                  </m:oMathPara>
                </a14:m>
                <a:endParaRPr lang="en-GB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94962" y="5725887"/>
                <a:ext cx="613951" cy="276999"/>
              </a:xfrm>
              <a:prstGeom prst="rect">
                <a:avLst/>
              </a:prstGeom>
              <a:blipFill>
                <a:blip r:embed="rId9"/>
                <a:stretch>
                  <a:fillRect l="-7921" r="-8911" b="-65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7289077" y="5712825"/>
                <a:ext cx="74219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0.0307</m:t>
                      </m:r>
                    </m:oMath>
                  </m:oMathPara>
                </a14:m>
                <a:endParaRPr lang="en-GB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89077" y="5712825"/>
                <a:ext cx="742191" cy="276999"/>
              </a:xfrm>
              <a:prstGeom prst="rect">
                <a:avLst/>
              </a:prstGeom>
              <a:blipFill>
                <a:blip r:embed="rId10"/>
                <a:stretch>
                  <a:fillRect l="-7438" r="-8264" b="-65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013828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  <p:bldP spid="1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3E9AF089-E679-4A24-B136-9E36CC62F5F1}"/>
              </a:ext>
            </a:extLst>
          </p:cNvPr>
          <p:cNvSpPr/>
          <p:nvPr/>
        </p:nvSpPr>
        <p:spPr>
          <a:xfrm>
            <a:off x="1916461" y="1875388"/>
            <a:ext cx="5346656" cy="3023905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en-US" altLang="ja-JP" sz="9600" b="1" dirty="0">
                <a:ln w="38100">
                  <a:solidFill>
                    <a:schemeClr val="accent2">
                      <a:lumMod val="75000"/>
                    </a:schemeClr>
                  </a:solidFill>
                  <a:prstDash val="solid"/>
                </a:ln>
                <a:solidFill>
                  <a:srgbClr val="FFC000"/>
                </a:solidFill>
                <a:latin typeface="Gabriola" panose="04040605051002020D02" pitchFamily="82" charset="0"/>
                <a:ea typeface="Segoe UI Black" panose="020B0A02040204020203" pitchFamily="34" charset="0"/>
                <a:cs typeface="Segoe UI Black" panose="020B0A02040204020203" pitchFamily="34" charset="0"/>
              </a:rPr>
              <a:t>Teachings for </a:t>
            </a:r>
          </a:p>
          <a:p>
            <a:pPr algn="ctr"/>
            <a:r>
              <a:rPr lang="en-US" altLang="ja-JP" sz="9600" b="1" dirty="0">
                <a:ln w="38100">
                  <a:solidFill>
                    <a:schemeClr val="accent2">
                      <a:lumMod val="75000"/>
                    </a:schemeClr>
                  </a:solidFill>
                  <a:prstDash val="solid"/>
                </a:ln>
                <a:solidFill>
                  <a:srgbClr val="FFC000"/>
                </a:solidFill>
                <a:latin typeface="Gabriola" panose="04040605051002020D02" pitchFamily="82" charset="0"/>
                <a:ea typeface="Segoe UI Black" panose="020B0A02040204020203" pitchFamily="34" charset="0"/>
                <a:cs typeface="Segoe UI Black" panose="020B0A02040204020203" pitchFamily="34" charset="0"/>
              </a:rPr>
              <a:t>Exercise 7A</a:t>
            </a:r>
            <a:endParaRPr lang="ja-JP" altLang="en-US" sz="9600" b="1" dirty="0">
              <a:ln w="38100">
                <a:solidFill>
                  <a:schemeClr val="accent2">
                    <a:lumMod val="75000"/>
                  </a:schemeClr>
                </a:solidFill>
                <a:prstDash val="solid"/>
              </a:ln>
              <a:solidFill>
                <a:srgbClr val="FFC000"/>
              </a:solidFill>
              <a:latin typeface="Gabriola" panose="04040605051002020D02" pitchFamily="82" charset="0"/>
              <a:cs typeface="Segoe UI Black" panose="020B0A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2890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Hypothesis Testing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5" y="1400175"/>
            <a:ext cx="3671479" cy="47767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A Hypothesis is a statement made about the value of a population parameter. You can test a hypothesis to see if there is enough evidence to change it</a:t>
            </a:r>
          </a:p>
          <a:p>
            <a:pPr marL="0" indent="0" algn="ctr">
              <a:buNone/>
            </a:pPr>
            <a:endParaRPr lang="en-US" sz="1600" b="1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This chapter is all about testing statistically whether statements are true or not</a:t>
            </a:r>
          </a:p>
          <a:p>
            <a:pPr algn="ctr"/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  <a:sym typeface="Wingdings" panose="05000000000000000000" pitchFamily="2" charset="2"/>
              </a:rPr>
              <a:t> There are several key terms you need to know…</a:t>
            </a:r>
            <a:endParaRPr lang="en-GB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600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7A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058195" y="1184364"/>
            <a:ext cx="111921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u="sng" dirty="0">
                <a:latin typeface="Comic Sans MS" panose="030F0702030302020204" pitchFamily="66" charset="0"/>
              </a:rPr>
              <a:t>Hypothesis</a:t>
            </a:r>
            <a:endParaRPr lang="en-GB" sz="1400" u="sng" dirty="0">
              <a:latin typeface="Comic Sans MS" panose="030F0702030302020204" pitchFamily="66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027715" y="1467392"/>
            <a:ext cx="482019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A hypothesis is a statement made about a population parameter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61256" y="4807131"/>
            <a:ext cx="195117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u="sng" dirty="0">
                <a:latin typeface="Comic Sans MS" panose="030F0702030302020204" pitchFamily="66" charset="0"/>
              </a:rPr>
              <a:t>Population parameter</a:t>
            </a:r>
            <a:endParaRPr lang="en-GB" sz="1400" u="sng" dirty="0">
              <a:latin typeface="Comic Sans MS" panose="030F0702030302020204" pitchFamily="66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30776" y="5159828"/>
            <a:ext cx="385354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A population parameter is a statistical measure relating to a population</a:t>
            </a:r>
          </a:p>
          <a:p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 For example, the mean is a population parameter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040777" y="5085806"/>
            <a:ext cx="134524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u="sng" dirty="0">
                <a:latin typeface="Comic Sans MS" panose="030F0702030302020204" pitchFamily="66" charset="0"/>
              </a:rPr>
              <a:t>Test statistic</a:t>
            </a:r>
            <a:endParaRPr lang="en-GB" sz="1400" u="sng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4010297" y="5438503"/>
                <a:ext cx="4663440" cy="95410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A test statistic is the result of the experiment we are using, which we use to test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4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endParaRPr lang="en-US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  <a:p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 If we tossed a coin 4 times and got 3 heads then that value/proportion is the test statistic</a:t>
                </a:r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10297" y="5438503"/>
                <a:ext cx="4663440" cy="954107"/>
              </a:xfrm>
              <a:prstGeom prst="rect">
                <a:avLst/>
              </a:prstGeom>
              <a:blipFill>
                <a:blip r:embed="rId2"/>
                <a:stretch>
                  <a:fillRect l="-392" t="-1274" b="-573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4066904" y="2360022"/>
                <a:ext cx="1912768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400" u="sng" dirty="0">
                    <a:solidFill>
                      <a:schemeClr val="tx1"/>
                    </a:solidFill>
                    <a:latin typeface="Comic Sans MS" panose="030F0702030302020204" pitchFamily="66" charset="0"/>
                  </a:rPr>
                  <a:t>Null Hypothesis</a:t>
                </a:r>
                <a:r>
                  <a:rPr lang="en-US" sz="1400" dirty="0">
                    <a:solidFill>
                      <a:schemeClr val="tx1"/>
                    </a:solidFill>
                    <a:latin typeface="Comic Sans MS" panose="030F0702030302020204" pitchFamily="66" charset="0"/>
                  </a:rPr>
                  <a:t>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14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140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4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𝐻</m:t>
                            </m:r>
                          </m:e>
                          <m:sub>
                            <m:r>
                              <a:rPr lang="en-US" sz="14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</m:e>
                    </m:d>
                  </m:oMath>
                </a14:m>
                <a:endParaRPr lang="en-GB" sz="1400" dirty="0">
                  <a:solidFill>
                    <a:schemeClr val="tx1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66904" y="2360022"/>
                <a:ext cx="1912768" cy="307777"/>
              </a:xfrm>
              <a:prstGeom prst="rect">
                <a:avLst/>
              </a:prstGeom>
              <a:blipFill>
                <a:blip r:embed="rId3"/>
                <a:stretch>
                  <a:fillRect l="-955" t="-3922" b="-1960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4045133" y="2660467"/>
                <a:ext cx="4706981" cy="82875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The ‘default’ position which we usually initially assume to be true</a:t>
                </a:r>
              </a:p>
              <a:p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 For rolling a dice and getting a 6, then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4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sSubPr>
                      <m:e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𝐻</m:t>
                        </m:r>
                      </m:e>
                      <m:sub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0</m:t>
                        </m:r>
                      </m:sub>
                    </m:sSub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:</m:t>
                    </m:r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𝑝</m:t>
                    </m:r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</m:t>
                    </m:r>
                    <m:f>
                      <m:fPr>
                        <m:ctrlP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fPr>
                      <m:num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1</m:t>
                        </m:r>
                      </m:num>
                      <m:den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6</m:t>
                        </m:r>
                      </m:den>
                    </m:f>
                  </m:oMath>
                </a14:m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45133" y="2660467"/>
                <a:ext cx="4706981" cy="828753"/>
              </a:xfrm>
              <a:prstGeom prst="rect">
                <a:avLst/>
              </a:prstGeom>
              <a:blipFill>
                <a:blip r:embed="rId4"/>
                <a:stretch>
                  <a:fillRect l="-389" t="-735" b="-147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4062550" y="3705495"/>
                <a:ext cx="252896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400" u="sng" dirty="0">
                    <a:solidFill>
                      <a:schemeClr val="tx1"/>
                    </a:solidFill>
                    <a:latin typeface="Comic Sans MS" panose="030F0702030302020204" pitchFamily="66" charset="0"/>
                  </a:rPr>
                  <a:t>Alternative Hypothesis</a:t>
                </a:r>
                <a:r>
                  <a:rPr lang="en-US" sz="1400" dirty="0">
                    <a:solidFill>
                      <a:schemeClr val="tx1"/>
                    </a:solidFill>
                    <a:latin typeface="Comic Sans MS" panose="030F0702030302020204" pitchFamily="66" charset="0"/>
                  </a:rPr>
                  <a:t>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14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140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4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𝐻</m:t>
                            </m:r>
                          </m:e>
                          <m:sub>
                            <m:r>
                              <a:rPr lang="en-US" sz="14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</m:d>
                  </m:oMath>
                </a14:m>
                <a:endParaRPr lang="en-GB" sz="1400" dirty="0">
                  <a:solidFill>
                    <a:schemeClr val="tx1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62550" y="3705495"/>
                <a:ext cx="2528962" cy="307777"/>
              </a:xfrm>
              <a:prstGeom prst="rect">
                <a:avLst/>
              </a:prstGeom>
              <a:blipFill>
                <a:blip r:embed="rId5"/>
                <a:stretch>
                  <a:fillRect l="-723" t="-4000" b="-20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4040779" y="4005940"/>
                <a:ext cx="4781004" cy="82875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This hypothesis tells us about the parameter/situation if our null hypothesis turns out to be incorrect</a:t>
                </a:r>
              </a:p>
              <a:p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 For rolling a dice and getting a 6, then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4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sSubPr>
                      <m:e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𝐻</m:t>
                        </m:r>
                      </m:e>
                      <m:sub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1</m:t>
                        </m:r>
                      </m:sub>
                    </m:sSub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:</m:t>
                    </m:r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𝑝</m:t>
                    </m:r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≠</m:t>
                    </m:r>
                    <m:f>
                      <m:fPr>
                        <m:ctrlP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fPr>
                      <m:num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1</m:t>
                        </m:r>
                      </m:num>
                      <m:den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6</m:t>
                        </m:r>
                      </m:den>
                    </m:f>
                  </m:oMath>
                </a14:m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40779" y="4005940"/>
                <a:ext cx="4781004" cy="828753"/>
              </a:xfrm>
              <a:prstGeom prst="rect">
                <a:avLst/>
              </a:prstGeom>
              <a:blipFill>
                <a:blip r:embed="rId6"/>
                <a:stretch>
                  <a:fillRect l="-383" t="-1471" r="-255" b="-147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650750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9" grpId="0"/>
      <p:bldP spid="11" grpId="0"/>
      <p:bldP spid="13" grpId="0"/>
      <p:bldP spid="1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Hypothesis Testing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5" y="1400175"/>
            <a:ext cx="3671479" cy="47767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A Hypothesis is a statement made about the value of a population parameter. You can test a hypothesis to see if there is enough evidence to change it</a:t>
            </a:r>
          </a:p>
          <a:p>
            <a:pPr marL="0" indent="0" algn="ctr">
              <a:buNone/>
            </a:pPr>
            <a:endParaRPr lang="en-US" sz="1600" b="1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Let us think about a practical example:</a:t>
            </a: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Imagine we believe that a dice is biased towards landing on 6s.</a:t>
            </a: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algn="ctr">
              <a:buFont typeface="Wingdings" panose="05000000000000000000" pitchFamily="2" charset="2"/>
              <a:buChar char="à"/>
            </a:pPr>
            <a:r>
              <a:rPr lang="en-US" sz="1600" dirty="0">
                <a:latin typeface="Comic Sans MS" panose="030F0702030302020204" pitchFamily="66" charset="0"/>
                <a:sym typeface="Wingdings" panose="05000000000000000000" pitchFamily="2" charset="2"/>
              </a:rPr>
              <a:t>We roll the dice 20 times and get a 6 on 8 occasions</a:t>
            </a:r>
          </a:p>
          <a:p>
            <a:pPr algn="ctr">
              <a:buFont typeface="Wingdings" panose="05000000000000000000" pitchFamily="2" charset="2"/>
              <a:buChar char="à"/>
            </a:pP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600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7A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918858" y="1445621"/>
            <a:ext cx="447269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What is the test statistic for this situation?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084319" y="1820091"/>
            <a:ext cx="418011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 The test statistic is the </a:t>
            </a:r>
            <a:r>
              <a:rPr lang="en-US" sz="1600" u="sng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proportion</a:t>
            </a:r>
            <a:r>
              <a:rPr lang="en-US" sz="16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 of 6s we got from the 20 rolls</a:t>
            </a:r>
            <a:endParaRPr lang="en-GB" sz="16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932564" y="2956558"/>
            <a:ext cx="493276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Write a sensible null hypothesis for this situation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075610" y="3370216"/>
            <a:ext cx="418011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 The default position would be that the dice is not biased</a:t>
            </a:r>
            <a:endParaRPr lang="en-GB" sz="16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5499463" y="3914501"/>
                <a:ext cx="1153886" cy="57458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6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𝐻</m:t>
                          </m:r>
                        </m:e>
                        <m:sub>
                          <m: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:</m:t>
                      </m:r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𝑝</m:t>
                      </m:r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99463" y="3914501"/>
                <a:ext cx="1153886" cy="574581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TextBox 19"/>
          <p:cNvSpPr txBox="1"/>
          <p:nvPr/>
        </p:nvSpPr>
        <p:spPr>
          <a:xfrm>
            <a:off x="3932564" y="4772295"/>
            <a:ext cx="49153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Write a sensible alternative hypothesis for this situation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4084319" y="5455919"/>
            <a:ext cx="418011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 Our belief is that the dice is biased </a:t>
            </a:r>
            <a:r>
              <a:rPr lang="en-US" sz="1600" u="sng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towards</a:t>
            </a:r>
            <a:r>
              <a:rPr lang="en-US" sz="16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 landing on a 6</a:t>
            </a:r>
            <a:endParaRPr lang="en-GB" sz="16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5508172" y="6000204"/>
                <a:ext cx="1153886" cy="57458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6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𝐻</m:t>
                          </m:r>
                        </m:e>
                        <m:sub>
                          <m: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:</m:t>
                      </m:r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𝑝</m:t>
                      </m:r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&gt;</m:t>
                      </m:r>
                      <m:f>
                        <m:fPr>
                          <m:ctrlP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08172" y="6000204"/>
                <a:ext cx="1153886" cy="574581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125837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8" grpId="0"/>
      <p:bldP spid="17" grpId="0"/>
      <p:bldP spid="18" grpId="0"/>
      <p:bldP spid="19" grpId="0"/>
      <p:bldP spid="20" grpId="0"/>
      <p:bldP spid="21" grpId="0"/>
      <p:bldP spid="2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Hypothesis Testing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5" y="1400175"/>
            <a:ext cx="3671479" cy="47767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A Hypothesis is a statement made about the value of a population parameter. You can test a hypothesis to see if there is enough evidence to change it</a:t>
            </a:r>
          </a:p>
          <a:p>
            <a:pPr marL="0" indent="0" algn="ctr">
              <a:buNone/>
            </a:pPr>
            <a:endParaRPr lang="en-US" sz="1600" b="1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Let us think about a practical example:</a:t>
            </a: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Imagine we believe that a dice is biased towards landing on 6s.</a:t>
            </a: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algn="ctr">
              <a:buFont typeface="Wingdings" panose="05000000000000000000" pitchFamily="2" charset="2"/>
              <a:buChar char="à"/>
            </a:pPr>
            <a:r>
              <a:rPr lang="en-US" sz="1600" dirty="0">
                <a:latin typeface="Comic Sans MS" panose="030F0702030302020204" pitchFamily="66" charset="0"/>
                <a:sym typeface="Wingdings" panose="05000000000000000000" pitchFamily="2" charset="2"/>
              </a:rPr>
              <a:t>We roll the dice 20 times and get a 6 on 8 occasions</a:t>
            </a:r>
          </a:p>
          <a:p>
            <a:pPr algn="ctr">
              <a:buFont typeface="Wingdings" panose="05000000000000000000" pitchFamily="2" charset="2"/>
              <a:buChar char="à"/>
            </a:pP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600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7A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4524780" y="1960398"/>
                <a:ext cx="1153886" cy="57458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6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𝐻</m:t>
                          </m:r>
                        </m:e>
                        <m:sub>
                          <m: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:</m:t>
                      </m:r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𝑝</m:t>
                      </m:r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GB" sz="1600" dirty="0">
                  <a:solidFill>
                    <a:schemeClr val="tx1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24780" y="1960398"/>
                <a:ext cx="1153886" cy="574581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/>
          <p:cNvSpPr txBox="1"/>
          <p:nvPr/>
        </p:nvSpPr>
        <p:spPr>
          <a:xfrm>
            <a:off x="4341430" y="1146149"/>
            <a:ext cx="151140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u="sng" dirty="0">
                <a:latin typeface="Comic Sans MS" panose="030F0702030302020204" pitchFamily="66" charset="0"/>
              </a:rPr>
              <a:t>Null Hypothesis</a:t>
            </a:r>
          </a:p>
          <a:p>
            <a:pPr algn="ctr"/>
            <a:r>
              <a:rPr lang="en-US" sz="1400" dirty="0">
                <a:latin typeface="Comic Sans MS" panose="030F0702030302020204" pitchFamily="66" charset="0"/>
                <a:sym typeface="Wingdings" panose="05000000000000000000" pitchFamily="2" charset="2"/>
              </a:rPr>
              <a:t> The dice is unbiased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232125" y="1165934"/>
            <a:ext cx="2698811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Comic Sans MS" panose="030F0702030302020204" pitchFamily="66" charset="0"/>
              </a:rPr>
              <a:t>A researcher wants to test, at the 5% significance level, whether the dice is biased</a:t>
            </a:r>
          </a:p>
          <a:p>
            <a:pPr algn="ctr"/>
            <a:endParaRPr lang="en-US" sz="1400" dirty="0">
              <a:latin typeface="Comic Sans MS" panose="030F0702030302020204" pitchFamily="66" charset="0"/>
            </a:endParaRPr>
          </a:p>
          <a:p>
            <a:pPr algn="ctr"/>
            <a:r>
              <a:rPr lang="en-US" sz="1400" dirty="0">
                <a:latin typeface="Comic Sans MS" panose="030F0702030302020204" pitchFamily="66" charset="0"/>
              </a:rPr>
              <a:t>Under what conditions would we reject the null hypothesis?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959441" y="2796467"/>
            <a:ext cx="496261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ctr">
              <a:buFont typeface="Wingdings" panose="05000000000000000000" pitchFamily="2" charset="2"/>
              <a:buChar char="à"/>
            </a:pPr>
            <a:r>
              <a:rPr lang="en-US" sz="16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What is the probability of getting 8 sixes when rolling a dice 20 times?</a:t>
            </a:r>
            <a:endParaRPr lang="en-GB" sz="16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3995936" y="0"/>
                <a:ext cx="1490536" cy="33855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r>
                  <a:rPr lang="en-US" sz="1600" b="0" dirty="0">
                    <a:latin typeface="Comic Sans MS" panose="030F0702030302020204" pitchFamily="66" charset="0"/>
                  </a:rPr>
                  <a:t>If: 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𝑋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~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𝐵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𝑛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𝑝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</m:oMath>
                </a14:m>
                <a:endParaRPr lang="en-GB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95936" y="0"/>
                <a:ext cx="1490536" cy="338554"/>
              </a:xfrm>
              <a:prstGeom prst="rect">
                <a:avLst/>
              </a:prstGeom>
              <a:blipFill>
                <a:blip r:embed="rId3"/>
                <a:stretch>
                  <a:fillRect l="-1613" b="-18333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6307646" y="0"/>
                <a:ext cx="2836354" cy="460832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𝑋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</m:d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𝑟</m:t>
                                </m:r>
                              </m:e>
                            </m:mr>
                          </m:m>
                        </m:e>
                      </m:d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sup>
                      </m:sSup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1−</m:t>
                              </m:r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</m:e>
                          </m:d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sup>
                      </m:sSup>
                    </m:oMath>
                  </m:oMathPara>
                </a14:m>
                <a:endParaRPr lang="en-GB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07646" y="0"/>
                <a:ext cx="2836354" cy="4608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5" name="Straight Arrow Connector 24"/>
          <p:cNvCxnSpPr/>
          <p:nvPr/>
        </p:nvCxnSpPr>
        <p:spPr>
          <a:xfrm>
            <a:off x="5580112" y="168274"/>
            <a:ext cx="648072" cy="0"/>
          </a:xfrm>
          <a:prstGeom prst="straightConnector1">
            <a:avLst/>
          </a:prstGeom>
          <a:ln w="444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4389815" y="3539570"/>
                <a:ext cx="2836354" cy="460832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𝑋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</m:d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𝑟</m:t>
                                </m:r>
                              </m:e>
                            </m:mr>
                          </m:m>
                        </m:e>
                      </m:d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sup>
                      </m:sSup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1−</m:t>
                              </m:r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</m:e>
                          </m:d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sup>
                      </m:sSup>
                    </m:oMath>
                  </m:oMathPara>
                </a14:m>
                <a:endParaRPr lang="en-GB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89815" y="3539570"/>
                <a:ext cx="2836354" cy="460832"/>
              </a:xfrm>
              <a:prstGeom prst="rect">
                <a:avLst/>
              </a:prstGeom>
              <a:blipFill>
                <a:blip r:embed="rId5"/>
                <a:stretch>
                  <a:fillRect b="-1333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4385461" y="4066439"/>
                <a:ext cx="2803267" cy="694164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𝑋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=8</m:t>
                          </m:r>
                        </m:e>
                      </m:d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20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8</m:t>
                                </m:r>
                              </m:e>
                            </m:mr>
                          </m:m>
                        </m:e>
                      </m:d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  <m:t>6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8</m:t>
                          </m:r>
                        </m:sup>
                      </m:sSup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  <m:t>5</m:t>
                                  </m:r>
                                </m:num>
                                <m:den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  <m:t>6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12</m:t>
                          </m:r>
                        </m:sup>
                      </m:sSup>
                    </m:oMath>
                  </m:oMathPara>
                </a14:m>
                <a:endParaRPr lang="en-GB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85461" y="4066439"/>
                <a:ext cx="2803267" cy="694164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5269381" y="4880691"/>
                <a:ext cx="1067215" cy="338554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=0.0084</m:t>
                      </m:r>
                    </m:oMath>
                  </m:oMathPara>
                </a14:m>
                <a:endParaRPr lang="en-GB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69381" y="4880691"/>
                <a:ext cx="1067215" cy="338554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5273735" y="5468520"/>
                <a:ext cx="1022331" cy="338554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=0.84%</m:t>
                      </m:r>
                    </m:oMath>
                  </m:oMathPara>
                </a14:m>
                <a:endParaRPr lang="en-GB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73735" y="5468520"/>
                <a:ext cx="1022331" cy="338554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Arc 9"/>
          <p:cNvSpPr/>
          <p:nvPr/>
        </p:nvSpPr>
        <p:spPr>
          <a:xfrm>
            <a:off x="7027817" y="3823063"/>
            <a:ext cx="400594" cy="653143"/>
          </a:xfrm>
          <a:prstGeom prst="arc">
            <a:avLst>
              <a:gd name="adj1" fmla="val 16200000"/>
              <a:gd name="adj2" fmla="val 5369847"/>
            </a:avLst>
          </a:prstGeom>
          <a:ln w="254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Arc 29"/>
          <p:cNvSpPr/>
          <p:nvPr/>
        </p:nvSpPr>
        <p:spPr>
          <a:xfrm>
            <a:off x="6770915" y="4489269"/>
            <a:ext cx="361405" cy="535577"/>
          </a:xfrm>
          <a:prstGeom prst="arc">
            <a:avLst>
              <a:gd name="adj1" fmla="val 16200000"/>
              <a:gd name="adj2" fmla="val 5369847"/>
            </a:avLst>
          </a:prstGeom>
          <a:ln w="254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Arc 30"/>
          <p:cNvSpPr/>
          <p:nvPr/>
        </p:nvSpPr>
        <p:spPr>
          <a:xfrm>
            <a:off x="6156961" y="5085806"/>
            <a:ext cx="361405" cy="535577"/>
          </a:xfrm>
          <a:prstGeom prst="arc">
            <a:avLst>
              <a:gd name="adj1" fmla="val 16200000"/>
              <a:gd name="adj2" fmla="val 5369847"/>
            </a:avLst>
          </a:prstGeom>
          <a:ln w="254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TextBox 31"/>
          <p:cNvSpPr txBox="1"/>
          <p:nvPr/>
        </p:nvSpPr>
        <p:spPr>
          <a:xfrm>
            <a:off x="7425452" y="3963416"/>
            <a:ext cx="147470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Sub in values</a:t>
            </a:r>
            <a:endParaRPr lang="en-GB" sz="16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7098883" y="4577371"/>
            <a:ext cx="114813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Calculate</a:t>
            </a:r>
            <a:endParaRPr lang="en-GB" sz="16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6467510" y="5182617"/>
            <a:ext cx="198851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As a percentage…</a:t>
            </a:r>
            <a:endParaRPr lang="en-GB" sz="16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3892731" y="5903893"/>
            <a:ext cx="5181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As this is </a:t>
            </a:r>
            <a:r>
              <a:rPr lang="en-US" sz="1600" u="sng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below</a:t>
            </a:r>
            <a:r>
              <a:rPr lang="en-US" sz="16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 the 5% significance level, we </a:t>
            </a:r>
            <a:r>
              <a:rPr lang="en-US" sz="1600" u="sng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reject</a:t>
            </a:r>
            <a:r>
              <a:rPr lang="en-US" sz="16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 the null hypothesis that the dice is unbiased</a:t>
            </a:r>
          </a:p>
        </p:txBody>
      </p:sp>
    </p:spTree>
    <p:extLst>
      <p:ext uri="{BB962C8B-B14F-4D97-AF65-F5344CB8AC3E}">
        <p14:creationId xmlns:p14="http://schemas.microsoft.com/office/powerpoint/2010/main" val="33556414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6" grpId="0"/>
      <p:bldP spid="9" grpId="0"/>
      <p:bldP spid="23" grpId="0" animBg="1"/>
      <p:bldP spid="24" grpId="0" animBg="1"/>
      <p:bldP spid="26" grpId="0"/>
      <p:bldP spid="27" grpId="0"/>
      <p:bldP spid="28" grpId="0"/>
      <p:bldP spid="29" grpId="0"/>
      <p:bldP spid="10" grpId="0" animBg="1"/>
      <p:bldP spid="30" grpId="0" animBg="1"/>
      <p:bldP spid="31" grpId="0" animBg="1"/>
      <p:bldP spid="32" grpId="0"/>
      <p:bldP spid="33" grpId="0"/>
      <p:bldP spid="34" grpId="0"/>
      <p:bldP spid="3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Hypothesis Testing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5" y="1400175"/>
            <a:ext cx="3671479" cy="47767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A Hypothesis is a statement made about the value of a population parameter. You can test a hypothesis to see if there is enough evidence to change it</a:t>
            </a:r>
          </a:p>
          <a:p>
            <a:pPr marL="0" indent="0" algn="ctr">
              <a:buNone/>
            </a:pPr>
            <a:endParaRPr lang="en-US" sz="1600" b="1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Let us think about a practical example:</a:t>
            </a: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Imagine we believe that a dice is biased towards landing on 6s.</a:t>
            </a: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algn="ctr">
              <a:buFont typeface="Wingdings" panose="05000000000000000000" pitchFamily="2" charset="2"/>
              <a:buChar char="à"/>
            </a:pPr>
            <a:r>
              <a:rPr lang="en-US" sz="1600" dirty="0">
                <a:latin typeface="Comic Sans MS" panose="030F0702030302020204" pitchFamily="66" charset="0"/>
                <a:sym typeface="Wingdings" panose="05000000000000000000" pitchFamily="2" charset="2"/>
              </a:rPr>
              <a:t>We roll the dice 20 times and get a 6 on 8 occasions</a:t>
            </a:r>
          </a:p>
          <a:p>
            <a:pPr algn="ctr">
              <a:buFont typeface="Wingdings" panose="05000000000000000000" pitchFamily="2" charset="2"/>
              <a:buChar char="à"/>
            </a:pP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600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7A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4524780" y="1960398"/>
                <a:ext cx="1153886" cy="57458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6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𝐻</m:t>
                          </m:r>
                        </m:e>
                        <m:sub>
                          <m: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:</m:t>
                      </m:r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𝑝</m:t>
                      </m:r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GB" sz="1600" dirty="0">
                  <a:solidFill>
                    <a:schemeClr val="tx1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24780" y="1960398"/>
                <a:ext cx="1153886" cy="574581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/>
          <p:cNvSpPr txBox="1"/>
          <p:nvPr/>
        </p:nvSpPr>
        <p:spPr>
          <a:xfrm>
            <a:off x="4341430" y="1146149"/>
            <a:ext cx="151140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u="sng" dirty="0">
                <a:latin typeface="Comic Sans MS" panose="030F0702030302020204" pitchFamily="66" charset="0"/>
              </a:rPr>
              <a:t>Null Hypothesis</a:t>
            </a:r>
          </a:p>
          <a:p>
            <a:pPr algn="ctr"/>
            <a:r>
              <a:rPr lang="en-US" sz="1400" dirty="0">
                <a:latin typeface="Comic Sans MS" panose="030F0702030302020204" pitchFamily="66" charset="0"/>
                <a:sym typeface="Wingdings" panose="05000000000000000000" pitchFamily="2" charset="2"/>
              </a:rPr>
              <a:t> The dice is unbiased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232125" y="1165934"/>
            <a:ext cx="2698811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Comic Sans MS" panose="030F0702030302020204" pitchFamily="66" charset="0"/>
              </a:rPr>
              <a:t>A researcher wants to test, at the 5% significance level, whether the dice is biased</a:t>
            </a:r>
          </a:p>
          <a:p>
            <a:pPr algn="ctr"/>
            <a:endParaRPr lang="en-US" sz="1400" dirty="0">
              <a:latin typeface="Comic Sans MS" panose="030F0702030302020204" pitchFamily="66" charset="0"/>
            </a:endParaRPr>
          </a:p>
          <a:p>
            <a:pPr algn="ctr"/>
            <a:r>
              <a:rPr lang="en-US" sz="1400" dirty="0">
                <a:latin typeface="Comic Sans MS" panose="030F0702030302020204" pitchFamily="66" charset="0"/>
              </a:rPr>
              <a:t>Under what conditions would we reject the null hypothesis?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3995936" y="0"/>
                <a:ext cx="1490536" cy="33855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r>
                  <a:rPr lang="en-US" sz="1600" b="0" dirty="0">
                    <a:latin typeface="Comic Sans MS" panose="030F0702030302020204" pitchFamily="66" charset="0"/>
                  </a:rPr>
                  <a:t>If: 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𝑋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~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𝐵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𝑛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𝑝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</m:oMath>
                </a14:m>
                <a:endParaRPr lang="en-GB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95936" y="0"/>
                <a:ext cx="1490536" cy="338554"/>
              </a:xfrm>
              <a:prstGeom prst="rect">
                <a:avLst/>
              </a:prstGeom>
              <a:blipFill>
                <a:blip r:embed="rId3"/>
                <a:stretch>
                  <a:fillRect l="-1613" b="-18333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6307646" y="0"/>
                <a:ext cx="2836354" cy="460832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𝑋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</m:d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𝑟</m:t>
                                </m:r>
                              </m:e>
                            </m:mr>
                          </m:m>
                        </m:e>
                      </m:d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sup>
                      </m:sSup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1−</m:t>
                              </m:r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</m:e>
                          </m:d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sup>
                      </m:sSup>
                    </m:oMath>
                  </m:oMathPara>
                </a14:m>
                <a:endParaRPr lang="en-GB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07646" y="0"/>
                <a:ext cx="2836354" cy="4608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5" name="Straight Arrow Connector 24"/>
          <p:cNvCxnSpPr/>
          <p:nvPr/>
        </p:nvCxnSpPr>
        <p:spPr>
          <a:xfrm>
            <a:off x="5580112" y="168274"/>
            <a:ext cx="648072" cy="0"/>
          </a:xfrm>
          <a:prstGeom prst="straightConnector1">
            <a:avLst/>
          </a:prstGeom>
          <a:ln w="444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5395655" y="2638234"/>
                <a:ext cx="2010294" cy="338554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(8 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𝑠𝑖𝑥𝑒𝑠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)=0.84%</m:t>
                      </m:r>
                    </m:oMath>
                  </m:oMathPara>
                </a14:m>
                <a:endParaRPr lang="en-GB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95655" y="2638234"/>
                <a:ext cx="2010294" cy="338554"/>
              </a:xfrm>
              <a:prstGeom prst="rect">
                <a:avLst/>
              </a:prstGeom>
              <a:blipFill>
                <a:blip r:embed="rId5"/>
                <a:stretch>
                  <a:fillRect b="-12727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5" name="TextBox 34"/>
          <p:cNvSpPr txBox="1"/>
          <p:nvPr/>
        </p:nvSpPr>
        <p:spPr>
          <a:xfrm>
            <a:off x="3823063" y="3064899"/>
            <a:ext cx="5181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As this is </a:t>
            </a:r>
            <a:r>
              <a:rPr lang="en-US" sz="1600" u="sng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below</a:t>
            </a:r>
            <a:r>
              <a:rPr lang="en-US" sz="16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 the 5% significance level, we </a:t>
            </a:r>
            <a:r>
              <a:rPr lang="en-US" sz="1600" u="sng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reject</a:t>
            </a:r>
            <a:r>
              <a:rPr lang="en-US" sz="16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 the null hypothesis that the dice is unbiased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006789" y="3965952"/>
            <a:ext cx="483537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0000FF"/>
                </a:solidFill>
                <a:latin typeface="Comic Sans MS" panose="030F0702030302020204" pitchFamily="66" charset="0"/>
              </a:rPr>
              <a:t>Think about why we are rejecting the null hypothesis</a:t>
            </a:r>
          </a:p>
          <a:p>
            <a:pPr algn="ctr"/>
            <a:endParaRPr lang="en-US" sz="1400" dirty="0">
              <a:solidFill>
                <a:srgbClr val="0000FF"/>
              </a:solidFill>
              <a:latin typeface="Comic Sans MS" panose="030F0702030302020204" pitchFamily="66" charset="0"/>
            </a:endParaRPr>
          </a:p>
          <a:p>
            <a:pPr marL="285750" indent="-285750" algn="ctr">
              <a:buFont typeface="Wingdings" panose="05000000000000000000" pitchFamily="2" charset="2"/>
              <a:buChar char="à"/>
            </a:pPr>
            <a:r>
              <a:rPr lang="en-US" sz="1400" dirty="0">
                <a:solidFill>
                  <a:srgbClr val="0000FF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We are saying that </a:t>
            </a:r>
            <a:r>
              <a:rPr lang="en-US" sz="1400" u="sng" dirty="0">
                <a:solidFill>
                  <a:srgbClr val="0000FF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if</a:t>
            </a:r>
            <a:r>
              <a:rPr lang="en-US" sz="1400" dirty="0">
                <a:solidFill>
                  <a:srgbClr val="0000FF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 the dice is unbiased, we would expect to get 8 sixes only 0.84% of the time</a:t>
            </a:r>
          </a:p>
          <a:p>
            <a:pPr marL="285750" indent="-285750" algn="ctr">
              <a:buFont typeface="Wingdings" panose="05000000000000000000" pitchFamily="2" charset="2"/>
              <a:buChar char="à"/>
            </a:pPr>
            <a:endParaRPr lang="en-US" sz="1400" dirty="0">
              <a:solidFill>
                <a:srgbClr val="0000FF"/>
              </a:solidFill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marL="285750" indent="-285750" algn="ctr">
              <a:buFont typeface="Wingdings" panose="05000000000000000000" pitchFamily="2" charset="2"/>
              <a:buChar char="à"/>
            </a:pPr>
            <a:r>
              <a:rPr lang="en-US" sz="1400" dirty="0">
                <a:solidFill>
                  <a:srgbClr val="0000FF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As this is extremely unlikely, it seems like the dice </a:t>
            </a:r>
            <a:r>
              <a:rPr lang="en-US" sz="1400" u="sng" dirty="0">
                <a:solidFill>
                  <a:srgbClr val="0000FF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is</a:t>
            </a:r>
            <a:r>
              <a:rPr lang="en-US" sz="1400" dirty="0">
                <a:solidFill>
                  <a:srgbClr val="0000FF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 biased, hence we </a:t>
            </a:r>
            <a:r>
              <a:rPr lang="en-US" sz="1400" u="sng" dirty="0">
                <a:solidFill>
                  <a:srgbClr val="0000FF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reject the idea that it is not</a:t>
            </a:r>
          </a:p>
          <a:p>
            <a:pPr marL="285750" indent="-285750" algn="ctr">
              <a:buFont typeface="Wingdings" panose="05000000000000000000" pitchFamily="2" charset="2"/>
              <a:buChar char="à"/>
            </a:pPr>
            <a:endParaRPr lang="en-US" sz="1400" dirty="0">
              <a:solidFill>
                <a:srgbClr val="0000FF"/>
              </a:solidFill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marL="285750" indent="-285750" algn="ctr">
              <a:buFont typeface="Wingdings" panose="05000000000000000000" pitchFamily="2" charset="2"/>
              <a:buChar char="à"/>
            </a:pPr>
            <a:r>
              <a:rPr lang="en-US" sz="1400" dirty="0">
                <a:solidFill>
                  <a:srgbClr val="0000FF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The significance level is the ‘threshold’ we are using, and will be given to you in the question</a:t>
            </a:r>
            <a:endParaRPr lang="en-GB" sz="1400" dirty="0">
              <a:solidFill>
                <a:srgbClr val="0000FF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36819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Hypothesis Testing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5" y="1400175"/>
            <a:ext cx="3671479" cy="47767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A Hypothesis is a statement made about the value of a population parameter. You can test a hypothesis to see if there is enough evidence to change it</a:t>
            </a:r>
          </a:p>
          <a:p>
            <a:pPr marL="0" indent="0" algn="ctr">
              <a:buNone/>
            </a:pPr>
            <a:endParaRPr lang="en-US" sz="1600" b="1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Let us think about a practical example:</a:t>
            </a: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Imagine we believe that a dice is biased towards landing on 6s.</a:t>
            </a: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algn="ctr">
              <a:buFont typeface="Wingdings" panose="05000000000000000000" pitchFamily="2" charset="2"/>
              <a:buChar char="à"/>
            </a:pPr>
            <a:r>
              <a:rPr lang="en-US" sz="1600" dirty="0">
                <a:latin typeface="Comic Sans MS" panose="030F0702030302020204" pitchFamily="66" charset="0"/>
                <a:sym typeface="Wingdings" panose="05000000000000000000" pitchFamily="2" charset="2"/>
              </a:rPr>
              <a:t>We roll the dice 20 times and get a 6 on 8 occasions</a:t>
            </a:r>
          </a:p>
          <a:p>
            <a:pPr algn="ctr">
              <a:buFont typeface="Wingdings" panose="05000000000000000000" pitchFamily="2" charset="2"/>
              <a:buChar char="à"/>
            </a:pP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600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7A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4524780" y="1960398"/>
                <a:ext cx="1153886" cy="57458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6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𝐻</m:t>
                          </m:r>
                        </m:e>
                        <m:sub>
                          <m: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:</m:t>
                      </m:r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𝑝</m:t>
                      </m:r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GB" sz="1600" dirty="0">
                  <a:solidFill>
                    <a:schemeClr val="tx1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24780" y="1960398"/>
                <a:ext cx="1153886" cy="574581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/>
          <p:cNvSpPr txBox="1"/>
          <p:nvPr/>
        </p:nvSpPr>
        <p:spPr>
          <a:xfrm>
            <a:off x="4341430" y="1146149"/>
            <a:ext cx="151140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u="sng" dirty="0">
                <a:latin typeface="Comic Sans MS" panose="030F0702030302020204" pitchFamily="66" charset="0"/>
              </a:rPr>
              <a:t>Null Hypothesis</a:t>
            </a:r>
          </a:p>
          <a:p>
            <a:pPr algn="ctr"/>
            <a:r>
              <a:rPr lang="en-US" sz="1400" dirty="0">
                <a:latin typeface="Comic Sans MS" panose="030F0702030302020204" pitchFamily="66" charset="0"/>
                <a:sym typeface="Wingdings" panose="05000000000000000000" pitchFamily="2" charset="2"/>
              </a:rPr>
              <a:t> The dice is unbiased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232125" y="1165934"/>
            <a:ext cx="2698811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Comic Sans MS" panose="030F0702030302020204" pitchFamily="66" charset="0"/>
              </a:rPr>
              <a:t>A researcher wants to test, at the 5% significance level, whether the dice is biased</a:t>
            </a:r>
          </a:p>
          <a:p>
            <a:pPr algn="ctr"/>
            <a:endParaRPr lang="en-US" sz="1400" dirty="0">
              <a:latin typeface="Comic Sans MS" panose="030F0702030302020204" pitchFamily="66" charset="0"/>
            </a:endParaRPr>
          </a:p>
          <a:p>
            <a:pPr algn="ctr"/>
            <a:r>
              <a:rPr lang="en-US" sz="1400" dirty="0">
                <a:latin typeface="Comic Sans MS" panose="030F0702030302020204" pitchFamily="66" charset="0"/>
              </a:rPr>
              <a:t>Under what conditions would we reject the null hypothesis?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3995936" y="0"/>
                <a:ext cx="1490536" cy="33855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r>
                  <a:rPr lang="en-US" sz="1600" b="0" dirty="0">
                    <a:latin typeface="Comic Sans MS" panose="030F0702030302020204" pitchFamily="66" charset="0"/>
                  </a:rPr>
                  <a:t>If: 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𝑋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~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𝐵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𝑛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𝑝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</m:oMath>
                </a14:m>
                <a:endParaRPr lang="en-GB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95936" y="0"/>
                <a:ext cx="1490536" cy="338554"/>
              </a:xfrm>
              <a:prstGeom prst="rect">
                <a:avLst/>
              </a:prstGeom>
              <a:blipFill>
                <a:blip r:embed="rId3"/>
                <a:stretch>
                  <a:fillRect l="-1613" b="-18333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6307646" y="0"/>
                <a:ext cx="2836354" cy="460832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𝑋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</m:d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𝑟</m:t>
                                </m:r>
                              </m:e>
                            </m:mr>
                          </m:m>
                        </m:e>
                      </m:d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sup>
                      </m:sSup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1−</m:t>
                              </m:r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</m:e>
                          </m:d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sup>
                      </m:sSup>
                    </m:oMath>
                  </m:oMathPara>
                </a14:m>
                <a:endParaRPr lang="en-GB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07646" y="0"/>
                <a:ext cx="2836354" cy="4608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5" name="Straight Arrow Connector 24"/>
          <p:cNvCxnSpPr/>
          <p:nvPr/>
        </p:nvCxnSpPr>
        <p:spPr>
          <a:xfrm>
            <a:off x="5580112" y="168274"/>
            <a:ext cx="648072" cy="0"/>
          </a:xfrm>
          <a:prstGeom prst="straightConnector1">
            <a:avLst/>
          </a:prstGeom>
          <a:ln w="444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5484432" y="3197528"/>
                <a:ext cx="1896481" cy="338554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(7 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𝑠𝑖𝑥𝑒𝑠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)=2.5%</m:t>
                      </m:r>
                    </m:oMath>
                  </m:oMathPara>
                </a14:m>
                <a:endParaRPr lang="en-GB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84432" y="3197528"/>
                <a:ext cx="1896481" cy="338554"/>
              </a:xfrm>
              <a:prstGeom prst="rect">
                <a:avLst/>
              </a:prstGeom>
              <a:blipFill>
                <a:blip r:embed="rId5"/>
                <a:stretch>
                  <a:fillRect b="-12727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5" name="TextBox 34"/>
          <p:cNvSpPr txBox="1"/>
          <p:nvPr/>
        </p:nvSpPr>
        <p:spPr>
          <a:xfrm>
            <a:off x="3823063" y="3659703"/>
            <a:ext cx="51816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As this is </a:t>
            </a:r>
            <a:r>
              <a:rPr lang="en-US" sz="1600" u="sng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below</a:t>
            </a:r>
            <a:r>
              <a:rPr lang="en-US" sz="16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 the 5% significance level, we </a:t>
            </a:r>
            <a:r>
              <a:rPr lang="en-US" sz="1600" u="sng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reject</a:t>
            </a:r>
            <a:r>
              <a:rPr lang="en-US" sz="16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 the null hypothesis that the dice is unbiased</a:t>
            </a:r>
          </a:p>
          <a:p>
            <a:pPr algn="ctr"/>
            <a:endParaRPr lang="en-US" sz="1600" dirty="0">
              <a:solidFill>
                <a:srgbClr val="FF0000"/>
              </a:solidFill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marL="285750" indent="-285750" algn="ctr">
              <a:buFont typeface="Wingdings" panose="05000000000000000000" pitchFamily="2" charset="2"/>
              <a:buChar char="à"/>
            </a:pPr>
            <a:r>
              <a:rPr lang="en-US" sz="16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So rolling 7 sixes out of 20 would also indicate that the dice is biased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355723" y="2780814"/>
            <a:ext cx="410469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Imagine we had rolled 7 sixes instead…</a:t>
            </a:r>
          </a:p>
        </p:txBody>
      </p:sp>
    </p:spTree>
    <p:extLst>
      <p:ext uri="{BB962C8B-B14F-4D97-AF65-F5344CB8AC3E}">
        <p14:creationId xmlns:p14="http://schemas.microsoft.com/office/powerpoint/2010/main" val="41890049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/>
      <p:bldP spid="1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Hypothesis Testing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5" y="1400175"/>
            <a:ext cx="3671479" cy="47767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A Hypothesis is a statement made about the value of a population parameter. You can test a hypothesis to see if there is enough evidence to change it</a:t>
            </a:r>
          </a:p>
          <a:p>
            <a:pPr marL="0" indent="0" algn="ctr">
              <a:buNone/>
            </a:pPr>
            <a:endParaRPr lang="en-US" sz="1600" b="1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Let us think about a practical example:</a:t>
            </a: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Imagine we believe that a dice is biased towards landing on 6s.</a:t>
            </a: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algn="ctr">
              <a:buFont typeface="Wingdings" panose="05000000000000000000" pitchFamily="2" charset="2"/>
              <a:buChar char="à"/>
            </a:pPr>
            <a:r>
              <a:rPr lang="en-US" sz="1600" dirty="0">
                <a:latin typeface="Comic Sans MS" panose="030F0702030302020204" pitchFamily="66" charset="0"/>
                <a:sym typeface="Wingdings" panose="05000000000000000000" pitchFamily="2" charset="2"/>
              </a:rPr>
              <a:t>We roll the dice 20 times and get a 6 on 8 occasions</a:t>
            </a:r>
          </a:p>
          <a:p>
            <a:pPr algn="ctr">
              <a:buFont typeface="Wingdings" panose="05000000000000000000" pitchFamily="2" charset="2"/>
              <a:buChar char="à"/>
            </a:pP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600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7A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4524780" y="1960398"/>
                <a:ext cx="1153886" cy="57458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6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𝐻</m:t>
                          </m:r>
                        </m:e>
                        <m:sub>
                          <m: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:</m:t>
                      </m:r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𝑝</m:t>
                      </m:r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GB" sz="1600" dirty="0">
                  <a:solidFill>
                    <a:schemeClr val="tx1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24780" y="1960398"/>
                <a:ext cx="1153886" cy="574581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/>
          <p:cNvSpPr txBox="1"/>
          <p:nvPr/>
        </p:nvSpPr>
        <p:spPr>
          <a:xfrm>
            <a:off x="4341430" y="1146149"/>
            <a:ext cx="151140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u="sng" dirty="0">
                <a:latin typeface="Comic Sans MS" panose="030F0702030302020204" pitchFamily="66" charset="0"/>
              </a:rPr>
              <a:t>Null Hypothesis</a:t>
            </a:r>
          </a:p>
          <a:p>
            <a:pPr algn="ctr"/>
            <a:r>
              <a:rPr lang="en-US" sz="1400" dirty="0">
                <a:latin typeface="Comic Sans MS" panose="030F0702030302020204" pitchFamily="66" charset="0"/>
                <a:sym typeface="Wingdings" panose="05000000000000000000" pitchFamily="2" charset="2"/>
              </a:rPr>
              <a:t> The dice is unbiased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232125" y="1165934"/>
            <a:ext cx="2698811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Comic Sans MS" panose="030F0702030302020204" pitchFamily="66" charset="0"/>
              </a:rPr>
              <a:t>A researcher wants to test, at the 5% significance level, whether the dice is biased</a:t>
            </a:r>
          </a:p>
          <a:p>
            <a:pPr algn="ctr"/>
            <a:endParaRPr lang="en-US" sz="1400" dirty="0">
              <a:latin typeface="Comic Sans MS" panose="030F0702030302020204" pitchFamily="66" charset="0"/>
            </a:endParaRPr>
          </a:p>
          <a:p>
            <a:pPr algn="ctr"/>
            <a:r>
              <a:rPr lang="en-US" sz="1400" dirty="0">
                <a:latin typeface="Comic Sans MS" panose="030F0702030302020204" pitchFamily="66" charset="0"/>
              </a:rPr>
              <a:t>Under what conditions would we reject the null hypothesis?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3995936" y="0"/>
                <a:ext cx="1490536" cy="33855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r>
                  <a:rPr lang="en-US" sz="1600" b="0" dirty="0">
                    <a:latin typeface="Comic Sans MS" panose="030F0702030302020204" pitchFamily="66" charset="0"/>
                  </a:rPr>
                  <a:t>If: 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𝑋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~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𝐵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𝑛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𝑝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</m:oMath>
                </a14:m>
                <a:endParaRPr lang="en-GB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95936" y="0"/>
                <a:ext cx="1490536" cy="338554"/>
              </a:xfrm>
              <a:prstGeom prst="rect">
                <a:avLst/>
              </a:prstGeom>
              <a:blipFill>
                <a:blip r:embed="rId3"/>
                <a:stretch>
                  <a:fillRect l="-1613" b="-18333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6307646" y="0"/>
                <a:ext cx="2836354" cy="460832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𝑋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</m:d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𝑟</m:t>
                                </m:r>
                              </m:e>
                            </m:mr>
                          </m:m>
                        </m:e>
                      </m:d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sup>
                      </m:sSup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1−</m:t>
                              </m:r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</m:e>
                          </m:d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sup>
                      </m:sSup>
                    </m:oMath>
                  </m:oMathPara>
                </a14:m>
                <a:endParaRPr lang="en-GB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07646" y="0"/>
                <a:ext cx="2836354" cy="4608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5" name="Straight Arrow Connector 24"/>
          <p:cNvCxnSpPr/>
          <p:nvPr/>
        </p:nvCxnSpPr>
        <p:spPr>
          <a:xfrm>
            <a:off x="5580112" y="168274"/>
            <a:ext cx="648072" cy="0"/>
          </a:xfrm>
          <a:prstGeom prst="straightConnector1">
            <a:avLst/>
          </a:prstGeom>
          <a:ln w="444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5484432" y="3197528"/>
                <a:ext cx="1896481" cy="338554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(6 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𝑠𝑖𝑥𝑒𝑠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)=6.4%</m:t>
                      </m:r>
                    </m:oMath>
                  </m:oMathPara>
                </a14:m>
                <a:endParaRPr lang="en-GB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84432" y="3197528"/>
                <a:ext cx="1896481" cy="338554"/>
              </a:xfrm>
              <a:prstGeom prst="rect">
                <a:avLst/>
              </a:prstGeom>
              <a:blipFill>
                <a:blip r:embed="rId5"/>
                <a:stretch>
                  <a:fillRect b="-12727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5" name="TextBox 34"/>
          <p:cNvSpPr txBox="1"/>
          <p:nvPr/>
        </p:nvSpPr>
        <p:spPr>
          <a:xfrm>
            <a:off x="3823063" y="3659703"/>
            <a:ext cx="51816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As this is </a:t>
            </a:r>
            <a:r>
              <a:rPr lang="en-US" sz="1600" u="sng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above</a:t>
            </a:r>
            <a:r>
              <a:rPr lang="en-US" sz="16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 the 5% significance level, we </a:t>
            </a:r>
            <a:r>
              <a:rPr lang="en-US" sz="1600" u="sng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cannot reject</a:t>
            </a:r>
            <a:r>
              <a:rPr lang="en-US" sz="16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 the null hypothesis that the dice is unbiased</a:t>
            </a:r>
          </a:p>
          <a:p>
            <a:pPr algn="ctr"/>
            <a:endParaRPr lang="en-US" sz="1600" dirty="0">
              <a:solidFill>
                <a:srgbClr val="FF0000"/>
              </a:solidFill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marL="285750" indent="-285750" algn="ctr">
              <a:buFont typeface="Wingdings" panose="05000000000000000000" pitchFamily="2" charset="2"/>
              <a:buChar char="à"/>
            </a:pPr>
            <a:r>
              <a:rPr lang="en-US" sz="16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Although getting 6 sixes is unlikely, we are saying that </a:t>
            </a:r>
            <a:r>
              <a:rPr lang="en-US" sz="1600" u="sng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it is not unlikely enough</a:t>
            </a:r>
            <a:r>
              <a:rPr lang="en-US" sz="16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 to be able to reject the idea that the dice is unbiased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355723" y="2780814"/>
            <a:ext cx="410469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Imagine we had rolled 6 sixes instead…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101484" y="5322374"/>
            <a:ext cx="476731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rgbClr val="0000FF"/>
                </a:solidFill>
                <a:latin typeface="Comic Sans MS" panose="030F0702030302020204" pitchFamily="66" charset="0"/>
              </a:rPr>
              <a:t>Note that in section 7A you will not need to do these calculations, but they are useful in helping understand the concepts behind what we are doing!</a:t>
            </a:r>
            <a:endParaRPr lang="en-GB" sz="1600" dirty="0">
              <a:solidFill>
                <a:srgbClr val="0000FF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90438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/>
      <p:bldP spid="14" grpId="0"/>
      <p:bldP spid="5" grpId="0"/>
    </p:bld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3" ma:contentTypeDescription="Create a new document." ma:contentTypeScope="" ma:versionID="23bc477752390507dc2cffcd22a104a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8007d9db6d91cd99dd6d826ae72dde73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10BF993C-BFAD-4C5A-823A-203D0222399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4D4A0996-6C59-4989-AD8B-C5C842F4103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08D19C8-6B2E-490A-8029-C687CA138C80}">
  <ds:schemaRefs>
    <ds:schemaRef ds:uri="http://purl.org/dc/elements/1.1/"/>
    <ds:schemaRef ds:uri="78db98b4-7c56-4667-9532-fea666d1edab"/>
    <ds:schemaRef ds:uri="http://schemas.microsoft.com/office/2006/documentManagement/types"/>
    <ds:schemaRef ds:uri="http://schemas.microsoft.com/office/infopath/2007/PartnerControls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2006/metadata/properties"/>
    <ds:schemaRef ds:uri="00eee050-7eda-4a68-8825-514e694f5f09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672</TotalTime>
  <Words>1965</Words>
  <Application>Microsoft Office PowerPoint</Application>
  <PresentationFormat>On-screen Show (4:3)</PresentationFormat>
  <Paragraphs>205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23" baseType="lpstr">
      <vt:lpstr>游ゴシック</vt:lpstr>
      <vt:lpstr>游ゴシック Light</vt:lpstr>
      <vt:lpstr>Arial</vt:lpstr>
      <vt:lpstr>Arial Black</vt:lpstr>
      <vt:lpstr>Calibri</vt:lpstr>
      <vt:lpstr>Calibri Light</vt:lpstr>
      <vt:lpstr>Cambria Math</vt:lpstr>
      <vt:lpstr>Comic Sans MS</vt:lpstr>
      <vt:lpstr>Gabriola</vt:lpstr>
      <vt:lpstr>Segoe UI Black</vt:lpstr>
      <vt:lpstr>Wingdings</vt:lpstr>
      <vt:lpstr>Office テーマ</vt:lpstr>
      <vt:lpstr>PowerPoint Presentation</vt:lpstr>
      <vt:lpstr>Prior Knowledge Check</vt:lpstr>
      <vt:lpstr>PowerPoint Presentation</vt:lpstr>
      <vt:lpstr>Hypothesis Testing</vt:lpstr>
      <vt:lpstr>Hypothesis Testing</vt:lpstr>
      <vt:lpstr>Hypothesis Testing</vt:lpstr>
      <vt:lpstr>Hypothesis Testing</vt:lpstr>
      <vt:lpstr>Hypothesis Testing</vt:lpstr>
      <vt:lpstr>Hypothesis Testing</vt:lpstr>
      <vt:lpstr>Hypothesis Testing</vt:lpstr>
      <vt:lpstr>Hypothesis Testing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Mike Pye</dc:creator>
  <cp:lastModifiedBy>Gareth Westwater</cp:lastModifiedBy>
  <cp:revision>163</cp:revision>
  <dcterms:created xsi:type="dcterms:W3CDTF">2017-08-14T15:35:38Z</dcterms:created>
  <dcterms:modified xsi:type="dcterms:W3CDTF">2021-01-28T09:38:58Z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