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295236" y="339551"/>
            <a:ext cx="6571351" cy="31931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u="sng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88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Hypothesis Testing</a:t>
            </a:r>
            <a:endParaRPr lang="ja-JP" altLang="en-US" sz="88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11674" y="383734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2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31462" y="5775009"/>
                <a:ext cx="9750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62" y="5775009"/>
                <a:ext cx="97507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71479" cy="507900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Hypothesis is a statement made about the value of a population parameter. You can test a hypothesis to see if there is enough evidence to change it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John wants to see whether a coin is unbiased, or whether it is biased towards coming down on heads. He tosses the coin 8 times and counts the numbers of times,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that it lands heads up.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Describe the test statistic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Write down a suitable null hypothesis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Write down a suitable alternative hypothesis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71479" cy="5079002"/>
              </a:xfrm>
              <a:blipFill>
                <a:blip r:embed="rId3"/>
                <a:stretch>
                  <a:fillRect t="-720" r="-2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4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474720" y="3770811"/>
            <a:ext cx="1114697" cy="10276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99986" y="3341980"/>
            <a:ext cx="3829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test statistic is the number/proportion of heads we get from the 8 tosses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502832" y="4918229"/>
            <a:ext cx="1291110" cy="3433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62617" y="4589755"/>
                <a:ext cx="9750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617" y="4589755"/>
                <a:ext cx="975075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446667" y="4600113"/>
            <a:ext cx="252316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(The default position is that the coin is unbiased)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68801" y="5831192"/>
            <a:ext cx="1254119" cy="1878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27107" y="5779363"/>
                <a:ext cx="9750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107" y="5779363"/>
                <a:ext cx="975075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428913" y="5612167"/>
            <a:ext cx="237773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(John’s opinion is that the coin is biased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towards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heads)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22217" y="3553097"/>
            <a:ext cx="2847703" cy="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09851" y="2603863"/>
            <a:ext cx="870858" cy="740229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5482" y="2026985"/>
            <a:ext cx="3533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If we do not specify which way we believe the coin to be biased, then our answer to part c changes…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770914" y="6217920"/>
            <a:ext cx="1624149" cy="13065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5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9" grpId="0"/>
      <p:bldP spid="14" grpId="0"/>
      <p:bldP spid="17" grpId="0"/>
      <p:bldP spid="17" grpId="1"/>
      <p:bldP spid="1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50790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 election candidate believe she has the support of 40% of the residents in a particular town. A researcher wants to test, at the 5% significance level, whether the candidate is overestimating her support. The researcher asks 20 people whether they support the candidate, and 3 say that they do.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Write down a suitable test statistic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Write down two suitable hypotheses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Explain the condition under which the null hypothesis would be rejected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2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44378" y="4642894"/>
                <a:ext cx="1146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378" y="4642894"/>
                <a:ext cx="1146083" cy="276999"/>
              </a:xfrm>
              <a:prstGeom prst="rect">
                <a:avLst/>
              </a:prstGeom>
              <a:blipFill>
                <a:blip r:embed="rId4"/>
                <a:stretch>
                  <a:fillRect l="-4787" r="-425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457303" y="2751909"/>
            <a:ext cx="1280160" cy="21597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85415" y="3944983"/>
            <a:ext cx="1286882" cy="14297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49405" y="3753732"/>
                <a:ext cx="1151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405" y="3753732"/>
                <a:ext cx="1151405" cy="276999"/>
              </a:xfrm>
              <a:prstGeom prst="rect">
                <a:avLst/>
              </a:prstGeom>
              <a:blipFill>
                <a:blip r:embed="rId5"/>
                <a:stretch>
                  <a:fillRect l="-4787" r="-478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072197" y="3737964"/>
            <a:ext cx="274958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(The default position is that the candidate has 40% support)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56183" y="5970528"/>
            <a:ext cx="955154" cy="1254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24112" y="4410383"/>
            <a:ext cx="27412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(The researcher is testing whether the candidate is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overestimating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their support, so believes that the true percentage might be lower)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500846" y="4850674"/>
            <a:ext cx="1219200" cy="5050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8694" y="5606207"/>
            <a:ext cx="4117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null hypothesis will be rejected if the probability of 3 or fewer people saying they will support the candidate is less than 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65448" y="2279534"/>
            <a:ext cx="3829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test statistic is the number/proportion of people who say they support the candidate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6" grpId="0"/>
      <p:bldP spid="2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825625"/>
                <a:ext cx="362276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 Calculate: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=5)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=10)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d)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≥18)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825625"/>
                <a:ext cx="3622766" cy="4351338"/>
              </a:xfrm>
              <a:blipFill>
                <a:blip r:embed="rId2"/>
                <a:stretch>
                  <a:fillRect l="-1684" t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4880" y="1799500"/>
                <a:ext cx="3622766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Wanda rolls a fair dice eight times.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Suggest a suitable model for the random variable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, the number of times the dice lands on 5</a:t>
                </a: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Arial" panose="020B0604020202020204" pitchFamily="34" charset="0"/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Calculate: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ii)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≥4)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1799500"/>
                <a:ext cx="3622766" cy="4351338"/>
              </a:xfrm>
              <a:prstGeom prst="rect">
                <a:avLst/>
              </a:prstGeom>
              <a:blipFill>
                <a:blip r:embed="rId3"/>
                <a:stretch>
                  <a:fillRect l="-2357" t="-1401" r="-2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0343" y="2973977"/>
                <a:ext cx="613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0.075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43" y="2973977"/>
                <a:ext cx="613950" cy="276999"/>
              </a:xfrm>
              <a:prstGeom prst="rect">
                <a:avLst/>
              </a:prstGeom>
              <a:blipFill>
                <a:blip r:embed="rId4"/>
                <a:stretch>
                  <a:fillRect l="-7921" r="-990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82240" y="2969622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0.117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240" y="2969622"/>
                <a:ext cx="613951" cy="276999"/>
              </a:xfrm>
              <a:prstGeom prst="rect">
                <a:avLst/>
              </a:prstGeom>
              <a:blipFill>
                <a:blip r:embed="rId5"/>
                <a:stretch>
                  <a:fillRect l="-792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9864" y="3840480"/>
                <a:ext cx="7421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864" y="3840480"/>
                <a:ext cx="742191" cy="276999"/>
              </a:xfrm>
              <a:prstGeom prst="rect">
                <a:avLst/>
              </a:prstGeom>
              <a:blipFill>
                <a:blip r:embed="rId6"/>
                <a:stretch>
                  <a:fillRect l="-6557" r="-819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20835" y="3836126"/>
                <a:ext cx="12551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0.00000504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835" y="3836126"/>
                <a:ext cx="1255152" cy="276999"/>
              </a:xfrm>
              <a:prstGeom prst="rect">
                <a:avLst/>
              </a:prstGeom>
              <a:blipFill>
                <a:blip r:embed="rId7"/>
                <a:stretch>
                  <a:fillRect l="-4369" r="-485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54241" y="3892732"/>
                <a:ext cx="117756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8, 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1" y="3892732"/>
                <a:ext cx="1177565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4962" y="5725887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0.260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962" y="5725887"/>
                <a:ext cx="613951" cy="276999"/>
              </a:xfrm>
              <a:prstGeom prst="rect">
                <a:avLst/>
              </a:prstGeom>
              <a:blipFill>
                <a:blip r:embed="rId9"/>
                <a:stretch>
                  <a:fillRect l="-7921" r="-89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89077" y="5712825"/>
                <a:ext cx="7421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0.0307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077" y="5712825"/>
                <a:ext cx="742191" cy="276999"/>
              </a:xfrm>
              <a:prstGeom prst="rect">
                <a:avLst/>
              </a:prstGeom>
              <a:blipFill>
                <a:blip r:embed="rId10"/>
                <a:stretch>
                  <a:fillRect l="-7438" r="-82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3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7A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This chapter is all about testing statistically whether statements are true or not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There are several key terms you need to know…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8195" y="1184364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Hypothesis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7715" y="1467392"/>
            <a:ext cx="4820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hypothesis is a statement made about a population parameter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56" y="4807131"/>
            <a:ext cx="1951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Population parameter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776" y="5159828"/>
            <a:ext cx="3853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population parameter is a statistical measure relating to a population</a:t>
            </a: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For example, the mean is a population parameter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0777" y="5085806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Test statistic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0297" y="5438503"/>
                <a:ext cx="46634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test statistic is the result of the experiment we are using, which we use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If we tossed a coin 4 times and got 3 heads then that value/proportion is the test statistic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297" y="5438503"/>
                <a:ext cx="4663440" cy="954107"/>
              </a:xfrm>
              <a:prstGeom prst="rect">
                <a:avLst/>
              </a:prstGeom>
              <a:blipFill>
                <a:blip r:embed="rId2"/>
                <a:stretch>
                  <a:fillRect l="-392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6904" y="2360022"/>
                <a:ext cx="19127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Null Hypothesis</a:t>
                </a:r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04" y="2360022"/>
                <a:ext cx="1912768" cy="307777"/>
              </a:xfrm>
              <a:prstGeom prst="rect">
                <a:avLst/>
              </a:prstGeom>
              <a:blipFill>
                <a:blip r:embed="rId3"/>
                <a:stretch>
                  <a:fillRect l="-955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45133" y="2660467"/>
                <a:ext cx="4706981" cy="828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‘default’ position which we usually initially assume to be true</a:t>
                </a: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For rolling a dice and getting a 6,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: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3" y="2660467"/>
                <a:ext cx="4706981" cy="828753"/>
              </a:xfrm>
              <a:prstGeom prst="rect">
                <a:avLst/>
              </a:prstGeom>
              <a:blipFill>
                <a:blip r:embed="rId4"/>
                <a:stretch>
                  <a:fillRect l="-389" t="-735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2550" y="3705495"/>
                <a:ext cx="2528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Alternative Hypothesis</a:t>
                </a:r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550" y="3705495"/>
                <a:ext cx="2528962" cy="307777"/>
              </a:xfrm>
              <a:prstGeom prst="rect">
                <a:avLst/>
              </a:prstGeom>
              <a:blipFill>
                <a:blip r:embed="rId5"/>
                <a:stretch>
                  <a:fillRect l="-723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40779" y="4005940"/>
                <a:ext cx="4781004" cy="828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hypothesis tells us about the parameter/situation if our null hypothesis turns out to be incorrect</a:t>
                </a: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For rolling a dice and getting a 6,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: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≠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9" y="4005940"/>
                <a:ext cx="4781004" cy="828753"/>
              </a:xfrm>
              <a:prstGeom prst="rect">
                <a:avLst/>
              </a:prstGeom>
              <a:blipFill>
                <a:blip r:embed="rId6"/>
                <a:stretch>
                  <a:fillRect l="-383" t="-1471" r="-255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0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Let us think about a practical example: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believe that a dice is biased towards landing on 6s.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roll the dice 20 times and get a 6 on 8 occasions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58" y="1445621"/>
            <a:ext cx="4472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What is the test statistic for this situation?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4319" y="1820091"/>
            <a:ext cx="418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test statistic is the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proportion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6s we got from the 20 rolls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32564" y="2956558"/>
            <a:ext cx="4932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 sensible null hypothesis for this situation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5610" y="3370216"/>
            <a:ext cx="418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default position would be that the dice is not biased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99463" y="3914501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463" y="3914501"/>
                <a:ext cx="1153886" cy="574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932564" y="4772295"/>
            <a:ext cx="491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 sensible alternative hypothesis for this situation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4319" y="5455919"/>
            <a:ext cx="418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Our belief is that the dice is biased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towards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landing on a 6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08172" y="6000204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72" y="6000204"/>
                <a:ext cx="1153886" cy="5745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58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Let us think about a practical example: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believe that a dice is biased towards landing on 6s.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roll the dice 20 times and get a 6 on 8 occasions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1430" y="1146149"/>
            <a:ext cx="1511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Null Hypothesis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dice is unbiased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125" y="1165934"/>
            <a:ext cx="269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researcher wants to test, at the 5% significance level, whether the dice is biased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Under what conditions would we reject the null hypothesis?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9441" y="2796467"/>
            <a:ext cx="496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What is the probability of getting 8 sixes when rolling a dice 20 times?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89815" y="3539570"/>
                <a:ext cx="2836354" cy="4608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815" y="3539570"/>
                <a:ext cx="2836354" cy="460832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85461" y="4066439"/>
                <a:ext cx="2803267" cy="6941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=8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61" y="4066439"/>
                <a:ext cx="2803267" cy="694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69381" y="4880691"/>
                <a:ext cx="1067215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=0.0084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381" y="4880691"/>
                <a:ext cx="106721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73735" y="5468520"/>
                <a:ext cx="1022331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=0.84%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735" y="5468520"/>
                <a:ext cx="1022331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7027817" y="3823063"/>
            <a:ext cx="400594" cy="653143"/>
          </a:xfrm>
          <a:prstGeom prst="arc">
            <a:avLst>
              <a:gd name="adj1" fmla="val 16200000"/>
              <a:gd name="adj2" fmla="val 5369847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770915" y="4489269"/>
            <a:ext cx="361405" cy="535577"/>
          </a:xfrm>
          <a:prstGeom prst="arc">
            <a:avLst>
              <a:gd name="adj1" fmla="val 16200000"/>
              <a:gd name="adj2" fmla="val 5369847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156961" y="5085806"/>
            <a:ext cx="361405" cy="535577"/>
          </a:xfrm>
          <a:prstGeom prst="arc">
            <a:avLst>
              <a:gd name="adj1" fmla="val 16200000"/>
              <a:gd name="adj2" fmla="val 5369847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425452" y="3963416"/>
            <a:ext cx="1474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98883" y="4577371"/>
            <a:ext cx="1148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67510" y="5182617"/>
            <a:ext cx="1988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a percentage…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92731" y="5903893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below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5% significance level,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reject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null hypothesis that the dice is unbiased</a:t>
            </a:r>
          </a:p>
        </p:txBody>
      </p:sp>
    </p:spTree>
    <p:extLst>
      <p:ext uri="{BB962C8B-B14F-4D97-AF65-F5344CB8AC3E}">
        <p14:creationId xmlns:p14="http://schemas.microsoft.com/office/powerpoint/2010/main" val="33556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9" grpId="0"/>
      <p:bldP spid="23" grpId="0" animBg="1"/>
      <p:bldP spid="24" grpId="0" animBg="1"/>
      <p:bldP spid="26" grpId="0"/>
      <p:bldP spid="27" grpId="0"/>
      <p:bldP spid="28" grpId="0"/>
      <p:bldP spid="29" grpId="0"/>
      <p:bldP spid="10" grpId="0" animBg="1"/>
      <p:bldP spid="30" grpId="0" animBg="1"/>
      <p:bldP spid="31" grpId="0" animBg="1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Let us think about a practical example: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believe that a dice is biased towards landing on 6s.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roll the dice 20 times and get a 6 on 8 occasions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1430" y="1146149"/>
            <a:ext cx="1511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Null Hypothesis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dice is unbiased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125" y="1165934"/>
            <a:ext cx="269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researcher wants to test, at the 5% significance level, whether the dice is biased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Under what conditions would we reject the null hypothesis?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95655" y="2638234"/>
                <a:ext cx="2010294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(8 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𝑠𝑖𝑥𝑒𝑠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)=0.84%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655" y="2638234"/>
                <a:ext cx="2010294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823063" y="3064899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below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5% significance level,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reject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null hypothesis that the dice is unbiased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6789" y="3965952"/>
            <a:ext cx="483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Think about why we are rejecting the null hypothesis</a:t>
            </a:r>
          </a:p>
          <a:p>
            <a:pPr algn="ctr"/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are saying that </a:t>
            </a:r>
            <a:r>
              <a:rPr lang="en-US" sz="14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dice is unbiased, we would expect to get 8 sixes only 0.84% of the time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is extremely unlikely, it seems like the dice </a:t>
            </a:r>
            <a:r>
              <a:rPr lang="en-US" sz="14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is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biased, hence we </a:t>
            </a:r>
            <a:r>
              <a:rPr lang="en-US" sz="1400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reject the idea that it is not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significance level is the ‘threshold’ we are using, and will be given to you in the question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Let us think about a practical example: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believe that a dice is biased towards landing on 6s.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roll the dice 20 times and get a 6 on 8 occasions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1430" y="1146149"/>
            <a:ext cx="1511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Null Hypothesis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dice is unbiased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125" y="1165934"/>
            <a:ext cx="269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researcher wants to test, at the 5% significance level, whether the dice is biased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Under what conditions would we reject the null hypothesis?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84432" y="3197528"/>
                <a:ext cx="1896481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(7 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𝑠𝑖𝑥𝑒𝑠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)=2.5%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432" y="3197528"/>
                <a:ext cx="1896481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823063" y="3659703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below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5% significance level,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reject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null hypothesis that the dice is unbiased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rolling 7 sixes out of 20 would also indicate that the dice is biased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5723" y="2780814"/>
            <a:ext cx="410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Imagine we had rolled 7 sixes instead…</a:t>
            </a:r>
          </a:p>
        </p:txBody>
      </p:sp>
    </p:spTree>
    <p:extLst>
      <p:ext uri="{BB962C8B-B14F-4D97-AF65-F5344CB8AC3E}">
        <p14:creationId xmlns:p14="http://schemas.microsoft.com/office/powerpoint/2010/main" val="41890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714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Hypothesis is a statement made about the value of a population parameter. You can test a hypothesis to see if there is enough evidence to change it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Let us think about a practical example: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believe that a dice is biased towards landing on 6s.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roll the dice 20 times and get a 6 on 8 occasions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780" y="1960398"/>
                <a:ext cx="1153886" cy="574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1430" y="1146149"/>
            <a:ext cx="1511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Null Hypothesis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dice is unbiased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2125" y="1165934"/>
            <a:ext cx="2698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researcher wants to test, at the 5% significance level, whether the dice is biased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Under what conditions would we reject the null hypothesis?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0"/>
                <a:ext cx="1490536" cy="338554"/>
              </a:xfrm>
              <a:prstGeom prst="rect">
                <a:avLst/>
              </a:prstGeom>
              <a:blipFill>
                <a:blip r:embed="rId3"/>
                <a:stretch>
                  <a:fillRect l="-1613"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646" y="0"/>
                <a:ext cx="2836354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580112" y="168274"/>
            <a:ext cx="6480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84432" y="3197528"/>
                <a:ext cx="1896481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(6 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𝑠𝑖𝑥𝑒𝑠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)=6.4%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432" y="3197528"/>
                <a:ext cx="1896481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823063" y="365970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this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above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5% significance level,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cannot reject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null hypothesis that the dice is unbiased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Although getting 6 sixes is unlikely, we are saying that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not unlikely enough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be able to reject the idea that the dice is unbiased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5723" y="2780814"/>
            <a:ext cx="410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Imagine we had rolled 6 sixes instead…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484" y="5322374"/>
            <a:ext cx="4767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Note that in section 7A you will not need to do these calculations, but they are useful in helping understand the concepts behind what we are doing!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4" grpId="0"/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F993C-BFAD-4C5A-823A-203D02223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A0996-6C59-4989-AD8B-C5C842F410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8D19C8-6B2E-490A-8029-C687CA138C80}">
  <ds:schemaRefs>
    <ds:schemaRef ds:uri="http://purl.org/dc/elements/1.1/"/>
    <ds:schemaRef ds:uri="78db98b4-7c56-4667-9532-fea666d1edab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00eee050-7eda-4a68-8825-514e694f5f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1965</Words>
  <Application>Microsoft Office PowerPoint</Application>
  <PresentationFormat>On-screen Show (4:3)</PresentationFormat>
  <Paragraphs>205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163</cp:revision>
  <dcterms:created xsi:type="dcterms:W3CDTF">2017-08-14T15:35:38Z</dcterms:created>
  <dcterms:modified xsi:type="dcterms:W3CDTF">2021-01-28T09:38:58Z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