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2" r:id="rId5"/>
    <p:sldId id="269" r:id="rId6"/>
    <p:sldId id="270" r:id="rId7"/>
    <p:sldId id="271" r:id="rId8"/>
    <p:sldId id="272" r:id="rId9"/>
    <p:sldId id="273" r:id="rId10"/>
    <p:sldId id="274" r:id="rId11"/>
    <p:sldId id="275" r:id="rId12"/>
    <p:sldId id="263" r:id="rId13"/>
    <p:sldId id="264" r:id="rId14"/>
    <p:sldId id="276" r:id="rId15"/>
    <p:sldId id="277" r:id="rId16"/>
    <p:sldId id="283" r:id="rId17"/>
    <p:sldId id="278" r:id="rId18"/>
    <p:sldId id="279" r:id="rId19"/>
    <p:sldId id="280" r:id="rId20"/>
    <p:sldId id="281" r:id="rId21"/>
    <p:sldId id="282" r:id="rId22"/>
    <p:sldId id="284" r:id="rId23"/>
    <p:sldId id="285" r:id="rId24"/>
    <p:sldId id="286" r:id="rId25"/>
    <p:sldId id="287" r:id="rId26"/>
    <p:sldId id="265" r:id="rId27"/>
    <p:sldId id="266" r:id="rId28"/>
    <p:sldId id="289" r:id="rId29"/>
    <p:sldId id="290" r:id="rId30"/>
    <p:sldId id="288" r:id="rId31"/>
    <p:sldId id="291" r:id="rId32"/>
    <p:sldId id="267" r:id="rId33"/>
    <p:sldId id="268" r:id="rId34"/>
    <p:sldId id="292" r:id="rId35"/>
    <p:sldId id="293" r:id="rId36"/>
    <p:sldId id="294" r:id="rId37"/>
    <p:sldId id="296" r:id="rId38"/>
    <p:sldId id="297" r:id="rId39"/>
    <p:sldId id="2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14/08/2018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14/08/2018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14/08/2018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gs>
            <a:gs pos="7000">
              <a:schemeClr val="accent4">
                <a:lumMod val="20000"/>
                <a:lumOff val="80000"/>
              </a:schemeClr>
            </a:gs>
            <a:gs pos="95000">
              <a:schemeClr val="accent4">
                <a:lumMod val="20000"/>
                <a:lumOff val="80000"/>
              </a:schemeClr>
            </a:gs>
            <a:gs pos="100000">
              <a:schemeClr val="accent4"/>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14/08/2018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4.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6.png"/><Relationship Id="rId3" Type="http://schemas.openxmlformats.org/officeDocument/2006/relationships/image" Target="../media/image34.png"/><Relationship Id="rId7" Type="http://schemas.openxmlformats.org/officeDocument/2006/relationships/image" Target="../media/image49.png"/><Relationship Id="rId12"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13" Type="http://schemas.openxmlformats.org/officeDocument/2006/relationships/image" Target="../media/image57.png"/><Relationship Id="rId3" Type="http://schemas.openxmlformats.org/officeDocument/2006/relationships/image" Target="../media/image34.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11" Type="http://schemas.openxmlformats.org/officeDocument/2006/relationships/image" Target="../media/image54.png"/><Relationship Id="rId4" Type="http://schemas.openxmlformats.org/officeDocument/2006/relationships/image" Target="../media/image35.pn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3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3.png"/><Relationship Id="rId7" Type="http://schemas.openxmlformats.org/officeDocument/2006/relationships/image" Target="../media/image108.jpe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10" Type="http://schemas.openxmlformats.org/officeDocument/2006/relationships/image" Target="../media/image113.png"/><Relationship Id="rId4" Type="http://schemas.openxmlformats.org/officeDocument/2006/relationships/image" Target="../media/image105.jpeg"/><Relationship Id="rId9" Type="http://schemas.openxmlformats.org/officeDocument/2006/relationships/image" Target="../media/image110.jpeg"/></Relationships>
</file>

<file path=ppt/slides/_rels/slide3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12.jpeg"/><Relationship Id="rId5" Type="http://schemas.openxmlformats.org/officeDocument/2006/relationships/image" Target="../media/image117.png"/><Relationship Id="rId10" Type="http://schemas.openxmlformats.org/officeDocument/2006/relationships/image" Target="../media/image111.jpeg"/><Relationship Id="rId4" Type="http://schemas.openxmlformats.org/officeDocument/2006/relationships/image" Target="../media/image116.png"/><Relationship Id="rId9" Type="http://schemas.openxmlformats.org/officeDocument/2006/relationships/image" Target="../media/image12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1295236" y="339551"/>
            <a:ext cx="6571351" cy="3193182"/>
          </a:xfrm>
          <a:prstGeom prst="rect">
            <a:avLst/>
          </a:prstGeom>
          <a:noFill/>
        </p:spPr>
        <p:txBody>
          <a:bodyPr wrap="none" lIns="68580" tIns="34290" rIns="68580" bIns="34290">
            <a:spAutoFit/>
          </a:bodyPr>
          <a:lstStyle/>
          <a:p>
            <a:pPr algn="ctr"/>
            <a:r>
              <a:rPr lang="en-US" altLang="ja-JP" sz="11500" b="1" u="sng"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Statistics</a:t>
            </a:r>
          </a:p>
          <a:p>
            <a:pPr algn="ctr"/>
            <a:r>
              <a:rPr lang="en-US" altLang="ja-JP" sz="88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Hypothesis Testing</a:t>
            </a:r>
            <a:endParaRPr lang="ja-JP" altLang="en-US" sz="8800" b="1" dirty="0">
              <a:ln w="38100">
                <a:solidFill>
                  <a:schemeClr val="accent2">
                    <a:lumMod val="75000"/>
                  </a:schemeClr>
                </a:solidFill>
                <a:prstDash val="solid"/>
              </a:ln>
              <a:solidFill>
                <a:srgbClr val="FFC000"/>
              </a:solidFill>
              <a:latin typeface="Gabriola" panose="04040605051002020D02" pitchFamily="82" charset="0"/>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11674" y="3837347"/>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TextBox 25"/>
              <p:cNvSpPr txBox="1"/>
              <p:nvPr/>
            </p:nvSpPr>
            <p:spPr>
              <a:xfrm>
                <a:off x="4931462" y="5775009"/>
                <a:ext cx="97507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ea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2</m:t>
                          </m:r>
                        </m:den>
                      </m:f>
                    </m:oMath>
                  </m:oMathPara>
                </a14:m>
                <a:endParaRPr lang="en-GB"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31462" y="5775009"/>
                <a:ext cx="975075" cy="518604"/>
              </a:xfrm>
              <a:prstGeom prst="rect">
                <a:avLst/>
              </a:prstGeom>
              <a:blipFill>
                <a:blip r:embed="rId2"/>
                <a:stretch>
                  <a:fillRect/>
                </a:stretch>
              </a:blipFill>
            </p:spPr>
            <p:txBody>
              <a:bodyPr/>
              <a:lstStyle/>
              <a:p>
                <a:r>
                  <a:rPr lang="en-GB">
                    <a:noFill/>
                  </a:rPr>
                  <a:t> </a:t>
                </a:r>
              </a:p>
            </p:txBody>
          </p:sp>
        </mc:Fallback>
      </mc:AlternateContent>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5079002"/>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John wants to see whether a coin is unbiased, or whether it is biased towards coming down on heads. He tosses the coin 8 times and counts the numbers of times,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that it lands heads up.</a:t>
                </a:r>
              </a:p>
              <a:p>
                <a:pPr marL="0" indent="0" algn="ctr">
                  <a:buNone/>
                </a:pPr>
                <a:endParaRPr lang="en-US" sz="1600" dirty="0">
                  <a:latin typeface="Comic Sans MS" panose="030F0702030302020204" pitchFamily="66" charset="0"/>
                  <a:sym typeface="Wingdings" panose="05000000000000000000" pitchFamily="2" charset="2"/>
                </a:endParaRPr>
              </a:p>
              <a:p>
                <a:pPr marL="342900" indent="-342900" algn="ctr">
                  <a:buAutoNum type="alphaLcParenR"/>
                </a:pPr>
                <a:r>
                  <a:rPr lang="en-US" sz="1600" dirty="0">
                    <a:latin typeface="Comic Sans MS" panose="030F0702030302020204" pitchFamily="66" charset="0"/>
                    <a:sym typeface="Wingdings" panose="05000000000000000000" pitchFamily="2" charset="2"/>
                  </a:rPr>
                  <a:t>Describe the test statistic</a:t>
                </a:r>
              </a:p>
              <a:p>
                <a:pPr marL="342900" indent="-342900" algn="ctr">
                  <a:buAutoNum type="alphaLcParenR"/>
                </a:pPr>
                <a:r>
                  <a:rPr lang="en-US" sz="1600" dirty="0">
                    <a:latin typeface="Comic Sans MS" panose="030F0702030302020204" pitchFamily="66" charset="0"/>
                    <a:sym typeface="Wingdings" panose="05000000000000000000" pitchFamily="2" charset="2"/>
                  </a:rPr>
                  <a:t>Write down a suitable null hypothesis</a:t>
                </a:r>
              </a:p>
              <a:p>
                <a:pPr marL="342900" indent="-342900" algn="ctr">
                  <a:buAutoNum type="alphaLcParenR"/>
                </a:pPr>
                <a:r>
                  <a:rPr lang="en-US" sz="1600" dirty="0">
                    <a:latin typeface="Comic Sans MS" panose="030F0702030302020204" pitchFamily="66" charset="0"/>
                    <a:sym typeface="Wingdings" panose="05000000000000000000" pitchFamily="2" charset="2"/>
                  </a:rPr>
                  <a:t>Write down a suitable alternative hypothesis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71479" cy="5079002"/>
              </a:xfrm>
              <a:blipFill>
                <a:blip r:embed="rId3"/>
                <a:stretch>
                  <a:fillRect t="-720" r="-2322"/>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4"/>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474720" y="3770811"/>
            <a:ext cx="1114697" cy="102761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99986" y="3341980"/>
            <a:ext cx="3829912"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test statistic is the number/proportion of heads we get from the 8 tosses</a:t>
            </a:r>
            <a:endParaRPr lang="en-GB" sz="1600" dirty="0">
              <a:solidFill>
                <a:srgbClr val="FF0000"/>
              </a:solidFill>
              <a:latin typeface="Comic Sans MS" panose="030F0702030302020204" pitchFamily="66" charset="0"/>
            </a:endParaRPr>
          </a:p>
        </p:txBody>
      </p:sp>
      <p:cxnSp>
        <p:nvCxnSpPr>
          <p:cNvPr id="11" name="Straight Arrow Connector 10"/>
          <p:cNvCxnSpPr/>
          <p:nvPr/>
        </p:nvCxnSpPr>
        <p:spPr>
          <a:xfrm flipV="1">
            <a:off x="3502832" y="4918229"/>
            <a:ext cx="1291110" cy="34331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962617" y="4589755"/>
                <a:ext cx="97507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0</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2</m:t>
                          </m:r>
                        </m:den>
                      </m:f>
                    </m:oMath>
                  </m:oMathPara>
                </a14:m>
                <a:endParaRPr lang="en-GB"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962617" y="4589755"/>
                <a:ext cx="975075" cy="518604"/>
              </a:xfrm>
              <a:prstGeom prst="rect">
                <a:avLst/>
              </a:prstGeom>
              <a:blipFill>
                <a:blip r:embed="rId6"/>
                <a:stretch>
                  <a:fillRect/>
                </a:stretch>
              </a:blipFill>
            </p:spPr>
            <p:txBody>
              <a:bodyPr/>
              <a:lstStyle/>
              <a:p>
                <a:r>
                  <a:rPr lang="en-GB">
                    <a:noFill/>
                  </a:rPr>
                  <a:t> </a:t>
                </a:r>
              </a:p>
            </p:txBody>
          </p:sp>
        </mc:Fallback>
      </mc:AlternateContent>
      <p:sp>
        <p:nvSpPr>
          <p:cNvPr id="14" name="TextBox 13"/>
          <p:cNvSpPr txBox="1"/>
          <p:nvPr/>
        </p:nvSpPr>
        <p:spPr>
          <a:xfrm>
            <a:off x="6446667" y="4600113"/>
            <a:ext cx="2523161" cy="492443"/>
          </a:xfrm>
          <a:prstGeom prst="rect">
            <a:avLst/>
          </a:prstGeom>
          <a:noFill/>
        </p:spPr>
        <p:txBody>
          <a:bodyPr wrap="square" lIns="0" tIns="0" rIns="0" bIns="0" rtlCol="0">
            <a:spAutoFit/>
          </a:bodyPr>
          <a:lstStyle/>
          <a:p>
            <a:pPr algn="ctr"/>
            <a:r>
              <a:rPr lang="en-US" sz="1600" dirty="0">
                <a:solidFill>
                  <a:srgbClr val="FF0000"/>
                </a:solidFill>
                <a:latin typeface="Comic Sans MS" panose="030F0702030302020204" pitchFamily="66" charset="0"/>
              </a:rPr>
              <a:t>(The default position is that the coin is unbiased)</a:t>
            </a:r>
            <a:endParaRPr lang="en-GB" sz="1600" dirty="0">
              <a:solidFill>
                <a:srgbClr val="FF0000"/>
              </a:solidFill>
              <a:latin typeface="Comic Sans MS" panose="030F0702030302020204" pitchFamily="66" charset="0"/>
            </a:endParaRPr>
          </a:p>
        </p:txBody>
      </p:sp>
      <p:cxnSp>
        <p:nvCxnSpPr>
          <p:cNvPr id="15" name="Straight Arrow Connector 14"/>
          <p:cNvCxnSpPr/>
          <p:nvPr/>
        </p:nvCxnSpPr>
        <p:spPr>
          <a:xfrm>
            <a:off x="3468801" y="5831192"/>
            <a:ext cx="1254119" cy="1878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927107" y="5779363"/>
                <a:ext cx="97507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&gt;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2</m:t>
                          </m:r>
                        </m:den>
                      </m:f>
                    </m:oMath>
                  </m:oMathPara>
                </a14:m>
                <a:endParaRPr lang="en-GB"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27107" y="5779363"/>
                <a:ext cx="975075" cy="518604"/>
              </a:xfrm>
              <a:prstGeom prst="rect">
                <a:avLst/>
              </a:prstGeom>
              <a:blipFill>
                <a:blip r:embed="rId7"/>
                <a:stretch>
                  <a:fillRect/>
                </a:stretch>
              </a:blipFill>
            </p:spPr>
            <p:txBody>
              <a:bodyPr/>
              <a:lstStyle/>
              <a:p>
                <a:r>
                  <a:rPr lang="en-GB">
                    <a:noFill/>
                  </a:rPr>
                  <a:t> </a:t>
                </a:r>
              </a:p>
            </p:txBody>
          </p:sp>
        </mc:Fallback>
      </mc:AlternateContent>
      <p:sp>
        <p:nvSpPr>
          <p:cNvPr id="18" name="TextBox 17"/>
          <p:cNvSpPr txBox="1"/>
          <p:nvPr/>
        </p:nvSpPr>
        <p:spPr>
          <a:xfrm>
            <a:off x="6428913" y="5612167"/>
            <a:ext cx="2377736" cy="738664"/>
          </a:xfrm>
          <a:prstGeom prst="rect">
            <a:avLst/>
          </a:prstGeom>
          <a:noFill/>
        </p:spPr>
        <p:txBody>
          <a:bodyPr wrap="square" lIns="0" tIns="0" rIns="0" bIns="0" rtlCol="0">
            <a:spAutoFit/>
          </a:bodyPr>
          <a:lstStyle/>
          <a:p>
            <a:pPr algn="ctr"/>
            <a:r>
              <a:rPr lang="en-US" sz="1600" dirty="0">
                <a:solidFill>
                  <a:srgbClr val="FF0000"/>
                </a:solidFill>
                <a:latin typeface="Comic Sans MS" panose="030F0702030302020204" pitchFamily="66" charset="0"/>
              </a:rPr>
              <a:t>(John’s opinion is that the coin is biased </a:t>
            </a:r>
            <a:r>
              <a:rPr lang="en-US" sz="1600" u="sng" dirty="0">
                <a:solidFill>
                  <a:srgbClr val="FF0000"/>
                </a:solidFill>
                <a:latin typeface="Comic Sans MS" panose="030F0702030302020204" pitchFamily="66" charset="0"/>
              </a:rPr>
              <a:t>towards</a:t>
            </a:r>
            <a:r>
              <a:rPr lang="en-US" sz="1600" dirty="0">
                <a:solidFill>
                  <a:srgbClr val="FF0000"/>
                </a:solidFill>
                <a:latin typeface="Comic Sans MS" panose="030F0702030302020204" pitchFamily="66" charset="0"/>
              </a:rPr>
              <a:t> heads)</a:t>
            </a:r>
            <a:endParaRPr lang="en-GB" sz="1600" dirty="0">
              <a:solidFill>
                <a:srgbClr val="FF0000"/>
              </a:solidFill>
              <a:latin typeface="Comic Sans MS" panose="030F0702030302020204" pitchFamily="66" charset="0"/>
            </a:endParaRPr>
          </a:p>
        </p:txBody>
      </p:sp>
      <p:cxnSp>
        <p:nvCxnSpPr>
          <p:cNvPr id="19" name="Straight Connector 18"/>
          <p:cNvCxnSpPr/>
          <p:nvPr/>
        </p:nvCxnSpPr>
        <p:spPr>
          <a:xfrm flipV="1">
            <a:off x="322217" y="3553097"/>
            <a:ext cx="2847703" cy="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709851" y="2603863"/>
            <a:ext cx="870858" cy="740229"/>
          </a:xfrm>
          <a:prstGeom prst="straightConnector1">
            <a:avLst/>
          </a:prstGeom>
          <a:ln w="2222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95482" y="2026985"/>
            <a:ext cx="3533821" cy="738664"/>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If we do not specify which way we believe the coin to be biased, then our answer to part c changes…</a:t>
            </a:r>
            <a:endParaRPr lang="en-GB" sz="1400" dirty="0">
              <a:solidFill>
                <a:srgbClr val="0000FF"/>
              </a:solidFill>
              <a:latin typeface="Comic Sans MS" panose="030F0702030302020204" pitchFamily="66" charset="0"/>
            </a:endParaRPr>
          </a:p>
        </p:txBody>
      </p:sp>
      <p:cxnSp>
        <p:nvCxnSpPr>
          <p:cNvPr id="22" name="Straight Connector 21"/>
          <p:cNvCxnSpPr/>
          <p:nvPr/>
        </p:nvCxnSpPr>
        <p:spPr>
          <a:xfrm flipV="1">
            <a:off x="6770914" y="6217920"/>
            <a:ext cx="1624149" cy="1306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par>
                                <p:cTn id="83" presetID="3" presetClass="exit" presetSubtype="10" fill="hold" grpId="1" nodeType="withEffect">
                                  <p:stCondLst>
                                    <p:cond delay="0"/>
                                  </p:stCondLst>
                                  <p:childTnLst>
                                    <p:animEffect transition="out" filter="blinds(horizontal)">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9" grpId="0"/>
      <p:bldP spid="14" grpId="0"/>
      <p:bldP spid="17" grpId="0"/>
      <p:bldP spid="17" grpId="1"/>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5079002"/>
          </a:xfrm>
        </p:spPr>
        <p:txBody>
          <a:bodyPr>
            <a:normAutofit fontScale="92500" lnSpcReduction="10000"/>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An election candidate believe she has the support of 40% of the residents in a particular town. A researcher wants to test, at the 5% significance level, whether the candidate is overestimating her support. The researcher asks 20 people whether they support the candidate, and 3 say that they do.</a:t>
            </a:r>
          </a:p>
          <a:p>
            <a:pPr marL="0" indent="0" algn="ctr">
              <a:buNone/>
            </a:pPr>
            <a:endParaRPr lang="en-US" sz="1600" dirty="0">
              <a:latin typeface="Comic Sans MS" panose="030F0702030302020204" pitchFamily="66" charset="0"/>
              <a:sym typeface="Wingdings" panose="05000000000000000000" pitchFamily="2" charset="2"/>
            </a:endParaRPr>
          </a:p>
          <a:p>
            <a:pPr marL="342900" indent="-342900" algn="ctr">
              <a:buAutoNum type="alphaLcParenR"/>
            </a:pPr>
            <a:r>
              <a:rPr lang="en-US" sz="1600" dirty="0">
                <a:latin typeface="Comic Sans MS" panose="030F0702030302020204" pitchFamily="66" charset="0"/>
                <a:sym typeface="Wingdings" panose="05000000000000000000" pitchFamily="2" charset="2"/>
              </a:rPr>
              <a:t>Write down a suitable test statistic</a:t>
            </a:r>
          </a:p>
          <a:p>
            <a:pPr marL="342900" indent="-342900" algn="ctr">
              <a:buAutoNum type="alphaLcParenR"/>
            </a:pPr>
            <a:r>
              <a:rPr lang="en-US" sz="1600" dirty="0">
                <a:latin typeface="Comic Sans MS" panose="030F0702030302020204" pitchFamily="66" charset="0"/>
                <a:sym typeface="Wingdings" panose="05000000000000000000" pitchFamily="2" charset="2"/>
              </a:rPr>
              <a:t>Write down two suitable hypotheses</a:t>
            </a:r>
          </a:p>
          <a:p>
            <a:pPr marL="342900" indent="-342900" algn="ctr">
              <a:buAutoNum type="alphaLcParenR"/>
            </a:pPr>
            <a:r>
              <a:rPr lang="en-US" sz="1600" dirty="0">
                <a:latin typeface="Comic Sans MS" panose="030F0702030302020204" pitchFamily="66" charset="0"/>
                <a:sym typeface="Wingdings" panose="05000000000000000000" pitchFamily="2" charset="2"/>
              </a:rPr>
              <a:t>Explain the condition under which the null hypothesis would be rejected</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2"/>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844378" y="4642894"/>
                <a:ext cx="1146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ea typeface="Cambria Math" panose="02040503050406030204" pitchFamily="18" charset="0"/>
                        </a:rPr>
                        <m:t>&lt;</m:t>
                      </m:r>
                      <m:r>
                        <a:rPr lang="en-US" b="0" i="1" smtClean="0">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844378" y="4642894"/>
                <a:ext cx="1146083" cy="276999"/>
              </a:xfrm>
              <a:prstGeom prst="rect">
                <a:avLst/>
              </a:prstGeom>
              <a:blipFill>
                <a:blip r:embed="rId4"/>
                <a:stretch>
                  <a:fillRect l="-4787" r="-4255" b="-26667"/>
                </a:stretch>
              </a:blipFill>
            </p:spPr>
            <p:txBody>
              <a:bodyPr/>
              <a:lstStyle/>
              <a:p>
                <a:r>
                  <a:rPr lang="en-GB">
                    <a:noFill/>
                  </a:rPr>
                  <a:t> </a:t>
                </a:r>
              </a:p>
            </p:txBody>
          </p:sp>
        </mc:Fallback>
      </mc:AlternateContent>
      <p:cxnSp>
        <p:nvCxnSpPr>
          <p:cNvPr id="9" name="Straight Arrow Connector 8"/>
          <p:cNvCxnSpPr/>
          <p:nvPr/>
        </p:nvCxnSpPr>
        <p:spPr>
          <a:xfrm flipV="1">
            <a:off x="3457303" y="2751909"/>
            <a:ext cx="1280160" cy="21597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85415" y="3944983"/>
            <a:ext cx="1286882" cy="14297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849405" y="3753732"/>
                <a:ext cx="115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0</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49405" y="3753732"/>
                <a:ext cx="1151405" cy="276999"/>
              </a:xfrm>
              <a:prstGeom prst="rect">
                <a:avLst/>
              </a:prstGeom>
              <a:blipFill>
                <a:blip r:embed="rId5"/>
                <a:stretch>
                  <a:fillRect l="-4787" r="-4787" b="-26667"/>
                </a:stretch>
              </a:blipFill>
            </p:spPr>
            <p:txBody>
              <a:bodyPr/>
              <a:lstStyle/>
              <a:p>
                <a:r>
                  <a:rPr lang="en-GB">
                    <a:noFill/>
                  </a:rPr>
                  <a:t> </a:t>
                </a:r>
              </a:p>
            </p:txBody>
          </p:sp>
        </mc:Fallback>
      </mc:AlternateContent>
      <p:sp>
        <p:nvSpPr>
          <p:cNvPr id="13" name="TextBox 12"/>
          <p:cNvSpPr txBox="1"/>
          <p:nvPr/>
        </p:nvSpPr>
        <p:spPr>
          <a:xfrm>
            <a:off x="6072197" y="3737964"/>
            <a:ext cx="2749585" cy="369332"/>
          </a:xfrm>
          <a:prstGeom prst="rect">
            <a:avLst/>
          </a:prstGeom>
          <a:noFill/>
        </p:spPr>
        <p:txBody>
          <a:bodyPr wrap="square" lIns="0" tIns="0" rIns="0" bIns="0" rtlCol="0">
            <a:spAutoFit/>
          </a:bodyPr>
          <a:lstStyle/>
          <a:p>
            <a:pPr algn="ctr"/>
            <a:r>
              <a:rPr lang="en-US" sz="1200" dirty="0">
                <a:solidFill>
                  <a:srgbClr val="FF0000"/>
                </a:solidFill>
                <a:latin typeface="Comic Sans MS" panose="030F0702030302020204" pitchFamily="66" charset="0"/>
              </a:rPr>
              <a:t>(The default position is that the candidate has 40% support)</a:t>
            </a:r>
            <a:endParaRPr lang="en-GB" sz="1200" dirty="0">
              <a:solidFill>
                <a:srgbClr val="FF0000"/>
              </a:solidFill>
              <a:latin typeface="Comic Sans MS" panose="030F0702030302020204" pitchFamily="66" charset="0"/>
            </a:endParaRPr>
          </a:p>
        </p:txBody>
      </p:sp>
      <p:cxnSp>
        <p:nvCxnSpPr>
          <p:cNvPr id="14" name="Straight Arrow Connector 13"/>
          <p:cNvCxnSpPr/>
          <p:nvPr/>
        </p:nvCxnSpPr>
        <p:spPr>
          <a:xfrm>
            <a:off x="3756183" y="5970528"/>
            <a:ext cx="955154" cy="1254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24112" y="4410383"/>
            <a:ext cx="2741213" cy="738664"/>
          </a:xfrm>
          <a:prstGeom prst="rect">
            <a:avLst/>
          </a:prstGeom>
          <a:noFill/>
        </p:spPr>
        <p:txBody>
          <a:bodyPr wrap="square" lIns="0" tIns="0" rIns="0" bIns="0" rtlCol="0">
            <a:spAutoFit/>
          </a:bodyPr>
          <a:lstStyle/>
          <a:p>
            <a:pPr algn="ctr"/>
            <a:r>
              <a:rPr lang="en-US" sz="1200" dirty="0">
                <a:solidFill>
                  <a:srgbClr val="FF0000"/>
                </a:solidFill>
                <a:latin typeface="Comic Sans MS" panose="030F0702030302020204" pitchFamily="66" charset="0"/>
              </a:rPr>
              <a:t>(The researcher is testing whether the candidate is </a:t>
            </a:r>
            <a:r>
              <a:rPr lang="en-US" sz="1200" u="sng" dirty="0">
                <a:solidFill>
                  <a:srgbClr val="FF0000"/>
                </a:solidFill>
                <a:latin typeface="Comic Sans MS" panose="030F0702030302020204" pitchFamily="66" charset="0"/>
              </a:rPr>
              <a:t>overestimating</a:t>
            </a:r>
            <a:r>
              <a:rPr lang="en-US" sz="1200" dirty="0">
                <a:solidFill>
                  <a:srgbClr val="FF0000"/>
                </a:solidFill>
                <a:latin typeface="Comic Sans MS" panose="030F0702030302020204" pitchFamily="66" charset="0"/>
              </a:rPr>
              <a:t> their support, so believes that the true percentage might be lower)</a:t>
            </a:r>
            <a:endParaRPr lang="en-GB" sz="1200" dirty="0">
              <a:solidFill>
                <a:srgbClr val="FF0000"/>
              </a:solidFill>
              <a:latin typeface="Comic Sans MS" panose="030F0702030302020204" pitchFamily="66" charset="0"/>
            </a:endParaRPr>
          </a:p>
        </p:txBody>
      </p:sp>
      <p:cxnSp>
        <p:nvCxnSpPr>
          <p:cNvPr id="21" name="Straight Arrow Connector 20"/>
          <p:cNvCxnSpPr/>
          <p:nvPr/>
        </p:nvCxnSpPr>
        <p:spPr>
          <a:xfrm flipV="1">
            <a:off x="3500846" y="4850674"/>
            <a:ext cx="1219200" cy="5050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08694" y="5606207"/>
            <a:ext cx="4117295" cy="1077218"/>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null hypothesis will be rejected if the probability of 3 or fewer people saying they will support the candidate is less than 5%</a:t>
            </a:r>
            <a:endParaRPr lang="en-GB" sz="1600" dirty="0">
              <a:solidFill>
                <a:srgbClr val="FF0000"/>
              </a:solidFill>
              <a:latin typeface="Comic Sans MS" panose="030F0702030302020204" pitchFamily="66" charset="0"/>
            </a:endParaRPr>
          </a:p>
        </p:txBody>
      </p:sp>
      <p:sp>
        <p:nvSpPr>
          <p:cNvPr id="18" name="TextBox 17"/>
          <p:cNvSpPr txBox="1"/>
          <p:nvPr/>
        </p:nvSpPr>
        <p:spPr>
          <a:xfrm>
            <a:off x="4765448" y="2279534"/>
            <a:ext cx="3829912"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test statistic is the number/proportion of people who say they support the candidate</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965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6" grpId="0"/>
      <p:bldP spid="2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9AF089-E679-4A24-B136-9E36CC62F5F1}"/>
              </a:ext>
            </a:extLst>
          </p:cNvPr>
          <p:cNvSpPr/>
          <p:nvPr/>
        </p:nvSpPr>
        <p:spPr>
          <a:xfrm>
            <a:off x="1916461" y="1875388"/>
            <a:ext cx="5346656" cy="3023905"/>
          </a:xfrm>
          <a:prstGeom prst="rect">
            <a:avLst/>
          </a:prstGeom>
          <a:noFill/>
        </p:spPr>
        <p:txBody>
          <a:bodyPr wrap="none" lIns="68580" tIns="34290" rIns="68580" bIns="34290">
            <a:spAutoFit/>
          </a:bodyPr>
          <a:lstStyle/>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Teachings for </a:t>
            </a:r>
          </a:p>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Exercise 7B</a:t>
            </a:r>
            <a:endParaRPr lang="ja-JP" altLang="en-US" sz="9600" b="1" dirty="0">
              <a:ln w="38100">
                <a:solidFill>
                  <a:schemeClr val="accent2">
                    <a:lumMod val="75000"/>
                  </a:schemeClr>
                </a:solidFill>
                <a:prstDash val="solid"/>
              </a:ln>
              <a:solidFill>
                <a:srgbClr val="FFC000"/>
              </a:solidFill>
              <a:latin typeface="Gabriola" panose="04040605051002020D02" pitchFamily="82" charset="0"/>
              <a:cs typeface="Segoe UI Black" panose="020B0A02040204020203" pitchFamily="34" charset="0"/>
            </a:endParaRPr>
          </a:p>
        </p:txBody>
      </p:sp>
    </p:spTree>
    <p:extLst>
      <p:ext uri="{BB962C8B-B14F-4D97-AF65-F5344CB8AC3E}">
        <p14:creationId xmlns:p14="http://schemas.microsoft.com/office/powerpoint/2010/main" val="33503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In section 7A, we considered testing the probability that a dice was biased, and calculated the following data:</a:t>
                </a:r>
              </a:p>
              <a:p>
                <a:pPr marL="0" indent="0" algn="ctr">
                  <a:buNone/>
                </a:pPr>
                <a:endParaRPr lang="en-US" sz="16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6 </m:t>
                          </m:r>
                          <m:r>
                            <a:rPr lang="en-US" sz="1600" b="0" i="1" smtClean="0">
                              <a:latin typeface="Cambria Math" panose="02040503050406030204" pitchFamily="18" charset="0"/>
                            </a:rPr>
                            <m:t>𝑠𝑖𝑥𝑒𝑠</m:t>
                          </m:r>
                          <m:r>
                            <a:rPr lang="en-US" sz="1600" b="0" i="1" smtClean="0">
                              <a:latin typeface="Cambria Math" panose="02040503050406030204" pitchFamily="18" charset="0"/>
                            </a:rPr>
                            <m:t> </m:t>
                          </m:r>
                          <m:r>
                            <a:rPr lang="en-US" sz="1600" b="0" i="1" smtClean="0">
                              <a:latin typeface="Cambria Math" panose="02040503050406030204" pitchFamily="18" charset="0"/>
                            </a:rPr>
                            <m:t>𝑜𝑢𝑡</m:t>
                          </m:r>
                          <m:r>
                            <a:rPr lang="en-US" sz="1600" b="0" i="1" smtClean="0">
                              <a:latin typeface="Cambria Math" panose="02040503050406030204" pitchFamily="18" charset="0"/>
                            </a:rPr>
                            <m:t> </m:t>
                          </m:r>
                          <m:r>
                            <a:rPr lang="en-US" sz="1600" b="0" i="1" smtClean="0">
                              <a:latin typeface="Cambria Math" panose="02040503050406030204" pitchFamily="18" charset="0"/>
                            </a:rPr>
                            <m:t>𝑜𝑓</m:t>
                          </m:r>
                          <m:r>
                            <a:rPr lang="en-US" sz="1600" b="0" i="1" smtClean="0">
                              <a:latin typeface="Cambria Math" panose="02040503050406030204" pitchFamily="18" charset="0"/>
                            </a:rPr>
                            <m:t> 20</m:t>
                          </m:r>
                        </m:e>
                      </m:d>
                      <m:r>
                        <a:rPr lang="en-US" sz="1600" b="0" i="1" smtClean="0">
                          <a:latin typeface="Cambria Math" panose="02040503050406030204" pitchFamily="18" charset="0"/>
                        </a:rPr>
                        <m:t>=0.064</m:t>
                      </m:r>
                    </m:oMath>
                  </m:oMathPara>
                </a14:m>
                <a:endParaRPr lang="en-US" sz="1600" b="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b="0" i="1" smtClean="0">
                              <a:latin typeface="Cambria Math" panose="02040503050406030204" pitchFamily="18" charset="0"/>
                            </a:rPr>
                            <m:t>7</m:t>
                          </m:r>
                          <m:r>
                            <a:rPr lang="en-US" sz="1600" i="1">
                              <a:latin typeface="Cambria Math" panose="02040503050406030204" pitchFamily="18" charset="0"/>
                            </a:rPr>
                            <m:t> </m:t>
                          </m:r>
                          <m:r>
                            <a:rPr lang="en-US" sz="1600" i="1">
                              <a:latin typeface="Cambria Math" panose="02040503050406030204" pitchFamily="18" charset="0"/>
                            </a:rPr>
                            <m:t>𝑠𝑖𝑥𝑒𝑠</m:t>
                          </m:r>
                          <m:r>
                            <a:rPr lang="en-US" sz="1600" i="1">
                              <a:latin typeface="Cambria Math" panose="02040503050406030204" pitchFamily="18" charset="0"/>
                            </a:rPr>
                            <m:t> </m:t>
                          </m:r>
                          <m:r>
                            <a:rPr lang="en-US" sz="1600" i="1">
                              <a:latin typeface="Cambria Math" panose="02040503050406030204" pitchFamily="18" charset="0"/>
                            </a:rPr>
                            <m:t>𝑜𝑢𝑡</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20</m:t>
                          </m:r>
                        </m:e>
                      </m:d>
                      <m:r>
                        <a:rPr lang="en-US" sz="1600" i="1">
                          <a:latin typeface="Cambria Math" panose="02040503050406030204" pitchFamily="18" charset="0"/>
                        </a:rPr>
                        <m:t>=0.0</m:t>
                      </m:r>
                      <m:r>
                        <a:rPr lang="en-US" sz="1600" b="0" i="1" smtClean="0">
                          <a:latin typeface="Cambria Math" panose="02040503050406030204" pitchFamily="18" charset="0"/>
                        </a:rPr>
                        <m:t>25</m:t>
                      </m:r>
                    </m:oMath>
                  </m:oMathPara>
                </a14:m>
                <a:endParaRPr lang="en-GB" sz="16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b="0" i="1" smtClean="0">
                              <a:latin typeface="Cambria Math" panose="02040503050406030204" pitchFamily="18" charset="0"/>
                            </a:rPr>
                            <m:t>8</m:t>
                          </m:r>
                          <m:r>
                            <a:rPr lang="en-US" sz="1600" i="1">
                              <a:latin typeface="Cambria Math" panose="02040503050406030204" pitchFamily="18" charset="0"/>
                            </a:rPr>
                            <m:t> </m:t>
                          </m:r>
                          <m:r>
                            <a:rPr lang="en-US" sz="1600" i="1">
                              <a:latin typeface="Cambria Math" panose="02040503050406030204" pitchFamily="18" charset="0"/>
                            </a:rPr>
                            <m:t>𝑠𝑖𝑥𝑒𝑠</m:t>
                          </m:r>
                          <m:r>
                            <a:rPr lang="en-US" sz="1600" i="1">
                              <a:latin typeface="Cambria Math" panose="02040503050406030204" pitchFamily="18" charset="0"/>
                            </a:rPr>
                            <m:t> </m:t>
                          </m:r>
                          <m:r>
                            <a:rPr lang="en-US" sz="1600" i="1">
                              <a:latin typeface="Cambria Math" panose="02040503050406030204" pitchFamily="18" charset="0"/>
                            </a:rPr>
                            <m:t>𝑜𝑢𝑡</m:t>
                          </m:r>
                          <m:r>
                            <a:rPr lang="en-US" sz="1600" i="1">
                              <a:latin typeface="Cambria Math" panose="02040503050406030204" pitchFamily="18" charset="0"/>
                            </a:rPr>
                            <m:t> </m:t>
                          </m:r>
                          <m:r>
                            <a:rPr lang="en-US" sz="1600" i="1">
                              <a:latin typeface="Cambria Math" panose="02040503050406030204" pitchFamily="18" charset="0"/>
                            </a:rPr>
                            <m:t>𝑜𝑓</m:t>
                          </m:r>
                          <m:r>
                            <a:rPr lang="en-US" sz="1600" i="1">
                              <a:latin typeface="Cambria Math" panose="02040503050406030204" pitchFamily="18" charset="0"/>
                            </a:rPr>
                            <m:t> 20</m:t>
                          </m:r>
                        </m:e>
                      </m:d>
                      <m:r>
                        <a:rPr lang="en-US" sz="1600" i="1">
                          <a:latin typeface="Cambria Math" panose="02040503050406030204" pitchFamily="18" charset="0"/>
                        </a:rPr>
                        <m:t>=0.0</m:t>
                      </m:r>
                      <m:r>
                        <a:rPr lang="en-US" sz="1600" b="0" i="1" smtClean="0">
                          <a:latin typeface="Cambria Math" panose="02040503050406030204" pitchFamily="18" charset="0"/>
                        </a:rPr>
                        <m:t>084</m:t>
                      </m:r>
                    </m:oMath>
                  </m:oMathPara>
                </a14:m>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Let us put this in a table, and fill in some more data (all calculated using the formula above)</a:t>
                </a:r>
                <a:endParaRPr lang="en-GB" sz="16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l="-168" t="-766" r="-2517"/>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456994825"/>
                  </p:ext>
                </p:extLst>
              </p:nvPr>
            </p:nvGraphicFramePr>
            <p:xfrm>
              <a:off x="4119154" y="1161868"/>
              <a:ext cx="4667794" cy="2926080"/>
            </p:xfrm>
            <a:graphic>
              <a:graphicData uri="http://schemas.openxmlformats.org/drawingml/2006/table">
                <a:tbl>
                  <a:tblPr firstRow="1" bandRow="1">
                    <a:tableStyleId>{2D5ABB26-0587-4C30-8999-92F81FD0307C}</a:tableStyleId>
                  </a:tblPr>
                  <a:tblGrid>
                    <a:gridCol w="2333897">
                      <a:extLst>
                        <a:ext uri="{9D8B030D-6E8A-4147-A177-3AD203B41FA5}">
                          <a16:colId xmlns:a16="http://schemas.microsoft.com/office/drawing/2014/main" val="56600524"/>
                        </a:ext>
                      </a:extLst>
                    </a:gridCol>
                    <a:gridCol w="2333897">
                      <a:extLst>
                        <a:ext uri="{9D8B030D-6E8A-4147-A177-3AD203B41FA5}">
                          <a16:colId xmlns:a16="http://schemas.microsoft.com/office/drawing/2014/main" val="1109749827"/>
                        </a:ext>
                      </a:extLst>
                    </a:gridCol>
                  </a:tblGrid>
                  <a:tr h="269857">
                    <a:tc>
                      <a:txBody>
                        <a:bodyPr/>
                        <a:lstStyle/>
                        <a:p>
                          <a:pPr algn="ctr"/>
                          <a14:m>
                            <m:oMath xmlns:m="http://schemas.openxmlformats.org/officeDocument/2006/math">
                              <m:r>
                                <a:rPr lang="en-US" sz="1200" b="0" i="1" smtClean="0">
                                  <a:latin typeface="Cambria Math" panose="02040503050406030204" pitchFamily="18" charset="0"/>
                                </a:rPr>
                                <m:t>𝑋</m:t>
                              </m:r>
                            </m:oMath>
                          </a14:m>
                          <a:r>
                            <a:rPr lang="en-GB" sz="1200" dirty="0">
                              <a:latin typeface="Comic Sans MS" panose="030F0702030302020204" pitchFamily="66" charset="0"/>
                            </a:rPr>
                            <a:t> (the number of sixes from 20</a:t>
                          </a:r>
                          <a:r>
                            <a:rPr lang="en-GB" sz="1200" baseline="0" dirty="0">
                              <a:latin typeface="Comic Sans MS" panose="030F0702030302020204" pitchFamily="66" charset="0"/>
                            </a:rPr>
                            <a:t> throws</a:t>
                          </a:r>
                          <a:r>
                            <a:rPr lang="en-GB" sz="1200" dirty="0">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193133">
                    <a:tc>
                      <a:txBody>
                        <a:bodyPr/>
                        <a:lstStyle/>
                        <a:p>
                          <a:pPr algn="ctr"/>
                          <a:r>
                            <a:rPr lang="en-US" sz="1200" dirty="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193133">
                    <a:tc>
                      <a:txBody>
                        <a:bodyPr/>
                        <a:lstStyle/>
                        <a:p>
                          <a:pPr algn="ctr"/>
                          <a:r>
                            <a:rPr lang="en-US" sz="1200" dirty="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193133">
                    <a:tc>
                      <a:txBody>
                        <a:bodyPr/>
                        <a:lstStyle/>
                        <a:p>
                          <a:pPr algn="ctr"/>
                          <a:r>
                            <a:rPr lang="en-US" sz="1200" dirty="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193133">
                    <a:tc>
                      <a:txBody>
                        <a:bodyPr/>
                        <a:lstStyle/>
                        <a:p>
                          <a:pPr algn="ctr"/>
                          <a:r>
                            <a:rPr lang="en-US" sz="1200" dirty="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193133">
                    <a:tc>
                      <a:txBody>
                        <a:bodyPr/>
                        <a:lstStyle/>
                        <a:p>
                          <a:pPr algn="ctr"/>
                          <a:r>
                            <a:rPr lang="en-US" sz="1200" dirty="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193133">
                    <a:tc>
                      <a:txBody>
                        <a:bodyPr/>
                        <a:lstStyle/>
                        <a:p>
                          <a:pPr algn="ctr"/>
                          <a:r>
                            <a:rPr lang="en-US" sz="1200" dirty="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193133">
                    <a:tc>
                      <a:txBody>
                        <a:bodyPr/>
                        <a:lstStyle/>
                        <a:p>
                          <a:pPr algn="ctr"/>
                          <a:r>
                            <a:rPr lang="en-US" sz="1200" dirty="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193133">
                    <a:tc>
                      <a:txBody>
                        <a:bodyPr/>
                        <a:lstStyle/>
                        <a:p>
                          <a:pPr algn="ctr"/>
                          <a:r>
                            <a:rPr lang="en-US" sz="1200" dirty="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193133">
                    <a:tc>
                      <a:txBody>
                        <a:bodyPr/>
                        <a:lstStyle/>
                        <a:p>
                          <a:pPr algn="ctr"/>
                          <a:r>
                            <a:rPr lang="en-US" sz="1200" dirty="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456994825"/>
                  </p:ext>
                </p:extLst>
              </p:nvPr>
            </p:nvGraphicFramePr>
            <p:xfrm>
              <a:off x="4119154" y="1161868"/>
              <a:ext cx="4667794" cy="2926080"/>
            </p:xfrm>
            <a:graphic>
              <a:graphicData uri="http://schemas.openxmlformats.org/drawingml/2006/table">
                <a:tbl>
                  <a:tblPr firstRow="1" bandRow="1">
                    <a:tableStyleId>{2D5ABB26-0587-4C30-8999-92F81FD0307C}</a:tableStyleId>
                  </a:tblPr>
                  <a:tblGrid>
                    <a:gridCol w="2333897">
                      <a:extLst>
                        <a:ext uri="{9D8B030D-6E8A-4147-A177-3AD203B41FA5}">
                          <a16:colId xmlns:a16="http://schemas.microsoft.com/office/drawing/2014/main" val="56600524"/>
                        </a:ext>
                      </a:extLst>
                    </a:gridCol>
                    <a:gridCol w="2333897">
                      <a:extLst>
                        <a:ext uri="{9D8B030D-6E8A-4147-A177-3AD203B41FA5}">
                          <a16:colId xmlns:a16="http://schemas.microsoft.com/office/drawing/2014/main" val="1109749827"/>
                        </a:ext>
                      </a:extLst>
                    </a:gridCol>
                  </a:tblGrid>
                  <a:tr h="4572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60" t="-1333" r="-100260" b="-552000"/>
                          </a:stretch>
                        </a:blipFill>
                      </a:tcPr>
                    </a:tc>
                    <a:tc>
                      <a:txBody>
                        <a:bodyPr/>
                        <a:lstStyle/>
                        <a:p>
                          <a:pPr algn="ctr"/>
                          <a:r>
                            <a:rPr lang="en-US" sz="1200" dirty="0" smtClean="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274320">
                    <a:tc>
                      <a:txBody>
                        <a:bodyPr/>
                        <a:lstStyle/>
                        <a:p>
                          <a:pPr algn="ctr"/>
                          <a:r>
                            <a:rPr lang="en-US" sz="1200" dirty="0" smtClean="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274320">
                    <a:tc>
                      <a:txBody>
                        <a:bodyPr/>
                        <a:lstStyle/>
                        <a:p>
                          <a:pPr algn="ctr"/>
                          <a:r>
                            <a:rPr lang="en-US" sz="1200" dirty="0" smtClean="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274320">
                    <a:tc>
                      <a:txBody>
                        <a:bodyPr/>
                        <a:lstStyle/>
                        <a:p>
                          <a:pPr algn="ctr"/>
                          <a:r>
                            <a:rPr lang="en-US" sz="1200" dirty="0" smtClean="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274320">
                    <a:tc>
                      <a:txBody>
                        <a:bodyPr/>
                        <a:lstStyle/>
                        <a:p>
                          <a:pPr algn="ctr"/>
                          <a:r>
                            <a:rPr lang="en-US" sz="1200" dirty="0" smtClean="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274320">
                    <a:tc>
                      <a:txBody>
                        <a:bodyPr/>
                        <a:lstStyle/>
                        <a:p>
                          <a:pPr algn="ctr"/>
                          <a:r>
                            <a:rPr lang="en-US" sz="1200" dirty="0" smtClean="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274320">
                    <a:tc>
                      <a:txBody>
                        <a:bodyPr/>
                        <a:lstStyle/>
                        <a:p>
                          <a:pPr algn="ctr"/>
                          <a:r>
                            <a:rPr lang="en-US" sz="1200" dirty="0" smtClean="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274320">
                    <a:tc>
                      <a:txBody>
                        <a:bodyPr/>
                        <a:lstStyle/>
                        <a:p>
                          <a:pPr algn="ctr"/>
                          <a:r>
                            <a:rPr lang="en-US" sz="1200" dirty="0" smtClean="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274320">
                    <a:tc>
                      <a:txBody>
                        <a:bodyPr/>
                        <a:lstStyle/>
                        <a:p>
                          <a:pPr algn="ctr"/>
                          <a:r>
                            <a:rPr lang="en-US" sz="1200" dirty="0" smtClean="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274320">
                    <a:tc>
                      <a:txBody>
                        <a:bodyPr/>
                        <a:lstStyle/>
                        <a:p>
                          <a:pPr algn="ctr"/>
                          <a:r>
                            <a:rPr lang="en-US" sz="1200" dirty="0" smtClean="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Fallback>
      </mc:AlternateContent>
      <p:sp>
        <p:nvSpPr>
          <p:cNvPr id="9" name="TextBox 8"/>
          <p:cNvSpPr txBox="1"/>
          <p:nvPr/>
        </p:nvSpPr>
        <p:spPr>
          <a:xfrm>
            <a:off x="7308304" y="3247810"/>
            <a:ext cx="665567"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0.064</a:t>
            </a:r>
            <a:endParaRPr lang="en-GB" sz="1400" dirty="0">
              <a:solidFill>
                <a:srgbClr val="FF0000"/>
              </a:solidFill>
              <a:latin typeface="Comic Sans MS" panose="030F0702030302020204" pitchFamily="66" charset="0"/>
            </a:endParaRPr>
          </a:p>
        </p:txBody>
      </p:sp>
      <p:sp>
        <p:nvSpPr>
          <p:cNvPr id="10" name="TextBox 9"/>
          <p:cNvSpPr txBox="1"/>
          <p:nvPr/>
        </p:nvSpPr>
        <p:spPr>
          <a:xfrm>
            <a:off x="7308304" y="3527133"/>
            <a:ext cx="665567"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0.025</a:t>
            </a:r>
            <a:endParaRPr lang="en-GB" sz="1400" dirty="0">
              <a:solidFill>
                <a:srgbClr val="FF0000"/>
              </a:solidFill>
              <a:latin typeface="Comic Sans MS" panose="030F0702030302020204" pitchFamily="66" charset="0"/>
            </a:endParaRPr>
          </a:p>
        </p:txBody>
      </p:sp>
      <p:sp>
        <p:nvSpPr>
          <p:cNvPr id="11" name="TextBox 10"/>
          <p:cNvSpPr txBox="1"/>
          <p:nvPr/>
        </p:nvSpPr>
        <p:spPr>
          <a:xfrm>
            <a:off x="7236296" y="3797749"/>
            <a:ext cx="774571"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0.0084</a:t>
            </a:r>
            <a:endParaRPr lang="en-GB" sz="1400" dirty="0">
              <a:solidFill>
                <a:srgbClr val="FF0000"/>
              </a:solidFill>
              <a:latin typeface="Comic Sans MS" panose="030F0702030302020204" pitchFamily="66" charset="0"/>
            </a:endParaRPr>
          </a:p>
        </p:txBody>
      </p:sp>
      <p:sp>
        <p:nvSpPr>
          <p:cNvPr id="12" name="TextBox 11"/>
          <p:cNvSpPr txBox="1"/>
          <p:nvPr/>
        </p:nvSpPr>
        <p:spPr>
          <a:xfrm>
            <a:off x="7308304" y="2977195"/>
            <a:ext cx="63671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0.129</a:t>
            </a:r>
            <a:endParaRPr lang="en-GB" sz="1400" dirty="0">
              <a:solidFill>
                <a:srgbClr val="FF0000"/>
              </a:solidFill>
              <a:latin typeface="Comic Sans MS" panose="030F0702030302020204" pitchFamily="66" charset="0"/>
            </a:endParaRPr>
          </a:p>
        </p:txBody>
      </p:sp>
      <p:sp>
        <p:nvSpPr>
          <p:cNvPr id="13" name="TextBox 12"/>
          <p:cNvSpPr txBox="1"/>
          <p:nvPr/>
        </p:nvSpPr>
        <p:spPr>
          <a:xfrm>
            <a:off x="7308304" y="2708920"/>
            <a:ext cx="665567"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0.202</a:t>
            </a:r>
            <a:endParaRPr lang="en-GB" sz="1400" dirty="0">
              <a:solidFill>
                <a:srgbClr val="FF0000"/>
              </a:solidFill>
              <a:latin typeface="Comic Sans MS" panose="030F0702030302020204" pitchFamily="66" charset="0"/>
            </a:endParaRPr>
          </a:p>
        </p:txBody>
      </p:sp>
      <p:sp>
        <p:nvSpPr>
          <p:cNvPr id="14" name="TextBox 13"/>
          <p:cNvSpPr txBox="1"/>
          <p:nvPr/>
        </p:nvSpPr>
        <p:spPr>
          <a:xfrm>
            <a:off x="7308304" y="2420888"/>
            <a:ext cx="665567"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0.238</a:t>
            </a:r>
            <a:endParaRPr lang="en-GB" sz="1400" dirty="0">
              <a:solidFill>
                <a:srgbClr val="FF0000"/>
              </a:solidFill>
              <a:latin typeface="Comic Sans MS" panose="030F0702030302020204" pitchFamily="66" charset="0"/>
            </a:endParaRPr>
          </a:p>
        </p:txBody>
      </p:sp>
      <p:sp>
        <p:nvSpPr>
          <p:cNvPr id="15" name="TextBox 14"/>
          <p:cNvSpPr txBox="1"/>
          <p:nvPr/>
        </p:nvSpPr>
        <p:spPr>
          <a:xfrm>
            <a:off x="7308304" y="2150273"/>
            <a:ext cx="63671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0.198</a:t>
            </a:r>
            <a:endParaRPr lang="en-GB" sz="1400" dirty="0">
              <a:solidFill>
                <a:srgbClr val="FF0000"/>
              </a:solidFill>
              <a:latin typeface="Comic Sans MS" panose="030F0702030302020204" pitchFamily="66" charset="0"/>
            </a:endParaRPr>
          </a:p>
        </p:txBody>
      </p:sp>
      <p:sp>
        <p:nvSpPr>
          <p:cNvPr id="16" name="TextBox 15"/>
          <p:cNvSpPr txBox="1"/>
          <p:nvPr/>
        </p:nvSpPr>
        <p:spPr>
          <a:xfrm>
            <a:off x="7308304" y="1862241"/>
            <a:ext cx="636713"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0.104</a:t>
            </a:r>
            <a:endParaRPr lang="en-GB" sz="1400" dirty="0">
              <a:solidFill>
                <a:srgbClr val="FF0000"/>
              </a:solidFill>
              <a:latin typeface="Comic Sans MS" panose="030F0702030302020204" pitchFamily="66" charset="0"/>
            </a:endParaRPr>
          </a:p>
        </p:txBody>
      </p:sp>
      <p:sp>
        <p:nvSpPr>
          <p:cNvPr id="17" name="TextBox 16"/>
          <p:cNvSpPr txBox="1"/>
          <p:nvPr/>
        </p:nvSpPr>
        <p:spPr>
          <a:xfrm>
            <a:off x="7308304" y="1602674"/>
            <a:ext cx="665567"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0.026</a:t>
            </a:r>
            <a:endParaRPr lang="en-GB" sz="1400" dirty="0">
              <a:solidFill>
                <a:srgbClr val="FF0000"/>
              </a:solidFill>
              <a:latin typeface="Comic Sans MS" panose="030F0702030302020204" pitchFamily="66" charset="0"/>
            </a:endParaRPr>
          </a:p>
        </p:txBody>
      </p:sp>
      <p:sp>
        <p:nvSpPr>
          <p:cNvPr id="18" name="TextBox 17"/>
          <p:cNvSpPr txBox="1"/>
          <p:nvPr/>
        </p:nvSpPr>
        <p:spPr>
          <a:xfrm>
            <a:off x="4206240" y="4119154"/>
            <a:ext cx="462425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draw this information using a diagram…</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805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76772" y="1287260"/>
            <a:ext cx="4822512" cy="2592281"/>
          </a:xfrm>
          <a:prstGeom prst="rect">
            <a:avLst/>
          </a:prstGeom>
          <a:ln w="25400">
            <a:solidFill>
              <a:schemeClr val="tx1"/>
            </a:solidFill>
          </a:ln>
        </p:spPr>
      </p:pic>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269857">
                    <a:tc>
                      <a:txBody>
                        <a:bodyPr/>
                        <a:lstStyle/>
                        <a:p>
                          <a:pPr algn="ctr"/>
                          <a14:m>
                            <m:oMath xmlns:m="http://schemas.openxmlformats.org/officeDocument/2006/math">
                              <m:r>
                                <a:rPr lang="en-US" sz="1200" b="0" i="1" smtClean="0">
                                  <a:latin typeface="Cambria Math" panose="02040503050406030204" pitchFamily="18" charset="0"/>
                                </a:rPr>
                                <m:t>𝑋</m:t>
                              </m:r>
                            </m:oMath>
                          </a14:m>
                          <a:r>
                            <a:rPr lang="en-GB" sz="1200" dirty="0">
                              <a:latin typeface="Comic Sans MS" panose="030F0702030302020204" pitchFamily="66" charset="0"/>
                            </a:rPr>
                            <a:t> (the number of sixes from 20</a:t>
                          </a:r>
                          <a:r>
                            <a:rPr lang="en-GB" sz="1200" baseline="0" dirty="0">
                              <a:latin typeface="Comic Sans MS" panose="030F0702030302020204" pitchFamily="66" charset="0"/>
                            </a:rPr>
                            <a:t> throws</a:t>
                          </a:r>
                          <a:r>
                            <a:rPr lang="en-GB" sz="1200" dirty="0">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193133">
                    <a:tc>
                      <a:txBody>
                        <a:bodyPr/>
                        <a:lstStyle/>
                        <a:p>
                          <a:pPr algn="ctr"/>
                          <a:r>
                            <a:rPr lang="en-US" sz="1200" dirty="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193133">
                    <a:tc>
                      <a:txBody>
                        <a:bodyPr/>
                        <a:lstStyle/>
                        <a:p>
                          <a:pPr algn="ctr"/>
                          <a:r>
                            <a:rPr lang="en-US" sz="1200" dirty="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193133">
                    <a:tc>
                      <a:txBody>
                        <a:bodyPr/>
                        <a:lstStyle/>
                        <a:p>
                          <a:pPr algn="ctr"/>
                          <a:r>
                            <a:rPr lang="en-US" sz="1200" dirty="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193133">
                    <a:tc>
                      <a:txBody>
                        <a:bodyPr/>
                        <a:lstStyle/>
                        <a:p>
                          <a:pPr algn="ctr"/>
                          <a:r>
                            <a:rPr lang="en-US" sz="1200" dirty="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193133">
                    <a:tc>
                      <a:txBody>
                        <a:bodyPr/>
                        <a:lstStyle/>
                        <a:p>
                          <a:pPr algn="ctr"/>
                          <a:r>
                            <a:rPr lang="en-US" sz="1200" dirty="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193133">
                    <a:tc>
                      <a:txBody>
                        <a:bodyPr/>
                        <a:lstStyle/>
                        <a:p>
                          <a:pPr algn="ctr"/>
                          <a:r>
                            <a:rPr lang="en-US" sz="1200" dirty="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193133">
                    <a:tc>
                      <a:txBody>
                        <a:bodyPr/>
                        <a:lstStyle/>
                        <a:p>
                          <a:pPr algn="ctr"/>
                          <a:r>
                            <a:rPr lang="en-US" sz="1200" dirty="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193133">
                    <a:tc>
                      <a:txBody>
                        <a:bodyPr/>
                        <a:lstStyle/>
                        <a:p>
                          <a:pPr algn="ctr"/>
                          <a:r>
                            <a:rPr lang="en-US" sz="1200" dirty="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193133">
                    <a:tc>
                      <a:txBody>
                        <a:bodyPr/>
                        <a:lstStyle/>
                        <a:p>
                          <a:pPr algn="ctr"/>
                          <a:r>
                            <a:rPr lang="en-US" sz="1200" dirty="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6400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0" t="-952" r="-100420" b="-393333"/>
                          </a:stretch>
                        </a:blipFill>
                      </a:tcPr>
                    </a:tc>
                    <a:tc>
                      <a:txBody>
                        <a:bodyPr/>
                        <a:lstStyle/>
                        <a:p>
                          <a:pPr algn="ctr"/>
                          <a:r>
                            <a:rPr lang="en-US" sz="1200" dirty="0" smtClean="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274320">
                    <a:tc>
                      <a:txBody>
                        <a:bodyPr/>
                        <a:lstStyle/>
                        <a:p>
                          <a:pPr algn="ctr"/>
                          <a:r>
                            <a:rPr lang="en-US" sz="1200" dirty="0" smtClean="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274320">
                    <a:tc>
                      <a:txBody>
                        <a:bodyPr/>
                        <a:lstStyle/>
                        <a:p>
                          <a:pPr algn="ctr"/>
                          <a:r>
                            <a:rPr lang="en-US" sz="1200" dirty="0" smtClean="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274320">
                    <a:tc>
                      <a:txBody>
                        <a:bodyPr/>
                        <a:lstStyle/>
                        <a:p>
                          <a:pPr algn="ctr"/>
                          <a:r>
                            <a:rPr lang="en-US" sz="1200" dirty="0" smtClean="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274320">
                    <a:tc>
                      <a:txBody>
                        <a:bodyPr/>
                        <a:lstStyle/>
                        <a:p>
                          <a:pPr algn="ctr"/>
                          <a:r>
                            <a:rPr lang="en-US" sz="1200" dirty="0" smtClean="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274320">
                    <a:tc>
                      <a:txBody>
                        <a:bodyPr/>
                        <a:lstStyle/>
                        <a:p>
                          <a:pPr algn="ctr"/>
                          <a:r>
                            <a:rPr lang="en-US" sz="1200" dirty="0" smtClean="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274320">
                    <a:tc>
                      <a:txBody>
                        <a:bodyPr/>
                        <a:lstStyle/>
                        <a:p>
                          <a:pPr algn="ctr"/>
                          <a:r>
                            <a:rPr lang="en-US" sz="1200" dirty="0" smtClean="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274320">
                    <a:tc>
                      <a:txBody>
                        <a:bodyPr/>
                        <a:lstStyle/>
                        <a:p>
                          <a:pPr algn="ctr"/>
                          <a:r>
                            <a:rPr lang="en-US" sz="1200" dirty="0" smtClean="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274320">
                    <a:tc>
                      <a:txBody>
                        <a:bodyPr/>
                        <a:lstStyle/>
                        <a:p>
                          <a:pPr algn="ctr"/>
                          <a:r>
                            <a:rPr lang="en-US" sz="1200" dirty="0" smtClean="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274320">
                    <a:tc>
                      <a:txBody>
                        <a:bodyPr/>
                        <a:lstStyle/>
                        <a:p>
                          <a:pPr algn="ctr"/>
                          <a:r>
                            <a:rPr lang="en-US" sz="1200" dirty="0" smtClean="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Fallback>
      </mc:AlternateContent>
      <p:sp>
        <p:nvSpPr>
          <p:cNvPr id="11" name="TextBox 10"/>
          <p:cNvSpPr txBox="1"/>
          <p:nvPr/>
        </p:nvSpPr>
        <p:spPr>
          <a:xfrm>
            <a:off x="3888419" y="3988188"/>
            <a:ext cx="5042517" cy="2462213"/>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Originally, we were considering whether the dice was </a:t>
            </a:r>
            <a:r>
              <a:rPr lang="en-US" sz="1400" u="sng" dirty="0">
                <a:solidFill>
                  <a:srgbClr val="FF0000"/>
                </a:solidFill>
                <a:latin typeface="Comic Sans MS" panose="030F0702030302020204" pitchFamily="66" charset="0"/>
              </a:rPr>
              <a:t>biased towards 6s</a:t>
            </a:r>
            <a:r>
              <a:rPr lang="en-US" sz="1400" dirty="0">
                <a:solidFill>
                  <a:srgbClr val="FF0000"/>
                </a:solidFill>
                <a:latin typeface="Comic Sans MS" panose="030F0702030302020204" pitchFamily="66" charset="0"/>
              </a:rPr>
              <a:t>, at the 5% significance level. This can be represented on the diagram…</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rPr>
              <a:t>The critical value in that example was 7, in that once we get to 7 sixes out of 20, the probability is low enough to reject the idea that the dice is unbiased</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The critical region would be the set of values that would lead to the null hypothesis being rejected, so in this example any number of sixes equal to or greater than 7</a:t>
            </a:r>
            <a:endParaRPr lang="en-GB" sz="1400" dirty="0">
              <a:solidFill>
                <a:srgbClr val="FF0000"/>
              </a:solidFill>
              <a:latin typeface="Comic Sans MS" panose="030F0702030302020204" pitchFamily="66" charset="0"/>
            </a:endParaRPr>
          </a:p>
        </p:txBody>
      </p:sp>
      <p:cxnSp>
        <p:nvCxnSpPr>
          <p:cNvPr id="13" name="Straight Connector 12"/>
          <p:cNvCxnSpPr/>
          <p:nvPr/>
        </p:nvCxnSpPr>
        <p:spPr>
          <a:xfrm>
            <a:off x="4811696" y="2867487"/>
            <a:ext cx="4088464" cy="63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07154" y="2521258"/>
            <a:ext cx="478016"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5%</a:t>
            </a:r>
            <a:endParaRPr lang="en-GB" sz="1600" dirty="0">
              <a:solidFill>
                <a:srgbClr val="FF0000"/>
              </a:solidFill>
              <a:latin typeface="Comic Sans MS" panose="030F0702030302020204" pitchFamily="66" charset="0"/>
            </a:endParaRPr>
          </a:p>
        </p:txBody>
      </p:sp>
      <p:cxnSp>
        <p:nvCxnSpPr>
          <p:cNvPr id="18" name="Straight Arrow Connector 17"/>
          <p:cNvCxnSpPr/>
          <p:nvPr/>
        </p:nvCxnSpPr>
        <p:spPr>
          <a:xfrm>
            <a:off x="7652551" y="1882066"/>
            <a:ext cx="479395" cy="11185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25766" y="1448582"/>
            <a:ext cx="97654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Critical value</a:t>
            </a:r>
            <a:endParaRPr lang="en-GB" sz="1400" dirty="0">
              <a:solidFill>
                <a:srgbClr val="FF0000"/>
              </a:solidFill>
              <a:latin typeface="Comic Sans MS" panose="030F0702030302020204" pitchFamily="66" charset="0"/>
            </a:endParaRPr>
          </a:p>
        </p:txBody>
      </p:sp>
      <p:sp>
        <p:nvSpPr>
          <p:cNvPr id="20" name="TextBox 19"/>
          <p:cNvSpPr txBox="1"/>
          <p:nvPr/>
        </p:nvSpPr>
        <p:spPr>
          <a:xfrm>
            <a:off x="8087557" y="2043345"/>
            <a:ext cx="97654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Critical Region</a:t>
            </a:r>
            <a:endParaRPr lang="en-GB" sz="1200" dirty="0">
              <a:solidFill>
                <a:srgbClr val="FF0000"/>
              </a:solidFill>
              <a:latin typeface="Comic Sans MS" panose="030F0702030302020204" pitchFamily="66" charset="0"/>
            </a:endParaRPr>
          </a:p>
        </p:txBody>
      </p:sp>
      <p:cxnSp>
        <p:nvCxnSpPr>
          <p:cNvPr id="21" name="Straight Arrow Connector 20"/>
          <p:cNvCxnSpPr/>
          <p:nvPr/>
        </p:nvCxnSpPr>
        <p:spPr>
          <a:xfrm flipV="1">
            <a:off x="8124548" y="2494626"/>
            <a:ext cx="895165" cy="14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4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vertic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blinds(horizontal)">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blinds(horizontal)">
                                      <p:cBhvr>
                                        <p:cTn id="46" dur="5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vertical)">
                                      <p:cBhvr>
                                        <p:cTn id="51" dur="5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9" grpId="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76772" y="1287260"/>
            <a:ext cx="4822512" cy="2592281"/>
          </a:xfrm>
          <a:prstGeom prst="rect">
            <a:avLst/>
          </a:prstGeom>
          <a:ln w="25400">
            <a:solidFill>
              <a:schemeClr val="tx1"/>
            </a:solidFill>
          </a:ln>
        </p:spPr>
      </p:pic>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269857">
                    <a:tc>
                      <a:txBody>
                        <a:bodyPr/>
                        <a:lstStyle/>
                        <a:p>
                          <a:pPr algn="ctr"/>
                          <a14:m>
                            <m:oMath xmlns:m="http://schemas.openxmlformats.org/officeDocument/2006/math">
                              <m:r>
                                <a:rPr lang="en-US" sz="1200" b="0" i="1" smtClean="0">
                                  <a:latin typeface="Cambria Math" panose="02040503050406030204" pitchFamily="18" charset="0"/>
                                </a:rPr>
                                <m:t>𝑋</m:t>
                              </m:r>
                            </m:oMath>
                          </a14:m>
                          <a:r>
                            <a:rPr lang="en-GB" sz="1200" dirty="0">
                              <a:latin typeface="Comic Sans MS" panose="030F0702030302020204" pitchFamily="66" charset="0"/>
                            </a:rPr>
                            <a:t> (the number of sixes from 20</a:t>
                          </a:r>
                          <a:r>
                            <a:rPr lang="en-GB" sz="1200" baseline="0" dirty="0">
                              <a:latin typeface="Comic Sans MS" panose="030F0702030302020204" pitchFamily="66" charset="0"/>
                            </a:rPr>
                            <a:t> throws</a:t>
                          </a:r>
                          <a:r>
                            <a:rPr lang="en-GB" sz="1200" dirty="0">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193133">
                    <a:tc>
                      <a:txBody>
                        <a:bodyPr/>
                        <a:lstStyle/>
                        <a:p>
                          <a:pPr algn="ctr"/>
                          <a:r>
                            <a:rPr lang="en-US" sz="1200" dirty="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193133">
                    <a:tc>
                      <a:txBody>
                        <a:bodyPr/>
                        <a:lstStyle/>
                        <a:p>
                          <a:pPr algn="ctr"/>
                          <a:r>
                            <a:rPr lang="en-US" sz="1200" dirty="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193133">
                    <a:tc>
                      <a:txBody>
                        <a:bodyPr/>
                        <a:lstStyle/>
                        <a:p>
                          <a:pPr algn="ctr"/>
                          <a:r>
                            <a:rPr lang="en-US" sz="1200" dirty="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193133">
                    <a:tc>
                      <a:txBody>
                        <a:bodyPr/>
                        <a:lstStyle/>
                        <a:p>
                          <a:pPr algn="ctr"/>
                          <a:r>
                            <a:rPr lang="en-US" sz="1200" dirty="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193133">
                    <a:tc>
                      <a:txBody>
                        <a:bodyPr/>
                        <a:lstStyle/>
                        <a:p>
                          <a:pPr algn="ctr"/>
                          <a:r>
                            <a:rPr lang="en-US" sz="1200" dirty="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193133">
                    <a:tc>
                      <a:txBody>
                        <a:bodyPr/>
                        <a:lstStyle/>
                        <a:p>
                          <a:pPr algn="ctr"/>
                          <a:r>
                            <a:rPr lang="en-US" sz="1200" dirty="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193133">
                    <a:tc>
                      <a:txBody>
                        <a:bodyPr/>
                        <a:lstStyle/>
                        <a:p>
                          <a:pPr algn="ctr"/>
                          <a:r>
                            <a:rPr lang="en-US" sz="1200" dirty="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193133">
                    <a:tc>
                      <a:txBody>
                        <a:bodyPr/>
                        <a:lstStyle/>
                        <a:p>
                          <a:pPr algn="ctr"/>
                          <a:r>
                            <a:rPr lang="en-US" sz="1200" dirty="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193133">
                    <a:tc>
                      <a:txBody>
                        <a:bodyPr/>
                        <a:lstStyle/>
                        <a:p>
                          <a:pPr algn="ctr"/>
                          <a:r>
                            <a:rPr lang="en-US" sz="1200" dirty="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6400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0" t="-952" r="-100420" b="-393333"/>
                          </a:stretch>
                        </a:blipFill>
                      </a:tcPr>
                    </a:tc>
                    <a:tc>
                      <a:txBody>
                        <a:bodyPr/>
                        <a:lstStyle/>
                        <a:p>
                          <a:pPr algn="ctr"/>
                          <a:r>
                            <a:rPr lang="en-US" sz="1200" dirty="0" smtClean="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274320">
                    <a:tc>
                      <a:txBody>
                        <a:bodyPr/>
                        <a:lstStyle/>
                        <a:p>
                          <a:pPr algn="ctr"/>
                          <a:r>
                            <a:rPr lang="en-US" sz="1200" dirty="0" smtClean="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274320">
                    <a:tc>
                      <a:txBody>
                        <a:bodyPr/>
                        <a:lstStyle/>
                        <a:p>
                          <a:pPr algn="ctr"/>
                          <a:r>
                            <a:rPr lang="en-US" sz="1200" dirty="0" smtClean="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274320">
                    <a:tc>
                      <a:txBody>
                        <a:bodyPr/>
                        <a:lstStyle/>
                        <a:p>
                          <a:pPr algn="ctr"/>
                          <a:r>
                            <a:rPr lang="en-US" sz="1200" dirty="0" smtClean="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274320">
                    <a:tc>
                      <a:txBody>
                        <a:bodyPr/>
                        <a:lstStyle/>
                        <a:p>
                          <a:pPr algn="ctr"/>
                          <a:r>
                            <a:rPr lang="en-US" sz="1200" dirty="0" smtClean="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274320">
                    <a:tc>
                      <a:txBody>
                        <a:bodyPr/>
                        <a:lstStyle/>
                        <a:p>
                          <a:pPr algn="ctr"/>
                          <a:r>
                            <a:rPr lang="en-US" sz="1200" dirty="0" smtClean="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274320">
                    <a:tc>
                      <a:txBody>
                        <a:bodyPr/>
                        <a:lstStyle/>
                        <a:p>
                          <a:pPr algn="ctr"/>
                          <a:r>
                            <a:rPr lang="en-US" sz="1200" dirty="0" smtClean="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274320">
                    <a:tc>
                      <a:txBody>
                        <a:bodyPr/>
                        <a:lstStyle/>
                        <a:p>
                          <a:pPr algn="ctr"/>
                          <a:r>
                            <a:rPr lang="en-US" sz="1200" dirty="0" smtClean="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274320">
                    <a:tc>
                      <a:txBody>
                        <a:bodyPr/>
                        <a:lstStyle/>
                        <a:p>
                          <a:pPr algn="ctr"/>
                          <a:r>
                            <a:rPr lang="en-US" sz="1200" dirty="0" smtClean="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274320">
                    <a:tc>
                      <a:txBody>
                        <a:bodyPr/>
                        <a:lstStyle/>
                        <a:p>
                          <a:pPr algn="ctr"/>
                          <a:r>
                            <a:rPr lang="en-US" sz="1200" dirty="0" smtClean="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Fallback>
      </mc:AlternateContent>
      <p:sp>
        <p:nvSpPr>
          <p:cNvPr id="11" name="TextBox 10"/>
          <p:cNvSpPr txBox="1"/>
          <p:nvPr/>
        </p:nvSpPr>
        <p:spPr>
          <a:xfrm>
            <a:off x="3535680" y="3944645"/>
            <a:ext cx="5529943" cy="2677656"/>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Note that we were only considering whether the dice was biased </a:t>
            </a:r>
            <a:r>
              <a:rPr lang="en-US" sz="1400" u="sng" dirty="0">
                <a:solidFill>
                  <a:srgbClr val="FF0000"/>
                </a:solidFill>
                <a:latin typeface="Comic Sans MS" panose="030F0702030302020204" pitchFamily="66" charset="0"/>
              </a:rPr>
              <a:t>towards</a:t>
            </a:r>
            <a:r>
              <a:rPr lang="en-US" sz="1400" dirty="0">
                <a:solidFill>
                  <a:srgbClr val="FF0000"/>
                </a:solidFill>
                <a:latin typeface="Comic Sans MS" panose="030F0702030302020204" pitchFamily="66" charset="0"/>
              </a:rPr>
              <a:t> sixes</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If we were just considering whether the dice was biased, we could also include the value of 0 in the critical region</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is indicating that </a:t>
            </a:r>
            <a:r>
              <a:rPr lang="en-US" sz="1400" u="sng" dirty="0">
                <a:solidFill>
                  <a:srgbClr val="FF0000"/>
                </a:solidFill>
                <a:latin typeface="Comic Sans MS" panose="030F0702030302020204" pitchFamily="66" charset="0"/>
                <a:sym typeface="Wingdings" panose="05000000000000000000" pitchFamily="2" charset="2"/>
              </a:rPr>
              <a:t>if we did not get any sixes</a:t>
            </a:r>
            <a:r>
              <a:rPr lang="en-US" sz="1400" dirty="0">
                <a:solidFill>
                  <a:srgbClr val="FF0000"/>
                </a:solidFill>
                <a:latin typeface="Comic Sans MS" panose="030F0702030302020204" pitchFamily="66" charset="0"/>
                <a:sym typeface="Wingdings" panose="05000000000000000000" pitchFamily="2" charset="2"/>
              </a:rPr>
              <a:t> from the 20 throws, then the dice might be biased </a:t>
            </a:r>
            <a:r>
              <a:rPr lang="en-US" sz="1400" u="sng" dirty="0">
                <a:solidFill>
                  <a:srgbClr val="FF0000"/>
                </a:solidFill>
                <a:latin typeface="Comic Sans MS" panose="030F0702030302020204" pitchFamily="66" charset="0"/>
                <a:sym typeface="Wingdings" panose="05000000000000000000" pitchFamily="2" charset="2"/>
              </a:rPr>
              <a:t>against</a:t>
            </a:r>
            <a:r>
              <a:rPr lang="en-US" sz="1400" dirty="0">
                <a:solidFill>
                  <a:srgbClr val="FF0000"/>
                </a:solidFill>
                <a:latin typeface="Comic Sans MS" panose="030F0702030302020204" pitchFamily="66" charset="0"/>
                <a:sym typeface="Wingdings" panose="05000000000000000000" pitchFamily="2" charset="2"/>
              </a:rPr>
              <a:t> sixes (instead of towards)</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These are called one or two-tailed tests, and we will see more about them later in the chapter…</a:t>
            </a:r>
            <a:endParaRPr lang="en-GB" sz="1400" dirty="0">
              <a:solidFill>
                <a:srgbClr val="FF0000"/>
              </a:solidFill>
              <a:latin typeface="Comic Sans MS" panose="030F0702030302020204" pitchFamily="66" charset="0"/>
            </a:endParaRPr>
          </a:p>
        </p:txBody>
      </p:sp>
      <p:cxnSp>
        <p:nvCxnSpPr>
          <p:cNvPr id="13" name="Straight Connector 12"/>
          <p:cNvCxnSpPr/>
          <p:nvPr/>
        </p:nvCxnSpPr>
        <p:spPr>
          <a:xfrm>
            <a:off x="4811696" y="2867487"/>
            <a:ext cx="4088464" cy="63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07154" y="2521258"/>
            <a:ext cx="478016"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5%</a:t>
            </a:r>
            <a:endParaRPr lang="en-GB" sz="1600" dirty="0">
              <a:solidFill>
                <a:srgbClr val="FF0000"/>
              </a:solidFill>
              <a:latin typeface="Comic Sans MS" panose="030F0702030302020204" pitchFamily="66" charset="0"/>
            </a:endParaRPr>
          </a:p>
        </p:txBody>
      </p:sp>
      <p:cxnSp>
        <p:nvCxnSpPr>
          <p:cNvPr id="17" name="Straight Arrow Connector 16"/>
          <p:cNvCxnSpPr/>
          <p:nvPr/>
        </p:nvCxnSpPr>
        <p:spPr>
          <a:xfrm flipH="1">
            <a:off x="5092655" y="1872342"/>
            <a:ext cx="245699" cy="9105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13789" y="1300536"/>
            <a:ext cx="131254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Another critical value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01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blinds(horizontal)">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blinds(horizontal)">
                                      <p:cBhvr>
                                        <p:cTn id="30"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76772" y="1287260"/>
            <a:ext cx="4822512" cy="2592281"/>
          </a:xfrm>
          <a:prstGeom prst="rect">
            <a:avLst/>
          </a:prstGeom>
          <a:ln w="25400">
            <a:solidFill>
              <a:schemeClr val="tx1"/>
            </a:solidFill>
          </a:ln>
        </p:spPr>
      </p:pic>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269857">
                    <a:tc>
                      <a:txBody>
                        <a:bodyPr/>
                        <a:lstStyle/>
                        <a:p>
                          <a:pPr algn="ctr"/>
                          <a14:m>
                            <m:oMath xmlns:m="http://schemas.openxmlformats.org/officeDocument/2006/math">
                              <m:r>
                                <a:rPr lang="en-US" sz="1200" b="0" i="1" smtClean="0">
                                  <a:latin typeface="Cambria Math" panose="02040503050406030204" pitchFamily="18" charset="0"/>
                                </a:rPr>
                                <m:t>𝑋</m:t>
                              </m:r>
                            </m:oMath>
                          </a14:m>
                          <a:r>
                            <a:rPr lang="en-GB" sz="1200" dirty="0">
                              <a:latin typeface="Comic Sans MS" panose="030F0702030302020204" pitchFamily="66" charset="0"/>
                            </a:rPr>
                            <a:t> (the number of sixes from 20</a:t>
                          </a:r>
                          <a:r>
                            <a:rPr lang="en-GB" sz="1200" baseline="0" dirty="0">
                              <a:latin typeface="Comic Sans MS" panose="030F0702030302020204" pitchFamily="66" charset="0"/>
                            </a:rPr>
                            <a:t> throws</a:t>
                          </a:r>
                          <a:r>
                            <a:rPr lang="en-GB" sz="1200" dirty="0">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193133">
                    <a:tc>
                      <a:txBody>
                        <a:bodyPr/>
                        <a:lstStyle/>
                        <a:p>
                          <a:pPr algn="ctr"/>
                          <a:r>
                            <a:rPr lang="en-US" sz="1200" dirty="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193133">
                    <a:tc>
                      <a:txBody>
                        <a:bodyPr/>
                        <a:lstStyle/>
                        <a:p>
                          <a:pPr algn="ctr"/>
                          <a:r>
                            <a:rPr lang="en-US" sz="1200" dirty="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193133">
                    <a:tc>
                      <a:txBody>
                        <a:bodyPr/>
                        <a:lstStyle/>
                        <a:p>
                          <a:pPr algn="ctr"/>
                          <a:r>
                            <a:rPr lang="en-US" sz="1200" dirty="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193133">
                    <a:tc>
                      <a:txBody>
                        <a:bodyPr/>
                        <a:lstStyle/>
                        <a:p>
                          <a:pPr algn="ctr"/>
                          <a:r>
                            <a:rPr lang="en-US" sz="1200" dirty="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193133">
                    <a:tc>
                      <a:txBody>
                        <a:bodyPr/>
                        <a:lstStyle/>
                        <a:p>
                          <a:pPr algn="ctr"/>
                          <a:r>
                            <a:rPr lang="en-US" sz="1200" dirty="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193133">
                    <a:tc>
                      <a:txBody>
                        <a:bodyPr/>
                        <a:lstStyle/>
                        <a:p>
                          <a:pPr algn="ctr"/>
                          <a:r>
                            <a:rPr lang="en-US" sz="1200" dirty="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193133">
                    <a:tc>
                      <a:txBody>
                        <a:bodyPr/>
                        <a:lstStyle/>
                        <a:p>
                          <a:pPr algn="ctr"/>
                          <a:r>
                            <a:rPr lang="en-US" sz="1200" dirty="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193133">
                    <a:tc>
                      <a:txBody>
                        <a:bodyPr/>
                        <a:lstStyle/>
                        <a:p>
                          <a:pPr algn="ctr"/>
                          <a:r>
                            <a:rPr lang="en-US" sz="1200" dirty="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193133">
                    <a:tc>
                      <a:txBody>
                        <a:bodyPr/>
                        <a:lstStyle/>
                        <a:p>
                          <a:pPr algn="ctr"/>
                          <a:r>
                            <a:rPr lang="en-US" sz="1200" dirty="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905665711"/>
                  </p:ext>
                </p:extLst>
              </p:nvPr>
            </p:nvGraphicFramePr>
            <p:xfrm>
              <a:off x="426720" y="2520406"/>
              <a:ext cx="2891246" cy="3108960"/>
            </p:xfrm>
            <a:graphic>
              <a:graphicData uri="http://schemas.openxmlformats.org/drawingml/2006/table">
                <a:tbl>
                  <a:tblPr firstRow="1" bandRow="1">
                    <a:tableStyleId>{2D5ABB26-0587-4C30-8999-92F81FD0307C}</a:tableStyleId>
                  </a:tblPr>
                  <a:tblGrid>
                    <a:gridCol w="1445623">
                      <a:extLst>
                        <a:ext uri="{9D8B030D-6E8A-4147-A177-3AD203B41FA5}">
                          <a16:colId xmlns:a16="http://schemas.microsoft.com/office/drawing/2014/main" val="56600524"/>
                        </a:ext>
                      </a:extLst>
                    </a:gridCol>
                    <a:gridCol w="1445623">
                      <a:extLst>
                        <a:ext uri="{9D8B030D-6E8A-4147-A177-3AD203B41FA5}">
                          <a16:colId xmlns:a16="http://schemas.microsoft.com/office/drawing/2014/main" val="1109749827"/>
                        </a:ext>
                      </a:extLst>
                    </a:gridCol>
                  </a:tblGrid>
                  <a:tr h="6400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840" t="-952" r="-100420" b="-393333"/>
                          </a:stretch>
                        </a:blipFill>
                      </a:tcPr>
                    </a:tc>
                    <a:tc>
                      <a:txBody>
                        <a:bodyPr/>
                        <a:lstStyle/>
                        <a:p>
                          <a:pPr algn="ctr"/>
                          <a:r>
                            <a:rPr lang="en-US" sz="1200" dirty="0" smtClean="0">
                              <a:latin typeface="Comic Sans MS" panose="030F0702030302020204" pitchFamily="66" charset="0"/>
                            </a:rPr>
                            <a:t>Probability</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318350"/>
                      </a:ext>
                    </a:extLst>
                  </a:tr>
                  <a:tr h="274320">
                    <a:tc>
                      <a:txBody>
                        <a:bodyPr/>
                        <a:lstStyle/>
                        <a:p>
                          <a:pPr algn="ctr"/>
                          <a:r>
                            <a:rPr lang="en-US" sz="1200" dirty="0" smtClean="0">
                              <a:latin typeface="Comic Sans MS" panose="030F0702030302020204" pitchFamily="66" charset="0"/>
                            </a:rPr>
                            <a:t>0</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0.026</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527098"/>
                      </a:ext>
                    </a:extLst>
                  </a:tr>
                  <a:tr h="274320">
                    <a:tc>
                      <a:txBody>
                        <a:bodyPr/>
                        <a:lstStyle/>
                        <a:p>
                          <a:pPr algn="ctr"/>
                          <a:r>
                            <a:rPr lang="en-US" sz="1200" dirty="0" smtClean="0">
                              <a:latin typeface="Comic Sans MS" panose="030F0702030302020204" pitchFamily="66" charset="0"/>
                            </a:rPr>
                            <a:t>1</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0.104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854960"/>
                      </a:ext>
                    </a:extLst>
                  </a:tr>
                  <a:tr h="274320">
                    <a:tc>
                      <a:txBody>
                        <a:bodyPr/>
                        <a:lstStyle/>
                        <a:p>
                          <a:pPr algn="ctr"/>
                          <a:r>
                            <a:rPr lang="en-US" sz="1200" dirty="0" smtClean="0">
                              <a:latin typeface="Comic Sans MS" panose="030F0702030302020204" pitchFamily="66" charset="0"/>
                            </a:rPr>
                            <a:t>2</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0.198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716118"/>
                      </a:ext>
                    </a:extLst>
                  </a:tr>
                  <a:tr h="274320">
                    <a:tc>
                      <a:txBody>
                        <a:bodyPr/>
                        <a:lstStyle/>
                        <a:p>
                          <a:pPr algn="ctr"/>
                          <a:r>
                            <a:rPr lang="en-US" sz="1200" dirty="0" smtClean="0">
                              <a:latin typeface="Comic Sans MS" panose="030F0702030302020204" pitchFamily="66" charset="0"/>
                            </a:rPr>
                            <a:t>3</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0.238</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32069"/>
                      </a:ext>
                    </a:extLst>
                  </a:tr>
                  <a:tr h="274320">
                    <a:tc>
                      <a:txBody>
                        <a:bodyPr/>
                        <a:lstStyle/>
                        <a:p>
                          <a:pPr algn="ctr"/>
                          <a:r>
                            <a:rPr lang="en-US" sz="1200" dirty="0" smtClean="0">
                              <a:latin typeface="Comic Sans MS" panose="030F0702030302020204" pitchFamily="66" charset="0"/>
                            </a:rPr>
                            <a:t>4</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0.202</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869319"/>
                      </a:ext>
                    </a:extLst>
                  </a:tr>
                  <a:tr h="274320">
                    <a:tc>
                      <a:txBody>
                        <a:bodyPr/>
                        <a:lstStyle/>
                        <a:p>
                          <a:pPr algn="ctr"/>
                          <a:r>
                            <a:rPr lang="en-US" sz="1200" dirty="0" smtClean="0">
                              <a:latin typeface="Comic Sans MS" panose="030F0702030302020204" pitchFamily="66" charset="0"/>
                            </a:rPr>
                            <a:t>5</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0.129</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650319"/>
                      </a:ext>
                    </a:extLst>
                  </a:tr>
                  <a:tr h="274320">
                    <a:tc>
                      <a:txBody>
                        <a:bodyPr/>
                        <a:lstStyle/>
                        <a:p>
                          <a:pPr algn="ctr"/>
                          <a:r>
                            <a:rPr lang="en-US" sz="1200" dirty="0" smtClean="0">
                              <a:latin typeface="Comic Sans MS" panose="030F0702030302020204" pitchFamily="66" charset="0"/>
                            </a:rPr>
                            <a:t>6</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0.064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14631"/>
                      </a:ext>
                    </a:extLst>
                  </a:tr>
                  <a:tr h="274320">
                    <a:tc>
                      <a:txBody>
                        <a:bodyPr/>
                        <a:lstStyle/>
                        <a:p>
                          <a:pPr algn="ctr"/>
                          <a:r>
                            <a:rPr lang="en-US" sz="1200" dirty="0" smtClean="0">
                              <a:latin typeface="Comic Sans MS" panose="030F0702030302020204" pitchFamily="66" charset="0"/>
                            </a:rPr>
                            <a:t>7</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0.025</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207188"/>
                      </a:ext>
                    </a:extLst>
                  </a:tr>
                  <a:tr h="274320">
                    <a:tc>
                      <a:txBody>
                        <a:bodyPr/>
                        <a:lstStyle/>
                        <a:p>
                          <a:pPr algn="ctr"/>
                          <a:r>
                            <a:rPr lang="en-US" sz="1200" dirty="0" smtClean="0">
                              <a:latin typeface="Comic Sans MS" panose="030F0702030302020204" pitchFamily="66" charset="0"/>
                            </a:rPr>
                            <a:t>8</a:t>
                          </a:r>
                          <a:endParaRPr lang="en-GB" sz="12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FF0000"/>
                              </a:solidFill>
                              <a:latin typeface="Comic Sans MS" panose="030F0702030302020204" pitchFamily="66" charset="0"/>
                            </a:rPr>
                            <a:t>0.0084</a:t>
                          </a:r>
                          <a:endParaRPr lang="en-GB" sz="12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327752"/>
                      </a:ext>
                    </a:extLst>
                  </a:tr>
                </a:tbl>
              </a:graphicData>
            </a:graphic>
          </p:graphicFrame>
        </mc:Fallback>
      </mc:AlternateContent>
      <p:pic>
        <p:nvPicPr>
          <p:cNvPr id="18" name="Picture 17"/>
          <p:cNvPicPr>
            <a:picLocks noChangeAspect="1"/>
          </p:cNvPicPr>
          <p:nvPr/>
        </p:nvPicPr>
        <p:blipFill>
          <a:blip r:embed="rId2"/>
          <a:stretch>
            <a:fillRect/>
          </a:stretch>
        </p:blipFill>
        <p:spPr>
          <a:xfrm>
            <a:off x="4072418" y="3904186"/>
            <a:ext cx="4822512" cy="2592281"/>
          </a:xfrm>
          <a:prstGeom prst="rect">
            <a:avLst/>
          </a:prstGeom>
          <a:ln w="25400">
            <a:solidFill>
              <a:schemeClr val="tx1"/>
            </a:solidFill>
          </a:ln>
        </p:spPr>
      </p:pic>
      <p:sp>
        <p:nvSpPr>
          <p:cNvPr id="9" name="Oval 8"/>
          <p:cNvSpPr/>
          <p:nvPr/>
        </p:nvSpPr>
        <p:spPr>
          <a:xfrm>
            <a:off x="7950926" y="2673531"/>
            <a:ext cx="896983" cy="801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937863" y="5290457"/>
            <a:ext cx="896983" cy="801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841966" y="5399314"/>
            <a:ext cx="522514" cy="5921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776754" y="1367245"/>
            <a:ext cx="112340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One-tailed test</a:t>
            </a:r>
            <a:endParaRPr lang="en-GB" sz="1400" dirty="0">
              <a:solidFill>
                <a:srgbClr val="FF0000"/>
              </a:solidFill>
              <a:latin typeface="Comic Sans MS" panose="030F0702030302020204" pitchFamily="66" charset="0"/>
            </a:endParaRPr>
          </a:p>
        </p:txBody>
      </p:sp>
      <p:sp>
        <p:nvSpPr>
          <p:cNvPr id="21" name="TextBox 20"/>
          <p:cNvSpPr txBox="1"/>
          <p:nvPr/>
        </p:nvSpPr>
        <p:spPr>
          <a:xfrm>
            <a:off x="7746275" y="3931919"/>
            <a:ext cx="112340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Two-tailed test</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902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1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(6, 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The observation is then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=0.35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&gt;0.35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a 5% significance level, find the critical region for this test</a:t>
                </a:r>
              </a:p>
              <a:p>
                <a:pPr marL="342900" indent="-342900" algn="ctr">
                  <a:buAutoNum type="alphaLcParenR"/>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State the actual significance level of this test</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l="-336" t="-766" r="-2517"/>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748334" y="1258558"/>
                <a:ext cx="12796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=0.35</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748334" y="1258558"/>
                <a:ext cx="1279646" cy="276999"/>
              </a:xfrm>
              <a:prstGeom prst="rect">
                <a:avLst/>
              </a:prstGeom>
              <a:blipFill>
                <a:blip r:embed="rId5"/>
                <a:stretch>
                  <a:fillRect l="-4286" r="-428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88419" y="1611086"/>
                <a:ext cx="5149049" cy="1323439"/>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Assuming </a:t>
                </a:r>
                <a14:m>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𝐻</m:t>
                        </m:r>
                      </m:e>
                      <m:sub>
                        <m:r>
                          <a:rPr lang="en-US" sz="1600" b="0" i="1" smtClean="0">
                            <a:solidFill>
                              <a:srgbClr val="FF0000"/>
                            </a:solidFill>
                            <a:latin typeface="Cambria Math" panose="02040503050406030204" pitchFamily="18" charset="0"/>
                          </a:rPr>
                          <m:t>0</m:t>
                        </m:r>
                      </m:sub>
                    </m:sSub>
                  </m:oMath>
                </a14:m>
                <a:r>
                  <a:rPr lang="en-GB" sz="1600" dirty="0">
                    <a:solidFill>
                      <a:srgbClr val="FF0000"/>
                    </a:solidFill>
                    <a:latin typeface="Comic Sans MS" panose="030F0702030302020204" pitchFamily="66" charset="0"/>
                  </a:rPr>
                  <a:t> is true, then </a:t>
                </a:r>
                <a14:m>
                  <m:oMath xmlns:m="http://schemas.openxmlformats.org/officeDocument/2006/math">
                    <m:r>
                      <a:rPr lang="en-US" sz="1600" b="0" i="1" smtClean="0">
                        <a:solidFill>
                          <a:srgbClr val="FF0000"/>
                        </a:solidFill>
                        <a:latin typeface="Cambria Math" panose="02040503050406030204" pitchFamily="18" charset="0"/>
                      </a:rPr>
                      <m:t>𝑋</m:t>
                    </m:r>
                    <m:r>
                      <a:rPr lang="en-US" sz="1600" b="0" i="1" smtClean="0">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𝐵</m:t>
                    </m:r>
                    <m:r>
                      <a:rPr lang="en-US" sz="1600" b="0" i="1" smtClean="0">
                        <a:solidFill>
                          <a:srgbClr val="FF0000"/>
                        </a:solidFill>
                        <a:latin typeface="Cambria Math" panose="02040503050406030204" pitchFamily="18" charset="0"/>
                        <a:ea typeface="Cambria Math" panose="02040503050406030204" pitchFamily="18" charset="0"/>
                      </a:rPr>
                      <m:t>(6, 0.35)</m:t>
                    </m:r>
                  </m:oMath>
                </a14:m>
                <a:endParaRPr lang="en-GB" sz="1600" dirty="0">
                  <a:solidFill>
                    <a:srgbClr val="FF0000"/>
                  </a:solidFill>
                  <a:latin typeface="Comic Sans MS" panose="030F0702030302020204" pitchFamily="66" charset="0"/>
                </a:endParaRP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You can then use your calculator or the statistical tables to find the value for which the probability would be less than 5%</a:t>
                </a:r>
                <a:endParaRPr lang="en-GB" sz="1600" dirty="0">
                  <a:solidFill>
                    <a:srgbClr val="FF0000"/>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88419" y="1611086"/>
                <a:ext cx="5149049" cy="1323439"/>
              </a:xfrm>
              <a:prstGeom prst="rect">
                <a:avLst/>
              </a:prstGeom>
              <a:blipFill>
                <a:blip r:embed="rId6"/>
                <a:stretch>
                  <a:fillRect t="-922" b="-5530"/>
                </a:stretch>
              </a:blipFill>
            </p:spPr>
            <p:txBody>
              <a:bodyPr/>
              <a:lstStyle/>
              <a:p>
                <a:r>
                  <a:rPr lang="en-GB">
                    <a:noFill/>
                  </a:rPr>
                  <a:t> </a:t>
                </a:r>
              </a:p>
            </p:txBody>
          </p:sp>
        </mc:Fallback>
      </mc:AlternateContent>
      <p:pic>
        <p:nvPicPr>
          <p:cNvPr id="12" name="Picture 11"/>
          <p:cNvPicPr>
            <a:picLocks noChangeAspect="1"/>
          </p:cNvPicPr>
          <p:nvPr/>
        </p:nvPicPr>
        <p:blipFill rotWithShape="1">
          <a:blip r:embed="rId7"/>
          <a:srcRect l="6495" t="23109" r="16779" b="29499"/>
          <a:stretch/>
        </p:blipFill>
        <p:spPr>
          <a:xfrm>
            <a:off x="4145871" y="3125830"/>
            <a:ext cx="4750005" cy="1650355"/>
          </a:xfrm>
          <a:prstGeom prst="rect">
            <a:avLst/>
          </a:prstGeom>
        </p:spPr>
      </p:pic>
      <p:sp>
        <p:nvSpPr>
          <p:cNvPr id="14" name="Oval 13"/>
          <p:cNvSpPr/>
          <p:nvPr/>
        </p:nvSpPr>
        <p:spPr>
          <a:xfrm>
            <a:off x="4190260" y="3915052"/>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281169" y="3073153"/>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279689" y="3950563"/>
            <a:ext cx="381740" cy="8078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flipV="1">
            <a:off x="7219405" y="4785234"/>
            <a:ext cx="149737" cy="91567"/>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49389" y="4831820"/>
            <a:ext cx="2771913" cy="307777"/>
          </a:xfrm>
          <a:prstGeom prst="rect">
            <a:avLst/>
          </a:prstGeom>
          <a:noFill/>
        </p:spPr>
        <p:txBody>
          <a:bodyPr wrap="none" rtlCol="0">
            <a:spAutoFit/>
          </a:bodyPr>
          <a:lstStyle/>
          <a:p>
            <a:r>
              <a:rPr lang="en-US" sz="1400" dirty="0">
                <a:solidFill>
                  <a:srgbClr val="0000FF"/>
                </a:solidFill>
                <a:latin typeface="Comic Sans MS" panose="030F0702030302020204" pitchFamily="66" charset="0"/>
              </a:rPr>
              <a:t>We need to check these values</a:t>
            </a:r>
            <a:endParaRPr lang="en-GB" sz="1400" dirty="0">
              <a:solidFill>
                <a:srgbClr val="0000FF"/>
              </a:solidFill>
              <a:latin typeface="Comic Sans MS" panose="030F0702030302020204" pitchFamily="66" charset="0"/>
            </a:endParaRPr>
          </a:p>
        </p:txBody>
      </p:sp>
      <p:sp>
        <p:nvSpPr>
          <p:cNvPr id="25" name="TextBox 24"/>
          <p:cNvSpPr txBox="1"/>
          <p:nvPr/>
        </p:nvSpPr>
        <p:spPr>
          <a:xfrm>
            <a:off x="3979395" y="4830384"/>
            <a:ext cx="4824970" cy="1938992"/>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As always, think about what the numbers mean</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0.8826 means that there is an 88.26% chance of the number of successes being less than or equal to 3</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It therefore also means that there is a 11.74% chance of getting 4, 5 or 6 successes</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This </a:t>
            </a:r>
            <a:r>
              <a:rPr lang="en-US" sz="1200" u="sng" dirty="0">
                <a:solidFill>
                  <a:srgbClr val="0000FF"/>
                </a:solidFill>
                <a:latin typeface="Comic Sans MS" panose="030F0702030302020204" pitchFamily="66" charset="0"/>
                <a:sym typeface="Wingdings" panose="05000000000000000000" pitchFamily="2" charset="2"/>
              </a:rPr>
              <a:t>is not</a:t>
            </a:r>
            <a:r>
              <a:rPr lang="en-US" sz="1200" dirty="0">
                <a:solidFill>
                  <a:srgbClr val="0000FF"/>
                </a:solidFill>
                <a:latin typeface="Comic Sans MS" panose="030F0702030302020204" pitchFamily="66" charset="0"/>
                <a:sym typeface="Wingdings" panose="05000000000000000000" pitchFamily="2" charset="2"/>
              </a:rPr>
              <a:t> unlikely enough to reject the null hypothesis that the probability is 0.35</a:t>
            </a:r>
            <a:endParaRPr lang="en-GB" sz="1200" dirty="0">
              <a:solidFill>
                <a:srgbClr val="0000FF"/>
              </a:solidFill>
              <a:latin typeface="Comic Sans MS" panose="030F0702030302020204" pitchFamily="66" charset="0"/>
            </a:endParaRPr>
          </a:p>
        </p:txBody>
      </p:sp>
      <p:sp>
        <p:nvSpPr>
          <p:cNvPr id="26" name="Rectangle 25"/>
          <p:cNvSpPr/>
          <p:nvPr/>
        </p:nvSpPr>
        <p:spPr>
          <a:xfrm>
            <a:off x="7284044" y="4354286"/>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linds(horizontal)">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Effect transition="in" filter="blinds(horizontal)">
                                      <p:cBhvr>
                                        <p:cTn id="70" dur="500"/>
                                        <p:tgtEl>
                                          <p:spTgt spid="25">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linds(horizont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5">
                                            <p:txEl>
                                              <p:pRg st="2" end="2"/>
                                            </p:txEl>
                                          </p:spTgt>
                                        </p:tgtEl>
                                        <p:attrNameLst>
                                          <p:attrName>style.visibility</p:attrName>
                                        </p:attrNameLst>
                                      </p:cBhvr>
                                      <p:to>
                                        <p:strVal val="visible"/>
                                      </p:to>
                                    </p:set>
                                    <p:animEffect transition="in" filter="blinds(horizontal)">
                                      <p:cBhvr>
                                        <p:cTn id="83" dur="500"/>
                                        <p:tgtEl>
                                          <p:spTgt spid="25">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5">
                                            <p:txEl>
                                              <p:pRg st="4" end="4"/>
                                            </p:txEl>
                                          </p:spTgt>
                                        </p:tgtEl>
                                        <p:attrNameLst>
                                          <p:attrName>style.visibility</p:attrName>
                                        </p:attrNameLst>
                                      </p:cBhvr>
                                      <p:to>
                                        <p:strVal val="visible"/>
                                      </p:to>
                                    </p:set>
                                    <p:animEffect transition="in" filter="blinds(horizontal)">
                                      <p:cBhvr>
                                        <p:cTn id="88" dur="500"/>
                                        <p:tgtEl>
                                          <p:spTgt spid="25">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5">
                                            <p:txEl>
                                              <p:pRg st="6" end="6"/>
                                            </p:txEl>
                                          </p:spTgt>
                                        </p:tgtEl>
                                        <p:attrNameLst>
                                          <p:attrName>style.visibility</p:attrName>
                                        </p:attrNameLst>
                                      </p:cBhvr>
                                      <p:to>
                                        <p:strVal val="visible"/>
                                      </p:to>
                                    </p:set>
                                    <p:animEffect transition="in" filter="blinds(horizontal)">
                                      <p:cBhvr>
                                        <p:cTn id="9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9" grpId="0" animBg="1"/>
      <p:bldP spid="18" grpId="0" animBg="1"/>
      <p:bldP spid="18" grpId="1" animBg="1"/>
      <p:bldP spid="24" grpId="0"/>
      <p:bldP spid="24" grpId="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(6, 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The observation is then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=0.35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&gt;0.35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a 5% significance level, find the critical region for this test</a:t>
                </a:r>
              </a:p>
              <a:p>
                <a:pPr marL="342900" indent="-342900" algn="ctr">
                  <a:buAutoNum type="alphaLcParenR"/>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State the actual significance level of this test</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l="-336" t="-766" r="-2517"/>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748334" y="1258558"/>
                <a:ext cx="12796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=0.35</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748334" y="1258558"/>
                <a:ext cx="1279646" cy="276999"/>
              </a:xfrm>
              <a:prstGeom prst="rect">
                <a:avLst/>
              </a:prstGeom>
              <a:blipFill>
                <a:blip r:embed="rId5"/>
                <a:stretch>
                  <a:fillRect l="-4286" r="-428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88419" y="1611086"/>
                <a:ext cx="5149049" cy="1323439"/>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Assuming </a:t>
                </a:r>
                <a14:m>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𝐻</m:t>
                        </m:r>
                      </m:e>
                      <m:sub>
                        <m:r>
                          <a:rPr lang="en-US" sz="1600" b="0" i="1" smtClean="0">
                            <a:solidFill>
                              <a:srgbClr val="FF0000"/>
                            </a:solidFill>
                            <a:latin typeface="Cambria Math" panose="02040503050406030204" pitchFamily="18" charset="0"/>
                          </a:rPr>
                          <m:t>0</m:t>
                        </m:r>
                      </m:sub>
                    </m:sSub>
                  </m:oMath>
                </a14:m>
                <a:r>
                  <a:rPr lang="en-GB" sz="1600" dirty="0">
                    <a:solidFill>
                      <a:srgbClr val="FF0000"/>
                    </a:solidFill>
                    <a:latin typeface="Comic Sans MS" panose="030F0702030302020204" pitchFamily="66" charset="0"/>
                  </a:rPr>
                  <a:t> is true, then </a:t>
                </a:r>
                <a14:m>
                  <m:oMath xmlns:m="http://schemas.openxmlformats.org/officeDocument/2006/math">
                    <m:r>
                      <a:rPr lang="en-US" sz="1600" b="0" i="1" smtClean="0">
                        <a:solidFill>
                          <a:srgbClr val="FF0000"/>
                        </a:solidFill>
                        <a:latin typeface="Cambria Math" panose="02040503050406030204" pitchFamily="18" charset="0"/>
                      </a:rPr>
                      <m:t>𝑋</m:t>
                    </m:r>
                    <m:r>
                      <a:rPr lang="en-US" sz="1600" b="0" i="1" smtClean="0">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𝐵</m:t>
                    </m:r>
                    <m:r>
                      <a:rPr lang="en-US" sz="1600" b="0" i="1" smtClean="0">
                        <a:solidFill>
                          <a:srgbClr val="FF0000"/>
                        </a:solidFill>
                        <a:latin typeface="Cambria Math" panose="02040503050406030204" pitchFamily="18" charset="0"/>
                        <a:ea typeface="Cambria Math" panose="02040503050406030204" pitchFamily="18" charset="0"/>
                      </a:rPr>
                      <m:t>(6, 0.35)</m:t>
                    </m:r>
                  </m:oMath>
                </a14:m>
                <a:endParaRPr lang="en-GB" sz="1600" dirty="0">
                  <a:solidFill>
                    <a:srgbClr val="FF0000"/>
                  </a:solidFill>
                  <a:latin typeface="Comic Sans MS" panose="030F0702030302020204" pitchFamily="66" charset="0"/>
                </a:endParaRP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You can then use your calculator or the statistical tables to find the value for which the probability would be less than 5%</a:t>
                </a:r>
                <a:endParaRPr lang="en-GB" sz="1600" dirty="0">
                  <a:solidFill>
                    <a:srgbClr val="FF0000"/>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88419" y="1611086"/>
                <a:ext cx="5149049" cy="1323439"/>
              </a:xfrm>
              <a:prstGeom prst="rect">
                <a:avLst/>
              </a:prstGeom>
              <a:blipFill>
                <a:blip r:embed="rId6"/>
                <a:stretch>
                  <a:fillRect t="-922" b="-5530"/>
                </a:stretch>
              </a:blipFill>
            </p:spPr>
            <p:txBody>
              <a:bodyPr/>
              <a:lstStyle/>
              <a:p>
                <a:r>
                  <a:rPr lang="en-GB">
                    <a:noFill/>
                  </a:rPr>
                  <a:t> </a:t>
                </a:r>
              </a:p>
            </p:txBody>
          </p:sp>
        </mc:Fallback>
      </mc:AlternateContent>
      <p:pic>
        <p:nvPicPr>
          <p:cNvPr id="12" name="Picture 11"/>
          <p:cNvPicPr>
            <a:picLocks noChangeAspect="1"/>
          </p:cNvPicPr>
          <p:nvPr/>
        </p:nvPicPr>
        <p:blipFill rotWithShape="1">
          <a:blip r:embed="rId7"/>
          <a:srcRect l="6495" t="23109" r="16779" b="29499"/>
          <a:stretch/>
        </p:blipFill>
        <p:spPr>
          <a:xfrm>
            <a:off x="4145871" y="3125830"/>
            <a:ext cx="4750005" cy="1650355"/>
          </a:xfrm>
          <a:prstGeom prst="rect">
            <a:avLst/>
          </a:prstGeom>
        </p:spPr>
      </p:pic>
      <p:sp>
        <p:nvSpPr>
          <p:cNvPr id="14" name="Oval 13"/>
          <p:cNvSpPr/>
          <p:nvPr/>
        </p:nvSpPr>
        <p:spPr>
          <a:xfrm>
            <a:off x="4190260" y="3915052"/>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281169" y="3073153"/>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979395" y="4830384"/>
            <a:ext cx="4824970" cy="1938992"/>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0.9777 means that there is an 97.77% chance of the number of successes being less than or equal to 4</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It therefore also means that there is a 2.23% chance of getting 5 or 6 successes</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This </a:t>
            </a:r>
            <a:r>
              <a:rPr lang="en-US" sz="1200" u="sng" dirty="0">
                <a:solidFill>
                  <a:srgbClr val="0000FF"/>
                </a:solidFill>
                <a:latin typeface="Comic Sans MS" panose="030F0702030302020204" pitchFamily="66" charset="0"/>
                <a:sym typeface="Wingdings" panose="05000000000000000000" pitchFamily="2" charset="2"/>
              </a:rPr>
              <a:t>is</a:t>
            </a:r>
            <a:r>
              <a:rPr lang="en-US" sz="1200" dirty="0">
                <a:solidFill>
                  <a:srgbClr val="0000FF"/>
                </a:solidFill>
                <a:latin typeface="Comic Sans MS" panose="030F0702030302020204" pitchFamily="66" charset="0"/>
                <a:sym typeface="Wingdings" panose="05000000000000000000" pitchFamily="2" charset="2"/>
              </a:rPr>
              <a:t> unlikely enough to reject the null hypothesis that the probability is 0.35</a:t>
            </a:r>
          </a:p>
          <a:p>
            <a:pPr marL="285750" indent="-285750" algn="ctr">
              <a:buFont typeface="Wingdings" panose="05000000000000000000" pitchFamily="2" charset="2"/>
              <a:buChar char="à"/>
            </a:pPr>
            <a:endParaRPr lang="en-US" sz="12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0000FF"/>
                </a:solidFill>
                <a:latin typeface="Comic Sans MS" panose="030F0702030302020204" pitchFamily="66" charset="0"/>
                <a:sym typeface="Wingdings" panose="05000000000000000000" pitchFamily="2" charset="2"/>
              </a:rPr>
              <a:t>The critical region is therefore 5 or 6</a:t>
            </a:r>
            <a:endParaRPr lang="en-GB" sz="1200" dirty="0">
              <a:solidFill>
                <a:srgbClr val="0000FF"/>
              </a:solidFill>
              <a:latin typeface="Comic Sans MS" panose="030F0702030302020204" pitchFamily="66" charset="0"/>
            </a:endParaRPr>
          </a:p>
        </p:txBody>
      </p:sp>
      <p:sp>
        <p:nvSpPr>
          <p:cNvPr id="26" name="Rectangle 25"/>
          <p:cNvSpPr/>
          <p:nvPr/>
        </p:nvSpPr>
        <p:spPr>
          <a:xfrm>
            <a:off x="7284044" y="4484915"/>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78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linds(horizont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blinds(horizontal)">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xEl>
                                              <p:pRg st="6" end="6"/>
                                            </p:txEl>
                                          </p:spTgt>
                                        </p:tgtEl>
                                        <p:attrNameLst>
                                          <p:attrName>style.visibility</p:attrName>
                                        </p:attrNameLst>
                                      </p:cBhvr>
                                      <p:to>
                                        <p:strVal val="visible"/>
                                      </p:to>
                                    </p:set>
                                    <p:animEffect transition="in" filter="blinds(horizontal)">
                                      <p:cBhvr>
                                        <p:cTn id="27"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(6, 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The observation is then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=0.35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&gt;0.35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a 5% significance level, find the critical region for this test</a:t>
                </a:r>
              </a:p>
              <a:p>
                <a:pPr marL="342900" indent="-342900" algn="ctr">
                  <a:buAutoNum type="alphaLcParenR"/>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State the actual significance level of this test</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l="-336" t="-766" r="-2517"/>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88419" y="1611086"/>
            <a:ext cx="5149049" cy="3785652"/>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Sometimes it can help to give the problem a context (if it does not have one in the question)</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You can think of this one as playing a game 6 times</a:t>
            </a:r>
          </a:p>
          <a:p>
            <a:pPr algn="ct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And we assume that there is a 0.35 probability of winning each game</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We just saw that the chance of winning 5 or 6 games is 2.23%</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If this happens, we reject the null hypothesis, because it </a:t>
            </a:r>
            <a:r>
              <a:rPr lang="en-US" sz="1600" u="sng" dirty="0">
                <a:solidFill>
                  <a:srgbClr val="FF0000"/>
                </a:solidFill>
                <a:latin typeface="Comic Sans MS" panose="030F0702030302020204" pitchFamily="66" charset="0"/>
                <a:sym typeface="Wingdings" panose="05000000000000000000" pitchFamily="2" charset="2"/>
              </a:rPr>
              <a:t>seems like</a:t>
            </a:r>
            <a:r>
              <a:rPr lang="en-US" sz="1600" dirty="0">
                <a:solidFill>
                  <a:srgbClr val="FF0000"/>
                </a:solidFill>
                <a:latin typeface="Comic Sans MS" panose="030F0702030302020204" pitchFamily="66" charset="0"/>
                <a:sym typeface="Wingdings" panose="05000000000000000000" pitchFamily="2" charset="2"/>
              </a:rPr>
              <a:t> the actual probability of winning is higher than 0.35 </a:t>
            </a:r>
            <a:endParaRPr lang="en-GB" sz="1600" dirty="0">
              <a:solidFill>
                <a:srgbClr val="FF0000"/>
              </a:solidFill>
              <a:latin typeface="Comic Sans MS" panose="030F0702030302020204" pitchFamily="66" charset="0"/>
            </a:endParaRPr>
          </a:p>
        </p:txBody>
      </p:sp>
      <p:sp>
        <p:nvSpPr>
          <p:cNvPr id="8" name="TextBox 7"/>
          <p:cNvSpPr txBox="1"/>
          <p:nvPr/>
        </p:nvSpPr>
        <p:spPr>
          <a:xfrm>
            <a:off x="1706880" y="4807132"/>
            <a:ext cx="83708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5 or 6</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318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blinds(horizontal)">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304800" y="1825625"/>
                <a:ext cx="3622766" cy="4351338"/>
              </a:xfrm>
            </p:spPr>
            <p:txBody>
              <a:bodyPr>
                <a:normAutofit/>
              </a:bodyPr>
              <a:lstStyle/>
              <a:p>
                <a:pPr marL="0" indent="0">
                  <a:buNone/>
                </a:pPr>
                <a:r>
                  <a:rPr lang="en-US" sz="2000" dirty="0">
                    <a:latin typeface="Comic Sans MS" panose="030F0702030302020204" pitchFamily="66" charset="0"/>
                  </a:rPr>
                  <a:t>1)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(20, 0.4)</m:t>
                    </m:r>
                  </m:oMath>
                </a14:m>
                <a:r>
                  <a:rPr lang="en-GB" sz="2000" dirty="0">
                    <a:latin typeface="Comic Sans MS" panose="030F0702030302020204" pitchFamily="66" charset="0"/>
                  </a:rPr>
                  <a:t>. Calculate:</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a)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=5)</m:t>
                    </m:r>
                  </m:oMath>
                </a14:m>
                <a:r>
                  <a:rPr lang="en-GB" sz="2000" dirty="0">
                    <a:latin typeface="Comic Sans MS" panose="030F0702030302020204" pitchFamily="66" charset="0"/>
                  </a:rPr>
                  <a:t>	b)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=10)</m:t>
                    </m:r>
                  </m:oMath>
                </a14:m>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None/>
                </a:pPr>
                <a:r>
                  <a:rPr lang="en-US" sz="2000" dirty="0">
                    <a:latin typeface="Comic Sans MS" panose="030F0702030302020204" pitchFamily="66" charset="0"/>
                  </a:rPr>
                  <a:t>c)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≤2)</m:t>
                    </m:r>
                  </m:oMath>
                </a14:m>
                <a:r>
                  <a:rPr lang="en-GB" sz="2000" dirty="0">
                    <a:latin typeface="Comic Sans MS" panose="030F0702030302020204" pitchFamily="66" charset="0"/>
                  </a:rPr>
                  <a:t>	d)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≥18)</m:t>
                    </m:r>
                  </m:oMath>
                </a14:m>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304800" y="1825625"/>
                <a:ext cx="3622766" cy="4351338"/>
              </a:xfrm>
              <a:blipFill>
                <a:blip r:embed="rId2"/>
                <a:stretch>
                  <a:fillRect l="-1684" t="-14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コンテンツ プレースホルダー 2">
                <a:extLst>
                  <a:ext uri="{FF2B5EF4-FFF2-40B4-BE49-F238E27FC236}">
                    <a16:creationId xmlns:a16="http://schemas.microsoft.com/office/drawing/2014/main" id="{B40142FD-D65A-415C-B42C-D7288410BF42}"/>
                  </a:ext>
                </a:extLst>
              </p:cNvPr>
              <p:cNvSpPr txBox="1">
                <a:spLocks/>
              </p:cNvSpPr>
              <p:nvPr/>
            </p:nvSpPr>
            <p:spPr>
              <a:xfrm>
                <a:off x="4754880" y="1799500"/>
                <a:ext cx="36227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Comic Sans MS" panose="030F0702030302020204" pitchFamily="66" charset="0"/>
                  </a:rPr>
                  <a:t>2) Wanda rolls a fair dice eight times.</a:t>
                </a:r>
              </a:p>
              <a:p>
                <a:pPr marL="0" indent="0">
                  <a:buFont typeface="Arial" panose="020B0604020202020204" pitchFamily="34" charset="0"/>
                  <a:buNone/>
                </a:pPr>
                <a:endParaRPr lang="en-US" sz="2000" dirty="0">
                  <a:latin typeface="Comic Sans MS" panose="030F0702030302020204" pitchFamily="66" charset="0"/>
                </a:endParaRPr>
              </a:p>
              <a:p>
                <a:pPr marL="457200" indent="-457200">
                  <a:buFont typeface="Arial" panose="020B0604020202020204" pitchFamily="34" charset="0"/>
                  <a:buAutoNum type="alphaLcParenR"/>
                </a:pPr>
                <a:r>
                  <a:rPr lang="en-US" sz="2000" dirty="0">
                    <a:latin typeface="Comic Sans MS" panose="030F0702030302020204" pitchFamily="66" charset="0"/>
                  </a:rPr>
                  <a:t>Suggest a suitable model for the random variable </a:t>
                </a:r>
                <a14:m>
                  <m:oMath xmlns:m="http://schemas.openxmlformats.org/officeDocument/2006/math">
                    <m:r>
                      <a:rPr lang="en-US" sz="2000" i="1" dirty="0" smtClean="0">
                        <a:latin typeface="Cambria Math" panose="02040503050406030204" pitchFamily="18" charset="0"/>
                      </a:rPr>
                      <m:t>𝑋</m:t>
                    </m:r>
                  </m:oMath>
                </a14:m>
                <a:r>
                  <a:rPr lang="en-US" sz="2000" dirty="0">
                    <a:latin typeface="Comic Sans MS" panose="030F0702030302020204" pitchFamily="66" charset="0"/>
                  </a:rPr>
                  <a:t>, the number of times the dice lands on 5</a:t>
                </a:r>
              </a:p>
              <a:p>
                <a:pPr marL="457200" indent="-457200">
                  <a:buFont typeface="Arial" panose="020B0604020202020204" pitchFamily="34" charset="0"/>
                  <a:buAutoNum type="alphaLcParenR"/>
                </a:pPr>
                <a:endParaRPr lang="en-US" sz="2000" dirty="0">
                  <a:latin typeface="Comic Sans MS" panose="030F0702030302020204" pitchFamily="66" charset="0"/>
                </a:endParaRPr>
              </a:p>
              <a:p>
                <a:pPr marL="457200" indent="-457200">
                  <a:buFont typeface="Arial" panose="020B0604020202020204" pitchFamily="34" charset="0"/>
                  <a:buAutoNum type="alphaLcParenR"/>
                </a:pPr>
                <a:r>
                  <a:rPr lang="en-US" sz="2000" dirty="0">
                    <a:latin typeface="Comic Sans MS" panose="030F0702030302020204" pitchFamily="66" charset="0"/>
                  </a:rPr>
                  <a:t>Calculate:</a:t>
                </a:r>
              </a:p>
              <a:p>
                <a:pPr marL="0" indent="0">
                  <a:buNone/>
                </a:pPr>
                <a:endParaRPr lang="en-US" sz="2000" dirty="0">
                  <a:latin typeface="Comic Sans MS" panose="030F0702030302020204" pitchFamily="66" charset="0"/>
                </a:endParaRPr>
              </a:p>
              <a:p>
                <a:pPr marL="0" indent="0">
                  <a:buNone/>
                </a:pPr>
                <a:r>
                  <a:rPr lang="en-US" sz="2000" dirty="0" err="1">
                    <a:latin typeface="Comic Sans MS" panose="030F0702030302020204" pitchFamily="66" charset="0"/>
                  </a:rPr>
                  <a:t>i</a:t>
                </a:r>
                <a:r>
                  <a:rPr lang="en-US" sz="2000" dirty="0">
                    <a:latin typeface="Comic Sans MS" panose="030F0702030302020204" pitchFamily="66" charset="0"/>
                  </a:rPr>
                  <a:t>)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=2)</m:t>
                    </m:r>
                  </m:oMath>
                </a14:m>
                <a:r>
                  <a:rPr lang="en-GB" sz="2000" dirty="0">
                    <a:latin typeface="Comic Sans MS" panose="030F0702030302020204" pitchFamily="66" charset="0"/>
                  </a:rPr>
                  <a:t>	ii) </a:t>
                </a: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≥4)</m:t>
                    </m:r>
                  </m:oMath>
                </a14:m>
                <a:endParaRPr lang="en-GB" sz="2000" dirty="0">
                  <a:latin typeface="Comic Sans MS" panose="030F0702030302020204" pitchFamily="66" charset="0"/>
                </a:endParaRPr>
              </a:p>
              <a:p>
                <a:pPr marL="0" indent="0">
                  <a:buFont typeface="Arial" panose="020B0604020202020204" pitchFamily="34" charset="0"/>
                  <a:buNone/>
                </a:pPr>
                <a:endParaRPr lang="en-GB" sz="2000" dirty="0">
                  <a:latin typeface="Comic Sans MS" panose="030F0702030302020204" pitchFamily="66" charset="0"/>
                </a:endParaRPr>
              </a:p>
            </p:txBody>
          </p:sp>
        </mc:Choice>
        <mc:Fallback xmlns="">
          <p:sp>
            <p:nvSpPr>
              <p:cNvPr id="4" name="コンテンツ プレースホルダー 2">
                <a:extLst>
                  <a:ext uri="{FF2B5EF4-FFF2-40B4-BE49-F238E27FC236}">
                    <a16:creationId xmlns:a16="http://schemas.microsoft.com/office/drawing/2014/main" id="{B40142FD-D65A-415C-B42C-D7288410BF42}"/>
                  </a:ext>
                </a:extLst>
              </p:cNvPr>
              <p:cNvSpPr txBox="1">
                <a:spLocks noRot="1" noChangeAspect="1" noMove="1" noResize="1" noEditPoints="1" noAdjustHandles="1" noChangeArrowheads="1" noChangeShapeType="1" noTextEdit="1"/>
              </p:cNvSpPr>
              <p:nvPr/>
            </p:nvSpPr>
            <p:spPr>
              <a:xfrm>
                <a:off x="4754880" y="1799500"/>
                <a:ext cx="3622766" cy="4351338"/>
              </a:xfrm>
              <a:prstGeom prst="rect">
                <a:avLst/>
              </a:prstGeom>
              <a:blipFill>
                <a:blip r:embed="rId3"/>
                <a:stretch>
                  <a:fillRect l="-2357" t="-1401" r="-28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10343" y="2973977"/>
                <a:ext cx="6139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0.075</m:t>
                      </m:r>
                    </m:oMath>
                  </m:oMathPara>
                </a14:m>
                <a:endParaRPr lang="en-GB"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10343" y="2973977"/>
                <a:ext cx="613950" cy="276999"/>
              </a:xfrm>
              <a:prstGeom prst="rect">
                <a:avLst/>
              </a:prstGeom>
              <a:blipFill>
                <a:blip r:embed="rId4"/>
                <a:stretch>
                  <a:fillRect l="-7921" r="-9901"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82240" y="2969622"/>
                <a:ext cx="6139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0.117</m:t>
                      </m:r>
                    </m:oMath>
                  </m:oMathPara>
                </a14:m>
                <a:endParaRPr lang="en-GB"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82240" y="2969622"/>
                <a:ext cx="613951" cy="276999"/>
              </a:xfrm>
              <a:prstGeom prst="rect">
                <a:avLst/>
              </a:prstGeom>
              <a:blipFill>
                <a:blip r:embed="rId5"/>
                <a:stretch>
                  <a:fillRect l="-7921" r="-8911"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79864" y="3840480"/>
                <a:ext cx="742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0.0036</m:t>
                      </m:r>
                    </m:oMath>
                  </m:oMathPara>
                </a14:m>
                <a:endParaRPr lang="en-GB"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9864" y="3840480"/>
                <a:ext cx="742191" cy="276999"/>
              </a:xfrm>
              <a:prstGeom prst="rect">
                <a:avLst/>
              </a:prstGeom>
              <a:blipFill>
                <a:blip r:embed="rId6"/>
                <a:stretch>
                  <a:fillRect l="-6557" r="-819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20835" y="3836126"/>
                <a:ext cx="1255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0.00000504</m:t>
                      </m:r>
                    </m:oMath>
                  </m:oMathPara>
                </a14:m>
                <a:endParaRPr lang="en-GB"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20835" y="3836126"/>
                <a:ext cx="1255152" cy="276999"/>
              </a:xfrm>
              <a:prstGeom prst="rect">
                <a:avLst/>
              </a:prstGeom>
              <a:blipFill>
                <a:blip r:embed="rId7"/>
                <a:stretch>
                  <a:fillRect l="-4369" r="-4854"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254241" y="3892732"/>
                <a:ext cx="1177565"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𝐵</m:t>
                      </m:r>
                      <m:d>
                        <m:dPr>
                          <m:ctrlPr>
                            <a:rPr lang="en-US" b="0" i="1" smtClean="0">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8, </m:t>
                          </m:r>
                          <m:f>
                            <m:fPr>
                              <m:ctrlPr>
                                <a:rPr lang="en-US" b="0" i="1" smtClean="0">
                                  <a:solidFill>
                                    <a:srgbClr val="FF0000"/>
                                  </a:solidFill>
                                  <a:latin typeface="Cambria Math" panose="02040503050406030204" pitchFamily="18" charset="0"/>
                                  <a:ea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1</m:t>
                              </m:r>
                            </m:num>
                            <m:den>
                              <m:r>
                                <a:rPr lang="en-US" b="0" i="1" smtClean="0">
                                  <a:solidFill>
                                    <a:srgbClr val="FF0000"/>
                                  </a:solidFill>
                                  <a:latin typeface="Cambria Math" panose="02040503050406030204" pitchFamily="18" charset="0"/>
                                  <a:ea typeface="Cambria Math" panose="02040503050406030204" pitchFamily="18" charset="0"/>
                                </a:rPr>
                                <m:t>6</m:t>
                              </m:r>
                            </m:den>
                          </m:f>
                        </m:e>
                      </m:d>
                    </m:oMath>
                  </m:oMathPara>
                </a14:m>
                <a:endParaRPr lang="en-GB"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54241" y="3892732"/>
                <a:ext cx="1177565" cy="62235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94962" y="5725887"/>
                <a:ext cx="6139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0.260</m:t>
                      </m:r>
                    </m:oMath>
                  </m:oMathPara>
                </a14:m>
                <a:endParaRPr lang="en-GB"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94962" y="5725887"/>
                <a:ext cx="613951" cy="276999"/>
              </a:xfrm>
              <a:prstGeom prst="rect">
                <a:avLst/>
              </a:prstGeom>
              <a:blipFill>
                <a:blip r:embed="rId9"/>
                <a:stretch>
                  <a:fillRect l="-7921" r="-8911"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289077" y="5712825"/>
                <a:ext cx="742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0.0307</m:t>
                      </m:r>
                    </m:oMath>
                  </m:oMathPara>
                </a14:m>
                <a:endParaRPr lang="en-GB"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289077" y="5712825"/>
                <a:ext cx="742191" cy="276999"/>
              </a:xfrm>
              <a:prstGeom prst="rect">
                <a:avLst/>
              </a:prstGeom>
              <a:blipFill>
                <a:blip r:embed="rId10"/>
                <a:stretch>
                  <a:fillRect l="-7438" r="-8264" b="-6522"/>
                </a:stretch>
              </a:blipFill>
            </p:spPr>
            <p:txBody>
              <a:bodyPr/>
              <a:lstStyle/>
              <a:p>
                <a:r>
                  <a:rPr lang="en-GB">
                    <a:noFill/>
                  </a:rPr>
                  <a:t> </a:t>
                </a:r>
              </a:p>
            </p:txBody>
          </p:sp>
        </mc:Fallback>
      </mc:AlternateContent>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(6, 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The observation is then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=0.35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&gt;0.35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a 5% significance level, find the critical region for this test</a:t>
                </a:r>
              </a:p>
              <a:p>
                <a:pPr marL="342900" indent="-342900" algn="ctr">
                  <a:buAutoNum type="alphaLcParenR"/>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State the actual significance level of this test</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l="-336" t="-766" r="-2517"/>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06880" y="4807132"/>
            <a:ext cx="837089"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5 or 6</a:t>
            </a:r>
            <a:endParaRPr lang="en-GB" dirty="0">
              <a:solidFill>
                <a:srgbClr val="FF0000"/>
              </a:solidFill>
              <a:latin typeface="Comic Sans MS" panose="030F0702030302020204" pitchFamily="66" charset="0"/>
            </a:endParaRPr>
          </a:p>
        </p:txBody>
      </p:sp>
      <p:sp>
        <p:nvSpPr>
          <p:cNvPr id="9" name="TextBox 8"/>
          <p:cNvSpPr txBox="1"/>
          <p:nvPr/>
        </p:nvSpPr>
        <p:spPr>
          <a:xfrm>
            <a:off x="4048219" y="1388890"/>
            <a:ext cx="4625266" cy="1569660"/>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‘actual significance level’ is the probability of the test statistic falling within the critical region</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It can also be thought of as ‘the probability of incorrectly rejecting the null hypothesis’</a:t>
            </a:r>
            <a:endParaRPr lang="en-GB" sz="1600" dirty="0">
              <a:solidFill>
                <a:srgbClr val="FF0000"/>
              </a:solidFill>
              <a:latin typeface="Comic Sans MS" panose="030F0702030302020204" pitchFamily="66" charset="0"/>
            </a:endParaRPr>
          </a:p>
        </p:txBody>
      </p:sp>
      <p:pic>
        <p:nvPicPr>
          <p:cNvPr id="10" name="Picture 9"/>
          <p:cNvPicPr>
            <a:picLocks noChangeAspect="1"/>
          </p:cNvPicPr>
          <p:nvPr/>
        </p:nvPicPr>
        <p:blipFill rotWithShape="1">
          <a:blip r:embed="rId5"/>
          <a:srcRect l="6495" t="23109" r="16779" b="29499"/>
          <a:stretch/>
        </p:blipFill>
        <p:spPr>
          <a:xfrm>
            <a:off x="4084891" y="2954195"/>
            <a:ext cx="4750005" cy="1650355"/>
          </a:xfrm>
          <a:prstGeom prst="rect">
            <a:avLst/>
          </a:prstGeom>
        </p:spPr>
      </p:pic>
      <p:sp>
        <p:nvSpPr>
          <p:cNvPr id="11" name="Oval 10"/>
          <p:cNvSpPr/>
          <p:nvPr/>
        </p:nvSpPr>
        <p:spPr>
          <a:xfrm>
            <a:off x="4129280" y="3743417"/>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220189" y="2901518"/>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23064" y="4313280"/>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831771" y="4624126"/>
            <a:ext cx="5094515" cy="1077218"/>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We already found the critical region in part a</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In this case, the chance of getting 5 or 6 ‘successes’ can be calculated as follows</a:t>
            </a:r>
          </a:p>
        </p:txBody>
      </p:sp>
      <mc:AlternateContent xmlns:mc="http://schemas.openxmlformats.org/markup-compatibility/2006" xmlns:a14="http://schemas.microsoft.com/office/drawing/2010/main">
        <mc:Choice Requires="a14">
          <p:sp>
            <p:nvSpPr>
              <p:cNvPr id="15" name="TextBox 14"/>
              <p:cNvSpPr txBox="1"/>
              <p:nvPr/>
            </p:nvSpPr>
            <p:spPr>
              <a:xfrm>
                <a:off x="5114110" y="5667104"/>
                <a:ext cx="2607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114110" y="5667104"/>
                <a:ext cx="2607445" cy="276999"/>
              </a:xfrm>
              <a:prstGeom prst="rect">
                <a:avLst/>
              </a:prstGeom>
              <a:blipFill>
                <a:blip r:embed="rId6"/>
                <a:stretch>
                  <a:fillRect l="-1869" t="-4444" r="-2804"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12081" y="6067698"/>
                <a:ext cx="23717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=1−0.9777</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212081" y="6067698"/>
                <a:ext cx="2371740" cy="276999"/>
              </a:xfrm>
              <a:prstGeom prst="rect">
                <a:avLst/>
              </a:prstGeom>
              <a:blipFill>
                <a:blip r:embed="rId7"/>
                <a:stretch>
                  <a:fillRect l="-1799" r="-2057" b="-108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58098" y="6418217"/>
                <a:ext cx="19677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=0.0223</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458098" y="6418217"/>
                <a:ext cx="1967783" cy="276999"/>
              </a:xfrm>
              <a:prstGeom prst="rect">
                <a:avLst/>
              </a:prstGeom>
              <a:blipFill>
                <a:blip r:embed="rId8"/>
                <a:stretch>
                  <a:fillRect l="-2167" r="-2786"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15738" y="5852160"/>
                <a:ext cx="7582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𝟐𝟑</m:t>
                      </m:r>
                      <m:r>
                        <a:rPr lang="en-US" b="1" i="1" smtClean="0">
                          <a:solidFill>
                            <a:srgbClr val="FF0000"/>
                          </a:solidFill>
                          <a:latin typeface="Cambria Math" panose="02040503050406030204" pitchFamily="18" charset="0"/>
                        </a:rPr>
                        <m:t>%</m:t>
                      </m:r>
                    </m:oMath>
                  </m:oMathPara>
                </a14:m>
                <a:endParaRPr lang="en-GB" b="1"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815738" y="5852160"/>
                <a:ext cx="758220" cy="276999"/>
              </a:xfrm>
              <a:prstGeom prst="rect">
                <a:avLst/>
              </a:prstGeom>
              <a:blipFill>
                <a:blip r:embed="rId9"/>
                <a:stretch>
                  <a:fillRect l="-7258" r="-8065" b="-13333"/>
                </a:stretch>
              </a:blipFill>
            </p:spPr>
            <p:txBody>
              <a:bodyPr/>
              <a:lstStyle/>
              <a:p>
                <a:r>
                  <a:rPr lang="en-GB">
                    <a:noFill/>
                  </a:rPr>
                  <a:t> </a:t>
                </a:r>
              </a:p>
            </p:txBody>
          </p:sp>
        </mc:Fallback>
      </mc:AlternateContent>
    </p:spTree>
    <p:extLst>
      <p:ext uri="{BB962C8B-B14F-4D97-AF65-F5344CB8AC3E}">
        <p14:creationId xmlns:p14="http://schemas.microsoft.com/office/powerpoint/2010/main" val="12383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linds(horizontal)">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blinds(horizontal)">
                                      <p:cBhvr>
                                        <p:cTn id="31" dur="500"/>
                                        <p:tgtEl>
                                          <p:spTgt spid="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906611"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random variable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has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(40, 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 single observation in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≠0.25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the 2% level of significance, find the critical region of this test. The probability in each ‘tail’ should be as close to possible as 0.01</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906611" cy="4776787"/>
              </a:xfrm>
              <a:blipFill>
                <a:blip r:embed="rId2"/>
                <a:stretch>
                  <a:fillRect l="-312" t="-766" r="-2184"/>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87914" y="1432096"/>
            <a:ext cx="4758431" cy="3108543"/>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Be careful – you will have to test 2 regions on this example, since we are not specifying whether we think the probability might be greater or less than the assumed value…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Again, try to give the question context to help you understand it better</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might be we are playing a game 40 times, and we think the probability of winning is 0.25</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We are considering what number of wins out of 40 would cause us to reject the idea that the probability is genuinely 0.25…</a:t>
            </a:r>
            <a:endParaRPr lang="en-GB" sz="1400" dirty="0">
              <a:solidFill>
                <a:srgbClr val="FF0000"/>
              </a:solidFill>
              <a:latin typeface="Comic Sans MS" panose="030F0702030302020204" pitchFamily="66" charset="0"/>
            </a:endParaRPr>
          </a:p>
        </p:txBody>
      </p:sp>
      <p:sp>
        <p:nvSpPr>
          <p:cNvPr id="20" name="Rectangle 19"/>
          <p:cNvSpPr/>
          <p:nvPr/>
        </p:nvSpPr>
        <p:spPr>
          <a:xfrm>
            <a:off x="1864311" y="3435658"/>
            <a:ext cx="1198485" cy="266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82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linds(horizontal)">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linds(horizont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blinds(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xEl>
                                              <p:pRg st="6" end="6"/>
                                            </p:txEl>
                                          </p:spTgt>
                                        </p:tgtEl>
                                        <p:attrNameLst>
                                          <p:attrName>style.visibility</p:attrName>
                                        </p:attrNameLst>
                                      </p:cBhvr>
                                      <p:to>
                                        <p:strVal val="visible"/>
                                      </p:to>
                                    </p:set>
                                    <p:animEffect transition="in" filter="blinds(horizontal)">
                                      <p:cBhvr>
                                        <p:cTn id="32"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906611"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random variable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has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(40, 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 single observation in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≠0.25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the 2% level of significance, find the critical region of this test. The probability in each ‘tail’ should be as close to possible as 0.01</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906611" cy="4776787"/>
              </a:xfrm>
              <a:blipFill>
                <a:blip r:embed="rId2"/>
                <a:stretch>
                  <a:fillRect l="-312" t="-766" r="-2184"/>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6590" y="1038687"/>
            <a:ext cx="4249881"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It can help to </a:t>
            </a:r>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509855" y="1340527"/>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0</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i="1">
                          <a:latin typeface="Cambria Math" panose="02040503050406030204" pitchFamily="18" charset="0"/>
                        </a:rPr>
                        <m:t>=0.25</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09855" y="1340527"/>
                <a:ext cx="1134670" cy="246221"/>
              </a:xfrm>
              <a:prstGeom prst="rect">
                <a:avLst/>
              </a:prstGeom>
              <a:blipFill>
                <a:blip r:embed="rId5"/>
                <a:stretch>
                  <a:fillRect l="-3763" r="-3763"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11335" y="1626092"/>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𝐻</m:t>
                          </m:r>
                        </m:e>
                        <m:sub>
                          <m:r>
                            <a:rPr lang="en-US" sz="1600" b="0" i="1" smtClean="0">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0.25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11335" y="1626092"/>
                <a:ext cx="1134670" cy="246221"/>
              </a:xfrm>
              <a:prstGeom prst="rect">
                <a:avLst/>
              </a:prstGeom>
              <a:blipFill>
                <a:blip r:embed="rId6"/>
                <a:stretch>
                  <a:fillRect l="-3226" r="-32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13141" y="1343488"/>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=40</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13141" y="1343488"/>
                <a:ext cx="662554" cy="246221"/>
              </a:xfrm>
              <a:prstGeom prst="rect">
                <a:avLst/>
              </a:prstGeom>
              <a:blipFill>
                <a:blip r:embed="rId7"/>
                <a:stretch>
                  <a:fillRect l="-3670" r="-5505"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955654" y="1336090"/>
                <a:ext cx="8138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𝑝</m:t>
                      </m:r>
                      <m:r>
                        <a:rPr lang="en-US" sz="1600" b="0" i="1" smtClean="0">
                          <a:latin typeface="Cambria Math" panose="02040503050406030204" pitchFamily="18" charset="0"/>
                        </a:rPr>
                        <m:t>=0.25</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55654" y="1336090"/>
                <a:ext cx="813813" cy="246221"/>
              </a:xfrm>
              <a:prstGeom prst="rect">
                <a:avLst/>
              </a:prstGeom>
              <a:blipFill>
                <a:blip r:embed="rId8"/>
                <a:stretch>
                  <a:fillRect l="-5970" r="-4478"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40209" y="1337569"/>
                <a:ext cx="3430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2</m:t>
                      </m:r>
                      <m:r>
                        <a:rPr lang="en-US" sz="1600" b="0" i="1" smtClean="0">
                          <a:latin typeface="Cambria Math" panose="02040503050406030204" pitchFamily="18" charset="0"/>
                        </a:rPr>
                        <m:t>%</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40209" y="1337569"/>
                <a:ext cx="343043" cy="246221"/>
              </a:xfrm>
              <a:prstGeom prst="rect">
                <a:avLst/>
              </a:prstGeom>
              <a:blipFill>
                <a:blip r:embed="rId9"/>
                <a:stretch>
                  <a:fillRect l="-14286" r="-12500" b="-12195"/>
                </a:stretch>
              </a:blipFill>
            </p:spPr>
            <p:txBody>
              <a:bodyPr/>
              <a:lstStyle/>
              <a:p>
                <a:r>
                  <a:rPr lang="en-GB">
                    <a:noFill/>
                  </a:rPr>
                  <a:t> </a:t>
                </a:r>
              </a:p>
            </p:txBody>
          </p:sp>
        </mc:Fallback>
      </mc:AlternateContent>
      <p:pic>
        <p:nvPicPr>
          <p:cNvPr id="10" name="Picture 9"/>
          <p:cNvPicPr>
            <a:picLocks noChangeAspect="1"/>
          </p:cNvPicPr>
          <p:nvPr/>
        </p:nvPicPr>
        <p:blipFill rotWithShape="1">
          <a:blip r:embed="rId10"/>
          <a:srcRect l="22076" t="15058" r="29678" b="60040"/>
          <a:stretch/>
        </p:blipFill>
        <p:spPr>
          <a:xfrm>
            <a:off x="4083897" y="2024108"/>
            <a:ext cx="4953571" cy="1438183"/>
          </a:xfrm>
          <a:prstGeom prst="rect">
            <a:avLst/>
          </a:prstGeom>
        </p:spPr>
      </p:pic>
      <p:sp>
        <p:nvSpPr>
          <p:cNvPr id="17" name="Oval 16"/>
          <p:cNvSpPr/>
          <p:nvPr/>
        </p:nvSpPr>
        <p:spPr>
          <a:xfrm>
            <a:off x="4074850" y="2166151"/>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526568" y="1981200"/>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511686" y="2620604"/>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71407" y="3545149"/>
            <a:ext cx="4737462" cy="289310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There is a 0.0047 chance of getting 3 or fewer ‘successes’</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rPr>
              <a:t>There is a 0.016 chance of getting 4 or below ‘successes’</a:t>
            </a:r>
          </a:p>
          <a:p>
            <a:pPr algn="ct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question said to take the value closest to 0.01, which is 0.0047. Therefore, 3 is the critical value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If the number of ‘successes’ is less than 3, our original estimate for the probability might be too </a:t>
            </a:r>
            <a:r>
              <a:rPr lang="en-US" sz="1400" u="sng" dirty="0">
                <a:solidFill>
                  <a:srgbClr val="FF0000"/>
                </a:solidFill>
                <a:latin typeface="Comic Sans MS" panose="030F0702030302020204" pitchFamily="66" charset="0"/>
                <a:sym typeface="Wingdings" panose="05000000000000000000" pitchFamily="2" charset="2"/>
              </a:rPr>
              <a:t>high</a:t>
            </a:r>
            <a:r>
              <a:rPr lang="en-US" sz="1400" dirty="0">
                <a:solidFill>
                  <a:srgbClr val="FF0000"/>
                </a:solidFill>
                <a:latin typeface="Comic Sans MS" panose="030F0702030302020204" pitchFamily="66" charset="0"/>
                <a:sym typeface="Wingdings" panose="05000000000000000000" pitchFamily="2" charset="2"/>
              </a:rPr>
              <a:t> </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6313714" y="5368834"/>
                <a:ext cx="6372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≤3</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6313714" y="5368834"/>
                <a:ext cx="637226" cy="276999"/>
              </a:xfrm>
              <a:prstGeom prst="rect">
                <a:avLst/>
              </a:prstGeom>
              <a:blipFill>
                <a:blip r:embed="rId11"/>
                <a:stretch>
                  <a:fillRect l="-8654" r="-8654" b="-11111"/>
                </a:stretch>
              </a:blipFill>
            </p:spPr>
            <p:txBody>
              <a:bodyPr/>
              <a:lstStyle/>
              <a:p>
                <a:r>
                  <a:rPr lang="en-GB">
                    <a:noFill/>
                  </a:rPr>
                  <a:t> </a:t>
                </a:r>
              </a:p>
            </p:txBody>
          </p:sp>
        </mc:Fallback>
      </mc:AlternateContent>
      <p:sp>
        <p:nvSpPr>
          <p:cNvPr id="22" name="Rectangle 21"/>
          <p:cNvSpPr/>
          <p:nvPr/>
        </p:nvSpPr>
        <p:spPr>
          <a:xfrm>
            <a:off x="6516040" y="2781713"/>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267098" y="5111931"/>
                <a:ext cx="19164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≤3</m:t>
                          </m:r>
                        </m:e>
                      </m:d>
                      <m:r>
                        <a:rPr lang="en-US" b="0" i="1" smtClean="0">
                          <a:solidFill>
                            <a:srgbClr val="FF0000"/>
                          </a:solidFill>
                          <a:latin typeface="Cambria Math" panose="02040503050406030204" pitchFamily="18" charset="0"/>
                          <a:ea typeface="Cambria Math" panose="02040503050406030204" pitchFamily="18" charset="0"/>
                        </a:rPr>
                        <m:t>=0.47%</m:t>
                      </m:r>
                    </m:oMath>
                  </m:oMathPara>
                </a14:m>
                <a:endParaRPr lang="en-GB"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67098" y="5111931"/>
                <a:ext cx="1916487" cy="276999"/>
              </a:xfrm>
              <a:prstGeom prst="rect">
                <a:avLst/>
              </a:prstGeom>
              <a:blipFill>
                <a:blip r:embed="rId12"/>
                <a:stretch>
                  <a:fillRect l="-2548" r="-3185" b="-13333"/>
                </a:stretch>
              </a:blipFill>
            </p:spPr>
            <p:txBody>
              <a:bodyPr/>
              <a:lstStyle/>
              <a:p>
                <a:r>
                  <a:rPr lang="en-GB">
                    <a:noFill/>
                  </a:rPr>
                  <a:t> </a:t>
                </a:r>
              </a:p>
            </p:txBody>
          </p:sp>
        </mc:Fallback>
      </mc:AlternateContent>
    </p:spTree>
    <p:extLst>
      <p:ext uri="{BB962C8B-B14F-4D97-AF65-F5344CB8AC3E}">
        <p14:creationId xmlns:p14="http://schemas.microsoft.com/office/powerpoint/2010/main" val="17637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blinds(horizontal)">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blinds(horizontal)">
                                      <p:cBhvr>
                                        <p:cTn id="67" dur="500"/>
                                        <p:tgtEl>
                                          <p:spTgt spid="1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xEl>
                                              <p:pRg st="4" end="4"/>
                                            </p:txEl>
                                          </p:spTgt>
                                        </p:tgtEl>
                                        <p:attrNameLst>
                                          <p:attrName>style.visibility</p:attrName>
                                        </p:attrNameLst>
                                      </p:cBhvr>
                                      <p:to>
                                        <p:strVal val="visible"/>
                                      </p:to>
                                    </p:set>
                                    <p:animEffect transition="in" filter="blinds(horizontal)">
                                      <p:cBhvr>
                                        <p:cTn id="72" dur="500"/>
                                        <p:tgtEl>
                                          <p:spTgt spid="11">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1">
                                            <p:txEl>
                                              <p:pRg st="7" end="7"/>
                                            </p:txEl>
                                          </p:spTgt>
                                        </p:tgtEl>
                                        <p:attrNameLst>
                                          <p:attrName>style.visibility</p:attrName>
                                        </p:attrNameLst>
                                      </p:cBhvr>
                                      <p:to>
                                        <p:strVal val="visible"/>
                                      </p:to>
                                    </p:set>
                                    <p:animEffect transition="in" filter="blinds(horizontal)">
                                      <p:cBhvr>
                                        <p:cTn id="82" dur="500"/>
                                        <p:tgtEl>
                                          <p:spTgt spid="11">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P spid="17" grpId="0" animBg="1"/>
      <p:bldP spid="18" grpId="0" animBg="1"/>
      <p:bldP spid="21" grpId="0" animBg="1"/>
      <p:bldP spid="16" grpId="0"/>
      <p:bldP spid="22"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906611"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random variable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has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(40, 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 single observation in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≠0.25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the 2% level of significance, find the critical region of this test. The probability in each ‘tail’ should be as close to possible as 0.01</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906611" cy="4776787"/>
              </a:xfrm>
              <a:blipFill>
                <a:blip r:embed="rId2"/>
                <a:stretch>
                  <a:fillRect l="-312" t="-766" r="-2184"/>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6590" y="1038687"/>
            <a:ext cx="4249881"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It can help to </a:t>
            </a:r>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509855" y="1340527"/>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0</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i="1">
                          <a:latin typeface="Cambria Math" panose="02040503050406030204" pitchFamily="18" charset="0"/>
                        </a:rPr>
                        <m:t>=0.25</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09855" y="1340527"/>
                <a:ext cx="1134670" cy="246221"/>
              </a:xfrm>
              <a:prstGeom prst="rect">
                <a:avLst/>
              </a:prstGeom>
              <a:blipFill>
                <a:blip r:embed="rId5"/>
                <a:stretch>
                  <a:fillRect l="-3763" r="-3763"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11335" y="1626092"/>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𝐻</m:t>
                          </m:r>
                        </m:e>
                        <m:sub>
                          <m:r>
                            <a:rPr lang="en-US" sz="1600" b="0" i="1" smtClean="0">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0.25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11335" y="1626092"/>
                <a:ext cx="1134670" cy="246221"/>
              </a:xfrm>
              <a:prstGeom prst="rect">
                <a:avLst/>
              </a:prstGeom>
              <a:blipFill>
                <a:blip r:embed="rId6"/>
                <a:stretch>
                  <a:fillRect l="-3226" r="-32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13141" y="1343488"/>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=40</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13141" y="1343488"/>
                <a:ext cx="662554" cy="246221"/>
              </a:xfrm>
              <a:prstGeom prst="rect">
                <a:avLst/>
              </a:prstGeom>
              <a:blipFill>
                <a:blip r:embed="rId7"/>
                <a:stretch>
                  <a:fillRect l="-3670" r="-5505"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955654" y="1336090"/>
                <a:ext cx="8138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𝑝</m:t>
                      </m:r>
                      <m:r>
                        <a:rPr lang="en-US" sz="1600" b="0" i="1" smtClean="0">
                          <a:latin typeface="Cambria Math" panose="02040503050406030204" pitchFamily="18" charset="0"/>
                        </a:rPr>
                        <m:t>=0.25</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55654" y="1336090"/>
                <a:ext cx="813813" cy="246221"/>
              </a:xfrm>
              <a:prstGeom prst="rect">
                <a:avLst/>
              </a:prstGeom>
              <a:blipFill>
                <a:blip r:embed="rId8"/>
                <a:stretch>
                  <a:fillRect l="-5970" r="-4478"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40209" y="1337569"/>
                <a:ext cx="3430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2</m:t>
                      </m:r>
                      <m:r>
                        <a:rPr lang="en-US" sz="1600" b="0" i="1" smtClean="0">
                          <a:latin typeface="Cambria Math" panose="02040503050406030204" pitchFamily="18" charset="0"/>
                        </a:rPr>
                        <m:t>%</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40209" y="1337569"/>
                <a:ext cx="343043" cy="246221"/>
              </a:xfrm>
              <a:prstGeom prst="rect">
                <a:avLst/>
              </a:prstGeom>
              <a:blipFill>
                <a:blip r:embed="rId9"/>
                <a:stretch>
                  <a:fillRect l="-14286" r="-12500" b="-12195"/>
                </a:stretch>
              </a:blipFill>
            </p:spPr>
            <p:txBody>
              <a:bodyPr/>
              <a:lstStyle/>
              <a:p>
                <a:r>
                  <a:rPr lang="en-GB">
                    <a:noFill/>
                  </a:rPr>
                  <a:t> </a:t>
                </a:r>
              </a:p>
            </p:txBody>
          </p:sp>
        </mc:Fallback>
      </mc:AlternateContent>
      <p:pic>
        <p:nvPicPr>
          <p:cNvPr id="10" name="Picture 9"/>
          <p:cNvPicPr>
            <a:picLocks noChangeAspect="1"/>
          </p:cNvPicPr>
          <p:nvPr/>
        </p:nvPicPr>
        <p:blipFill rotWithShape="1">
          <a:blip r:embed="rId10"/>
          <a:srcRect l="22076" t="15058" r="29678" b="36453"/>
          <a:stretch/>
        </p:blipFill>
        <p:spPr>
          <a:xfrm>
            <a:off x="4066480" y="1876062"/>
            <a:ext cx="4953571" cy="2800441"/>
          </a:xfrm>
          <a:prstGeom prst="rect">
            <a:avLst/>
          </a:prstGeom>
        </p:spPr>
      </p:pic>
      <p:sp>
        <p:nvSpPr>
          <p:cNvPr id="17" name="Oval 16"/>
          <p:cNvSpPr/>
          <p:nvPr/>
        </p:nvSpPr>
        <p:spPr>
          <a:xfrm>
            <a:off x="4057433" y="2018105"/>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509151" y="1833154"/>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494269" y="4405863"/>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498623" y="4262169"/>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267098" y="5111931"/>
                <a:ext cx="19164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≤3</m:t>
                          </m:r>
                        </m:e>
                      </m:d>
                      <m:r>
                        <a:rPr lang="en-US" b="0" i="1" smtClean="0">
                          <a:solidFill>
                            <a:srgbClr val="FF0000"/>
                          </a:solidFill>
                          <a:latin typeface="Cambria Math" panose="02040503050406030204" pitchFamily="18" charset="0"/>
                          <a:ea typeface="Cambria Math" panose="02040503050406030204" pitchFamily="18" charset="0"/>
                        </a:rPr>
                        <m:t>=0.47%</m:t>
                      </m:r>
                    </m:oMath>
                  </m:oMathPara>
                </a14:m>
                <a:endParaRPr lang="en-GB"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67098" y="5111931"/>
                <a:ext cx="1916487" cy="276999"/>
              </a:xfrm>
              <a:prstGeom prst="rect">
                <a:avLst/>
              </a:prstGeom>
              <a:blipFill>
                <a:blip r:embed="rId11"/>
                <a:stretch>
                  <a:fillRect l="-2548" r="-3185" b="-13333"/>
                </a:stretch>
              </a:blipFill>
            </p:spPr>
            <p:txBody>
              <a:bodyPr/>
              <a:lstStyle/>
              <a:p>
                <a:r>
                  <a:rPr lang="en-GB">
                    <a:noFill/>
                  </a:rPr>
                  <a:t> </a:t>
                </a:r>
              </a:p>
            </p:txBody>
          </p:sp>
        </mc:Fallback>
      </mc:AlternateContent>
      <p:sp>
        <p:nvSpPr>
          <p:cNvPr id="24" name="TextBox 23"/>
          <p:cNvSpPr txBox="1"/>
          <p:nvPr/>
        </p:nvSpPr>
        <p:spPr>
          <a:xfrm>
            <a:off x="3944983" y="4720807"/>
            <a:ext cx="5199017" cy="1492716"/>
          </a:xfrm>
          <a:prstGeom prst="rect">
            <a:avLst/>
          </a:prstGeom>
          <a:noFill/>
        </p:spPr>
        <p:txBody>
          <a:bodyPr wrap="square" rtlCol="0">
            <a:spAutoFit/>
          </a:bodyPr>
          <a:lstStyle/>
          <a:p>
            <a:pPr algn="ctr"/>
            <a:r>
              <a:rPr lang="en-US" sz="1300" dirty="0">
                <a:solidFill>
                  <a:srgbClr val="FF0000"/>
                </a:solidFill>
                <a:latin typeface="Comic Sans MS" panose="030F0702030302020204" pitchFamily="66" charset="0"/>
              </a:rPr>
              <a:t>There is a 0.0116 probability of getting more than 16 ‘successes’</a:t>
            </a:r>
          </a:p>
          <a:p>
            <a:pPr algn="ctr"/>
            <a:endParaRPr lang="en-US" sz="1300" dirty="0">
              <a:solidFill>
                <a:srgbClr val="FF0000"/>
              </a:solidFill>
              <a:latin typeface="Comic Sans MS" panose="030F0702030302020204" pitchFamily="66" charset="0"/>
            </a:endParaRPr>
          </a:p>
          <a:p>
            <a:pPr algn="ctr"/>
            <a:r>
              <a:rPr lang="en-US" sz="1300" dirty="0">
                <a:solidFill>
                  <a:srgbClr val="FF0000"/>
                </a:solidFill>
                <a:latin typeface="Comic Sans MS" panose="030F0702030302020204" pitchFamily="66" charset="0"/>
              </a:rPr>
              <a:t>There is a 0.0047 probability of getting more than 17 ‘successes’</a:t>
            </a:r>
          </a:p>
          <a:p>
            <a:pPr algn="ctr"/>
            <a:endParaRPr lang="en-US" sz="13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300" dirty="0">
                <a:solidFill>
                  <a:srgbClr val="FF0000"/>
                </a:solidFill>
                <a:latin typeface="Comic Sans MS" panose="030F0702030302020204" pitchFamily="66" charset="0"/>
                <a:sym typeface="Wingdings" panose="05000000000000000000" pitchFamily="2" charset="2"/>
              </a:rPr>
              <a:t>The question said to take the value closest to 0.01, which is 0.0116. Therefore, 17 is the critical value (has to be more than 16)</a:t>
            </a:r>
          </a:p>
        </p:txBody>
      </p:sp>
      <mc:AlternateContent xmlns:mc="http://schemas.openxmlformats.org/markup-compatibility/2006" xmlns:a14="http://schemas.microsoft.com/office/drawing/2010/main">
        <mc:Choice Requires="a14">
          <p:sp>
            <p:nvSpPr>
              <p:cNvPr id="25" name="TextBox 24"/>
              <p:cNvSpPr txBox="1"/>
              <p:nvPr/>
            </p:nvSpPr>
            <p:spPr>
              <a:xfrm>
                <a:off x="6365966" y="6222274"/>
                <a:ext cx="765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≥17</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365966" y="6222274"/>
                <a:ext cx="765466" cy="276999"/>
              </a:xfrm>
              <a:prstGeom prst="rect">
                <a:avLst/>
              </a:prstGeom>
              <a:blipFill>
                <a:blip r:embed="rId12"/>
                <a:stretch>
                  <a:fillRect l="-6349" r="-7143"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145177" y="5564776"/>
                <a:ext cx="209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≥17</m:t>
                          </m:r>
                        </m:e>
                      </m:d>
                      <m:r>
                        <a:rPr lang="en-US" b="0" i="1" smtClean="0">
                          <a:solidFill>
                            <a:srgbClr val="FF0000"/>
                          </a:solidFill>
                          <a:latin typeface="Cambria Math" panose="02040503050406030204" pitchFamily="18" charset="0"/>
                          <a:ea typeface="Cambria Math" panose="02040503050406030204" pitchFamily="18" charset="0"/>
                        </a:rPr>
                        <m:t>=1.16%</m:t>
                      </m:r>
                    </m:oMath>
                  </m:oMathPara>
                </a14:m>
                <a:endParaRPr lang="en-GB"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145177" y="5564776"/>
                <a:ext cx="2096023" cy="276999"/>
              </a:xfrm>
              <a:prstGeom prst="rect">
                <a:avLst/>
              </a:prstGeom>
              <a:blipFill>
                <a:blip r:embed="rId13"/>
                <a:stretch>
                  <a:fillRect l="-1163" r="-1453" b="-13333"/>
                </a:stretch>
              </a:blipFill>
            </p:spPr>
            <p:txBody>
              <a:bodyPr/>
              <a:lstStyle/>
              <a:p>
                <a:r>
                  <a:rPr lang="en-GB">
                    <a:noFill/>
                  </a:rPr>
                  <a:t> </a:t>
                </a:r>
              </a:p>
            </p:txBody>
          </p:sp>
        </mc:Fallback>
      </mc:AlternateContent>
    </p:spTree>
    <p:extLst>
      <p:ext uri="{BB962C8B-B14F-4D97-AF65-F5344CB8AC3E}">
        <p14:creationId xmlns:p14="http://schemas.microsoft.com/office/powerpoint/2010/main" val="38757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linds(horizontal)">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blinds(horizontal)">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xEl>
                                              <p:pRg st="4" end="4"/>
                                            </p:txEl>
                                          </p:spTgt>
                                        </p:tgtEl>
                                        <p:attrNameLst>
                                          <p:attrName>style.visibility</p:attrName>
                                        </p:attrNameLst>
                                      </p:cBhvr>
                                      <p:to>
                                        <p:strVal val="visible"/>
                                      </p:to>
                                    </p:set>
                                    <p:animEffect transition="in" filter="blinds(horizontal)">
                                      <p:cBhvr>
                                        <p:cTn id="38" dur="500"/>
                                        <p:tgtEl>
                                          <p:spTgt spid="2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906611"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random variable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has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(40, 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 single observation in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≠0.25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342900" indent="-342900" algn="ctr">
                  <a:buAutoNum type="alphaLcParenR"/>
                </a:pPr>
                <a:r>
                  <a:rPr lang="en-US" sz="1600" dirty="0">
                    <a:latin typeface="Comic Sans MS" panose="030F0702030302020204" pitchFamily="66" charset="0"/>
                  </a:rPr>
                  <a:t>Using the 2% level of significance, find the critical region of this test. The probability in each ‘tail’ should be as close to possible as 0.01</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906611" cy="4776787"/>
              </a:xfrm>
              <a:blipFill>
                <a:blip r:embed="rId2"/>
                <a:stretch>
                  <a:fillRect l="-312" t="-766" r="-2184"/>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267098" y="5111931"/>
                <a:ext cx="19164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≤3</m:t>
                          </m:r>
                        </m:e>
                      </m:d>
                      <m:r>
                        <a:rPr lang="en-US" b="0" i="1" smtClean="0">
                          <a:solidFill>
                            <a:srgbClr val="FF0000"/>
                          </a:solidFill>
                          <a:latin typeface="Cambria Math" panose="02040503050406030204" pitchFamily="18" charset="0"/>
                          <a:ea typeface="Cambria Math" panose="02040503050406030204" pitchFamily="18" charset="0"/>
                        </a:rPr>
                        <m:t>=0.47%</m:t>
                      </m:r>
                    </m:oMath>
                  </m:oMathPara>
                </a14:m>
                <a:endParaRPr lang="en-GB"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67098" y="5111931"/>
                <a:ext cx="1916487" cy="276999"/>
              </a:xfrm>
              <a:prstGeom prst="rect">
                <a:avLst/>
              </a:prstGeom>
              <a:blipFill>
                <a:blip r:embed="rId11"/>
                <a:stretch>
                  <a:fillRect l="-2548" r="-3185"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145177" y="5564776"/>
                <a:ext cx="209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≥17</m:t>
                          </m:r>
                        </m:e>
                      </m:d>
                      <m:r>
                        <a:rPr lang="en-US" b="0" i="1" smtClean="0">
                          <a:solidFill>
                            <a:srgbClr val="FF0000"/>
                          </a:solidFill>
                          <a:latin typeface="Cambria Math" panose="02040503050406030204" pitchFamily="18" charset="0"/>
                          <a:ea typeface="Cambria Math" panose="02040503050406030204" pitchFamily="18" charset="0"/>
                        </a:rPr>
                        <m:t>=1.16%</m:t>
                      </m:r>
                    </m:oMath>
                  </m:oMathPara>
                </a14:m>
                <a:endParaRPr lang="en-GB"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145177" y="5564776"/>
                <a:ext cx="2096023" cy="276999"/>
              </a:xfrm>
              <a:prstGeom prst="rect">
                <a:avLst/>
              </a:prstGeom>
              <a:blipFill>
                <a:blip r:embed="rId12"/>
                <a:stretch>
                  <a:fillRect l="-1163" r="-1453" b="-13333"/>
                </a:stretch>
              </a:blipFill>
            </p:spPr>
            <p:txBody>
              <a:bodyPr/>
              <a:lstStyle/>
              <a:p>
                <a:r>
                  <a:rPr lang="en-GB">
                    <a:noFill/>
                  </a:rPr>
                  <a:t> </a:t>
                </a:r>
              </a:p>
            </p:txBody>
          </p:sp>
        </mc:Fallback>
      </mc:AlternateContent>
      <p:sp>
        <p:nvSpPr>
          <p:cNvPr id="11" name="TextBox 10"/>
          <p:cNvSpPr txBox="1"/>
          <p:nvPr/>
        </p:nvSpPr>
        <p:spPr>
          <a:xfrm>
            <a:off x="4458789" y="1436914"/>
            <a:ext cx="4267200"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So the critical regions are as follows:</a:t>
            </a:r>
            <a:endParaRPr lang="en-GB"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5842208" y="2268583"/>
                <a:ext cx="13233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≤40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842208" y="2268583"/>
                <a:ext cx="1323311" cy="276999"/>
              </a:xfrm>
              <a:prstGeom prst="rect">
                <a:avLst/>
              </a:prstGeom>
              <a:blipFill>
                <a:blip r:embed="rId13"/>
                <a:stretch>
                  <a:fillRect l="-3687" r="-4147" b="-108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982788" y="1867988"/>
                <a:ext cx="10668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≤3</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982788" y="1867988"/>
                <a:ext cx="1066831" cy="276999"/>
              </a:xfrm>
              <a:prstGeom prst="rect">
                <a:avLst/>
              </a:prstGeom>
              <a:blipFill>
                <a:blip r:embed="rId14"/>
                <a:stretch>
                  <a:fillRect l="-4571" r="-5143" b="-10870"/>
                </a:stretch>
              </a:blipFill>
            </p:spPr>
            <p:txBody>
              <a:bodyPr/>
              <a:lstStyle/>
              <a:p>
                <a:r>
                  <a:rPr lang="en-GB">
                    <a:noFill/>
                  </a:rPr>
                  <a:t> </a:t>
                </a:r>
              </a:p>
            </p:txBody>
          </p:sp>
        </mc:Fallback>
      </mc:AlternateContent>
      <p:sp>
        <p:nvSpPr>
          <p:cNvPr id="29" name="TextBox 28"/>
          <p:cNvSpPr txBox="1"/>
          <p:nvPr/>
        </p:nvSpPr>
        <p:spPr>
          <a:xfrm>
            <a:off x="4299857" y="2812868"/>
            <a:ext cx="4513218" cy="3293209"/>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Think about creating a context again…</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Imagine we were going to play a game 40 times, and the probability of winning the game is 0.25</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Our answer suggests that if we only win 0-3 times out of the 40, then the actual probability is likely to be lower than 0.25</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If we win 17-40 times out of the 40, then the actual probability is likely to be higher than 0.25</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061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blinds(horizontal)">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blinds(horizontal)">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Effect transition="in" filter="blinds(horizontal)">
                                      <p:cBhvr>
                                        <p:cTn id="32" dur="500"/>
                                        <p:tgtEl>
                                          <p:spTgt spid="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linds(horizontal)">
                                      <p:cBhvr>
                                        <p:cTn id="3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906611" cy="4776787"/>
              </a:xfrm>
            </p:spPr>
            <p:txBody>
              <a:bodyPr>
                <a:normAutofit/>
              </a:bodyPr>
              <a:lstStyle/>
              <a:p>
                <a:pPr marL="0" indent="0" algn="ctr">
                  <a:buNone/>
                </a:pPr>
                <a:r>
                  <a:rPr lang="en-US" sz="1600" b="1" dirty="0">
                    <a:latin typeface="Comic Sans MS" panose="030F0702030302020204" pitchFamily="66" charset="0"/>
                  </a:rPr>
                  <a:t>A critical region is one which, if the test statistic falls within it, would cause you to reject the null hypothesis</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random variable </a:t>
                </a:r>
                <a14:m>
                  <m:oMath xmlns:m="http://schemas.openxmlformats.org/officeDocument/2006/math">
                    <m:r>
                      <a:rPr lang="en-US" sz="1600" i="1" dirty="0" smtClean="0">
                        <a:latin typeface="Cambria Math" panose="02040503050406030204" pitchFamily="18" charset="0"/>
                      </a:rPr>
                      <m:t>𝑋</m:t>
                    </m:r>
                  </m:oMath>
                </a14:m>
                <a:r>
                  <a:rPr lang="en-US" sz="1600" dirty="0">
                    <a:latin typeface="Comic Sans MS" panose="030F0702030302020204" pitchFamily="66" charset="0"/>
                  </a:rPr>
                  <a:t> has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(40, </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 single observation in used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≠0.25</m:t>
                    </m:r>
                  </m:oMath>
                </a14:m>
                <a:r>
                  <a:rPr lang="en-US" sz="1600" dirty="0">
                    <a:latin typeface="Comic Sans MS" panose="030F0702030302020204" pitchFamily="66" charset="0"/>
                  </a:rPr>
                  <a:t>.</a:t>
                </a: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b) State the actual significance level of the test</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906611" cy="4776787"/>
              </a:xfrm>
              <a:blipFill>
                <a:blip r:embed="rId2"/>
                <a:stretch>
                  <a:fillRect l="-312" t="-766" r="-2184"/>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267098" y="3838302"/>
                <a:ext cx="19164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≤3</m:t>
                          </m:r>
                        </m:e>
                      </m:d>
                      <m:r>
                        <a:rPr lang="en-US" b="0" i="1" smtClean="0">
                          <a:solidFill>
                            <a:srgbClr val="FF0000"/>
                          </a:solidFill>
                          <a:latin typeface="Cambria Math" panose="02040503050406030204" pitchFamily="18" charset="0"/>
                          <a:ea typeface="Cambria Math" panose="02040503050406030204" pitchFamily="18" charset="0"/>
                        </a:rPr>
                        <m:t>=0.47%</m:t>
                      </m:r>
                    </m:oMath>
                  </m:oMathPara>
                </a14:m>
                <a:endParaRPr lang="en-GB"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67098" y="3838302"/>
                <a:ext cx="1916487" cy="276999"/>
              </a:xfrm>
              <a:prstGeom prst="rect">
                <a:avLst/>
              </a:prstGeom>
              <a:blipFill>
                <a:blip r:embed="rId5"/>
                <a:stretch>
                  <a:fillRect l="-2548" r="-3185"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145177" y="4291147"/>
                <a:ext cx="209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ea typeface="Cambria Math" panose="02040503050406030204" pitchFamily="18" charset="0"/>
                            </a:rPr>
                            <m:t>≥17</m:t>
                          </m:r>
                        </m:e>
                      </m:d>
                      <m:r>
                        <a:rPr lang="en-US" b="0" i="1" smtClean="0">
                          <a:solidFill>
                            <a:srgbClr val="FF0000"/>
                          </a:solidFill>
                          <a:latin typeface="Cambria Math" panose="02040503050406030204" pitchFamily="18" charset="0"/>
                          <a:ea typeface="Cambria Math" panose="02040503050406030204" pitchFamily="18" charset="0"/>
                        </a:rPr>
                        <m:t>=1.16%</m:t>
                      </m:r>
                    </m:oMath>
                  </m:oMathPara>
                </a14:m>
                <a:endParaRPr lang="en-GB"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145177" y="4291147"/>
                <a:ext cx="2096023" cy="276999"/>
              </a:xfrm>
              <a:prstGeom prst="rect">
                <a:avLst/>
              </a:prstGeom>
              <a:blipFill>
                <a:blip r:embed="rId6"/>
                <a:stretch>
                  <a:fillRect l="-1163" r="-1453"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47355" y="5338351"/>
                <a:ext cx="21335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1.16+0.47=1.63%</m:t>
                      </m:r>
                    </m:oMath>
                  </m:oMathPara>
                </a14:m>
                <a:endParaRPr lang="en-GB"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47355" y="5338351"/>
                <a:ext cx="2133597" cy="276999"/>
              </a:xfrm>
              <a:prstGeom prst="rect">
                <a:avLst/>
              </a:prstGeom>
              <a:blipFill>
                <a:blip r:embed="rId7"/>
                <a:stretch>
                  <a:fillRect l="-2000" r="-2857" b="-13333"/>
                </a:stretch>
              </a:blipFill>
            </p:spPr>
            <p:txBody>
              <a:bodyPr/>
              <a:lstStyle/>
              <a:p>
                <a:r>
                  <a:rPr lang="en-GB">
                    <a:noFill/>
                  </a:rPr>
                  <a:t> </a:t>
                </a:r>
              </a:p>
            </p:txBody>
          </p:sp>
        </mc:Fallback>
      </mc:AlternateContent>
      <p:sp>
        <p:nvSpPr>
          <p:cNvPr id="15" name="TextBox 14"/>
          <p:cNvSpPr txBox="1"/>
          <p:nvPr/>
        </p:nvSpPr>
        <p:spPr>
          <a:xfrm>
            <a:off x="4443552" y="1439086"/>
            <a:ext cx="4406534" cy="1661993"/>
          </a:xfrm>
          <a:prstGeom prst="rect">
            <a:avLst/>
          </a:prstGeom>
          <a:noFill/>
        </p:spPr>
        <p:txBody>
          <a:bodyPr wrap="square" lIns="0" tIns="0" rIns="0" bIns="0" rtlCol="0">
            <a:spAutoFit/>
          </a:bodyPr>
          <a:lstStyle/>
          <a:p>
            <a:pPr algn="ctr"/>
            <a:r>
              <a:rPr lang="en-US" dirty="0">
                <a:solidFill>
                  <a:srgbClr val="FF0000"/>
                </a:solidFill>
                <a:latin typeface="Comic Sans MS" panose="030F0702030302020204" pitchFamily="66" charset="0"/>
              </a:rPr>
              <a:t>So the actual significance level is 1.63%, as this is the chance of the test statistic falling in the critical region</a:t>
            </a:r>
          </a:p>
          <a:p>
            <a:pPr algn="ctr"/>
            <a:endParaRPr lang="en-US" dirty="0">
              <a:solidFill>
                <a:srgbClr val="FF0000"/>
              </a:solidFill>
              <a:latin typeface="Comic Sans MS" panose="030F0702030302020204" pitchFamily="66" charset="0"/>
            </a:endParaRPr>
          </a:p>
          <a:p>
            <a:pPr algn="ctr"/>
            <a:r>
              <a:rPr lang="en-US" dirty="0">
                <a:solidFill>
                  <a:srgbClr val="FF0000"/>
                </a:solidFill>
                <a:latin typeface="Comic Sans MS" panose="030F0702030302020204" pitchFamily="66" charset="0"/>
                <a:sym typeface="Wingdings" panose="05000000000000000000" pitchFamily="2" charset="2"/>
              </a:rPr>
              <a:t> Remember it is also the chance of incorrectly rejecting the null hypothesis</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5960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9AF089-E679-4A24-B136-9E36CC62F5F1}"/>
              </a:ext>
            </a:extLst>
          </p:cNvPr>
          <p:cNvSpPr/>
          <p:nvPr/>
        </p:nvSpPr>
        <p:spPr>
          <a:xfrm>
            <a:off x="1916461" y="1875388"/>
            <a:ext cx="5346656" cy="3023905"/>
          </a:xfrm>
          <a:prstGeom prst="rect">
            <a:avLst/>
          </a:prstGeom>
          <a:noFill/>
        </p:spPr>
        <p:txBody>
          <a:bodyPr wrap="none" lIns="68580" tIns="34290" rIns="68580" bIns="34290">
            <a:spAutoFit/>
          </a:bodyPr>
          <a:lstStyle/>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Teachings for </a:t>
            </a:r>
          </a:p>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Exercise 7C</a:t>
            </a:r>
            <a:endParaRPr lang="ja-JP" altLang="en-US" sz="9600" b="1" dirty="0">
              <a:ln w="38100">
                <a:solidFill>
                  <a:schemeClr val="accent2">
                    <a:lumMod val="75000"/>
                  </a:schemeClr>
                </a:solidFill>
                <a:prstDash val="solid"/>
              </a:ln>
              <a:solidFill>
                <a:srgbClr val="FFC000"/>
              </a:solidFill>
              <a:latin typeface="Gabriola" panose="04040605051002020D02" pitchFamily="82" charset="0"/>
              <a:cs typeface="Segoe UI Black" panose="020B0A02040204020203" pitchFamily="34" charset="0"/>
            </a:endParaRPr>
          </a:p>
        </p:txBody>
      </p:sp>
    </p:spTree>
    <p:extLst>
      <p:ext uri="{BB962C8B-B14F-4D97-AF65-F5344CB8AC3E}">
        <p14:creationId xmlns:p14="http://schemas.microsoft.com/office/powerpoint/2010/main" val="309291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4080782" cy="5109482"/>
          </a:xfrm>
        </p:spPr>
        <p:txBody>
          <a:bodyPr>
            <a:normAutofit/>
          </a:bodyPr>
          <a:lstStyle/>
          <a:p>
            <a:pPr marL="0" indent="0" algn="ctr">
              <a:buNone/>
            </a:pPr>
            <a:r>
              <a:rPr lang="en-US" sz="1600" b="1" dirty="0">
                <a:latin typeface="Comic Sans MS" panose="030F0702030302020204" pitchFamily="66" charset="0"/>
              </a:rPr>
              <a:t>You need to be able to carry out a one-tailed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This might be given to you as numbers only or through a context</a:t>
            </a: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7C</a:t>
            </a:r>
            <a:endParaRPr lang="en-GB" dirty="0">
              <a:latin typeface="Comic Sans MS" panose="030F0702030302020204" pitchFamily="66" charset="0"/>
            </a:endParaRPr>
          </a:p>
        </p:txBody>
      </p:sp>
      <p:cxnSp>
        <p:nvCxnSpPr>
          <p:cNvPr id="6" name="Straight Arrow Connector 5"/>
          <p:cNvCxnSpPr/>
          <p:nvPr/>
        </p:nvCxnSpPr>
        <p:spPr>
          <a:xfrm>
            <a:off x="3857897" y="1759131"/>
            <a:ext cx="1924594" cy="3918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367814" y="2060803"/>
                <a:ext cx="4483223" cy="387798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Reminder:</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A one-tailed test is where we are only considering only one ‘end’ of the binomial distribution.</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For example:</a:t>
                </a:r>
              </a:p>
              <a:p>
                <a:pPr algn="ctr"/>
                <a:endParaRPr lang="en-US" sz="1600" dirty="0">
                  <a:solidFill>
                    <a:srgbClr val="FF0000"/>
                  </a:solidFill>
                  <a:latin typeface="Comic Sans MS" panose="030F0702030302020204" pitchFamily="66" charset="0"/>
                </a:endParaRPr>
              </a:p>
              <a:p>
                <a:pPr algn="ctr"/>
                <a14:m>
                  <m:oMathPara xmlns:m="http://schemas.openxmlformats.org/officeDocument/2006/math">
                    <m:oMathParaPr>
                      <m:jc m:val="centerGroup"/>
                    </m:oMathParaPr>
                    <m:oMath xmlns:m="http://schemas.openxmlformats.org/officeDocument/2006/math">
                      <m:sSub>
                        <m:sSubPr>
                          <m:ctrlPr>
                            <a:rPr lang="en-GB"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𝐻</m:t>
                          </m:r>
                        </m:e>
                        <m:sub>
                          <m:r>
                            <a:rPr lang="en-US" sz="1600" b="0" i="1" smtClean="0">
                              <a:solidFill>
                                <a:srgbClr val="FF0000"/>
                              </a:solidFill>
                              <a:latin typeface="Cambria Math" panose="02040503050406030204" pitchFamily="18" charset="0"/>
                            </a:rPr>
                            <m:t>1</m:t>
                          </m:r>
                        </m:sub>
                      </m:sSub>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𝑝</m:t>
                      </m:r>
                      <m:r>
                        <a:rPr lang="en-US" sz="1600" b="0" i="1" smtClean="0">
                          <a:solidFill>
                            <a:srgbClr val="FF0000"/>
                          </a:solidFill>
                          <a:latin typeface="Cambria Math" panose="02040503050406030204" pitchFamily="18" charset="0"/>
                        </a:rPr>
                        <m:t>&gt;0.3</m:t>
                      </m:r>
                    </m:oMath>
                  </m:oMathPara>
                </a14:m>
                <a:endParaRPr lang="en-GB" sz="1600" dirty="0">
                  <a:solidFill>
                    <a:srgbClr val="FF0000"/>
                  </a:solidFill>
                  <a:latin typeface="Comic Sans MS" panose="030F0702030302020204" pitchFamily="66" charset="0"/>
                </a:endParaRPr>
              </a:p>
              <a:p>
                <a:pPr algn="ctr"/>
                <a:endParaRPr lang="en-GB" sz="1600" dirty="0">
                  <a:solidFill>
                    <a:srgbClr val="FF0000"/>
                  </a:solidFill>
                  <a:latin typeface="Comic Sans MS" panose="030F0702030302020204" pitchFamily="66" charset="0"/>
                </a:endParaRPr>
              </a:p>
              <a:p>
                <a:pPr algn="ctr"/>
                <a14:m>
                  <m:oMathPara xmlns:m="http://schemas.openxmlformats.org/officeDocument/2006/math">
                    <m:oMathParaPr>
                      <m:jc m:val="centerGroup"/>
                    </m:oMathParaPr>
                    <m:oMath xmlns:m="http://schemas.openxmlformats.org/officeDocument/2006/math">
                      <m:sSub>
                        <m:sSubPr>
                          <m:ctrlPr>
                            <a:rPr lang="en-GB"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𝐻</m:t>
                          </m:r>
                        </m:e>
                        <m:sub>
                          <m:r>
                            <a:rPr lang="en-US" sz="1600" i="1">
                              <a:solidFill>
                                <a:srgbClr val="FF0000"/>
                              </a:solidFill>
                              <a:latin typeface="Cambria Math" panose="02040503050406030204" pitchFamily="18" charset="0"/>
                            </a:rPr>
                            <m:t>1</m:t>
                          </m:r>
                        </m:sub>
                      </m:sSub>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𝑝</m:t>
                      </m:r>
                      <m:r>
                        <a:rPr lang="en-US" sz="1600" b="0" i="1" smtClean="0">
                          <a:solidFill>
                            <a:srgbClr val="FF0000"/>
                          </a:solidFill>
                          <a:latin typeface="Cambria Math" panose="02040503050406030204" pitchFamily="18" charset="0"/>
                        </a:rPr>
                        <m:t>&lt;</m:t>
                      </m:r>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2</m:t>
                      </m:r>
                    </m:oMath>
                  </m:oMathPara>
                </a14:m>
                <a:endParaRPr lang="en-GB" sz="1600" dirty="0">
                  <a:solidFill>
                    <a:srgbClr val="FF0000"/>
                  </a:solidFill>
                  <a:latin typeface="Comic Sans MS" panose="030F0702030302020204" pitchFamily="66" charset="0"/>
                </a:endParaRP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So it might be worded that a dice is ‘biased towards’ or ‘biased against’, rather than just ‘biased’</a:t>
                </a:r>
                <a:endParaRPr lang="en-GB" sz="1600" dirty="0">
                  <a:solidFill>
                    <a:srgbClr val="FF0000"/>
                  </a:solidFill>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67814" y="2060803"/>
                <a:ext cx="4483223" cy="3877985"/>
              </a:xfrm>
              <a:prstGeom prst="rect">
                <a:avLst/>
              </a:prstGeom>
              <a:blipFill>
                <a:blip r:embed="rId2"/>
                <a:stretch>
                  <a:fillRect t="-314"/>
                </a:stretch>
              </a:blipFill>
            </p:spPr>
            <p:txBody>
              <a:bodyPr/>
              <a:lstStyle/>
              <a:p>
                <a:r>
                  <a:rPr lang="en-GB">
                    <a:noFill/>
                  </a:rPr>
                  <a:t> </a:t>
                </a:r>
              </a:p>
            </p:txBody>
          </p:sp>
        </mc:Fallback>
      </mc:AlternateContent>
    </p:spTree>
    <p:extLst>
      <p:ext uri="{BB962C8B-B14F-4D97-AF65-F5344CB8AC3E}">
        <p14:creationId xmlns:p14="http://schemas.microsoft.com/office/powerpoint/2010/main" val="2058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blinds(horizontal)">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7">
                                            <p:txEl>
                                              <p:pRg st="0" end="0"/>
                                            </p:txEl>
                                          </p:spTgt>
                                        </p:tgtEl>
                                      </p:cBhvr>
                                    </p:animEffect>
                                    <p:set>
                                      <p:cBhvr>
                                        <p:cTn id="42" dur="1" fill="hold">
                                          <p:stCondLst>
                                            <p:cond delay="499"/>
                                          </p:stCondLst>
                                        </p:cTn>
                                        <p:tgtEl>
                                          <p:spTgt spid="7">
                                            <p:txEl>
                                              <p:pRg st="0" end="0"/>
                                            </p:txEl>
                                          </p:spTgt>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7">
                                            <p:txEl>
                                              <p:pRg st="2" end="2"/>
                                            </p:txEl>
                                          </p:spTgt>
                                        </p:tgtEl>
                                      </p:cBhvr>
                                    </p:animEffect>
                                    <p:set>
                                      <p:cBhvr>
                                        <p:cTn id="45" dur="1" fill="hold">
                                          <p:stCondLst>
                                            <p:cond delay="499"/>
                                          </p:stCondLst>
                                        </p:cTn>
                                        <p:tgtEl>
                                          <p:spTgt spid="7">
                                            <p:txEl>
                                              <p:pRg st="2" end="2"/>
                                            </p:txEl>
                                          </p:spTgt>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7">
                                            <p:txEl>
                                              <p:pRg st="4" end="4"/>
                                            </p:txEl>
                                          </p:spTgt>
                                        </p:tgtEl>
                                      </p:cBhvr>
                                    </p:animEffect>
                                    <p:set>
                                      <p:cBhvr>
                                        <p:cTn id="48" dur="1" fill="hold">
                                          <p:stCondLst>
                                            <p:cond delay="499"/>
                                          </p:stCondLst>
                                        </p:cTn>
                                        <p:tgtEl>
                                          <p:spTgt spid="7">
                                            <p:txEl>
                                              <p:pRg st="4" end="4"/>
                                            </p:txEl>
                                          </p:spTgt>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7">
                                            <p:txEl>
                                              <p:pRg st="6" end="6"/>
                                            </p:txEl>
                                          </p:spTgt>
                                        </p:tgtEl>
                                      </p:cBhvr>
                                    </p:animEffect>
                                    <p:set>
                                      <p:cBhvr>
                                        <p:cTn id="51" dur="1" fill="hold">
                                          <p:stCondLst>
                                            <p:cond delay="499"/>
                                          </p:stCondLst>
                                        </p:cTn>
                                        <p:tgtEl>
                                          <p:spTgt spid="7">
                                            <p:txEl>
                                              <p:pRg st="6" end="6"/>
                                            </p:txEl>
                                          </p:spTgt>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7">
                                            <p:txEl>
                                              <p:pRg st="8" end="8"/>
                                            </p:txEl>
                                          </p:spTgt>
                                        </p:tgtEl>
                                      </p:cBhvr>
                                    </p:animEffect>
                                    <p:set>
                                      <p:cBhvr>
                                        <p:cTn id="54" dur="1" fill="hold">
                                          <p:stCondLst>
                                            <p:cond delay="499"/>
                                          </p:stCondLst>
                                        </p:cTn>
                                        <p:tgtEl>
                                          <p:spTgt spid="7">
                                            <p:txEl>
                                              <p:pRg st="8" end="8"/>
                                            </p:txEl>
                                          </p:spTgt>
                                        </p:tgtEl>
                                        <p:attrNameLst>
                                          <p:attrName>style.visibility</p:attrName>
                                        </p:attrNameLst>
                                      </p:cBhvr>
                                      <p:to>
                                        <p:strVal val="hidden"/>
                                      </p:to>
                                    </p:set>
                                  </p:childTnLst>
                                </p:cTn>
                              </p:par>
                              <p:par>
                                <p:cTn id="55" presetID="3" presetClass="exit" presetSubtype="10" fill="hold" grpId="0" nodeType="withEffect">
                                  <p:stCondLst>
                                    <p:cond delay="0"/>
                                  </p:stCondLst>
                                  <p:childTnLst>
                                    <p:animEffect transition="out" filter="blinds(horizontal)">
                                      <p:cBhvr>
                                        <p:cTn id="56" dur="500"/>
                                        <p:tgtEl>
                                          <p:spTgt spid="7">
                                            <p:txEl>
                                              <p:pRg st="10" end="10"/>
                                            </p:txEl>
                                          </p:spTgt>
                                        </p:tgtEl>
                                      </p:cBhvr>
                                    </p:animEffect>
                                    <p:set>
                                      <p:cBhvr>
                                        <p:cTn id="57" dur="1" fill="hold">
                                          <p:stCondLst>
                                            <p:cond delay="499"/>
                                          </p:stCondLst>
                                        </p:cTn>
                                        <p:tgtEl>
                                          <p:spTgt spid="7">
                                            <p:txEl>
                                              <p:pRg st="10" end="10"/>
                                            </p:txEl>
                                          </p:spTgt>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blinds(horizontal)">
                                      <p:cBhvr>
                                        <p:cTn id="6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4080782" cy="5109482"/>
              </a:xfrm>
            </p:spPr>
            <p:txBody>
              <a:bodyPr>
                <a:normAutofit/>
              </a:bodyPr>
              <a:lstStyle/>
              <a:p>
                <a:pPr marL="0" indent="0" algn="ctr">
                  <a:buNone/>
                </a:pPr>
                <a:r>
                  <a:rPr lang="en-US" sz="1600" b="1" dirty="0">
                    <a:latin typeface="Comic Sans MS" panose="030F0702030302020204" pitchFamily="66" charset="0"/>
                  </a:rPr>
                  <a:t>You need to be able to carry out a one-tailed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a:t>
                </a:r>
                <a14:m>
                  <m:oMath xmlns:m="http://schemas.openxmlformats.org/officeDocument/2006/math">
                    <m:r>
                      <a:rPr lang="en-US" sz="1600" i="1" dirty="0" smtClean="0">
                        <a:latin typeface="Cambria Math" panose="02040503050406030204" pitchFamily="18" charset="0"/>
                      </a:rPr>
                      <m:t>𝑥</m:t>
                    </m:r>
                  </m:oMath>
                </a14:m>
                <a:r>
                  <a:rPr lang="en-US" sz="1600" dirty="0">
                    <a:latin typeface="Comic Sans MS" panose="030F0702030302020204" pitchFamily="66" charset="0"/>
                  </a:rPr>
                  <a:t>,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(12,</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and a value of 8 is obtained. Use this observation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&gt;0.4</m:t>
                    </m:r>
                  </m:oMath>
                </a14:m>
                <a:r>
                  <a:rPr lang="en-US" sz="1600" dirty="0">
                    <a:latin typeface="Comic Sans MS" panose="030F0702030302020204" pitchFamily="66" charset="0"/>
                  </a:rPr>
                  <a:t> using a 5% significance level.</a:t>
                </a: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4080782" cy="5109482"/>
              </a:xfrm>
              <a:blipFill>
                <a:blip r:embed="rId2"/>
                <a:stretch>
                  <a:fillRect l="-597" t="-716" r="-2090"/>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7C</a:t>
            </a:r>
            <a:endParaRPr lang="en-GB" dirty="0">
              <a:latin typeface="Comic Sans MS" panose="030F0702030302020204" pitchFamily="66" charset="0"/>
            </a:endParaRPr>
          </a:p>
        </p:txBody>
      </p:sp>
      <p:cxnSp>
        <p:nvCxnSpPr>
          <p:cNvPr id="8" name="Straight Arrow Connector 7"/>
          <p:cNvCxnSpPr/>
          <p:nvPr/>
        </p:nvCxnSpPr>
        <p:spPr>
          <a:xfrm flipH="1">
            <a:off x="4293324" y="1889759"/>
            <a:ext cx="1271452" cy="4005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35061" y="1425078"/>
            <a:ext cx="3252186" cy="1815882"/>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This means that we have done the set of trials once through, and achieved 8 successes (out of the 12 trials)</a:t>
            </a: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sym typeface="Wingdings" panose="05000000000000000000" pitchFamily="2" charset="2"/>
              </a:rPr>
              <a:t> It </a:t>
            </a:r>
            <a:r>
              <a:rPr lang="en-US" sz="1600" b="1" u="sng" dirty="0">
                <a:solidFill>
                  <a:srgbClr val="FF0000"/>
                </a:solidFill>
                <a:latin typeface="Comic Sans MS" panose="030F0702030302020204" pitchFamily="66" charset="0"/>
                <a:sym typeface="Wingdings" panose="05000000000000000000" pitchFamily="2" charset="2"/>
              </a:rPr>
              <a:t>does not</a:t>
            </a:r>
            <a:r>
              <a:rPr lang="en-US" sz="1600" b="1" dirty="0">
                <a:solidFill>
                  <a:srgbClr val="FF0000"/>
                </a:solidFill>
                <a:latin typeface="Comic Sans MS" panose="030F0702030302020204" pitchFamily="66" charset="0"/>
                <a:sym typeface="Wingdings" panose="05000000000000000000" pitchFamily="2" charset="2"/>
              </a:rPr>
              <a:t> </a:t>
            </a:r>
            <a:r>
              <a:rPr lang="en-US" sz="1600" dirty="0">
                <a:solidFill>
                  <a:srgbClr val="FF0000"/>
                </a:solidFill>
                <a:latin typeface="Comic Sans MS" panose="030F0702030302020204" pitchFamily="66" charset="0"/>
                <a:sym typeface="Wingdings" panose="05000000000000000000" pitchFamily="2" charset="2"/>
              </a:rPr>
              <a:t>mean we did one trial and scored a 8!</a:t>
            </a:r>
            <a:endParaRPr lang="en-GB" sz="1600" dirty="0">
              <a:solidFill>
                <a:srgbClr val="FF0000"/>
              </a:solidFill>
              <a:latin typeface="Comic Sans MS" panose="030F0702030302020204" pitchFamily="66" charset="0"/>
            </a:endParaRPr>
          </a:p>
        </p:txBody>
      </p:sp>
      <p:grpSp>
        <p:nvGrpSpPr>
          <p:cNvPr id="27" name="Group 26"/>
          <p:cNvGrpSpPr/>
          <p:nvPr/>
        </p:nvGrpSpPr>
        <p:grpSpPr>
          <a:xfrm>
            <a:off x="222068" y="2307771"/>
            <a:ext cx="3905795" cy="696687"/>
            <a:chOff x="222068" y="2307771"/>
            <a:chExt cx="3905795" cy="696687"/>
          </a:xfrm>
        </p:grpSpPr>
        <p:cxnSp>
          <p:nvCxnSpPr>
            <p:cNvPr id="12" name="Straight Connector 11"/>
            <p:cNvCxnSpPr/>
            <p:nvPr/>
          </p:nvCxnSpPr>
          <p:spPr>
            <a:xfrm>
              <a:off x="226423" y="2995749"/>
              <a:ext cx="16197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2068" y="2316480"/>
              <a:ext cx="3905795" cy="130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6422" y="2333897"/>
              <a:ext cx="1" cy="670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15738" y="2786743"/>
              <a:ext cx="2303416" cy="43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119154" y="2307771"/>
              <a:ext cx="1" cy="487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28800" y="2808514"/>
              <a:ext cx="4355" cy="1872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8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9">
                                            <p:txEl>
                                              <p:pRg st="0" end="0"/>
                                            </p:txEl>
                                          </p:spTgt>
                                        </p:tgtEl>
                                      </p:cBhvr>
                                    </p:animEffect>
                                    <p:set>
                                      <p:cBhvr>
                                        <p:cTn id="33" dur="1" fill="hold">
                                          <p:stCondLst>
                                            <p:cond delay="499"/>
                                          </p:stCondLst>
                                        </p:cTn>
                                        <p:tgtEl>
                                          <p:spTgt spid="9">
                                            <p:txEl>
                                              <p:pRg st="0" end="0"/>
                                            </p:txEl>
                                          </p:spTgt>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9">
                                            <p:txEl>
                                              <p:pRg st="2" end="2"/>
                                            </p:txEl>
                                          </p:spTgt>
                                        </p:tgtEl>
                                      </p:cBhvr>
                                    </p:animEffect>
                                    <p:set>
                                      <p:cBhvr>
                                        <p:cTn id="36"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4080782" cy="5109482"/>
              </a:xfrm>
            </p:spPr>
            <p:txBody>
              <a:bodyPr>
                <a:normAutofit/>
              </a:bodyPr>
              <a:lstStyle/>
              <a:p>
                <a:pPr marL="0" indent="0" algn="ctr">
                  <a:buNone/>
                </a:pPr>
                <a:r>
                  <a:rPr lang="en-US" sz="1600" b="1" dirty="0">
                    <a:latin typeface="Comic Sans MS" panose="030F0702030302020204" pitchFamily="66" charset="0"/>
                  </a:rPr>
                  <a:t>You need to be able to carry out a one-tailed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a:t>
                </a:r>
                <a14:m>
                  <m:oMath xmlns:m="http://schemas.openxmlformats.org/officeDocument/2006/math">
                    <m:r>
                      <a:rPr lang="en-US" sz="1600" i="1" dirty="0" smtClean="0">
                        <a:latin typeface="Cambria Math" panose="02040503050406030204" pitchFamily="18" charset="0"/>
                      </a:rPr>
                      <m:t>𝑥</m:t>
                    </m:r>
                  </m:oMath>
                </a14:m>
                <a:r>
                  <a:rPr lang="en-US" sz="1600" dirty="0">
                    <a:latin typeface="Comic Sans MS" panose="030F0702030302020204" pitchFamily="66" charset="0"/>
                  </a:rPr>
                  <a:t>, is taken from a Binomial distribution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(12,</m:t>
                    </m:r>
                    <m:r>
                      <a:rPr lang="en-US" sz="1600" b="0" i="1" smtClean="0">
                        <a:latin typeface="Cambria Math" panose="02040503050406030204" pitchFamily="18" charset="0"/>
                      </a:rPr>
                      <m:t>𝑝</m:t>
                    </m:r>
                    <m:r>
                      <a:rPr lang="en-US" sz="1600" b="0" i="1" smtClean="0">
                        <a:latin typeface="Cambria Math" panose="02040503050406030204" pitchFamily="18" charset="0"/>
                      </a:rPr>
                      <m:t>)</m:t>
                    </m:r>
                  </m:oMath>
                </a14:m>
                <a:r>
                  <a:rPr lang="en-US" sz="1600" dirty="0">
                    <a:latin typeface="Comic Sans MS" panose="030F0702030302020204" pitchFamily="66" charset="0"/>
                  </a:rPr>
                  <a:t> and a value of 8 is obtained. Use this observation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&gt;0.4</m:t>
                    </m:r>
                  </m:oMath>
                </a14:m>
                <a:r>
                  <a:rPr lang="en-US" sz="1600" dirty="0">
                    <a:latin typeface="Comic Sans MS" panose="030F0702030302020204" pitchFamily="66" charset="0"/>
                  </a:rPr>
                  <a:t> using a 5% significance level.</a:t>
                </a: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4080782" cy="5109482"/>
              </a:xfrm>
              <a:blipFill>
                <a:blip r:embed="rId2"/>
                <a:stretch>
                  <a:fillRect l="-597" t="-716" r="-2090"/>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7C</a:t>
            </a:r>
            <a:endParaRPr lang="en-GB" dirty="0">
              <a:latin typeface="Comic Sans MS" panose="030F0702030302020204" pitchFamily="66" charset="0"/>
            </a:endParaRPr>
          </a:p>
        </p:txBody>
      </p:sp>
      <p:sp>
        <p:nvSpPr>
          <p:cNvPr id="15" name="TextBox 14"/>
          <p:cNvSpPr txBox="1"/>
          <p:nvPr/>
        </p:nvSpPr>
        <p:spPr>
          <a:xfrm>
            <a:off x="4606735" y="1099648"/>
            <a:ext cx="4249881"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It can help to </a:t>
            </a:r>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788530" y="1471156"/>
                <a:ext cx="102085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0</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i="1">
                          <a:latin typeface="Cambria Math" panose="02040503050406030204" pitchFamily="18" charset="0"/>
                        </a:rPr>
                        <m:t>=0.4</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88530" y="1471156"/>
                <a:ext cx="1020856" cy="246221"/>
              </a:xfrm>
              <a:prstGeom prst="rect">
                <a:avLst/>
              </a:prstGeom>
              <a:blipFill>
                <a:blip r:embed="rId3"/>
                <a:stretch>
                  <a:fillRect l="-4192" r="-4192"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790010" y="1800264"/>
                <a:ext cx="10161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𝐻</m:t>
                          </m:r>
                        </m:e>
                        <m:sub>
                          <m:r>
                            <a:rPr lang="en-US" sz="1600" b="0" i="1" smtClean="0">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&gt;</m:t>
                      </m:r>
                      <m:r>
                        <a:rPr lang="en-US" sz="1600" i="1">
                          <a:latin typeface="Cambria Math" panose="02040503050406030204" pitchFamily="18" charset="0"/>
                        </a:rPr>
                        <m:t>0.</m:t>
                      </m:r>
                      <m:r>
                        <a:rPr lang="en-US" sz="1600" b="0" i="1" smtClean="0">
                          <a:latin typeface="Cambria Math" panose="02040503050406030204" pitchFamily="18" charset="0"/>
                        </a:rPr>
                        <m:t>4</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790010" y="1800264"/>
                <a:ext cx="1016112" cy="246221"/>
              </a:xfrm>
              <a:prstGeom prst="rect">
                <a:avLst/>
              </a:prstGeom>
              <a:blipFill>
                <a:blip r:embed="rId4"/>
                <a:stretch>
                  <a:fillRect l="-4217" r="-4217"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135061" y="1474117"/>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=12</m:t>
                      </m:r>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135061" y="1474117"/>
                <a:ext cx="662554" cy="246221"/>
              </a:xfrm>
              <a:prstGeom prst="rect">
                <a:avLst/>
              </a:prstGeom>
              <a:blipFill>
                <a:blip r:embed="rId5"/>
                <a:stretch>
                  <a:fillRect l="-3670" r="-5505"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077574" y="1475427"/>
                <a:ext cx="7000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𝑝</m:t>
                      </m:r>
                      <m:r>
                        <a:rPr lang="en-US" sz="1600" b="0" i="1" smtClean="0">
                          <a:latin typeface="Cambria Math" panose="02040503050406030204" pitchFamily="18" charset="0"/>
                        </a:rPr>
                        <m:t>=0.4</m:t>
                      </m:r>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077574" y="1475427"/>
                <a:ext cx="700000" cy="246221"/>
              </a:xfrm>
              <a:prstGeom prst="rect">
                <a:avLst/>
              </a:prstGeom>
              <a:blipFill>
                <a:blip r:embed="rId6"/>
                <a:stretch>
                  <a:fillRect l="-6957" r="-6087"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083752" y="1468197"/>
                <a:ext cx="3430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5%</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83752" y="1468197"/>
                <a:ext cx="343043" cy="246221"/>
              </a:xfrm>
              <a:prstGeom prst="rect">
                <a:avLst/>
              </a:prstGeom>
              <a:blipFill>
                <a:blip r:embed="rId7"/>
                <a:stretch>
                  <a:fillRect l="-14286" r="-14286" b="-12500"/>
                </a:stretch>
              </a:blipFill>
            </p:spPr>
            <p:txBody>
              <a:bodyPr/>
              <a:lstStyle/>
              <a:p>
                <a:r>
                  <a:rPr lang="en-GB">
                    <a:noFill/>
                  </a:rPr>
                  <a:t> </a:t>
                </a:r>
              </a:p>
            </p:txBody>
          </p:sp>
        </mc:Fallback>
      </mc:AlternateContent>
      <p:pic>
        <p:nvPicPr>
          <p:cNvPr id="5" name="Picture 4"/>
          <p:cNvPicPr>
            <a:picLocks noChangeAspect="1"/>
          </p:cNvPicPr>
          <p:nvPr/>
        </p:nvPicPr>
        <p:blipFill rotWithShape="1">
          <a:blip r:embed="rId8"/>
          <a:srcRect l="3959" t="27333" r="19201" b="21631"/>
          <a:stretch/>
        </p:blipFill>
        <p:spPr>
          <a:xfrm>
            <a:off x="4467496" y="2186546"/>
            <a:ext cx="4566891" cy="1706185"/>
          </a:xfrm>
          <a:prstGeom prst="rect">
            <a:avLst/>
          </a:prstGeom>
        </p:spPr>
      </p:pic>
      <p:sp>
        <p:nvSpPr>
          <p:cNvPr id="23" name="Oval 22"/>
          <p:cNvSpPr/>
          <p:nvPr/>
        </p:nvSpPr>
        <p:spPr>
          <a:xfrm>
            <a:off x="4466736" y="2288071"/>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902523" y="2120537"/>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865869" y="3217141"/>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6152478" y="1805043"/>
                <a:ext cx="54341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=8</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152478" y="1805043"/>
                <a:ext cx="543417" cy="246221"/>
              </a:xfrm>
              <a:prstGeom prst="rect">
                <a:avLst/>
              </a:prstGeom>
              <a:blipFill>
                <a:blip r:embed="rId9"/>
                <a:stretch>
                  <a:fillRect l="-4494" r="-7865" b="-7500"/>
                </a:stretch>
              </a:blipFill>
            </p:spPr>
            <p:txBody>
              <a:bodyPr/>
              <a:lstStyle/>
              <a:p>
                <a:r>
                  <a:rPr lang="en-GB">
                    <a:noFill/>
                  </a:rPr>
                  <a:t> </a:t>
                </a:r>
              </a:p>
            </p:txBody>
          </p:sp>
        </mc:Fallback>
      </mc:AlternateContent>
      <p:sp>
        <p:nvSpPr>
          <p:cNvPr id="6" name="TextBox 5"/>
          <p:cNvSpPr txBox="1"/>
          <p:nvPr/>
        </p:nvSpPr>
        <p:spPr>
          <a:xfrm>
            <a:off x="4763166" y="3969671"/>
            <a:ext cx="4113627"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Write out the calculation we need to do…</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5455328" y="4372252"/>
                <a:ext cx="23162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≥8</m:t>
                          </m:r>
                        </m:e>
                      </m:d>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≤7)</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455328" y="4372252"/>
                <a:ext cx="2316275" cy="246221"/>
              </a:xfrm>
              <a:prstGeom prst="rect">
                <a:avLst/>
              </a:prstGeom>
              <a:blipFill>
                <a:blip r:embed="rId10"/>
                <a:stretch>
                  <a:fillRect l="-1579" r="-2632"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26820" y="4808738"/>
                <a:ext cx="12270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=1−0.9427</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326820" y="4808738"/>
                <a:ext cx="1227003" cy="246221"/>
              </a:xfrm>
              <a:prstGeom prst="rect">
                <a:avLst/>
              </a:prstGeom>
              <a:blipFill>
                <a:blip r:embed="rId11"/>
                <a:stretch>
                  <a:fillRect l="-995" r="-2488"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37178" y="5245223"/>
                <a:ext cx="8681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=0.0573</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337178" y="5245223"/>
                <a:ext cx="868123" cy="246221"/>
              </a:xfrm>
              <a:prstGeom prst="rect">
                <a:avLst/>
              </a:prstGeom>
              <a:blipFill>
                <a:blip r:embed="rId12"/>
                <a:stretch>
                  <a:fillRect l="-2113" r="-4930" b="-4878"/>
                </a:stretch>
              </a:blipFill>
            </p:spPr>
            <p:txBody>
              <a:bodyPr/>
              <a:lstStyle/>
              <a:p>
                <a:r>
                  <a:rPr lang="en-GB">
                    <a:noFill/>
                  </a:rPr>
                  <a:t> </a:t>
                </a:r>
              </a:p>
            </p:txBody>
          </p:sp>
        </mc:Fallback>
      </mc:AlternateContent>
      <p:sp>
        <p:nvSpPr>
          <p:cNvPr id="31" name="TextBox 30"/>
          <p:cNvSpPr txBox="1"/>
          <p:nvPr/>
        </p:nvSpPr>
        <p:spPr>
          <a:xfrm>
            <a:off x="4447714" y="5603162"/>
            <a:ext cx="450985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value is greater than 5%, so we </a:t>
            </a:r>
            <a:r>
              <a:rPr lang="en-US" sz="1600" u="sng" dirty="0">
                <a:solidFill>
                  <a:srgbClr val="FF0000"/>
                </a:solidFill>
                <a:latin typeface="Comic Sans MS" panose="030F0702030302020204" pitchFamily="66" charset="0"/>
              </a:rPr>
              <a:t>accept</a:t>
            </a:r>
            <a:r>
              <a:rPr lang="en-US" sz="1600" dirty="0">
                <a:solidFill>
                  <a:srgbClr val="FF0000"/>
                </a:solidFill>
                <a:latin typeface="Comic Sans MS" panose="030F0702030302020204" pitchFamily="66" charset="0"/>
              </a:rPr>
              <a:t> the null hypothesis that the probability is 0.4</a:t>
            </a:r>
            <a:endParaRPr lang="en-GB" sz="1600" dirty="0">
              <a:solidFill>
                <a:srgbClr val="FF0000"/>
              </a:solidFill>
              <a:latin typeface="Comic Sans MS" panose="030F0702030302020204" pitchFamily="66" charset="0"/>
            </a:endParaRPr>
          </a:p>
        </p:txBody>
      </p:sp>
      <p:sp>
        <p:nvSpPr>
          <p:cNvPr id="32" name="TextBox 31"/>
          <p:cNvSpPr txBox="1"/>
          <p:nvPr/>
        </p:nvSpPr>
        <p:spPr>
          <a:xfrm>
            <a:off x="177553" y="3854261"/>
            <a:ext cx="4119239" cy="1569660"/>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Make sure you read questions carefully!</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Consider whether you are testing if the probability is above or below the critical value</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518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animEffect transition="in" filter="blinds(horizontal)">
                                      <p:cBhvr>
                                        <p:cTn id="87" dur="500"/>
                                        <p:tgtEl>
                                          <p:spTgt spid="32">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2">
                                            <p:txEl>
                                              <p:pRg st="2" end="2"/>
                                            </p:txEl>
                                          </p:spTgt>
                                        </p:tgtEl>
                                        <p:attrNameLst>
                                          <p:attrName>style.visibility</p:attrName>
                                        </p:attrNameLst>
                                      </p:cBhvr>
                                      <p:to>
                                        <p:strVal val="visible"/>
                                      </p:to>
                                    </p:set>
                                    <p:animEffect transition="in" filter="blinds(horizontal)">
                                      <p:cBhvr>
                                        <p:cTn id="92"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1" grpId="0"/>
      <p:bldP spid="22" grpId="0"/>
      <p:bldP spid="23" grpId="0" animBg="1"/>
      <p:bldP spid="24" grpId="0" animBg="1"/>
      <p:bldP spid="26" grpId="0" animBg="1"/>
      <p:bldP spid="28" grpId="0"/>
      <p:bldP spid="6" grpId="0"/>
      <p:bldP spid="7"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9AF089-E679-4A24-B136-9E36CC62F5F1}"/>
              </a:ext>
            </a:extLst>
          </p:cNvPr>
          <p:cNvSpPr/>
          <p:nvPr/>
        </p:nvSpPr>
        <p:spPr>
          <a:xfrm>
            <a:off x="1916461" y="1875388"/>
            <a:ext cx="5346656" cy="3023905"/>
          </a:xfrm>
          <a:prstGeom prst="rect">
            <a:avLst/>
          </a:prstGeom>
          <a:noFill/>
        </p:spPr>
        <p:txBody>
          <a:bodyPr wrap="none" lIns="68580" tIns="34290" rIns="68580" bIns="34290">
            <a:spAutoFit/>
          </a:bodyPr>
          <a:lstStyle/>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Teachings for </a:t>
            </a:r>
          </a:p>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Exercise 7A</a:t>
            </a:r>
            <a:endParaRPr lang="ja-JP" altLang="en-US" sz="9600" b="1" dirty="0">
              <a:ln w="38100">
                <a:solidFill>
                  <a:schemeClr val="accent2">
                    <a:lumMod val="75000"/>
                  </a:schemeClr>
                </a:solidFill>
                <a:prstDash val="solid"/>
              </a:ln>
              <a:solidFill>
                <a:srgbClr val="FFC000"/>
              </a:solidFill>
              <a:latin typeface="Gabriola" panose="04040605051002020D02" pitchFamily="82" charset="0"/>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4080782" cy="5109482"/>
          </a:xfrm>
        </p:spPr>
        <p:txBody>
          <a:bodyPr>
            <a:normAutofit/>
          </a:bodyPr>
          <a:lstStyle/>
          <a:p>
            <a:pPr marL="0" indent="0" algn="ctr">
              <a:buNone/>
            </a:pPr>
            <a:r>
              <a:rPr lang="en-US" sz="1600" b="1" dirty="0">
                <a:latin typeface="Comic Sans MS" panose="030F0702030302020204" pitchFamily="66" charset="0"/>
              </a:rPr>
              <a:t>You need to be able to carry out a one-tailed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If the question is given to you in context, it helps to follow a series of steps…</a:t>
            </a:r>
            <a:endParaRPr lang="en-US" sz="1600" dirty="0">
              <a:latin typeface="Comic Sans MS" panose="030F0702030302020204" pitchFamily="66" charset="0"/>
              <a:sym typeface="Wingdings" panose="05000000000000000000" pitchFamily="2" charset="2"/>
            </a:endParaRPr>
          </a:p>
          <a:p>
            <a:pPr marL="0" indent="0" algn="ctr">
              <a:buNone/>
            </a:pPr>
            <a:endParaRPr lang="en-US" sz="1600" dirty="0">
              <a:latin typeface="Comic Sans MS" panose="030F0702030302020204" pitchFamily="66" charset="0"/>
              <a:sym typeface="Wingdings" panose="05000000000000000000" pitchFamily="2" charset="2"/>
            </a:endParaRPr>
          </a:p>
          <a:p>
            <a:pPr marL="342900" indent="-342900" algn="ctr">
              <a:buAutoNum type="arabicParenR"/>
            </a:pPr>
            <a:r>
              <a:rPr lang="en-US" sz="1600" dirty="0">
                <a:latin typeface="Comic Sans MS" panose="030F0702030302020204" pitchFamily="66" charset="0"/>
                <a:sym typeface="Wingdings" panose="05000000000000000000" pitchFamily="2" charset="2"/>
              </a:rPr>
              <a:t>Decide on the test statistic</a:t>
            </a:r>
          </a:p>
          <a:p>
            <a:pPr marL="342900" indent="-342900" algn="ctr">
              <a:buAutoNum type="arabicParenR"/>
            </a:pPr>
            <a:r>
              <a:rPr lang="en-US" sz="1600" dirty="0">
                <a:latin typeface="Comic Sans MS" panose="030F0702030302020204" pitchFamily="66" charset="0"/>
                <a:sym typeface="Wingdings" panose="05000000000000000000" pitchFamily="2" charset="2"/>
              </a:rPr>
              <a:t>Identify the null and alternative hypotheses</a:t>
            </a:r>
          </a:p>
          <a:p>
            <a:pPr marL="342900" indent="-342900" algn="ctr">
              <a:buAutoNum type="arabicParenR"/>
            </a:pPr>
            <a:r>
              <a:rPr lang="en-US" sz="1600" dirty="0">
                <a:latin typeface="Comic Sans MS" panose="030F0702030302020204" pitchFamily="66" charset="0"/>
                <a:sym typeface="Wingdings" panose="05000000000000000000" pitchFamily="2" charset="2"/>
              </a:rPr>
              <a:t>Calculate the probability of the test statistic taking the observed value</a:t>
            </a:r>
            <a:r>
              <a:rPr lang="en-GB" sz="1600" dirty="0">
                <a:latin typeface="Comic Sans MS" panose="030F0702030302020204" pitchFamily="66" charset="0"/>
                <a:sym typeface="Wingdings" panose="05000000000000000000" pitchFamily="2" charset="2"/>
              </a:rPr>
              <a:t>, assuming the null hypothesis is true</a:t>
            </a:r>
          </a:p>
          <a:p>
            <a:pPr marL="342900" indent="-342900" algn="ctr">
              <a:buAutoNum type="arabicParenR"/>
            </a:pPr>
            <a:r>
              <a:rPr lang="en-US" sz="1600" dirty="0">
                <a:latin typeface="Comic Sans MS" panose="030F0702030302020204" pitchFamily="66" charset="0"/>
                <a:sym typeface="Wingdings" panose="05000000000000000000" pitchFamily="2" charset="2"/>
              </a:rPr>
              <a:t>Compare this with the significance level</a:t>
            </a:r>
          </a:p>
          <a:p>
            <a:pPr marL="342900" indent="-342900" algn="ctr">
              <a:buAutoNum type="arabicParenR"/>
            </a:pPr>
            <a:r>
              <a:rPr lang="en-US" sz="1600" dirty="0">
                <a:latin typeface="Comic Sans MS" panose="030F0702030302020204" pitchFamily="66" charset="0"/>
                <a:sym typeface="Wingdings" panose="05000000000000000000" pitchFamily="2" charset="2"/>
              </a:rPr>
              <a:t>Write a conclusion in the context of the question</a:t>
            </a: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7C</a:t>
            </a:r>
            <a:endParaRPr lang="en-GB" dirty="0">
              <a:latin typeface="Comic Sans MS" panose="030F0702030302020204" pitchFamily="66" charset="0"/>
            </a:endParaRPr>
          </a:p>
        </p:txBody>
      </p:sp>
    </p:spTree>
    <p:extLst>
      <p:ext uri="{BB962C8B-B14F-4D97-AF65-F5344CB8AC3E}">
        <p14:creationId xmlns:p14="http://schemas.microsoft.com/office/powerpoint/2010/main" val="20533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4080782" cy="5109482"/>
          </a:xfrm>
        </p:spPr>
        <p:txBody>
          <a:bodyPr>
            <a:normAutofit/>
          </a:bodyPr>
          <a:lstStyle/>
          <a:p>
            <a:pPr marL="0" indent="0" algn="ctr">
              <a:buNone/>
            </a:pPr>
            <a:r>
              <a:rPr lang="en-US" sz="1600" b="1" dirty="0">
                <a:latin typeface="Comic Sans MS" panose="030F0702030302020204" pitchFamily="66" charset="0"/>
              </a:rPr>
              <a:t>You need to be able to carry out a one-tailed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7C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313509" y="2141716"/>
                <a:ext cx="3823063" cy="2902205"/>
              </a:xfrm>
              <a:prstGeom prst="rect">
                <a:avLst/>
              </a:prstGeom>
              <a:noFill/>
            </p:spPr>
            <p:txBody>
              <a:bodyPr wrap="square" rtlCol="0">
                <a:spAutoFit/>
              </a:bodyPr>
              <a:lstStyle/>
              <a:p>
                <a:pPr algn="ctr"/>
                <a:r>
                  <a:rPr lang="en-US" sz="1600" dirty="0">
                    <a:latin typeface="Comic Sans MS" panose="030F0702030302020204" pitchFamily="66" charset="0"/>
                  </a:rPr>
                  <a:t>The standard treatment for a particular disease has a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oMath>
                </a14:m>
                <a:r>
                  <a:rPr lang="en-GB" sz="1600" dirty="0">
                    <a:latin typeface="Comic Sans MS" panose="030F0702030302020204" pitchFamily="66" charset="0"/>
                  </a:rPr>
                  <a:t> probability of success. A certain doctor has undertaken research in this area and has produced a new drug which has been successful with 10 out of 20 patients. The doctor claims that the new drug represents an improvement on the standard treatment. Test, at the 5% significance level, the claim made by the doctor.</a:t>
                </a:r>
              </a:p>
            </p:txBody>
          </p:sp>
        </mc:Choice>
        <mc:Fallback xmlns="">
          <p:sp>
            <p:nvSpPr>
              <p:cNvPr id="5" name="TextBox 4"/>
              <p:cNvSpPr txBox="1">
                <a:spLocks noRot="1" noChangeAspect="1" noMove="1" noResize="1" noEditPoints="1" noAdjustHandles="1" noChangeArrowheads="1" noChangeShapeType="1" noTextEdit="1"/>
              </p:cNvSpPr>
              <p:nvPr/>
            </p:nvSpPr>
            <p:spPr>
              <a:xfrm>
                <a:off x="313509" y="2141716"/>
                <a:ext cx="3823063" cy="2902205"/>
              </a:xfrm>
              <a:prstGeom prst="rect">
                <a:avLst/>
              </a:prstGeom>
              <a:blipFill>
                <a:blip r:embed="rId2"/>
                <a:stretch>
                  <a:fillRect t="-420" r="-478" b="-1891"/>
                </a:stretch>
              </a:blipFill>
            </p:spPr>
            <p:txBody>
              <a:bodyPr/>
              <a:lstStyle/>
              <a:p>
                <a:r>
                  <a:rPr lang="en-GB">
                    <a:noFill/>
                  </a:rPr>
                  <a:t> </a:t>
                </a:r>
              </a:p>
            </p:txBody>
          </p:sp>
        </mc:Fallback>
      </mc:AlternateContent>
      <p:sp>
        <p:nvSpPr>
          <p:cNvPr id="6" name="TextBox 5"/>
          <p:cNvSpPr txBox="1"/>
          <p:nvPr/>
        </p:nvSpPr>
        <p:spPr>
          <a:xfrm>
            <a:off x="216531" y="5191829"/>
            <a:ext cx="3911332"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The test statistic will be the 10 patients who were cured, out of 20</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4630042" y="1753341"/>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=0.25</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630042" y="1753341"/>
                <a:ext cx="1134670" cy="246221"/>
              </a:xfrm>
              <a:prstGeom prst="rect">
                <a:avLst/>
              </a:prstGeom>
              <a:blipFill>
                <a:blip r:embed="rId3"/>
                <a:stretch>
                  <a:fillRect l="-3763" r="-3763"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31521" y="2085155"/>
                <a:ext cx="11299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&gt;0.25</m:t>
                      </m:r>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631521" y="2085155"/>
                <a:ext cx="1129925" cy="246221"/>
              </a:xfrm>
              <a:prstGeom prst="rect">
                <a:avLst/>
              </a:prstGeom>
              <a:blipFill>
                <a:blip r:embed="rId4"/>
                <a:stretch>
                  <a:fillRect l="-3784" r="-3784"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42543" y="1407534"/>
                <a:ext cx="10602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𝑋</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(20,</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142543" y="1407534"/>
                <a:ext cx="1060290" cy="246221"/>
              </a:xfrm>
              <a:prstGeom prst="rect">
                <a:avLst/>
              </a:prstGeom>
              <a:blipFill>
                <a:blip r:embed="rId5"/>
                <a:stretch>
                  <a:fillRect l="-4023" r="-5747"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18001" y="1739391"/>
                <a:ext cx="6625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=20</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18001" y="1739391"/>
                <a:ext cx="662553" cy="246221"/>
              </a:xfrm>
              <a:prstGeom prst="rect">
                <a:avLst/>
              </a:prstGeom>
              <a:blipFill>
                <a:blip r:embed="rId6"/>
                <a:stretch>
                  <a:fillRect l="-3670" r="-5505"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19482" y="2061819"/>
                <a:ext cx="6572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=10</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019482" y="2061819"/>
                <a:ext cx="657231" cy="246221"/>
              </a:xfrm>
              <a:prstGeom prst="rect">
                <a:avLst/>
              </a:prstGeom>
              <a:blipFill>
                <a:blip r:embed="rId7"/>
                <a:stretch>
                  <a:fillRect l="-3704" r="-6481"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08581" y="1733304"/>
                <a:ext cx="8138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=0.25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008581" y="1733304"/>
                <a:ext cx="813813" cy="246221"/>
              </a:xfrm>
              <a:prstGeom prst="rect">
                <a:avLst/>
              </a:prstGeom>
              <a:blipFill>
                <a:blip r:embed="rId8"/>
                <a:stretch>
                  <a:fillRect l="-6015" r="-5263"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53562" y="2038654"/>
                <a:ext cx="3430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5%</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253562" y="2038654"/>
                <a:ext cx="343043" cy="246221"/>
              </a:xfrm>
              <a:prstGeom prst="rect">
                <a:avLst/>
              </a:prstGeom>
              <a:blipFill>
                <a:blip r:embed="rId9"/>
                <a:stretch>
                  <a:fillRect l="-16071" r="-14286" b="-12195"/>
                </a:stretch>
              </a:blipFill>
            </p:spPr>
            <p:txBody>
              <a:bodyPr/>
              <a:lstStyle/>
              <a:p>
                <a:r>
                  <a:rPr lang="en-GB">
                    <a:noFill/>
                  </a:rPr>
                  <a:t> </a:t>
                </a:r>
              </a:p>
            </p:txBody>
          </p:sp>
        </mc:Fallback>
      </mc:AlternateContent>
      <p:cxnSp>
        <p:nvCxnSpPr>
          <p:cNvPr id="14" name="Straight Arrow Connector 13"/>
          <p:cNvCxnSpPr/>
          <p:nvPr/>
        </p:nvCxnSpPr>
        <p:spPr>
          <a:xfrm flipH="1" flipV="1">
            <a:off x="5788492" y="1955665"/>
            <a:ext cx="986776" cy="4000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20503" y="2284732"/>
            <a:ext cx="2166743"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default position is that the new drug is no different to the previous one</a:t>
            </a:r>
            <a:endParaRPr lang="en-GB" sz="1400" dirty="0">
              <a:solidFill>
                <a:srgbClr val="FF0000"/>
              </a:solidFill>
              <a:latin typeface="Comic Sans MS" panose="030F0702030302020204" pitchFamily="66" charset="0"/>
            </a:endParaRPr>
          </a:p>
        </p:txBody>
      </p:sp>
      <p:sp>
        <p:nvSpPr>
          <p:cNvPr id="18" name="TextBox 17"/>
          <p:cNvSpPr txBox="1"/>
          <p:nvPr/>
        </p:nvSpPr>
        <p:spPr>
          <a:xfrm>
            <a:off x="5190209" y="1108357"/>
            <a:ext cx="2922595" cy="338554"/>
          </a:xfrm>
          <a:prstGeom prst="rect">
            <a:avLst/>
          </a:prstGeom>
          <a:noFill/>
        </p:spPr>
        <p:txBody>
          <a:bodyPr wrap="none" rtlCol="0">
            <a:spAutoFit/>
          </a:bodyPr>
          <a:lstStyle/>
          <a:p>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p:cxnSp>
        <p:nvCxnSpPr>
          <p:cNvPr id="20" name="Straight Arrow Connector 19"/>
          <p:cNvCxnSpPr/>
          <p:nvPr/>
        </p:nvCxnSpPr>
        <p:spPr>
          <a:xfrm flipH="1" flipV="1">
            <a:off x="5761277" y="2358437"/>
            <a:ext cx="734228" cy="7048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1471" y="3096806"/>
            <a:ext cx="2166743"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want to test whether the new drug has a higher probability of curing the patients</a:t>
            </a:r>
            <a:endParaRPr lang="en-GB" sz="1400" dirty="0">
              <a:solidFill>
                <a:srgbClr val="FF0000"/>
              </a:solidFill>
              <a:latin typeface="Comic Sans MS" panose="030F0702030302020204" pitchFamily="66" charset="0"/>
            </a:endParaRPr>
          </a:p>
        </p:txBody>
      </p:sp>
      <p:grpSp>
        <p:nvGrpSpPr>
          <p:cNvPr id="19" name="Group 18"/>
          <p:cNvGrpSpPr/>
          <p:nvPr/>
        </p:nvGrpSpPr>
        <p:grpSpPr>
          <a:xfrm>
            <a:off x="4373880" y="2421841"/>
            <a:ext cx="4584768" cy="2074033"/>
            <a:chOff x="4450080" y="2444701"/>
            <a:chExt cx="4584768" cy="2074033"/>
          </a:xfrm>
        </p:grpSpPr>
        <p:pic>
          <p:nvPicPr>
            <p:cNvPr id="16" name="Picture 15"/>
            <p:cNvPicPr>
              <a:picLocks noChangeAspect="1"/>
            </p:cNvPicPr>
            <p:nvPr/>
          </p:nvPicPr>
          <p:blipFill rotWithShape="1">
            <a:blip r:embed="rId10"/>
            <a:srcRect l="2481" t="17443" r="59008" b="25362"/>
            <a:stretch/>
          </p:blipFill>
          <p:spPr>
            <a:xfrm>
              <a:off x="4450080" y="2603690"/>
              <a:ext cx="4584768" cy="1915044"/>
            </a:xfrm>
            <a:prstGeom prst="rect">
              <a:avLst/>
            </a:prstGeom>
          </p:spPr>
        </p:pic>
        <p:pic>
          <p:nvPicPr>
            <p:cNvPr id="17" name="Picture 16"/>
            <p:cNvPicPr>
              <a:picLocks noChangeAspect="1"/>
            </p:cNvPicPr>
            <p:nvPr/>
          </p:nvPicPr>
          <p:blipFill rotWithShape="1">
            <a:blip r:embed="rId11"/>
            <a:srcRect l="2503" t="38329" r="59064" b="56445"/>
            <a:stretch/>
          </p:blipFill>
          <p:spPr>
            <a:xfrm>
              <a:off x="4454525" y="2444701"/>
              <a:ext cx="4575175" cy="174971"/>
            </a:xfrm>
            <a:prstGeom prst="rect">
              <a:avLst/>
            </a:prstGeom>
          </p:spPr>
        </p:pic>
      </p:grpSp>
      <p:sp>
        <p:nvSpPr>
          <p:cNvPr id="22" name="Oval 21"/>
          <p:cNvSpPr/>
          <p:nvPr/>
        </p:nvSpPr>
        <p:spPr>
          <a:xfrm>
            <a:off x="4360056" y="2539531"/>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622363" y="2379617"/>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8569" y="3720061"/>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801266" y="4495451"/>
            <a:ext cx="4113627"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Write out the calculation we need to do…</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5379128" y="4837072"/>
                <a:ext cx="24300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≥10</m:t>
                          </m:r>
                        </m:e>
                      </m:d>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≤9)</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379128" y="4837072"/>
                <a:ext cx="2430089" cy="246221"/>
              </a:xfrm>
              <a:prstGeom prst="rect">
                <a:avLst/>
              </a:prstGeom>
              <a:blipFill>
                <a:blip r:embed="rId12"/>
                <a:stretch>
                  <a:fillRect l="-1253" r="-2506"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364920" y="5182118"/>
                <a:ext cx="12270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=1−0.9861</m:t>
                      </m:r>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364920" y="5182118"/>
                <a:ext cx="1227003" cy="246221"/>
              </a:xfrm>
              <a:prstGeom prst="rect">
                <a:avLst/>
              </a:prstGeom>
              <a:blipFill>
                <a:blip r:embed="rId13"/>
                <a:stretch>
                  <a:fillRect l="-995" r="-2985"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375278" y="5511923"/>
                <a:ext cx="8681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=0.0139</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75278" y="5511923"/>
                <a:ext cx="868123" cy="246221"/>
              </a:xfrm>
              <a:prstGeom prst="rect">
                <a:avLst/>
              </a:prstGeom>
              <a:blipFill>
                <a:blip r:embed="rId14"/>
                <a:stretch>
                  <a:fillRect l="-2113" r="-4225" b="-4878"/>
                </a:stretch>
              </a:blipFill>
            </p:spPr>
            <p:txBody>
              <a:bodyPr/>
              <a:lstStyle/>
              <a:p>
                <a:r>
                  <a:rPr lang="en-GB">
                    <a:noFill/>
                  </a:rPr>
                  <a:t> </a:t>
                </a:r>
              </a:p>
            </p:txBody>
          </p:sp>
        </mc:Fallback>
      </mc:AlternateContent>
      <p:sp>
        <p:nvSpPr>
          <p:cNvPr id="29" name="TextBox 28"/>
          <p:cNvSpPr txBox="1"/>
          <p:nvPr/>
        </p:nvSpPr>
        <p:spPr>
          <a:xfrm>
            <a:off x="4478194" y="5854622"/>
            <a:ext cx="466580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value is less than 5%, so we </a:t>
            </a:r>
            <a:r>
              <a:rPr lang="en-US" sz="1600" u="sng" dirty="0">
                <a:solidFill>
                  <a:srgbClr val="FF0000"/>
                </a:solidFill>
                <a:latin typeface="Comic Sans MS" panose="030F0702030302020204" pitchFamily="66" charset="0"/>
              </a:rPr>
              <a:t>reject</a:t>
            </a:r>
            <a:r>
              <a:rPr lang="en-US" sz="1600" dirty="0">
                <a:solidFill>
                  <a:srgbClr val="FF0000"/>
                </a:solidFill>
                <a:latin typeface="Comic Sans MS" panose="030F0702030302020204" pitchFamily="66" charset="0"/>
              </a:rPr>
              <a:t> the null hypothesis that the probability is 0.25</a:t>
            </a:r>
            <a:endParaRPr lang="en-GB" sz="1600" dirty="0">
              <a:solidFill>
                <a:srgbClr val="FF0000"/>
              </a:solidFill>
              <a:latin typeface="Comic Sans MS" panose="030F0702030302020204" pitchFamily="66" charset="0"/>
            </a:endParaRPr>
          </a:p>
        </p:txBody>
      </p:sp>
      <p:cxnSp>
        <p:nvCxnSpPr>
          <p:cNvPr id="31" name="Straight Arrow Connector 30"/>
          <p:cNvCxnSpPr/>
          <p:nvPr/>
        </p:nvCxnSpPr>
        <p:spPr>
          <a:xfrm flipH="1">
            <a:off x="3657600" y="6065520"/>
            <a:ext cx="853440" cy="175260"/>
          </a:xfrm>
          <a:prstGeom prst="straightConnector1">
            <a:avLst/>
          </a:prstGeom>
          <a:ln w="25400">
            <a:solidFill>
              <a:srgbClr val="0000FF"/>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87781" y="5989320"/>
            <a:ext cx="2369820" cy="738664"/>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It seems that the drug is better than the previous one!</a:t>
            </a:r>
            <a:endParaRPr lang="en-GB" sz="1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9034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linds(horizontal)">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linds(horizontal)">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blinds(horizontal)">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linds(horizontal)">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blinds(horizontal)">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blinds(horizontal)">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blinds(horizontal)">
                                      <p:cBhvr>
                                        <p:cTn id="108" dur="50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blinds(horizontal)">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linds(horizontal)">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blinds(horizontal)">
                                      <p:cBhvr>
                                        <p:cTn id="123" dur="5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linds(horizontal)">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blinds(horizontal)">
                                      <p:cBhvr>
                                        <p:cTn id="133" dur="5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blinds(horizontal)">
                                      <p:cBhvr>
                                        <p:cTn id="138" dur="5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blinds(horizontal)">
                                      <p:cBhvr>
                                        <p:cTn id="1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5" grpId="0"/>
      <p:bldP spid="15" grpId="1"/>
      <p:bldP spid="18" grpId="0"/>
      <p:bldP spid="21" grpId="0"/>
      <p:bldP spid="21" grpId="1"/>
      <p:bldP spid="22" grpId="0" animBg="1"/>
      <p:bldP spid="23" grpId="0" animBg="1"/>
      <p:bldP spid="24" grpId="0" animBg="1"/>
      <p:bldP spid="25" grpId="0"/>
      <p:bldP spid="26" grpId="0"/>
      <p:bldP spid="27" grpId="0"/>
      <p:bldP spid="28"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9AF089-E679-4A24-B136-9E36CC62F5F1}"/>
              </a:ext>
            </a:extLst>
          </p:cNvPr>
          <p:cNvSpPr/>
          <p:nvPr/>
        </p:nvSpPr>
        <p:spPr>
          <a:xfrm>
            <a:off x="1916461" y="1875388"/>
            <a:ext cx="5346656" cy="3023905"/>
          </a:xfrm>
          <a:prstGeom prst="rect">
            <a:avLst/>
          </a:prstGeom>
          <a:noFill/>
        </p:spPr>
        <p:txBody>
          <a:bodyPr wrap="none" lIns="68580" tIns="34290" rIns="68580" bIns="34290">
            <a:spAutoFit/>
          </a:bodyPr>
          <a:lstStyle/>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Teachings for </a:t>
            </a:r>
          </a:p>
          <a:p>
            <a:pPr algn="ctr"/>
            <a:r>
              <a:rPr lang="en-US" altLang="ja-JP" sz="9600" b="1" dirty="0">
                <a:ln w="38100">
                  <a:solidFill>
                    <a:schemeClr val="accent2">
                      <a:lumMod val="75000"/>
                    </a:schemeClr>
                  </a:solidFill>
                  <a:prstDash val="solid"/>
                </a:ln>
                <a:solidFill>
                  <a:srgbClr val="FFC000"/>
                </a:solidFill>
                <a:latin typeface="Gabriola" panose="04040605051002020D02" pitchFamily="82" charset="0"/>
                <a:ea typeface="Segoe UI Black" panose="020B0A02040204020203" pitchFamily="34" charset="0"/>
                <a:cs typeface="Segoe UI Black" panose="020B0A02040204020203" pitchFamily="34" charset="0"/>
              </a:rPr>
              <a:t>Exercise 7D</a:t>
            </a:r>
            <a:endParaRPr lang="ja-JP" altLang="en-US" sz="9600" b="1" dirty="0">
              <a:ln w="38100">
                <a:solidFill>
                  <a:schemeClr val="accent2">
                    <a:lumMod val="75000"/>
                  </a:schemeClr>
                </a:solidFill>
                <a:prstDash val="solid"/>
              </a:ln>
              <a:solidFill>
                <a:srgbClr val="FFC000"/>
              </a:solidFill>
              <a:latin typeface="Gabriola" panose="04040605051002020D02" pitchFamily="82" charset="0"/>
              <a:cs typeface="Segoe UI Black" panose="020B0A02040204020203" pitchFamily="34" charset="0"/>
            </a:endParaRPr>
          </a:p>
        </p:txBody>
      </p:sp>
    </p:spTree>
    <p:extLst>
      <p:ext uri="{BB962C8B-B14F-4D97-AF65-F5344CB8AC3E}">
        <p14:creationId xmlns:p14="http://schemas.microsoft.com/office/powerpoint/2010/main" val="2670017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It is important to check the wording of questions. </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one-tailed test is used to test whether a probability seems to have increased, or decreased.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two-tailed test is used to test whether the probability has changed in either direction (the direction will not be specified)</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 </a:t>
            </a: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4448896" y="2629396"/>
                <a:ext cx="115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0</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448896" y="2629396"/>
                <a:ext cx="1151405" cy="276999"/>
              </a:xfrm>
              <a:prstGeom prst="rect">
                <a:avLst/>
              </a:prstGeom>
              <a:blipFill>
                <a:blip r:embed="rId2"/>
                <a:stretch>
                  <a:fillRect l="-4762" r="-4233"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50376" y="2958504"/>
                <a:ext cx="1146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ea typeface="Cambria Math" panose="02040503050406030204" pitchFamily="18" charset="0"/>
                        </a:rPr>
                        <m:t>&gt;</m:t>
                      </m:r>
                      <m:r>
                        <a:rPr lang="en-US" i="1">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4</m:t>
                      </m:r>
                    </m:oMath>
                  </m:oMathPara>
                </a14:m>
                <a:endParaRPr lang="en-GB"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50376" y="2958504"/>
                <a:ext cx="1146083" cy="276999"/>
              </a:xfrm>
              <a:prstGeom prst="rect">
                <a:avLst/>
              </a:prstGeom>
              <a:blipFill>
                <a:blip r:embed="rId3"/>
                <a:stretch>
                  <a:fillRect l="-4255" r="-4787"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61959" y="1588721"/>
                <a:ext cx="115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0</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61959" y="1588721"/>
                <a:ext cx="1151405" cy="276999"/>
              </a:xfrm>
              <a:prstGeom prst="rect">
                <a:avLst/>
              </a:prstGeom>
              <a:blipFill>
                <a:blip r:embed="rId4"/>
                <a:stretch>
                  <a:fillRect l="-4762" r="-42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63439" y="1917829"/>
                <a:ext cx="1146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ea typeface="Cambria Math" panose="02040503050406030204" pitchFamily="18" charset="0"/>
                        </a:rPr>
                        <m:t>&lt;</m:t>
                      </m:r>
                      <m:r>
                        <a:rPr lang="en-US" i="1">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4</m:t>
                      </m:r>
                    </m:oMath>
                  </m:oMathPara>
                </a14:m>
                <a:endParaRPr lang="en-GB"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63439" y="1917829"/>
                <a:ext cx="1146083" cy="276999"/>
              </a:xfrm>
              <a:prstGeom prst="rect">
                <a:avLst/>
              </a:prstGeom>
              <a:blipFill>
                <a:blip r:embed="rId5"/>
                <a:stretch>
                  <a:fillRect l="-4255" r="-4787"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96645" y="4388527"/>
                <a:ext cx="115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0</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=0.4</m:t>
                      </m:r>
                    </m:oMath>
                  </m:oMathPara>
                </a14:m>
                <a:endParaRPr lang="en-GB"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396645" y="4388527"/>
                <a:ext cx="1151405" cy="276999"/>
              </a:xfrm>
              <a:prstGeom prst="rect">
                <a:avLst/>
              </a:prstGeom>
              <a:blipFill>
                <a:blip r:embed="rId6"/>
                <a:stretch>
                  <a:fillRect l="-4233" r="-4762"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98125" y="4717635"/>
                <a:ext cx="1146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4</m:t>
                      </m:r>
                    </m:oMath>
                  </m:oMathPara>
                </a14:m>
                <a:endParaRPr lang="en-GB"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398125" y="4717635"/>
                <a:ext cx="1146083" cy="276999"/>
              </a:xfrm>
              <a:prstGeom prst="rect">
                <a:avLst/>
              </a:prstGeom>
              <a:blipFill>
                <a:blip r:embed="rId7"/>
                <a:stretch>
                  <a:fillRect l="-4255" r="-4787" b="-26667"/>
                </a:stretch>
              </a:blipFill>
            </p:spPr>
            <p:txBody>
              <a:bodyPr/>
              <a:lstStyle/>
              <a:p>
                <a:r>
                  <a:rPr lang="en-GB">
                    <a:noFill/>
                  </a:rPr>
                  <a:t> </a:t>
                </a:r>
              </a:p>
            </p:txBody>
          </p:sp>
        </mc:Fallback>
      </mc:AlternateContent>
      <p:cxnSp>
        <p:nvCxnSpPr>
          <p:cNvPr id="12" name="Straight Arrow Connector 11"/>
          <p:cNvCxnSpPr/>
          <p:nvPr/>
        </p:nvCxnSpPr>
        <p:spPr>
          <a:xfrm flipV="1">
            <a:off x="3648891" y="2203269"/>
            <a:ext cx="722812" cy="10189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74868" y="4685211"/>
            <a:ext cx="709749" cy="740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48891" y="3048000"/>
            <a:ext cx="566058" cy="1741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a:t>
                </a:r>
                <a14:m>
                  <m:oMath xmlns:m="http://schemas.openxmlformats.org/officeDocument/2006/math">
                    <m:r>
                      <a:rPr lang="en-US" sz="1600" i="1" dirty="0" smtClean="0">
                        <a:latin typeface="Cambria Math" panose="02040503050406030204" pitchFamily="18" charset="0"/>
                      </a:rPr>
                      <m:t>𝑥</m:t>
                    </m:r>
                  </m:oMath>
                </a14:m>
                <a:r>
                  <a:rPr lang="en-US" sz="1600" dirty="0">
                    <a:latin typeface="Comic Sans MS" panose="030F0702030302020204" pitchFamily="66" charset="0"/>
                  </a:rPr>
                  <a:t>, is taken from a Binomial distribution </a:t>
                </a:r>
                <a14:m>
                  <m:oMath xmlns:m="http://schemas.openxmlformats.org/officeDocument/2006/math">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10,</m:t>
                        </m:r>
                        <m:r>
                          <a:rPr lang="en-US" sz="1600" b="0" i="1" smtClean="0">
                            <a:latin typeface="Cambria Math" panose="02040503050406030204" pitchFamily="18" charset="0"/>
                          </a:rPr>
                          <m:t>𝑝</m:t>
                        </m:r>
                      </m:e>
                    </m:d>
                  </m:oMath>
                </a14:m>
                <a:r>
                  <a:rPr lang="en-US" sz="1600" dirty="0">
                    <a:latin typeface="Comic Sans MS" panose="030F0702030302020204" pitchFamily="66" charset="0"/>
                  </a:rPr>
                  <a:t>, and a value of 1 is obtained. Use this observation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≠0.45</m:t>
                    </m:r>
                  </m:oMath>
                </a14:m>
                <a:r>
                  <a:rPr lang="en-US" sz="1600" dirty="0">
                    <a:latin typeface="Comic Sans MS" panose="030F0702030302020204" pitchFamily="66" charset="0"/>
                  </a:rPr>
                  <a:t> using a 5% significance level.</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For a two-tailed test, we need to halve the significance level used.</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In this case we would be considering 2.5% at either ‘extreme’ of the distribution</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t="-766" r="-2685"/>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4926134" y="1988472"/>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=0.45</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26134" y="1988472"/>
                <a:ext cx="1134670" cy="246221"/>
              </a:xfrm>
              <a:prstGeom prst="rect">
                <a:avLst/>
              </a:prstGeom>
              <a:blipFill>
                <a:blip r:embed="rId3"/>
                <a:stretch>
                  <a:fillRect l="-3226" r="-3763"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27613" y="2320286"/>
                <a:ext cx="11299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0.45</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27613" y="2320286"/>
                <a:ext cx="1129925" cy="246221"/>
              </a:xfrm>
              <a:prstGeom prst="rect">
                <a:avLst/>
              </a:prstGeom>
              <a:blipFill>
                <a:blip r:embed="rId4"/>
                <a:stretch>
                  <a:fillRect l="-3226" r="-32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59663" y="1599122"/>
                <a:ext cx="10602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𝑋</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(10,</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959663" y="1599122"/>
                <a:ext cx="1060290" cy="246221"/>
              </a:xfrm>
              <a:prstGeom prst="rect">
                <a:avLst/>
              </a:prstGeom>
              <a:blipFill>
                <a:blip r:embed="rId5"/>
                <a:stretch>
                  <a:fillRect l="-4023" r="-5747"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314093" y="1974522"/>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=10</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314093" y="1974522"/>
                <a:ext cx="662554" cy="246221"/>
              </a:xfrm>
              <a:prstGeom prst="rect">
                <a:avLst/>
              </a:prstGeom>
              <a:blipFill>
                <a:blip r:embed="rId6"/>
                <a:stretch>
                  <a:fillRect l="-4630" r="-5556"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15574" y="2296950"/>
                <a:ext cx="5434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m:t>
                      </m:r>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315574" y="2296950"/>
                <a:ext cx="543418" cy="246221"/>
              </a:xfrm>
              <a:prstGeom prst="rect">
                <a:avLst/>
              </a:prstGeom>
              <a:blipFill>
                <a:blip r:embed="rId7"/>
                <a:stretch>
                  <a:fillRect l="-4494" r="-7865"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04673" y="1968435"/>
                <a:ext cx="8138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=0.45</m:t>
                      </m:r>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304673" y="1968435"/>
                <a:ext cx="813813" cy="246221"/>
              </a:xfrm>
              <a:prstGeom prst="rect">
                <a:avLst/>
              </a:prstGeom>
              <a:blipFill>
                <a:blip r:embed="rId8"/>
                <a:stretch>
                  <a:fillRect l="-5970" r="-4478"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427734" y="2299912"/>
                <a:ext cx="49853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2.5%</m:t>
                      </m:r>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427734" y="2299912"/>
                <a:ext cx="498534" cy="246221"/>
              </a:xfrm>
              <a:prstGeom prst="rect">
                <a:avLst/>
              </a:prstGeom>
              <a:blipFill>
                <a:blip r:embed="rId9"/>
                <a:stretch>
                  <a:fillRect l="-8537" r="-9756" b="-12195"/>
                </a:stretch>
              </a:blipFill>
            </p:spPr>
            <p:txBody>
              <a:bodyPr/>
              <a:lstStyle/>
              <a:p>
                <a:r>
                  <a:rPr lang="en-GB">
                    <a:noFill/>
                  </a:rPr>
                  <a:t> </a:t>
                </a:r>
              </a:p>
            </p:txBody>
          </p:sp>
        </mc:Fallback>
      </mc:AlternateContent>
      <p:sp>
        <p:nvSpPr>
          <p:cNvPr id="23" name="TextBox 22"/>
          <p:cNvSpPr txBox="1"/>
          <p:nvPr/>
        </p:nvSpPr>
        <p:spPr>
          <a:xfrm>
            <a:off x="5024746" y="1204151"/>
            <a:ext cx="2922595" cy="338554"/>
          </a:xfrm>
          <a:prstGeom prst="rect">
            <a:avLst/>
          </a:prstGeom>
          <a:noFill/>
        </p:spPr>
        <p:txBody>
          <a:bodyPr wrap="none" rtlCol="0">
            <a:spAutoFit/>
          </a:bodyPr>
          <a:lstStyle/>
          <a:p>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p:sp>
        <p:nvSpPr>
          <p:cNvPr id="13" name="TextBox 12"/>
          <p:cNvSpPr txBox="1"/>
          <p:nvPr/>
        </p:nvSpPr>
        <p:spPr>
          <a:xfrm>
            <a:off x="4001491" y="2688962"/>
            <a:ext cx="479416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A starting point is to find whether you need to check the upper or lower limit</a:t>
            </a:r>
            <a:endParaRPr lang="en-GB" sz="1600" dirty="0">
              <a:solidFill>
                <a:srgbClr val="FF0000"/>
              </a:solidFill>
              <a:latin typeface="Comic Sans MS" panose="030F0702030302020204" pitchFamily="66" charset="0"/>
            </a:endParaRPr>
          </a:p>
        </p:txBody>
      </p:sp>
      <p:sp>
        <p:nvSpPr>
          <p:cNvPr id="15" name="TextBox 14"/>
          <p:cNvSpPr txBox="1"/>
          <p:nvPr/>
        </p:nvSpPr>
        <p:spPr>
          <a:xfrm>
            <a:off x="3997137" y="3590299"/>
            <a:ext cx="4794166" cy="1569660"/>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If we have 10 trials, and the probability of a success is 0.45, we would expect to get 4.5 ‘successes’</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Since we have had 1 ‘success’, our focus needs to be on the lower ‘tail’</a:t>
            </a:r>
          </a:p>
        </p:txBody>
      </p:sp>
    </p:spTree>
    <p:extLst>
      <p:ext uri="{BB962C8B-B14F-4D97-AF65-F5344CB8AC3E}">
        <p14:creationId xmlns:p14="http://schemas.microsoft.com/office/powerpoint/2010/main" val="23010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linds(horizont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blinds(horizontal)">
                                      <p:cBhvr>
                                        <p:cTn id="5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3"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A single observation, </a:t>
                </a:r>
                <a14:m>
                  <m:oMath xmlns:m="http://schemas.openxmlformats.org/officeDocument/2006/math">
                    <m:r>
                      <a:rPr lang="en-US" sz="1600" i="1" dirty="0" smtClean="0">
                        <a:latin typeface="Cambria Math" panose="02040503050406030204" pitchFamily="18" charset="0"/>
                      </a:rPr>
                      <m:t>𝑥</m:t>
                    </m:r>
                  </m:oMath>
                </a14:m>
                <a:r>
                  <a:rPr lang="en-US" sz="1600" dirty="0">
                    <a:latin typeface="Comic Sans MS" panose="030F0702030302020204" pitchFamily="66" charset="0"/>
                  </a:rPr>
                  <a:t>, is taken from a Binomial distribution </a:t>
                </a:r>
                <a14:m>
                  <m:oMath xmlns:m="http://schemas.openxmlformats.org/officeDocument/2006/math">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10,</m:t>
                        </m:r>
                        <m:r>
                          <a:rPr lang="en-US" sz="1600" b="0" i="1" smtClean="0">
                            <a:latin typeface="Cambria Math" panose="02040503050406030204" pitchFamily="18" charset="0"/>
                          </a:rPr>
                          <m:t>𝑝</m:t>
                        </m:r>
                      </m:e>
                    </m:d>
                  </m:oMath>
                </a14:m>
                <a:r>
                  <a:rPr lang="en-US" sz="1600" dirty="0">
                    <a:latin typeface="Comic Sans MS" panose="030F0702030302020204" pitchFamily="66" charset="0"/>
                  </a:rPr>
                  <a:t>, and a value of 1 is obtained. Use this observation to test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=0.45</m:t>
                    </m:r>
                  </m:oMath>
                </a14:m>
                <a:r>
                  <a:rPr lang="en-US" sz="1600" dirty="0">
                    <a:latin typeface="Comic Sans MS" panose="030F0702030302020204" pitchFamily="66" charset="0"/>
                  </a:rPr>
                  <a:t> against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≠0.45</m:t>
                    </m:r>
                  </m:oMath>
                </a14:m>
                <a:r>
                  <a:rPr lang="en-US" sz="1600" dirty="0">
                    <a:latin typeface="Comic Sans MS" panose="030F0702030302020204" pitchFamily="66" charset="0"/>
                  </a:rPr>
                  <a:t> using a 5% significance level.</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For a two-tailed test, we need to halve the significance level used.</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In this case we would be considering 2.5% at either ‘extreme’ of the distribution</a:t>
                </a:r>
              </a:p>
            </p:txBody>
          </p:sp>
        </mc:Choice>
        <mc:Fallback xmlns="">
          <p:sp>
            <p:nvSpPr>
              <p:cNvPr id="3" name="コンテンツ プレースホルダー 2">
                <a:extLst>
                  <a:ext uri="{FF2B5EF4-FFF2-40B4-BE49-F238E27FC236}">
                    <a16:creationId xmlns:a16="http://schemas.microsoft.com/office/drawing/2014/main" id="{B40142FD-D65A-415C-B42C-D7288410BF42}"/>
                  </a:ext>
                </a:extLst>
              </p:cNvPr>
              <p:cNvSpPr>
                <a:spLocks noGrp="1" noRot="1" noChangeAspect="1" noMove="1" noResize="1" noEditPoints="1" noAdjustHandles="1" noChangeArrowheads="1" noChangeShapeType="1" noTextEdit="1"/>
              </p:cNvSpPr>
              <p:nvPr>
                <p:ph idx="1"/>
              </p:nvPr>
            </p:nvSpPr>
            <p:spPr>
              <a:xfrm>
                <a:off x="142875" y="1400175"/>
                <a:ext cx="3630135" cy="4776787"/>
              </a:xfrm>
              <a:blipFill>
                <a:blip r:embed="rId2"/>
                <a:stretch>
                  <a:fillRect t="-766" r="-2685"/>
                </a:stretch>
              </a:blipFill>
            </p:spPr>
            <p:txBody>
              <a:bodyPr/>
              <a:lstStyle/>
              <a:p>
                <a:r>
                  <a:rPr lang="en-GB">
                    <a:noFill/>
                  </a:rPr>
                  <a:t> </a:t>
                </a:r>
              </a:p>
            </p:txBody>
          </p:sp>
        </mc:Fallback>
      </mc:AlternateContent>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4926134" y="1988472"/>
                <a:ext cx="11346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=0.45</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26134" y="1988472"/>
                <a:ext cx="1134670" cy="246221"/>
              </a:xfrm>
              <a:prstGeom prst="rect">
                <a:avLst/>
              </a:prstGeom>
              <a:blipFill>
                <a:blip r:embed="rId3"/>
                <a:stretch>
                  <a:fillRect l="-3226" r="-3763"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27613" y="2320286"/>
                <a:ext cx="11299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0.45</m:t>
                      </m:r>
                    </m:oMath>
                  </m:oMathPara>
                </a14:m>
                <a:endParaRPr lang="en-GB"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27613" y="2320286"/>
                <a:ext cx="1129925" cy="246221"/>
              </a:xfrm>
              <a:prstGeom prst="rect">
                <a:avLst/>
              </a:prstGeom>
              <a:blipFill>
                <a:blip r:embed="rId4"/>
                <a:stretch>
                  <a:fillRect l="-3226" r="-32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59663" y="1599122"/>
                <a:ext cx="10602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𝑋</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(10,</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959663" y="1599122"/>
                <a:ext cx="1060290" cy="246221"/>
              </a:xfrm>
              <a:prstGeom prst="rect">
                <a:avLst/>
              </a:prstGeom>
              <a:blipFill>
                <a:blip r:embed="rId5"/>
                <a:stretch>
                  <a:fillRect l="-4023" r="-5747"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314093" y="1974522"/>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=10</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314093" y="1974522"/>
                <a:ext cx="662554" cy="246221"/>
              </a:xfrm>
              <a:prstGeom prst="rect">
                <a:avLst/>
              </a:prstGeom>
              <a:blipFill>
                <a:blip r:embed="rId6"/>
                <a:stretch>
                  <a:fillRect l="-4630" r="-5556"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15574" y="2296950"/>
                <a:ext cx="5434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m:t>
                      </m:r>
                    </m:oMath>
                  </m:oMathPara>
                </a14:m>
                <a:endParaRPr lang="en-GB"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315574" y="2296950"/>
                <a:ext cx="543418" cy="246221"/>
              </a:xfrm>
              <a:prstGeom prst="rect">
                <a:avLst/>
              </a:prstGeom>
              <a:blipFill>
                <a:blip r:embed="rId7"/>
                <a:stretch>
                  <a:fillRect l="-4494" r="-7865"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304673" y="1968435"/>
                <a:ext cx="8138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=0.45</m:t>
                      </m:r>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304673" y="1968435"/>
                <a:ext cx="813813" cy="246221"/>
              </a:xfrm>
              <a:prstGeom prst="rect">
                <a:avLst/>
              </a:prstGeom>
              <a:blipFill>
                <a:blip r:embed="rId8"/>
                <a:stretch>
                  <a:fillRect l="-5970" r="-4478"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427734" y="2299912"/>
                <a:ext cx="49853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2.5%</m:t>
                      </m:r>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427734" y="2299912"/>
                <a:ext cx="498534" cy="246221"/>
              </a:xfrm>
              <a:prstGeom prst="rect">
                <a:avLst/>
              </a:prstGeom>
              <a:blipFill>
                <a:blip r:embed="rId9"/>
                <a:stretch>
                  <a:fillRect l="-8537" r="-9756" b="-12195"/>
                </a:stretch>
              </a:blipFill>
            </p:spPr>
            <p:txBody>
              <a:bodyPr/>
              <a:lstStyle/>
              <a:p>
                <a:r>
                  <a:rPr lang="en-GB">
                    <a:noFill/>
                  </a:rPr>
                  <a:t> </a:t>
                </a:r>
              </a:p>
            </p:txBody>
          </p:sp>
        </mc:Fallback>
      </mc:AlternateContent>
      <p:sp>
        <p:nvSpPr>
          <p:cNvPr id="23" name="TextBox 22"/>
          <p:cNvSpPr txBox="1"/>
          <p:nvPr/>
        </p:nvSpPr>
        <p:spPr>
          <a:xfrm>
            <a:off x="5024746" y="1204151"/>
            <a:ext cx="2922595" cy="338554"/>
          </a:xfrm>
          <a:prstGeom prst="rect">
            <a:avLst/>
          </a:prstGeom>
          <a:noFill/>
        </p:spPr>
        <p:txBody>
          <a:bodyPr wrap="none" rtlCol="0">
            <a:spAutoFit/>
          </a:bodyPr>
          <a:lstStyle/>
          <a:p>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p:grpSp>
        <p:nvGrpSpPr>
          <p:cNvPr id="7" name="Group 6"/>
          <p:cNvGrpSpPr/>
          <p:nvPr/>
        </p:nvGrpSpPr>
        <p:grpSpPr>
          <a:xfrm>
            <a:off x="4113576" y="2640602"/>
            <a:ext cx="4812283" cy="1524203"/>
            <a:chOff x="4205016" y="2754902"/>
            <a:chExt cx="4812283" cy="1524203"/>
          </a:xfrm>
        </p:grpSpPr>
        <p:pic>
          <p:nvPicPr>
            <p:cNvPr id="5" name="Picture 4"/>
            <p:cNvPicPr>
              <a:picLocks noChangeAspect="1"/>
            </p:cNvPicPr>
            <p:nvPr/>
          </p:nvPicPr>
          <p:blipFill rotWithShape="1">
            <a:blip r:embed="rId10"/>
            <a:srcRect l="7385" t="46567" r="15754" b="14785"/>
            <a:stretch/>
          </p:blipFill>
          <p:spPr>
            <a:xfrm>
              <a:off x="4206512" y="2918420"/>
              <a:ext cx="4810787" cy="1360685"/>
            </a:xfrm>
            <a:prstGeom prst="rect">
              <a:avLst/>
            </a:prstGeom>
          </p:spPr>
        </p:pic>
        <p:pic>
          <p:nvPicPr>
            <p:cNvPr id="6" name="Picture 5"/>
            <p:cNvPicPr>
              <a:picLocks noChangeAspect="1"/>
            </p:cNvPicPr>
            <p:nvPr/>
          </p:nvPicPr>
          <p:blipFill rotWithShape="1">
            <a:blip r:embed="rId11"/>
            <a:srcRect l="7406" t="40302" r="15776" b="54622"/>
            <a:stretch/>
          </p:blipFill>
          <p:spPr>
            <a:xfrm>
              <a:off x="4205016" y="2754902"/>
              <a:ext cx="4810397" cy="178798"/>
            </a:xfrm>
            <a:prstGeom prst="rect">
              <a:avLst/>
            </a:prstGeom>
          </p:spPr>
        </p:pic>
      </p:grpSp>
      <p:sp>
        <p:nvSpPr>
          <p:cNvPr id="22" name="Oval 21"/>
          <p:cNvSpPr/>
          <p:nvPr/>
        </p:nvSpPr>
        <p:spPr>
          <a:xfrm>
            <a:off x="4116216" y="2752891"/>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131123" y="2577737"/>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109709" y="2923771"/>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910446" y="4242626"/>
            <a:ext cx="3230372"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We can now write the following:</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5453062" y="4610100"/>
                <a:ext cx="19677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=0.0233</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453062" y="4610100"/>
                <a:ext cx="1967783" cy="276999"/>
              </a:xfrm>
              <a:prstGeom prst="rect">
                <a:avLst/>
              </a:prstGeom>
              <a:blipFill>
                <a:blip r:embed="rId12"/>
                <a:stretch>
                  <a:fillRect l="-2484" r="-2795" b="-10870"/>
                </a:stretch>
              </a:blipFill>
            </p:spPr>
            <p:txBody>
              <a:bodyPr/>
              <a:lstStyle/>
              <a:p>
                <a:r>
                  <a:rPr lang="en-GB">
                    <a:noFill/>
                  </a:rPr>
                  <a:t> </a:t>
                </a:r>
              </a:p>
            </p:txBody>
          </p:sp>
        </mc:Fallback>
      </mc:AlternateContent>
      <p:sp>
        <p:nvSpPr>
          <p:cNvPr id="27" name="TextBox 26"/>
          <p:cNvSpPr txBox="1"/>
          <p:nvPr/>
        </p:nvSpPr>
        <p:spPr>
          <a:xfrm>
            <a:off x="4148446" y="4937951"/>
            <a:ext cx="4766954"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So the chance of getting up to or including 1 is 2.33%</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4181475" y="5638800"/>
                <a:ext cx="4695825" cy="738664"/>
              </a:xfrm>
              <a:prstGeom prst="rect">
                <a:avLst/>
              </a:prstGeom>
              <a:noFill/>
            </p:spPr>
            <p:txBody>
              <a:bodyPr wrap="square" lIns="0" tIns="0" rIns="0" bIns="0" rtlCol="0">
                <a:spAutoFit/>
              </a:bodyPr>
              <a:lstStyle/>
              <a:p>
                <a:pPr algn="ctr"/>
                <a:r>
                  <a:rPr lang="en-US" sz="1600" dirty="0">
                    <a:solidFill>
                      <a:srgbClr val="FF0000"/>
                    </a:solidFill>
                    <a:latin typeface="Comic Sans MS" panose="030F0702030302020204" pitchFamily="66" charset="0"/>
                  </a:rPr>
                  <a:t>Since </a:t>
                </a:r>
                <a14:m>
                  <m:oMath xmlns:m="http://schemas.openxmlformats.org/officeDocument/2006/math">
                    <m:r>
                      <a:rPr lang="en-US" sz="1600" i="1" dirty="0" smtClean="0">
                        <a:solidFill>
                          <a:srgbClr val="FF0000"/>
                        </a:solidFill>
                        <a:latin typeface="Cambria Math" panose="02040503050406030204" pitchFamily="18" charset="0"/>
                      </a:rPr>
                      <m:t>0.0233&lt;0.025</m:t>
                    </m:r>
                  </m:oMath>
                </a14:m>
                <a:r>
                  <a:rPr lang="en-GB" sz="1600" dirty="0">
                    <a:solidFill>
                      <a:srgbClr val="FF0000"/>
                    </a:solidFill>
                    <a:latin typeface="Comic Sans MS" panose="030F0702030302020204" pitchFamily="66" charset="0"/>
                  </a:rPr>
                  <a:t>, we reject the null hypothesis. It seems that the probability might be lower than expected</a:t>
                </a:r>
              </a:p>
            </p:txBody>
          </p:sp>
        </mc:Choice>
        <mc:Fallback xmlns="">
          <p:sp>
            <p:nvSpPr>
              <p:cNvPr id="28" name="TextBox 27"/>
              <p:cNvSpPr txBox="1">
                <a:spLocks noRot="1" noChangeAspect="1" noMove="1" noResize="1" noEditPoints="1" noAdjustHandles="1" noChangeArrowheads="1" noChangeShapeType="1" noTextEdit="1"/>
              </p:cNvSpPr>
              <p:nvPr/>
            </p:nvSpPr>
            <p:spPr>
              <a:xfrm>
                <a:off x="4181475" y="5638800"/>
                <a:ext cx="4695825" cy="738664"/>
              </a:xfrm>
              <a:prstGeom prst="rect">
                <a:avLst/>
              </a:prstGeom>
              <a:blipFill>
                <a:blip r:embed="rId13"/>
                <a:stretch>
                  <a:fillRect l="-909" t="-7438" r="-1818" b="-16529"/>
                </a:stretch>
              </a:blipFill>
            </p:spPr>
            <p:txBody>
              <a:bodyPr/>
              <a:lstStyle/>
              <a:p>
                <a:r>
                  <a:rPr lang="en-GB">
                    <a:noFill/>
                  </a:rPr>
                  <a:t> </a:t>
                </a:r>
              </a:p>
            </p:txBody>
          </p:sp>
        </mc:Fallback>
      </mc:AlternateContent>
    </p:spTree>
    <p:extLst>
      <p:ext uri="{BB962C8B-B14F-4D97-AF65-F5344CB8AC3E}">
        <p14:creationId xmlns:p14="http://schemas.microsoft.com/office/powerpoint/2010/main" val="12522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p:bldP spid="9" grpId="0"/>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You need to be able to use your calculator to find values using probabilities that are not in the table…</a:t>
            </a:r>
          </a:p>
          <a:p>
            <a:pPr marL="0" indent="0" algn="ctr">
              <a:buNone/>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highly recommend the ‘Casio </a:t>
            </a:r>
            <a:r>
              <a:rPr lang="en-US" sz="1600" dirty="0" err="1">
                <a:latin typeface="Comic Sans MS" panose="030F0702030302020204" pitchFamily="66" charset="0"/>
                <a:sym typeface="Wingdings" panose="05000000000000000000" pitchFamily="2" charset="2"/>
              </a:rPr>
              <a:t>ClassWiz</a:t>
            </a:r>
            <a:r>
              <a:rPr lang="en-US" sz="1600" dirty="0">
                <a:latin typeface="Comic Sans MS" panose="030F0702030302020204" pitchFamily="66" charset="0"/>
                <a:sym typeface="Wingdings" panose="05000000000000000000" pitchFamily="2" charset="2"/>
              </a:rPr>
              <a:t>’</a:t>
            </a: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will see how to use this to find values that are not in the statistical tables…</a:t>
            </a:r>
          </a:p>
          <a:p>
            <a:pPr marL="0" indent="0" algn="ctr">
              <a:buNone/>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p:pic>
        <p:nvPicPr>
          <p:cNvPr id="1026" name="Picture 2" descr="ãcasio classwizãã®ç»åæ¤ç´¢çµæ"/>
          <p:cNvPicPr>
            <a:picLocks noChangeAspect="1" noChangeArrowheads="1"/>
          </p:cNvPicPr>
          <p:nvPr/>
        </p:nvPicPr>
        <p:blipFill rotWithShape="1">
          <a:blip r:embed="rId2">
            <a:extLst>
              <a:ext uri="{28A0092B-C50C-407E-A947-70E740481C1C}">
                <a14:useLocalDpi xmlns:a14="http://schemas.microsoft.com/office/drawing/2010/main" val="0"/>
              </a:ext>
            </a:extLst>
          </a:blip>
          <a:srcRect l="2460" t="2595" r="52403" b="1683"/>
          <a:stretch/>
        </p:blipFill>
        <p:spPr bwMode="auto">
          <a:xfrm>
            <a:off x="5016137" y="1119202"/>
            <a:ext cx="2626024" cy="556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You need to be able to use your calculator to find values using probabilities that are not in the table…</a:t>
            </a:r>
          </a:p>
          <a:p>
            <a:pPr marL="0" indent="0" algn="ctr">
              <a:buNone/>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p:grpSp>
        <p:nvGrpSpPr>
          <p:cNvPr id="6" name="Group 5"/>
          <p:cNvGrpSpPr/>
          <p:nvPr/>
        </p:nvGrpSpPr>
        <p:grpSpPr>
          <a:xfrm>
            <a:off x="4149425" y="2007075"/>
            <a:ext cx="4812283" cy="1524203"/>
            <a:chOff x="4205016" y="2754902"/>
            <a:chExt cx="4812283" cy="1524203"/>
          </a:xfrm>
        </p:grpSpPr>
        <p:pic>
          <p:nvPicPr>
            <p:cNvPr id="7" name="Picture 6"/>
            <p:cNvPicPr>
              <a:picLocks noChangeAspect="1"/>
            </p:cNvPicPr>
            <p:nvPr/>
          </p:nvPicPr>
          <p:blipFill rotWithShape="1">
            <a:blip r:embed="rId2"/>
            <a:srcRect l="7385" t="46567" r="15754" b="14785"/>
            <a:stretch/>
          </p:blipFill>
          <p:spPr>
            <a:xfrm>
              <a:off x="4206512" y="2918420"/>
              <a:ext cx="4810787" cy="1360685"/>
            </a:xfrm>
            <a:prstGeom prst="rect">
              <a:avLst/>
            </a:prstGeom>
          </p:spPr>
        </p:pic>
        <p:pic>
          <p:nvPicPr>
            <p:cNvPr id="8" name="Picture 7"/>
            <p:cNvPicPr>
              <a:picLocks noChangeAspect="1"/>
            </p:cNvPicPr>
            <p:nvPr/>
          </p:nvPicPr>
          <p:blipFill rotWithShape="1">
            <a:blip r:embed="rId3"/>
            <a:srcRect l="7406" t="40302" r="15776" b="54622"/>
            <a:stretch/>
          </p:blipFill>
          <p:spPr>
            <a:xfrm>
              <a:off x="4205016" y="2754902"/>
              <a:ext cx="4810397" cy="178798"/>
            </a:xfrm>
            <a:prstGeom prst="rect">
              <a:avLst/>
            </a:prstGeom>
          </p:spPr>
        </p:pic>
      </p:grpSp>
      <p:sp>
        <p:nvSpPr>
          <p:cNvPr id="9" name="Oval 8"/>
          <p:cNvSpPr/>
          <p:nvPr/>
        </p:nvSpPr>
        <p:spPr>
          <a:xfrm>
            <a:off x="4152065" y="2119364"/>
            <a:ext cx="39949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166972" y="1944210"/>
            <a:ext cx="363984"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145558" y="2290244"/>
            <a:ext cx="381740" cy="1559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p:cNvSpPr txBox="1"/>
              <p:nvPr/>
            </p:nvSpPr>
            <p:spPr>
              <a:xfrm>
                <a:off x="4400197" y="1331735"/>
                <a:ext cx="4353186"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In the previous question, we needed to find </a:t>
                </a:r>
                <a14:m>
                  <m:oMath xmlns:m="http://schemas.openxmlformats.org/officeDocument/2006/math">
                    <m:r>
                      <a:rPr lang="en-US" sz="1600" b="0" i="1" smtClean="0">
                        <a:solidFill>
                          <a:srgbClr val="FF0000"/>
                        </a:solidFill>
                        <a:latin typeface="Cambria Math" panose="02040503050406030204" pitchFamily="18" charset="0"/>
                      </a:rPr>
                      <m:t>𝑃</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𝑋</m:t>
                    </m:r>
                    <m:r>
                      <a:rPr lang="en-US" sz="1600" b="0" i="1" smtClean="0">
                        <a:solidFill>
                          <a:srgbClr val="FF0000"/>
                        </a:solidFill>
                        <a:latin typeface="Cambria Math" panose="02040503050406030204" pitchFamily="18" charset="0"/>
                        <a:ea typeface="Cambria Math" panose="02040503050406030204" pitchFamily="18" charset="0"/>
                      </a:rPr>
                      <m:t>≤1)</m:t>
                    </m:r>
                  </m:oMath>
                </a14:m>
                <a:r>
                  <a:rPr lang="en-GB" sz="1600" dirty="0">
                    <a:solidFill>
                      <a:srgbClr val="FF0000"/>
                    </a:solidFill>
                    <a:latin typeface="Comic Sans MS" panose="030F0702030302020204" pitchFamily="66" charset="0"/>
                  </a:rPr>
                  <a:t> when </a:t>
                </a:r>
                <a14:m>
                  <m:oMath xmlns:m="http://schemas.openxmlformats.org/officeDocument/2006/math">
                    <m:r>
                      <a:rPr lang="en-US" sz="1600" b="0" i="1" smtClean="0">
                        <a:solidFill>
                          <a:srgbClr val="FF0000"/>
                        </a:solidFill>
                        <a:latin typeface="Cambria Math" panose="02040503050406030204" pitchFamily="18" charset="0"/>
                      </a:rPr>
                      <m:t>𝑛</m:t>
                    </m:r>
                    <m:r>
                      <a:rPr lang="en-US" sz="1600" b="0" i="1" smtClean="0">
                        <a:solidFill>
                          <a:srgbClr val="FF0000"/>
                        </a:solidFill>
                        <a:latin typeface="Cambria Math" panose="02040503050406030204" pitchFamily="18" charset="0"/>
                      </a:rPr>
                      <m:t>=10</m:t>
                    </m:r>
                  </m:oMath>
                </a14:m>
                <a:r>
                  <a:rPr lang="en-GB" sz="1600" dirty="0">
                    <a:solidFill>
                      <a:srgbClr val="FF0000"/>
                    </a:solidFill>
                    <a:latin typeface="Comic Sans MS" panose="030F0702030302020204" pitchFamily="66" charset="0"/>
                  </a:rPr>
                  <a:t> and </a:t>
                </a:r>
                <a14:m>
                  <m:oMath xmlns:m="http://schemas.openxmlformats.org/officeDocument/2006/math">
                    <m:r>
                      <a:rPr lang="en-US" sz="1600" b="0" i="1" smtClean="0">
                        <a:solidFill>
                          <a:srgbClr val="FF0000"/>
                        </a:solidFill>
                        <a:latin typeface="Cambria Math" panose="02040503050406030204" pitchFamily="18" charset="0"/>
                      </a:rPr>
                      <m:t>𝑝</m:t>
                    </m:r>
                    <m:r>
                      <a:rPr lang="en-US" sz="1600" b="0" i="1" smtClean="0">
                        <a:solidFill>
                          <a:srgbClr val="FF0000"/>
                        </a:solidFill>
                        <a:latin typeface="Cambria Math" panose="02040503050406030204" pitchFamily="18" charset="0"/>
                      </a:rPr>
                      <m:t>=0.45</m:t>
                    </m:r>
                  </m:oMath>
                </a14:m>
                <a:endParaRPr lang="en-GB" sz="1600" dirty="0">
                  <a:solidFill>
                    <a:srgbClr val="FF0000"/>
                  </a:solidFill>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400197" y="1331735"/>
                <a:ext cx="4353186" cy="584775"/>
              </a:xfrm>
              <a:prstGeom prst="rect">
                <a:avLst/>
              </a:prstGeom>
              <a:blipFill>
                <a:blip r:embed="rId4"/>
                <a:stretch>
                  <a:fillRect t="-2083" r="-1541" b="-13542"/>
                </a:stretch>
              </a:blipFill>
            </p:spPr>
            <p:txBody>
              <a:bodyPr/>
              <a:lstStyle/>
              <a:p>
                <a:r>
                  <a:rPr lang="en-GB">
                    <a:noFill/>
                  </a:rPr>
                  <a:t> </a:t>
                </a:r>
              </a:p>
            </p:txBody>
          </p:sp>
        </mc:Fallback>
      </mc:AlternateContent>
      <p:sp>
        <p:nvSpPr>
          <p:cNvPr id="13" name="TextBox 12"/>
          <p:cNvSpPr txBox="1"/>
          <p:nvPr/>
        </p:nvSpPr>
        <p:spPr>
          <a:xfrm>
            <a:off x="4435708" y="3631052"/>
            <a:ext cx="4353186" cy="1077218"/>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This value is also in your </a:t>
            </a:r>
            <a:r>
              <a:rPr lang="en-US" sz="1600" dirty="0" err="1">
                <a:solidFill>
                  <a:srgbClr val="FF0000"/>
                </a:solidFill>
                <a:latin typeface="Comic Sans MS" panose="030F0702030302020204" pitchFamily="66" charset="0"/>
                <a:sym typeface="Wingdings" panose="05000000000000000000" pitchFamily="2" charset="2"/>
              </a:rPr>
              <a:t>ClassWiz</a:t>
            </a:r>
            <a:r>
              <a:rPr lang="en-US" sz="1600" dirty="0">
                <a:solidFill>
                  <a:srgbClr val="FF0000"/>
                </a:solidFill>
                <a:latin typeface="Comic Sans MS" panose="030F0702030302020204" pitchFamily="66" charset="0"/>
                <a:sym typeface="Wingdings" panose="05000000000000000000" pitchFamily="2" charset="2"/>
              </a:rPr>
              <a:t> calculator</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Let’s see how to calculate it…</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124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blinds(horizontal)">
                                      <p:cBhvr>
                                        <p:cTn id="3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You need to be able to use your calculator to find values using probabilities that are not in the table…</a:t>
            </a:r>
          </a:p>
          <a:p>
            <a:pPr marL="0" indent="0" algn="ctr">
              <a:buNone/>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a:p>
            <a:pPr algn="ctr">
              <a:buFont typeface="Wingdings" panose="05000000000000000000" pitchFamily="2" charset="2"/>
              <a:buChar char="à"/>
            </a:pPr>
            <a:endParaRPr lang="en-US" sz="1600" dirty="0">
              <a:latin typeface="Comic Sans MS" panose="030F0702030302020204" pitchFamily="66" charset="0"/>
              <a:sym typeface="Wingdings" panose="05000000000000000000" pitchFamily="2" charset="2"/>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p:grpSp>
        <p:nvGrpSpPr>
          <p:cNvPr id="6" name="Group 5"/>
          <p:cNvGrpSpPr/>
          <p:nvPr/>
        </p:nvGrpSpPr>
        <p:grpSpPr>
          <a:xfrm>
            <a:off x="107504" y="3284984"/>
            <a:ext cx="3826329" cy="1215516"/>
            <a:chOff x="4205016" y="2754902"/>
            <a:chExt cx="4812283" cy="1524203"/>
          </a:xfrm>
        </p:grpSpPr>
        <p:pic>
          <p:nvPicPr>
            <p:cNvPr id="7" name="Picture 6"/>
            <p:cNvPicPr>
              <a:picLocks noChangeAspect="1"/>
            </p:cNvPicPr>
            <p:nvPr/>
          </p:nvPicPr>
          <p:blipFill rotWithShape="1">
            <a:blip r:embed="rId2"/>
            <a:srcRect l="7385" t="46567" r="15754" b="14785"/>
            <a:stretch/>
          </p:blipFill>
          <p:spPr>
            <a:xfrm>
              <a:off x="4206512" y="2918420"/>
              <a:ext cx="4810787" cy="1360685"/>
            </a:xfrm>
            <a:prstGeom prst="rect">
              <a:avLst/>
            </a:prstGeom>
          </p:spPr>
        </p:pic>
        <p:pic>
          <p:nvPicPr>
            <p:cNvPr id="8" name="Picture 7"/>
            <p:cNvPicPr>
              <a:picLocks noChangeAspect="1"/>
            </p:cNvPicPr>
            <p:nvPr/>
          </p:nvPicPr>
          <p:blipFill rotWithShape="1">
            <a:blip r:embed="rId3"/>
            <a:srcRect l="7406" t="40302" r="15776" b="54622"/>
            <a:stretch/>
          </p:blipFill>
          <p:spPr>
            <a:xfrm>
              <a:off x="4205016" y="2754902"/>
              <a:ext cx="4810397" cy="178798"/>
            </a:xfrm>
            <a:prstGeom prst="rect">
              <a:avLst/>
            </a:prstGeom>
          </p:spPr>
        </p:pic>
      </p:grpSp>
      <p:sp>
        <p:nvSpPr>
          <p:cNvPr id="9" name="Oval 8"/>
          <p:cNvSpPr/>
          <p:nvPr/>
        </p:nvSpPr>
        <p:spPr>
          <a:xfrm>
            <a:off x="107505" y="3400148"/>
            <a:ext cx="300868" cy="15979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16200000">
            <a:off x="3374497" y="3195221"/>
            <a:ext cx="144016"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6200000">
            <a:off x="3366487" y="3416050"/>
            <a:ext cx="138343" cy="3196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l="13632" t="44232" r="9152" b="16493"/>
          <a:stretch/>
        </p:blipFill>
        <p:spPr>
          <a:xfrm>
            <a:off x="4139952" y="4149080"/>
            <a:ext cx="2080800" cy="793787"/>
          </a:xfrm>
          <a:prstGeom prst="rect">
            <a:avLst/>
          </a:prstGeom>
        </p:spPr>
      </p:pic>
      <p:pic>
        <p:nvPicPr>
          <p:cNvPr id="14" name="Picture 13"/>
          <p:cNvPicPr>
            <a:picLocks noChangeAspect="1"/>
          </p:cNvPicPr>
          <p:nvPr/>
        </p:nvPicPr>
        <p:blipFill rotWithShape="1">
          <a:blip r:embed="rId5" cstate="hqprint">
            <a:extLst>
              <a:ext uri="{28A0092B-C50C-407E-A947-70E740481C1C}">
                <a14:useLocalDpi xmlns:a14="http://schemas.microsoft.com/office/drawing/2010/main" val="0"/>
              </a:ext>
            </a:extLst>
          </a:blip>
          <a:srcRect l="18109" t="43763" r="12662" b="18887"/>
          <a:stretch/>
        </p:blipFill>
        <p:spPr>
          <a:xfrm>
            <a:off x="4139952" y="5013176"/>
            <a:ext cx="2080800" cy="841957"/>
          </a:xfrm>
          <a:prstGeom prst="rect">
            <a:avLst/>
          </a:prstGeom>
        </p:spPr>
      </p:pic>
      <p:pic>
        <p:nvPicPr>
          <p:cNvPr id="15" name="Picture 14"/>
          <p:cNvPicPr>
            <a:picLocks noChangeAspect="1"/>
          </p:cNvPicPr>
          <p:nvPr/>
        </p:nvPicPr>
        <p:blipFill rotWithShape="1">
          <a:blip r:embed="rId6" cstate="hqprint">
            <a:extLst>
              <a:ext uri="{28A0092B-C50C-407E-A947-70E740481C1C}">
                <a14:useLocalDpi xmlns:a14="http://schemas.microsoft.com/office/drawing/2010/main" val="0"/>
              </a:ext>
            </a:extLst>
          </a:blip>
          <a:srcRect l="13487" t="43763" r="13228" b="19642"/>
          <a:stretch/>
        </p:blipFill>
        <p:spPr>
          <a:xfrm>
            <a:off x="4139952" y="5949280"/>
            <a:ext cx="2080800" cy="779297"/>
          </a:xfrm>
          <a:prstGeom prst="rect">
            <a:avLst/>
          </a:prstGeom>
        </p:spPr>
      </p:pic>
      <p:pic>
        <p:nvPicPr>
          <p:cNvPr id="16" name="Picture 15"/>
          <p:cNvPicPr>
            <a:picLocks noChangeAspect="1"/>
          </p:cNvPicPr>
          <p:nvPr/>
        </p:nvPicPr>
        <p:blipFill rotWithShape="1">
          <a:blip r:embed="rId7" cstate="hqprint">
            <a:extLst>
              <a:ext uri="{28A0092B-C50C-407E-A947-70E740481C1C}">
                <a14:useLocalDpi xmlns:a14="http://schemas.microsoft.com/office/drawing/2010/main" val="0"/>
              </a:ext>
            </a:extLst>
          </a:blip>
          <a:srcRect l="10092" t="40745" r="8418" b="18133"/>
          <a:stretch/>
        </p:blipFill>
        <p:spPr>
          <a:xfrm>
            <a:off x="4139952" y="1556792"/>
            <a:ext cx="2080800" cy="787526"/>
          </a:xfrm>
          <a:prstGeom prst="rect">
            <a:avLst/>
          </a:prstGeom>
        </p:spPr>
      </p:pic>
      <p:pic>
        <p:nvPicPr>
          <p:cNvPr id="17" name="Picture 16"/>
          <p:cNvPicPr>
            <a:picLocks noChangeAspect="1"/>
          </p:cNvPicPr>
          <p:nvPr/>
        </p:nvPicPr>
        <p:blipFill rotWithShape="1">
          <a:blip r:embed="rId8" cstate="hqprint">
            <a:extLst>
              <a:ext uri="{28A0092B-C50C-407E-A947-70E740481C1C}">
                <a14:useLocalDpi xmlns:a14="http://schemas.microsoft.com/office/drawing/2010/main" val="0"/>
              </a:ext>
            </a:extLst>
          </a:blip>
          <a:srcRect l="14903" t="45272" r="9549" b="17001"/>
          <a:stretch/>
        </p:blipFill>
        <p:spPr>
          <a:xfrm>
            <a:off x="4139952" y="2420888"/>
            <a:ext cx="2080800" cy="779327"/>
          </a:xfrm>
          <a:prstGeom prst="rect">
            <a:avLst/>
          </a:prstGeom>
        </p:spPr>
      </p:pic>
      <p:pic>
        <p:nvPicPr>
          <p:cNvPr id="18" name="Picture 17"/>
          <p:cNvPicPr>
            <a:picLocks noChangeAspect="1"/>
          </p:cNvPicPr>
          <p:nvPr/>
        </p:nvPicPr>
        <p:blipFill rotWithShape="1">
          <a:blip r:embed="rId9" cstate="hqprint">
            <a:extLst>
              <a:ext uri="{28A0092B-C50C-407E-A947-70E740481C1C}">
                <a14:useLocalDpi xmlns:a14="http://schemas.microsoft.com/office/drawing/2010/main" val="0"/>
              </a:ext>
            </a:extLst>
          </a:blip>
          <a:srcRect l="16883" t="45273" r="11247" b="18132"/>
          <a:stretch/>
        </p:blipFill>
        <p:spPr>
          <a:xfrm>
            <a:off x="4139952" y="3284984"/>
            <a:ext cx="2080800" cy="794637"/>
          </a:xfrm>
          <a:prstGeom prst="rect">
            <a:avLst/>
          </a:prstGeom>
        </p:spPr>
      </p:pic>
      <p:sp>
        <p:nvSpPr>
          <p:cNvPr id="19" name="TextBox 18"/>
          <p:cNvSpPr txBox="1"/>
          <p:nvPr/>
        </p:nvSpPr>
        <p:spPr>
          <a:xfrm>
            <a:off x="4644008" y="1124744"/>
            <a:ext cx="3587842"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Start by pressing the ‘mode’ button</a:t>
            </a:r>
            <a:endParaRPr lang="en-GB" sz="1600" dirty="0">
              <a:solidFill>
                <a:srgbClr val="FF0000"/>
              </a:solidFill>
              <a:latin typeface="Comic Sans MS" panose="030F0702030302020204" pitchFamily="66" charset="0"/>
            </a:endParaRPr>
          </a:p>
        </p:txBody>
      </p:sp>
      <p:sp>
        <p:nvSpPr>
          <p:cNvPr id="20" name="TextBox 19"/>
          <p:cNvSpPr txBox="1"/>
          <p:nvPr/>
        </p:nvSpPr>
        <p:spPr>
          <a:xfrm>
            <a:off x="6732240" y="1772816"/>
            <a:ext cx="2133918"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On this screen, press 7</a:t>
            </a:r>
            <a:endParaRPr lang="en-GB" sz="1400" dirty="0">
              <a:solidFill>
                <a:srgbClr val="FF0000"/>
              </a:solidFill>
              <a:latin typeface="Comic Sans MS" panose="030F0702030302020204" pitchFamily="66" charset="0"/>
            </a:endParaRPr>
          </a:p>
        </p:txBody>
      </p:sp>
      <p:cxnSp>
        <p:nvCxnSpPr>
          <p:cNvPr id="22" name="Straight Arrow Connector 21"/>
          <p:cNvCxnSpPr/>
          <p:nvPr/>
        </p:nvCxnSpPr>
        <p:spPr>
          <a:xfrm flipH="1">
            <a:off x="6300192" y="1916832"/>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2240" y="2564904"/>
            <a:ext cx="216024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On this screen, press down</a:t>
            </a:r>
            <a:endParaRPr lang="en-GB" sz="1400" dirty="0">
              <a:solidFill>
                <a:srgbClr val="FF0000"/>
              </a:solidFill>
              <a:latin typeface="Comic Sans MS" panose="030F0702030302020204" pitchFamily="66" charset="0"/>
            </a:endParaRPr>
          </a:p>
        </p:txBody>
      </p:sp>
      <p:cxnSp>
        <p:nvCxnSpPr>
          <p:cNvPr id="24" name="Straight Arrow Connector 23"/>
          <p:cNvCxnSpPr/>
          <p:nvPr/>
        </p:nvCxnSpPr>
        <p:spPr>
          <a:xfrm flipH="1">
            <a:off x="6300192" y="2780928"/>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40948" y="3318128"/>
            <a:ext cx="2185337"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On this screen, press 1</a:t>
            </a:r>
          </a:p>
          <a:p>
            <a:pPr algn="ctr"/>
            <a:r>
              <a:rPr lang="en-US" sz="1400" dirty="0">
                <a:solidFill>
                  <a:srgbClr val="FF0000"/>
                </a:solidFill>
                <a:latin typeface="Comic Sans MS" panose="030F0702030302020204" pitchFamily="66" charset="0"/>
              </a:rPr>
              <a:t>(Binomial Cumulative Distribution)</a:t>
            </a:r>
            <a:endParaRPr lang="en-GB" sz="1400" dirty="0">
              <a:solidFill>
                <a:srgbClr val="FF0000"/>
              </a:solidFill>
              <a:latin typeface="Comic Sans MS" panose="030F0702030302020204" pitchFamily="66" charset="0"/>
            </a:endParaRPr>
          </a:p>
        </p:txBody>
      </p:sp>
      <p:cxnSp>
        <p:nvCxnSpPr>
          <p:cNvPr id="26" name="Straight Arrow Connector 25"/>
          <p:cNvCxnSpPr/>
          <p:nvPr/>
        </p:nvCxnSpPr>
        <p:spPr>
          <a:xfrm flipH="1">
            <a:off x="6300192" y="3645024"/>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4365104"/>
            <a:ext cx="2133918"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On this screen, press 2</a:t>
            </a:r>
            <a:endParaRPr lang="en-GB" sz="1400" dirty="0">
              <a:solidFill>
                <a:srgbClr val="FF0000"/>
              </a:solidFill>
              <a:latin typeface="Comic Sans MS" panose="030F0702030302020204" pitchFamily="66" charset="0"/>
            </a:endParaRPr>
          </a:p>
        </p:txBody>
      </p:sp>
      <p:cxnSp>
        <p:nvCxnSpPr>
          <p:cNvPr id="28" name="Straight Arrow Connector 27"/>
          <p:cNvCxnSpPr/>
          <p:nvPr/>
        </p:nvCxnSpPr>
        <p:spPr>
          <a:xfrm flipH="1">
            <a:off x="6300192" y="4509120"/>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6732240" y="5013176"/>
                <a:ext cx="2411760"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On this screen, fill in the details. In this case, </a:t>
                </a:r>
                <a14:m>
                  <m:oMath xmlns:m="http://schemas.openxmlformats.org/officeDocument/2006/math">
                    <m:r>
                      <a:rPr lang="en-US" sz="1400" i="1" dirty="0" smtClean="0">
                        <a:solidFill>
                          <a:srgbClr val="FF0000"/>
                        </a:solidFill>
                        <a:latin typeface="Cambria Math" panose="02040503050406030204" pitchFamily="18" charset="0"/>
                      </a:rPr>
                      <m:t>𝑥</m:t>
                    </m:r>
                    <m:r>
                      <a:rPr lang="en-US" sz="1400" i="1" dirty="0" smtClean="0">
                        <a:solidFill>
                          <a:srgbClr val="FF0000"/>
                        </a:solidFill>
                        <a:latin typeface="Cambria Math" panose="02040503050406030204" pitchFamily="18" charset="0"/>
                      </a:rPr>
                      <m:t>=1</m:t>
                    </m:r>
                  </m:oMath>
                </a14:m>
                <a:r>
                  <a:rPr lang="en-US" sz="1400" dirty="0">
                    <a:solidFill>
                      <a:srgbClr val="FF0000"/>
                    </a:solidFill>
                    <a:latin typeface="Comic Sans MS" panose="030F0702030302020204" pitchFamily="66" charset="0"/>
                  </a:rPr>
                  <a:t>, </a:t>
                </a:r>
                <a14:m>
                  <m:oMath xmlns:m="http://schemas.openxmlformats.org/officeDocument/2006/math">
                    <m:r>
                      <a:rPr lang="en-US" sz="1400" i="1" dirty="0" smtClean="0">
                        <a:solidFill>
                          <a:srgbClr val="FF0000"/>
                        </a:solidFill>
                        <a:latin typeface="Cambria Math" panose="02040503050406030204" pitchFamily="18" charset="0"/>
                      </a:rPr>
                      <m:t>𝑛</m:t>
                    </m:r>
                    <m:r>
                      <a:rPr lang="en-US" sz="1400" i="1" dirty="0" smtClean="0">
                        <a:solidFill>
                          <a:srgbClr val="FF0000"/>
                        </a:solidFill>
                        <a:latin typeface="Cambria Math" panose="02040503050406030204" pitchFamily="18" charset="0"/>
                      </a:rPr>
                      <m:t>=10</m:t>
                    </m:r>
                  </m:oMath>
                </a14:m>
                <a:r>
                  <a:rPr lang="en-US" sz="1400" dirty="0">
                    <a:solidFill>
                      <a:srgbClr val="FF0000"/>
                    </a:solidFill>
                    <a:latin typeface="Comic Sans MS" panose="030F0702030302020204" pitchFamily="66" charset="0"/>
                  </a:rPr>
                  <a:t> and </a:t>
                </a:r>
                <a14:m>
                  <m:oMath xmlns:m="http://schemas.openxmlformats.org/officeDocument/2006/math">
                    <m:r>
                      <a:rPr lang="en-US" sz="1400" i="1" dirty="0" smtClean="0">
                        <a:solidFill>
                          <a:srgbClr val="FF0000"/>
                        </a:solidFill>
                        <a:latin typeface="Cambria Math" panose="02040503050406030204" pitchFamily="18" charset="0"/>
                      </a:rPr>
                      <m:t>𝑝</m:t>
                    </m:r>
                    <m:r>
                      <a:rPr lang="en-US" sz="1400" i="1" dirty="0" smtClean="0">
                        <a:solidFill>
                          <a:srgbClr val="FF0000"/>
                        </a:solidFill>
                        <a:latin typeface="Cambria Math" panose="02040503050406030204" pitchFamily="18" charset="0"/>
                      </a:rPr>
                      <m:t>=0.45</m:t>
                    </m:r>
                  </m:oMath>
                </a14:m>
                <a:endParaRPr lang="en-GB" sz="1400" dirty="0">
                  <a:solidFill>
                    <a:srgbClr val="FF0000"/>
                  </a:solidFill>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732240" y="5013176"/>
                <a:ext cx="2411760" cy="738664"/>
              </a:xfrm>
              <a:prstGeom prst="rect">
                <a:avLst/>
              </a:prstGeom>
              <a:blipFill>
                <a:blip r:embed="rId10"/>
                <a:stretch>
                  <a:fillRect l="-758" t="-820" r="-2778" b="-7377"/>
                </a:stretch>
              </a:blipFill>
            </p:spPr>
            <p:txBody>
              <a:bodyPr/>
              <a:lstStyle/>
              <a:p>
                <a:r>
                  <a:rPr lang="en-GB">
                    <a:noFill/>
                  </a:rPr>
                  <a:t> </a:t>
                </a:r>
              </a:p>
            </p:txBody>
          </p:sp>
        </mc:Fallback>
      </mc:AlternateContent>
      <p:cxnSp>
        <p:nvCxnSpPr>
          <p:cNvPr id="30" name="Straight Arrow Connector 29"/>
          <p:cNvCxnSpPr/>
          <p:nvPr/>
        </p:nvCxnSpPr>
        <p:spPr>
          <a:xfrm flipH="1">
            <a:off x="6300192" y="5373216"/>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32240" y="6021288"/>
            <a:ext cx="230425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will give you the value from the table</a:t>
            </a:r>
            <a:endParaRPr lang="en-GB" sz="1400" dirty="0">
              <a:solidFill>
                <a:srgbClr val="FF0000"/>
              </a:solidFill>
              <a:latin typeface="Comic Sans MS" panose="030F0702030302020204" pitchFamily="66" charset="0"/>
            </a:endParaRPr>
          </a:p>
        </p:txBody>
      </p:sp>
      <p:cxnSp>
        <p:nvCxnSpPr>
          <p:cNvPr id="32" name="Straight Arrow Connector 31"/>
          <p:cNvCxnSpPr/>
          <p:nvPr/>
        </p:nvCxnSpPr>
        <p:spPr>
          <a:xfrm flipH="1">
            <a:off x="6300192" y="6237312"/>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991775" y="3693112"/>
            <a:ext cx="417251" cy="156246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1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vertic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5"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linds(vertical)">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linds(horizontal)">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linds(horizontal)">
                                      <p:cBhvr>
                                        <p:cTn id="10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5" grpId="0"/>
      <p:bldP spid="27" grpId="0"/>
      <p:bldP spid="29"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30135" cy="4776787"/>
          </a:xfrm>
        </p:spPr>
        <p:txBody>
          <a:bodyPr>
            <a:normAutofit/>
          </a:bodyPr>
          <a:lstStyle/>
          <a:p>
            <a:pPr marL="0" indent="0" algn="ctr">
              <a:buNone/>
            </a:pPr>
            <a:r>
              <a:rPr lang="en-US" sz="1600" b="1" dirty="0">
                <a:latin typeface="Comic Sans MS" panose="030F0702030302020204" pitchFamily="66" charset="0"/>
              </a:rPr>
              <a:t>You also need to be able to carry out a two-tailed hypothesis test</a:t>
            </a: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Over a long period of time it has been found that in Enrico’s restaurant the ratio of non-vegetarian to vegetarian meals sold is 2:1. In Manuel’s restaurant, in a random sample of 12 people ordering meals, 2 ordered a vegetarian meal. Using a 5% significance level, test whether or not the proportion of people eating vegetarian meals in Manuel’s restaurant is different to that in Enrico’s restaurant.</a:t>
            </a:r>
            <a:endParaRPr lang="en-US" sz="1600" dirty="0">
              <a:latin typeface="Comic Sans MS" panose="030F0702030302020204" pitchFamily="66" charset="0"/>
              <a:sym typeface="Wingdings" panose="05000000000000000000" pitchFamily="2" charset="2"/>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2443" cy="369332"/>
          </a:xfrm>
          <a:prstGeom prst="rect">
            <a:avLst/>
          </a:prstGeom>
          <a:noFill/>
        </p:spPr>
        <p:txBody>
          <a:bodyPr wrap="none" rtlCol="0">
            <a:spAutoFit/>
          </a:bodyPr>
          <a:lstStyle/>
          <a:p>
            <a:r>
              <a:rPr lang="en-US" dirty="0">
                <a:latin typeface="Comic Sans MS" panose="030F0702030302020204" pitchFamily="66" charset="0"/>
              </a:rPr>
              <a:t>7D</a:t>
            </a:r>
            <a:endParaRPr lang="en-GB" dirty="0">
              <a:latin typeface="Comic Sans MS" panose="030F0702030302020204" pitchFamily="66" charset="0"/>
            </a:endParaRPr>
          </a:p>
        </p:txBody>
      </p:sp>
      <p:sp>
        <p:nvSpPr>
          <p:cNvPr id="5" name="TextBox 4"/>
          <p:cNvSpPr txBox="1"/>
          <p:nvPr/>
        </p:nvSpPr>
        <p:spPr>
          <a:xfrm>
            <a:off x="5175667" y="1116219"/>
            <a:ext cx="2922595" cy="338554"/>
          </a:xfrm>
          <a:prstGeom prst="rect">
            <a:avLst/>
          </a:prstGeom>
          <a:noFill/>
        </p:spPr>
        <p:txBody>
          <a:bodyPr wrap="none" rtlCol="0">
            <a:spAutoFit/>
          </a:bodyPr>
          <a:lstStyle/>
          <a:p>
            <a:r>
              <a:rPr lang="en-US" sz="1600" dirty="0" err="1">
                <a:solidFill>
                  <a:srgbClr val="FF0000"/>
                </a:solidFill>
                <a:latin typeface="Comic Sans MS" panose="030F0702030302020204" pitchFamily="66" charset="0"/>
              </a:rPr>
              <a:t>Summarise</a:t>
            </a:r>
            <a:r>
              <a:rPr lang="en-US" sz="1600" dirty="0">
                <a:solidFill>
                  <a:srgbClr val="FF0000"/>
                </a:solidFill>
                <a:latin typeface="Comic Sans MS" panose="030F0702030302020204" pitchFamily="66" charset="0"/>
              </a:rPr>
              <a:t> the information…</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6108470" y="1501299"/>
                <a:ext cx="865365"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108470" y="1501299"/>
                <a:ext cx="865365" cy="46262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09949" y="2024702"/>
                <a:ext cx="86062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109949" y="2024702"/>
                <a:ext cx="860620" cy="46262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99394" y="1887012"/>
                <a:ext cx="10602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𝑋</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(12,</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799394" y="1887012"/>
                <a:ext cx="1060290" cy="246221"/>
              </a:xfrm>
              <a:prstGeom prst="rect">
                <a:avLst/>
              </a:prstGeom>
              <a:blipFill>
                <a:blip r:embed="rId4"/>
                <a:stretch>
                  <a:fillRect l="-3448" r="-6322"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56794" y="1617978"/>
                <a:ext cx="6625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𝑛</m:t>
                      </m:r>
                      <m:r>
                        <a:rPr lang="en-US" sz="1600" b="0" i="1" smtClean="0">
                          <a:latin typeface="Cambria Math" panose="02040503050406030204" pitchFamily="18" charset="0"/>
                        </a:rPr>
                        <m:t>=12</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7156794" y="1617978"/>
                <a:ext cx="662554" cy="246221"/>
              </a:xfrm>
              <a:prstGeom prst="rect">
                <a:avLst/>
              </a:prstGeom>
              <a:blipFill>
                <a:blip r:embed="rId5"/>
                <a:stretch>
                  <a:fillRect l="-3670" r="-5505"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046550" y="1618189"/>
                <a:ext cx="5434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=2</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046550" y="1618189"/>
                <a:ext cx="543418" cy="246221"/>
              </a:xfrm>
              <a:prstGeom prst="rect">
                <a:avLst/>
              </a:prstGeom>
              <a:blipFill>
                <a:blip r:embed="rId6"/>
                <a:stretch>
                  <a:fillRect l="-5618" r="-6742"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63306" y="2038612"/>
                <a:ext cx="544508"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163306" y="2038612"/>
                <a:ext cx="544508" cy="46262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044012" y="2117540"/>
                <a:ext cx="49853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044012" y="2117540"/>
                <a:ext cx="498534" cy="246221"/>
              </a:xfrm>
              <a:prstGeom prst="rect">
                <a:avLst/>
              </a:prstGeom>
              <a:blipFill>
                <a:blip r:embed="rId8"/>
                <a:stretch>
                  <a:fillRect l="-9877" r="-11111" b="-12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83209" y="2625423"/>
                <a:ext cx="4554259" cy="1426160"/>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expected number of ‘successes’ would be </a:t>
                </a:r>
                <a14:m>
                  <m:oMath xmlns:m="http://schemas.openxmlformats.org/officeDocument/2006/math">
                    <m:r>
                      <a:rPr lang="en-US" sz="1600" b="0" i="1" smtClean="0">
                        <a:solidFill>
                          <a:srgbClr val="FF0000"/>
                        </a:solidFill>
                        <a:latin typeface="Cambria Math" panose="02040503050406030204" pitchFamily="18" charset="0"/>
                      </a:rPr>
                      <m:t>12</m:t>
                    </m:r>
                    <m:r>
                      <a:rPr lang="en-US" sz="1600" b="0" i="1" smtClean="0">
                        <a:solidFill>
                          <a:srgbClr val="FF0000"/>
                        </a:solidFill>
                        <a:latin typeface="Cambria Math" panose="02040503050406030204" pitchFamily="18" charset="0"/>
                        <a:ea typeface="Cambria Math" panose="02040503050406030204" pitchFamily="18" charset="0"/>
                      </a:rPr>
                      <m:t>×</m:t>
                    </m:r>
                    <m:f>
                      <m:fPr>
                        <m:ctrlPr>
                          <a:rPr lang="en-US" sz="1600" b="0" i="1" smtClean="0">
                            <a:solidFill>
                              <a:srgbClr val="FF0000"/>
                            </a:solidFill>
                            <a:latin typeface="Cambria Math" panose="02040503050406030204" pitchFamily="18" charset="0"/>
                            <a:ea typeface="Cambria Math" panose="02040503050406030204" pitchFamily="18" charset="0"/>
                          </a:rPr>
                        </m:ctrlPr>
                      </m:fPr>
                      <m:num>
                        <m:r>
                          <a:rPr lang="en-US" sz="1600" b="0" i="1" smtClean="0">
                            <a:solidFill>
                              <a:srgbClr val="FF0000"/>
                            </a:solidFill>
                            <a:latin typeface="Cambria Math" panose="02040503050406030204" pitchFamily="18" charset="0"/>
                            <a:ea typeface="Cambria Math" panose="02040503050406030204" pitchFamily="18" charset="0"/>
                          </a:rPr>
                          <m:t>1</m:t>
                        </m:r>
                      </m:num>
                      <m:den>
                        <m:r>
                          <a:rPr lang="en-US" sz="1600" b="0" i="1" smtClean="0">
                            <a:solidFill>
                              <a:srgbClr val="FF0000"/>
                            </a:solidFill>
                            <a:latin typeface="Cambria Math" panose="02040503050406030204" pitchFamily="18" charset="0"/>
                            <a:ea typeface="Cambria Math" panose="02040503050406030204" pitchFamily="18" charset="0"/>
                          </a:rPr>
                          <m:t>3</m:t>
                        </m:r>
                      </m:den>
                    </m:f>
                    <m:r>
                      <a:rPr lang="en-US" sz="1600" b="0" i="1" smtClean="0">
                        <a:solidFill>
                          <a:srgbClr val="FF0000"/>
                        </a:solidFill>
                        <a:latin typeface="Cambria Math" panose="02040503050406030204" pitchFamily="18" charset="0"/>
                        <a:ea typeface="Cambria Math" panose="02040503050406030204" pitchFamily="18" charset="0"/>
                      </a:rPr>
                      <m:t>=4</m:t>
                    </m:r>
                  </m:oMath>
                </a14:m>
                <a:endParaRPr lang="en-GB" sz="1600" dirty="0">
                  <a:solidFill>
                    <a:srgbClr val="FF0000"/>
                  </a:solidFill>
                  <a:latin typeface="Comic Sans MS" panose="030F0702030302020204" pitchFamily="66" charset="0"/>
                </a:endParaRPr>
              </a:p>
              <a:p>
                <a:pPr algn="ctr"/>
                <a:endParaRPr lang="en-US" sz="1600" dirty="0">
                  <a:solidFill>
                    <a:srgbClr val="FF0000"/>
                  </a:solidFill>
                  <a:latin typeface="Comic Sans MS" panose="030F0702030302020204" pitchFamily="66" charset="0"/>
                </a:endParaRPr>
              </a:p>
              <a:p>
                <a:pPr algn="ctr"/>
                <a:r>
                  <a:rPr lang="en-US" sz="1600" dirty="0">
                    <a:solidFill>
                      <a:srgbClr val="FF0000"/>
                    </a:solidFill>
                    <a:latin typeface="Comic Sans MS" panose="030F0702030302020204" pitchFamily="66" charset="0"/>
                  </a:rPr>
                  <a:t>Since 2 is less than this, we need to find </a:t>
                </a:r>
                <a14:m>
                  <m:oMath xmlns:m="http://schemas.openxmlformats.org/officeDocument/2006/math">
                    <m:r>
                      <a:rPr lang="en-US" sz="1600" b="0" i="1" smtClean="0">
                        <a:solidFill>
                          <a:srgbClr val="FF0000"/>
                        </a:solidFill>
                        <a:latin typeface="Cambria Math" panose="02040503050406030204" pitchFamily="18" charset="0"/>
                      </a:rPr>
                      <m:t>𝑃</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𝑋</m:t>
                    </m:r>
                    <m:r>
                      <a:rPr lang="en-US" sz="1600" b="0" i="1" smtClean="0">
                        <a:solidFill>
                          <a:srgbClr val="FF0000"/>
                        </a:solidFill>
                        <a:latin typeface="Cambria Math" panose="02040503050406030204" pitchFamily="18" charset="0"/>
                        <a:ea typeface="Cambria Math" panose="02040503050406030204" pitchFamily="18" charset="0"/>
                      </a:rPr>
                      <m:t>≤2)</m:t>
                    </m:r>
                  </m:oMath>
                </a14:m>
                <a:endParaRPr lang="en-GB" sz="1600" dirty="0">
                  <a:solidFill>
                    <a:srgbClr val="FF0000"/>
                  </a:solidFill>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483209" y="2625423"/>
                <a:ext cx="4554259" cy="1426160"/>
              </a:xfrm>
              <a:prstGeom prst="rect">
                <a:avLst/>
              </a:prstGeom>
              <a:blipFill>
                <a:blip r:embed="rId9"/>
                <a:stretch>
                  <a:fillRect t="-855" r="-936" b="-1709"/>
                </a:stretch>
              </a:blipFill>
            </p:spPr>
            <p:txBody>
              <a:bodyPr/>
              <a:lstStyle/>
              <a:p>
                <a:r>
                  <a:rPr lang="en-GB">
                    <a:noFill/>
                  </a:rPr>
                  <a:t> </a:t>
                </a:r>
              </a:p>
            </p:txBody>
          </p:sp>
        </mc:Fallback>
      </mc:AlternateContent>
      <p:pic>
        <p:nvPicPr>
          <p:cNvPr id="14" name="Picture 13"/>
          <p:cNvPicPr>
            <a:picLocks noChangeAspect="1"/>
          </p:cNvPicPr>
          <p:nvPr/>
        </p:nvPicPr>
        <p:blipFill rotWithShape="1">
          <a:blip r:embed="rId10" cstate="hqprint">
            <a:extLst>
              <a:ext uri="{28A0092B-C50C-407E-A947-70E740481C1C}">
                <a14:useLocalDpi xmlns:a14="http://schemas.microsoft.com/office/drawing/2010/main" val="0"/>
              </a:ext>
            </a:extLst>
          </a:blip>
          <a:srcRect l="14585" t="45742" r="9293" b="15548"/>
          <a:stretch/>
        </p:blipFill>
        <p:spPr>
          <a:xfrm>
            <a:off x="6747031" y="5308846"/>
            <a:ext cx="2160000" cy="823814"/>
          </a:xfrm>
          <a:prstGeom prst="rect">
            <a:avLst/>
          </a:prstGeom>
        </p:spPr>
      </p:pic>
      <p:pic>
        <p:nvPicPr>
          <p:cNvPr id="15" name="Picture 14"/>
          <p:cNvPicPr>
            <a:picLocks noChangeAspect="1"/>
          </p:cNvPicPr>
          <p:nvPr/>
        </p:nvPicPr>
        <p:blipFill rotWithShape="1">
          <a:blip r:embed="rId11" cstate="hqprint">
            <a:extLst>
              <a:ext uri="{28A0092B-C50C-407E-A947-70E740481C1C}">
                <a14:useLocalDpi xmlns:a14="http://schemas.microsoft.com/office/drawing/2010/main" val="0"/>
              </a:ext>
            </a:extLst>
          </a:blip>
          <a:srcRect l="17808" t="44846" r="9612" b="17388"/>
          <a:stretch/>
        </p:blipFill>
        <p:spPr>
          <a:xfrm>
            <a:off x="6747031" y="4350060"/>
            <a:ext cx="2160000" cy="842925"/>
          </a:xfrm>
          <a:prstGeom prst="rect">
            <a:avLst/>
          </a:prstGeom>
        </p:spPr>
      </p:pic>
      <p:sp>
        <p:nvSpPr>
          <p:cNvPr id="16" name="TextBox 15"/>
          <p:cNvSpPr txBox="1"/>
          <p:nvPr/>
        </p:nvSpPr>
        <p:spPr>
          <a:xfrm>
            <a:off x="4361903" y="4516024"/>
            <a:ext cx="19590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Put the values into your calculator</a:t>
            </a:r>
            <a:endParaRPr lang="en-GB" sz="1400" dirty="0">
              <a:solidFill>
                <a:srgbClr val="FF0000"/>
              </a:solidFill>
              <a:latin typeface="Comic Sans MS" panose="030F0702030302020204" pitchFamily="66" charset="0"/>
            </a:endParaRPr>
          </a:p>
        </p:txBody>
      </p:sp>
      <p:cxnSp>
        <p:nvCxnSpPr>
          <p:cNvPr id="17" name="Straight Arrow Connector 16"/>
          <p:cNvCxnSpPr/>
          <p:nvPr/>
        </p:nvCxnSpPr>
        <p:spPr>
          <a:xfrm>
            <a:off x="6184782" y="4766571"/>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088174" y="5272106"/>
                <a:ext cx="2099561"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is the value for </a:t>
                </a:r>
                <a14:m>
                  <m:oMath xmlns:m="http://schemas.openxmlformats.org/officeDocument/2006/math">
                    <m:r>
                      <a:rPr lang="en-US" sz="1400" b="0" i="1" smtClean="0">
                        <a:solidFill>
                          <a:srgbClr val="FF0000"/>
                        </a:solidFill>
                        <a:latin typeface="Cambria Math" panose="02040503050406030204" pitchFamily="18" charset="0"/>
                      </a:rPr>
                      <m:t>𝑃</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𝑋</m:t>
                    </m:r>
                    <m:r>
                      <a:rPr lang="en-US" sz="1400" b="0" i="1" smtClean="0">
                        <a:solidFill>
                          <a:srgbClr val="FF0000"/>
                        </a:solidFill>
                        <a:latin typeface="Cambria Math" panose="02040503050406030204" pitchFamily="18" charset="0"/>
                        <a:ea typeface="Cambria Math" panose="02040503050406030204" pitchFamily="18" charset="0"/>
                      </a:rPr>
                      <m:t>≤2)</m:t>
                    </m:r>
                  </m:oMath>
                </a14:m>
                <a:r>
                  <a:rPr lang="en-GB" sz="1400" dirty="0">
                    <a:solidFill>
                      <a:srgbClr val="FF0000"/>
                    </a:solidFill>
                    <a:latin typeface="Comic Sans MS" panose="030F0702030302020204" pitchFamily="66" charset="0"/>
                  </a:rPr>
                  <a:t> based on the probability and number of trials</a:t>
                </a:r>
              </a:p>
            </p:txBody>
          </p:sp>
        </mc:Choice>
        <mc:Fallback xmlns="">
          <p:sp>
            <p:nvSpPr>
              <p:cNvPr id="18" name="TextBox 17"/>
              <p:cNvSpPr txBox="1">
                <a:spLocks noRot="1" noChangeAspect="1" noMove="1" noResize="1" noEditPoints="1" noAdjustHandles="1" noChangeArrowheads="1" noChangeShapeType="1" noTextEdit="1"/>
              </p:cNvSpPr>
              <p:nvPr/>
            </p:nvSpPr>
            <p:spPr>
              <a:xfrm>
                <a:off x="4088174" y="5272106"/>
                <a:ext cx="2099561" cy="954107"/>
              </a:xfrm>
              <a:prstGeom prst="rect">
                <a:avLst/>
              </a:prstGeom>
              <a:blipFill>
                <a:blip r:embed="rId12"/>
                <a:stretch>
                  <a:fillRect l="-581" t="-1282" r="-3198" b="-5769"/>
                </a:stretch>
              </a:blipFill>
            </p:spPr>
            <p:txBody>
              <a:bodyPr/>
              <a:lstStyle/>
              <a:p>
                <a:r>
                  <a:rPr lang="en-GB">
                    <a:noFill/>
                  </a:rPr>
                  <a:t> </a:t>
                </a:r>
              </a:p>
            </p:txBody>
          </p:sp>
        </mc:Fallback>
      </mc:AlternateContent>
      <p:cxnSp>
        <p:nvCxnSpPr>
          <p:cNvPr id="19" name="Straight Arrow Connector 18"/>
          <p:cNvCxnSpPr/>
          <p:nvPr/>
        </p:nvCxnSpPr>
        <p:spPr>
          <a:xfrm>
            <a:off x="6186262" y="5726839"/>
            <a:ext cx="4320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5257562"/>
            <a:ext cx="3997234" cy="160043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Since 0.1811 &gt; 0.025, we </a:t>
            </a:r>
            <a:r>
              <a:rPr lang="en-US" sz="1400" u="sng" dirty="0">
                <a:solidFill>
                  <a:srgbClr val="FF0000"/>
                </a:solidFill>
                <a:latin typeface="Comic Sans MS" panose="030F0702030302020204" pitchFamily="66" charset="0"/>
              </a:rPr>
              <a:t>cannot</a:t>
            </a:r>
            <a:r>
              <a:rPr lang="en-US" sz="1400" dirty="0">
                <a:solidFill>
                  <a:srgbClr val="FF0000"/>
                </a:solidFill>
                <a:latin typeface="Comic Sans MS" panose="030F0702030302020204" pitchFamily="66" charset="0"/>
              </a:rPr>
              <a:t> reject the null hypothesis that the probabilities are the same.</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There is not enough evidence to suggest that the proportion in each restaurant is different</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660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linds(horizontal)">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linds(horizontal)">
                                      <p:cBhvr>
                                        <p:cTn id="52" dur="500"/>
                                        <p:tgtEl>
                                          <p:spTgt spid="1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This chapter is all about testing statistically whether statements are true or not</a:t>
            </a:r>
          </a:p>
          <a:p>
            <a:pPr algn="ct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sym typeface="Wingdings" panose="05000000000000000000" pitchFamily="2" charset="2"/>
              </a:rPr>
              <a:t> There are several key terms you need to know…</a:t>
            </a:r>
            <a:endParaRPr lang="en-GB"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p:sp>
        <p:nvSpPr>
          <p:cNvPr id="6" name="TextBox 5"/>
          <p:cNvSpPr txBox="1"/>
          <p:nvPr/>
        </p:nvSpPr>
        <p:spPr>
          <a:xfrm>
            <a:off x="4058195" y="1184364"/>
            <a:ext cx="1119217" cy="307777"/>
          </a:xfrm>
          <a:prstGeom prst="rect">
            <a:avLst/>
          </a:prstGeom>
          <a:noFill/>
        </p:spPr>
        <p:txBody>
          <a:bodyPr wrap="none" rtlCol="0">
            <a:spAutoFit/>
          </a:bodyPr>
          <a:lstStyle/>
          <a:p>
            <a:r>
              <a:rPr lang="en-US" sz="1400" u="sng" dirty="0">
                <a:latin typeface="Comic Sans MS" panose="030F0702030302020204" pitchFamily="66" charset="0"/>
              </a:rPr>
              <a:t>Hypothesis</a:t>
            </a:r>
            <a:endParaRPr lang="en-GB" sz="1400" u="sng" dirty="0">
              <a:latin typeface="Comic Sans MS" panose="030F0702030302020204" pitchFamily="66" charset="0"/>
            </a:endParaRPr>
          </a:p>
        </p:txBody>
      </p:sp>
      <p:sp>
        <p:nvSpPr>
          <p:cNvPr id="7" name="TextBox 6"/>
          <p:cNvSpPr txBox="1"/>
          <p:nvPr/>
        </p:nvSpPr>
        <p:spPr>
          <a:xfrm>
            <a:off x="4027715" y="1467392"/>
            <a:ext cx="4820194" cy="523220"/>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A hypothesis is a statement made about a population parameter</a:t>
            </a:r>
            <a:endParaRPr lang="en-GB" sz="1400" dirty="0">
              <a:solidFill>
                <a:srgbClr val="FF0000"/>
              </a:solidFill>
              <a:latin typeface="Comic Sans MS" panose="030F0702030302020204" pitchFamily="66" charset="0"/>
            </a:endParaRPr>
          </a:p>
        </p:txBody>
      </p:sp>
      <p:sp>
        <p:nvSpPr>
          <p:cNvPr id="9" name="TextBox 8"/>
          <p:cNvSpPr txBox="1"/>
          <p:nvPr/>
        </p:nvSpPr>
        <p:spPr>
          <a:xfrm>
            <a:off x="261256" y="4807131"/>
            <a:ext cx="1951175" cy="307777"/>
          </a:xfrm>
          <a:prstGeom prst="rect">
            <a:avLst/>
          </a:prstGeom>
          <a:noFill/>
        </p:spPr>
        <p:txBody>
          <a:bodyPr wrap="none" rtlCol="0">
            <a:spAutoFit/>
          </a:bodyPr>
          <a:lstStyle/>
          <a:p>
            <a:r>
              <a:rPr lang="en-US" sz="1400" u="sng" dirty="0">
                <a:latin typeface="Comic Sans MS" panose="030F0702030302020204" pitchFamily="66" charset="0"/>
              </a:rPr>
              <a:t>Population parameter</a:t>
            </a:r>
            <a:endParaRPr lang="en-GB" sz="1400" u="sng" dirty="0">
              <a:latin typeface="Comic Sans MS" panose="030F0702030302020204" pitchFamily="66" charset="0"/>
            </a:endParaRPr>
          </a:p>
        </p:txBody>
      </p:sp>
      <p:sp>
        <p:nvSpPr>
          <p:cNvPr id="10" name="TextBox 9"/>
          <p:cNvSpPr txBox="1"/>
          <p:nvPr/>
        </p:nvSpPr>
        <p:spPr>
          <a:xfrm>
            <a:off x="230776" y="5159828"/>
            <a:ext cx="3853543" cy="954107"/>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A population parameter is a statistical measure relating to a population</a:t>
            </a:r>
          </a:p>
          <a:p>
            <a:r>
              <a:rPr lang="en-US" sz="1400" dirty="0">
                <a:solidFill>
                  <a:srgbClr val="FF0000"/>
                </a:solidFill>
                <a:latin typeface="Comic Sans MS" panose="030F0702030302020204" pitchFamily="66" charset="0"/>
                <a:sym typeface="Wingdings" panose="05000000000000000000" pitchFamily="2" charset="2"/>
              </a:rPr>
              <a:t> For example, the mean is a population parameter</a:t>
            </a:r>
            <a:endParaRPr lang="en-GB" sz="1400" dirty="0">
              <a:solidFill>
                <a:srgbClr val="FF0000"/>
              </a:solidFill>
              <a:latin typeface="Comic Sans MS" panose="030F0702030302020204" pitchFamily="66" charset="0"/>
            </a:endParaRPr>
          </a:p>
        </p:txBody>
      </p:sp>
      <p:sp>
        <p:nvSpPr>
          <p:cNvPr id="11" name="TextBox 10"/>
          <p:cNvSpPr txBox="1"/>
          <p:nvPr/>
        </p:nvSpPr>
        <p:spPr>
          <a:xfrm>
            <a:off x="4040777" y="5085806"/>
            <a:ext cx="1345240" cy="307777"/>
          </a:xfrm>
          <a:prstGeom prst="rect">
            <a:avLst/>
          </a:prstGeom>
          <a:noFill/>
        </p:spPr>
        <p:txBody>
          <a:bodyPr wrap="none" rtlCol="0">
            <a:spAutoFit/>
          </a:bodyPr>
          <a:lstStyle/>
          <a:p>
            <a:r>
              <a:rPr lang="en-US" sz="1400" u="sng" dirty="0">
                <a:latin typeface="Comic Sans MS" panose="030F0702030302020204" pitchFamily="66" charset="0"/>
              </a:rPr>
              <a:t>Test statistic</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 name="TextBox 11"/>
              <p:cNvSpPr txBox="1"/>
              <p:nvPr/>
            </p:nvSpPr>
            <p:spPr>
              <a:xfrm>
                <a:off x="4010297" y="5438503"/>
                <a:ext cx="4663440" cy="954107"/>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A test statistic is the result of the experiment we are using, which we use to test </a:t>
                </a:r>
                <a14:m>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𝐻</m:t>
                        </m:r>
                      </m:e>
                      <m:sub>
                        <m:r>
                          <a:rPr lang="en-US" sz="1400" b="0" i="1" smtClean="0">
                            <a:solidFill>
                              <a:srgbClr val="FF0000"/>
                            </a:solidFill>
                            <a:latin typeface="Cambria Math" panose="02040503050406030204" pitchFamily="18" charset="0"/>
                          </a:rPr>
                          <m:t>0</m:t>
                        </m:r>
                      </m:sub>
                    </m:sSub>
                  </m:oMath>
                </a14:m>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If we tossed a coin 4 times and got 3 heads then that value/proportion is the test statistic</a:t>
                </a:r>
                <a:endParaRPr lang="en-GB" sz="1400" dirty="0">
                  <a:solidFill>
                    <a:srgbClr val="FF0000"/>
                  </a:solidFill>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10297" y="5438503"/>
                <a:ext cx="4663440" cy="954107"/>
              </a:xfrm>
              <a:prstGeom prst="rect">
                <a:avLst/>
              </a:prstGeom>
              <a:blipFill>
                <a:blip r:embed="rId2"/>
                <a:stretch>
                  <a:fillRect l="-392" t="-1274"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6904" y="2360022"/>
                <a:ext cx="1912768" cy="307777"/>
              </a:xfrm>
              <a:prstGeom prst="rect">
                <a:avLst/>
              </a:prstGeom>
              <a:noFill/>
            </p:spPr>
            <p:txBody>
              <a:bodyPr wrap="none" rtlCol="0">
                <a:spAutoFit/>
              </a:bodyPr>
              <a:lstStyle/>
              <a:p>
                <a:r>
                  <a:rPr lang="en-US" sz="1400" u="sng" dirty="0">
                    <a:solidFill>
                      <a:schemeClr val="tx1"/>
                    </a:solidFill>
                    <a:latin typeface="Comic Sans MS" panose="030F0702030302020204" pitchFamily="66" charset="0"/>
                  </a:rPr>
                  <a:t>Null Hypothesis</a:t>
                </a:r>
                <a:r>
                  <a:rPr lang="en-US" sz="1400" dirty="0">
                    <a:solidFill>
                      <a:schemeClr val="tx1"/>
                    </a:solidFill>
                    <a:latin typeface="Comic Sans MS" panose="030F0702030302020204" pitchFamily="66" charset="0"/>
                  </a:rPr>
                  <a:t> </a:t>
                </a:r>
                <a14:m>
                  <m:oMath xmlns:m="http://schemas.openxmlformats.org/officeDocument/2006/math">
                    <m:d>
                      <m:dPr>
                        <m:ctrlPr>
                          <a:rPr lang="en-US" sz="1400" i="1" smtClean="0">
                            <a:solidFill>
                              <a:schemeClr val="tx1"/>
                            </a:solidFill>
                            <a:latin typeface="Cambria Math" panose="02040503050406030204" pitchFamily="18" charset="0"/>
                          </a:rPr>
                        </m:ctrlPr>
                      </m:dPr>
                      <m:e>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𝐻</m:t>
                            </m:r>
                          </m:e>
                          <m:sub>
                            <m:r>
                              <a:rPr lang="en-US" sz="1400" b="0" i="1" smtClean="0">
                                <a:solidFill>
                                  <a:schemeClr val="tx1"/>
                                </a:solidFill>
                                <a:latin typeface="Cambria Math" panose="02040503050406030204" pitchFamily="18" charset="0"/>
                              </a:rPr>
                              <m:t>0</m:t>
                            </m:r>
                          </m:sub>
                        </m:sSub>
                      </m:e>
                    </m:d>
                  </m:oMath>
                </a14:m>
                <a:endParaRPr lang="en-GB" sz="1400" dirty="0">
                  <a:solidFill>
                    <a:schemeClr val="tx1"/>
                  </a:solidFill>
                  <a:latin typeface="Comic Sans MS" panose="030F0702030302020204" pitchFamily="66"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6904" y="2360022"/>
                <a:ext cx="1912768" cy="307777"/>
              </a:xfrm>
              <a:prstGeom prst="rect">
                <a:avLst/>
              </a:prstGeom>
              <a:blipFill>
                <a:blip r:embed="rId3"/>
                <a:stretch>
                  <a:fillRect l="-955"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45133" y="2660467"/>
                <a:ext cx="4706981" cy="828753"/>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The ‘default’ position which we usually initially assume to be true</a:t>
                </a:r>
              </a:p>
              <a:p>
                <a:r>
                  <a:rPr lang="en-US" sz="1400" dirty="0">
                    <a:solidFill>
                      <a:srgbClr val="FF0000"/>
                    </a:solidFill>
                    <a:latin typeface="Comic Sans MS" panose="030F0702030302020204" pitchFamily="66" charset="0"/>
                    <a:sym typeface="Wingdings" panose="05000000000000000000" pitchFamily="2" charset="2"/>
                  </a:rPr>
                  <a:t> For rolling a dice and getting a 6, then </a:t>
                </a:r>
                <a14:m>
                  <m:oMath xmlns:m="http://schemas.openxmlformats.org/officeDocument/2006/math">
                    <m:sSub>
                      <m:sSubPr>
                        <m:ctrlPr>
                          <a:rPr lang="en-US" sz="1400" i="1" smtClean="0">
                            <a:solidFill>
                              <a:srgbClr val="FF0000"/>
                            </a:solidFill>
                            <a:latin typeface="Cambria Math" panose="02040503050406030204" pitchFamily="18" charset="0"/>
                            <a:sym typeface="Wingdings" panose="05000000000000000000" pitchFamily="2" charset="2"/>
                          </a:rPr>
                        </m:ctrlPr>
                      </m:sSubPr>
                      <m:e>
                        <m:r>
                          <a:rPr lang="en-US" sz="1400" b="0" i="1" smtClean="0">
                            <a:solidFill>
                              <a:srgbClr val="FF0000"/>
                            </a:solidFill>
                            <a:latin typeface="Cambria Math" panose="02040503050406030204" pitchFamily="18" charset="0"/>
                            <a:sym typeface="Wingdings" panose="05000000000000000000" pitchFamily="2" charset="2"/>
                          </a:rPr>
                          <m:t>𝐻</m:t>
                        </m:r>
                      </m:e>
                      <m:sub>
                        <m:r>
                          <a:rPr lang="en-US" sz="1400" b="0" i="1" smtClean="0">
                            <a:solidFill>
                              <a:srgbClr val="FF0000"/>
                            </a:solidFill>
                            <a:latin typeface="Cambria Math" panose="02040503050406030204" pitchFamily="18" charset="0"/>
                            <a:sym typeface="Wingdings" panose="05000000000000000000" pitchFamily="2" charset="2"/>
                          </a:rPr>
                          <m:t>0</m:t>
                        </m:r>
                      </m:sub>
                    </m:sSub>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m:t>
                    </m:r>
                    <m:r>
                      <a:rPr lang="en-US" sz="1400" b="0" i="1" smtClean="0">
                        <a:solidFill>
                          <a:srgbClr val="FF0000"/>
                        </a:solidFill>
                        <a:latin typeface="Cambria Math" panose="02040503050406030204" pitchFamily="18" charset="0"/>
                        <a:sym typeface="Wingdings" panose="05000000000000000000" pitchFamily="2" charset="2"/>
                      </a:rPr>
                      <m:t>=</m:t>
                    </m:r>
                    <m:f>
                      <m:fPr>
                        <m:ctrlPr>
                          <a:rPr lang="en-US" sz="1400" b="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1</m:t>
                        </m:r>
                      </m:num>
                      <m:den>
                        <m:r>
                          <a:rPr lang="en-US" sz="1400" b="0" i="1" smtClean="0">
                            <a:solidFill>
                              <a:srgbClr val="FF0000"/>
                            </a:solidFill>
                            <a:latin typeface="Cambria Math" panose="02040503050406030204" pitchFamily="18" charset="0"/>
                            <a:sym typeface="Wingdings" panose="05000000000000000000" pitchFamily="2" charset="2"/>
                          </a:rPr>
                          <m:t>6</m:t>
                        </m:r>
                      </m:den>
                    </m:f>
                  </m:oMath>
                </a14:m>
                <a:endParaRPr lang="en-GB" sz="1400" dirty="0">
                  <a:solidFill>
                    <a:srgbClr val="FF0000"/>
                  </a:solidFill>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045133" y="2660467"/>
                <a:ext cx="4706981" cy="828753"/>
              </a:xfrm>
              <a:prstGeom prst="rect">
                <a:avLst/>
              </a:prstGeom>
              <a:blipFill>
                <a:blip r:embed="rId4"/>
                <a:stretch>
                  <a:fillRect l="-389" t="-735" b="-1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62550" y="3705495"/>
                <a:ext cx="2528962" cy="307777"/>
              </a:xfrm>
              <a:prstGeom prst="rect">
                <a:avLst/>
              </a:prstGeom>
              <a:noFill/>
            </p:spPr>
            <p:txBody>
              <a:bodyPr wrap="none" rtlCol="0">
                <a:spAutoFit/>
              </a:bodyPr>
              <a:lstStyle/>
              <a:p>
                <a:r>
                  <a:rPr lang="en-US" sz="1400" u="sng" dirty="0">
                    <a:solidFill>
                      <a:schemeClr val="tx1"/>
                    </a:solidFill>
                    <a:latin typeface="Comic Sans MS" panose="030F0702030302020204" pitchFamily="66" charset="0"/>
                  </a:rPr>
                  <a:t>Alternative Hypothesis</a:t>
                </a:r>
                <a:r>
                  <a:rPr lang="en-US" sz="1400" dirty="0">
                    <a:solidFill>
                      <a:schemeClr val="tx1"/>
                    </a:solidFill>
                    <a:latin typeface="Comic Sans MS" panose="030F0702030302020204" pitchFamily="66" charset="0"/>
                  </a:rPr>
                  <a:t> </a:t>
                </a:r>
                <a14:m>
                  <m:oMath xmlns:m="http://schemas.openxmlformats.org/officeDocument/2006/math">
                    <m:d>
                      <m:dPr>
                        <m:ctrlPr>
                          <a:rPr lang="en-US" sz="1400" i="1" smtClean="0">
                            <a:solidFill>
                              <a:schemeClr val="tx1"/>
                            </a:solidFill>
                            <a:latin typeface="Cambria Math" panose="02040503050406030204" pitchFamily="18" charset="0"/>
                          </a:rPr>
                        </m:ctrlPr>
                      </m:dPr>
                      <m:e>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𝐻</m:t>
                            </m:r>
                          </m:e>
                          <m:sub>
                            <m:r>
                              <a:rPr lang="en-US" sz="1400" b="0" i="1" smtClean="0">
                                <a:solidFill>
                                  <a:schemeClr val="tx1"/>
                                </a:solidFill>
                                <a:latin typeface="Cambria Math" panose="02040503050406030204" pitchFamily="18" charset="0"/>
                              </a:rPr>
                              <m:t>1</m:t>
                            </m:r>
                          </m:sub>
                        </m:sSub>
                      </m:e>
                    </m:d>
                  </m:oMath>
                </a14:m>
                <a:endParaRPr lang="en-GB" sz="14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2550" y="3705495"/>
                <a:ext cx="2528962" cy="307777"/>
              </a:xfrm>
              <a:prstGeom prst="rect">
                <a:avLst/>
              </a:prstGeom>
              <a:blipFill>
                <a:blip r:embed="rId5"/>
                <a:stretch>
                  <a:fillRect l="-723"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040779" y="4005940"/>
                <a:ext cx="4781004" cy="828753"/>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This hypothesis tells us about the parameter/situation if our null hypothesis turns out to be incorrect</a:t>
                </a:r>
              </a:p>
              <a:p>
                <a:r>
                  <a:rPr lang="en-US" sz="1400" dirty="0">
                    <a:solidFill>
                      <a:srgbClr val="FF0000"/>
                    </a:solidFill>
                    <a:latin typeface="Comic Sans MS" panose="030F0702030302020204" pitchFamily="66" charset="0"/>
                    <a:sym typeface="Wingdings" panose="05000000000000000000" pitchFamily="2" charset="2"/>
                  </a:rPr>
                  <a:t> For rolling a dice and getting a 6, then </a:t>
                </a:r>
                <a14:m>
                  <m:oMath xmlns:m="http://schemas.openxmlformats.org/officeDocument/2006/math">
                    <m:sSub>
                      <m:sSubPr>
                        <m:ctrlPr>
                          <a:rPr lang="en-US" sz="1400" i="1" smtClean="0">
                            <a:solidFill>
                              <a:srgbClr val="FF0000"/>
                            </a:solidFill>
                            <a:latin typeface="Cambria Math" panose="02040503050406030204" pitchFamily="18" charset="0"/>
                            <a:sym typeface="Wingdings" panose="05000000000000000000" pitchFamily="2" charset="2"/>
                          </a:rPr>
                        </m:ctrlPr>
                      </m:sSubPr>
                      <m:e>
                        <m:r>
                          <a:rPr lang="en-US" sz="1400" b="0" i="1" smtClean="0">
                            <a:solidFill>
                              <a:srgbClr val="FF0000"/>
                            </a:solidFill>
                            <a:latin typeface="Cambria Math" panose="02040503050406030204" pitchFamily="18" charset="0"/>
                            <a:sym typeface="Wingdings" panose="05000000000000000000" pitchFamily="2" charset="2"/>
                          </a:rPr>
                          <m:t>𝐻</m:t>
                        </m:r>
                      </m:e>
                      <m:sub>
                        <m:r>
                          <a:rPr lang="en-US" sz="1400" b="0" i="1" smtClean="0">
                            <a:solidFill>
                              <a:srgbClr val="FF0000"/>
                            </a:solidFill>
                            <a:latin typeface="Cambria Math" panose="02040503050406030204" pitchFamily="18" charset="0"/>
                            <a:sym typeface="Wingdings" panose="05000000000000000000" pitchFamily="2" charset="2"/>
                          </a:rPr>
                          <m:t>1</m:t>
                        </m:r>
                      </m:sub>
                    </m:sSub>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1400" b="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1</m:t>
                        </m:r>
                      </m:num>
                      <m:den>
                        <m:r>
                          <a:rPr lang="en-US" sz="1400" b="0" i="1" smtClean="0">
                            <a:solidFill>
                              <a:srgbClr val="FF0000"/>
                            </a:solidFill>
                            <a:latin typeface="Cambria Math" panose="02040503050406030204" pitchFamily="18" charset="0"/>
                            <a:sym typeface="Wingdings" panose="05000000000000000000" pitchFamily="2" charset="2"/>
                          </a:rPr>
                          <m:t>6</m:t>
                        </m:r>
                      </m:den>
                    </m:f>
                  </m:oMath>
                </a14:m>
                <a:endParaRPr lang="en-GB" sz="1400" dirty="0">
                  <a:solidFill>
                    <a:srgbClr val="FF0000"/>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040779" y="4005940"/>
                <a:ext cx="4781004" cy="828753"/>
              </a:xfrm>
              <a:prstGeom prst="rect">
                <a:avLst/>
              </a:prstGeom>
              <a:blipFill>
                <a:blip r:embed="rId6"/>
                <a:stretch>
                  <a:fillRect l="-383" t="-1471" r="-255" b="-1471"/>
                </a:stretch>
              </a:blipFill>
            </p:spPr>
            <p:txBody>
              <a:bodyPr/>
              <a:lstStyle/>
              <a:p>
                <a:r>
                  <a:rPr lang="en-GB">
                    <a:noFill/>
                  </a:rPr>
                  <a:t> </a:t>
                </a:r>
              </a:p>
            </p:txBody>
          </p:sp>
        </mc:Fallback>
      </mc:AlternateContent>
    </p:spTree>
    <p:extLst>
      <p:ext uri="{BB962C8B-B14F-4D97-AF65-F5344CB8AC3E}">
        <p14:creationId xmlns:p14="http://schemas.microsoft.com/office/powerpoint/2010/main" val="17187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linds(horizont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blinds(horizontal)">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blinds(horizontal)">
                                      <p:cBhvr>
                                        <p:cTn id="47" dur="500"/>
                                        <p:tgtEl>
                                          <p:spTgt spid="1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blinds(horizontal)">
                                      <p:cBhvr>
                                        <p:cTn id="57" dur="500"/>
                                        <p:tgtEl>
                                          <p:spTgt spid="1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xEl>
                                              <p:pRg st="1" end="1"/>
                                            </p:txEl>
                                          </p:spTgt>
                                        </p:tgtEl>
                                        <p:attrNameLst>
                                          <p:attrName>style.visibility</p:attrName>
                                        </p:attrNameLst>
                                      </p:cBhvr>
                                      <p:to>
                                        <p:strVal val="visible"/>
                                      </p:to>
                                    </p:set>
                                    <p:animEffect transition="in" filter="blinds(horizontal)">
                                      <p:cBhvr>
                                        <p:cTn id="62" dur="500"/>
                                        <p:tgtEl>
                                          <p:spTgt spid="1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blinds(horizontal)">
                                      <p:cBhvr>
                                        <p:cTn id="72" dur="500"/>
                                        <p:tgtEl>
                                          <p:spTgt spid="1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
                                            <p:txEl>
                                              <p:pRg st="1" end="1"/>
                                            </p:txEl>
                                          </p:spTgt>
                                        </p:tgtEl>
                                        <p:attrNameLst>
                                          <p:attrName>style.visibility</p:attrName>
                                        </p:attrNameLst>
                                      </p:cBhvr>
                                      <p:to>
                                        <p:strVal val="visible"/>
                                      </p:to>
                                    </p:set>
                                    <p:animEffect transition="in" filter="blinds(horizontal)">
                                      <p:cBhvr>
                                        <p:cTn id="7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Let us think about a practical example:</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Imagine we believe that a dice is biased towards landing on 6s.</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roll the dice 20 times and get a 6 on 8 occasions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p:sp>
        <p:nvSpPr>
          <p:cNvPr id="5" name="TextBox 4"/>
          <p:cNvSpPr txBox="1"/>
          <p:nvPr/>
        </p:nvSpPr>
        <p:spPr>
          <a:xfrm>
            <a:off x="3918858" y="1445621"/>
            <a:ext cx="4472699" cy="338554"/>
          </a:xfrm>
          <a:prstGeom prst="rect">
            <a:avLst/>
          </a:prstGeom>
          <a:noFill/>
        </p:spPr>
        <p:txBody>
          <a:bodyPr wrap="none" rtlCol="0">
            <a:spAutoFit/>
          </a:bodyPr>
          <a:lstStyle/>
          <a:p>
            <a:r>
              <a:rPr lang="en-US" sz="1600" dirty="0">
                <a:latin typeface="Comic Sans MS" panose="030F0702030302020204" pitchFamily="66" charset="0"/>
              </a:rPr>
              <a:t>What is the test statistic for this situation?</a:t>
            </a:r>
            <a:endParaRPr lang="en-GB" sz="1600" dirty="0">
              <a:latin typeface="Comic Sans MS" panose="030F0702030302020204" pitchFamily="66" charset="0"/>
            </a:endParaRPr>
          </a:p>
        </p:txBody>
      </p:sp>
      <p:sp>
        <p:nvSpPr>
          <p:cNvPr id="8" name="TextBox 7"/>
          <p:cNvSpPr txBox="1"/>
          <p:nvPr/>
        </p:nvSpPr>
        <p:spPr>
          <a:xfrm>
            <a:off x="4084319" y="1820091"/>
            <a:ext cx="4180115" cy="584775"/>
          </a:xfrm>
          <a:prstGeom prst="rect">
            <a:avLst/>
          </a:prstGeom>
          <a:noFill/>
        </p:spPr>
        <p:txBody>
          <a:bodyPr wrap="square" rtlCol="0">
            <a:spAutoFit/>
          </a:bodyPr>
          <a:lstStyle/>
          <a:p>
            <a:r>
              <a:rPr lang="en-US" sz="1600" dirty="0">
                <a:solidFill>
                  <a:srgbClr val="FF0000"/>
                </a:solidFill>
                <a:latin typeface="Comic Sans MS" panose="030F0702030302020204" pitchFamily="66" charset="0"/>
                <a:sym typeface="Wingdings" panose="05000000000000000000" pitchFamily="2" charset="2"/>
              </a:rPr>
              <a:t> The test statistic is the </a:t>
            </a:r>
            <a:r>
              <a:rPr lang="en-US" sz="1600" u="sng" dirty="0">
                <a:solidFill>
                  <a:srgbClr val="FF0000"/>
                </a:solidFill>
                <a:latin typeface="Comic Sans MS" panose="030F0702030302020204" pitchFamily="66" charset="0"/>
                <a:sym typeface="Wingdings" panose="05000000000000000000" pitchFamily="2" charset="2"/>
              </a:rPr>
              <a:t>proportion</a:t>
            </a:r>
            <a:r>
              <a:rPr lang="en-US" sz="1600" dirty="0">
                <a:solidFill>
                  <a:srgbClr val="FF0000"/>
                </a:solidFill>
                <a:latin typeface="Comic Sans MS" panose="030F0702030302020204" pitchFamily="66" charset="0"/>
                <a:sym typeface="Wingdings" panose="05000000000000000000" pitchFamily="2" charset="2"/>
              </a:rPr>
              <a:t> of 6s we got from the 20 rolls</a:t>
            </a:r>
            <a:endParaRPr lang="en-GB" sz="1600" dirty="0">
              <a:solidFill>
                <a:srgbClr val="FF0000"/>
              </a:solidFill>
              <a:latin typeface="Comic Sans MS" panose="030F0702030302020204" pitchFamily="66" charset="0"/>
            </a:endParaRPr>
          </a:p>
        </p:txBody>
      </p:sp>
      <p:sp>
        <p:nvSpPr>
          <p:cNvPr id="17" name="TextBox 16"/>
          <p:cNvSpPr txBox="1"/>
          <p:nvPr/>
        </p:nvSpPr>
        <p:spPr>
          <a:xfrm>
            <a:off x="3932564" y="2956558"/>
            <a:ext cx="4932761" cy="338554"/>
          </a:xfrm>
          <a:prstGeom prst="rect">
            <a:avLst/>
          </a:prstGeom>
          <a:noFill/>
        </p:spPr>
        <p:txBody>
          <a:bodyPr wrap="none" rtlCol="0">
            <a:spAutoFit/>
          </a:bodyPr>
          <a:lstStyle/>
          <a:p>
            <a:r>
              <a:rPr lang="en-US" sz="1600" dirty="0">
                <a:latin typeface="Comic Sans MS" panose="030F0702030302020204" pitchFamily="66" charset="0"/>
              </a:rPr>
              <a:t>Write a sensible null hypothesis for this situation</a:t>
            </a:r>
            <a:endParaRPr lang="en-GB" sz="1600" dirty="0">
              <a:latin typeface="Comic Sans MS" panose="030F0702030302020204" pitchFamily="66" charset="0"/>
            </a:endParaRPr>
          </a:p>
        </p:txBody>
      </p:sp>
      <p:sp>
        <p:nvSpPr>
          <p:cNvPr id="18" name="TextBox 17"/>
          <p:cNvSpPr txBox="1"/>
          <p:nvPr/>
        </p:nvSpPr>
        <p:spPr>
          <a:xfrm>
            <a:off x="4075610" y="3370216"/>
            <a:ext cx="4180115" cy="584775"/>
          </a:xfrm>
          <a:prstGeom prst="rect">
            <a:avLst/>
          </a:prstGeom>
          <a:noFill/>
        </p:spPr>
        <p:txBody>
          <a:bodyPr wrap="square" rtlCol="0">
            <a:spAutoFit/>
          </a:bodyPr>
          <a:lstStyle/>
          <a:p>
            <a:r>
              <a:rPr lang="en-US" sz="1600" dirty="0">
                <a:solidFill>
                  <a:srgbClr val="FF0000"/>
                </a:solidFill>
                <a:latin typeface="Comic Sans MS" panose="030F0702030302020204" pitchFamily="66" charset="0"/>
                <a:sym typeface="Wingdings" panose="05000000000000000000" pitchFamily="2" charset="2"/>
              </a:rPr>
              <a:t> The default position would be that the dice is not biased</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5499463" y="3914501"/>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𝐻</m:t>
                          </m:r>
                        </m:e>
                        <m:sub>
                          <m:r>
                            <a:rPr lang="en-US" sz="1600" b="0" i="1" smtClean="0">
                              <a:solidFill>
                                <a:srgbClr val="FF0000"/>
                              </a:solidFill>
                              <a:latin typeface="Cambria Math" panose="02040503050406030204" pitchFamily="18" charset="0"/>
                            </a:rPr>
                            <m:t>0</m:t>
                          </m:r>
                        </m:sub>
                      </m:sSub>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𝑝</m:t>
                      </m:r>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m:t>
                          </m:r>
                        </m:num>
                        <m:den>
                          <m:r>
                            <a:rPr lang="en-US" sz="1600" b="0" i="1" smtClean="0">
                              <a:solidFill>
                                <a:srgbClr val="FF0000"/>
                              </a:solidFill>
                              <a:latin typeface="Cambria Math" panose="02040503050406030204" pitchFamily="18" charset="0"/>
                            </a:rPr>
                            <m:t>6</m:t>
                          </m:r>
                        </m:den>
                      </m:f>
                    </m:oMath>
                  </m:oMathPara>
                </a14:m>
                <a:endParaRPr lang="en-GB" sz="1600" dirty="0">
                  <a:solidFill>
                    <a:srgbClr val="FF0000"/>
                  </a:solidFill>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499463" y="3914501"/>
                <a:ext cx="1153886" cy="574581"/>
              </a:xfrm>
              <a:prstGeom prst="rect">
                <a:avLst/>
              </a:prstGeom>
              <a:blipFill>
                <a:blip r:embed="rId2"/>
                <a:stretch>
                  <a:fillRect/>
                </a:stretch>
              </a:blipFill>
            </p:spPr>
            <p:txBody>
              <a:bodyPr/>
              <a:lstStyle/>
              <a:p>
                <a:r>
                  <a:rPr lang="en-GB">
                    <a:noFill/>
                  </a:rPr>
                  <a:t> </a:t>
                </a:r>
              </a:p>
            </p:txBody>
          </p:sp>
        </mc:Fallback>
      </mc:AlternateContent>
      <p:sp>
        <p:nvSpPr>
          <p:cNvPr id="20" name="TextBox 19"/>
          <p:cNvSpPr txBox="1"/>
          <p:nvPr/>
        </p:nvSpPr>
        <p:spPr>
          <a:xfrm>
            <a:off x="3932564" y="4772295"/>
            <a:ext cx="4915344" cy="584775"/>
          </a:xfrm>
          <a:prstGeom prst="rect">
            <a:avLst/>
          </a:prstGeom>
          <a:noFill/>
        </p:spPr>
        <p:txBody>
          <a:bodyPr wrap="square" rtlCol="0">
            <a:spAutoFit/>
          </a:bodyPr>
          <a:lstStyle/>
          <a:p>
            <a:r>
              <a:rPr lang="en-US" sz="1600" dirty="0">
                <a:latin typeface="Comic Sans MS" panose="030F0702030302020204" pitchFamily="66" charset="0"/>
              </a:rPr>
              <a:t>Write a sensible alternative hypothesis for this situation</a:t>
            </a:r>
            <a:endParaRPr lang="en-GB" sz="1600" dirty="0">
              <a:latin typeface="Comic Sans MS" panose="030F0702030302020204" pitchFamily="66" charset="0"/>
            </a:endParaRPr>
          </a:p>
        </p:txBody>
      </p:sp>
      <p:sp>
        <p:nvSpPr>
          <p:cNvPr id="21" name="TextBox 20"/>
          <p:cNvSpPr txBox="1"/>
          <p:nvPr/>
        </p:nvSpPr>
        <p:spPr>
          <a:xfrm>
            <a:off x="4084319" y="5455919"/>
            <a:ext cx="4180115" cy="584775"/>
          </a:xfrm>
          <a:prstGeom prst="rect">
            <a:avLst/>
          </a:prstGeom>
          <a:noFill/>
        </p:spPr>
        <p:txBody>
          <a:bodyPr wrap="square" rtlCol="0">
            <a:spAutoFit/>
          </a:bodyPr>
          <a:lstStyle/>
          <a:p>
            <a:r>
              <a:rPr lang="en-US" sz="1600" dirty="0">
                <a:solidFill>
                  <a:srgbClr val="FF0000"/>
                </a:solidFill>
                <a:latin typeface="Comic Sans MS" panose="030F0702030302020204" pitchFamily="66" charset="0"/>
                <a:sym typeface="Wingdings" panose="05000000000000000000" pitchFamily="2" charset="2"/>
              </a:rPr>
              <a:t> Our belief is that the dice is biased </a:t>
            </a:r>
            <a:r>
              <a:rPr lang="en-US" sz="1600" u="sng" dirty="0">
                <a:solidFill>
                  <a:srgbClr val="FF0000"/>
                </a:solidFill>
                <a:latin typeface="Comic Sans MS" panose="030F0702030302020204" pitchFamily="66" charset="0"/>
                <a:sym typeface="Wingdings" panose="05000000000000000000" pitchFamily="2" charset="2"/>
              </a:rPr>
              <a:t>towards</a:t>
            </a:r>
            <a:r>
              <a:rPr lang="en-US" sz="1600" dirty="0">
                <a:solidFill>
                  <a:srgbClr val="FF0000"/>
                </a:solidFill>
                <a:latin typeface="Comic Sans MS" panose="030F0702030302020204" pitchFamily="66" charset="0"/>
                <a:sym typeface="Wingdings" panose="05000000000000000000" pitchFamily="2" charset="2"/>
              </a:rPr>
              <a:t> landing on a 6</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5508172" y="6000204"/>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𝐻</m:t>
                          </m:r>
                        </m:e>
                        <m:sub>
                          <m:r>
                            <a:rPr lang="en-US" sz="1600" b="0" i="1" smtClean="0">
                              <a:solidFill>
                                <a:srgbClr val="FF0000"/>
                              </a:solidFill>
                              <a:latin typeface="Cambria Math" panose="02040503050406030204" pitchFamily="18" charset="0"/>
                            </a:rPr>
                            <m:t>1</m:t>
                          </m:r>
                        </m:sub>
                      </m:sSub>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𝑝</m:t>
                      </m:r>
                      <m:r>
                        <a:rPr lang="en-US" sz="1600" b="0" i="1" smtClean="0">
                          <a:solidFill>
                            <a:srgbClr val="FF0000"/>
                          </a:solidFill>
                          <a:latin typeface="Cambria Math" panose="02040503050406030204" pitchFamily="18" charset="0"/>
                        </a:rPr>
                        <m:t>&gt;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m:t>
                          </m:r>
                        </m:num>
                        <m:den>
                          <m:r>
                            <a:rPr lang="en-US" sz="1600" b="0" i="1" smtClean="0">
                              <a:solidFill>
                                <a:srgbClr val="FF0000"/>
                              </a:solidFill>
                              <a:latin typeface="Cambria Math" panose="02040503050406030204" pitchFamily="18" charset="0"/>
                            </a:rPr>
                            <m:t>6</m:t>
                          </m:r>
                        </m:den>
                      </m:f>
                    </m:oMath>
                  </m:oMathPara>
                </a14:m>
                <a:endParaRPr lang="en-GB" sz="1600" dirty="0">
                  <a:solidFill>
                    <a:srgbClr val="FF0000"/>
                  </a:solidFill>
                  <a:latin typeface="Comic Sans MS" panose="030F0702030302020204"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08172" y="6000204"/>
                <a:ext cx="1153886" cy="574581"/>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098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Let us think about a practical example:</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Imagine we believe that a dice is biased towards landing on 6s.</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roll the dice 20 times and get a 6 on 8 occasions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524780" y="1960398"/>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6</m:t>
                          </m:r>
                        </m:den>
                      </m:f>
                    </m:oMath>
                  </m:oMathPara>
                </a14:m>
                <a:endParaRPr lang="en-GB" sz="1600" dirty="0">
                  <a:solidFill>
                    <a:schemeClr val="tx1"/>
                  </a:solidFill>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4780" y="1960398"/>
                <a:ext cx="1153886" cy="57458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4341430" y="1146149"/>
            <a:ext cx="1511407" cy="738664"/>
          </a:xfrm>
          <a:prstGeom prst="rect">
            <a:avLst/>
          </a:prstGeom>
          <a:noFill/>
        </p:spPr>
        <p:txBody>
          <a:bodyPr wrap="square" rtlCol="0">
            <a:spAutoFit/>
          </a:bodyPr>
          <a:lstStyle/>
          <a:p>
            <a:pPr algn="ctr"/>
            <a:r>
              <a:rPr lang="en-US" sz="1400" u="sng" dirty="0">
                <a:latin typeface="Comic Sans MS" panose="030F0702030302020204" pitchFamily="66" charset="0"/>
              </a:rPr>
              <a:t>Null Hypothesis</a:t>
            </a:r>
          </a:p>
          <a:p>
            <a:pPr algn="ctr"/>
            <a:r>
              <a:rPr lang="en-US" sz="1400" dirty="0">
                <a:latin typeface="Comic Sans MS" panose="030F0702030302020204" pitchFamily="66" charset="0"/>
                <a:sym typeface="Wingdings" panose="05000000000000000000" pitchFamily="2" charset="2"/>
              </a:rPr>
              <a:t> The dice is unbiased</a:t>
            </a:r>
            <a:endParaRPr lang="en-GB" sz="1400" dirty="0">
              <a:latin typeface="Comic Sans MS" panose="030F0702030302020204" pitchFamily="66" charset="0"/>
            </a:endParaRPr>
          </a:p>
        </p:txBody>
      </p:sp>
      <p:sp>
        <p:nvSpPr>
          <p:cNvPr id="7" name="TextBox 6"/>
          <p:cNvSpPr txBox="1"/>
          <p:nvPr/>
        </p:nvSpPr>
        <p:spPr>
          <a:xfrm>
            <a:off x="6232125" y="1165934"/>
            <a:ext cx="2698811" cy="1384995"/>
          </a:xfrm>
          <a:prstGeom prst="rect">
            <a:avLst/>
          </a:prstGeom>
          <a:noFill/>
        </p:spPr>
        <p:txBody>
          <a:bodyPr wrap="square" rtlCol="0">
            <a:spAutoFit/>
          </a:bodyPr>
          <a:lstStyle/>
          <a:p>
            <a:pPr algn="ctr"/>
            <a:r>
              <a:rPr lang="en-US" sz="1400" dirty="0">
                <a:latin typeface="Comic Sans MS" panose="030F0702030302020204" pitchFamily="66" charset="0"/>
              </a:rPr>
              <a:t>A researcher wants to test, at the 5% significance level, whether the dice is biased</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Under what conditions would we reject the null hypothesis?</a:t>
            </a:r>
            <a:endParaRPr lang="en-GB" sz="1400" dirty="0">
              <a:latin typeface="Comic Sans MS" panose="030F0702030302020204" pitchFamily="66" charset="0"/>
            </a:endParaRPr>
          </a:p>
        </p:txBody>
      </p:sp>
      <p:sp>
        <p:nvSpPr>
          <p:cNvPr id="9" name="TextBox 8"/>
          <p:cNvSpPr txBox="1"/>
          <p:nvPr/>
        </p:nvSpPr>
        <p:spPr>
          <a:xfrm>
            <a:off x="3959441" y="2796467"/>
            <a:ext cx="4962618" cy="584775"/>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What is the probability of getting 8 sixes when rolling a dice 20 times?</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389815" y="3539570"/>
                <a:ext cx="2836354" cy="46083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389815" y="3539570"/>
                <a:ext cx="2836354" cy="460832"/>
              </a:xfrm>
              <a:prstGeom prst="rect">
                <a:avLst/>
              </a:prstGeom>
              <a:blipFill>
                <a:blip r:embed="rId5"/>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385461" y="4066439"/>
                <a:ext cx="2803267" cy="69416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=8</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a:rPr lang="en-US" sz="1600" b="0" i="1" smtClean="0">
                                    <a:latin typeface="Cambria Math" panose="02040503050406030204" pitchFamily="18" charset="0"/>
                                  </a:rPr>
                                  <m:t>20</m:t>
                                </m:r>
                              </m:e>
                            </m:mr>
                            <m:mr>
                              <m:e>
                                <m:r>
                                  <a:rPr lang="en-US" sz="1600" b="0" i="1" smtClean="0">
                                    <a:latin typeface="Cambria Math" panose="02040503050406030204" pitchFamily="18" charset="0"/>
                                  </a:rPr>
                                  <m:t>8</m:t>
                                </m:r>
                              </m:e>
                            </m:mr>
                          </m:m>
                        </m:e>
                      </m:d>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6</m:t>
                                  </m:r>
                                </m:den>
                              </m:f>
                            </m:e>
                          </m:d>
                        </m:e>
                        <m:sup>
                          <m:r>
                            <a:rPr lang="en-US" sz="1600" b="0" i="1" smtClean="0">
                              <a:latin typeface="Cambria Math" panose="02040503050406030204" pitchFamily="18" charset="0"/>
                            </a:rPr>
                            <m:t>8</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6</m:t>
                                  </m:r>
                                </m:den>
                              </m:f>
                            </m:e>
                          </m:d>
                        </m:e>
                        <m:sup>
                          <m:r>
                            <a:rPr lang="en-US" sz="1600" b="0" i="1" smtClean="0">
                              <a:latin typeface="Cambria Math" panose="02040503050406030204" pitchFamily="18" charset="0"/>
                            </a:rPr>
                            <m:t>12</m:t>
                          </m:r>
                        </m:sup>
                      </m:sSup>
                    </m:oMath>
                  </m:oMathPara>
                </a14:m>
                <a:endParaRPr lang="en-GB" sz="1600" dirty="0">
                  <a:latin typeface="Comic Sans MS" panose="030F0702030302020204" pitchFamily="66"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385461" y="4066439"/>
                <a:ext cx="2803267" cy="694164"/>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69381" y="4880691"/>
                <a:ext cx="1067215"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=0.0084</m:t>
                      </m:r>
                    </m:oMath>
                  </m:oMathPara>
                </a14:m>
                <a:endParaRPr lang="en-GB" sz="1600" dirty="0">
                  <a:latin typeface="Comic Sans MS" panose="030F0702030302020204" pitchFamily="66"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269381" y="4880691"/>
                <a:ext cx="1067215" cy="33855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273735" y="5468520"/>
                <a:ext cx="1022331"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=0.84%</m:t>
                      </m:r>
                    </m:oMath>
                  </m:oMathPara>
                </a14:m>
                <a:endParaRPr lang="en-GB" sz="16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273735" y="5468520"/>
                <a:ext cx="1022331" cy="338554"/>
              </a:xfrm>
              <a:prstGeom prst="rect">
                <a:avLst/>
              </a:prstGeom>
              <a:blipFill>
                <a:blip r:embed="rId8"/>
                <a:stretch>
                  <a:fillRect/>
                </a:stretch>
              </a:blipFill>
              <a:ln w="25400">
                <a:noFill/>
              </a:ln>
            </p:spPr>
            <p:txBody>
              <a:bodyPr/>
              <a:lstStyle/>
              <a:p>
                <a:r>
                  <a:rPr lang="en-GB">
                    <a:noFill/>
                  </a:rPr>
                  <a:t> </a:t>
                </a:r>
              </a:p>
            </p:txBody>
          </p:sp>
        </mc:Fallback>
      </mc:AlternateContent>
      <p:sp>
        <p:nvSpPr>
          <p:cNvPr id="10" name="Arc 9"/>
          <p:cNvSpPr/>
          <p:nvPr/>
        </p:nvSpPr>
        <p:spPr>
          <a:xfrm>
            <a:off x="7027817" y="3823063"/>
            <a:ext cx="400594" cy="653143"/>
          </a:xfrm>
          <a:prstGeom prst="arc">
            <a:avLst>
              <a:gd name="adj1" fmla="val 16200000"/>
              <a:gd name="adj2" fmla="val 5369847"/>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6770915" y="4489269"/>
            <a:ext cx="361405" cy="535577"/>
          </a:xfrm>
          <a:prstGeom prst="arc">
            <a:avLst>
              <a:gd name="adj1" fmla="val 16200000"/>
              <a:gd name="adj2" fmla="val 5369847"/>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p:cNvSpPr/>
          <p:nvPr/>
        </p:nvSpPr>
        <p:spPr>
          <a:xfrm>
            <a:off x="6156961" y="5085806"/>
            <a:ext cx="361405" cy="535577"/>
          </a:xfrm>
          <a:prstGeom prst="arc">
            <a:avLst>
              <a:gd name="adj1" fmla="val 16200000"/>
              <a:gd name="adj2" fmla="val 5369847"/>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7425452" y="3963416"/>
            <a:ext cx="1474707"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Sub in values</a:t>
            </a:r>
            <a:endParaRPr lang="en-GB" sz="1600" dirty="0">
              <a:solidFill>
                <a:srgbClr val="FF0000"/>
              </a:solidFill>
              <a:latin typeface="Comic Sans MS" panose="030F0702030302020204" pitchFamily="66" charset="0"/>
            </a:endParaRPr>
          </a:p>
        </p:txBody>
      </p:sp>
      <p:sp>
        <p:nvSpPr>
          <p:cNvPr id="33" name="TextBox 32"/>
          <p:cNvSpPr txBox="1"/>
          <p:nvPr/>
        </p:nvSpPr>
        <p:spPr>
          <a:xfrm>
            <a:off x="7098883" y="4577371"/>
            <a:ext cx="1148136"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Calculate</a:t>
            </a:r>
            <a:endParaRPr lang="en-GB" sz="1600" dirty="0">
              <a:solidFill>
                <a:srgbClr val="FF0000"/>
              </a:solidFill>
              <a:latin typeface="Comic Sans MS" panose="030F0702030302020204" pitchFamily="66" charset="0"/>
            </a:endParaRPr>
          </a:p>
        </p:txBody>
      </p:sp>
      <p:sp>
        <p:nvSpPr>
          <p:cNvPr id="34" name="TextBox 33"/>
          <p:cNvSpPr txBox="1"/>
          <p:nvPr/>
        </p:nvSpPr>
        <p:spPr>
          <a:xfrm>
            <a:off x="6467510" y="5182617"/>
            <a:ext cx="1988513"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As a percentage…</a:t>
            </a:r>
            <a:endParaRPr lang="en-GB" sz="1600" dirty="0">
              <a:solidFill>
                <a:srgbClr val="FF0000"/>
              </a:solidFill>
              <a:latin typeface="Comic Sans MS" panose="030F0702030302020204" pitchFamily="66" charset="0"/>
            </a:endParaRPr>
          </a:p>
        </p:txBody>
      </p:sp>
      <p:sp>
        <p:nvSpPr>
          <p:cNvPr id="35" name="TextBox 34"/>
          <p:cNvSpPr txBox="1"/>
          <p:nvPr/>
        </p:nvSpPr>
        <p:spPr>
          <a:xfrm>
            <a:off x="3892731" y="5903893"/>
            <a:ext cx="5181600"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As this is </a:t>
            </a:r>
            <a:r>
              <a:rPr lang="en-US" sz="1600" u="sng" dirty="0">
                <a:solidFill>
                  <a:srgbClr val="FF0000"/>
                </a:solidFill>
                <a:latin typeface="Comic Sans MS" panose="030F0702030302020204" pitchFamily="66" charset="0"/>
                <a:sym typeface="Wingdings" panose="05000000000000000000" pitchFamily="2" charset="2"/>
              </a:rPr>
              <a:t>below</a:t>
            </a:r>
            <a:r>
              <a:rPr lang="en-US" sz="1600" dirty="0">
                <a:solidFill>
                  <a:srgbClr val="FF0000"/>
                </a:solidFill>
                <a:latin typeface="Comic Sans MS" panose="030F0702030302020204" pitchFamily="66" charset="0"/>
                <a:sym typeface="Wingdings" panose="05000000000000000000" pitchFamily="2" charset="2"/>
              </a:rPr>
              <a:t> the 5% significance level, we </a:t>
            </a:r>
            <a:r>
              <a:rPr lang="en-US" sz="1600" u="sng" dirty="0">
                <a:solidFill>
                  <a:srgbClr val="FF0000"/>
                </a:solidFill>
                <a:latin typeface="Comic Sans MS" panose="030F0702030302020204" pitchFamily="66" charset="0"/>
                <a:sym typeface="Wingdings" panose="05000000000000000000" pitchFamily="2" charset="2"/>
              </a:rPr>
              <a:t>reject</a:t>
            </a:r>
            <a:r>
              <a:rPr lang="en-US" sz="1600" dirty="0">
                <a:solidFill>
                  <a:srgbClr val="FF0000"/>
                </a:solidFill>
                <a:latin typeface="Comic Sans MS" panose="030F0702030302020204" pitchFamily="66" charset="0"/>
                <a:sym typeface="Wingdings" panose="05000000000000000000" pitchFamily="2" charset="2"/>
              </a:rPr>
              <a:t> the null hypothesis that the dice is unbiased</a:t>
            </a:r>
          </a:p>
        </p:txBody>
      </p:sp>
    </p:spTree>
    <p:extLst>
      <p:ext uri="{BB962C8B-B14F-4D97-AF65-F5344CB8AC3E}">
        <p14:creationId xmlns:p14="http://schemas.microsoft.com/office/powerpoint/2010/main" val="10018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linds(horizont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linds(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linds(horizontal)">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linds(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9" grpId="0"/>
      <p:bldP spid="23" grpId="0" animBg="1"/>
      <p:bldP spid="24" grpId="0" animBg="1"/>
      <p:bldP spid="26" grpId="0"/>
      <p:bldP spid="27" grpId="0"/>
      <p:bldP spid="28" grpId="0"/>
      <p:bldP spid="29" grpId="0"/>
      <p:bldP spid="10" grpId="0" animBg="1"/>
      <p:bldP spid="30" grpId="0" animBg="1"/>
      <p:bldP spid="31" grpId="0" animBg="1"/>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Let us think about a practical example:</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Imagine we believe that a dice is biased towards landing on 6s.</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roll the dice 20 times and get a 6 on 8 occasions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524780" y="1960398"/>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6</m:t>
                          </m:r>
                        </m:den>
                      </m:f>
                    </m:oMath>
                  </m:oMathPara>
                </a14:m>
                <a:endParaRPr lang="en-GB" sz="1600" dirty="0">
                  <a:solidFill>
                    <a:schemeClr val="tx1"/>
                  </a:solidFill>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4780" y="1960398"/>
                <a:ext cx="1153886" cy="57458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4341430" y="1146149"/>
            <a:ext cx="1511407" cy="738664"/>
          </a:xfrm>
          <a:prstGeom prst="rect">
            <a:avLst/>
          </a:prstGeom>
          <a:noFill/>
        </p:spPr>
        <p:txBody>
          <a:bodyPr wrap="square" rtlCol="0">
            <a:spAutoFit/>
          </a:bodyPr>
          <a:lstStyle/>
          <a:p>
            <a:pPr algn="ctr"/>
            <a:r>
              <a:rPr lang="en-US" sz="1400" u="sng" dirty="0">
                <a:latin typeface="Comic Sans MS" panose="030F0702030302020204" pitchFamily="66" charset="0"/>
              </a:rPr>
              <a:t>Null Hypothesis</a:t>
            </a:r>
          </a:p>
          <a:p>
            <a:pPr algn="ctr"/>
            <a:r>
              <a:rPr lang="en-US" sz="1400" dirty="0">
                <a:latin typeface="Comic Sans MS" panose="030F0702030302020204" pitchFamily="66" charset="0"/>
                <a:sym typeface="Wingdings" panose="05000000000000000000" pitchFamily="2" charset="2"/>
              </a:rPr>
              <a:t> The dice is unbiased</a:t>
            </a:r>
            <a:endParaRPr lang="en-GB" sz="1400" dirty="0">
              <a:latin typeface="Comic Sans MS" panose="030F0702030302020204" pitchFamily="66" charset="0"/>
            </a:endParaRPr>
          </a:p>
        </p:txBody>
      </p:sp>
      <p:sp>
        <p:nvSpPr>
          <p:cNvPr id="7" name="TextBox 6"/>
          <p:cNvSpPr txBox="1"/>
          <p:nvPr/>
        </p:nvSpPr>
        <p:spPr>
          <a:xfrm>
            <a:off x="6232125" y="1165934"/>
            <a:ext cx="2698811" cy="1384995"/>
          </a:xfrm>
          <a:prstGeom prst="rect">
            <a:avLst/>
          </a:prstGeom>
          <a:noFill/>
        </p:spPr>
        <p:txBody>
          <a:bodyPr wrap="square" rtlCol="0">
            <a:spAutoFit/>
          </a:bodyPr>
          <a:lstStyle/>
          <a:p>
            <a:pPr algn="ctr"/>
            <a:r>
              <a:rPr lang="en-US" sz="1400" dirty="0">
                <a:latin typeface="Comic Sans MS" panose="030F0702030302020204" pitchFamily="66" charset="0"/>
              </a:rPr>
              <a:t>A researcher wants to test, at the 5% significance level, whether the dice is biased</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Under what conditions would we reject the null hypothesis?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395655" y="2638234"/>
                <a:ext cx="2010294"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(8 </m:t>
                      </m:r>
                      <m:r>
                        <a:rPr lang="en-US" sz="1600" b="0" i="1" smtClean="0">
                          <a:latin typeface="Cambria Math" panose="02040503050406030204" pitchFamily="18" charset="0"/>
                        </a:rPr>
                        <m:t>𝑠𝑖𝑥𝑒𝑠</m:t>
                      </m:r>
                      <m:r>
                        <a:rPr lang="en-US" sz="1600" b="0" i="1" smtClean="0">
                          <a:latin typeface="Cambria Math" panose="02040503050406030204" pitchFamily="18" charset="0"/>
                        </a:rPr>
                        <m:t>)=0.84%</m:t>
                      </m:r>
                    </m:oMath>
                  </m:oMathPara>
                </a14:m>
                <a:endParaRPr lang="en-GB" sz="16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95655" y="2638234"/>
                <a:ext cx="2010294" cy="338554"/>
              </a:xfrm>
              <a:prstGeom prst="rect">
                <a:avLst/>
              </a:prstGeom>
              <a:blipFill>
                <a:blip r:embed="rId5"/>
                <a:stretch>
                  <a:fillRect b="-12727"/>
                </a:stretch>
              </a:blipFill>
              <a:ln w="25400">
                <a:noFill/>
              </a:ln>
            </p:spPr>
            <p:txBody>
              <a:bodyPr/>
              <a:lstStyle/>
              <a:p>
                <a:r>
                  <a:rPr lang="en-GB">
                    <a:noFill/>
                  </a:rPr>
                  <a:t> </a:t>
                </a:r>
              </a:p>
            </p:txBody>
          </p:sp>
        </mc:Fallback>
      </mc:AlternateContent>
      <p:sp>
        <p:nvSpPr>
          <p:cNvPr id="35" name="TextBox 34"/>
          <p:cNvSpPr txBox="1"/>
          <p:nvPr/>
        </p:nvSpPr>
        <p:spPr>
          <a:xfrm>
            <a:off x="3823063" y="3064899"/>
            <a:ext cx="5181600"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As this is </a:t>
            </a:r>
            <a:r>
              <a:rPr lang="en-US" sz="1600" u="sng" dirty="0">
                <a:solidFill>
                  <a:srgbClr val="FF0000"/>
                </a:solidFill>
                <a:latin typeface="Comic Sans MS" panose="030F0702030302020204" pitchFamily="66" charset="0"/>
                <a:sym typeface="Wingdings" panose="05000000000000000000" pitchFamily="2" charset="2"/>
              </a:rPr>
              <a:t>below</a:t>
            </a:r>
            <a:r>
              <a:rPr lang="en-US" sz="1600" dirty="0">
                <a:solidFill>
                  <a:srgbClr val="FF0000"/>
                </a:solidFill>
                <a:latin typeface="Comic Sans MS" panose="030F0702030302020204" pitchFamily="66" charset="0"/>
                <a:sym typeface="Wingdings" panose="05000000000000000000" pitchFamily="2" charset="2"/>
              </a:rPr>
              <a:t> the 5% significance level, we </a:t>
            </a:r>
            <a:r>
              <a:rPr lang="en-US" sz="1600" u="sng" dirty="0">
                <a:solidFill>
                  <a:srgbClr val="FF0000"/>
                </a:solidFill>
                <a:latin typeface="Comic Sans MS" panose="030F0702030302020204" pitchFamily="66" charset="0"/>
                <a:sym typeface="Wingdings" panose="05000000000000000000" pitchFamily="2" charset="2"/>
              </a:rPr>
              <a:t>reject</a:t>
            </a:r>
            <a:r>
              <a:rPr lang="en-US" sz="1600" dirty="0">
                <a:solidFill>
                  <a:srgbClr val="FF0000"/>
                </a:solidFill>
                <a:latin typeface="Comic Sans MS" panose="030F0702030302020204" pitchFamily="66" charset="0"/>
                <a:sym typeface="Wingdings" panose="05000000000000000000" pitchFamily="2" charset="2"/>
              </a:rPr>
              <a:t> the null hypothesis that the dice is unbiased</a:t>
            </a:r>
          </a:p>
        </p:txBody>
      </p:sp>
      <p:sp>
        <p:nvSpPr>
          <p:cNvPr id="5" name="TextBox 4"/>
          <p:cNvSpPr txBox="1"/>
          <p:nvPr/>
        </p:nvSpPr>
        <p:spPr>
          <a:xfrm>
            <a:off x="4006789" y="3965952"/>
            <a:ext cx="4835370" cy="2246769"/>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Think about why we are rejecting the null hypothesis</a:t>
            </a:r>
          </a:p>
          <a:p>
            <a:pPr algn="ctr"/>
            <a:endParaRPr lang="en-US" sz="1400" dirty="0">
              <a:solidFill>
                <a:srgbClr val="0000FF"/>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0000FF"/>
                </a:solidFill>
                <a:latin typeface="Comic Sans MS" panose="030F0702030302020204" pitchFamily="66" charset="0"/>
                <a:sym typeface="Wingdings" panose="05000000000000000000" pitchFamily="2" charset="2"/>
              </a:rPr>
              <a:t>We are saying that </a:t>
            </a:r>
            <a:r>
              <a:rPr lang="en-US" sz="1400" u="sng" dirty="0">
                <a:solidFill>
                  <a:srgbClr val="0000FF"/>
                </a:solidFill>
                <a:latin typeface="Comic Sans MS" panose="030F0702030302020204" pitchFamily="66" charset="0"/>
                <a:sym typeface="Wingdings" panose="05000000000000000000" pitchFamily="2" charset="2"/>
              </a:rPr>
              <a:t>if</a:t>
            </a:r>
            <a:r>
              <a:rPr lang="en-US" sz="1400" dirty="0">
                <a:solidFill>
                  <a:srgbClr val="0000FF"/>
                </a:solidFill>
                <a:latin typeface="Comic Sans MS" panose="030F0702030302020204" pitchFamily="66" charset="0"/>
                <a:sym typeface="Wingdings" panose="05000000000000000000" pitchFamily="2" charset="2"/>
              </a:rPr>
              <a:t> the dice is unbiased, we would expect to get 8 sixes only 0.84% of the time</a:t>
            </a:r>
          </a:p>
          <a:p>
            <a:pPr marL="285750" indent="-285750" algn="ctr">
              <a:buFont typeface="Wingdings" panose="05000000000000000000" pitchFamily="2" charset="2"/>
              <a:buChar char="à"/>
            </a:pPr>
            <a:endParaRPr lang="en-US" sz="14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0000FF"/>
                </a:solidFill>
                <a:latin typeface="Comic Sans MS" panose="030F0702030302020204" pitchFamily="66" charset="0"/>
                <a:sym typeface="Wingdings" panose="05000000000000000000" pitchFamily="2" charset="2"/>
              </a:rPr>
              <a:t>As this is extremely unlikely, it seems like the dice </a:t>
            </a:r>
            <a:r>
              <a:rPr lang="en-US" sz="1400" u="sng" dirty="0">
                <a:solidFill>
                  <a:srgbClr val="0000FF"/>
                </a:solidFill>
                <a:latin typeface="Comic Sans MS" panose="030F0702030302020204" pitchFamily="66" charset="0"/>
                <a:sym typeface="Wingdings" panose="05000000000000000000" pitchFamily="2" charset="2"/>
              </a:rPr>
              <a:t>is</a:t>
            </a:r>
            <a:r>
              <a:rPr lang="en-US" sz="1400" dirty="0">
                <a:solidFill>
                  <a:srgbClr val="0000FF"/>
                </a:solidFill>
                <a:latin typeface="Comic Sans MS" panose="030F0702030302020204" pitchFamily="66" charset="0"/>
                <a:sym typeface="Wingdings" panose="05000000000000000000" pitchFamily="2" charset="2"/>
              </a:rPr>
              <a:t> biased, hence we </a:t>
            </a:r>
            <a:r>
              <a:rPr lang="en-US" sz="1400" u="sng" dirty="0">
                <a:solidFill>
                  <a:srgbClr val="0000FF"/>
                </a:solidFill>
                <a:latin typeface="Comic Sans MS" panose="030F0702030302020204" pitchFamily="66" charset="0"/>
                <a:sym typeface="Wingdings" panose="05000000000000000000" pitchFamily="2" charset="2"/>
              </a:rPr>
              <a:t>reject the idea that it is not</a:t>
            </a:r>
          </a:p>
          <a:p>
            <a:pPr marL="285750" indent="-285750" algn="ctr">
              <a:buFont typeface="Wingdings" panose="05000000000000000000" pitchFamily="2" charset="2"/>
              <a:buChar char="à"/>
            </a:pPr>
            <a:endParaRPr lang="en-US" sz="14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0000FF"/>
                </a:solidFill>
                <a:latin typeface="Comic Sans MS" panose="030F0702030302020204" pitchFamily="66" charset="0"/>
                <a:sym typeface="Wingdings" panose="05000000000000000000" pitchFamily="2" charset="2"/>
              </a:rPr>
              <a:t>The significance level is the ‘threshold’ we are using, and will be given to you in the question</a:t>
            </a:r>
            <a:endParaRPr lang="en-GB" sz="1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2650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Let us think about a practical example:</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Imagine we believe that a dice is biased towards landing on 6s.</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roll the dice 20 times and get a 6 on 8 occasions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524780" y="1960398"/>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6</m:t>
                          </m:r>
                        </m:den>
                      </m:f>
                    </m:oMath>
                  </m:oMathPara>
                </a14:m>
                <a:endParaRPr lang="en-GB" sz="1600" dirty="0">
                  <a:solidFill>
                    <a:schemeClr val="tx1"/>
                  </a:solidFill>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4780" y="1960398"/>
                <a:ext cx="1153886" cy="57458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4341430" y="1146149"/>
            <a:ext cx="1511407" cy="738664"/>
          </a:xfrm>
          <a:prstGeom prst="rect">
            <a:avLst/>
          </a:prstGeom>
          <a:noFill/>
        </p:spPr>
        <p:txBody>
          <a:bodyPr wrap="square" rtlCol="0">
            <a:spAutoFit/>
          </a:bodyPr>
          <a:lstStyle/>
          <a:p>
            <a:pPr algn="ctr"/>
            <a:r>
              <a:rPr lang="en-US" sz="1400" u="sng" dirty="0">
                <a:latin typeface="Comic Sans MS" panose="030F0702030302020204" pitchFamily="66" charset="0"/>
              </a:rPr>
              <a:t>Null Hypothesis</a:t>
            </a:r>
          </a:p>
          <a:p>
            <a:pPr algn="ctr"/>
            <a:r>
              <a:rPr lang="en-US" sz="1400" dirty="0">
                <a:latin typeface="Comic Sans MS" panose="030F0702030302020204" pitchFamily="66" charset="0"/>
                <a:sym typeface="Wingdings" panose="05000000000000000000" pitchFamily="2" charset="2"/>
              </a:rPr>
              <a:t> The dice is unbiased</a:t>
            </a:r>
            <a:endParaRPr lang="en-GB" sz="1400" dirty="0">
              <a:latin typeface="Comic Sans MS" panose="030F0702030302020204" pitchFamily="66" charset="0"/>
            </a:endParaRPr>
          </a:p>
        </p:txBody>
      </p:sp>
      <p:sp>
        <p:nvSpPr>
          <p:cNvPr id="7" name="TextBox 6"/>
          <p:cNvSpPr txBox="1"/>
          <p:nvPr/>
        </p:nvSpPr>
        <p:spPr>
          <a:xfrm>
            <a:off x="6232125" y="1165934"/>
            <a:ext cx="2698811" cy="1384995"/>
          </a:xfrm>
          <a:prstGeom prst="rect">
            <a:avLst/>
          </a:prstGeom>
          <a:noFill/>
        </p:spPr>
        <p:txBody>
          <a:bodyPr wrap="square" rtlCol="0">
            <a:spAutoFit/>
          </a:bodyPr>
          <a:lstStyle/>
          <a:p>
            <a:pPr algn="ctr"/>
            <a:r>
              <a:rPr lang="en-US" sz="1400" dirty="0">
                <a:latin typeface="Comic Sans MS" panose="030F0702030302020204" pitchFamily="66" charset="0"/>
              </a:rPr>
              <a:t>A researcher wants to test, at the 5% significance level, whether the dice is biased</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Under what conditions would we reject the null hypothesis?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484432" y="3197528"/>
                <a:ext cx="1896481"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(7 </m:t>
                      </m:r>
                      <m:r>
                        <a:rPr lang="en-US" sz="1600" b="0" i="1" smtClean="0">
                          <a:latin typeface="Cambria Math" panose="02040503050406030204" pitchFamily="18" charset="0"/>
                        </a:rPr>
                        <m:t>𝑠𝑖𝑥𝑒𝑠</m:t>
                      </m:r>
                      <m:r>
                        <a:rPr lang="en-US" sz="1600" b="0" i="1" smtClean="0">
                          <a:latin typeface="Cambria Math" panose="02040503050406030204" pitchFamily="18" charset="0"/>
                        </a:rPr>
                        <m:t>)=2.5%</m:t>
                      </m:r>
                    </m:oMath>
                  </m:oMathPara>
                </a14:m>
                <a:endParaRPr lang="en-GB" sz="16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84432" y="3197528"/>
                <a:ext cx="1896481" cy="338554"/>
              </a:xfrm>
              <a:prstGeom prst="rect">
                <a:avLst/>
              </a:prstGeom>
              <a:blipFill>
                <a:blip r:embed="rId5"/>
                <a:stretch>
                  <a:fillRect b="-12727"/>
                </a:stretch>
              </a:blipFill>
              <a:ln w="25400">
                <a:noFill/>
              </a:ln>
            </p:spPr>
            <p:txBody>
              <a:bodyPr/>
              <a:lstStyle/>
              <a:p>
                <a:r>
                  <a:rPr lang="en-GB">
                    <a:noFill/>
                  </a:rPr>
                  <a:t> </a:t>
                </a:r>
              </a:p>
            </p:txBody>
          </p:sp>
        </mc:Fallback>
      </mc:AlternateContent>
      <p:sp>
        <p:nvSpPr>
          <p:cNvPr id="35" name="TextBox 34"/>
          <p:cNvSpPr txBox="1"/>
          <p:nvPr/>
        </p:nvSpPr>
        <p:spPr>
          <a:xfrm>
            <a:off x="3823063" y="3659703"/>
            <a:ext cx="5181600" cy="1323439"/>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As this is </a:t>
            </a:r>
            <a:r>
              <a:rPr lang="en-US" sz="1600" u="sng" dirty="0">
                <a:solidFill>
                  <a:srgbClr val="FF0000"/>
                </a:solidFill>
                <a:latin typeface="Comic Sans MS" panose="030F0702030302020204" pitchFamily="66" charset="0"/>
                <a:sym typeface="Wingdings" panose="05000000000000000000" pitchFamily="2" charset="2"/>
              </a:rPr>
              <a:t>below</a:t>
            </a:r>
            <a:r>
              <a:rPr lang="en-US" sz="1600" dirty="0">
                <a:solidFill>
                  <a:srgbClr val="FF0000"/>
                </a:solidFill>
                <a:latin typeface="Comic Sans MS" panose="030F0702030302020204" pitchFamily="66" charset="0"/>
                <a:sym typeface="Wingdings" panose="05000000000000000000" pitchFamily="2" charset="2"/>
              </a:rPr>
              <a:t> the 5% significance level, we </a:t>
            </a:r>
            <a:r>
              <a:rPr lang="en-US" sz="1600" u="sng" dirty="0">
                <a:solidFill>
                  <a:srgbClr val="FF0000"/>
                </a:solidFill>
                <a:latin typeface="Comic Sans MS" panose="030F0702030302020204" pitchFamily="66" charset="0"/>
                <a:sym typeface="Wingdings" panose="05000000000000000000" pitchFamily="2" charset="2"/>
              </a:rPr>
              <a:t>reject</a:t>
            </a:r>
            <a:r>
              <a:rPr lang="en-US" sz="1600" dirty="0">
                <a:solidFill>
                  <a:srgbClr val="FF0000"/>
                </a:solidFill>
                <a:latin typeface="Comic Sans MS" panose="030F0702030302020204" pitchFamily="66" charset="0"/>
                <a:sym typeface="Wingdings" panose="05000000000000000000" pitchFamily="2" charset="2"/>
              </a:rPr>
              <a:t> the null hypothesis that the dice is unbiased</a:t>
            </a:r>
          </a:p>
          <a:p>
            <a:pPr algn="ct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So rolling 7 sixes out of 20 would also indicate that the dice is biased</a:t>
            </a:r>
          </a:p>
        </p:txBody>
      </p:sp>
      <p:sp>
        <p:nvSpPr>
          <p:cNvPr id="14" name="TextBox 13"/>
          <p:cNvSpPr txBox="1"/>
          <p:nvPr/>
        </p:nvSpPr>
        <p:spPr>
          <a:xfrm>
            <a:off x="4355723" y="2780814"/>
            <a:ext cx="4104696"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Imagine we had rolled 7 sixes instead…</a:t>
            </a:r>
          </a:p>
        </p:txBody>
      </p:sp>
    </p:spTree>
    <p:extLst>
      <p:ext uri="{BB962C8B-B14F-4D97-AF65-F5344CB8AC3E}">
        <p14:creationId xmlns:p14="http://schemas.microsoft.com/office/powerpoint/2010/main" val="599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linds(horizontal)">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Effect transition="in" filter="blinds(horizontal)">
                                      <p:cBhvr>
                                        <p:cTn id="22"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Hypothesis Testing</a:t>
            </a:r>
            <a:endParaRPr lang="en-GB" sz="4050" dirty="0">
              <a:latin typeface="Comic Sans MS" panose="030F0702030302020204" pitchFamily="66" charset="0"/>
            </a:endParaRPr>
          </a:p>
        </p:txBody>
      </p:sp>
      <p:sp>
        <p:nvSpPr>
          <p:cNvPr id="3" name="コンテンツ プレースホルダー 2">
            <a:extLst>
              <a:ext uri="{FF2B5EF4-FFF2-40B4-BE49-F238E27FC236}">
                <a16:creationId xmlns:a16="http://schemas.microsoft.com/office/drawing/2014/main" id="{B40142FD-D65A-415C-B42C-D7288410BF42}"/>
              </a:ext>
            </a:extLst>
          </p:cNvPr>
          <p:cNvSpPr>
            <a:spLocks noGrp="1"/>
          </p:cNvSpPr>
          <p:nvPr>
            <p:ph idx="1"/>
          </p:nvPr>
        </p:nvSpPr>
        <p:spPr>
          <a:xfrm>
            <a:off x="142875" y="1400175"/>
            <a:ext cx="3671479" cy="4776787"/>
          </a:xfrm>
        </p:spPr>
        <p:txBody>
          <a:bodyPr>
            <a:normAutofit/>
          </a:bodyPr>
          <a:lstStyle/>
          <a:p>
            <a:pPr marL="0" indent="0" algn="ctr">
              <a:buNone/>
            </a:pPr>
            <a:r>
              <a:rPr lang="en-US" sz="1600" b="1" dirty="0">
                <a:latin typeface="Comic Sans MS" panose="030F0702030302020204" pitchFamily="66" charset="0"/>
              </a:rPr>
              <a:t>A Hypothesis is a statement made about the value of a population parameter. You can test a hypothesis to see if there is enough evidence to change it</a:t>
            </a:r>
          </a:p>
          <a:p>
            <a:pPr marL="0" indent="0" algn="ctr">
              <a:buNone/>
            </a:pPr>
            <a:endParaRPr lang="en-US" sz="1600" b="1" dirty="0">
              <a:latin typeface="Comic Sans MS" panose="030F0702030302020204" pitchFamily="66" charset="0"/>
            </a:endParaRPr>
          </a:p>
          <a:p>
            <a:pPr marL="0" indent="0" algn="ctr">
              <a:buNone/>
            </a:pPr>
            <a:r>
              <a:rPr lang="en-US" sz="1600" dirty="0">
                <a:latin typeface="Comic Sans MS" panose="030F0702030302020204" pitchFamily="66" charset="0"/>
              </a:rPr>
              <a:t>Let us think about a practical example:</a:t>
            </a:r>
          </a:p>
          <a:p>
            <a:pPr marL="0" indent="0" algn="ctr">
              <a:buNone/>
            </a:pPr>
            <a:endParaRPr lang="en-US" sz="1600" dirty="0">
              <a:latin typeface="Comic Sans MS" panose="030F0702030302020204" pitchFamily="66" charset="0"/>
            </a:endParaRPr>
          </a:p>
          <a:p>
            <a:pPr marL="0" indent="0" algn="ctr">
              <a:buNone/>
            </a:pPr>
            <a:r>
              <a:rPr lang="en-US" sz="1600" dirty="0">
                <a:latin typeface="Comic Sans MS" panose="030F0702030302020204" pitchFamily="66" charset="0"/>
              </a:rPr>
              <a:t>Imagine we believe that a dice is biased towards landing on 6s.</a:t>
            </a:r>
          </a:p>
          <a:p>
            <a:pPr marL="0" indent="0" algn="ctr">
              <a:buNone/>
            </a:pPr>
            <a:endParaRPr lang="en-US" sz="1600" dirty="0">
              <a:latin typeface="Comic Sans MS" panose="030F0702030302020204" pitchFamily="66" charset="0"/>
            </a:endParaRPr>
          </a:p>
          <a:p>
            <a:pPr algn="ctr">
              <a:buFont typeface="Wingdings" panose="05000000000000000000" pitchFamily="2" charset="2"/>
              <a:buChar char="à"/>
            </a:pPr>
            <a:r>
              <a:rPr lang="en-US" sz="1600" dirty="0">
                <a:latin typeface="Comic Sans MS" panose="030F0702030302020204" pitchFamily="66" charset="0"/>
                <a:sym typeface="Wingdings" panose="05000000000000000000" pitchFamily="2" charset="2"/>
              </a:rPr>
              <a:t>We roll the dice 20 times and get a 6 on 8 occasions</a:t>
            </a:r>
          </a:p>
          <a:p>
            <a:pPr algn="ctr">
              <a:buFont typeface="Wingdings" panose="05000000000000000000" pitchFamily="2" charset="2"/>
              <a:buChar char="à"/>
            </a:pPr>
            <a:endParaRPr lang="en-US" sz="1600" dirty="0">
              <a:latin typeface="Comic Sans MS" panose="030F0702030302020204" pitchFamily="66" charset="0"/>
            </a:endParaRPr>
          </a:p>
          <a:p>
            <a:pPr marL="0" indent="0" algn="ctr">
              <a:buNone/>
            </a:pPr>
            <a:endParaRPr lang="en-US" sz="1600" dirty="0">
              <a:latin typeface="Comic Sans MS" panose="030F0702030302020204" pitchFamily="66" charset="0"/>
            </a:endParaRPr>
          </a:p>
          <a:p>
            <a:pPr marL="0" indent="0" algn="ctr">
              <a:buNone/>
            </a:pPr>
            <a:endParaRPr lang="en-GB" sz="160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7A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524780" y="1960398"/>
                <a:ext cx="1153886"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0</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𝑝</m:t>
                      </m:r>
                      <m:r>
                        <a:rPr lang="en-US" sz="1600" b="0" i="1" smtClean="0">
                          <a:solidFill>
                            <a:schemeClr val="tx1"/>
                          </a:solidFill>
                          <a:latin typeface="Cambria Math" panose="02040503050406030204" pitchFamily="18" charset="0"/>
                        </a:rPr>
                        <m:t>=</m:t>
                      </m:r>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6</m:t>
                          </m:r>
                        </m:den>
                      </m:f>
                    </m:oMath>
                  </m:oMathPara>
                </a14:m>
                <a:endParaRPr lang="en-GB" sz="1600" dirty="0">
                  <a:solidFill>
                    <a:schemeClr val="tx1"/>
                  </a:solidFill>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4780" y="1960398"/>
                <a:ext cx="1153886" cy="57458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4341430" y="1146149"/>
            <a:ext cx="1511407" cy="738664"/>
          </a:xfrm>
          <a:prstGeom prst="rect">
            <a:avLst/>
          </a:prstGeom>
          <a:noFill/>
        </p:spPr>
        <p:txBody>
          <a:bodyPr wrap="square" rtlCol="0">
            <a:spAutoFit/>
          </a:bodyPr>
          <a:lstStyle/>
          <a:p>
            <a:pPr algn="ctr"/>
            <a:r>
              <a:rPr lang="en-US" sz="1400" u="sng" dirty="0">
                <a:latin typeface="Comic Sans MS" panose="030F0702030302020204" pitchFamily="66" charset="0"/>
              </a:rPr>
              <a:t>Null Hypothesis</a:t>
            </a:r>
          </a:p>
          <a:p>
            <a:pPr algn="ctr"/>
            <a:r>
              <a:rPr lang="en-US" sz="1400" dirty="0">
                <a:latin typeface="Comic Sans MS" panose="030F0702030302020204" pitchFamily="66" charset="0"/>
                <a:sym typeface="Wingdings" panose="05000000000000000000" pitchFamily="2" charset="2"/>
              </a:rPr>
              <a:t> The dice is unbiased</a:t>
            </a:r>
            <a:endParaRPr lang="en-GB" sz="1400" dirty="0">
              <a:latin typeface="Comic Sans MS" panose="030F0702030302020204" pitchFamily="66" charset="0"/>
            </a:endParaRPr>
          </a:p>
        </p:txBody>
      </p:sp>
      <p:sp>
        <p:nvSpPr>
          <p:cNvPr id="7" name="TextBox 6"/>
          <p:cNvSpPr txBox="1"/>
          <p:nvPr/>
        </p:nvSpPr>
        <p:spPr>
          <a:xfrm>
            <a:off x="6232125" y="1165934"/>
            <a:ext cx="2698811" cy="1384995"/>
          </a:xfrm>
          <a:prstGeom prst="rect">
            <a:avLst/>
          </a:prstGeom>
          <a:noFill/>
        </p:spPr>
        <p:txBody>
          <a:bodyPr wrap="square" rtlCol="0">
            <a:spAutoFit/>
          </a:bodyPr>
          <a:lstStyle/>
          <a:p>
            <a:pPr algn="ctr"/>
            <a:r>
              <a:rPr lang="en-US" sz="1400" dirty="0">
                <a:latin typeface="Comic Sans MS" panose="030F0702030302020204" pitchFamily="66" charset="0"/>
              </a:rPr>
              <a:t>A researcher wants to test, at the 5% significance level, whether the dice is biased</a:t>
            </a:r>
          </a:p>
          <a:p>
            <a:pPr algn="ctr"/>
            <a:endParaRPr lang="en-US" sz="1400" dirty="0">
              <a:latin typeface="Comic Sans MS" panose="030F0702030302020204" pitchFamily="66" charset="0"/>
            </a:endParaRPr>
          </a:p>
          <a:p>
            <a:pPr algn="ctr"/>
            <a:r>
              <a:rPr lang="en-US" sz="1400" dirty="0">
                <a:latin typeface="Comic Sans MS" panose="030F0702030302020204" pitchFamily="66" charset="0"/>
              </a:rPr>
              <a:t>Under what conditions would we reject the null hypothesis?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995936" y="0"/>
                <a:ext cx="1490536" cy="338554"/>
              </a:xfrm>
              <a:prstGeom prst="rect">
                <a:avLst/>
              </a:prstGeom>
              <a:solidFill>
                <a:schemeClr val="bg1"/>
              </a:solidFill>
              <a:ln w="25400">
                <a:solidFill>
                  <a:schemeClr val="tx1"/>
                </a:solidFill>
              </a:ln>
            </p:spPr>
            <p:txBody>
              <a:bodyPr wrap="none" rtlCol="0">
                <a:spAutoFit/>
              </a:bodyPr>
              <a:lstStyle/>
              <a:p>
                <a:r>
                  <a:rPr lang="en-US" sz="1600" b="0" dirty="0">
                    <a:latin typeface="Comic Sans MS" panose="030F0702030302020204" pitchFamily="66" charset="0"/>
                  </a:rPr>
                  <a:t>If: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𝐵</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oMath>
                </a14:m>
                <a:endParaRPr lang="en-GB" sz="1600" dirty="0">
                  <a:latin typeface="Comic Sans MS" panose="030F0702030302020204"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95936" y="0"/>
                <a:ext cx="1490536" cy="338554"/>
              </a:xfrm>
              <a:prstGeom prst="rect">
                <a:avLst/>
              </a:prstGeom>
              <a:blipFill>
                <a:blip r:embed="rId3"/>
                <a:stretch>
                  <a:fillRect l="-1613" b="-1833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307646" y="0"/>
                <a:ext cx="2836354" cy="460832"/>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𝑛</m:t>
                                </m:r>
                              </m:e>
                            </m:mr>
                            <m:mr>
                              <m:e>
                                <m:r>
                                  <a:rPr lang="en-US" sz="1600" b="0" i="1" smtClean="0">
                                    <a:latin typeface="Cambria Math" panose="02040503050406030204" pitchFamily="18" charset="0"/>
                                  </a:rPr>
                                  <m:t>𝑟</m:t>
                                </m:r>
                              </m:e>
                            </m:mr>
                          </m:m>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𝑟</m:t>
                          </m:r>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𝑝</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𝑟</m:t>
                          </m:r>
                        </m:sup>
                      </m:sSup>
                    </m:oMath>
                  </m:oMathPara>
                </a14:m>
                <a:endParaRPr lang="en-GB" sz="1600"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307646" y="0"/>
                <a:ext cx="2836354" cy="460832"/>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5580112" y="168274"/>
            <a:ext cx="6480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484432" y="3197528"/>
                <a:ext cx="1896481"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(6 </m:t>
                      </m:r>
                      <m:r>
                        <a:rPr lang="en-US" sz="1600" b="0" i="1" smtClean="0">
                          <a:latin typeface="Cambria Math" panose="02040503050406030204" pitchFamily="18" charset="0"/>
                        </a:rPr>
                        <m:t>𝑠𝑖𝑥𝑒𝑠</m:t>
                      </m:r>
                      <m:r>
                        <a:rPr lang="en-US" sz="1600" b="0" i="1" smtClean="0">
                          <a:latin typeface="Cambria Math" panose="02040503050406030204" pitchFamily="18" charset="0"/>
                        </a:rPr>
                        <m:t>)=6.4%</m:t>
                      </m:r>
                    </m:oMath>
                  </m:oMathPara>
                </a14:m>
                <a:endParaRPr lang="en-GB" sz="1600" dirty="0">
                  <a:latin typeface="Comic Sans MS" panose="030F0702030302020204" pitchFamily="66"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84432" y="3197528"/>
                <a:ext cx="1896481" cy="338554"/>
              </a:xfrm>
              <a:prstGeom prst="rect">
                <a:avLst/>
              </a:prstGeom>
              <a:blipFill>
                <a:blip r:embed="rId5"/>
                <a:stretch>
                  <a:fillRect b="-12727"/>
                </a:stretch>
              </a:blipFill>
              <a:ln w="25400">
                <a:noFill/>
              </a:ln>
            </p:spPr>
            <p:txBody>
              <a:bodyPr/>
              <a:lstStyle/>
              <a:p>
                <a:r>
                  <a:rPr lang="en-GB">
                    <a:noFill/>
                  </a:rPr>
                  <a:t> </a:t>
                </a:r>
              </a:p>
            </p:txBody>
          </p:sp>
        </mc:Fallback>
      </mc:AlternateContent>
      <p:sp>
        <p:nvSpPr>
          <p:cNvPr id="35" name="TextBox 34"/>
          <p:cNvSpPr txBox="1"/>
          <p:nvPr/>
        </p:nvSpPr>
        <p:spPr>
          <a:xfrm>
            <a:off x="3823063" y="3659703"/>
            <a:ext cx="5181600" cy="1569660"/>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As this is </a:t>
            </a:r>
            <a:r>
              <a:rPr lang="en-US" sz="1600" u="sng" dirty="0">
                <a:solidFill>
                  <a:srgbClr val="FF0000"/>
                </a:solidFill>
                <a:latin typeface="Comic Sans MS" panose="030F0702030302020204" pitchFamily="66" charset="0"/>
                <a:sym typeface="Wingdings" panose="05000000000000000000" pitchFamily="2" charset="2"/>
              </a:rPr>
              <a:t>above</a:t>
            </a:r>
            <a:r>
              <a:rPr lang="en-US" sz="1600" dirty="0">
                <a:solidFill>
                  <a:srgbClr val="FF0000"/>
                </a:solidFill>
                <a:latin typeface="Comic Sans MS" panose="030F0702030302020204" pitchFamily="66" charset="0"/>
                <a:sym typeface="Wingdings" panose="05000000000000000000" pitchFamily="2" charset="2"/>
              </a:rPr>
              <a:t> the 5% significance level, we </a:t>
            </a:r>
            <a:r>
              <a:rPr lang="en-US" sz="1600" u="sng" dirty="0">
                <a:solidFill>
                  <a:srgbClr val="FF0000"/>
                </a:solidFill>
                <a:latin typeface="Comic Sans MS" panose="030F0702030302020204" pitchFamily="66" charset="0"/>
                <a:sym typeface="Wingdings" panose="05000000000000000000" pitchFamily="2" charset="2"/>
              </a:rPr>
              <a:t>cannot reject</a:t>
            </a:r>
            <a:r>
              <a:rPr lang="en-US" sz="1600" dirty="0">
                <a:solidFill>
                  <a:srgbClr val="FF0000"/>
                </a:solidFill>
                <a:latin typeface="Comic Sans MS" panose="030F0702030302020204" pitchFamily="66" charset="0"/>
                <a:sym typeface="Wingdings" panose="05000000000000000000" pitchFamily="2" charset="2"/>
              </a:rPr>
              <a:t> the null hypothesis that the dice is unbiased</a:t>
            </a:r>
          </a:p>
          <a:p>
            <a:pPr algn="ctr"/>
            <a:endParaRPr lang="en-US" sz="16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sym typeface="Wingdings" panose="05000000000000000000" pitchFamily="2" charset="2"/>
              </a:rPr>
              <a:t>Although getting 6 sixes is unlikely, we are saying that </a:t>
            </a:r>
            <a:r>
              <a:rPr lang="en-US" sz="1600" u="sng" dirty="0">
                <a:solidFill>
                  <a:srgbClr val="FF0000"/>
                </a:solidFill>
                <a:latin typeface="Comic Sans MS" panose="030F0702030302020204" pitchFamily="66" charset="0"/>
                <a:sym typeface="Wingdings" panose="05000000000000000000" pitchFamily="2" charset="2"/>
              </a:rPr>
              <a:t>it is not unlikely enough</a:t>
            </a:r>
            <a:r>
              <a:rPr lang="en-US" sz="1600" dirty="0">
                <a:solidFill>
                  <a:srgbClr val="FF0000"/>
                </a:solidFill>
                <a:latin typeface="Comic Sans MS" panose="030F0702030302020204" pitchFamily="66" charset="0"/>
                <a:sym typeface="Wingdings" panose="05000000000000000000" pitchFamily="2" charset="2"/>
              </a:rPr>
              <a:t> to be able to reject the idea that the dice is unbiased</a:t>
            </a:r>
          </a:p>
        </p:txBody>
      </p:sp>
      <p:sp>
        <p:nvSpPr>
          <p:cNvPr id="14" name="TextBox 13"/>
          <p:cNvSpPr txBox="1"/>
          <p:nvPr/>
        </p:nvSpPr>
        <p:spPr>
          <a:xfrm>
            <a:off x="4355723" y="2780814"/>
            <a:ext cx="4104696"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sym typeface="Wingdings" panose="05000000000000000000" pitchFamily="2" charset="2"/>
              </a:rPr>
              <a:t>Imagine we had rolled 6 sixes instead…</a:t>
            </a:r>
          </a:p>
        </p:txBody>
      </p:sp>
      <p:sp>
        <p:nvSpPr>
          <p:cNvPr id="5" name="TextBox 4"/>
          <p:cNvSpPr txBox="1"/>
          <p:nvPr/>
        </p:nvSpPr>
        <p:spPr>
          <a:xfrm>
            <a:off x="4101484" y="5322374"/>
            <a:ext cx="4767310" cy="1077218"/>
          </a:xfrm>
          <a:prstGeom prst="rect">
            <a:avLst/>
          </a:prstGeom>
          <a:noFill/>
        </p:spPr>
        <p:txBody>
          <a:bodyPr wrap="square" rtlCol="0">
            <a:spAutoFit/>
          </a:bodyPr>
          <a:lstStyle/>
          <a:p>
            <a:pPr algn="ctr"/>
            <a:r>
              <a:rPr lang="en-US" sz="1600" dirty="0">
                <a:solidFill>
                  <a:srgbClr val="0000FF"/>
                </a:solidFill>
                <a:latin typeface="Comic Sans MS" panose="030F0702030302020204" pitchFamily="66" charset="0"/>
              </a:rPr>
              <a:t>Note that in section 7A you will not need to do these calculations, but they are useful in helping understand the concepts behind what we are doing!</a:t>
            </a:r>
            <a:endParaRPr lang="en-GB" sz="16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4425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linds(horizontal)">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Effect transition="in" filter="blinds(horizontal)">
                                      <p:cBhvr>
                                        <p:cTn id="22" dur="500"/>
                                        <p:tgtEl>
                                          <p:spTgt spid="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P spid="5"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5474</Words>
  <Application>Microsoft Office PowerPoint</Application>
  <PresentationFormat>画面に合わせる (4:3)</PresentationFormat>
  <Paragraphs>719</Paragraphs>
  <Slides>39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游ゴシック</vt:lpstr>
      <vt:lpstr>游ゴシック Light</vt:lpstr>
      <vt:lpstr>Arial</vt:lpstr>
      <vt:lpstr>Arial Black</vt:lpstr>
      <vt:lpstr>Calibri</vt:lpstr>
      <vt:lpstr>Calibri Light</vt:lpstr>
      <vt:lpstr>Cambria Math</vt:lpstr>
      <vt:lpstr>Comic Sans MS</vt:lpstr>
      <vt:lpstr>Gabriola</vt:lpstr>
      <vt:lpstr>Segoe UI Black</vt:lpstr>
      <vt:lpstr>Wingdings</vt:lpstr>
      <vt:lpstr>Office テーマ</vt:lpstr>
      <vt:lpstr>PowerPoint プレゼンテーション</vt:lpstr>
      <vt:lpstr>Prior Knowledge Check</vt:lpstr>
      <vt:lpstr>PowerPoint プレゼンテーション</vt:lpstr>
      <vt:lpstr>Hypothesis Testing</vt:lpstr>
      <vt:lpstr>Hypothesis Testing</vt:lpstr>
      <vt:lpstr>Hypothesis Testing</vt:lpstr>
      <vt:lpstr>Hypothesis Testing</vt:lpstr>
      <vt:lpstr>Hypothesis Testing</vt:lpstr>
      <vt:lpstr>Hypothesis Testing</vt:lpstr>
      <vt:lpstr>Hypothesis Testing</vt:lpstr>
      <vt:lpstr>Hypothesis Testing</vt:lpstr>
      <vt:lpstr>PowerPoint プレゼンテーション</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PowerPoint プレゼンテーション</vt:lpstr>
      <vt:lpstr>Hypothesis Testing</vt:lpstr>
      <vt:lpstr>Hypothesis Testing</vt:lpstr>
      <vt:lpstr>Hypothesis Testing</vt:lpstr>
      <vt:lpstr>Hypothesis Testing</vt:lpstr>
      <vt:lpstr>Hypothesis Testing</vt:lpstr>
      <vt:lpstr>PowerPoint プレゼンテーション</vt:lpstr>
      <vt:lpstr>Hypothesis Testing</vt:lpstr>
      <vt:lpstr>Hypothesis Testing</vt:lpstr>
      <vt:lpstr>Hypothesis Testing</vt:lpstr>
      <vt:lpstr>Hypothesis Testing</vt:lpstr>
      <vt:lpstr>Hypothesis Testing</vt:lpstr>
      <vt:lpstr>Hypothesis Testing</vt:lpstr>
      <vt:lpstr>Hypothesis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Mike Pye</cp:lastModifiedBy>
  <cp:revision>161</cp:revision>
  <dcterms:created xsi:type="dcterms:W3CDTF">2017-08-14T15:35:38Z</dcterms:created>
  <dcterms:modified xsi:type="dcterms:W3CDTF">2018-08-13T23:46:00Z</dcterms:modified>
</cp:coreProperties>
</file>