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F2F2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7000">
              <a:schemeClr val="bg1">
                <a:lumMod val="95000"/>
              </a:schemeClr>
            </a:gs>
            <a:gs pos="9500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5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36.png"/><Relationship Id="rId7" Type="http://schemas.openxmlformats.org/officeDocument/2006/relationships/image" Target="../media/image15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2.png"/><Relationship Id="rId10" Type="http://schemas.openxmlformats.org/officeDocument/2006/relationships/image" Target="../media/image155.png"/><Relationship Id="rId4" Type="http://schemas.openxmlformats.org/officeDocument/2006/relationships/image" Target="../media/image148.png"/><Relationship Id="rId9" Type="http://schemas.openxmlformats.org/officeDocument/2006/relationships/image" Target="../media/image1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41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2.png"/><Relationship Id="rId4" Type="http://schemas.openxmlformats.org/officeDocument/2006/relationships/image" Target="../media/image1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5.png"/><Relationship Id="rId7" Type="http://schemas.openxmlformats.org/officeDocument/2006/relationships/image" Target="../media/image141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2.png"/><Relationship Id="rId4" Type="http://schemas.openxmlformats.org/officeDocument/2006/relationships/image" Target="../media/image1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5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2.png"/><Relationship Id="rId4" Type="http://schemas.openxmlformats.org/officeDocument/2006/relationships/image" Target="../media/image1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2.png"/><Relationship Id="rId10" Type="http://schemas.openxmlformats.org/officeDocument/2006/relationships/image" Target="../media/image147.png"/><Relationship Id="rId4" Type="http://schemas.openxmlformats.org/officeDocument/2006/relationships/image" Target="../media/image136.png"/><Relationship Id="rId9" Type="http://schemas.openxmlformats.org/officeDocument/2006/relationships/image" Target="../media/image1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6C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21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cumulative probability function tells you the sum of all the individual probabilities up to and including the chosen value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spinner is designed so that the probability it lands on red is 0.3. Jane has 12 spins. Find the probability that Jane obtains: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No more than 2 reds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At least 5 reds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Always start by summarizing the binomial distribution…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2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89017" y="5734594"/>
                <a:ext cx="137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(12, 0.3)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017" y="5734594"/>
                <a:ext cx="1371209" cy="276999"/>
              </a:xfrm>
              <a:prstGeom prst="rect">
                <a:avLst/>
              </a:prstGeom>
              <a:blipFill>
                <a:blip r:embed="rId4"/>
                <a:stretch>
                  <a:fillRect l="-4000" t="-4444" r="-577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10147" y="1236617"/>
                <a:ext cx="500742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want the probability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being up to and including 2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≤2)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7" y="1236617"/>
                <a:ext cx="5007429" cy="1169551"/>
              </a:xfrm>
              <a:prstGeom prst="rect">
                <a:avLst/>
              </a:prstGeom>
              <a:blipFill>
                <a:blip r:embed="rId5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26463" t="11710" r="34874" b="62432"/>
          <a:stretch/>
        </p:blipFill>
        <p:spPr>
          <a:xfrm>
            <a:off x="3884022" y="2447109"/>
            <a:ext cx="5092553" cy="191588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3892732" y="2595155"/>
            <a:ext cx="426719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840583" y="2381795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818811" y="2908663"/>
            <a:ext cx="409303" cy="1480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480561" y="2917372"/>
            <a:ext cx="134983" cy="1349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81943" y="3840480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0.2528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3" y="3840480"/>
                <a:ext cx="105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9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cumulative probability function tells you the sum of all the individual probabilities up to and including the chosen value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spinner is designed so that the probability it lands on red is 0.3. Jane has 12 spins. Find the probability that Jane obtains: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No more than 2 reds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At least 5 reds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Always start by summarizing the binomial distribution…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2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89017" y="5734594"/>
                <a:ext cx="137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(12, 0.3)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017" y="5734594"/>
                <a:ext cx="1371209" cy="276999"/>
              </a:xfrm>
              <a:prstGeom prst="rect">
                <a:avLst/>
              </a:prstGeom>
              <a:blipFill>
                <a:blip r:embed="rId4"/>
                <a:stretch>
                  <a:fillRect l="-4000" t="-4444" r="-577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10147" y="1236617"/>
                <a:ext cx="500742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want the probability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being equal to or greater than 5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≥5)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7" y="1236617"/>
                <a:ext cx="5007429" cy="1815882"/>
              </a:xfrm>
              <a:prstGeom prst="rect">
                <a:avLst/>
              </a:prstGeom>
              <a:blipFill>
                <a:blip r:embed="rId5"/>
                <a:stretch>
                  <a:fillRect t="-671" b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26463" t="11710" r="34874" b="62432"/>
          <a:stretch/>
        </p:blipFill>
        <p:spPr>
          <a:xfrm>
            <a:off x="3901440" y="3030583"/>
            <a:ext cx="5092553" cy="191588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3910150" y="3178629"/>
            <a:ext cx="426719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858001" y="2965269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827521" y="3779520"/>
            <a:ext cx="409303" cy="1480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506688" y="3788228"/>
            <a:ext cx="134983" cy="1349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81943" y="3840480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0.2528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3" y="3840480"/>
                <a:ext cx="105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71958" y="5142412"/>
                <a:ext cx="9005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0.7237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958" y="5142412"/>
                <a:ext cx="900503" cy="215444"/>
              </a:xfrm>
              <a:prstGeom prst="rect">
                <a:avLst/>
              </a:prstGeom>
              <a:blipFill>
                <a:blip r:embed="rId8"/>
                <a:stretch>
                  <a:fillRect l="-3378" r="-270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37273" y="5512526"/>
                <a:ext cx="7712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0.2763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273" y="5512526"/>
                <a:ext cx="771237" cy="215444"/>
              </a:xfrm>
              <a:prstGeom prst="rect">
                <a:avLst/>
              </a:prstGeom>
              <a:blipFill>
                <a:blip r:embed="rId9"/>
                <a:stretch>
                  <a:fillRect l="-1587" r="-3968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75616" y="4663440"/>
                <a:ext cx="8825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0.2763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616" y="4663440"/>
                <a:ext cx="882549" cy="246221"/>
              </a:xfrm>
              <a:prstGeom prst="rect">
                <a:avLst/>
              </a:prstGeom>
              <a:blipFill>
                <a:blip r:embed="rId10"/>
                <a:stretch>
                  <a:fillRect l="-690" r="-275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4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8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cumulative probability function tells you the sum of all the individual probabilities up to and including the chosen value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Jane decides to use this spinner for a class competition. She wants the probability of winning a prize to be less than 0.05. Each member of the class has 12 spins and the number of reds is recorded.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Find how many reds should be needed to win a prize.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2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6463" t="11710" r="34874" b="62432"/>
          <a:stretch/>
        </p:blipFill>
        <p:spPr>
          <a:xfrm>
            <a:off x="3937119" y="2449814"/>
            <a:ext cx="5092553" cy="1915886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910995" y="2580443"/>
            <a:ext cx="469416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893680" y="2384500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862947" y="3193340"/>
            <a:ext cx="409303" cy="1480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880726" y="1341963"/>
            <a:ext cx="5183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If we want the chance of winning to be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less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than 0.05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..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 the chance of not winning needs to be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greater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than 0.95…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2606" y="4447713"/>
            <a:ext cx="48649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For example, if Jane set the win condition as getting </a:t>
            </a:r>
            <a:r>
              <a:rPr lang="en-US" sz="16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more</a:t>
            </a: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 than 4 reds, then 72.28% of people would fail, meaning 27.72% would win</a:t>
            </a:r>
          </a:p>
          <a:p>
            <a:pPr algn="ctr"/>
            <a:endParaRPr lang="en-US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want more than 95% to fail…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we need to set the win condition to </a:t>
            </a:r>
            <a:r>
              <a:rPr lang="en-US" sz="16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more</a:t>
            </a: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than 6 reds 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17996" y="2725064"/>
                <a:ext cx="137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(12, 0.3)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996" y="2725064"/>
                <a:ext cx="1371209" cy="276999"/>
              </a:xfrm>
              <a:prstGeom prst="rect">
                <a:avLst/>
              </a:prstGeom>
              <a:blipFill>
                <a:blip r:embed="rId5"/>
                <a:stretch>
                  <a:fillRect l="-3556" t="-2222" r="-577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864427" y="3470028"/>
            <a:ext cx="409303" cy="1480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66655" y="542425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0822" y="3204754"/>
            <a:ext cx="134390" cy="1496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555176" y="3479074"/>
            <a:ext cx="134390" cy="1496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2" grpId="1" animBg="1"/>
      <p:bldP spid="32" grpId="0" animBg="1"/>
      <p:bldP spid="12" grpId="0"/>
      <p:bldP spid="33" grpId="0" animBg="1"/>
      <p:bldP spid="33" grpId="1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cumulative probability function tells you the sum of all the individual probabilities up to and including the chosen value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are given some tables for the cumulative distribution function in the formula booklet (and on pages 204-207 of </a:t>
            </a:r>
            <a:r>
              <a:rPr lang="en-US" sz="1600">
                <a:latin typeface="Comic Sans MS" panose="030F0702030302020204" pitchFamily="66" charset="0"/>
              </a:rPr>
              <a:t>your textbook)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need to be familiar with how to use the tables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Some calculators have the tables built in, and you can use them from there…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161" t="16491" r="29746" b="53815"/>
          <a:stretch/>
        </p:blipFill>
        <p:spPr>
          <a:xfrm>
            <a:off x="3923928" y="1196752"/>
            <a:ext cx="5051396" cy="1754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4008" y="1375954"/>
            <a:ext cx="432048" cy="1567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59652" y="3045465"/>
            <a:ext cx="482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box indicated goes with the following information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2100" y="3764132"/>
                <a:ext cx="4288353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5 trials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probability of success is 0.05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chance of having 0 successes is 0.7738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100" y="3764132"/>
                <a:ext cx="4288353" cy="1169551"/>
              </a:xfrm>
              <a:prstGeom prst="rect">
                <a:avLst/>
              </a:prstGeom>
              <a:blipFill>
                <a:blip r:embed="rId3"/>
                <a:stretch>
                  <a:fillRect l="-427"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4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4034" y="3474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7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cumulative probability function tells you the sum of all the individual probabilities up to and including the chosen value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are given some tables for the cumulative distribution function in the formula booklet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need to be familiar with how to use the tables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Some calculators have the tables built in, and you can use them from there…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161" t="16491" r="29746" b="53815"/>
          <a:stretch/>
        </p:blipFill>
        <p:spPr>
          <a:xfrm>
            <a:off x="3923928" y="1196752"/>
            <a:ext cx="5051396" cy="1754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4008" y="1509119"/>
            <a:ext cx="432048" cy="1567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59652" y="3045465"/>
            <a:ext cx="482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box indicated goes with the following information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2100" y="3764132"/>
                <a:ext cx="4655442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5 trials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probability of success is 0.05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chance of having 0 or 1 successes is 0.9774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100" y="3764132"/>
                <a:ext cx="4655442" cy="1169551"/>
              </a:xfrm>
              <a:prstGeom prst="rect">
                <a:avLst/>
              </a:prstGeom>
              <a:blipFill>
                <a:blip r:embed="rId3"/>
                <a:stretch>
                  <a:fillRect l="-393"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6604986" y="4944863"/>
            <a:ext cx="337352" cy="58592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01483" y="5530789"/>
            <a:ext cx="4873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This is a </a:t>
            </a:r>
            <a:r>
              <a:rPr lang="en-US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cumulative</a:t>
            </a:r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 table, so the box does not mean the chance of 1 success</a:t>
            </a:r>
          </a:p>
          <a:p>
            <a:pPr algn="ctr"/>
            <a:endParaRPr 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It means the chance of 0 or 1 successes!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99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cumulative probability function tells you the sum of all the individual probabilities up to and including the chosen value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are given some tables for the cumulative distribution function in the formula booklet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need to be familiar with how to use the tables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Some calculators have the tables built in, and you can use them from there…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161" t="16491" r="29746" b="53815"/>
          <a:stretch/>
        </p:blipFill>
        <p:spPr>
          <a:xfrm>
            <a:off x="3923928" y="1196752"/>
            <a:ext cx="5051396" cy="1754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12442" y="2371267"/>
            <a:ext cx="432048" cy="1567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59652" y="3045465"/>
            <a:ext cx="4824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what does this box mean?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2100" y="3764132"/>
                <a:ext cx="431454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6 trials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probability of success is 0.3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chance of having 0, 1 or 2 successes from these 6 trials is 0.7443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100" y="3764132"/>
                <a:ext cx="4314549" cy="1384995"/>
              </a:xfrm>
              <a:prstGeom prst="rect">
                <a:avLst/>
              </a:prstGeom>
              <a:blipFill>
                <a:blip r:embed="rId3"/>
                <a:stretch>
                  <a:fillRect l="-424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4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6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cumulative probability function tells you the sum of all the individual probabilities up to and including the chosen value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are given some tables for the cumulative distribution function in the formula booklet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need to be familiar with how to use the tables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Some calculators have the tables built in, and you can use them from there…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161" t="16491" r="29746" b="53815"/>
          <a:stretch/>
        </p:blipFill>
        <p:spPr>
          <a:xfrm>
            <a:off x="3923928" y="1196752"/>
            <a:ext cx="5051396" cy="1754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17459" y="1794218"/>
            <a:ext cx="432048" cy="1567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59652" y="3045465"/>
            <a:ext cx="4824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what does this box mean?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2100" y="3764132"/>
                <a:ext cx="431454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5 trials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probability of success is 0.45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chance of having 0, 1, 2 or 3 successes from these 5 trials is 0.8688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100" y="3764132"/>
                <a:ext cx="4314549" cy="1384995"/>
              </a:xfrm>
              <a:prstGeom prst="rect">
                <a:avLst/>
              </a:prstGeom>
              <a:blipFill>
                <a:blip r:embed="rId3"/>
                <a:stretch>
                  <a:fillRect l="-424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4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4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cumulative probability function tells you the sum of all the individual probabilities up to and including the chosen value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b="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≤7</m:t>
                        </m:r>
                      </m:e>
                    </m:d>
                  </m:oMath>
                </a14:m>
                <a:endParaRPr lang="en-US" sz="1600" b="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&lt;6)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≥15)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6545" t="11522" r="34737" b="3360"/>
          <a:stretch/>
        </p:blipFill>
        <p:spPr>
          <a:xfrm>
            <a:off x="4336867" y="1071155"/>
            <a:ext cx="4232367" cy="5233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9634" y="4876800"/>
                <a:ext cx="337021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=0.40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want the probability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being up to and including 7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4" y="4876800"/>
                <a:ext cx="3370217" cy="1077218"/>
              </a:xfrm>
              <a:prstGeom prst="rect">
                <a:avLst/>
              </a:prstGeom>
              <a:blipFill>
                <a:blip r:embed="rId6"/>
                <a:stretch>
                  <a:fillRect t="-1130" b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4336869" y="4354286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485017" y="997132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463246" y="5225143"/>
            <a:ext cx="365760" cy="1393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=0.4159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828903" y="5233851"/>
            <a:ext cx="134983" cy="1349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8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cumulative probability function tells you the sum of all the individual probabilities up to and including the chosen value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b="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≤7</m:t>
                        </m:r>
                      </m:e>
                    </m:d>
                  </m:oMath>
                </a14:m>
                <a:endParaRPr lang="en-US" sz="1600" b="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&lt;6)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≥15)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6545" t="11522" r="34737" b="3360"/>
          <a:stretch/>
        </p:blipFill>
        <p:spPr>
          <a:xfrm>
            <a:off x="4336867" y="1071155"/>
            <a:ext cx="4232367" cy="5233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9634" y="4876800"/>
                <a:ext cx="337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=0.40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b) We want the probability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being up to but not including 6 (this is the same as up to and including 5)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4" y="4876800"/>
                <a:ext cx="3370217" cy="1569660"/>
              </a:xfrm>
              <a:prstGeom prst="rect">
                <a:avLst/>
              </a:prstGeom>
              <a:blipFill>
                <a:blip r:embed="rId6"/>
                <a:stretch>
                  <a:fillRect t="-778" r="-1808" b="-4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4336869" y="4354286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485017" y="997132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463246" y="4998720"/>
            <a:ext cx="365760" cy="1393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=0.4159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820195" y="4990011"/>
            <a:ext cx="134983" cy="1349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38400" y="3988525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0.1256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988525"/>
                <a:ext cx="105278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9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cumulative probability function tells you the sum of all the individual probabilities up to and including the chosen value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b="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≤7</m:t>
                        </m:r>
                      </m:e>
                    </m:d>
                  </m:oMath>
                </a14:m>
                <a:endParaRPr lang="en-US" sz="1600" b="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&lt;6)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≥15)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6545" t="11522" r="34737" b="3360"/>
          <a:stretch/>
        </p:blipFill>
        <p:spPr>
          <a:xfrm>
            <a:off x="4336867" y="1071155"/>
            <a:ext cx="4232367" cy="5233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258" y="4676504"/>
            <a:ext cx="3788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c), we are being asked for the probability of getting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above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a particular value.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However, the table shows the value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below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 We can use this relationship: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36869" y="4354286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485017" y="997132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463246" y="4998720"/>
            <a:ext cx="365760" cy="1393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=0.4159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820195" y="4990011"/>
            <a:ext cx="134983" cy="1349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38400" y="3988525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0.1256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988525"/>
                <a:ext cx="105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1005" y="6143899"/>
                <a:ext cx="25439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05" y="6143899"/>
                <a:ext cx="2543902" cy="246221"/>
              </a:xfrm>
              <a:prstGeom prst="rect">
                <a:avLst/>
              </a:prstGeom>
              <a:blipFill>
                <a:blip r:embed="rId8"/>
                <a:stretch>
                  <a:fillRect l="-1196" r="-239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3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cumulative probability function tells you the sum of all the individual probabilities up to and including the chosen value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b="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≤7</m:t>
                        </m:r>
                      </m:e>
                    </m:d>
                  </m:oMath>
                </a14:m>
                <a:endParaRPr lang="en-US" sz="1600" b="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&lt;6)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≥15)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6545" t="11522" r="34737" b="3360"/>
          <a:stretch/>
        </p:blipFill>
        <p:spPr>
          <a:xfrm>
            <a:off x="4336867" y="1071155"/>
            <a:ext cx="4232367" cy="523385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336869" y="4354286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485017" y="997132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454538" y="6035040"/>
            <a:ext cx="365760" cy="1393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=0.4159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794069" y="6035040"/>
            <a:ext cx="134983" cy="1349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38400" y="3988525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0.1256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988525"/>
                <a:ext cx="105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524" y="4985658"/>
                <a:ext cx="25439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24" y="4985658"/>
                <a:ext cx="2543902" cy="246221"/>
              </a:xfrm>
              <a:prstGeom prst="rect">
                <a:avLst/>
              </a:prstGeom>
              <a:blipFill>
                <a:blip r:embed="rId8"/>
                <a:stretch>
                  <a:fillRect l="-1196" r="-239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66947" y="5416732"/>
                <a:ext cx="12270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=1−0.9984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47" y="5416732"/>
                <a:ext cx="1227003" cy="246221"/>
              </a:xfrm>
              <a:prstGeom prst="rect">
                <a:avLst/>
              </a:prstGeom>
              <a:blipFill>
                <a:blip r:embed="rId9"/>
                <a:stretch>
                  <a:fillRect l="-990" r="-247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71302" y="5865224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=0.0016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02" y="5865224"/>
                <a:ext cx="868123" cy="246221"/>
              </a:xfrm>
              <a:prstGeom prst="rect">
                <a:avLst/>
              </a:prstGeom>
              <a:blipFill>
                <a:blip r:embed="rId10"/>
                <a:stretch>
                  <a:fillRect l="-2098" r="-419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743198" y="4945333"/>
            <a:ext cx="16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– we want up to and including 14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 flipV="1">
            <a:off x="2639467" y="5091039"/>
            <a:ext cx="216943" cy="465030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 flipV="1">
            <a:off x="2304187" y="5530822"/>
            <a:ext cx="216943" cy="465030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486296" y="5672499"/>
            <a:ext cx="936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/>
      <p:bldP spid="18" grpId="0"/>
      <p:bldP spid="19" grpId="0"/>
      <p:bldP spid="20" grpId="0" animBg="1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4C3042-3BF3-4414-A714-6E00CC5EE2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6E9FB0-2C34-4CB0-83C6-587057AC4F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E3E992-DEF1-4CA3-A0A0-31A273E750CE}">
  <ds:schemaRefs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1686</Words>
  <Application>Microsoft Office PowerPoint</Application>
  <PresentationFormat>On-screen Show (4:3)</PresentationFormat>
  <Paragraphs>202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游ゴシック</vt:lpstr>
      <vt:lpstr>游ゴシック Light</vt:lpstr>
      <vt:lpstr>Arial</vt:lpstr>
      <vt:lpstr>Calibri</vt:lpstr>
      <vt:lpstr>Calibri Light</vt:lpstr>
      <vt:lpstr>Cambria Math</vt:lpstr>
      <vt:lpstr>Comic Sans MS</vt:lpstr>
      <vt:lpstr>French Script MT</vt:lpstr>
      <vt:lpstr>Segoe UI Black</vt:lpstr>
      <vt:lpstr>Wingdings</vt:lpstr>
      <vt:lpstr>Office テーマ</vt:lpstr>
      <vt:lpstr>PowerPoint Presentation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Gareth Westwater</cp:lastModifiedBy>
  <cp:revision>135</cp:revision>
  <dcterms:created xsi:type="dcterms:W3CDTF">2017-08-14T15:35:38Z</dcterms:created>
  <dcterms:modified xsi:type="dcterms:W3CDTF">2021-01-28T09:32:24Z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