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2F2F2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7" Type="http://schemas.openxmlformats.org/officeDocument/2006/relationships/image" Target="../media/image120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9.png"/><Relationship Id="rId5" Type="http://schemas.openxmlformats.org/officeDocument/2006/relationships/image" Target="../media/image118.png"/><Relationship Id="rId4" Type="http://schemas.openxmlformats.org/officeDocument/2006/relationships/image" Target="../media/image10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3.png"/><Relationship Id="rId5" Type="http://schemas.openxmlformats.org/officeDocument/2006/relationships/image" Target="../media/image122.png"/><Relationship Id="rId4" Type="http://schemas.openxmlformats.org/officeDocument/2006/relationships/image" Target="../media/image10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3" Type="http://schemas.openxmlformats.org/officeDocument/2006/relationships/image" Target="../media/image104.png"/><Relationship Id="rId7" Type="http://schemas.openxmlformats.org/officeDocument/2006/relationships/image" Target="../media/image126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5.png"/><Relationship Id="rId5" Type="http://schemas.openxmlformats.org/officeDocument/2006/relationships/image" Target="../media/image124.png"/><Relationship Id="rId4" Type="http://schemas.openxmlformats.org/officeDocument/2006/relationships/image" Target="../media/image123.png"/><Relationship Id="rId9" Type="http://schemas.openxmlformats.org/officeDocument/2006/relationships/image" Target="../media/image12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png"/><Relationship Id="rId3" Type="http://schemas.openxmlformats.org/officeDocument/2006/relationships/image" Target="../media/image104.png"/><Relationship Id="rId7" Type="http://schemas.openxmlformats.org/officeDocument/2006/relationships/image" Target="../media/image131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29.png"/><Relationship Id="rId4" Type="http://schemas.openxmlformats.org/officeDocument/2006/relationships/image" Target="../media/image123.png"/><Relationship Id="rId9" Type="http://schemas.openxmlformats.org/officeDocument/2006/relationships/image" Target="../media/image1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6.png"/><Relationship Id="rId4" Type="http://schemas.openxmlformats.org/officeDocument/2006/relationships/image" Target="../media/image8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0.png"/><Relationship Id="rId4" Type="http://schemas.openxmlformats.org/officeDocument/2006/relationships/image" Target="../media/image8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4.png"/><Relationship Id="rId4" Type="http://schemas.openxmlformats.org/officeDocument/2006/relationships/image" Target="../media/image9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3" Type="http://schemas.openxmlformats.org/officeDocument/2006/relationships/image" Target="../media/image96.png"/><Relationship Id="rId7" Type="http://schemas.openxmlformats.org/officeDocument/2006/relationships/image" Target="../media/image100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9.png"/><Relationship Id="rId5" Type="http://schemas.openxmlformats.org/officeDocument/2006/relationships/image" Target="../media/image98.png"/><Relationship Id="rId4" Type="http://schemas.openxmlformats.org/officeDocument/2006/relationships/image" Target="../media/image9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png"/><Relationship Id="rId3" Type="http://schemas.openxmlformats.org/officeDocument/2006/relationships/image" Target="../media/image103.png"/><Relationship Id="rId7" Type="http://schemas.openxmlformats.org/officeDocument/2006/relationships/image" Target="../media/image107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6.png"/><Relationship Id="rId5" Type="http://schemas.openxmlformats.org/officeDocument/2006/relationships/image" Target="../media/image105.png"/><Relationship Id="rId10" Type="http://schemas.openxmlformats.org/officeDocument/2006/relationships/image" Target="../media/image110.png"/><Relationship Id="rId4" Type="http://schemas.openxmlformats.org/officeDocument/2006/relationships/image" Target="../media/image104.png"/><Relationship Id="rId9" Type="http://schemas.openxmlformats.org/officeDocument/2006/relationships/image" Target="../media/image10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png"/><Relationship Id="rId3" Type="http://schemas.openxmlformats.org/officeDocument/2006/relationships/image" Target="../media/image103.png"/><Relationship Id="rId7" Type="http://schemas.openxmlformats.org/officeDocument/2006/relationships/image" Target="../media/image114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3.png"/><Relationship Id="rId5" Type="http://schemas.openxmlformats.org/officeDocument/2006/relationships/image" Target="../media/image112.png"/><Relationship Id="rId4" Type="http://schemas.openxmlformats.org/officeDocument/2006/relationships/image" Target="../media/image10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7" Type="http://schemas.openxmlformats.org/officeDocument/2006/relationships/image" Target="../media/image117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5" Type="http://schemas.openxmlformats.org/officeDocument/2006/relationships/image" Target="../media/image112.png"/><Relationship Id="rId4" Type="http://schemas.openxmlformats.org/officeDocument/2006/relationships/image" Target="../media/image10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C28D9FB-2C9E-4742-95EE-46B11A8A5B22}"/>
              </a:ext>
            </a:extLst>
          </p:cNvPr>
          <p:cNvSpPr/>
          <p:nvPr/>
        </p:nvSpPr>
        <p:spPr>
          <a:xfrm>
            <a:off x="857235" y="1316007"/>
            <a:ext cx="7410427" cy="431656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6B</a:t>
            </a:r>
            <a:endParaRPr lang="ja-JP" altLang="en-US" sz="13800" b="1" dirty="0">
              <a:ln w="38100">
                <a:solidFill>
                  <a:srgbClr val="FFFF00"/>
                </a:solidFill>
                <a:prstDash val="solid"/>
              </a:ln>
              <a:latin typeface="French Script MT" panose="03020402040607040605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701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Statistical Distributions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Binomial distribution can be used to model the number of times a trial is successful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12,</m:t>
                        </m:r>
                        <m:f>
                          <m:f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Find: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=9)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So the number of trials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𝑛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is 12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probability of success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𝑝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6</m:t>
                        </m:r>
                      </m:den>
                    </m:f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5936" y="0"/>
                <a:ext cx="1490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0"/>
                <a:ext cx="1490536" cy="338554"/>
              </a:xfrm>
              <a:prstGeom prst="rect">
                <a:avLst/>
              </a:prstGeom>
              <a:blipFill>
                <a:blip r:embed="rId3"/>
                <a:stretch>
                  <a:fillRect l="-1613" b="-1833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07646" y="0"/>
                <a:ext cx="2836354" cy="46083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7646" y="0"/>
                <a:ext cx="2836354" cy="4608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>
            <a:off x="5580112" y="168274"/>
            <a:ext cx="648072" cy="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995936" y="1988840"/>
                <a:ext cx="3223254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≤1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=1)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1988840"/>
                <a:ext cx="3223254" cy="338554"/>
              </a:xfrm>
              <a:prstGeom prst="rect">
                <a:avLst/>
              </a:prstGeom>
              <a:blipFill>
                <a:blip r:embed="rId5"/>
                <a:stretch>
                  <a:fillRect b="-1071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860032" y="2492896"/>
                <a:ext cx="2691827" cy="69416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492896"/>
                <a:ext cx="2691827" cy="6941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860032" y="3429000"/>
                <a:ext cx="953403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=0.381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3429000"/>
                <a:ext cx="953403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4139952" y="1340768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If you get an inequality, think about what probabilities you would need to make it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Arc 28"/>
          <p:cNvSpPr/>
          <p:nvPr/>
        </p:nvSpPr>
        <p:spPr>
          <a:xfrm flipV="1">
            <a:off x="7380312" y="2204864"/>
            <a:ext cx="216024" cy="648072"/>
          </a:xfrm>
          <a:prstGeom prst="arc">
            <a:avLst>
              <a:gd name="adj1" fmla="val 16200000"/>
              <a:gd name="adj2" fmla="val 5326344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7524328" y="2132856"/>
            <a:ext cx="16196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 as in the previous examples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40352" y="306896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Arc 32"/>
          <p:cNvSpPr/>
          <p:nvPr/>
        </p:nvSpPr>
        <p:spPr>
          <a:xfrm flipV="1">
            <a:off x="7524328" y="2924944"/>
            <a:ext cx="216024" cy="648072"/>
          </a:xfrm>
          <a:prstGeom prst="arc">
            <a:avLst>
              <a:gd name="adj1" fmla="val 16200000"/>
              <a:gd name="adj2" fmla="val 5326344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79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6" grpId="0"/>
      <p:bldP spid="17" grpId="0"/>
      <p:bldP spid="28" grpId="0"/>
      <p:bldP spid="29" grpId="0" animBg="1"/>
      <p:bldP spid="30" grpId="0"/>
      <p:bldP spid="32" grpId="0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Statistical Distributions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Binomial distribution can be used to model the number of times a trial is successful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probability that a randomly chosen member of a reading group is left-handed is 0.15. A random sample of 20 members of the group is taken.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Suggest a suitable model for the random variable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the number of members in the sample who are left handed. Justify your choice.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3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5936" y="0"/>
                <a:ext cx="1490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0"/>
                <a:ext cx="1490536" cy="338554"/>
              </a:xfrm>
              <a:prstGeom prst="rect">
                <a:avLst/>
              </a:prstGeom>
              <a:blipFill>
                <a:blip r:embed="rId3"/>
                <a:stretch>
                  <a:fillRect l="-1613" b="-1833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07646" y="0"/>
                <a:ext cx="2836354" cy="46083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7646" y="0"/>
                <a:ext cx="2836354" cy="4608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>
            <a:off x="5580112" y="168274"/>
            <a:ext cx="648072" cy="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995936" y="1412776"/>
            <a:ext cx="491627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can consider there to be two possibilities, left handed (success) and right handed (failure). The number of trials is fixed, as is the probability of success (for a large sample). We can also assume that each member of the sample is independent.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148064" y="2780928"/>
                <a:ext cx="27281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Therefore: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20,0.15</m:t>
                        </m:r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2780928"/>
                <a:ext cx="2728183" cy="276999"/>
              </a:xfrm>
              <a:prstGeom prst="rect">
                <a:avLst/>
              </a:prstGeom>
              <a:blipFill>
                <a:blip r:embed="rId5"/>
                <a:stretch>
                  <a:fillRect l="-5134" t="-28261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259632" y="3717032"/>
                <a:ext cx="15990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𝟐𝟎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</m:t>
                          </m:r>
                        </m:e>
                      </m:d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717032"/>
                <a:ext cx="1599027" cy="276999"/>
              </a:xfrm>
              <a:prstGeom prst="rect">
                <a:avLst/>
              </a:prstGeom>
              <a:blipFill>
                <a:blip r:embed="rId6"/>
                <a:stretch>
                  <a:fillRect l="-3053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974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Statistical Distributions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Binomial distribution can be used to model the number of times a trial is successful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probability that a randomly chosen member of a reading group is left-handed is 0.15. A random sample of 20 members of the group is taken.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b) Use your model to calculate the probability that:</a:t>
            </a:r>
          </a:p>
          <a:p>
            <a:pPr marL="400050" indent="-400050" algn="ctr">
              <a:buAutoNum type="romanLcParenR"/>
            </a:pPr>
            <a:r>
              <a:rPr lang="en-US" sz="1600" dirty="0">
                <a:latin typeface="Comic Sans MS" panose="030F0702030302020204" pitchFamily="66" charset="0"/>
              </a:rPr>
              <a:t>Exactly 7 sample members are left handed</a:t>
            </a:r>
          </a:p>
          <a:p>
            <a:pPr marL="400050" indent="-400050" algn="ctr">
              <a:buAutoNum type="romanLcParenR"/>
            </a:pPr>
            <a:r>
              <a:rPr lang="en-US" sz="1600" dirty="0">
                <a:latin typeface="Comic Sans MS" panose="030F0702030302020204" pitchFamily="66" charset="0"/>
              </a:rPr>
              <a:t>Less than two members are left-handed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5936" y="0"/>
                <a:ext cx="1490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0"/>
                <a:ext cx="1490536" cy="338554"/>
              </a:xfrm>
              <a:prstGeom prst="rect">
                <a:avLst/>
              </a:prstGeom>
              <a:blipFill>
                <a:blip r:embed="rId2"/>
                <a:stretch>
                  <a:fillRect l="-1613" b="-1833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07646" y="0"/>
                <a:ext cx="2836354" cy="46083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7646" y="0"/>
                <a:ext cx="2836354" cy="4608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>
            <a:off x="5580112" y="168274"/>
            <a:ext cx="648072" cy="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59632" y="3717032"/>
                <a:ext cx="15990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𝟐𝟎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</m:t>
                          </m:r>
                        </m:e>
                      </m:d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717032"/>
                <a:ext cx="1599027" cy="276999"/>
              </a:xfrm>
              <a:prstGeom prst="rect">
                <a:avLst/>
              </a:prstGeom>
              <a:blipFill>
                <a:blip r:embed="rId4"/>
                <a:stretch>
                  <a:fillRect l="-3053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04048" y="1556792"/>
                <a:ext cx="283109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For the first question:</a:t>
                </a:r>
              </a:p>
              <a:p>
                <a:pPr algn="ctr"/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=20        </m:t>
                      </m:r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=0.15</m:t>
                      </m:r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1556792"/>
                <a:ext cx="2831096" cy="830997"/>
              </a:xfrm>
              <a:prstGeom prst="rect">
                <a:avLst/>
              </a:prstGeom>
              <a:blipFill>
                <a:blip r:embed="rId5"/>
                <a:stretch>
                  <a:fillRect t="-1460" b="-14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39952" y="2780928"/>
                <a:ext cx="2836354" cy="46083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780928"/>
                <a:ext cx="2836354" cy="4608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39952" y="3356992"/>
                <a:ext cx="3177024" cy="50206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=7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(0.15)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0.85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3356992"/>
                <a:ext cx="3177024" cy="502061"/>
              </a:xfrm>
              <a:prstGeom prst="rect">
                <a:avLst/>
              </a:prstGeom>
              <a:blipFill>
                <a:blip r:embed="rId7"/>
                <a:stretch>
                  <a:fillRect b="-365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004048" y="4077072"/>
                <a:ext cx="1080120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=0.0160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4077072"/>
                <a:ext cx="1080120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7380312" y="3140968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Arc 16"/>
          <p:cNvSpPr/>
          <p:nvPr/>
        </p:nvSpPr>
        <p:spPr>
          <a:xfrm flipV="1">
            <a:off x="7236296" y="2996952"/>
            <a:ext cx="216024" cy="648072"/>
          </a:xfrm>
          <a:prstGeom prst="arc">
            <a:avLst>
              <a:gd name="adj1" fmla="val 16200000"/>
              <a:gd name="adj2" fmla="val 5326344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7380312" y="378904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Arc 20"/>
          <p:cNvSpPr/>
          <p:nvPr/>
        </p:nvSpPr>
        <p:spPr>
          <a:xfrm flipV="1">
            <a:off x="7164288" y="3645024"/>
            <a:ext cx="216024" cy="648072"/>
          </a:xfrm>
          <a:prstGeom prst="arc">
            <a:avLst>
              <a:gd name="adj1" fmla="val 16200000"/>
              <a:gd name="adj2" fmla="val 5326344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699792" y="4941168"/>
                <a:ext cx="1080120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𝟎𝟏𝟔𝟎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4941168"/>
                <a:ext cx="1080120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803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 animBg="1"/>
      <p:bldP spid="18" grpId="0"/>
      <p:bldP spid="21" grpId="0" animBg="1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Statistical Distributions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Binomial distribution can be used to model the number of times a trial is successful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probability that a randomly chosen member of a reading group is left-handed is 0.15. A random sample of 20 members of the group is taken.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b) Use your model to calculate the probability that:</a:t>
            </a:r>
          </a:p>
          <a:p>
            <a:pPr marL="400050" indent="-400050" algn="ctr">
              <a:buAutoNum type="romanLcParenR"/>
            </a:pPr>
            <a:r>
              <a:rPr lang="en-US" sz="1600" dirty="0">
                <a:latin typeface="Comic Sans MS" panose="030F0702030302020204" pitchFamily="66" charset="0"/>
              </a:rPr>
              <a:t>Exactly 7 sample members are left handed</a:t>
            </a:r>
          </a:p>
          <a:p>
            <a:pPr marL="400050" indent="-400050" algn="ctr">
              <a:buAutoNum type="romanLcParenR"/>
            </a:pPr>
            <a:r>
              <a:rPr lang="en-US" sz="1600" dirty="0">
                <a:latin typeface="Comic Sans MS" panose="030F0702030302020204" pitchFamily="66" charset="0"/>
              </a:rPr>
              <a:t>Less than two members are left-handed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5936" y="0"/>
                <a:ext cx="1490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0"/>
                <a:ext cx="1490536" cy="338554"/>
              </a:xfrm>
              <a:prstGeom prst="rect">
                <a:avLst/>
              </a:prstGeom>
              <a:blipFill>
                <a:blip r:embed="rId2"/>
                <a:stretch>
                  <a:fillRect l="-1613" b="-1833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07646" y="0"/>
                <a:ext cx="2836354" cy="46083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7646" y="0"/>
                <a:ext cx="2836354" cy="4608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>
            <a:off x="5580112" y="168274"/>
            <a:ext cx="648072" cy="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59632" y="3717032"/>
                <a:ext cx="15990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𝟐𝟎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</m:t>
                          </m:r>
                        </m:e>
                      </m:d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717032"/>
                <a:ext cx="1599027" cy="276999"/>
              </a:xfrm>
              <a:prstGeom prst="rect">
                <a:avLst/>
              </a:prstGeom>
              <a:blipFill>
                <a:blip r:embed="rId4"/>
                <a:stretch>
                  <a:fillRect l="-3053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88024" y="1340768"/>
                <a:ext cx="3245953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For the second question:</a:t>
                </a:r>
              </a:p>
              <a:p>
                <a:pPr algn="ctr"/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=20        </m:t>
                      </m:r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=0.15</m:t>
                      </m:r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1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1340768"/>
                <a:ext cx="3245953" cy="830997"/>
              </a:xfrm>
              <a:prstGeom prst="rect">
                <a:avLst/>
              </a:prstGeom>
              <a:blipFill>
                <a:blip r:embed="rId5"/>
                <a:stretch>
                  <a:fillRect t="-1471" b="-1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923928" y="2636912"/>
                <a:ext cx="3337067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=1)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2636912"/>
                <a:ext cx="3337067" cy="338554"/>
              </a:xfrm>
              <a:prstGeom prst="rect">
                <a:avLst/>
              </a:prstGeom>
              <a:blipFill>
                <a:blip r:embed="rId6"/>
                <a:stretch>
                  <a:fillRect b="-1272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788024" y="3212976"/>
                <a:ext cx="3224088" cy="5013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0.85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(0.15)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(0.85)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212976"/>
                <a:ext cx="3224088" cy="501356"/>
              </a:xfrm>
              <a:prstGeom prst="rect">
                <a:avLst/>
              </a:prstGeom>
              <a:blipFill>
                <a:blip r:embed="rId7"/>
                <a:stretch>
                  <a:fillRect b="-365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788024" y="3933056"/>
                <a:ext cx="1008112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=0.176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933056"/>
                <a:ext cx="1008112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7884368" y="292494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Arc 16"/>
          <p:cNvSpPr/>
          <p:nvPr/>
        </p:nvSpPr>
        <p:spPr>
          <a:xfrm flipV="1">
            <a:off x="7812360" y="2852936"/>
            <a:ext cx="216024" cy="648072"/>
          </a:xfrm>
          <a:prstGeom prst="arc">
            <a:avLst>
              <a:gd name="adj1" fmla="val 16200000"/>
              <a:gd name="adj2" fmla="val 5326344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7956376" y="3645024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Arc 20"/>
          <p:cNvSpPr/>
          <p:nvPr/>
        </p:nvSpPr>
        <p:spPr>
          <a:xfrm flipV="1">
            <a:off x="7740352" y="3501008"/>
            <a:ext cx="216024" cy="648072"/>
          </a:xfrm>
          <a:prstGeom prst="arc">
            <a:avLst>
              <a:gd name="adj1" fmla="val 16200000"/>
              <a:gd name="adj2" fmla="val 5326344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699792" y="4941168"/>
                <a:ext cx="1080120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𝟎𝟏𝟔𝟎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4941168"/>
                <a:ext cx="1080120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600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 animBg="1"/>
      <p:bldP spid="18" grpId="0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Statistical Distributions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Binomial distribution can be used to model the number of times a trial is successful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Gary is playing chess against Nigel, and has 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chance of winning each game. If they play 5 games, what is the probability of Gary winning exactly 3?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How many ways can Gary win 3?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There are 10 in total…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1277" r="-1174" b="-15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4437112"/>
            <a:ext cx="1047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G </a:t>
            </a:r>
            <a:r>
              <a:rPr lang="en-US" sz="1400" dirty="0" err="1">
                <a:latin typeface="Comic Sans MS" panose="030F0702030302020204" pitchFamily="66" charset="0"/>
              </a:rPr>
              <a:t>G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G</a:t>
            </a:r>
            <a:r>
              <a:rPr lang="en-US" sz="1400" dirty="0">
                <a:latin typeface="Comic Sans MS" panose="030F0702030302020204" pitchFamily="66" charset="0"/>
              </a:rPr>
              <a:t> N </a:t>
            </a:r>
            <a:r>
              <a:rPr lang="en-US" sz="1400" dirty="0" err="1">
                <a:latin typeface="Comic Sans MS" panose="030F0702030302020204" pitchFamily="66" charset="0"/>
              </a:rPr>
              <a:t>N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4725144"/>
            <a:ext cx="1047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G </a:t>
            </a:r>
            <a:r>
              <a:rPr lang="en-US" sz="1400" dirty="0" err="1">
                <a:latin typeface="Comic Sans MS" panose="030F0702030302020204" pitchFamily="66" charset="0"/>
              </a:rPr>
              <a:t>G</a:t>
            </a:r>
            <a:r>
              <a:rPr lang="en-US" sz="1400" dirty="0">
                <a:latin typeface="Comic Sans MS" panose="030F0702030302020204" pitchFamily="66" charset="0"/>
              </a:rPr>
              <a:t> N G N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5013176"/>
            <a:ext cx="1047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G </a:t>
            </a:r>
            <a:r>
              <a:rPr lang="en-US" sz="1400" dirty="0" err="1">
                <a:latin typeface="Comic Sans MS" panose="030F0702030302020204" pitchFamily="66" charset="0"/>
              </a:rPr>
              <a:t>G</a:t>
            </a:r>
            <a:r>
              <a:rPr lang="en-US" sz="1400" dirty="0">
                <a:latin typeface="Comic Sans MS" panose="030F0702030302020204" pitchFamily="66" charset="0"/>
              </a:rPr>
              <a:t> N </a:t>
            </a:r>
            <a:r>
              <a:rPr lang="en-US" sz="1400" dirty="0" err="1">
                <a:latin typeface="Comic Sans MS" panose="030F0702030302020204" pitchFamily="66" charset="0"/>
              </a:rPr>
              <a:t>N</a:t>
            </a:r>
            <a:r>
              <a:rPr lang="en-US" sz="1400" dirty="0">
                <a:latin typeface="Comic Sans MS" panose="030F0702030302020204" pitchFamily="66" charset="0"/>
              </a:rPr>
              <a:t> G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1640" y="4437112"/>
            <a:ext cx="1047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G N G </a:t>
            </a:r>
            <a:r>
              <a:rPr lang="en-US" sz="1400" dirty="0" err="1">
                <a:latin typeface="Comic Sans MS" panose="030F0702030302020204" pitchFamily="66" charset="0"/>
              </a:rPr>
              <a:t>G</a:t>
            </a:r>
            <a:r>
              <a:rPr lang="en-US" sz="1400" dirty="0">
                <a:latin typeface="Comic Sans MS" panose="030F0702030302020204" pitchFamily="66" charset="0"/>
              </a:rPr>
              <a:t> N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1640" y="4725144"/>
            <a:ext cx="1047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G N G N G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31640" y="5013176"/>
            <a:ext cx="1047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G N </a:t>
            </a:r>
            <a:r>
              <a:rPr lang="en-US" sz="1400" dirty="0" err="1">
                <a:latin typeface="Comic Sans MS" panose="030F0702030302020204" pitchFamily="66" charset="0"/>
              </a:rPr>
              <a:t>N</a:t>
            </a:r>
            <a:r>
              <a:rPr lang="en-US" sz="1400" dirty="0">
                <a:latin typeface="Comic Sans MS" panose="030F0702030302020204" pitchFamily="66" charset="0"/>
              </a:rPr>
              <a:t> G G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1760" y="4437112"/>
            <a:ext cx="1047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N G </a:t>
            </a:r>
            <a:r>
              <a:rPr lang="en-US" sz="1400" dirty="0" err="1">
                <a:latin typeface="Comic Sans MS" panose="030F0702030302020204" pitchFamily="66" charset="0"/>
              </a:rPr>
              <a:t>G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G</a:t>
            </a:r>
            <a:r>
              <a:rPr lang="en-US" sz="1400" dirty="0">
                <a:latin typeface="Comic Sans MS" panose="030F0702030302020204" pitchFamily="66" charset="0"/>
              </a:rPr>
              <a:t> N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11760" y="4725144"/>
            <a:ext cx="1047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N G </a:t>
            </a:r>
            <a:r>
              <a:rPr lang="en-US" sz="1400" dirty="0" err="1">
                <a:latin typeface="Comic Sans MS" panose="030F0702030302020204" pitchFamily="66" charset="0"/>
              </a:rPr>
              <a:t>G</a:t>
            </a:r>
            <a:r>
              <a:rPr lang="en-US" sz="1400" dirty="0">
                <a:latin typeface="Comic Sans MS" panose="030F0702030302020204" pitchFamily="66" charset="0"/>
              </a:rPr>
              <a:t> N G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11760" y="5013176"/>
            <a:ext cx="1047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N G N G G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31640" y="5301208"/>
            <a:ext cx="1047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N </a:t>
            </a:r>
            <a:r>
              <a:rPr lang="en-US" sz="1400" dirty="0" err="1">
                <a:latin typeface="Comic Sans MS" panose="030F0702030302020204" pitchFamily="66" charset="0"/>
              </a:rPr>
              <a:t>N</a:t>
            </a:r>
            <a:r>
              <a:rPr lang="en-US" sz="1400" dirty="0">
                <a:latin typeface="Comic Sans MS" panose="030F0702030302020204" pitchFamily="66" charset="0"/>
              </a:rPr>
              <a:t> G G G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67944" y="1268760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probability for the first combination listed will be calculated by: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436096" y="1916832"/>
                <a:ext cx="1764907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1916832"/>
                <a:ext cx="1764907" cy="520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995936" y="3212976"/>
            <a:ext cx="4824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Gary wins the first 3, then Nigel wins the last 2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5292080" y="2564904"/>
            <a:ext cx="576064" cy="64807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6948264" y="2564904"/>
            <a:ext cx="576064" cy="64807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95936" y="3717032"/>
            <a:ext cx="48245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All the other combinations will give the same answer, since they contain the same mix of probabilities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Therefore, the complete calculation is as follows: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796136" y="5301208"/>
                <a:ext cx="1387110" cy="6770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5301208"/>
                <a:ext cx="1387110" cy="6770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012160" y="6165304"/>
                <a:ext cx="9448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=0.329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6165304"/>
                <a:ext cx="944874" cy="307777"/>
              </a:xfrm>
              <a:prstGeom prst="rect">
                <a:avLst/>
              </a:prstGeom>
              <a:blipFill>
                <a:blip r:embed="rId5"/>
                <a:stretch>
                  <a:fillRect l="-2581" r="-5806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323528" y="4437112"/>
            <a:ext cx="936104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71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3" grpId="0"/>
      <p:bldP spid="24" grpId="0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Statistical Distributions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Binomial distribution can be used to model the number of times a trial is successful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term containing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in the following expansion: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Use the formula learnt in the pure </a:t>
                </a:r>
                <a:r>
                  <a:rPr lang="en-US" sz="1600" dirty="0" err="1">
                    <a:latin typeface="Comic Sans MS" panose="030F0702030302020204" pitchFamily="66" charset="0"/>
                    <a:sym typeface="Wingdings" panose="05000000000000000000" pitchFamily="2" charset="2"/>
                  </a:rPr>
                  <a:t>maths</a:t>
                </a: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book…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47664" y="3140968"/>
                <a:ext cx="891783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3140968"/>
                <a:ext cx="891783" cy="280077"/>
              </a:xfrm>
              <a:prstGeom prst="rect">
                <a:avLst/>
              </a:prstGeom>
              <a:blipFill>
                <a:blip r:embed="rId3"/>
                <a:stretch>
                  <a:fillRect t="-4348" r="-2740" b="-260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331640" y="4437112"/>
                <a:ext cx="1308050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4437112"/>
                <a:ext cx="1308050" cy="4675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475656" y="5085184"/>
                <a:ext cx="10384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5085184"/>
                <a:ext cx="1038489" cy="276999"/>
              </a:xfrm>
              <a:prstGeom prst="rect">
                <a:avLst/>
              </a:prstGeom>
              <a:blipFill>
                <a:blip r:embed="rId5"/>
                <a:stretch>
                  <a:fillRect l="-1765" t="-4348" r="-2941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867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Statistical Distributions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Binomial distribution can be used to model the number of times a trial is successful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87624" y="2636912"/>
                <a:ext cx="2808312" cy="1044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If the probability of Gary winning a chess match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find the probability of him winning exactly 3 games out of 5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636912"/>
                <a:ext cx="2808312" cy="1044388"/>
              </a:xfrm>
              <a:prstGeom prst="rect">
                <a:avLst/>
              </a:prstGeom>
              <a:blipFill>
                <a:blip r:embed="rId2"/>
                <a:stretch>
                  <a:fillRect t="-1170" r="-1302" b="-46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004048" y="2924944"/>
                <a:ext cx="2808312" cy="541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Find the term containing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2924944"/>
                <a:ext cx="2808312" cy="541623"/>
              </a:xfrm>
              <a:prstGeom prst="rect">
                <a:avLst/>
              </a:prstGeom>
              <a:blipFill>
                <a:blip r:embed="rId3"/>
                <a:stretch>
                  <a:fillRect t="-2247" b="-67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91680" y="4077072"/>
                <a:ext cx="1624355" cy="6770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4077072"/>
                <a:ext cx="1624355" cy="6770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24128" y="4293096"/>
                <a:ext cx="10384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4293096"/>
                <a:ext cx="1038489" cy="276999"/>
              </a:xfrm>
              <a:prstGeom prst="rect">
                <a:avLst/>
              </a:prstGeom>
              <a:blipFill>
                <a:blip r:embed="rId5"/>
                <a:stretch>
                  <a:fillRect l="-2353" t="-4348" r="-2353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907704" y="4293096"/>
            <a:ext cx="360040" cy="2880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940152" y="4293096"/>
            <a:ext cx="360040" cy="2880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267744" y="4077072"/>
            <a:ext cx="504056" cy="72008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228184" y="4293096"/>
            <a:ext cx="288032" cy="2880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771800" y="4077072"/>
            <a:ext cx="504056" cy="720080"/>
          </a:xfrm>
          <a:prstGeom prst="rect">
            <a:avLst/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6444208" y="4293096"/>
            <a:ext cx="288032" cy="288032"/>
          </a:xfrm>
          <a:prstGeom prst="rect">
            <a:avLst/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11560" y="5229200"/>
            <a:ext cx="78806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These questions are essentially the same!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This section looks at using a binomial distribution for calculating probabilities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98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7" grpId="0" animBg="1"/>
      <p:bldP spid="7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Statistical Distributions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Binomial distribution can be used to model the number of times a trial is successful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To use the Binomial distribution, a number of conditions must be met…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3501008"/>
            <a:ext cx="75608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There are a fixed number of trials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There are 2 possible outcomes (you can think of them as success or failure)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probability of success is the same each time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trials are independent of each other (the outcome of one trial does not affect the next trial…)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86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Statistical Distributions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Binomial distribution can be used to model the number of times a trial is successful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35896" y="3212976"/>
                <a:ext cx="16393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3212976"/>
                <a:ext cx="1639360" cy="461665"/>
              </a:xfrm>
              <a:prstGeom prst="rect">
                <a:avLst/>
              </a:prstGeom>
              <a:blipFill>
                <a:blip r:embed="rId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139952" y="2636912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If: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995936" y="3933056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Then: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483768" y="4581128"/>
                <a:ext cx="4158895" cy="645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4581128"/>
                <a:ext cx="4158895" cy="6450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3059832" y="2996952"/>
            <a:ext cx="936104" cy="28803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331640" y="2564904"/>
                <a:ext cx="1800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binomially distributed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564904"/>
                <a:ext cx="1800200" cy="584775"/>
              </a:xfrm>
              <a:prstGeom prst="rect">
                <a:avLst/>
              </a:prstGeom>
              <a:blipFill>
                <a:blip r:embed="rId4"/>
                <a:stretch>
                  <a:fillRect l="-1351" t="-2083" r="-5068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292080" y="2132856"/>
                <a:ext cx="331236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With a number of trials,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a probability of success,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2132856"/>
                <a:ext cx="3312368" cy="584775"/>
              </a:xfrm>
              <a:prstGeom prst="rect">
                <a:avLst/>
              </a:prstGeom>
              <a:blipFill>
                <a:blip r:embed="rId5"/>
                <a:stretch>
                  <a:fillRect l="-552" t="-2083" r="-2394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 flipH="1">
            <a:off x="4932040" y="2780928"/>
            <a:ext cx="792088" cy="43204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555776" y="5157192"/>
            <a:ext cx="792088" cy="43204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23528" y="5661248"/>
                <a:ext cx="316835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probability of getting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successful trials is…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661248"/>
                <a:ext cx="3168352" cy="584775"/>
              </a:xfrm>
              <a:prstGeom prst="rect">
                <a:avLst/>
              </a:prstGeom>
              <a:blipFill>
                <a:blip r:embed="rId6"/>
                <a:stretch>
                  <a:fillRect t="-208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491880" y="5805264"/>
                <a:ext cx="216024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No. ways of choosing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successes from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trials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5805264"/>
                <a:ext cx="2160240" cy="830997"/>
              </a:xfrm>
              <a:prstGeom prst="rect">
                <a:avLst/>
              </a:prstGeom>
              <a:blipFill>
                <a:blip r:embed="rId7"/>
                <a:stretch>
                  <a:fillRect l="-1130" t="-1460" r="-4237" b="-8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5580112" y="5733256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Probability of success to the power r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588224" y="4005064"/>
                <a:ext cx="216024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Probability of failure to the power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4005064"/>
                <a:ext cx="2160240" cy="830997"/>
              </a:xfrm>
              <a:prstGeom prst="rect">
                <a:avLst/>
              </a:prstGeom>
              <a:blipFill>
                <a:blip r:embed="rId8"/>
                <a:stretch>
                  <a:fillRect t="-1471" r="-28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 flipH="1" flipV="1">
            <a:off x="4572000" y="5301208"/>
            <a:ext cx="72008" cy="43204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5004048" y="5157192"/>
            <a:ext cx="1296144" cy="57606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6228184" y="4509120"/>
            <a:ext cx="360040" cy="14401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668344" y="5157192"/>
            <a:ext cx="13681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This is in the formula booklet in the A-level section!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65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3" grpId="0"/>
      <p:bldP spid="14" grpId="0"/>
      <p:bldP spid="21" grpId="0"/>
      <p:bldP spid="22" grpId="0"/>
      <p:bldP spid="23" grpId="0"/>
      <p:bldP spid="24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Statistical Distributions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Binomial distribution can be used to model the number of times a trial is successful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Gary is playing chess against Nigel, and has 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chance of winning each game. If they play 5 games, what is the probability of Gary winning exactly 3?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5936" y="0"/>
                <a:ext cx="1490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0"/>
                <a:ext cx="1490536" cy="338554"/>
              </a:xfrm>
              <a:prstGeom prst="rect">
                <a:avLst/>
              </a:prstGeom>
              <a:blipFill>
                <a:blip r:embed="rId3"/>
                <a:stretch>
                  <a:fillRect l="-1613" b="-1833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07646" y="0"/>
                <a:ext cx="2836354" cy="46083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7646" y="0"/>
                <a:ext cx="2836354" cy="4608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>
            <a:off x="5580112" y="168274"/>
            <a:ext cx="648072" cy="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148064" y="1412776"/>
            <a:ext cx="2688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Using the notation above…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796136" y="1772816"/>
                <a:ext cx="1242776" cy="64556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5,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1772816"/>
                <a:ext cx="1242776" cy="6455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39952" y="2564904"/>
                <a:ext cx="4752528" cy="688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random variable X is binomially distributed, with 5 trials and probability of success being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564904"/>
                <a:ext cx="4752528" cy="688009"/>
              </a:xfrm>
              <a:prstGeom prst="rect">
                <a:avLst/>
              </a:prstGeom>
              <a:blipFill>
                <a:blip r:embed="rId6"/>
                <a:stretch>
                  <a:fillRect l="-256" t="-1770" r="-1667" b="-35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644008" y="4293096"/>
                <a:ext cx="2682594" cy="69416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=3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293096"/>
                <a:ext cx="2682594" cy="6941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716016" y="3501008"/>
                <a:ext cx="2836354" cy="46083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3501008"/>
                <a:ext cx="2836354" cy="4608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644008" y="5373216"/>
                <a:ext cx="1904113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=3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=0.329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5373216"/>
                <a:ext cx="1904113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4"/>
          <p:cNvSpPr/>
          <p:nvPr/>
        </p:nvSpPr>
        <p:spPr>
          <a:xfrm flipV="1">
            <a:off x="7380312" y="3717032"/>
            <a:ext cx="216023" cy="864097"/>
          </a:xfrm>
          <a:prstGeom prst="arc">
            <a:avLst>
              <a:gd name="adj1" fmla="val 16200000"/>
              <a:gd name="adj2" fmla="val 5326344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555133" y="3573016"/>
                <a:ext cx="151216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values for the probability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number of trials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number of successes we want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133" y="3573016"/>
                <a:ext cx="1512168" cy="1200329"/>
              </a:xfrm>
              <a:prstGeom prst="rect">
                <a:avLst/>
              </a:prstGeom>
              <a:blipFill>
                <a:blip r:embed="rId10"/>
                <a:stretch>
                  <a:fillRect r="-24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 flipV="1">
            <a:off x="7380312" y="4653136"/>
            <a:ext cx="216023" cy="864097"/>
          </a:xfrm>
          <a:prstGeom prst="arc">
            <a:avLst>
              <a:gd name="adj1" fmla="val 16200000"/>
              <a:gd name="adj2" fmla="val 5326344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7596336" y="4941168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06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34" grpId="0"/>
      <p:bldP spid="35" grpId="0" animBg="1"/>
      <p:bldP spid="36" grpId="0"/>
      <p:bldP spid="38" grpId="0" animBg="1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Statistical Distributions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Binomial distribution can be used to model the number of times a trial is successful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12,</m:t>
                        </m:r>
                        <m:f>
                          <m:f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Find: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=9)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So the number of trials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𝑛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is 12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probability of success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𝑝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6</m:t>
                        </m:r>
                      </m:den>
                    </m:f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5936" y="0"/>
                <a:ext cx="1490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0"/>
                <a:ext cx="1490536" cy="338554"/>
              </a:xfrm>
              <a:prstGeom prst="rect">
                <a:avLst/>
              </a:prstGeom>
              <a:blipFill>
                <a:blip r:embed="rId3"/>
                <a:stretch>
                  <a:fillRect l="-1613" b="-1833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07646" y="0"/>
                <a:ext cx="2836354" cy="46083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7646" y="0"/>
                <a:ext cx="2836354" cy="4608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>
            <a:off x="5580112" y="168274"/>
            <a:ext cx="648072" cy="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44008" y="1700808"/>
                <a:ext cx="2836354" cy="46083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1700808"/>
                <a:ext cx="2836354" cy="4608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644008" y="2276872"/>
                <a:ext cx="2803267" cy="69416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2276872"/>
                <a:ext cx="2803267" cy="6941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508104" y="3212976"/>
                <a:ext cx="953402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=0.296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212976"/>
                <a:ext cx="953402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 flipV="1">
            <a:off x="7380312" y="1988840"/>
            <a:ext cx="216024" cy="648072"/>
          </a:xfrm>
          <a:prstGeom prst="arc">
            <a:avLst>
              <a:gd name="adj1" fmla="val 16200000"/>
              <a:gd name="adj2" fmla="val 5326344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7524328" y="206084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Arc 23"/>
          <p:cNvSpPr/>
          <p:nvPr/>
        </p:nvSpPr>
        <p:spPr>
          <a:xfrm flipV="1">
            <a:off x="7164288" y="2708920"/>
            <a:ext cx="216024" cy="648072"/>
          </a:xfrm>
          <a:prstGeom prst="arc">
            <a:avLst>
              <a:gd name="adj1" fmla="val 16200000"/>
              <a:gd name="adj2" fmla="val 5326344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7380312" y="285293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68144" y="2420888"/>
            <a:ext cx="432048" cy="43204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6300192" y="2996952"/>
            <a:ext cx="1080120" cy="1512168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300192" y="4653136"/>
                <a:ext cx="2664296" cy="81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Remember that to calculate this on your calculate you can type in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14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/>
                      <m:sup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  <m:e>
                        <m:sSub>
                          <m:sSubPr>
                            <m:ctrlPr>
                              <a:rPr lang="en-GB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sPre>
                  </m:oMath>
                </a14:m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</a:t>
                </a:r>
                <a:endParaRPr lang="en-GB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4653136"/>
                <a:ext cx="2664296" cy="813428"/>
              </a:xfrm>
              <a:prstGeom prst="rect">
                <a:avLst/>
              </a:prstGeom>
              <a:blipFill>
                <a:blip r:embed="rId8"/>
                <a:stretch>
                  <a:fillRect t="-746" r="-1598" b="-22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484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  <p:bldP spid="22" grpId="0" animBg="1"/>
      <p:bldP spid="23" grpId="0"/>
      <p:bldP spid="24" grpId="0" animBg="1"/>
      <p:bldP spid="25" grpId="0"/>
      <p:bldP spid="5" grpId="0" animBg="1"/>
      <p:bldP spid="5" grpId="1" animBg="1"/>
      <p:bldP spid="28" grpId="0"/>
      <p:bldP spid="2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Statistical Distributions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Binomial distribution can be used to model the number of times a trial is successful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12,</m:t>
                        </m:r>
                        <m:f>
                          <m:f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Find: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=9)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So the number of trials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𝑛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is 12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probability of success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𝑝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6</m:t>
                        </m:r>
                      </m:den>
                    </m:f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5936" y="0"/>
                <a:ext cx="1490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0"/>
                <a:ext cx="1490536" cy="338554"/>
              </a:xfrm>
              <a:prstGeom prst="rect">
                <a:avLst/>
              </a:prstGeom>
              <a:blipFill>
                <a:blip r:embed="rId3"/>
                <a:stretch>
                  <a:fillRect l="-1613" b="-1833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07646" y="0"/>
                <a:ext cx="2836354" cy="46083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7646" y="0"/>
                <a:ext cx="2836354" cy="4608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>
            <a:off x="5580112" y="168274"/>
            <a:ext cx="648072" cy="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44008" y="1700808"/>
                <a:ext cx="2836354" cy="46083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1700808"/>
                <a:ext cx="2836354" cy="4608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0" y="2276872"/>
                <a:ext cx="2803267" cy="69416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=9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76872"/>
                <a:ext cx="2803267" cy="6941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076056" y="3212976"/>
                <a:ext cx="2232248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=0.0000126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212976"/>
                <a:ext cx="2232248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 flipV="1">
            <a:off x="7380312" y="1988840"/>
            <a:ext cx="216024" cy="648072"/>
          </a:xfrm>
          <a:prstGeom prst="arc">
            <a:avLst>
              <a:gd name="adj1" fmla="val 16200000"/>
              <a:gd name="adj2" fmla="val 5326344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7524328" y="206084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Arc 23"/>
          <p:cNvSpPr/>
          <p:nvPr/>
        </p:nvSpPr>
        <p:spPr>
          <a:xfrm flipV="1">
            <a:off x="7164288" y="2708920"/>
            <a:ext cx="216024" cy="648072"/>
          </a:xfrm>
          <a:prstGeom prst="arc">
            <a:avLst>
              <a:gd name="adj1" fmla="val 16200000"/>
              <a:gd name="adj2" fmla="val 5326344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7380312" y="285293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78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  <p:bldP spid="22" grpId="0" animBg="1"/>
      <p:bldP spid="23" grpId="0"/>
      <p:bldP spid="24" grpId="0" animBg="1"/>
      <p:bldP spid="2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4C3042-3BF3-4414-A714-6E00CC5EE2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E3E992-DEF1-4CA3-A0A0-31A273E750CE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76E9FB0-2C34-4CB0-83C6-587057AC4F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</TotalTime>
  <Words>2077</Words>
  <Application>Microsoft Office PowerPoint</Application>
  <PresentationFormat>On-screen Show (4:3)</PresentationFormat>
  <Paragraphs>211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French Script MT</vt:lpstr>
      <vt:lpstr>Segoe UI Black</vt:lpstr>
      <vt:lpstr>Wingdings</vt:lpstr>
      <vt:lpstr>Office テーマ</vt:lpstr>
      <vt:lpstr>PowerPoint Presentation</vt:lpstr>
      <vt:lpstr>Statistical Distributions</vt:lpstr>
      <vt:lpstr>Statistical Distributions</vt:lpstr>
      <vt:lpstr>Statistical Distributions</vt:lpstr>
      <vt:lpstr>Statistical Distributions</vt:lpstr>
      <vt:lpstr>Statistical Distributions</vt:lpstr>
      <vt:lpstr>Statistical Distributions</vt:lpstr>
      <vt:lpstr>Statistical Distributions</vt:lpstr>
      <vt:lpstr>Statistical Distributions</vt:lpstr>
      <vt:lpstr>Statistical Distributions</vt:lpstr>
      <vt:lpstr>Statistical Distributions</vt:lpstr>
      <vt:lpstr>Statistical Distributions</vt:lpstr>
      <vt:lpstr>Statistical Distributions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135</cp:revision>
  <dcterms:created xsi:type="dcterms:W3CDTF">2017-08-14T15:35:38Z</dcterms:created>
  <dcterms:modified xsi:type="dcterms:W3CDTF">2021-01-29T06:46:36Z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