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2F2F2"/>
    <a:srgbClr val="FFCCCC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111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29/01/2021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93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29/01/2021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66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29/01/2021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268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29/01/2021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59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29/01/2021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139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29/01/2021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65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29/01/2021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977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29/01/2021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38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29/01/2021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14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29/01/2021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038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29/01/2021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77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2"/>
            </a:gs>
            <a:gs pos="7000">
              <a:schemeClr val="bg1">
                <a:lumMod val="95000"/>
              </a:schemeClr>
            </a:gs>
            <a:gs pos="95000">
              <a:schemeClr val="bg1">
                <a:lumMod val="95000"/>
              </a:schemeClr>
            </a:gs>
            <a:gs pos="100000">
              <a:schemeClr val="tx2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0C350-365A-4F35-859D-17F134836970}" type="datetimeFigureOut">
              <a:rPr lang="en-GB" smtClean="0"/>
              <a:t>29/01/2021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973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3.png"/><Relationship Id="rId7" Type="http://schemas.openxmlformats.org/officeDocument/2006/relationships/image" Target="../media/image120.png"/><Relationship Id="rId2" Type="http://schemas.openxmlformats.org/officeDocument/2006/relationships/image" Target="../media/image1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9.png"/><Relationship Id="rId5" Type="http://schemas.openxmlformats.org/officeDocument/2006/relationships/image" Target="../media/image118.png"/><Relationship Id="rId4" Type="http://schemas.openxmlformats.org/officeDocument/2006/relationships/image" Target="../media/image10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3.png"/><Relationship Id="rId2" Type="http://schemas.openxmlformats.org/officeDocument/2006/relationships/image" Target="../media/image12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3.png"/><Relationship Id="rId5" Type="http://schemas.openxmlformats.org/officeDocument/2006/relationships/image" Target="../media/image122.png"/><Relationship Id="rId4" Type="http://schemas.openxmlformats.org/officeDocument/2006/relationships/image" Target="../media/image104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7.png"/><Relationship Id="rId3" Type="http://schemas.openxmlformats.org/officeDocument/2006/relationships/image" Target="../media/image104.png"/><Relationship Id="rId7" Type="http://schemas.openxmlformats.org/officeDocument/2006/relationships/image" Target="../media/image126.png"/><Relationship Id="rId2" Type="http://schemas.openxmlformats.org/officeDocument/2006/relationships/image" Target="../media/image10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5.png"/><Relationship Id="rId5" Type="http://schemas.openxmlformats.org/officeDocument/2006/relationships/image" Target="../media/image124.png"/><Relationship Id="rId4" Type="http://schemas.openxmlformats.org/officeDocument/2006/relationships/image" Target="../media/image123.png"/><Relationship Id="rId9" Type="http://schemas.openxmlformats.org/officeDocument/2006/relationships/image" Target="../media/image128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2.png"/><Relationship Id="rId3" Type="http://schemas.openxmlformats.org/officeDocument/2006/relationships/image" Target="../media/image104.png"/><Relationship Id="rId7" Type="http://schemas.openxmlformats.org/officeDocument/2006/relationships/image" Target="../media/image131.png"/><Relationship Id="rId2" Type="http://schemas.openxmlformats.org/officeDocument/2006/relationships/image" Target="../media/image10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image" Target="../media/image129.png"/><Relationship Id="rId4" Type="http://schemas.openxmlformats.org/officeDocument/2006/relationships/image" Target="../media/image123.png"/><Relationship Id="rId9" Type="http://schemas.openxmlformats.org/officeDocument/2006/relationships/image" Target="../media/image12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4.png"/><Relationship Id="rId2" Type="http://schemas.openxmlformats.org/officeDocument/2006/relationships/image" Target="../media/image8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6.png"/><Relationship Id="rId4" Type="http://schemas.openxmlformats.org/officeDocument/2006/relationships/image" Target="../media/image8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8.png"/><Relationship Id="rId2" Type="http://schemas.openxmlformats.org/officeDocument/2006/relationships/image" Target="../media/image8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0.png"/><Relationship Id="rId4" Type="http://schemas.openxmlformats.org/officeDocument/2006/relationships/image" Target="../media/image8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2.png"/><Relationship Id="rId2" Type="http://schemas.openxmlformats.org/officeDocument/2006/relationships/image" Target="../media/image9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4.png"/><Relationship Id="rId4" Type="http://schemas.openxmlformats.org/officeDocument/2006/relationships/image" Target="../media/image9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1.png"/><Relationship Id="rId3" Type="http://schemas.openxmlformats.org/officeDocument/2006/relationships/image" Target="../media/image96.png"/><Relationship Id="rId7" Type="http://schemas.openxmlformats.org/officeDocument/2006/relationships/image" Target="../media/image100.png"/><Relationship Id="rId2" Type="http://schemas.openxmlformats.org/officeDocument/2006/relationships/image" Target="../media/image9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9.png"/><Relationship Id="rId5" Type="http://schemas.openxmlformats.org/officeDocument/2006/relationships/image" Target="../media/image98.png"/><Relationship Id="rId4" Type="http://schemas.openxmlformats.org/officeDocument/2006/relationships/image" Target="../media/image97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8.png"/><Relationship Id="rId3" Type="http://schemas.openxmlformats.org/officeDocument/2006/relationships/image" Target="../media/image103.png"/><Relationship Id="rId7" Type="http://schemas.openxmlformats.org/officeDocument/2006/relationships/image" Target="../media/image107.png"/><Relationship Id="rId2" Type="http://schemas.openxmlformats.org/officeDocument/2006/relationships/image" Target="../media/image10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6.png"/><Relationship Id="rId5" Type="http://schemas.openxmlformats.org/officeDocument/2006/relationships/image" Target="../media/image105.png"/><Relationship Id="rId10" Type="http://schemas.openxmlformats.org/officeDocument/2006/relationships/image" Target="../media/image110.png"/><Relationship Id="rId4" Type="http://schemas.openxmlformats.org/officeDocument/2006/relationships/image" Target="../media/image104.png"/><Relationship Id="rId9" Type="http://schemas.openxmlformats.org/officeDocument/2006/relationships/image" Target="../media/image109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5.png"/><Relationship Id="rId3" Type="http://schemas.openxmlformats.org/officeDocument/2006/relationships/image" Target="../media/image103.png"/><Relationship Id="rId7" Type="http://schemas.openxmlformats.org/officeDocument/2006/relationships/image" Target="../media/image114.png"/><Relationship Id="rId2" Type="http://schemas.openxmlformats.org/officeDocument/2006/relationships/image" Target="../media/image1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3.png"/><Relationship Id="rId5" Type="http://schemas.openxmlformats.org/officeDocument/2006/relationships/image" Target="../media/image112.png"/><Relationship Id="rId4" Type="http://schemas.openxmlformats.org/officeDocument/2006/relationships/image" Target="../media/image10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3.png"/><Relationship Id="rId7" Type="http://schemas.openxmlformats.org/officeDocument/2006/relationships/image" Target="../media/image117.png"/><Relationship Id="rId2" Type="http://schemas.openxmlformats.org/officeDocument/2006/relationships/image" Target="../media/image1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6.png"/><Relationship Id="rId5" Type="http://schemas.openxmlformats.org/officeDocument/2006/relationships/image" Target="../media/image112.png"/><Relationship Id="rId4" Type="http://schemas.openxmlformats.org/officeDocument/2006/relationships/image" Target="../media/image10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4C28D9FB-2C9E-4742-95EE-46B11A8A5B22}"/>
              </a:ext>
            </a:extLst>
          </p:cNvPr>
          <p:cNvSpPr/>
          <p:nvPr/>
        </p:nvSpPr>
        <p:spPr>
          <a:xfrm>
            <a:off x="857235" y="1316007"/>
            <a:ext cx="7410427" cy="4316566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13800" b="1" dirty="0">
                <a:ln w="38100">
                  <a:solidFill>
                    <a:srgbClr val="FFFF00"/>
                  </a:solidFill>
                  <a:prstDash val="solid"/>
                </a:ln>
                <a:latin typeface="French Script MT" panose="03020402040607040605" pitchFamily="66" charset="0"/>
                <a:ea typeface="Segoe UI Black" panose="020B0A02040204020203" pitchFamily="34" charset="0"/>
                <a:cs typeface="Segoe UI Black" panose="020B0A02040204020203" pitchFamily="34" charset="0"/>
              </a:rPr>
              <a:t>Teachings for </a:t>
            </a:r>
          </a:p>
          <a:p>
            <a:pPr algn="ctr"/>
            <a:r>
              <a:rPr lang="en-US" altLang="ja-JP" sz="13800" b="1" dirty="0">
                <a:ln w="38100">
                  <a:solidFill>
                    <a:srgbClr val="FFFF00"/>
                  </a:solidFill>
                  <a:prstDash val="solid"/>
                </a:ln>
                <a:latin typeface="French Script MT" panose="03020402040607040605" pitchFamily="66" charset="0"/>
                <a:ea typeface="Segoe UI Black" panose="020B0A02040204020203" pitchFamily="34" charset="0"/>
                <a:cs typeface="Segoe UI Black" panose="020B0A02040204020203" pitchFamily="34" charset="0"/>
              </a:rPr>
              <a:t>Exercise 6B</a:t>
            </a:r>
            <a:endParaRPr lang="ja-JP" altLang="en-US" sz="13800" b="1" dirty="0">
              <a:ln w="38100">
                <a:solidFill>
                  <a:srgbClr val="FFFF00"/>
                </a:solidFill>
                <a:prstDash val="solid"/>
              </a:ln>
              <a:latin typeface="French Script MT" panose="03020402040607040605" pitchFamily="66" charset="0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17019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Statistical Distributions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The Binomial distribution can be used to model the number of times a trial is successful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The random variable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~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12,</m:t>
                        </m:r>
                        <m:f>
                          <m:fPr>
                            <m:ctrlPr>
                              <a:rPr lang="en-US" sz="1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sz="1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6</m:t>
                            </m:r>
                          </m:den>
                        </m:f>
                      </m:e>
                    </m:d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. Find: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=2)</m:t>
                    </m:r>
                  </m:oMath>
                </a14:m>
                <a:endParaRPr lang="en-GB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=9)</m:t>
                    </m:r>
                  </m:oMath>
                </a14:m>
                <a:endParaRPr lang="en-GB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c)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≤1)</m:t>
                    </m:r>
                  </m:oMath>
                </a14:m>
                <a:endParaRPr lang="en-GB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So the number of trials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𝑛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is 12</a:t>
                </a: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The probability of success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𝑝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60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fPr>
                      <m:num>
                        <m: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1</m:t>
                        </m:r>
                      </m:num>
                      <m:den>
                        <m: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6</m:t>
                        </m:r>
                      </m:den>
                    </m:f>
                  </m:oMath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  <a:blipFill>
                <a:blip r:embed="rId2"/>
                <a:stretch>
                  <a:fillRect t="-76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6B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3995936" y="0"/>
                <a:ext cx="1490536" cy="33855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sz="1600" b="0" dirty="0">
                    <a:latin typeface="Comic Sans MS" panose="030F0702030302020204" pitchFamily="66" charset="0"/>
                  </a:rPr>
                  <a:t>If: 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~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𝑛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𝑝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5936" y="0"/>
                <a:ext cx="1490536" cy="338554"/>
              </a:xfrm>
              <a:prstGeom prst="rect">
                <a:avLst/>
              </a:prstGeom>
              <a:blipFill>
                <a:blip r:embed="rId3"/>
                <a:stretch>
                  <a:fillRect l="-1613" b="-18333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6307646" y="0"/>
                <a:ext cx="2836354" cy="46083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𝑟</m:t>
                                </m:r>
                              </m:e>
                            </m:mr>
                          </m:m>
                        </m:e>
                      </m:d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sup>
                      </m:sSup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</m:d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sup>
                      </m:sSup>
                    </m:oMath>
                  </m:oMathPara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07646" y="0"/>
                <a:ext cx="2836354" cy="4608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Straight Arrow Connector 18"/>
          <p:cNvCxnSpPr/>
          <p:nvPr/>
        </p:nvCxnSpPr>
        <p:spPr>
          <a:xfrm>
            <a:off x="5580112" y="168274"/>
            <a:ext cx="648072" cy="0"/>
          </a:xfrm>
          <a:prstGeom prst="straightConnector1">
            <a:avLst/>
          </a:prstGeom>
          <a:ln w="444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3995936" y="1988840"/>
                <a:ext cx="3223254" cy="33855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≤1</m:t>
                          </m:r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=0</m:t>
                          </m:r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=1)</m:t>
                      </m:r>
                    </m:oMath>
                  </m:oMathPara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5936" y="1988840"/>
                <a:ext cx="3223254" cy="338554"/>
              </a:xfrm>
              <a:prstGeom prst="rect">
                <a:avLst/>
              </a:prstGeom>
              <a:blipFill>
                <a:blip r:embed="rId5"/>
                <a:stretch>
                  <a:fillRect b="-10714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4860032" y="2492896"/>
                <a:ext cx="2691827" cy="69416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num>
                                <m:den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12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</m:sSup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num>
                                <m:den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11</m:t>
                          </m:r>
                        </m:sup>
                      </m:sSup>
                    </m:oMath>
                  </m:oMathPara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0032" y="2492896"/>
                <a:ext cx="2691827" cy="69416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4860032" y="3429000"/>
                <a:ext cx="953403" cy="33855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=0.381</m:t>
                      </m:r>
                    </m:oMath>
                  </m:oMathPara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0032" y="3429000"/>
                <a:ext cx="953403" cy="33855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TextBox 27"/>
          <p:cNvSpPr txBox="1"/>
          <p:nvPr/>
        </p:nvSpPr>
        <p:spPr>
          <a:xfrm>
            <a:off x="4139952" y="1340768"/>
            <a:ext cx="47525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If you get an inequality, think about what probabilities you would need to make it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9" name="Arc 28"/>
          <p:cNvSpPr/>
          <p:nvPr/>
        </p:nvSpPr>
        <p:spPr>
          <a:xfrm flipV="1">
            <a:off x="7380312" y="2204864"/>
            <a:ext cx="216024" cy="648072"/>
          </a:xfrm>
          <a:prstGeom prst="arc">
            <a:avLst>
              <a:gd name="adj1" fmla="val 16200000"/>
              <a:gd name="adj2" fmla="val 5326344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TextBox 29"/>
          <p:cNvSpPr txBox="1"/>
          <p:nvPr/>
        </p:nvSpPr>
        <p:spPr>
          <a:xfrm>
            <a:off x="7524328" y="2132856"/>
            <a:ext cx="161967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values as in the previous examples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7740352" y="3068960"/>
            <a:ext cx="9361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3" name="Arc 32"/>
          <p:cNvSpPr/>
          <p:nvPr/>
        </p:nvSpPr>
        <p:spPr>
          <a:xfrm flipV="1">
            <a:off x="7524328" y="2924944"/>
            <a:ext cx="216024" cy="648072"/>
          </a:xfrm>
          <a:prstGeom prst="arc">
            <a:avLst>
              <a:gd name="adj1" fmla="val 16200000"/>
              <a:gd name="adj2" fmla="val 5326344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3794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6" grpId="0"/>
      <p:bldP spid="17" grpId="0"/>
      <p:bldP spid="28" grpId="0"/>
      <p:bldP spid="29" grpId="0" animBg="1"/>
      <p:bldP spid="30" grpId="0"/>
      <p:bldP spid="32" grpId="0"/>
      <p:bldP spid="3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Statistical Distributions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The Binomial distribution can be used to model the number of times a trial is successful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The probability that a randomly chosen member of a reading group is left-handed is 0.15. A random sample of 20 members of the group is taken.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Suggest a suitable model for the random variable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, the number of members in the sample who are left handed. Justify your choice.</a:t>
                </a: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  <a:blipFill>
                <a:blip r:embed="rId2"/>
                <a:stretch>
                  <a:fillRect t="-766" r="-134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6B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3995936" y="0"/>
                <a:ext cx="1490536" cy="33855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sz="1600" b="0" dirty="0">
                    <a:latin typeface="Comic Sans MS" panose="030F0702030302020204" pitchFamily="66" charset="0"/>
                  </a:rPr>
                  <a:t>If: 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~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𝑛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𝑝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5936" y="0"/>
                <a:ext cx="1490536" cy="338554"/>
              </a:xfrm>
              <a:prstGeom prst="rect">
                <a:avLst/>
              </a:prstGeom>
              <a:blipFill>
                <a:blip r:embed="rId3"/>
                <a:stretch>
                  <a:fillRect l="-1613" b="-18333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6307646" y="0"/>
                <a:ext cx="2836354" cy="46083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𝑟</m:t>
                                </m:r>
                              </m:e>
                            </m:mr>
                          </m:m>
                        </m:e>
                      </m:d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sup>
                      </m:sSup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</m:d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sup>
                      </m:sSup>
                    </m:oMath>
                  </m:oMathPara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07646" y="0"/>
                <a:ext cx="2836354" cy="4608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Straight Arrow Connector 18"/>
          <p:cNvCxnSpPr/>
          <p:nvPr/>
        </p:nvCxnSpPr>
        <p:spPr>
          <a:xfrm>
            <a:off x="5580112" y="168274"/>
            <a:ext cx="648072" cy="0"/>
          </a:xfrm>
          <a:prstGeom prst="straightConnector1">
            <a:avLst/>
          </a:prstGeom>
          <a:ln w="444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3995936" y="1412776"/>
            <a:ext cx="4916275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We can consider there to be two possibilities, left handed (success) and right handed (failure). The number of trials is fixed, as is the probability of success (for a large sample). We can also assume that each member of the sample is independent.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5148064" y="2780928"/>
                <a:ext cx="272818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dirty="0">
                    <a:latin typeface="Comic Sans MS" panose="030F0702030302020204" pitchFamily="66" charset="0"/>
                  </a:rPr>
                  <a:t>Therefore: 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~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20,0.15</m:t>
                        </m:r>
                      </m:e>
                    </m:d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8064" y="2780928"/>
                <a:ext cx="2728183" cy="276999"/>
              </a:xfrm>
              <a:prstGeom prst="rect">
                <a:avLst/>
              </a:prstGeom>
              <a:blipFill>
                <a:blip r:embed="rId5"/>
                <a:stretch>
                  <a:fillRect l="-5134" t="-28261" b="-5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1259632" y="3717032"/>
                <a:ext cx="159902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𝑿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~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𝑩</m:t>
                      </m:r>
                      <m:d>
                        <m:dPr>
                          <m:ctrlP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𝟐𝟎</m:t>
                          </m:r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𝟎</m:t>
                          </m:r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.</m:t>
                          </m:r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𝟏𝟓</m:t>
                          </m:r>
                        </m:e>
                      </m:d>
                    </m:oMath>
                  </m:oMathPara>
                </a14:m>
                <a:endParaRPr lang="en-GB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9632" y="3717032"/>
                <a:ext cx="1599027" cy="276999"/>
              </a:xfrm>
              <a:prstGeom prst="rect">
                <a:avLst/>
              </a:prstGeom>
              <a:blipFill>
                <a:blip r:embed="rId6"/>
                <a:stretch>
                  <a:fillRect l="-3053"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49743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2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Statistical Distributions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The Binomial distribution can be used to model the number of times a trial is successful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The probability that a randomly chosen member of a reading group is left-handed is 0.15. A random sample of 20 members of the group is taken.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b) Use your model to calculate the probability that:</a:t>
            </a:r>
          </a:p>
          <a:p>
            <a:pPr marL="400050" indent="-400050" algn="ctr">
              <a:buAutoNum type="romanLcParenR"/>
            </a:pPr>
            <a:r>
              <a:rPr lang="en-US" sz="1600" dirty="0">
                <a:latin typeface="Comic Sans MS" panose="030F0702030302020204" pitchFamily="66" charset="0"/>
              </a:rPr>
              <a:t>Exactly 7 sample members are left handed</a:t>
            </a:r>
          </a:p>
          <a:p>
            <a:pPr marL="400050" indent="-400050" algn="ctr">
              <a:buAutoNum type="romanLcParenR"/>
            </a:pPr>
            <a:r>
              <a:rPr lang="en-US" sz="1600" dirty="0">
                <a:latin typeface="Comic Sans MS" panose="030F0702030302020204" pitchFamily="66" charset="0"/>
              </a:rPr>
              <a:t>Less than two members are left-handed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6B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3995936" y="0"/>
                <a:ext cx="1490536" cy="33855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sz="1600" b="0" dirty="0">
                    <a:latin typeface="Comic Sans MS" panose="030F0702030302020204" pitchFamily="66" charset="0"/>
                  </a:rPr>
                  <a:t>If: 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~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𝑛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𝑝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5936" y="0"/>
                <a:ext cx="1490536" cy="338554"/>
              </a:xfrm>
              <a:prstGeom prst="rect">
                <a:avLst/>
              </a:prstGeom>
              <a:blipFill>
                <a:blip r:embed="rId2"/>
                <a:stretch>
                  <a:fillRect l="-1613" b="-18333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6307646" y="0"/>
                <a:ext cx="2836354" cy="46083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𝑟</m:t>
                                </m:r>
                              </m:e>
                            </m:mr>
                          </m:m>
                        </m:e>
                      </m:d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sup>
                      </m:sSup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</m:d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sup>
                      </m:sSup>
                    </m:oMath>
                  </m:oMathPara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07646" y="0"/>
                <a:ext cx="2836354" cy="4608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Straight Arrow Connector 18"/>
          <p:cNvCxnSpPr/>
          <p:nvPr/>
        </p:nvCxnSpPr>
        <p:spPr>
          <a:xfrm>
            <a:off x="5580112" y="168274"/>
            <a:ext cx="648072" cy="0"/>
          </a:xfrm>
          <a:prstGeom prst="straightConnector1">
            <a:avLst/>
          </a:prstGeom>
          <a:ln w="444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1259632" y="3717032"/>
                <a:ext cx="159902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𝑿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~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𝑩</m:t>
                      </m:r>
                      <m:d>
                        <m:dPr>
                          <m:ctrlP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𝟐𝟎</m:t>
                          </m:r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𝟎</m:t>
                          </m:r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.</m:t>
                          </m:r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𝟏𝟓</m:t>
                          </m:r>
                        </m:e>
                      </m:d>
                    </m:oMath>
                  </m:oMathPara>
                </a14:m>
                <a:endParaRPr lang="en-GB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9632" y="3717032"/>
                <a:ext cx="1599027" cy="276999"/>
              </a:xfrm>
              <a:prstGeom prst="rect">
                <a:avLst/>
              </a:prstGeom>
              <a:blipFill>
                <a:blip r:embed="rId4"/>
                <a:stretch>
                  <a:fillRect l="-3053"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5004048" y="1556792"/>
                <a:ext cx="2831096" cy="8309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For the first question:</a:t>
                </a:r>
              </a:p>
              <a:p>
                <a:pPr algn="ctr"/>
                <a:endParaRPr lang="en-US" sz="16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16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=20        </m:t>
                      </m:r>
                      <m:r>
                        <a:rPr lang="en-US" sz="16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US" sz="16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=0.15</m:t>
                      </m:r>
                      <m:r>
                        <a:rPr lang="en-US" sz="16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       </m:t>
                      </m:r>
                      <m:r>
                        <a:rPr lang="en-US" sz="16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US" sz="16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=7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04048" y="1556792"/>
                <a:ext cx="2831096" cy="830997"/>
              </a:xfrm>
              <a:prstGeom prst="rect">
                <a:avLst/>
              </a:prstGeom>
              <a:blipFill>
                <a:blip r:embed="rId5"/>
                <a:stretch>
                  <a:fillRect t="-1460" b="-146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139952" y="2780928"/>
                <a:ext cx="2836354" cy="460832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𝑟</m:t>
                                </m:r>
                              </m:e>
                            </m:mr>
                          </m:m>
                        </m:e>
                      </m:d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sup>
                      </m:sSup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</m:d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sup>
                      </m:sSup>
                    </m:oMath>
                  </m:oMathPara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9952" y="2780928"/>
                <a:ext cx="2836354" cy="4608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4139952" y="3356992"/>
                <a:ext cx="3177024" cy="502061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=7</m:t>
                          </m:r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20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7</m:t>
                                </m:r>
                              </m:e>
                            </m:mr>
                          </m:m>
                        </m:e>
                      </m:d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(0.15)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sup>
                      </m:sSup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0.85</m:t>
                              </m:r>
                            </m:e>
                          </m:d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13</m:t>
                          </m:r>
                        </m:sup>
                      </m:sSup>
                    </m:oMath>
                  </m:oMathPara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9952" y="3356992"/>
                <a:ext cx="3177024" cy="502061"/>
              </a:xfrm>
              <a:prstGeom prst="rect">
                <a:avLst/>
              </a:prstGeom>
              <a:blipFill>
                <a:blip r:embed="rId7"/>
                <a:stretch>
                  <a:fillRect b="-3659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5004048" y="4077072"/>
                <a:ext cx="1080120" cy="33855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=0.0160</m:t>
                      </m:r>
                    </m:oMath>
                  </m:oMathPara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04048" y="4077072"/>
                <a:ext cx="1080120" cy="33855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/>
          <p:cNvSpPr txBox="1"/>
          <p:nvPr/>
        </p:nvSpPr>
        <p:spPr>
          <a:xfrm>
            <a:off x="7380312" y="3140968"/>
            <a:ext cx="13681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values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7" name="Arc 16"/>
          <p:cNvSpPr/>
          <p:nvPr/>
        </p:nvSpPr>
        <p:spPr>
          <a:xfrm flipV="1">
            <a:off x="7236296" y="2996952"/>
            <a:ext cx="216024" cy="648072"/>
          </a:xfrm>
          <a:prstGeom prst="arc">
            <a:avLst>
              <a:gd name="adj1" fmla="val 16200000"/>
              <a:gd name="adj2" fmla="val 5326344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TextBox 17"/>
          <p:cNvSpPr txBox="1"/>
          <p:nvPr/>
        </p:nvSpPr>
        <p:spPr>
          <a:xfrm>
            <a:off x="7380312" y="3789040"/>
            <a:ext cx="9361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1" name="Arc 20"/>
          <p:cNvSpPr/>
          <p:nvPr/>
        </p:nvSpPr>
        <p:spPr>
          <a:xfrm flipV="1">
            <a:off x="7164288" y="3645024"/>
            <a:ext cx="216024" cy="648072"/>
          </a:xfrm>
          <a:prstGeom prst="arc">
            <a:avLst>
              <a:gd name="adj1" fmla="val 16200000"/>
              <a:gd name="adj2" fmla="val 5326344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2699792" y="4941168"/>
                <a:ext cx="1080120" cy="33855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𝟎𝟏𝟔𝟎</m:t>
                      </m:r>
                    </m:oMath>
                  </m:oMathPara>
                </a14:m>
                <a:endParaRPr lang="en-GB" sz="1600" b="1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99792" y="4941168"/>
                <a:ext cx="1080120" cy="33855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48031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6" grpId="0"/>
      <p:bldP spid="17" grpId="0" animBg="1"/>
      <p:bldP spid="18" grpId="0"/>
      <p:bldP spid="21" grpId="0" animBg="1"/>
      <p:bldP spid="2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Statistical Distributions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The Binomial distribution can be used to model the number of times a trial is successful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The probability that a randomly chosen member of a reading group is left-handed is 0.15. A random sample of 20 members of the group is taken.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b) Use your model to calculate the probability that:</a:t>
            </a:r>
          </a:p>
          <a:p>
            <a:pPr marL="400050" indent="-400050" algn="ctr">
              <a:buAutoNum type="romanLcParenR"/>
            </a:pPr>
            <a:r>
              <a:rPr lang="en-US" sz="1600" dirty="0">
                <a:latin typeface="Comic Sans MS" panose="030F0702030302020204" pitchFamily="66" charset="0"/>
              </a:rPr>
              <a:t>Exactly 7 sample members are left handed</a:t>
            </a:r>
          </a:p>
          <a:p>
            <a:pPr marL="400050" indent="-400050" algn="ctr">
              <a:buAutoNum type="romanLcParenR"/>
            </a:pPr>
            <a:r>
              <a:rPr lang="en-US" sz="1600" dirty="0">
                <a:latin typeface="Comic Sans MS" panose="030F0702030302020204" pitchFamily="66" charset="0"/>
              </a:rPr>
              <a:t>Less than two members are left-handed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6B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3995936" y="0"/>
                <a:ext cx="1490536" cy="33855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sz="1600" b="0" dirty="0">
                    <a:latin typeface="Comic Sans MS" panose="030F0702030302020204" pitchFamily="66" charset="0"/>
                  </a:rPr>
                  <a:t>If: 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~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𝑛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𝑝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5936" y="0"/>
                <a:ext cx="1490536" cy="338554"/>
              </a:xfrm>
              <a:prstGeom prst="rect">
                <a:avLst/>
              </a:prstGeom>
              <a:blipFill>
                <a:blip r:embed="rId2"/>
                <a:stretch>
                  <a:fillRect l="-1613" b="-18333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6307646" y="0"/>
                <a:ext cx="2836354" cy="46083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𝑟</m:t>
                                </m:r>
                              </m:e>
                            </m:mr>
                          </m:m>
                        </m:e>
                      </m:d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sup>
                      </m:sSup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</m:d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sup>
                      </m:sSup>
                    </m:oMath>
                  </m:oMathPara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07646" y="0"/>
                <a:ext cx="2836354" cy="4608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Straight Arrow Connector 18"/>
          <p:cNvCxnSpPr/>
          <p:nvPr/>
        </p:nvCxnSpPr>
        <p:spPr>
          <a:xfrm>
            <a:off x="5580112" y="168274"/>
            <a:ext cx="648072" cy="0"/>
          </a:xfrm>
          <a:prstGeom prst="straightConnector1">
            <a:avLst/>
          </a:prstGeom>
          <a:ln w="444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1259632" y="3717032"/>
                <a:ext cx="159902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𝑿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~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𝑩</m:t>
                      </m:r>
                      <m:d>
                        <m:dPr>
                          <m:ctrlP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𝟐𝟎</m:t>
                          </m:r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𝟎</m:t>
                          </m:r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.</m:t>
                          </m:r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𝟏𝟓</m:t>
                          </m:r>
                        </m:e>
                      </m:d>
                    </m:oMath>
                  </m:oMathPara>
                </a14:m>
                <a:endParaRPr lang="en-GB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9632" y="3717032"/>
                <a:ext cx="1599027" cy="276999"/>
              </a:xfrm>
              <a:prstGeom prst="rect">
                <a:avLst/>
              </a:prstGeom>
              <a:blipFill>
                <a:blip r:embed="rId4"/>
                <a:stretch>
                  <a:fillRect l="-3053"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4788024" y="1340768"/>
                <a:ext cx="3245953" cy="8309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For the second question:</a:t>
                </a:r>
              </a:p>
              <a:p>
                <a:pPr algn="ctr"/>
                <a:endParaRPr lang="en-US" sz="16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16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=20        </m:t>
                      </m:r>
                      <m:r>
                        <a:rPr lang="en-US" sz="16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US" sz="16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=0.15</m:t>
                      </m:r>
                      <m:r>
                        <a:rPr lang="en-US" sz="16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       </m:t>
                      </m:r>
                      <m:r>
                        <a:rPr lang="en-US" sz="16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US" sz="16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0 </m:t>
                      </m:r>
                      <m:r>
                        <a:rPr lang="en-US" sz="16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𝑜𝑟</m:t>
                      </m:r>
                      <m:r>
                        <a:rPr lang="en-US" sz="16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1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8024" y="1340768"/>
                <a:ext cx="3245953" cy="830997"/>
              </a:xfrm>
              <a:prstGeom prst="rect">
                <a:avLst/>
              </a:prstGeom>
              <a:blipFill>
                <a:blip r:embed="rId5"/>
                <a:stretch>
                  <a:fillRect t="-1471" b="-14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/>
              <p:cNvSpPr txBox="1"/>
              <p:nvPr/>
            </p:nvSpPr>
            <p:spPr>
              <a:xfrm>
                <a:off x="3923928" y="2636912"/>
                <a:ext cx="3337067" cy="33855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&lt;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=0</m:t>
                          </m:r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=1)</m:t>
                      </m:r>
                    </m:oMath>
                  </m:oMathPara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3928" y="2636912"/>
                <a:ext cx="3337067" cy="338554"/>
              </a:xfrm>
              <a:prstGeom prst="rect">
                <a:avLst/>
              </a:prstGeom>
              <a:blipFill>
                <a:blip r:embed="rId6"/>
                <a:stretch>
                  <a:fillRect b="-12727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4788024" y="3212976"/>
                <a:ext cx="3224088" cy="501356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0.85</m:t>
                              </m:r>
                            </m:e>
                          </m:d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20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(0.15)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(0.85)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19</m:t>
                          </m:r>
                        </m:sup>
                      </m:sSup>
                    </m:oMath>
                  </m:oMathPara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8024" y="3212976"/>
                <a:ext cx="3224088" cy="501356"/>
              </a:xfrm>
              <a:prstGeom prst="rect">
                <a:avLst/>
              </a:prstGeom>
              <a:blipFill>
                <a:blip r:embed="rId7"/>
                <a:stretch>
                  <a:fillRect b="-3659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4788024" y="3933056"/>
                <a:ext cx="1008112" cy="33855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=0.176</m:t>
                      </m:r>
                    </m:oMath>
                  </m:oMathPara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8024" y="3933056"/>
                <a:ext cx="1008112" cy="33855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/>
          <p:cNvSpPr txBox="1"/>
          <p:nvPr/>
        </p:nvSpPr>
        <p:spPr>
          <a:xfrm>
            <a:off x="7884368" y="2924944"/>
            <a:ext cx="1152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values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7" name="Arc 16"/>
          <p:cNvSpPr/>
          <p:nvPr/>
        </p:nvSpPr>
        <p:spPr>
          <a:xfrm flipV="1">
            <a:off x="7812360" y="2852936"/>
            <a:ext cx="216024" cy="648072"/>
          </a:xfrm>
          <a:prstGeom prst="arc">
            <a:avLst>
              <a:gd name="adj1" fmla="val 16200000"/>
              <a:gd name="adj2" fmla="val 5326344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TextBox 17"/>
          <p:cNvSpPr txBox="1"/>
          <p:nvPr/>
        </p:nvSpPr>
        <p:spPr>
          <a:xfrm>
            <a:off x="7956376" y="3645024"/>
            <a:ext cx="9361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1" name="Arc 20"/>
          <p:cNvSpPr/>
          <p:nvPr/>
        </p:nvSpPr>
        <p:spPr>
          <a:xfrm flipV="1">
            <a:off x="7740352" y="3501008"/>
            <a:ext cx="216024" cy="648072"/>
          </a:xfrm>
          <a:prstGeom prst="arc">
            <a:avLst>
              <a:gd name="adj1" fmla="val 16200000"/>
              <a:gd name="adj2" fmla="val 5326344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2699792" y="4941168"/>
                <a:ext cx="1080120" cy="33855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𝟎𝟏𝟔𝟎</m:t>
                      </m:r>
                    </m:oMath>
                  </m:oMathPara>
                </a14:m>
                <a:endParaRPr lang="en-GB" sz="1600" b="1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99792" y="4941168"/>
                <a:ext cx="1080120" cy="33855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160009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6" grpId="0"/>
      <p:bldP spid="17" grpId="0" animBg="1"/>
      <p:bldP spid="18" grpId="0"/>
      <p:bldP spid="2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Statistical Distributions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</p:spPr>
            <p:txBody>
              <a:bodyPr>
                <a:normAutofit lnSpcReduction="10000"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The Binomial distribution can be used to model the number of times a trial is successful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Gary is playing chess against Nigel, and has a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chance of winning each game. If they play 5 games, what is the probability of Gary winning exactly 3?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How many ways can Gary win 3?</a:t>
                </a: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There are 10 in total…</a:t>
                </a: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  <a:blipFill>
                <a:blip r:embed="rId2"/>
                <a:stretch>
                  <a:fillRect t="-1277" r="-1174" b="-15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6B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51520" y="4437112"/>
            <a:ext cx="10470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G </a:t>
            </a:r>
            <a:r>
              <a:rPr lang="en-US" sz="1400" dirty="0" err="1">
                <a:latin typeface="Comic Sans MS" panose="030F0702030302020204" pitchFamily="66" charset="0"/>
              </a:rPr>
              <a:t>G</a:t>
            </a:r>
            <a:r>
              <a:rPr lang="en-US" sz="1400" dirty="0">
                <a:latin typeface="Comic Sans MS" panose="030F0702030302020204" pitchFamily="66" charset="0"/>
              </a:rPr>
              <a:t> </a:t>
            </a:r>
            <a:r>
              <a:rPr lang="en-US" sz="1400" dirty="0" err="1">
                <a:latin typeface="Comic Sans MS" panose="030F0702030302020204" pitchFamily="66" charset="0"/>
              </a:rPr>
              <a:t>G</a:t>
            </a:r>
            <a:r>
              <a:rPr lang="en-US" sz="1400" dirty="0">
                <a:latin typeface="Comic Sans MS" panose="030F0702030302020204" pitchFamily="66" charset="0"/>
              </a:rPr>
              <a:t> N </a:t>
            </a:r>
            <a:r>
              <a:rPr lang="en-US" sz="1400" dirty="0" err="1">
                <a:latin typeface="Comic Sans MS" panose="030F0702030302020204" pitchFamily="66" charset="0"/>
              </a:rPr>
              <a:t>N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51520" y="4725144"/>
            <a:ext cx="10470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G </a:t>
            </a:r>
            <a:r>
              <a:rPr lang="en-US" sz="1400" dirty="0" err="1">
                <a:latin typeface="Comic Sans MS" panose="030F0702030302020204" pitchFamily="66" charset="0"/>
              </a:rPr>
              <a:t>G</a:t>
            </a:r>
            <a:r>
              <a:rPr lang="en-US" sz="1400" dirty="0">
                <a:latin typeface="Comic Sans MS" panose="030F0702030302020204" pitchFamily="66" charset="0"/>
              </a:rPr>
              <a:t> N G N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51520" y="5013176"/>
            <a:ext cx="10470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G </a:t>
            </a:r>
            <a:r>
              <a:rPr lang="en-US" sz="1400" dirty="0" err="1">
                <a:latin typeface="Comic Sans MS" panose="030F0702030302020204" pitchFamily="66" charset="0"/>
              </a:rPr>
              <a:t>G</a:t>
            </a:r>
            <a:r>
              <a:rPr lang="en-US" sz="1400" dirty="0">
                <a:latin typeface="Comic Sans MS" panose="030F0702030302020204" pitchFamily="66" charset="0"/>
              </a:rPr>
              <a:t> N </a:t>
            </a:r>
            <a:r>
              <a:rPr lang="en-US" sz="1400" dirty="0" err="1">
                <a:latin typeface="Comic Sans MS" panose="030F0702030302020204" pitchFamily="66" charset="0"/>
              </a:rPr>
              <a:t>N</a:t>
            </a:r>
            <a:r>
              <a:rPr lang="en-US" sz="1400" dirty="0">
                <a:latin typeface="Comic Sans MS" panose="030F0702030302020204" pitchFamily="66" charset="0"/>
              </a:rPr>
              <a:t> G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331640" y="4437112"/>
            <a:ext cx="10470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G N G </a:t>
            </a:r>
            <a:r>
              <a:rPr lang="en-US" sz="1400" dirty="0" err="1">
                <a:latin typeface="Comic Sans MS" panose="030F0702030302020204" pitchFamily="66" charset="0"/>
              </a:rPr>
              <a:t>G</a:t>
            </a:r>
            <a:r>
              <a:rPr lang="en-US" sz="1400" dirty="0">
                <a:latin typeface="Comic Sans MS" panose="030F0702030302020204" pitchFamily="66" charset="0"/>
              </a:rPr>
              <a:t> N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331640" y="4725144"/>
            <a:ext cx="10470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G N G N G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331640" y="5013176"/>
            <a:ext cx="10470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G N </a:t>
            </a:r>
            <a:r>
              <a:rPr lang="en-US" sz="1400" dirty="0" err="1">
                <a:latin typeface="Comic Sans MS" panose="030F0702030302020204" pitchFamily="66" charset="0"/>
              </a:rPr>
              <a:t>N</a:t>
            </a:r>
            <a:r>
              <a:rPr lang="en-US" sz="1400" dirty="0">
                <a:latin typeface="Comic Sans MS" panose="030F0702030302020204" pitchFamily="66" charset="0"/>
              </a:rPr>
              <a:t> G G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411760" y="4437112"/>
            <a:ext cx="10470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N G </a:t>
            </a:r>
            <a:r>
              <a:rPr lang="en-US" sz="1400" dirty="0" err="1">
                <a:latin typeface="Comic Sans MS" panose="030F0702030302020204" pitchFamily="66" charset="0"/>
              </a:rPr>
              <a:t>G</a:t>
            </a:r>
            <a:r>
              <a:rPr lang="en-US" sz="1400" dirty="0">
                <a:latin typeface="Comic Sans MS" panose="030F0702030302020204" pitchFamily="66" charset="0"/>
              </a:rPr>
              <a:t> </a:t>
            </a:r>
            <a:r>
              <a:rPr lang="en-US" sz="1400" dirty="0" err="1">
                <a:latin typeface="Comic Sans MS" panose="030F0702030302020204" pitchFamily="66" charset="0"/>
              </a:rPr>
              <a:t>G</a:t>
            </a:r>
            <a:r>
              <a:rPr lang="en-US" sz="1400" dirty="0">
                <a:latin typeface="Comic Sans MS" panose="030F0702030302020204" pitchFamily="66" charset="0"/>
              </a:rPr>
              <a:t> N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411760" y="4725144"/>
            <a:ext cx="10470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N G </a:t>
            </a:r>
            <a:r>
              <a:rPr lang="en-US" sz="1400" dirty="0" err="1">
                <a:latin typeface="Comic Sans MS" panose="030F0702030302020204" pitchFamily="66" charset="0"/>
              </a:rPr>
              <a:t>G</a:t>
            </a:r>
            <a:r>
              <a:rPr lang="en-US" sz="1400" dirty="0">
                <a:latin typeface="Comic Sans MS" panose="030F0702030302020204" pitchFamily="66" charset="0"/>
              </a:rPr>
              <a:t> N G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411760" y="5013176"/>
            <a:ext cx="10470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N G N G G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331640" y="5301208"/>
            <a:ext cx="10470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N </a:t>
            </a:r>
            <a:r>
              <a:rPr lang="en-US" sz="1400" dirty="0" err="1">
                <a:latin typeface="Comic Sans MS" panose="030F0702030302020204" pitchFamily="66" charset="0"/>
              </a:rPr>
              <a:t>N</a:t>
            </a:r>
            <a:r>
              <a:rPr lang="en-US" sz="1400" dirty="0">
                <a:latin typeface="Comic Sans MS" panose="030F0702030302020204" pitchFamily="66" charset="0"/>
              </a:rPr>
              <a:t> G G G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067944" y="1268760"/>
            <a:ext cx="48245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The probability for the first combination listed will be calculated by: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5436096" y="1916832"/>
                <a:ext cx="1764907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GB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GB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GB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GB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36096" y="1916832"/>
                <a:ext cx="1764907" cy="52039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Box 17"/>
          <p:cNvSpPr txBox="1"/>
          <p:nvPr/>
        </p:nvSpPr>
        <p:spPr>
          <a:xfrm>
            <a:off x="3995936" y="3212976"/>
            <a:ext cx="48245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Gary wins the first 3, then Nigel wins the last 2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20" name="Straight Arrow Connector 19"/>
          <p:cNvCxnSpPr/>
          <p:nvPr/>
        </p:nvCxnSpPr>
        <p:spPr>
          <a:xfrm flipV="1">
            <a:off x="5292080" y="2564904"/>
            <a:ext cx="576064" cy="648072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H="1" flipV="1">
            <a:off x="6948264" y="2564904"/>
            <a:ext cx="576064" cy="648072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3995936" y="3717032"/>
            <a:ext cx="482453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ctr">
              <a:buFont typeface="Wingdings" panose="05000000000000000000" pitchFamily="2" charset="2"/>
              <a:buChar char="à"/>
            </a:pPr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All the other combinations will give the same answer, since they contain the same mix of probabilities</a:t>
            </a:r>
          </a:p>
          <a:p>
            <a:pPr marL="285750" indent="-285750" algn="ctr">
              <a:buFont typeface="Wingdings" panose="05000000000000000000" pitchFamily="2" charset="2"/>
              <a:buChar char="à"/>
            </a:pPr>
            <a:endParaRPr lang="en-US" sz="1600" dirty="0">
              <a:solidFill>
                <a:srgbClr val="FF0000"/>
              </a:solidFill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285750" indent="-285750" algn="ctr">
              <a:buFont typeface="Wingdings" panose="05000000000000000000" pitchFamily="2" charset="2"/>
              <a:buChar char="à"/>
            </a:pPr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Therefore, the complete calculation is as follows: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5796136" y="5301208"/>
                <a:ext cx="1387110" cy="67704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10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6136" y="5301208"/>
                <a:ext cx="1387110" cy="67704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6012160" y="6165304"/>
                <a:ext cx="944874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=0.329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2160" y="6165304"/>
                <a:ext cx="944874" cy="307777"/>
              </a:xfrm>
              <a:prstGeom prst="rect">
                <a:avLst/>
              </a:prstGeom>
              <a:blipFill>
                <a:blip r:embed="rId5"/>
                <a:stretch>
                  <a:fillRect l="-2581" r="-5806"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Rectangle 24"/>
          <p:cNvSpPr/>
          <p:nvPr/>
        </p:nvSpPr>
        <p:spPr>
          <a:xfrm>
            <a:off x="323528" y="4437112"/>
            <a:ext cx="936104" cy="288032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5711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23" grpId="0"/>
      <p:bldP spid="24" grpId="0"/>
      <p:bldP spid="2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Statistical Distributions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The Binomial distribution can be used to model the number of times a trial is successful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Find the term containing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in the following expansion: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Use the formula learnt in the pure </a:t>
                </a:r>
                <a:r>
                  <a:rPr lang="en-US" sz="1600" dirty="0" err="1">
                    <a:latin typeface="Comic Sans MS" panose="030F0702030302020204" pitchFamily="66" charset="0"/>
                    <a:sym typeface="Wingdings" panose="05000000000000000000" pitchFamily="2" charset="2"/>
                  </a:rPr>
                  <a:t>maths</a:t>
                </a: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book…</a:t>
                </a: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  <a:blipFill>
                <a:blip r:embed="rId2"/>
                <a:stretch>
                  <a:fillRect t="-76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6B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547664" y="3140968"/>
                <a:ext cx="891783" cy="2800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7664" y="3140968"/>
                <a:ext cx="891783" cy="280077"/>
              </a:xfrm>
              <a:prstGeom prst="rect">
                <a:avLst/>
              </a:prstGeom>
              <a:blipFill>
                <a:blip r:embed="rId3"/>
                <a:stretch>
                  <a:fillRect t="-4348" r="-2740" b="-2608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1331640" y="4437112"/>
                <a:ext cx="1308050" cy="4675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1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GB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5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</m:mr>
                              </m:m>
                            </m:e>
                          </m:d>
                          <m:d>
                            <m:d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sSup>
                        <m:sSup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</m:d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1640" y="4437112"/>
                <a:ext cx="1308050" cy="46750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1475656" y="5085184"/>
                <a:ext cx="103848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10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75656" y="5085184"/>
                <a:ext cx="1038489" cy="276999"/>
              </a:xfrm>
              <a:prstGeom prst="rect">
                <a:avLst/>
              </a:prstGeom>
              <a:blipFill>
                <a:blip r:embed="rId5"/>
                <a:stretch>
                  <a:fillRect l="-1765" t="-4348" r="-2941" b="-2391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78670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Statistical Distributions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The Binomial distribution can be used to model the number of times a trial is successful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>
              <a:buFont typeface="Wingdings" panose="05000000000000000000" pitchFamily="2" charset="2"/>
              <a:buChar char="à"/>
            </a:pPr>
            <a:endParaRPr lang="en-US" sz="1600" dirty="0">
              <a:latin typeface="Comic Sans MS" panose="030F0702030302020204" pitchFamily="66" charset="0"/>
              <a:sym typeface="Wingdings" panose="05000000000000000000" pitchFamily="2" charset="2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6B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187624" y="2636912"/>
                <a:ext cx="2808312" cy="10443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latin typeface="Comic Sans MS" panose="030F0702030302020204" pitchFamily="66" charset="0"/>
                  </a:rPr>
                  <a:t>If the probability of Gary winning a chess match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, find the probability of him winning exactly 3 games out of 5</a:t>
                </a: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7624" y="2636912"/>
                <a:ext cx="2808312" cy="1044388"/>
              </a:xfrm>
              <a:prstGeom prst="rect">
                <a:avLst/>
              </a:prstGeom>
              <a:blipFill>
                <a:blip r:embed="rId2"/>
                <a:stretch>
                  <a:fillRect t="-1170" r="-1302" b="-46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5004048" y="2924944"/>
                <a:ext cx="2808312" cy="54162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latin typeface="Comic Sans MS" panose="030F0702030302020204" pitchFamily="66" charset="0"/>
                  </a:rPr>
                  <a:t>Find the term containing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in the expansion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140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</m:d>
                      </m:e>
                      <m: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sup>
                    </m:sSup>
                  </m:oMath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04048" y="2924944"/>
                <a:ext cx="2808312" cy="541623"/>
              </a:xfrm>
              <a:prstGeom prst="rect">
                <a:avLst/>
              </a:prstGeom>
              <a:blipFill>
                <a:blip r:embed="rId3"/>
                <a:stretch>
                  <a:fillRect t="-2247" b="-674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691680" y="4077072"/>
                <a:ext cx="1624355" cy="67704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=10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91680" y="4077072"/>
                <a:ext cx="1624355" cy="67704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5724128" y="4293096"/>
                <a:ext cx="103848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10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24128" y="4293096"/>
                <a:ext cx="1038489" cy="276999"/>
              </a:xfrm>
              <a:prstGeom prst="rect">
                <a:avLst/>
              </a:prstGeom>
              <a:blipFill>
                <a:blip r:embed="rId5"/>
                <a:stretch>
                  <a:fillRect l="-2353" t="-4348" r="-2353" b="-2391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 6"/>
          <p:cNvSpPr/>
          <p:nvPr/>
        </p:nvSpPr>
        <p:spPr>
          <a:xfrm>
            <a:off x="1907704" y="4293096"/>
            <a:ext cx="360040" cy="288032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/>
          <p:cNvSpPr/>
          <p:nvPr/>
        </p:nvSpPr>
        <p:spPr>
          <a:xfrm>
            <a:off x="5940152" y="4293096"/>
            <a:ext cx="360040" cy="288032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2267744" y="4077072"/>
            <a:ext cx="504056" cy="72008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/>
          <p:cNvSpPr/>
          <p:nvPr/>
        </p:nvSpPr>
        <p:spPr>
          <a:xfrm>
            <a:off x="6228184" y="4293096"/>
            <a:ext cx="288032" cy="288032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/>
          <p:cNvSpPr/>
          <p:nvPr/>
        </p:nvSpPr>
        <p:spPr>
          <a:xfrm>
            <a:off x="2771800" y="4077072"/>
            <a:ext cx="504056" cy="720080"/>
          </a:xfrm>
          <a:prstGeom prst="rect">
            <a:avLst/>
          </a:prstGeom>
          <a:noFill/>
          <a:ln w="317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/>
          <p:cNvSpPr/>
          <p:nvPr/>
        </p:nvSpPr>
        <p:spPr>
          <a:xfrm>
            <a:off x="6444208" y="4293096"/>
            <a:ext cx="288032" cy="288032"/>
          </a:xfrm>
          <a:prstGeom prst="rect">
            <a:avLst/>
          </a:prstGeom>
          <a:noFill/>
          <a:ln w="317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/>
          <p:cNvSpPr txBox="1"/>
          <p:nvPr/>
        </p:nvSpPr>
        <p:spPr>
          <a:xfrm>
            <a:off x="611560" y="5229200"/>
            <a:ext cx="788068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 algn="ctr">
              <a:buFont typeface="Wingdings" panose="05000000000000000000" pitchFamily="2" charset="2"/>
              <a:buChar char="à"/>
            </a:pPr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These questions are essentially the same!</a:t>
            </a:r>
          </a:p>
          <a:p>
            <a:pPr marL="285750" indent="-285750" algn="ctr">
              <a:buFont typeface="Wingdings" panose="05000000000000000000" pitchFamily="2" charset="2"/>
              <a:buChar char="à"/>
            </a:pPr>
            <a:endParaRPr lang="en-US" sz="1600" dirty="0">
              <a:solidFill>
                <a:srgbClr val="FF0000"/>
              </a:solidFill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285750" indent="-285750" algn="ctr">
              <a:buFont typeface="Wingdings" panose="05000000000000000000" pitchFamily="2" charset="2"/>
              <a:buChar char="à"/>
            </a:pPr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This section looks at using a binomial distribution for calculating probabilities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99854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10" grpId="0"/>
      <p:bldP spid="11" grpId="0"/>
      <p:bldP spid="7" grpId="0" animBg="1"/>
      <p:bldP spid="7" grpId="1" animBg="1"/>
      <p:bldP spid="13" grpId="0" animBg="1"/>
      <p:bldP spid="13" grpId="1" animBg="1"/>
      <p:bldP spid="14" grpId="0" animBg="1"/>
      <p:bldP spid="14" grpId="1" animBg="1"/>
      <p:bldP spid="15" grpId="0" animBg="1"/>
      <p:bldP spid="15" grpId="1" animBg="1"/>
      <p:bldP spid="16" grpId="0" animBg="1"/>
      <p:bldP spid="16" grpId="1" animBg="1"/>
      <p:bldP spid="17" grpId="0" animBg="1"/>
      <p:bldP spid="17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Statistical Distributions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The Binomial distribution can be used to model the number of times a trial is successful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algn="ctr">
              <a:buFont typeface="Wingdings" panose="05000000000000000000" pitchFamily="2" charset="2"/>
              <a:buChar char="à"/>
            </a:pPr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To use the Binomial distribution, a number of conditions must be met…</a:t>
            </a:r>
          </a:p>
          <a:p>
            <a:pPr algn="ctr">
              <a:buFont typeface="Wingdings" panose="05000000000000000000" pitchFamily="2" charset="2"/>
              <a:buChar char="à"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>
              <a:buFont typeface="Wingdings" panose="05000000000000000000" pitchFamily="2" charset="2"/>
              <a:buChar char="à"/>
            </a:pPr>
            <a:endParaRPr lang="en-US" sz="1600" dirty="0">
              <a:latin typeface="Comic Sans MS" panose="030F0702030302020204" pitchFamily="66" charset="0"/>
              <a:sym typeface="Wingdings" panose="05000000000000000000" pitchFamily="2" charset="2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6B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3568" y="3501008"/>
            <a:ext cx="756084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à"/>
            </a:pPr>
            <a:r>
              <a:rPr lang="en-US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There are a fixed number of trials</a:t>
            </a:r>
          </a:p>
          <a:p>
            <a:pPr marL="285750" indent="-285750">
              <a:buFont typeface="Wingdings" panose="05000000000000000000" pitchFamily="2" charset="2"/>
              <a:buChar char="à"/>
            </a:pPr>
            <a:endParaRPr lang="en-US" dirty="0">
              <a:solidFill>
                <a:srgbClr val="FF0000"/>
              </a:solidFill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285750" indent="-285750">
              <a:buFont typeface="Wingdings" panose="05000000000000000000" pitchFamily="2" charset="2"/>
              <a:buChar char="à"/>
            </a:pPr>
            <a:r>
              <a:rPr lang="en-US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There are 2 possible outcomes (you can think of them as success or failure)</a:t>
            </a:r>
          </a:p>
          <a:p>
            <a:pPr marL="285750" indent="-285750">
              <a:buFont typeface="Wingdings" panose="05000000000000000000" pitchFamily="2" charset="2"/>
              <a:buChar char="à"/>
            </a:pPr>
            <a:endParaRPr lang="en-US" dirty="0">
              <a:solidFill>
                <a:srgbClr val="FF0000"/>
              </a:solidFill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285750" indent="-285750">
              <a:buFont typeface="Wingdings" panose="05000000000000000000" pitchFamily="2" charset="2"/>
              <a:buChar char="à"/>
            </a:pPr>
            <a:r>
              <a:rPr lang="en-US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The probability of success is the same each time</a:t>
            </a:r>
          </a:p>
          <a:p>
            <a:pPr marL="285750" indent="-285750">
              <a:buFont typeface="Wingdings" panose="05000000000000000000" pitchFamily="2" charset="2"/>
              <a:buChar char="à"/>
            </a:pPr>
            <a:endParaRPr lang="en-US" dirty="0">
              <a:solidFill>
                <a:srgbClr val="FF0000"/>
              </a:solidFill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285750" indent="-285750">
              <a:buFont typeface="Wingdings" panose="05000000000000000000" pitchFamily="2" charset="2"/>
              <a:buChar char="à"/>
            </a:pPr>
            <a:r>
              <a:rPr lang="en-US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The trials are independent of each other (the outcome of one trial does not affect the next trial…)</a:t>
            </a:r>
            <a:endParaRPr lang="en-GB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38647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Statistical Distributions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The Binomial distribution can be used to model the number of times a trial is successful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>
              <a:buFont typeface="Wingdings" panose="05000000000000000000" pitchFamily="2" charset="2"/>
              <a:buChar char="à"/>
            </a:pPr>
            <a:endParaRPr lang="en-US" sz="1600" dirty="0">
              <a:latin typeface="Comic Sans MS" panose="030F0702030302020204" pitchFamily="66" charset="0"/>
              <a:sym typeface="Wingdings" panose="05000000000000000000" pitchFamily="2" charset="2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6B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3635896" y="3212976"/>
                <a:ext cx="163936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~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𝐵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𝑛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𝑝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2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35896" y="3212976"/>
                <a:ext cx="1639360" cy="461665"/>
              </a:xfrm>
              <a:prstGeom prst="rect">
                <a:avLst/>
              </a:prstGeom>
              <a:blipFill>
                <a:blip r:embed="rId2"/>
                <a:stretch>
                  <a:fillRect b="-1710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4139952" y="2636912"/>
            <a:ext cx="4972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If: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3995936" y="3933056"/>
            <a:ext cx="7906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Comic Sans MS" panose="030F0702030302020204" pitchFamily="66" charset="0"/>
              </a:rPr>
              <a:t>Then: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2483768" y="4581128"/>
                <a:ext cx="4158895" cy="64504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𝑟</m:t>
                                </m:r>
                              </m:e>
                            </m:mr>
                          </m:m>
                        </m:e>
                      </m:d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sup>
                      </m:sSup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</m:d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sup>
                      </m:sSup>
                    </m:oMath>
                  </m:oMathPara>
                </a14:m>
                <a:endParaRPr lang="en-GB" sz="2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83768" y="4581128"/>
                <a:ext cx="4158895" cy="64504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Straight Arrow Connector 9"/>
          <p:cNvCxnSpPr/>
          <p:nvPr/>
        </p:nvCxnSpPr>
        <p:spPr>
          <a:xfrm>
            <a:off x="3059832" y="2996952"/>
            <a:ext cx="936104" cy="288032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1331640" y="2564904"/>
                <a:ext cx="18002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If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is binomially distributed</a:t>
                </a:r>
                <a:endParaRPr lang="en-GB" sz="16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1640" y="2564904"/>
                <a:ext cx="1800200" cy="584775"/>
              </a:xfrm>
              <a:prstGeom prst="rect">
                <a:avLst/>
              </a:prstGeom>
              <a:blipFill>
                <a:blip r:embed="rId4"/>
                <a:stretch>
                  <a:fillRect l="-1351" t="-2083" r="-5068" b="-1354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5292080" y="2132856"/>
                <a:ext cx="3312368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With a number of trials,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, and a probability of success,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endParaRPr lang="en-GB" sz="16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2080" y="2132856"/>
                <a:ext cx="3312368" cy="584775"/>
              </a:xfrm>
              <a:prstGeom prst="rect">
                <a:avLst/>
              </a:prstGeom>
              <a:blipFill>
                <a:blip r:embed="rId5"/>
                <a:stretch>
                  <a:fillRect l="-552" t="-2083" r="-2394" b="-1354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Straight Arrow Connector 14"/>
          <p:cNvCxnSpPr/>
          <p:nvPr/>
        </p:nvCxnSpPr>
        <p:spPr>
          <a:xfrm flipH="1">
            <a:off x="4932040" y="2780928"/>
            <a:ext cx="792088" cy="432048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V="1">
            <a:off x="2555776" y="5157192"/>
            <a:ext cx="792088" cy="432048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323528" y="5661248"/>
                <a:ext cx="3168352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The probability of getting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successful trials is…</a:t>
                </a:r>
                <a:endParaRPr lang="en-GB" sz="16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5661248"/>
                <a:ext cx="3168352" cy="584775"/>
              </a:xfrm>
              <a:prstGeom prst="rect">
                <a:avLst/>
              </a:prstGeom>
              <a:blipFill>
                <a:blip r:embed="rId6"/>
                <a:stretch>
                  <a:fillRect t="-2083" b="-1354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3491880" y="5805264"/>
                <a:ext cx="216024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No. ways of choosing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successes from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trials</a:t>
                </a:r>
                <a:endParaRPr lang="en-GB" sz="16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1880" y="5805264"/>
                <a:ext cx="2160240" cy="830997"/>
              </a:xfrm>
              <a:prstGeom prst="rect">
                <a:avLst/>
              </a:prstGeom>
              <a:blipFill>
                <a:blip r:embed="rId7"/>
                <a:stretch>
                  <a:fillRect l="-1130" t="-1460" r="-4237" b="-87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TextBox 22"/>
          <p:cNvSpPr txBox="1"/>
          <p:nvPr/>
        </p:nvSpPr>
        <p:spPr>
          <a:xfrm>
            <a:off x="5580112" y="5733256"/>
            <a:ext cx="21602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Probability of success to the power r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6588224" y="4005064"/>
                <a:ext cx="216024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Probability of failure to the power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16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16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endParaRPr lang="en-GB" sz="16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88224" y="4005064"/>
                <a:ext cx="2160240" cy="830997"/>
              </a:xfrm>
              <a:prstGeom prst="rect">
                <a:avLst/>
              </a:prstGeom>
              <a:blipFill>
                <a:blip r:embed="rId8"/>
                <a:stretch>
                  <a:fillRect t="-1471" r="-282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5" name="Straight Arrow Connector 24"/>
          <p:cNvCxnSpPr/>
          <p:nvPr/>
        </p:nvCxnSpPr>
        <p:spPr>
          <a:xfrm flipH="1" flipV="1">
            <a:off x="4572000" y="5301208"/>
            <a:ext cx="72008" cy="432048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H="1" flipV="1">
            <a:off x="5004048" y="5157192"/>
            <a:ext cx="1296144" cy="576064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H="1">
            <a:off x="6228184" y="4509120"/>
            <a:ext cx="360040" cy="144016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7668344" y="5157192"/>
            <a:ext cx="1368152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0000FF"/>
                </a:solidFill>
                <a:latin typeface="Comic Sans MS" panose="030F0702030302020204" pitchFamily="66" charset="0"/>
              </a:rPr>
              <a:t>This is in the formula booklet in the A-level section!</a:t>
            </a:r>
            <a:endParaRPr lang="en-GB" sz="14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5651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3" grpId="0"/>
      <p:bldP spid="14" grpId="0"/>
      <p:bldP spid="21" grpId="0"/>
      <p:bldP spid="22" grpId="0"/>
      <p:bldP spid="23" grpId="0"/>
      <p:bldP spid="24" grpId="0"/>
      <p:bldP spid="3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Statistical Distributions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The Binomial distribution can be used to model the number of times a trial is successful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Gary is playing chess against Nigel, and has a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chance of winning each game. If they play 5 games, what is the probability of Gary winning exactly 3?</a:t>
                </a: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  <a:blipFill>
                <a:blip r:embed="rId2"/>
                <a:stretch>
                  <a:fillRect t="-766" r="-117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6B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3995936" y="0"/>
                <a:ext cx="1490536" cy="33855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sz="1600" b="0" dirty="0">
                    <a:latin typeface="Comic Sans MS" panose="030F0702030302020204" pitchFamily="66" charset="0"/>
                  </a:rPr>
                  <a:t>If: 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~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𝑛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𝑝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5936" y="0"/>
                <a:ext cx="1490536" cy="338554"/>
              </a:xfrm>
              <a:prstGeom prst="rect">
                <a:avLst/>
              </a:prstGeom>
              <a:blipFill>
                <a:blip r:embed="rId3"/>
                <a:stretch>
                  <a:fillRect l="-1613" b="-18333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6307646" y="0"/>
                <a:ext cx="2836354" cy="46083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𝑟</m:t>
                                </m:r>
                              </m:e>
                            </m:mr>
                          </m:m>
                        </m:e>
                      </m:d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sup>
                      </m:sSup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</m:d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sup>
                      </m:sSup>
                    </m:oMath>
                  </m:oMathPara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07646" y="0"/>
                <a:ext cx="2836354" cy="4608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Straight Arrow Connector 18"/>
          <p:cNvCxnSpPr/>
          <p:nvPr/>
        </p:nvCxnSpPr>
        <p:spPr>
          <a:xfrm>
            <a:off x="5580112" y="168274"/>
            <a:ext cx="648072" cy="0"/>
          </a:xfrm>
          <a:prstGeom prst="straightConnector1">
            <a:avLst/>
          </a:prstGeom>
          <a:ln w="444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5148064" y="1412776"/>
            <a:ext cx="268855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Using the notation above…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5796136" y="1772816"/>
                <a:ext cx="1242776" cy="645561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~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𝐵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5,</m:t>
                          </m:r>
                          <m:f>
                            <m:f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6136" y="1772816"/>
                <a:ext cx="1242776" cy="64556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4139952" y="2564904"/>
                <a:ext cx="4752528" cy="68800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The random variable X is binomially distributed, with 5 trials and probability of success being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6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endParaRPr lang="en-GB" sz="16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9952" y="2564904"/>
                <a:ext cx="4752528" cy="688009"/>
              </a:xfrm>
              <a:prstGeom prst="rect">
                <a:avLst/>
              </a:prstGeom>
              <a:blipFill>
                <a:blip r:embed="rId6"/>
                <a:stretch>
                  <a:fillRect l="-256" t="-1770" r="-1667" b="-354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644008" y="4293096"/>
                <a:ext cx="2682594" cy="69416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=3</m:t>
                          </m:r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</m:m>
                        </m:e>
                      </m:d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num>
                                <m:den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4008" y="4293096"/>
                <a:ext cx="2682594" cy="69416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4716016" y="3501008"/>
                <a:ext cx="2836354" cy="460832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𝑟</m:t>
                                </m:r>
                              </m:e>
                            </m:mr>
                          </m:m>
                        </m:e>
                      </m:d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sup>
                      </m:sSup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</m:d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sup>
                      </m:sSup>
                    </m:oMath>
                  </m:oMathPara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6016" y="3501008"/>
                <a:ext cx="2836354" cy="4608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4644008" y="5373216"/>
                <a:ext cx="1904113" cy="33855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=3</m:t>
                          </m:r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=0.329</m:t>
                      </m:r>
                    </m:oMath>
                  </m:oMathPara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4008" y="5373216"/>
                <a:ext cx="1904113" cy="33855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Arc 34"/>
          <p:cNvSpPr/>
          <p:nvPr/>
        </p:nvSpPr>
        <p:spPr>
          <a:xfrm flipV="1">
            <a:off x="7380312" y="3717032"/>
            <a:ext cx="216023" cy="864097"/>
          </a:xfrm>
          <a:prstGeom prst="arc">
            <a:avLst>
              <a:gd name="adj1" fmla="val 16200000"/>
              <a:gd name="adj2" fmla="val 5326344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7555133" y="3573016"/>
                <a:ext cx="1512168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Sub in values for the probability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, number of trials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, and number of successes we want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5133" y="3573016"/>
                <a:ext cx="1512168" cy="1200329"/>
              </a:xfrm>
              <a:prstGeom prst="rect">
                <a:avLst/>
              </a:prstGeom>
              <a:blipFill>
                <a:blip r:embed="rId10"/>
                <a:stretch>
                  <a:fillRect r="-241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Arc 37"/>
          <p:cNvSpPr/>
          <p:nvPr/>
        </p:nvSpPr>
        <p:spPr>
          <a:xfrm flipV="1">
            <a:off x="7380312" y="4653136"/>
            <a:ext cx="216023" cy="864097"/>
          </a:xfrm>
          <a:prstGeom prst="arc">
            <a:avLst>
              <a:gd name="adj1" fmla="val 16200000"/>
              <a:gd name="adj2" fmla="val 5326344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TextBox 38"/>
          <p:cNvSpPr txBox="1"/>
          <p:nvPr/>
        </p:nvSpPr>
        <p:spPr>
          <a:xfrm>
            <a:off x="7596336" y="4941168"/>
            <a:ext cx="9361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4068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0" grpId="0"/>
      <p:bldP spid="31" grpId="0"/>
      <p:bldP spid="32" grpId="0"/>
      <p:bldP spid="33" grpId="0"/>
      <p:bldP spid="34" grpId="0"/>
      <p:bldP spid="35" grpId="0" animBg="1"/>
      <p:bldP spid="36" grpId="0"/>
      <p:bldP spid="38" grpId="0" animBg="1"/>
      <p:bldP spid="3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Statistical Distributions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The Binomial distribution can be used to model the number of times a trial is successful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The random variable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~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12,</m:t>
                        </m:r>
                        <m:f>
                          <m:fPr>
                            <m:ctrlPr>
                              <a:rPr lang="en-US" sz="1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sz="1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6</m:t>
                            </m:r>
                          </m:den>
                        </m:f>
                      </m:e>
                    </m:d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. Find: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=2)</m:t>
                    </m:r>
                  </m:oMath>
                </a14:m>
                <a:endParaRPr lang="en-GB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=9)</m:t>
                    </m:r>
                  </m:oMath>
                </a14:m>
                <a:endParaRPr lang="en-GB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c)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≤1)</m:t>
                    </m:r>
                  </m:oMath>
                </a14:m>
                <a:endParaRPr lang="en-GB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So the number of trials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𝑛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is 12</a:t>
                </a: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The probability of success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𝑝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60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fPr>
                      <m:num>
                        <m: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1</m:t>
                        </m:r>
                      </m:num>
                      <m:den>
                        <m: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6</m:t>
                        </m:r>
                      </m:den>
                    </m:f>
                  </m:oMath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  <a:blipFill>
                <a:blip r:embed="rId2"/>
                <a:stretch>
                  <a:fillRect t="-76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6B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3995936" y="0"/>
                <a:ext cx="1490536" cy="33855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sz="1600" b="0" dirty="0">
                    <a:latin typeface="Comic Sans MS" panose="030F0702030302020204" pitchFamily="66" charset="0"/>
                  </a:rPr>
                  <a:t>If: 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~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𝑛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𝑝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5936" y="0"/>
                <a:ext cx="1490536" cy="338554"/>
              </a:xfrm>
              <a:prstGeom prst="rect">
                <a:avLst/>
              </a:prstGeom>
              <a:blipFill>
                <a:blip r:embed="rId3"/>
                <a:stretch>
                  <a:fillRect l="-1613" b="-18333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6307646" y="0"/>
                <a:ext cx="2836354" cy="46083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𝑟</m:t>
                                </m:r>
                              </m:e>
                            </m:mr>
                          </m:m>
                        </m:e>
                      </m:d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sup>
                      </m:sSup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</m:d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sup>
                      </m:sSup>
                    </m:oMath>
                  </m:oMathPara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07646" y="0"/>
                <a:ext cx="2836354" cy="4608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Straight Arrow Connector 18"/>
          <p:cNvCxnSpPr/>
          <p:nvPr/>
        </p:nvCxnSpPr>
        <p:spPr>
          <a:xfrm>
            <a:off x="5580112" y="168274"/>
            <a:ext cx="648072" cy="0"/>
          </a:xfrm>
          <a:prstGeom prst="straightConnector1">
            <a:avLst/>
          </a:prstGeom>
          <a:ln w="444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4644008" y="1700808"/>
                <a:ext cx="2836354" cy="460832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𝑟</m:t>
                                </m:r>
                              </m:e>
                            </m:mr>
                          </m:m>
                        </m:e>
                      </m:d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sup>
                      </m:sSup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</m:d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sup>
                      </m:sSup>
                    </m:oMath>
                  </m:oMathPara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4008" y="1700808"/>
                <a:ext cx="2836354" cy="4608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4644008" y="2276872"/>
                <a:ext cx="2803267" cy="69416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=2</m:t>
                          </m:r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12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</m:m>
                        </m:e>
                      </m:d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num>
                                <m:den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sup>
                      </m:sSup>
                    </m:oMath>
                  </m:oMathPara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4008" y="2276872"/>
                <a:ext cx="2803267" cy="69416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5508104" y="3212976"/>
                <a:ext cx="953402" cy="33855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=0.296</m:t>
                      </m:r>
                    </m:oMath>
                  </m:oMathPara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8104" y="3212976"/>
                <a:ext cx="953402" cy="33855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Arc 21"/>
          <p:cNvSpPr/>
          <p:nvPr/>
        </p:nvSpPr>
        <p:spPr>
          <a:xfrm flipV="1">
            <a:off x="7380312" y="1988840"/>
            <a:ext cx="216024" cy="648072"/>
          </a:xfrm>
          <a:prstGeom prst="arc">
            <a:avLst>
              <a:gd name="adj1" fmla="val 16200000"/>
              <a:gd name="adj2" fmla="val 5326344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TextBox 22"/>
          <p:cNvSpPr txBox="1"/>
          <p:nvPr/>
        </p:nvSpPr>
        <p:spPr>
          <a:xfrm>
            <a:off x="7524328" y="2060848"/>
            <a:ext cx="9361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values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4" name="Arc 23"/>
          <p:cNvSpPr/>
          <p:nvPr/>
        </p:nvSpPr>
        <p:spPr>
          <a:xfrm flipV="1">
            <a:off x="7164288" y="2708920"/>
            <a:ext cx="216024" cy="648072"/>
          </a:xfrm>
          <a:prstGeom prst="arc">
            <a:avLst>
              <a:gd name="adj1" fmla="val 16200000"/>
              <a:gd name="adj2" fmla="val 5326344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TextBox 24"/>
          <p:cNvSpPr txBox="1"/>
          <p:nvPr/>
        </p:nvSpPr>
        <p:spPr>
          <a:xfrm>
            <a:off x="7380312" y="2852936"/>
            <a:ext cx="9361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868144" y="2420888"/>
            <a:ext cx="432048" cy="432048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7" name="Straight Arrow Connector 6"/>
          <p:cNvCxnSpPr/>
          <p:nvPr/>
        </p:nvCxnSpPr>
        <p:spPr>
          <a:xfrm flipH="1" flipV="1">
            <a:off x="6300192" y="2996952"/>
            <a:ext cx="1080120" cy="1512168"/>
          </a:xfrm>
          <a:prstGeom prst="straightConnector1">
            <a:avLst/>
          </a:prstGeom>
          <a:ln w="254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6300192" y="4653136"/>
                <a:ext cx="2664296" cy="8134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0000FF"/>
                    </a:solidFill>
                    <a:latin typeface="Comic Sans MS" panose="030F0702030302020204" pitchFamily="66" charset="0"/>
                  </a:rPr>
                  <a:t>Remember that to calculate this on your calculate you can type in </a:t>
                </a:r>
                <a14:m>
                  <m:oMath xmlns:m="http://schemas.openxmlformats.org/officeDocument/2006/math">
                    <m:sPre>
                      <m:sPrePr>
                        <m:ctrlPr>
                          <a:rPr lang="en-US" sz="140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sPrePr>
                      <m:sub/>
                      <m:sup>
                        <m:r>
                          <a:rPr lang="en-US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12</m:t>
                        </m:r>
                      </m:sup>
                      <m:e>
                        <m:sSub>
                          <m:sSubPr>
                            <m:ctrlPr>
                              <a:rPr lang="en-GB" i="1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sPre>
                  </m:oMath>
                </a14:m>
                <a:r>
                  <a:rPr lang="en-US" sz="1400" dirty="0">
                    <a:solidFill>
                      <a:srgbClr val="0000FF"/>
                    </a:solidFill>
                    <a:latin typeface="Comic Sans MS" panose="030F0702030302020204" pitchFamily="66" charset="0"/>
                  </a:rPr>
                  <a:t> </a:t>
                </a:r>
                <a:endParaRPr lang="en-GB" sz="1400" dirty="0">
                  <a:solidFill>
                    <a:srgbClr val="0000FF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00192" y="4653136"/>
                <a:ext cx="2664296" cy="813428"/>
              </a:xfrm>
              <a:prstGeom prst="rect">
                <a:avLst/>
              </a:prstGeom>
              <a:blipFill>
                <a:blip r:embed="rId8"/>
                <a:stretch>
                  <a:fillRect t="-746" r="-1598" b="-22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948415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0" grpId="0"/>
      <p:bldP spid="21" grpId="0"/>
      <p:bldP spid="22" grpId="0" animBg="1"/>
      <p:bldP spid="23" grpId="0"/>
      <p:bldP spid="24" grpId="0" animBg="1"/>
      <p:bldP spid="25" grpId="0"/>
      <p:bldP spid="5" grpId="0" animBg="1"/>
      <p:bldP spid="5" grpId="1" animBg="1"/>
      <p:bldP spid="28" grpId="0"/>
      <p:bldP spid="28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Statistical Distributions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The Binomial distribution can be used to model the number of times a trial is successful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The random variable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~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12,</m:t>
                        </m:r>
                        <m:f>
                          <m:fPr>
                            <m:ctrlPr>
                              <a:rPr lang="en-US" sz="1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sz="1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6</m:t>
                            </m:r>
                          </m:den>
                        </m:f>
                      </m:e>
                    </m:d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. Find: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=2)</m:t>
                    </m:r>
                  </m:oMath>
                </a14:m>
                <a:endParaRPr lang="en-GB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=9)</m:t>
                    </m:r>
                  </m:oMath>
                </a14:m>
                <a:endParaRPr lang="en-GB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c)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≤1)</m:t>
                    </m:r>
                  </m:oMath>
                </a14:m>
                <a:endParaRPr lang="en-GB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So the number of trials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𝑛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is 12</a:t>
                </a: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The probability of success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𝑝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60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fPr>
                      <m:num>
                        <m: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1</m:t>
                        </m:r>
                      </m:num>
                      <m:den>
                        <m: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6</m:t>
                        </m:r>
                      </m:den>
                    </m:f>
                  </m:oMath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  <a:blipFill>
                <a:blip r:embed="rId2"/>
                <a:stretch>
                  <a:fillRect t="-76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6B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3995936" y="0"/>
                <a:ext cx="1490536" cy="33855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sz="1600" b="0" dirty="0">
                    <a:latin typeface="Comic Sans MS" panose="030F0702030302020204" pitchFamily="66" charset="0"/>
                  </a:rPr>
                  <a:t>If: 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~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𝑛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𝑝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5936" y="0"/>
                <a:ext cx="1490536" cy="338554"/>
              </a:xfrm>
              <a:prstGeom prst="rect">
                <a:avLst/>
              </a:prstGeom>
              <a:blipFill>
                <a:blip r:embed="rId3"/>
                <a:stretch>
                  <a:fillRect l="-1613" b="-18333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6307646" y="0"/>
                <a:ext cx="2836354" cy="46083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𝑟</m:t>
                                </m:r>
                              </m:e>
                            </m:mr>
                          </m:m>
                        </m:e>
                      </m:d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sup>
                      </m:sSup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</m:d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sup>
                      </m:sSup>
                    </m:oMath>
                  </m:oMathPara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07646" y="0"/>
                <a:ext cx="2836354" cy="4608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Straight Arrow Connector 18"/>
          <p:cNvCxnSpPr/>
          <p:nvPr/>
        </p:nvCxnSpPr>
        <p:spPr>
          <a:xfrm>
            <a:off x="5580112" y="168274"/>
            <a:ext cx="648072" cy="0"/>
          </a:xfrm>
          <a:prstGeom prst="straightConnector1">
            <a:avLst/>
          </a:prstGeom>
          <a:ln w="444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4644008" y="1700808"/>
                <a:ext cx="2836354" cy="460832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𝑟</m:t>
                                </m:r>
                              </m:e>
                            </m:mr>
                          </m:m>
                        </m:e>
                      </m:d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sup>
                      </m:sSup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</m:d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sup>
                      </m:sSup>
                    </m:oMath>
                  </m:oMathPara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4008" y="1700808"/>
                <a:ext cx="2836354" cy="4608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4572000" y="2276872"/>
                <a:ext cx="2803267" cy="69416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=9</m:t>
                          </m:r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12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9</m:t>
                                </m:r>
                              </m:e>
                            </m:mr>
                          </m:m>
                        </m:e>
                      </m:d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sup>
                      </m:sSup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num>
                                <m:den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2276872"/>
                <a:ext cx="2803267" cy="69416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5076056" y="3212976"/>
                <a:ext cx="2232248" cy="33855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=0.0000126</m:t>
                      </m:r>
                    </m:oMath>
                  </m:oMathPara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76056" y="3212976"/>
                <a:ext cx="2232248" cy="33855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Arc 21"/>
          <p:cNvSpPr/>
          <p:nvPr/>
        </p:nvSpPr>
        <p:spPr>
          <a:xfrm flipV="1">
            <a:off x="7380312" y="1988840"/>
            <a:ext cx="216024" cy="648072"/>
          </a:xfrm>
          <a:prstGeom prst="arc">
            <a:avLst>
              <a:gd name="adj1" fmla="val 16200000"/>
              <a:gd name="adj2" fmla="val 5326344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TextBox 22"/>
          <p:cNvSpPr txBox="1"/>
          <p:nvPr/>
        </p:nvSpPr>
        <p:spPr>
          <a:xfrm>
            <a:off x="7524328" y="2060848"/>
            <a:ext cx="9361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values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4" name="Arc 23"/>
          <p:cNvSpPr/>
          <p:nvPr/>
        </p:nvSpPr>
        <p:spPr>
          <a:xfrm flipV="1">
            <a:off x="7164288" y="2708920"/>
            <a:ext cx="216024" cy="648072"/>
          </a:xfrm>
          <a:prstGeom prst="arc">
            <a:avLst>
              <a:gd name="adj1" fmla="val 16200000"/>
              <a:gd name="adj2" fmla="val 5326344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TextBox 24"/>
          <p:cNvSpPr txBox="1"/>
          <p:nvPr/>
        </p:nvSpPr>
        <p:spPr>
          <a:xfrm>
            <a:off x="7380312" y="2852936"/>
            <a:ext cx="9361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6788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0" grpId="0"/>
      <p:bldP spid="21" grpId="0"/>
      <p:bldP spid="22" grpId="0" animBg="1"/>
      <p:bldP spid="23" grpId="0"/>
      <p:bldP spid="24" grpId="0" animBg="1"/>
      <p:bldP spid="25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14C3042-3BF3-4414-A714-6E00CC5EE28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5E3E992-DEF1-4CA3-A0A0-31A273E750CE}">
  <ds:schemaRefs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D76E9FB0-2C34-4CB0-83C6-587057AC4F5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444</TotalTime>
  <Words>2077</Words>
  <Application>Microsoft Office PowerPoint</Application>
  <PresentationFormat>On-screen Show (4:3)</PresentationFormat>
  <Paragraphs>211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4" baseType="lpstr">
      <vt:lpstr>游ゴシック</vt:lpstr>
      <vt:lpstr>游ゴシック Light</vt:lpstr>
      <vt:lpstr>Arial</vt:lpstr>
      <vt:lpstr>Calibri</vt:lpstr>
      <vt:lpstr>Calibri Light</vt:lpstr>
      <vt:lpstr>Cambria Math</vt:lpstr>
      <vt:lpstr>Comic Sans MS</vt:lpstr>
      <vt:lpstr>French Script MT</vt:lpstr>
      <vt:lpstr>Segoe UI Black</vt:lpstr>
      <vt:lpstr>Wingdings</vt:lpstr>
      <vt:lpstr>Office テーマ</vt:lpstr>
      <vt:lpstr>PowerPoint Presentation</vt:lpstr>
      <vt:lpstr>Statistical Distributions</vt:lpstr>
      <vt:lpstr>Statistical Distributions</vt:lpstr>
      <vt:lpstr>Statistical Distributions</vt:lpstr>
      <vt:lpstr>Statistical Distributions</vt:lpstr>
      <vt:lpstr>Statistical Distributions</vt:lpstr>
      <vt:lpstr>Statistical Distributions</vt:lpstr>
      <vt:lpstr>Statistical Distributions</vt:lpstr>
      <vt:lpstr>Statistical Distributions</vt:lpstr>
      <vt:lpstr>Statistical Distributions</vt:lpstr>
      <vt:lpstr>Statistical Distributions</vt:lpstr>
      <vt:lpstr>Statistical Distributions</vt:lpstr>
      <vt:lpstr>Statistical Distributions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Gareth Westwater</cp:lastModifiedBy>
  <cp:revision>135</cp:revision>
  <dcterms:created xsi:type="dcterms:W3CDTF">2017-08-14T15:35:38Z</dcterms:created>
  <dcterms:modified xsi:type="dcterms:W3CDTF">2021-01-29T06:46:36Z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