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2F2F2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7000">
              <a:schemeClr val="bg1">
                <a:lumMod val="95000"/>
              </a:schemeClr>
            </a:gs>
            <a:gs pos="95000">
              <a:schemeClr val="bg1">
                <a:lumMod val="95000"/>
              </a:schemeClr>
            </a:gs>
            <a:gs pos="100000">
              <a:schemeClr val="tx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11" Type="http://schemas.openxmlformats.org/officeDocument/2006/relationships/image" Target="../media/image45.png"/><Relationship Id="rId5" Type="http://schemas.openxmlformats.org/officeDocument/2006/relationships/image" Target="../media/image39.png"/><Relationship Id="rId10" Type="http://schemas.openxmlformats.org/officeDocument/2006/relationships/image" Target="../media/image44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13" Type="http://schemas.openxmlformats.org/officeDocument/2006/relationships/image" Target="../media/image56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12" Type="http://schemas.openxmlformats.org/officeDocument/2006/relationships/image" Target="../media/image55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11" Type="http://schemas.openxmlformats.org/officeDocument/2006/relationships/image" Target="../media/image54.png"/><Relationship Id="rId5" Type="http://schemas.openxmlformats.org/officeDocument/2006/relationships/image" Target="../media/image48.png"/><Relationship Id="rId10" Type="http://schemas.openxmlformats.org/officeDocument/2006/relationships/image" Target="../media/image53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13" Type="http://schemas.openxmlformats.org/officeDocument/2006/relationships/image" Target="../media/image63.png"/><Relationship Id="rId3" Type="http://schemas.openxmlformats.org/officeDocument/2006/relationships/image" Target="../media/image46.png"/><Relationship Id="rId7" Type="http://schemas.openxmlformats.org/officeDocument/2006/relationships/image" Target="../media/image56.png"/><Relationship Id="rId12" Type="http://schemas.openxmlformats.org/officeDocument/2006/relationships/image" Target="../media/image62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png"/><Relationship Id="rId11" Type="http://schemas.openxmlformats.org/officeDocument/2006/relationships/image" Target="../media/image61.png"/><Relationship Id="rId5" Type="http://schemas.openxmlformats.org/officeDocument/2006/relationships/image" Target="../media/image54.png"/><Relationship Id="rId10" Type="http://schemas.openxmlformats.org/officeDocument/2006/relationships/image" Target="../media/image60.png"/><Relationship Id="rId4" Type="http://schemas.openxmlformats.org/officeDocument/2006/relationships/image" Target="../media/image53.png"/><Relationship Id="rId9" Type="http://schemas.openxmlformats.org/officeDocument/2006/relationships/image" Target="../media/image59.png"/><Relationship Id="rId14" Type="http://schemas.openxmlformats.org/officeDocument/2006/relationships/image" Target="../media/image6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9.png"/><Relationship Id="rId5" Type="http://schemas.openxmlformats.org/officeDocument/2006/relationships/image" Target="../media/image68.png"/><Relationship Id="rId4" Type="http://schemas.openxmlformats.org/officeDocument/2006/relationships/image" Target="../media/image6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3" Type="http://schemas.openxmlformats.org/officeDocument/2006/relationships/image" Target="../media/image66.png"/><Relationship Id="rId7" Type="http://schemas.openxmlformats.org/officeDocument/2006/relationships/image" Target="../media/image72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.png"/><Relationship Id="rId5" Type="http://schemas.openxmlformats.org/officeDocument/2006/relationships/image" Target="../media/image70.png"/><Relationship Id="rId4" Type="http://schemas.openxmlformats.org/officeDocument/2006/relationships/image" Target="../media/image67.png"/><Relationship Id="rId9" Type="http://schemas.openxmlformats.org/officeDocument/2006/relationships/image" Target="../media/image7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png"/><Relationship Id="rId3" Type="http://schemas.openxmlformats.org/officeDocument/2006/relationships/image" Target="../media/image66.png"/><Relationship Id="rId7" Type="http://schemas.openxmlformats.org/officeDocument/2006/relationships/image" Target="../media/image76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5.png"/><Relationship Id="rId5" Type="http://schemas.openxmlformats.org/officeDocument/2006/relationships/image" Target="../media/image70.png"/><Relationship Id="rId10" Type="http://schemas.openxmlformats.org/officeDocument/2006/relationships/image" Target="../media/image74.png"/><Relationship Id="rId4" Type="http://schemas.openxmlformats.org/officeDocument/2006/relationships/image" Target="../media/image67.png"/><Relationship Id="rId9" Type="http://schemas.openxmlformats.org/officeDocument/2006/relationships/image" Target="../media/image78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3" Type="http://schemas.openxmlformats.org/officeDocument/2006/relationships/image" Target="../media/image66.png"/><Relationship Id="rId7" Type="http://schemas.openxmlformats.org/officeDocument/2006/relationships/image" Target="../media/image79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5.png"/><Relationship Id="rId11" Type="http://schemas.openxmlformats.org/officeDocument/2006/relationships/image" Target="../media/image74.png"/><Relationship Id="rId5" Type="http://schemas.openxmlformats.org/officeDocument/2006/relationships/image" Target="../media/image70.png"/><Relationship Id="rId10" Type="http://schemas.openxmlformats.org/officeDocument/2006/relationships/image" Target="../media/image82.png"/><Relationship Id="rId4" Type="http://schemas.openxmlformats.org/officeDocument/2006/relationships/image" Target="../media/image67.png"/><Relationship Id="rId9" Type="http://schemas.openxmlformats.org/officeDocument/2006/relationships/image" Target="../media/image8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1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5" Type="http://schemas.openxmlformats.org/officeDocument/2006/relationships/image" Target="../media/image3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Relationship Id="rId14" Type="http://schemas.openxmlformats.org/officeDocument/2006/relationships/image" Target="../media/image3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560764" y="721291"/>
            <a:ext cx="8058040" cy="277768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800" b="1" u="sng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Statistics</a:t>
            </a:r>
          </a:p>
          <a:p>
            <a:pPr algn="ctr"/>
            <a:r>
              <a:rPr lang="en-US" altLang="ja-JP" sz="88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Statistical Distributions</a:t>
            </a:r>
            <a:endParaRPr lang="ja-JP" altLang="en-US" sz="8800" b="1" dirty="0">
              <a:ln w="38100">
                <a:solidFill>
                  <a:srgbClr val="FFFF00"/>
                </a:solidFill>
                <a:prstDash val="solid"/>
              </a:ln>
              <a:latin typeface="French Script MT" panose="03020402040607040605" pitchFamily="66" charset="0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229430" y="3571017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730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Statistical Distributions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05287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understand and use probability distributions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biased four sided dice with faces numbered 1, 2, 3 and 4 is rolled. The number on the bottom face is modelled as a random variable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Give the probability distribution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in table form.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052876"/>
              </a:xfrm>
              <a:blipFill>
                <a:blip r:embed="rId2"/>
                <a:stretch>
                  <a:fillRect l="-671" t="-724" r="-35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4537166" y="2354663"/>
              <a:ext cx="3816423" cy="945833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715575">
                      <a:extLst>
                        <a:ext uri="{9D8B030D-6E8A-4147-A177-3AD203B41FA5}">
                          <a16:colId xmlns:a16="http://schemas.microsoft.com/office/drawing/2014/main" val="50069631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221066582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953339239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1512443326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035919114"/>
                        </a:ext>
                      </a:extLst>
                    </a:gridCol>
                  </a:tblGrid>
                  <a:tr h="29863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1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2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3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4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80729707"/>
                      </a:ext>
                    </a:extLst>
                  </a:tr>
                  <a:tr h="29863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600" dirty="0">
                            <a:solidFill>
                              <a:srgbClr val="F2F2F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600" dirty="0">
                            <a:solidFill>
                              <a:srgbClr val="F2F2F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600" dirty="0">
                            <a:solidFill>
                              <a:srgbClr val="F2F2F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600" dirty="0">
                            <a:solidFill>
                              <a:srgbClr val="F2F2F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3279863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34516706"/>
                  </p:ext>
                </p:extLst>
              </p:nvPr>
            </p:nvGraphicFramePr>
            <p:xfrm>
              <a:off x="4537166" y="2354663"/>
              <a:ext cx="3816423" cy="945833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715575">
                      <a:extLst>
                        <a:ext uri="{9D8B030D-6E8A-4147-A177-3AD203B41FA5}">
                          <a16:colId xmlns:a16="http://schemas.microsoft.com/office/drawing/2014/main" val="50069631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221066582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953339239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1512443326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035919114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55" t="-7692" r="-123050" b="-1430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1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2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3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4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80729707"/>
                      </a:ext>
                    </a:extLst>
                  </a:tr>
                  <a:tr h="54959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55" t="-76923" r="-123050" b="-21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29070" t="-76923" r="-303488" b="-21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29070" t="-76923" r="-203488" b="-21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22989" t="-76923" r="-101149" b="-21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30233" t="-76923" r="-2326" b="-219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279863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265358" y="2786711"/>
                <a:ext cx="504056" cy="4675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5358" y="2786711"/>
                <a:ext cx="504056" cy="4675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849534" y="2786711"/>
                <a:ext cx="504056" cy="4675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9534" y="2786711"/>
                <a:ext cx="504056" cy="4675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273470" y="2786711"/>
                <a:ext cx="576064" cy="4675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3470" y="2786711"/>
                <a:ext cx="576064" cy="4675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769414" y="2786711"/>
                <a:ext cx="576064" cy="4675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9414" y="2786711"/>
                <a:ext cx="576064" cy="46750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4183923" y="1436098"/>
            <a:ext cx="44985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There are 4 possible outcomes for the dice:</a:t>
            </a:r>
          </a:p>
          <a:p>
            <a:pPr algn="ctr"/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1, 2, 3 and 4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45577" y="3452133"/>
            <a:ext cx="426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Remember that since all outcomes are represented, the probabilities should add up to 1…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737462" y="4441371"/>
                <a:ext cx="1642757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7462" y="4441371"/>
                <a:ext cx="1642757" cy="46750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162696" y="5120640"/>
                <a:ext cx="232563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2696" y="5120640"/>
                <a:ext cx="2325637" cy="246221"/>
              </a:xfrm>
              <a:prstGeom prst="rect">
                <a:avLst/>
              </a:prstGeom>
              <a:blipFill>
                <a:blip r:embed="rId9"/>
                <a:stretch>
                  <a:fillRect l="-1837" r="-1312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590902" y="5599612"/>
                <a:ext cx="88947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0902" y="5599612"/>
                <a:ext cx="889474" cy="246221"/>
              </a:xfrm>
              <a:prstGeom prst="rect">
                <a:avLst/>
              </a:prstGeom>
              <a:blipFill>
                <a:blip r:embed="rId10"/>
                <a:stretch>
                  <a:fillRect l="-4795" r="-4110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821679" y="5995851"/>
                <a:ext cx="661848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1679" y="5995851"/>
                <a:ext cx="661848" cy="46102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Arc 5"/>
          <p:cNvSpPr/>
          <p:nvPr/>
        </p:nvSpPr>
        <p:spPr>
          <a:xfrm flipV="1">
            <a:off x="6444344" y="4772295"/>
            <a:ext cx="235131" cy="435429"/>
          </a:xfrm>
          <a:prstGeom prst="arc">
            <a:avLst>
              <a:gd name="adj1" fmla="val 16200000"/>
              <a:gd name="adj2" fmla="val 5326344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 flipV="1">
            <a:off x="6448699" y="5290455"/>
            <a:ext cx="235131" cy="435429"/>
          </a:xfrm>
          <a:prstGeom prst="arc">
            <a:avLst>
              <a:gd name="adj1" fmla="val 16200000"/>
              <a:gd name="adj2" fmla="val 5326344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c 19"/>
          <p:cNvSpPr/>
          <p:nvPr/>
        </p:nvSpPr>
        <p:spPr>
          <a:xfrm flipV="1">
            <a:off x="6453054" y="5799906"/>
            <a:ext cx="235131" cy="435429"/>
          </a:xfrm>
          <a:prstGeom prst="arc">
            <a:avLst>
              <a:gd name="adj1" fmla="val 16200000"/>
              <a:gd name="adj2" fmla="val 5326344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6670766" y="4824549"/>
            <a:ext cx="13532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12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75120" y="5342710"/>
            <a:ext cx="15728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Group like terms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696891" y="5852162"/>
            <a:ext cx="12266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25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853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5" grpId="0"/>
      <p:bldP spid="15" grpId="0"/>
      <p:bldP spid="16" grpId="0"/>
      <p:bldP spid="17" grpId="0"/>
      <p:bldP spid="6" grpId="0" animBg="1"/>
      <p:bldP spid="19" grpId="0" animBg="1"/>
      <p:bldP spid="20" grpId="0" animBg="1"/>
      <p:bldP spid="7" grpId="0"/>
      <p:bldP spid="21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Statistical Distributions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05287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understand and use probability distributions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biased four sided dice with faces numbered 1, 2, 3 and 4 is rolled. The number on the bottom face is modelled as a random variable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Give the probability distribution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in table form.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052876"/>
              </a:xfrm>
              <a:blipFill>
                <a:blip r:embed="rId2"/>
                <a:stretch>
                  <a:fillRect l="-671" t="-724" r="-35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4511040" y="1353178"/>
              <a:ext cx="3816423" cy="945833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715575">
                      <a:extLst>
                        <a:ext uri="{9D8B030D-6E8A-4147-A177-3AD203B41FA5}">
                          <a16:colId xmlns:a16="http://schemas.microsoft.com/office/drawing/2014/main" val="50069631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221066582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953339239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1512443326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035919114"/>
                        </a:ext>
                      </a:extLst>
                    </a:gridCol>
                  </a:tblGrid>
                  <a:tr h="29863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1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2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3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4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80729707"/>
                      </a:ext>
                    </a:extLst>
                  </a:tr>
                  <a:tr h="29863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600" dirty="0">
                            <a:solidFill>
                              <a:srgbClr val="F2F2F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600" dirty="0">
                            <a:solidFill>
                              <a:srgbClr val="F2F2F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600" dirty="0">
                            <a:solidFill>
                              <a:srgbClr val="F2F2F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600" dirty="0">
                            <a:solidFill>
                              <a:srgbClr val="F2F2F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3279863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23299597"/>
                  </p:ext>
                </p:extLst>
              </p:nvPr>
            </p:nvGraphicFramePr>
            <p:xfrm>
              <a:off x="4511040" y="1353178"/>
              <a:ext cx="3816423" cy="945833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715575">
                      <a:extLst>
                        <a:ext uri="{9D8B030D-6E8A-4147-A177-3AD203B41FA5}">
                          <a16:colId xmlns:a16="http://schemas.microsoft.com/office/drawing/2014/main" val="50069631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221066582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953339239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1512443326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035919114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09" t="-7576" r="-123050" b="-1409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1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2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3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4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80729707"/>
                      </a:ext>
                    </a:extLst>
                  </a:tr>
                  <a:tr h="54959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09" t="-78022" r="-123050" b="-21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30233" t="-78022" r="-303488" b="-21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30233" t="-78022" r="-203488" b="-21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24138" t="-78022" r="-101149" b="-21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31395" t="-78022" r="-2326" b="-219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279863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239232" y="1785226"/>
                <a:ext cx="504056" cy="4675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9232" y="1785226"/>
                <a:ext cx="504056" cy="4675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823408" y="1785226"/>
                <a:ext cx="504056" cy="4675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3408" y="1785226"/>
                <a:ext cx="504056" cy="4675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247344" y="1785226"/>
                <a:ext cx="576064" cy="4675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7344" y="1785226"/>
                <a:ext cx="576064" cy="4675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743288" y="1785226"/>
                <a:ext cx="576064" cy="4675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3288" y="1785226"/>
                <a:ext cx="576064" cy="46750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243695" y="2483296"/>
                <a:ext cx="4323257" cy="6882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Now we know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we can calculate the actual probabilities</a:t>
                </a: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3695" y="2483296"/>
                <a:ext cx="4323257" cy="688265"/>
              </a:xfrm>
              <a:prstGeom prst="rect">
                <a:avLst/>
              </a:prstGeom>
              <a:blipFill>
                <a:blip r:embed="rId8"/>
                <a:stretch>
                  <a:fillRect r="-423" b="-106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045210" y="4303219"/>
                <a:ext cx="914232" cy="4970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5210" y="4303219"/>
                <a:ext cx="914232" cy="497059"/>
              </a:xfrm>
              <a:prstGeom prst="rect">
                <a:avLst/>
              </a:prstGeom>
              <a:blipFill>
                <a:blip r:embed="rId9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239232" y="1794104"/>
                <a:ext cx="504056" cy="4675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9232" y="1794104"/>
                <a:ext cx="504056" cy="46750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771892" y="1794104"/>
                <a:ext cx="504056" cy="4675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1892" y="1794104"/>
                <a:ext cx="504056" cy="46750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277919" y="1794104"/>
                <a:ext cx="504056" cy="4675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7919" y="1794104"/>
                <a:ext cx="504056" cy="46750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810580" y="1794104"/>
                <a:ext cx="504056" cy="4675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0580" y="1794104"/>
                <a:ext cx="504056" cy="46750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5979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8" grpId="0"/>
      <p:bldP spid="24" grpId="0"/>
      <p:bldP spid="25" grpId="0"/>
      <p:bldP spid="26" grpId="0"/>
      <p:bldP spid="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Statistical Distributions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05287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understand and use probability distributions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biased four sided dice with faces numbered 1, 2, 3 and 4 is rolled. The number on the bottom face is modelled as a random variable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Find the Probability that: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&gt;2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ii)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1&lt;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&lt;4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iii)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&gt;4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052876"/>
              </a:xfrm>
              <a:blipFill>
                <a:blip r:embed="rId2"/>
                <a:stretch>
                  <a:fillRect l="-671" t="-724" r="-35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4511040" y="1353178"/>
              <a:ext cx="3816423" cy="945833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715575">
                      <a:extLst>
                        <a:ext uri="{9D8B030D-6E8A-4147-A177-3AD203B41FA5}">
                          <a16:colId xmlns:a16="http://schemas.microsoft.com/office/drawing/2014/main" val="50069631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221066582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953339239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1512443326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035919114"/>
                        </a:ext>
                      </a:extLst>
                    </a:gridCol>
                  </a:tblGrid>
                  <a:tr h="29863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1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2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3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4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80729707"/>
                      </a:ext>
                    </a:extLst>
                  </a:tr>
                  <a:tr h="29863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600" dirty="0">
                            <a:solidFill>
                              <a:srgbClr val="F2F2F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600" dirty="0">
                            <a:solidFill>
                              <a:srgbClr val="F2F2F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600" dirty="0">
                            <a:solidFill>
                              <a:srgbClr val="F2F2F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600" dirty="0">
                            <a:solidFill>
                              <a:srgbClr val="F2F2F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3279863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23299597"/>
                  </p:ext>
                </p:extLst>
              </p:nvPr>
            </p:nvGraphicFramePr>
            <p:xfrm>
              <a:off x="4511040" y="1353178"/>
              <a:ext cx="3816423" cy="945833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715575">
                      <a:extLst>
                        <a:ext uri="{9D8B030D-6E8A-4147-A177-3AD203B41FA5}">
                          <a16:colId xmlns:a16="http://schemas.microsoft.com/office/drawing/2014/main" val="50069631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221066582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953339239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1512443326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035919114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09" t="-7576" r="-123050" b="-1409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1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2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3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4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80729707"/>
                      </a:ext>
                    </a:extLst>
                  </a:tr>
                  <a:tr h="54959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09" t="-78022" r="-123050" b="-21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30233" t="-78022" r="-303488" b="-21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30233" t="-78022" r="-203488" b="-21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24138" t="-78022" r="-101149" b="-21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31395" t="-78022" r="-2326" b="-219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279863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239232" y="1794104"/>
                <a:ext cx="504056" cy="4675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9232" y="1794104"/>
                <a:ext cx="504056" cy="4675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771892" y="1794104"/>
                <a:ext cx="504056" cy="4675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1892" y="1794104"/>
                <a:ext cx="504056" cy="4675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277919" y="1794104"/>
                <a:ext cx="504056" cy="4675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7919" y="1794104"/>
                <a:ext cx="504056" cy="4675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810580" y="1794104"/>
                <a:ext cx="504056" cy="4675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0580" y="1794104"/>
                <a:ext cx="504056" cy="46750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163627" y="2792027"/>
                <a:ext cx="9771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&gt;2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3627" y="2792027"/>
                <a:ext cx="977126" cy="276999"/>
              </a:xfrm>
              <a:prstGeom prst="rect">
                <a:avLst/>
              </a:prstGeom>
              <a:blipFill>
                <a:blip r:embed="rId8"/>
                <a:stretch>
                  <a:fillRect l="-5000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6098960" y="2530135"/>
            <a:ext cx="23703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‘The probability that a random observation is greater than 2’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332956" y="1731146"/>
            <a:ext cx="390618" cy="594804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7875973" y="1732626"/>
            <a:ext cx="390618" cy="594804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157926" y="2641106"/>
                <a:ext cx="546625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7926" y="2641106"/>
                <a:ext cx="546625" cy="51860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156229" y="4000870"/>
                <a:ext cx="14067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1&lt;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&lt;4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6229" y="4000870"/>
                <a:ext cx="1406731" cy="276999"/>
              </a:xfrm>
              <a:prstGeom prst="rect">
                <a:avLst/>
              </a:prstGeom>
              <a:blipFill>
                <a:blip r:embed="rId10"/>
                <a:stretch>
                  <a:fillRect l="-3896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6258757" y="3659079"/>
            <a:ext cx="25834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‘The probability that a random observation is between 1 and 4, non-inclusive’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532268" y="3841071"/>
                <a:ext cx="546625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2268" y="3841071"/>
                <a:ext cx="546625" cy="51860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Oval 28"/>
          <p:cNvSpPr/>
          <p:nvPr/>
        </p:nvSpPr>
        <p:spPr>
          <a:xfrm>
            <a:off x="6819530" y="1741503"/>
            <a:ext cx="390618" cy="594804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533747" y="4490620"/>
                <a:ext cx="418384" cy="520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3747" y="4490620"/>
                <a:ext cx="418384" cy="52046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131075" y="5458288"/>
                <a:ext cx="97712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&gt;4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1075" y="5458288"/>
                <a:ext cx="977127" cy="276999"/>
              </a:xfrm>
              <a:prstGeom prst="rect">
                <a:avLst/>
              </a:prstGeom>
              <a:blipFill>
                <a:blip r:embed="rId13"/>
                <a:stretch>
                  <a:fillRect l="-5625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5560381" y="5347316"/>
            <a:ext cx="28393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‘The probability that a random observation is greater than 4’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098741" y="5458287"/>
                <a:ext cx="4183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8741" y="5458287"/>
                <a:ext cx="418384" cy="276999"/>
              </a:xfrm>
              <a:prstGeom prst="rect">
                <a:avLst/>
              </a:prstGeom>
              <a:blipFill>
                <a:blip r:embed="rId14"/>
                <a:stretch>
                  <a:fillRect l="-4348" r="-1304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4769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7" grpId="1" animBg="1"/>
      <p:bldP spid="7" grpId="2" animBg="1"/>
      <p:bldP spid="7" grpId="3" animBg="1"/>
      <p:bldP spid="19" grpId="0" animBg="1"/>
      <p:bldP spid="19" grpId="1" animBg="1"/>
      <p:bldP spid="13" grpId="0"/>
      <p:bldP spid="21" grpId="0"/>
      <p:bldP spid="22" grpId="0"/>
      <p:bldP spid="28" grpId="0"/>
      <p:bldP spid="29" grpId="0" animBg="1"/>
      <p:bldP spid="29" grpId="1" animBg="1"/>
      <p:bldP spid="30" grpId="0"/>
      <p:bldP spid="31" grpId="0"/>
      <p:bldP spid="32" grpId="0"/>
      <p:bldP spid="3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Statistical Distributions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05287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understand and use probability distributions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spinner below is spun until it lands on red, or has been spun 4 times in total. Find the probability distribution of the random variable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the number of times the spinner is spun.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052876"/>
              </a:xfrm>
              <a:blipFill>
                <a:blip r:embed="rId2"/>
                <a:stretch>
                  <a:fillRect l="-671" t="-724" r="-35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6A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>
          <a:xfrm>
            <a:off x="1036876" y="3914504"/>
            <a:ext cx="1987431" cy="1981199"/>
            <a:chOff x="742084" y="2502784"/>
            <a:chExt cx="1957572" cy="1951433"/>
          </a:xfrm>
        </p:grpSpPr>
        <p:grpSp>
          <p:nvGrpSpPr>
            <p:cNvPr id="6" name="Group 5"/>
            <p:cNvGrpSpPr/>
            <p:nvPr/>
          </p:nvGrpSpPr>
          <p:grpSpPr>
            <a:xfrm>
              <a:off x="742188" y="2503714"/>
              <a:ext cx="1957468" cy="1949988"/>
              <a:chOff x="742188" y="2503714"/>
              <a:chExt cx="1957468" cy="1949988"/>
            </a:xfrm>
          </p:grpSpPr>
          <p:grpSp>
            <p:nvGrpSpPr>
              <p:cNvPr id="17" name="Group 16"/>
              <p:cNvGrpSpPr>
                <a:grpSpLocks noChangeAspect="1"/>
              </p:cNvGrpSpPr>
              <p:nvPr/>
            </p:nvGrpSpPr>
            <p:grpSpPr>
              <a:xfrm>
                <a:off x="751113" y="2503714"/>
                <a:ext cx="1948543" cy="1948543"/>
                <a:chOff x="1807029" y="2764972"/>
                <a:chExt cx="2743200" cy="2743200"/>
              </a:xfrm>
            </p:grpSpPr>
            <p:sp>
              <p:nvSpPr>
                <p:cNvPr id="28" name="Arc 27"/>
                <p:cNvSpPr>
                  <a:spLocks noChangeAspect="1"/>
                </p:cNvSpPr>
                <p:nvPr/>
              </p:nvSpPr>
              <p:spPr>
                <a:xfrm rot="16200000">
                  <a:off x="1807029" y="2764972"/>
                  <a:ext cx="2743200" cy="2743200"/>
                </a:xfrm>
                <a:prstGeom prst="arc">
                  <a:avLst>
                    <a:gd name="adj1" fmla="val 16200000"/>
                    <a:gd name="adj2" fmla="val 20509222"/>
                  </a:avLst>
                </a:prstGeom>
                <a:solidFill>
                  <a:srgbClr val="FF0000">
                    <a:alpha val="44000"/>
                  </a:srgbClr>
                </a:solidFill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29" name="Group 28"/>
                <p:cNvGrpSpPr/>
                <p:nvPr/>
              </p:nvGrpSpPr>
              <p:grpSpPr>
                <a:xfrm>
                  <a:off x="1807030" y="2833438"/>
                  <a:ext cx="1371599" cy="1303134"/>
                  <a:chOff x="1807030" y="2833438"/>
                  <a:chExt cx="1371599" cy="1303134"/>
                </a:xfrm>
              </p:grpSpPr>
              <p:cxnSp>
                <p:nvCxnSpPr>
                  <p:cNvPr id="30" name="Straight Connector 29"/>
                  <p:cNvCxnSpPr>
                    <a:stCxn id="28" idx="1"/>
                  </p:cNvCxnSpPr>
                  <p:nvPr/>
                </p:nvCxnSpPr>
                <p:spPr>
                  <a:xfrm flipH="1" flipV="1">
                    <a:off x="1807030" y="4136571"/>
                    <a:ext cx="1371599" cy="1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Straight Connector 30"/>
                  <p:cNvCxnSpPr>
                    <a:stCxn id="28" idx="1"/>
                    <a:endCxn id="28" idx="2"/>
                  </p:cNvCxnSpPr>
                  <p:nvPr/>
                </p:nvCxnSpPr>
                <p:spPr>
                  <a:xfrm flipH="1" flipV="1">
                    <a:off x="2750694" y="2833438"/>
                    <a:ext cx="427935" cy="1303134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8" name="Group 17"/>
              <p:cNvGrpSpPr>
                <a:grpSpLocks noChangeAspect="1"/>
              </p:cNvGrpSpPr>
              <p:nvPr/>
            </p:nvGrpSpPr>
            <p:grpSpPr>
              <a:xfrm rot="4341883">
                <a:off x="742188" y="2504901"/>
                <a:ext cx="1948543" cy="1948543"/>
                <a:chOff x="1807029" y="2764972"/>
                <a:chExt cx="2743200" cy="2743200"/>
              </a:xfrm>
            </p:grpSpPr>
            <p:sp>
              <p:nvSpPr>
                <p:cNvPr id="24" name="Arc 23"/>
                <p:cNvSpPr>
                  <a:spLocks noChangeAspect="1"/>
                </p:cNvSpPr>
                <p:nvPr/>
              </p:nvSpPr>
              <p:spPr>
                <a:xfrm rot="16200000">
                  <a:off x="1807029" y="2764972"/>
                  <a:ext cx="2743200" cy="2743200"/>
                </a:xfrm>
                <a:prstGeom prst="arc">
                  <a:avLst>
                    <a:gd name="adj1" fmla="val 16200000"/>
                    <a:gd name="adj2" fmla="val 20509222"/>
                  </a:avLst>
                </a:prstGeom>
                <a:solidFill>
                  <a:srgbClr val="FF0000">
                    <a:alpha val="44000"/>
                  </a:srgbClr>
                </a:solidFill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25" name="Group 24"/>
                <p:cNvGrpSpPr/>
                <p:nvPr/>
              </p:nvGrpSpPr>
              <p:grpSpPr>
                <a:xfrm>
                  <a:off x="1807030" y="2833438"/>
                  <a:ext cx="1371599" cy="1303134"/>
                  <a:chOff x="1807030" y="2833438"/>
                  <a:chExt cx="1371599" cy="1303134"/>
                </a:xfrm>
              </p:grpSpPr>
              <p:cxnSp>
                <p:nvCxnSpPr>
                  <p:cNvPr id="26" name="Straight Connector 25"/>
                  <p:cNvCxnSpPr>
                    <a:stCxn id="24" idx="1"/>
                  </p:cNvCxnSpPr>
                  <p:nvPr/>
                </p:nvCxnSpPr>
                <p:spPr>
                  <a:xfrm flipH="1" flipV="1">
                    <a:off x="1807030" y="4136571"/>
                    <a:ext cx="1371599" cy="1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Straight Connector 26"/>
                  <p:cNvCxnSpPr>
                    <a:stCxn id="24" idx="1"/>
                    <a:endCxn id="24" idx="2"/>
                  </p:cNvCxnSpPr>
                  <p:nvPr/>
                </p:nvCxnSpPr>
                <p:spPr>
                  <a:xfrm flipH="1" flipV="1">
                    <a:off x="2750694" y="2833438"/>
                    <a:ext cx="427935" cy="1303134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9" name="Group 18"/>
              <p:cNvGrpSpPr>
                <a:grpSpLocks noChangeAspect="1"/>
              </p:cNvGrpSpPr>
              <p:nvPr/>
            </p:nvGrpSpPr>
            <p:grpSpPr>
              <a:xfrm rot="17293861">
                <a:off x="747086" y="2505159"/>
                <a:ext cx="1948543" cy="1948543"/>
                <a:chOff x="1807029" y="2764972"/>
                <a:chExt cx="2743200" cy="2743200"/>
              </a:xfrm>
            </p:grpSpPr>
            <p:sp>
              <p:nvSpPr>
                <p:cNvPr id="20" name="Arc 19"/>
                <p:cNvSpPr>
                  <a:spLocks noChangeAspect="1"/>
                </p:cNvSpPr>
                <p:nvPr/>
              </p:nvSpPr>
              <p:spPr>
                <a:xfrm rot="16200000">
                  <a:off x="1807029" y="2764972"/>
                  <a:ext cx="2743200" cy="2743200"/>
                </a:xfrm>
                <a:prstGeom prst="arc">
                  <a:avLst>
                    <a:gd name="adj1" fmla="val 16200000"/>
                    <a:gd name="adj2" fmla="val 20509222"/>
                  </a:avLst>
                </a:prstGeom>
                <a:solidFill>
                  <a:schemeClr val="accent1">
                    <a:alpha val="54000"/>
                  </a:schemeClr>
                </a:solidFill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21" name="Group 20"/>
                <p:cNvGrpSpPr/>
                <p:nvPr/>
              </p:nvGrpSpPr>
              <p:grpSpPr>
                <a:xfrm>
                  <a:off x="1807030" y="2833438"/>
                  <a:ext cx="1371599" cy="1303134"/>
                  <a:chOff x="1807030" y="2833438"/>
                  <a:chExt cx="1371599" cy="1303134"/>
                </a:xfrm>
              </p:grpSpPr>
              <p:cxnSp>
                <p:nvCxnSpPr>
                  <p:cNvPr id="22" name="Straight Connector 21"/>
                  <p:cNvCxnSpPr>
                    <a:stCxn id="20" idx="1"/>
                  </p:cNvCxnSpPr>
                  <p:nvPr/>
                </p:nvCxnSpPr>
                <p:spPr>
                  <a:xfrm flipH="1" flipV="1">
                    <a:off x="1807030" y="4136571"/>
                    <a:ext cx="1371599" cy="1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Straight Connector 22"/>
                  <p:cNvCxnSpPr>
                    <a:stCxn id="20" idx="1"/>
                    <a:endCxn id="20" idx="2"/>
                  </p:cNvCxnSpPr>
                  <p:nvPr/>
                </p:nvCxnSpPr>
                <p:spPr>
                  <a:xfrm flipH="1" flipV="1">
                    <a:off x="2750694" y="2833438"/>
                    <a:ext cx="427935" cy="1303134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7" name="Group 6"/>
            <p:cNvGrpSpPr>
              <a:grpSpLocks noChangeAspect="1"/>
            </p:cNvGrpSpPr>
            <p:nvPr/>
          </p:nvGrpSpPr>
          <p:grpSpPr>
            <a:xfrm rot="8641623">
              <a:off x="742084" y="2505674"/>
              <a:ext cx="1948543" cy="1948543"/>
              <a:chOff x="1807029" y="2764972"/>
              <a:chExt cx="2743200" cy="2743200"/>
            </a:xfrm>
          </p:grpSpPr>
          <p:sp>
            <p:nvSpPr>
              <p:cNvPr id="13" name="Arc 12"/>
              <p:cNvSpPr>
                <a:spLocks noChangeAspect="1"/>
              </p:cNvSpPr>
              <p:nvPr/>
            </p:nvSpPr>
            <p:spPr>
              <a:xfrm rot="16200000">
                <a:off x="1807029" y="2764972"/>
                <a:ext cx="2743200" cy="2743200"/>
              </a:xfrm>
              <a:prstGeom prst="arc">
                <a:avLst>
                  <a:gd name="adj1" fmla="val 16200000"/>
                  <a:gd name="adj2" fmla="val 20509222"/>
                </a:avLst>
              </a:prstGeom>
              <a:solidFill>
                <a:schemeClr val="accent1">
                  <a:alpha val="54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4" name="Group 13"/>
              <p:cNvGrpSpPr/>
              <p:nvPr/>
            </p:nvGrpSpPr>
            <p:grpSpPr>
              <a:xfrm>
                <a:off x="1807030" y="2833438"/>
                <a:ext cx="1371599" cy="1303134"/>
                <a:chOff x="1807030" y="2833438"/>
                <a:chExt cx="1371599" cy="1303134"/>
              </a:xfrm>
            </p:grpSpPr>
            <p:cxnSp>
              <p:nvCxnSpPr>
                <p:cNvPr id="15" name="Straight Connector 14"/>
                <p:cNvCxnSpPr>
                  <a:stCxn id="13" idx="1"/>
                </p:cNvCxnSpPr>
                <p:nvPr/>
              </p:nvCxnSpPr>
              <p:spPr>
                <a:xfrm flipH="1" flipV="1">
                  <a:off x="1807030" y="4136571"/>
                  <a:ext cx="1371599" cy="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>
                  <a:stCxn id="13" idx="1"/>
                  <a:endCxn id="13" idx="2"/>
                </p:cNvCxnSpPr>
                <p:nvPr/>
              </p:nvCxnSpPr>
              <p:spPr>
                <a:xfrm flipH="1" flipV="1">
                  <a:off x="2750694" y="2833438"/>
                  <a:ext cx="427935" cy="1303134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" name="Group 7"/>
            <p:cNvGrpSpPr>
              <a:grpSpLocks noChangeAspect="1"/>
            </p:cNvGrpSpPr>
            <p:nvPr/>
          </p:nvGrpSpPr>
          <p:grpSpPr>
            <a:xfrm rot="12977029">
              <a:off x="745594" y="2502784"/>
              <a:ext cx="1948543" cy="1948543"/>
              <a:chOff x="1807029" y="2764972"/>
              <a:chExt cx="2743200" cy="2743200"/>
            </a:xfrm>
          </p:grpSpPr>
          <p:sp>
            <p:nvSpPr>
              <p:cNvPr id="9" name="Arc 8"/>
              <p:cNvSpPr>
                <a:spLocks noChangeAspect="1"/>
              </p:cNvSpPr>
              <p:nvPr/>
            </p:nvSpPr>
            <p:spPr>
              <a:xfrm rot="16200000">
                <a:off x="1807029" y="2764972"/>
                <a:ext cx="2743200" cy="2743200"/>
              </a:xfrm>
              <a:prstGeom prst="arc">
                <a:avLst>
                  <a:gd name="adj1" fmla="val 16200000"/>
                  <a:gd name="adj2" fmla="val 20509222"/>
                </a:avLst>
              </a:prstGeom>
              <a:solidFill>
                <a:schemeClr val="accent1">
                  <a:alpha val="54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0" name="Group 9"/>
              <p:cNvGrpSpPr/>
              <p:nvPr/>
            </p:nvGrpSpPr>
            <p:grpSpPr>
              <a:xfrm>
                <a:off x="1807030" y="2833438"/>
                <a:ext cx="1371599" cy="1303134"/>
                <a:chOff x="1807030" y="2833438"/>
                <a:chExt cx="1371599" cy="1303134"/>
              </a:xfrm>
            </p:grpSpPr>
            <p:cxnSp>
              <p:nvCxnSpPr>
                <p:cNvPr id="11" name="Straight Connector 10"/>
                <p:cNvCxnSpPr>
                  <a:stCxn id="9" idx="1"/>
                </p:cNvCxnSpPr>
                <p:nvPr/>
              </p:nvCxnSpPr>
              <p:spPr>
                <a:xfrm flipH="1" flipV="1">
                  <a:off x="1807030" y="4136571"/>
                  <a:ext cx="1371599" cy="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>
                  <a:stCxn id="9" idx="1"/>
                  <a:endCxn id="9" idx="2"/>
                </p:cNvCxnSpPr>
                <p:nvPr/>
              </p:nvCxnSpPr>
              <p:spPr>
                <a:xfrm flipH="1" flipV="1">
                  <a:off x="2750694" y="2833438"/>
                  <a:ext cx="427935" cy="1303134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2" name="Table 31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4511040" y="1353178"/>
              <a:ext cx="3816423" cy="945833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715575">
                      <a:extLst>
                        <a:ext uri="{9D8B030D-6E8A-4147-A177-3AD203B41FA5}">
                          <a16:colId xmlns:a16="http://schemas.microsoft.com/office/drawing/2014/main" val="50069631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221066582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953339239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1512443326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035919114"/>
                        </a:ext>
                      </a:extLst>
                    </a:gridCol>
                  </a:tblGrid>
                  <a:tr h="29863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1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2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3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4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80729707"/>
                      </a:ext>
                    </a:extLst>
                  </a:tr>
                  <a:tr h="29863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600" dirty="0">
                            <a:solidFill>
                              <a:srgbClr val="F2F2F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600" dirty="0">
                            <a:solidFill>
                              <a:srgbClr val="F2F2F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600" dirty="0">
                            <a:solidFill>
                              <a:srgbClr val="F2F2F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600" dirty="0">
                            <a:solidFill>
                              <a:srgbClr val="F2F2F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3279863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2" name="Table 3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91763664"/>
                  </p:ext>
                </p:extLst>
              </p:nvPr>
            </p:nvGraphicFramePr>
            <p:xfrm>
              <a:off x="4511040" y="1353178"/>
              <a:ext cx="3816423" cy="945833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715575">
                      <a:extLst>
                        <a:ext uri="{9D8B030D-6E8A-4147-A177-3AD203B41FA5}">
                          <a16:colId xmlns:a16="http://schemas.microsoft.com/office/drawing/2014/main" val="50069631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221066582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953339239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1512443326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035919114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09" t="-7576" r="-123050" b="-1409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1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2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3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4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80729707"/>
                      </a:ext>
                    </a:extLst>
                  </a:tr>
                  <a:tr h="54959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09" t="-78022" r="-123050" b="-21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30233" t="-78022" r="-303488" b="-21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30233" t="-78022" r="-203488" b="-21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24138" t="-78022" r="-101149" b="-21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31395" t="-78022" r="-2326" b="-219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279863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239232" y="1794104"/>
                <a:ext cx="504056" cy="4675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9232" y="1794104"/>
                <a:ext cx="504056" cy="4675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450079" y="3039291"/>
                <a:ext cx="11859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0079" y="3039291"/>
                <a:ext cx="1185966" cy="276999"/>
              </a:xfrm>
              <a:prstGeom prst="rect">
                <a:avLst/>
              </a:prstGeom>
              <a:blipFill>
                <a:blip r:embed="rId5"/>
                <a:stretch>
                  <a:fillRect l="-4103" r="-1026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533837" y="2917509"/>
                <a:ext cx="504056" cy="4675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3837" y="2917509"/>
                <a:ext cx="504056" cy="4675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>
            <a:off x="4595419" y="4181593"/>
            <a:ext cx="299845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probability that the number of spins is 1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(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ie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– we get a red on the first spin)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flipH="1" flipV="1">
            <a:off x="5033554" y="3422469"/>
            <a:ext cx="435429" cy="67056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3369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40" grpId="0"/>
      <p:bldP spid="4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Statistical Distributions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05287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understand and use probability distributions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spinner below is spun until it lands on red, or has been spun 4 times in total. Find the probability distribution of the random variable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the number of times the spinner is spun.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052876"/>
              </a:xfrm>
              <a:blipFill>
                <a:blip r:embed="rId2"/>
                <a:stretch>
                  <a:fillRect l="-671" t="-724" r="-35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6A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>
          <a:xfrm>
            <a:off x="1036876" y="3914504"/>
            <a:ext cx="1987431" cy="1981199"/>
            <a:chOff x="742084" y="2502784"/>
            <a:chExt cx="1957572" cy="1951433"/>
          </a:xfrm>
        </p:grpSpPr>
        <p:grpSp>
          <p:nvGrpSpPr>
            <p:cNvPr id="6" name="Group 5"/>
            <p:cNvGrpSpPr/>
            <p:nvPr/>
          </p:nvGrpSpPr>
          <p:grpSpPr>
            <a:xfrm>
              <a:off x="742188" y="2503714"/>
              <a:ext cx="1957468" cy="1949988"/>
              <a:chOff x="742188" y="2503714"/>
              <a:chExt cx="1957468" cy="1949988"/>
            </a:xfrm>
          </p:grpSpPr>
          <p:grpSp>
            <p:nvGrpSpPr>
              <p:cNvPr id="17" name="Group 16"/>
              <p:cNvGrpSpPr>
                <a:grpSpLocks noChangeAspect="1"/>
              </p:cNvGrpSpPr>
              <p:nvPr/>
            </p:nvGrpSpPr>
            <p:grpSpPr>
              <a:xfrm>
                <a:off x="751113" y="2503714"/>
                <a:ext cx="1948543" cy="1948543"/>
                <a:chOff x="1807029" y="2764972"/>
                <a:chExt cx="2743200" cy="2743200"/>
              </a:xfrm>
            </p:grpSpPr>
            <p:sp>
              <p:nvSpPr>
                <p:cNvPr id="28" name="Arc 27"/>
                <p:cNvSpPr>
                  <a:spLocks noChangeAspect="1"/>
                </p:cNvSpPr>
                <p:nvPr/>
              </p:nvSpPr>
              <p:spPr>
                <a:xfrm rot="16200000">
                  <a:off x="1807029" y="2764972"/>
                  <a:ext cx="2743200" cy="2743200"/>
                </a:xfrm>
                <a:prstGeom prst="arc">
                  <a:avLst>
                    <a:gd name="adj1" fmla="val 16200000"/>
                    <a:gd name="adj2" fmla="val 20509222"/>
                  </a:avLst>
                </a:prstGeom>
                <a:solidFill>
                  <a:srgbClr val="FF0000">
                    <a:alpha val="44000"/>
                  </a:srgbClr>
                </a:solidFill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29" name="Group 28"/>
                <p:cNvGrpSpPr/>
                <p:nvPr/>
              </p:nvGrpSpPr>
              <p:grpSpPr>
                <a:xfrm>
                  <a:off x="1807030" y="2833438"/>
                  <a:ext cx="1371599" cy="1303134"/>
                  <a:chOff x="1807030" y="2833438"/>
                  <a:chExt cx="1371599" cy="1303134"/>
                </a:xfrm>
              </p:grpSpPr>
              <p:cxnSp>
                <p:nvCxnSpPr>
                  <p:cNvPr id="30" name="Straight Connector 29"/>
                  <p:cNvCxnSpPr>
                    <a:stCxn id="28" idx="1"/>
                  </p:cNvCxnSpPr>
                  <p:nvPr/>
                </p:nvCxnSpPr>
                <p:spPr>
                  <a:xfrm flipH="1" flipV="1">
                    <a:off x="1807030" y="4136571"/>
                    <a:ext cx="1371599" cy="1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Straight Connector 30"/>
                  <p:cNvCxnSpPr>
                    <a:stCxn id="28" idx="1"/>
                    <a:endCxn id="28" idx="2"/>
                  </p:cNvCxnSpPr>
                  <p:nvPr/>
                </p:nvCxnSpPr>
                <p:spPr>
                  <a:xfrm flipH="1" flipV="1">
                    <a:off x="2750694" y="2833438"/>
                    <a:ext cx="427935" cy="1303134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8" name="Group 17"/>
              <p:cNvGrpSpPr>
                <a:grpSpLocks noChangeAspect="1"/>
              </p:cNvGrpSpPr>
              <p:nvPr/>
            </p:nvGrpSpPr>
            <p:grpSpPr>
              <a:xfrm rot="4341883">
                <a:off x="742188" y="2504901"/>
                <a:ext cx="1948543" cy="1948543"/>
                <a:chOff x="1807029" y="2764972"/>
                <a:chExt cx="2743200" cy="2743200"/>
              </a:xfrm>
            </p:grpSpPr>
            <p:sp>
              <p:nvSpPr>
                <p:cNvPr id="24" name="Arc 23"/>
                <p:cNvSpPr>
                  <a:spLocks noChangeAspect="1"/>
                </p:cNvSpPr>
                <p:nvPr/>
              </p:nvSpPr>
              <p:spPr>
                <a:xfrm rot="16200000">
                  <a:off x="1807029" y="2764972"/>
                  <a:ext cx="2743200" cy="2743200"/>
                </a:xfrm>
                <a:prstGeom prst="arc">
                  <a:avLst>
                    <a:gd name="adj1" fmla="val 16200000"/>
                    <a:gd name="adj2" fmla="val 20509222"/>
                  </a:avLst>
                </a:prstGeom>
                <a:solidFill>
                  <a:srgbClr val="FF0000">
                    <a:alpha val="44000"/>
                  </a:srgbClr>
                </a:solidFill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25" name="Group 24"/>
                <p:cNvGrpSpPr/>
                <p:nvPr/>
              </p:nvGrpSpPr>
              <p:grpSpPr>
                <a:xfrm>
                  <a:off x="1807030" y="2833438"/>
                  <a:ext cx="1371599" cy="1303134"/>
                  <a:chOff x="1807030" y="2833438"/>
                  <a:chExt cx="1371599" cy="1303134"/>
                </a:xfrm>
              </p:grpSpPr>
              <p:cxnSp>
                <p:nvCxnSpPr>
                  <p:cNvPr id="26" name="Straight Connector 25"/>
                  <p:cNvCxnSpPr>
                    <a:stCxn id="24" idx="1"/>
                  </p:cNvCxnSpPr>
                  <p:nvPr/>
                </p:nvCxnSpPr>
                <p:spPr>
                  <a:xfrm flipH="1" flipV="1">
                    <a:off x="1807030" y="4136571"/>
                    <a:ext cx="1371599" cy="1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Straight Connector 26"/>
                  <p:cNvCxnSpPr>
                    <a:stCxn id="24" idx="1"/>
                    <a:endCxn id="24" idx="2"/>
                  </p:cNvCxnSpPr>
                  <p:nvPr/>
                </p:nvCxnSpPr>
                <p:spPr>
                  <a:xfrm flipH="1" flipV="1">
                    <a:off x="2750694" y="2833438"/>
                    <a:ext cx="427935" cy="1303134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9" name="Group 18"/>
              <p:cNvGrpSpPr>
                <a:grpSpLocks noChangeAspect="1"/>
              </p:cNvGrpSpPr>
              <p:nvPr/>
            </p:nvGrpSpPr>
            <p:grpSpPr>
              <a:xfrm rot="17293861">
                <a:off x="747086" y="2505159"/>
                <a:ext cx="1948543" cy="1948543"/>
                <a:chOff x="1807029" y="2764972"/>
                <a:chExt cx="2743200" cy="2743200"/>
              </a:xfrm>
            </p:grpSpPr>
            <p:sp>
              <p:nvSpPr>
                <p:cNvPr id="20" name="Arc 19"/>
                <p:cNvSpPr>
                  <a:spLocks noChangeAspect="1"/>
                </p:cNvSpPr>
                <p:nvPr/>
              </p:nvSpPr>
              <p:spPr>
                <a:xfrm rot="16200000">
                  <a:off x="1807029" y="2764972"/>
                  <a:ext cx="2743200" cy="2743200"/>
                </a:xfrm>
                <a:prstGeom prst="arc">
                  <a:avLst>
                    <a:gd name="adj1" fmla="val 16200000"/>
                    <a:gd name="adj2" fmla="val 20509222"/>
                  </a:avLst>
                </a:prstGeom>
                <a:solidFill>
                  <a:schemeClr val="accent1">
                    <a:alpha val="54000"/>
                  </a:schemeClr>
                </a:solidFill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21" name="Group 20"/>
                <p:cNvGrpSpPr/>
                <p:nvPr/>
              </p:nvGrpSpPr>
              <p:grpSpPr>
                <a:xfrm>
                  <a:off x="1807030" y="2833438"/>
                  <a:ext cx="1371599" cy="1303134"/>
                  <a:chOff x="1807030" y="2833438"/>
                  <a:chExt cx="1371599" cy="1303134"/>
                </a:xfrm>
              </p:grpSpPr>
              <p:cxnSp>
                <p:nvCxnSpPr>
                  <p:cNvPr id="22" name="Straight Connector 21"/>
                  <p:cNvCxnSpPr>
                    <a:stCxn id="20" idx="1"/>
                  </p:cNvCxnSpPr>
                  <p:nvPr/>
                </p:nvCxnSpPr>
                <p:spPr>
                  <a:xfrm flipH="1" flipV="1">
                    <a:off x="1807030" y="4136571"/>
                    <a:ext cx="1371599" cy="1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Straight Connector 22"/>
                  <p:cNvCxnSpPr>
                    <a:stCxn id="20" idx="1"/>
                    <a:endCxn id="20" idx="2"/>
                  </p:cNvCxnSpPr>
                  <p:nvPr/>
                </p:nvCxnSpPr>
                <p:spPr>
                  <a:xfrm flipH="1" flipV="1">
                    <a:off x="2750694" y="2833438"/>
                    <a:ext cx="427935" cy="1303134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7" name="Group 6"/>
            <p:cNvGrpSpPr>
              <a:grpSpLocks noChangeAspect="1"/>
            </p:cNvGrpSpPr>
            <p:nvPr/>
          </p:nvGrpSpPr>
          <p:grpSpPr>
            <a:xfrm rot="8641623">
              <a:off x="742084" y="2505674"/>
              <a:ext cx="1948543" cy="1948543"/>
              <a:chOff x="1807029" y="2764972"/>
              <a:chExt cx="2743200" cy="2743200"/>
            </a:xfrm>
          </p:grpSpPr>
          <p:sp>
            <p:nvSpPr>
              <p:cNvPr id="13" name="Arc 12"/>
              <p:cNvSpPr>
                <a:spLocks noChangeAspect="1"/>
              </p:cNvSpPr>
              <p:nvPr/>
            </p:nvSpPr>
            <p:spPr>
              <a:xfrm rot="16200000">
                <a:off x="1807029" y="2764972"/>
                <a:ext cx="2743200" cy="2743200"/>
              </a:xfrm>
              <a:prstGeom prst="arc">
                <a:avLst>
                  <a:gd name="adj1" fmla="val 16200000"/>
                  <a:gd name="adj2" fmla="val 20509222"/>
                </a:avLst>
              </a:prstGeom>
              <a:solidFill>
                <a:schemeClr val="accent1">
                  <a:alpha val="54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4" name="Group 13"/>
              <p:cNvGrpSpPr/>
              <p:nvPr/>
            </p:nvGrpSpPr>
            <p:grpSpPr>
              <a:xfrm>
                <a:off x="1807030" y="2833438"/>
                <a:ext cx="1371599" cy="1303134"/>
                <a:chOff x="1807030" y="2833438"/>
                <a:chExt cx="1371599" cy="1303134"/>
              </a:xfrm>
            </p:grpSpPr>
            <p:cxnSp>
              <p:nvCxnSpPr>
                <p:cNvPr id="15" name="Straight Connector 14"/>
                <p:cNvCxnSpPr>
                  <a:stCxn id="13" idx="1"/>
                </p:cNvCxnSpPr>
                <p:nvPr/>
              </p:nvCxnSpPr>
              <p:spPr>
                <a:xfrm flipH="1" flipV="1">
                  <a:off x="1807030" y="4136571"/>
                  <a:ext cx="1371599" cy="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>
                  <a:stCxn id="13" idx="1"/>
                  <a:endCxn id="13" idx="2"/>
                </p:cNvCxnSpPr>
                <p:nvPr/>
              </p:nvCxnSpPr>
              <p:spPr>
                <a:xfrm flipH="1" flipV="1">
                  <a:off x="2750694" y="2833438"/>
                  <a:ext cx="427935" cy="1303134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" name="Group 7"/>
            <p:cNvGrpSpPr>
              <a:grpSpLocks noChangeAspect="1"/>
            </p:cNvGrpSpPr>
            <p:nvPr/>
          </p:nvGrpSpPr>
          <p:grpSpPr>
            <a:xfrm rot="12977029">
              <a:off x="745594" y="2502784"/>
              <a:ext cx="1948543" cy="1948543"/>
              <a:chOff x="1807029" y="2764972"/>
              <a:chExt cx="2743200" cy="2743200"/>
            </a:xfrm>
          </p:grpSpPr>
          <p:sp>
            <p:nvSpPr>
              <p:cNvPr id="9" name="Arc 8"/>
              <p:cNvSpPr>
                <a:spLocks noChangeAspect="1"/>
              </p:cNvSpPr>
              <p:nvPr/>
            </p:nvSpPr>
            <p:spPr>
              <a:xfrm rot="16200000">
                <a:off x="1807029" y="2764972"/>
                <a:ext cx="2743200" cy="2743200"/>
              </a:xfrm>
              <a:prstGeom prst="arc">
                <a:avLst>
                  <a:gd name="adj1" fmla="val 16200000"/>
                  <a:gd name="adj2" fmla="val 20509222"/>
                </a:avLst>
              </a:prstGeom>
              <a:solidFill>
                <a:schemeClr val="accent1">
                  <a:alpha val="54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0" name="Group 9"/>
              <p:cNvGrpSpPr/>
              <p:nvPr/>
            </p:nvGrpSpPr>
            <p:grpSpPr>
              <a:xfrm>
                <a:off x="1807030" y="2833438"/>
                <a:ext cx="1371599" cy="1303134"/>
                <a:chOff x="1807030" y="2833438"/>
                <a:chExt cx="1371599" cy="1303134"/>
              </a:xfrm>
            </p:grpSpPr>
            <p:cxnSp>
              <p:nvCxnSpPr>
                <p:cNvPr id="11" name="Straight Connector 10"/>
                <p:cNvCxnSpPr>
                  <a:stCxn id="9" idx="1"/>
                </p:cNvCxnSpPr>
                <p:nvPr/>
              </p:nvCxnSpPr>
              <p:spPr>
                <a:xfrm flipH="1" flipV="1">
                  <a:off x="1807030" y="4136571"/>
                  <a:ext cx="1371599" cy="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>
                  <a:stCxn id="9" idx="1"/>
                  <a:endCxn id="9" idx="2"/>
                </p:cNvCxnSpPr>
                <p:nvPr/>
              </p:nvCxnSpPr>
              <p:spPr>
                <a:xfrm flipH="1" flipV="1">
                  <a:off x="2750694" y="2833438"/>
                  <a:ext cx="427935" cy="1303134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2" name="Table 31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4511040" y="1353178"/>
              <a:ext cx="3816423" cy="945833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715575">
                      <a:extLst>
                        <a:ext uri="{9D8B030D-6E8A-4147-A177-3AD203B41FA5}">
                          <a16:colId xmlns:a16="http://schemas.microsoft.com/office/drawing/2014/main" val="50069631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221066582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953339239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1512443326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035919114"/>
                        </a:ext>
                      </a:extLst>
                    </a:gridCol>
                  </a:tblGrid>
                  <a:tr h="29863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1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2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3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4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80729707"/>
                      </a:ext>
                    </a:extLst>
                  </a:tr>
                  <a:tr h="29863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600" dirty="0">
                            <a:solidFill>
                              <a:srgbClr val="F2F2F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600" dirty="0">
                            <a:solidFill>
                              <a:srgbClr val="F2F2F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600" dirty="0">
                            <a:solidFill>
                              <a:srgbClr val="F2F2F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600" dirty="0">
                            <a:solidFill>
                              <a:srgbClr val="F2F2F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3279863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2" name="Table 3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91763664"/>
                  </p:ext>
                </p:extLst>
              </p:nvPr>
            </p:nvGraphicFramePr>
            <p:xfrm>
              <a:off x="4511040" y="1353178"/>
              <a:ext cx="3816423" cy="945833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715575">
                      <a:extLst>
                        <a:ext uri="{9D8B030D-6E8A-4147-A177-3AD203B41FA5}">
                          <a16:colId xmlns:a16="http://schemas.microsoft.com/office/drawing/2014/main" val="50069631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221066582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953339239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1512443326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035919114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09" t="-7576" r="-123050" b="-1409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1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2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3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4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80729707"/>
                      </a:ext>
                    </a:extLst>
                  </a:tr>
                  <a:tr h="54959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09" t="-78022" r="-123050" b="-21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30233" t="-78022" r="-303488" b="-21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30233" t="-78022" r="-203488" b="-21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24138" t="-78022" r="-101149" b="-21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31395" t="-78022" r="-2326" b="-219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279863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239232" y="1794104"/>
                <a:ext cx="504056" cy="4675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9232" y="1794104"/>
                <a:ext cx="504056" cy="4675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771892" y="1794104"/>
                <a:ext cx="504056" cy="4675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1892" y="1794104"/>
                <a:ext cx="504056" cy="4675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450079" y="3039291"/>
                <a:ext cx="11859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=2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0079" y="3039291"/>
                <a:ext cx="1185966" cy="276999"/>
              </a:xfrm>
              <a:prstGeom prst="rect">
                <a:avLst/>
              </a:prstGeom>
              <a:blipFill>
                <a:blip r:embed="rId6"/>
                <a:stretch>
                  <a:fillRect l="-4103" r="-1026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716717" y="2908801"/>
                <a:ext cx="504056" cy="46262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6717" y="2908801"/>
                <a:ext cx="504056" cy="46262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>
            <a:off x="4334163" y="4721524"/>
            <a:ext cx="39302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probability that the number of spins is 2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(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ie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– we get a red on the second spin)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This means we need to get blue and then red…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flipH="1" flipV="1">
            <a:off x="4998721" y="3396344"/>
            <a:ext cx="217713" cy="118436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442397" y="3505338"/>
                <a:ext cx="705854" cy="46262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2397" y="3505338"/>
                <a:ext cx="705854" cy="46262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399314" y="3622765"/>
                <a:ext cx="2260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9314" y="3622765"/>
                <a:ext cx="226023" cy="276999"/>
              </a:xfrm>
              <a:prstGeom prst="rect">
                <a:avLst/>
              </a:prstGeom>
              <a:blipFill>
                <a:blip r:embed="rId9"/>
                <a:stretch>
                  <a:fillRect l="-13514" r="-81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4714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40" grpId="0"/>
      <p:bldP spid="42" grpId="0"/>
      <p:bldP spid="41" grpId="0"/>
      <p:bldP spid="4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Statistical Distributions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05287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understand and use probability distributions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spinner below is spun until it lands on red, or has been spun 4 times in total. Find the probability distribution of the random variable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the number of times the spinner is spun.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052876"/>
              </a:xfrm>
              <a:blipFill>
                <a:blip r:embed="rId2"/>
                <a:stretch>
                  <a:fillRect l="-671" t="-724" r="-35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6A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>
          <a:xfrm>
            <a:off x="1036876" y="3914504"/>
            <a:ext cx="1987431" cy="1981199"/>
            <a:chOff x="742084" y="2502784"/>
            <a:chExt cx="1957572" cy="1951433"/>
          </a:xfrm>
        </p:grpSpPr>
        <p:grpSp>
          <p:nvGrpSpPr>
            <p:cNvPr id="6" name="Group 5"/>
            <p:cNvGrpSpPr/>
            <p:nvPr/>
          </p:nvGrpSpPr>
          <p:grpSpPr>
            <a:xfrm>
              <a:off x="742188" y="2503714"/>
              <a:ext cx="1957468" cy="1949988"/>
              <a:chOff x="742188" y="2503714"/>
              <a:chExt cx="1957468" cy="1949988"/>
            </a:xfrm>
          </p:grpSpPr>
          <p:grpSp>
            <p:nvGrpSpPr>
              <p:cNvPr id="17" name="Group 16"/>
              <p:cNvGrpSpPr>
                <a:grpSpLocks noChangeAspect="1"/>
              </p:cNvGrpSpPr>
              <p:nvPr/>
            </p:nvGrpSpPr>
            <p:grpSpPr>
              <a:xfrm>
                <a:off x="751113" y="2503714"/>
                <a:ext cx="1948543" cy="1948543"/>
                <a:chOff x="1807029" y="2764972"/>
                <a:chExt cx="2743200" cy="2743200"/>
              </a:xfrm>
            </p:grpSpPr>
            <p:sp>
              <p:nvSpPr>
                <p:cNvPr id="28" name="Arc 27"/>
                <p:cNvSpPr>
                  <a:spLocks noChangeAspect="1"/>
                </p:cNvSpPr>
                <p:nvPr/>
              </p:nvSpPr>
              <p:spPr>
                <a:xfrm rot="16200000">
                  <a:off x="1807029" y="2764972"/>
                  <a:ext cx="2743200" cy="2743200"/>
                </a:xfrm>
                <a:prstGeom prst="arc">
                  <a:avLst>
                    <a:gd name="adj1" fmla="val 16200000"/>
                    <a:gd name="adj2" fmla="val 20509222"/>
                  </a:avLst>
                </a:prstGeom>
                <a:solidFill>
                  <a:srgbClr val="FF0000">
                    <a:alpha val="44000"/>
                  </a:srgbClr>
                </a:solidFill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29" name="Group 28"/>
                <p:cNvGrpSpPr/>
                <p:nvPr/>
              </p:nvGrpSpPr>
              <p:grpSpPr>
                <a:xfrm>
                  <a:off x="1807030" y="2833438"/>
                  <a:ext cx="1371599" cy="1303134"/>
                  <a:chOff x="1807030" y="2833438"/>
                  <a:chExt cx="1371599" cy="1303134"/>
                </a:xfrm>
              </p:grpSpPr>
              <p:cxnSp>
                <p:nvCxnSpPr>
                  <p:cNvPr id="30" name="Straight Connector 29"/>
                  <p:cNvCxnSpPr>
                    <a:stCxn id="28" idx="1"/>
                  </p:cNvCxnSpPr>
                  <p:nvPr/>
                </p:nvCxnSpPr>
                <p:spPr>
                  <a:xfrm flipH="1" flipV="1">
                    <a:off x="1807030" y="4136571"/>
                    <a:ext cx="1371599" cy="1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Straight Connector 30"/>
                  <p:cNvCxnSpPr>
                    <a:stCxn id="28" idx="1"/>
                    <a:endCxn id="28" idx="2"/>
                  </p:cNvCxnSpPr>
                  <p:nvPr/>
                </p:nvCxnSpPr>
                <p:spPr>
                  <a:xfrm flipH="1" flipV="1">
                    <a:off x="2750694" y="2833438"/>
                    <a:ext cx="427935" cy="1303134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8" name="Group 17"/>
              <p:cNvGrpSpPr>
                <a:grpSpLocks noChangeAspect="1"/>
              </p:cNvGrpSpPr>
              <p:nvPr/>
            </p:nvGrpSpPr>
            <p:grpSpPr>
              <a:xfrm rot="4341883">
                <a:off x="742188" y="2504901"/>
                <a:ext cx="1948543" cy="1948543"/>
                <a:chOff x="1807029" y="2764972"/>
                <a:chExt cx="2743200" cy="2743200"/>
              </a:xfrm>
            </p:grpSpPr>
            <p:sp>
              <p:nvSpPr>
                <p:cNvPr id="24" name="Arc 23"/>
                <p:cNvSpPr>
                  <a:spLocks noChangeAspect="1"/>
                </p:cNvSpPr>
                <p:nvPr/>
              </p:nvSpPr>
              <p:spPr>
                <a:xfrm rot="16200000">
                  <a:off x="1807029" y="2764972"/>
                  <a:ext cx="2743200" cy="2743200"/>
                </a:xfrm>
                <a:prstGeom prst="arc">
                  <a:avLst>
                    <a:gd name="adj1" fmla="val 16200000"/>
                    <a:gd name="adj2" fmla="val 20509222"/>
                  </a:avLst>
                </a:prstGeom>
                <a:solidFill>
                  <a:srgbClr val="FF0000">
                    <a:alpha val="44000"/>
                  </a:srgbClr>
                </a:solidFill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25" name="Group 24"/>
                <p:cNvGrpSpPr/>
                <p:nvPr/>
              </p:nvGrpSpPr>
              <p:grpSpPr>
                <a:xfrm>
                  <a:off x="1807030" y="2833438"/>
                  <a:ext cx="1371599" cy="1303134"/>
                  <a:chOff x="1807030" y="2833438"/>
                  <a:chExt cx="1371599" cy="1303134"/>
                </a:xfrm>
              </p:grpSpPr>
              <p:cxnSp>
                <p:nvCxnSpPr>
                  <p:cNvPr id="26" name="Straight Connector 25"/>
                  <p:cNvCxnSpPr>
                    <a:stCxn id="24" idx="1"/>
                  </p:cNvCxnSpPr>
                  <p:nvPr/>
                </p:nvCxnSpPr>
                <p:spPr>
                  <a:xfrm flipH="1" flipV="1">
                    <a:off x="1807030" y="4136571"/>
                    <a:ext cx="1371599" cy="1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Straight Connector 26"/>
                  <p:cNvCxnSpPr>
                    <a:stCxn id="24" idx="1"/>
                    <a:endCxn id="24" idx="2"/>
                  </p:cNvCxnSpPr>
                  <p:nvPr/>
                </p:nvCxnSpPr>
                <p:spPr>
                  <a:xfrm flipH="1" flipV="1">
                    <a:off x="2750694" y="2833438"/>
                    <a:ext cx="427935" cy="1303134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9" name="Group 18"/>
              <p:cNvGrpSpPr>
                <a:grpSpLocks noChangeAspect="1"/>
              </p:cNvGrpSpPr>
              <p:nvPr/>
            </p:nvGrpSpPr>
            <p:grpSpPr>
              <a:xfrm rot="17293861">
                <a:off x="747086" y="2505159"/>
                <a:ext cx="1948543" cy="1948543"/>
                <a:chOff x="1807029" y="2764972"/>
                <a:chExt cx="2743200" cy="2743200"/>
              </a:xfrm>
            </p:grpSpPr>
            <p:sp>
              <p:nvSpPr>
                <p:cNvPr id="20" name="Arc 19"/>
                <p:cNvSpPr>
                  <a:spLocks noChangeAspect="1"/>
                </p:cNvSpPr>
                <p:nvPr/>
              </p:nvSpPr>
              <p:spPr>
                <a:xfrm rot="16200000">
                  <a:off x="1807029" y="2764972"/>
                  <a:ext cx="2743200" cy="2743200"/>
                </a:xfrm>
                <a:prstGeom prst="arc">
                  <a:avLst>
                    <a:gd name="adj1" fmla="val 16200000"/>
                    <a:gd name="adj2" fmla="val 20509222"/>
                  </a:avLst>
                </a:prstGeom>
                <a:solidFill>
                  <a:schemeClr val="accent1">
                    <a:alpha val="54000"/>
                  </a:schemeClr>
                </a:solidFill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21" name="Group 20"/>
                <p:cNvGrpSpPr/>
                <p:nvPr/>
              </p:nvGrpSpPr>
              <p:grpSpPr>
                <a:xfrm>
                  <a:off x="1807030" y="2833438"/>
                  <a:ext cx="1371599" cy="1303134"/>
                  <a:chOff x="1807030" y="2833438"/>
                  <a:chExt cx="1371599" cy="1303134"/>
                </a:xfrm>
              </p:grpSpPr>
              <p:cxnSp>
                <p:nvCxnSpPr>
                  <p:cNvPr id="22" name="Straight Connector 21"/>
                  <p:cNvCxnSpPr>
                    <a:stCxn id="20" idx="1"/>
                  </p:cNvCxnSpPr>
                  <p:nvPr/>
                </p:nvCxnSpPr>
                <p:spPr>
                  <a:xfrm flipH="1" flipV="1">
                    <a:off x="1807030" y="4136571"/>
                    <a:ext cx="1371599" cy="1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Straight Connector 22"/>
                  <p:cNvCxnSpPr>
                    <a:stCxn id="20" idx="1"/>
                    <a:endCxn id="20" idx="2"/>
                  </p:cNvCxnSpPr>
                  <p:nvPr/>
                </p:nvCxnSpPr>
                <p:spPr>
                  <a:xfrm flipH="1" flipV="1">
                    <a:off x="2750694" y="2833438"/>
                    <a:ext cx="427935" cy="1303134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7" name="Group 6"/>
            <p:cNvGrpSpPr>
              <a:grpSpLocks noChangeAspect="1"/>
            </p:cNvGrpSpPr>
            <p:nvPr/>
          </p:nvGrpSpPr>
          <p:grpSpPr>
            <a:xfrm rot="8641623">
              <a:off x="742084" y="2505674"/>
              <a:ext cx="1948543" cy="1948543"/>
              <a:chOff x="1807029" y="2764972"/>
              <a:chExt cx="2743200" cy="2743200"/>
            </a:xfrm>
          </p:grpSpPr>
          <p:sp>
            <p:nvSpPr>
              <p:cNvPr id="13" name="Arc 12"/>
              <p:cNvSpPr>
                <a:spLocks noChangeAspect="1"/>
              </p:cNvSpPr>
              <p:nvPr/>
            </p:nvSpPr>
            <p:spPr>
              <a:xfrm rot="16200000">
                <a:off x="1807029" y="2764972"/>
                <a:ext cx="2743200" cy="2743200"/>
              </a:xfrm>
              <a:prstGeom prst="arc">
                <a:avLst>
                  <a:gd name="adj1" fmla="val 16200000"/>
                  <a:gd name="adj2" fmla="val 20509222"/>
                </a:avLst>
              </a:prstGeom>
              <a:solidFill>
                <a:schemeClr val="accent1">
                  <a:alpha val="54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4" name="Group 13"/>
              <p:cNvGrpSpPr/>
              <p:nvPr/>
            </p:nvGrpSpPr>
            <p:grpSpPr>
              <a:xfrm>
                <a:off x="1807030" y="2833438"/>
                <a:ext cx="1371599" cy="1303134"/>
                <a:chOff x="1807030" y="2833438"/>
                <a:chExt cx="1371599" cy="1303134"/>
              </a:xfrm>
            </p:grpSpPr>
            <p:cxnSp>
              <p:nvCxnSpPr>
                <p:cNvPr id="15" name="Straight Connector 14"/>
                <p:cNvCxnSpPr>
                  <a:stCxn id="13" idx="1"/>
                </p:cNvCxnSpPr>
                <p:nvPr/>
              </p:nvCxnSpPr>
              <p:spPr>
                <a:xfrm flipH="1" flipV="1">
                  <a:off x="1807030" y="4136571"/>
                  <a:ext cx="1371599" cy="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>
                  <a:stCxn id="13" idx="1"/>
                  <a:endCxn id="13" idx="2"/>
                </p:cNvCxnSpPr>
                <p:nvPr/>
              </p:nvCxnSpPr>
              <p:spPr>
                <a:xfrm flipH="1" flipV="1">
                  <a:off x="2750694" y="2833438"/>
                  <a:ext cx="427935" cy="1303134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" name="Group 7"/>
            <p:cNvGrpSpPr>
              <a:grpSpLocks noChangeAspect="1"/>
            </p:cNvGrpSpPr>
            <p:nvPr/>
          </p:nvGrpSpPr>
          <p:grpSpPr>
            <a:xfrm rot="12977029">
              <a:off x="745594" y="2502784"/>
              <a:ext cx="1948543" cy="1948543"/>
              <a:chOff x="1807029" y="2764972"/>
              <a:chExt cx="2743200" cy="2743200"/>
            </a:xfrm>
          </p:grpSpPr>
          <p:sp>
            <p:nvSpPr>
              <p:cNvPr id="9" name="Arc 8"/>
              <p:cNvSpPr>
                <a:spLocks noChangeAspect="1"/>
              </p:cNvSpPr>
              <p:nvPr/>
            </p:nvSpPr>
            <p:spPr>
              <a:xfrm rot="16200000">
                <a:off x="1807029" y="2764972"/>
                <a:ext cx="2743200" cy="2743200"/>
              </a:xfrm>
              <a:prstGeom prst="arc">
                <a:avLst>
                  <a:gd name="adj1" fmla="val 16200000"/>
                  <a:gd name="adj2" fmla="val 20509222"/>
                </a:avLst>
              </a:prstGeom>
              <a:solidFill>
                <a:schemeClr val="accent1">
                  <a:alpha val="54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0" name="Group 9"/>
              <p:cNvGrpSpPr/>
              <p:nvPr/>
            </p:nvGrpSpPr>
            <p:grpSpPr>
              <a:xfrm>
                <a:off x="1807030" y="2833438"/>
                <a:ext cx="1371599" cy="1303134"/>
                <a:chOff x="1807030" y="2833438"/>
                <a:chExt cx="1371599" cy="1303134"/>
              </a:xfrm>
            </p:grpSpPr>
            <p:cxnSp>
              <p:nvCxnSpPr>
                <p:cNvPr id="11" name="Straight Connector 10"/>
                <p:cNvCxnSpPr>
                  <a:stCxn id="9" idx="1"/>
                </p:cNvCxnSpPr>
                <p:nvPr/>
              </p:nvCxnSpPr>
              <p:spPr>
                <a:xfrm flipH="1" flipV="1">
                  <a:off x="1807030" y="4136571"/>
                  <a:ext cx="1371599" cy="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>
                  <a:stCxn id="9" idx="1"/>
                  <a:endCxn id="9" idx="2"/>
                </p:cNvCxnSpPr>
                <p:nvPr/>
              </p:nvCxnSpPr>
              <p:spPr>
                <a:xfrm flipH="1" flipV="1">
                  <a:off x="2750694" y="2833438"/>
                  <a:ext cx="427935" cy="1303134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2" name="Table 31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4511040" y="1353178"/>
              <a:ext cx="3816423" cy="945833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715575">
                      <a:extLst>
                        <a:ext uri="{9D8B030D-6E8A-4147-A177-3AD203B41FA5}">
                          <a16:colId xmlns:a16="http://schemas.microsoft.com/office/drawing/2014/main" val="50069631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221066582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953339239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1512443326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035919114"/>
                        </a:ext>
                      </a:extLst>
                    </a:gridCol>
                  </a:tblGrid>
                  <a:tr h="29863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1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2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3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4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80729707"/>
                      </a:ext>
                    </a:extLst>
                  </a:tr>
                  <a:tr h="29863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600" dirty="0">
                            <a:solidFill>
                              <a:srgbClr val="F2F2F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600" dirty="0">
                            <a:solidFill>
                              <a:srgbClr val="F2F2F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600" dirty="0">
                            <a:solidFill>
                              <a:srgbClr val="F2F2F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600" dirty="0">
                            <a:solidFill>
                              <a:srgbClr val="F2F2F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3279863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2" name="Table 3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91763664"/>
                  </p:ext>
                </p:extLst>
              </p:nvPr>
            </p:nvGraphicFramePr>
            <p:xfrm>
              <a:off x="4511040" y="1353178"/>
              <a:ext cx="3816423" cy="945833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715575">
                      <a:extLst>
                        <a:ext uri="{9D8B030D-6E8A-4147-A177-3AD203B41FA5}">
                          <a16:colId xmlns:a16="http://schemas.microsoft.com/office/drawing/2014/main" val="50069631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221066582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953339239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1512443326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035919114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09" t="-7576" r="-123050" b="-1409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1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2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3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4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80729707"/>
                      </a:ext>
                    </a:extLst>
                  </a:tr>
                  <a:tr h="54959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09" t="-78022" r="-123050" b="-21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30233" t="-78022" r="-303488" b="-21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30233" t="-78022" r="-203488" b="-21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24138" t="-78022" r="-101149" b="-21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31395" t="-78022" r="-2326" b="-219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279863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239232" y="1794104"/>
                <a:ext cx="504056" cy="4675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9232" y="1794104"/>
                <a:ext cx="504056" cy="4675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771892" y="1794104"/>
                <a:ext cx="504056" cy="4675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1892" y="1794104"/>
                <a:ext cx="504056" cy="4675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7277919" y="1794104"/>
                <a:ext cx="504056" cy="4675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18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125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7919" y="1794104"/>
                <a:ext cx="504056" cy="4675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450079" y="3039291"/>
                <a:ext cx="11859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=3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0079" y="3039291"/>
                <a:ext cx="1185966" cy="276999"/>
              </a:xfrm>
              <a:prstGeom prst="rect">
                <a:avLst/>
              </a:prstGeom>
              <a:blipFill>
                <a:blip r:embed="rId7"/>
                <a:stretch>
                  <a:fillRect l="-4103" r="-1026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716717" y="2908801"/>
                <a:ext cx="849546" cy="46262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6717" y="2908801"/>
                <a:ext cx="849546" cy="46262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>
            <a:off x="4334163" y="4721524"/>
            <a:ext cx="39302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probability that the number of spins is 3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(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ie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– we get a red on the third spin)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This means we need to get blue and then blue and then red…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flipH="1" flipV="1">
            <a:off x="4998721" y="3396344"/>
            <a:ext cx="217713" cy="118436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512065" y="3505338"/>
                <a:ext cx="705854" cy="46262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18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125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2065" y="3505338"/>
                <a:ext cx="705854" cy="46262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399314" y="3622765"/>
                <a:ext cx="2260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9314" y="3622765"/>
                <a:ext cx="226023" cy="276999"/>
              </a:xfrm>
              <a:prstGeom prst="rect">
                <a:avLst/>
              </a:prstGeom>
              <a:blipFill>
                <a:blip r:embed="rId10"/>
                <a:stretch>
                  <a:fillRect l="-13514" r="-81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2853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0" grpId="0"/>
      <p:bldP spid="42" grpId="0"/>
      <p:bldP spid="41" grpId="0"/>
      <p:bldP spid="4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Statistical Distributions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05287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understand and use probability distributions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spinner below is spun until it lands on red, or has been spun 4 times in total. Find the probability distribution of the random variable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the number of times the spinner is spun.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052876"/>
              </a:xfrm>
              <a:blipFill>
                <a:blip r:embed="rId2"/>
                <a:stretch>
                  <a:fillRect l="-671" t="-724" r="-35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6A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>
          <a:xfrm>
            <a:off x="1036876" y="3914504"/>
            <a:ext cx="1987431" cy="1981199"/>
            <a:chOff x="742084" y="2502784"/>
            <a:chExt cx="1957572" cy="1951433"/>
          </a:xfrm>
        </p:grpSpPr>
        <p:grpSp>
          <p:nvGrpSpPr>
            <p:cNvPr id="6" name="Group 5"/>
            <p:cNvGrpSpPr/>
            <p:nvPr/>
          </p:nvGrpSpPr>
          <p:grpSpPr>
            <a:xfrm>
              <a:off x="742188" y="2503714"/>
              <a:ext cx="1957468" cy="1949988"/>
              <a:chOff x="742188" y="2503714"/>
              <a:chExt cx="1957468" cy="1949988"/>
            </a:xfrm>
          </p:grpSpPr>
          <p:grpSp>
            <p:nvGrpSpPr>
              <p:cNvPr id="17" name="Group 16"/>
              <p:cNvGrpSpPr>
                <a:grpSpLocks noChangeAspect="1"/>
              </p:cNvGrpSpPr>
              <p:nvPr/>
            </p:nvGrpSpPr>
            <p:grpSpPr>
              <a:xfrm>
                <a:off x="751113" y="2503714"/>
                <a:ext cx="1948543" cy="1948543"/>
                <a:chOff x="1807029" y="2764972"/>
                <a:chExt cx="2743200" cy="2743200"/>
              </a:xfrm>
            </p:grpSpPr>
            <p:sp>
              <p:nvSpPr>
                <p:cNvPr id="28" name="Arc 27"/>
                <p:cNvSpPr>
                  <a:spLocks noChangeAspect="1"/>
                </p:cNvSpPr>
                <p:nvPr/>
              </p:nvSpPr>
              <p:spPr>
                <a:xfrm rot="16200000">
                  <a:off x="1807029" y="2764972"/>
                  <a:ext cx="2743200" cy="2743200"/>
                </a:xfrm>
                <a:prstGeom prst="arc">
                  <a:avLst>
                    <a:gd name="adj1" fmla="val 16200000"/>
                    <a:gd name="adj2" fmla="val 20509222"/>
                  </a:avLst>
                </a:prstGeom>
                <a:solidFill>
                  <a:srgbClr val="FF0000">
                    <a:alpha val="44000"/>
                  </a:srgbClr>
                </a:solidFill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29" name="Group 28"/>
                <p:cNvGrpSpPr/>
                <p:nvPr/>
              </p:nvGrpSpPr>
              <p:grpSpPr>
                <a:xfrm>
                  <a:off x="1807030" y="2833438"/>
                  <a:ext cx="1371599" cy="1303134"/>
                  <a:chOff x="1807030" y="2833438"/>
                  <a:chExt cx="1371599" cy="1303134"/>
                </a:xfrm>
              </p:grpSpPr>
              <p:cxnSp>
                <p:nvCxnSpPr>
                  <p:cNvPr id="30" name="Straight Connector 29"/>
                  <p:cNvCxnSpPr>
                    <a:stCxn id="28" idx="1"/>
                  </p:cNvCxnSpPr>
                  <p:nvPr/>
                </p:nvCxnSpPr>
                <p:spPr>
                  <a:xfrm flipH="1" flipV="1">
                    <a:off x="1807030" y="4136571"/>
                    <a:ext cx="1371599" cy="1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Straight Connector 30"/>
                  <p:cNvCxnSpPr>
                    <a:stCxn id="28" idx="1"/>
                    <a:endCxn id="28" idx="2"/>
                  </p:cNvCxnSpPr>
                  <p:nvPr/>
                </p:nvCxnSpPr>
                <p:spPr>
                  <a:xfrm flipH="1" flipV="1">
                    <a:off x="2750694" y="2833438"/>
                    <a:ext cx="427935" cy="1303134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8" name="Group 17"/>
              <p:cNvGrpSpPr>
                <a:grpSpLocks noChangeAspect="1"/>
              </p:cNvGrpSpPr>
              <p:nvPr/>
            </p:nvGrpSpPr>
            <p:grpSpPr>
              <a:xfrm rot="4341883">
                <a:off x="742188" y="2504901"/>
                <a:ext cx="1948543" cy="1948543"/>
                <a:chOff x="1807029" y="2764972"/>
                <a:chExt cx="2743200" cy="2743200"/>
              </a:xfrm>
            </p:grpSpPr>
            <p:sp>
              <p:nvSpPr>
                <p:cNvPr id="24" name="Arc 23"/>
                <p:cNvSpPr>
                  <a:spLocks noChangeAspect="1"/>
                </p:cNvSpPr>
                <p:nvPr/>
              </p:nvSpPr>
              <p:spPr>
                <a:xfrm rot="16200000">
                  <a:off x="1807029" y="2764972"/>
                  <a:ext cx="2743200" cy="2743200"/>
                </a:xfrm>
                <a:prstGeom prst="arc">
                  <a:avLst>
                    <a:gd name="adj1" fmla="val 16200000"/>
                    <a:gd name="adj2" fmla="val 20509222"/>
                  </a:avLst>
                </a:prstGeom>
                <a:solidFill>
                  <a:srgbClr val="FF0000">
                    <a:alpha val="44000"/>
                  </a:srgbClr>
                </a:solidFill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25" name="Group 24"/>
                <p:cNvGrpSpPr/>
                <p:nvPr/>
              </p:nvGrpSpPr>
              <p:grpSpPr>
                <a:xfrm>
                  <a:off x="1807030" y="2833438"/>
                  <a:ext cx="1371599" cy="1303134"/>
                  <a:chOff x="1807030" y="2833438"/>
                  <a:chExt cx="1371599" cy="1303134"/>
                </a:xfrm>
              </p:grpSpPr>
              <p:cxnSp>
                <p:nvCxnSpPr>
                  <p:cNvPr id="26" name="Straight Connector 25"/>
                  <p:cNvCxnSpPr>
                    <a:stCxn id="24" idx="1"/>
                  </p:cNvCxnSpPr>
                  <p:nvPr/>
                </p:nvCxnSpPr>
                <p:spPr>
                  <a:xfrm flipH="1" flipV="1">
                    <a:off x="1807030" y="4136571"/>
                    <a:ext cx="1371599" cy="1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Straight Connector 26"/>
                  <p:cNvCxnSpPr>
                    <a:stCxn id="24" idx="1"/>
                    <a:endCxn id="24" idx="2"/>
                  </p:cNvCxnSpPr>
                  <p:nvPr/>
                </p:nvCxnSpPr>
                <p:spPr>
                  <a:xfrm flipH="1" flipV="1">
                    <a:off x="2750694" y="2833438"/>
                    <a:ext cx="427935" cy="1303134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9" name="Group 18"/>
              <p:cNvGrpSpPr>
                <a:grpSpLocks noChangeAspect="1"/>
              </p:cNvGrpSpPr>
              <p:nvPr/>
            </p:nvGrpSpPr>
            <p:grpSpPr>
              <a:xfrm rot="17293861">
                <a:off x="747086" y="2505159"/>
                <a:ext cx="1948543" cy="1948543"/>
                <a:chOff x="1807029" y="2764972"/>
                <a:chExt cx="2743200" cy="2743200"/>
              </a:xfrm>
            </p:grpSpPr>
            <p:sp>
              <p:nvSpPr>
                <p:cNvPr id="20" name="Arc 19"/>
                <p:cNvSpPr>
                  <a:spLocks noChangeAspect="1"/>
                </p:cNvSpPr>
                <p:nvPr/>
              </p:nvSpPr>
              <p:spPr>
                <a:xfrm rot="16200000">
                  <a:off x="1807029" y="2764972"/>
                  <a:ext cx="2743200" cy="2743200"/>
                </a:xfrm>
                <a:prstGeom prst="arc">
                  <a:avLst>
                    <a:gd name="adj1" fmla="val 16200000"/>
                    <a:gd name="adj2" fmla="val 20509222"/>
                  </a:avLst>
                </a:prstGeom>
                <a:solidFill>
                  <a:schemeClr val="accent1">
                    <a:alpha val="54000"/>
                  </a:schemeClr>
                </a:solidFill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grpSp>
              <p:nvGrpSpPr>
                <p:cNvPr id="21" name="Group 20"/>
                <p:cNvGrpSpPr/>
                <p:nvPr/>
              </p:nvGrpSpPr>
              <p:grpSpPr>
                <a:xfrm>
                  <a:off x="1807030" y="2833438"/>
                  <a:ext cx="1371599" cy="1303134"/>
                  <a:chOff x="1807030" y="2833438"/>
                  <a:chExt cx="1371599" cy="1303134"/>
                </a:xfrm>
              </p:grpSpPr>
              <p:cxnSp>
                <p:nvCxnSpPr>
                  <p:cNvPr id="22" name="Straight Connector 21"/>
                  <p:cNvCxnSpPr>
                    <a:stCxn id="20" idx="1"/>
                  </p:cNvCxnSpPr>
                  <p:nvPr/>
                </p:nvCxnSpPr>
                <p:spPr>
                  <a:xfrm flipH="1" flipV="1">
                    <a:off x="1807030" y="4136571"/>
                    <a:ext cx="1371599" cy="1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Straight Connector 22"/>
                  <p:cNvCxnSpPr>
                    <a:stCxn id="20" idx="1"/>
                    <a:endCxn id="20" idx="2"/>
                  </p:cNvCxnSpPr>
                  <p:nvPr/>
                </p:nvCxnSpPr>
                <p:spPr>
                  <a:xfrm flipH="1" flipV="1">
                    <a:off x="2750694" y="2833438"/>
                    <a:ext cx="427935" cy="1303134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7" name="Group 6"/>
            <p:cNvGrpSpPr>
              <a:grpSpLocks noChangeAspect="1"/>
            </p:cNvGrpSpPr>
            <p:nvPr/>
          </p:nvGrpSpPr>
          <p:grpSpPr>
            <a:xfrm rot="8641623">
              <a:off x="742084" y="2505674"/>
              <a:ext cx="1948543" cy="1948543"/>
              <a:chOff x="1807029" y="2764972"/>
              <a:chExt cx="2743200" cy="2743200"/>
            </a:xfrm>
          </p:grpSpPr>
          <p:sp>
            <p:nvSpPr>
              <p:cNvPr id="13" name="Arc 12"/>
              <p:cNvSpPr>
                <a:spLocks noChangeAspect="1"/>
              </p:cNvSpPr>
              <p:nvPr/>
            </p:nvSpPr>
            <p:spPr>
              <a:xfrm rot="16200000">
                <a:off x="1807029" y="2764972"/>
                <a:ext cx="2743200" cy="2743200"/>
              </a:xfrm>
              <a:prstGeom prst="arc">
                <a:avLst>
                  <a:gd name="adj1" fmla="val 16200000"/>
                  <a:gd name="adj2" fmla="val 20509222"/>
                </a:avLst>
              </a:prstGeom>
              <a:solidFill>
                <a:schemeClr val="accent1">
                  <a:alpha val="54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4" name="Group 13"/>
              <p:cNvGrpSpPr/>
              <p:nvPr/>
            </p:nvGrpSpPr>
            <p:grpSpPr>
              <a:xfrm>
                <a:off x="1807030" y="2833438"/>
                <a:ext cx="1371599" cy="1303134"/>
                <a:chOff x="1807030" y="2833438"/>
                <a:chExt cx="1371599" cy="1303134"/>
              </a:xfrm>
            </p:grpSpPr>
            <p:cxnSp>
              <p:nvCxnSpPr>
                <p:cNvPr id="15" name="Straight Connector 14"/>
                <p:cNvCxnSpPr>
                  <a:stCxn id="13" idx="1"/>
                </p:cNvCxnSpPr>
                <p:nvPr/>
              </p:nvCxnSpPr>
              <p:spPr>
                <a:xfrm flipH="1" flipV="1">
                  <a:off x="1807030" y="4136571"/>
                  <a:ext cx="1371599" cy="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>
                  <a:stCxn id="13" idx="1"/>
                  <a:endCxn id="13" idx="2"/>
                </p:cNvCxnSpPr>
                <p:nvPr/>
              </p:nvCxnSpPr>
              <p:spPr>
                <a:xfrm flipH="1" flipV="1">
                  <a:off x="2750694" y="2833438"/>
                  <a:ext cx="427935" cy="1303134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" name="Group 7"/>
            <p:cNvGrpSpPr>
              <a:grpSpLocks noChangeAspect="1"/>
            </p:cNvGrpSpPr>
            <p:nvPr/>
          </p:nvGrpSpPr>
          <p:grpSpPr>
            <a:xfrm rot="12977029">
              <a:off x="745594" y="2502784"/>
              <a:ext cx="1948543" cy="1948543"/>
              <a:chOff x="1807029" y="2764972"/>
              <a:chExt cx="2743200" cy="2743200"/>
            </a:xfrm>
          </p:grpSpPr>
          <p:sp>
            <p:nvSpPr>
              <p:cNvPr id="9" name="Arc 8"/>
              <p:cNvSpPr>
                <a:spLocks noChangeAspect="1"/>
              </p:cNvSpPr>
              <p:nvPr/>
            </p:nvSpPr>
            <p:spPr>
              <a:xfrm rot="16200000">
                <a:off x="1807029" y="2764972"/>
                <a:ext cx="2743200" cy="2743200"/>
              </a:xfrm>
              <a:prstGeom prst="arc">
                <a:avLst>
                  <a:gd name="adj1" fmla="val 16200000"/>
                  <a:gd name="adj2" fmla="val 20509222"/>
                </a:avLst>
              </a:prstGeom>
              <a:solidFill>
                <a:schemeClr val="accent1">
                  <a:alpha val="54000"/>
                </a:schemeClr>
              </a:solidFill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0" name="Group 9"/>
              <p:cNvGrpSpPr/>
              <p:nvPr/>
            </p:nvGrpSpPr>
            <p:grpSpPr>
              <a:xfrm>
                <a:off x="1807030" y="2833438"/>
                <a:ext cx="1371599" cy="1303134"/>
                <a:chOff x="1807030" y="2833438"/>
                <a:chExt cx="1371599" cy="1303134"/>
              </a:xfrm>
            </p:grpSpPr>
            <p:cxnSp>
              <p:nvCxnSpPr>
                <p:cNvPr id="11" name="Straight Connector 10"/>
                <p:cNvCxnSpPr>
                  <a:stCxn id="9" idx="1"/>
                </p:cNvCxnSpPr>
                <p:nvPr/>
              </p:nvCxnSpPr>
              <p:spPr>
                <a:xfrm flipH="1" flipV="1">
                  <a:off x="1807030" y="4136571"/>
                  <a:ext cx="1371599" cy="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>
                  <a:stCxn id="9" idx="1"/>
                  <a:endCxn id="9" idx="2"/>
                </p:cNvCxnSpPr>
                <p:nvPr/>
              </p:nvCxnSpPr>
              <p:spPr>
                <a:xfrm flipH="1" flipV="1">
                  <a:off x="2750694" y="2833438"/>
                  <a:ext cx="427935" cy="1303134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2" name="Table 31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4511040" y="1353178"/>
              <a:ext cx="3816423" cy="945833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715575">
                      <a:extLst>
                        <a:ext uri="{9D8B030D-6E8A-4147-A177-3AD203B41FA5}">
                          <a16:colId xmlns:a16="http://schemas.microsoft.com/office/drawing/2014/main" val="50069631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221066582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953339239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1512443326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035919114"/>
                        </a:ext>
                      </a:extLst>
                    </a:gridCol>
                  </a:tblGrid>
                  <a:tr h="29863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1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2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3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4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80729707"/>
                      </a:ext>
                    </a:extLst>
                  </a:tr>
                  <a:tr h="29863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600" dirty="0">
                            <a:solidFill>
                              <a:srgbClr val="F2F2F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600" dirty="0">
                            <a:solidFill>
                              <a:srgbClr val="F2F2F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600" dirty="0">
                            <a:solidFill>
                              <a:srgbClr val="F2F2F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600" dirty="0">
                            <a:solidFill>
                              <a:srgbClr val="F2F2F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3279863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2" name="Table 3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91763664"/>
                  </p:ext>
                </p:extLst>
              </p:nvPr>
            </p:nvGraphicFramePr>
            <p:xfrm>
              <a:off x="4511040" y="1353178"/>
              <a:ext cx="3816423" cy="945833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715575">
                      <a:extLst>
                        <a:ext uri="{9D8B030D-6E8A-4147-A177-3AD203B41FA5}">
                          <a16:colId xmlns:a16="http://schemas.microsoft.com/office/drawing/2014/main" val="50069631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221066582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953339239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1512443326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035919114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09" t="-7576" r="-123050" b="-1409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1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2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3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4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80729707"/>
                      </a:ext>
                    </a:extLst>
                  </a:tr>
                  <a:tr h="54959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09" t="-78022" r="-123050" b="-21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30233" t="-78022" r="-303488" b="-21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30233" t="-78022" r="-203488" b="-21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24138" t="-78022" r="-101149" b="-21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31395" t="-78022" r="-2326" b="-219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279863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239232" y="1794104"/>
                <a:ext cx="504056" cy="4675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9232" y="1794104"/>
                <a:ext cx="504056" cy="4675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771892" y="1794104"/>
                <a:ext cx="504056" cy="4675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1892" y="1794104"/>
                <a:ext cx="504056" cy="4675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7277919" y="1794104"/>
                <a:ext cx="504056" cy="4675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18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125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7919" y="1794104"/>
                <a:ext cx="504056" cy="4675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810580" y="1794104"/>
                <a:ext cx="504056" cy="4675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27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125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0580" y="1794104"/>
                <a:ext cx="504056" cy="46750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450079" y="3039291"/>
                <a:ext cx="11859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=4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0079" y="3039291"/>
                <a:ext cx="1185966" cy="276999"/>
              </a:xfrm>
              <a:prstGeom prst="rect">
                <a:avLst/>
              </a:prstGeom>
              <a:blipFill>
                <a:blip r:embed="rId8"/>
                <a:stretch>
                  <a:fillRect l="-4103" r="-1026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603505" y="2908801"/>
                <a:ext cx="1999078" cy="55322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den>
                          </m:f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18</m:t>
                              </m:r>
                            </m:num>
                            <m:den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125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3505" y="2908801"/>
                <a:ext cx="1999078" cy="55322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>
            <a:off x="4334162" y="4721524"/>
            <a:ext cx="466179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probability that the number of spins is 4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In this case it does not matter whether we get red or blue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Spinning 4 times is equivalent to </a:t>
            </a:r>
            <a:r>
              <a:rPr lang="en-US" sz="14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not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stopping after 1, 2 or 3 spins (since we will not go above 4)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flipH="1" flipV="1">
            <a:off x="4998721" y="3396344"/>
            <a:ext cx="217713" cy="118436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520774" y="3505338"/>
                <a:ext cx="705854" cy="46262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27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125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0774" y="3505338"/>
                <a:ext cx="705854" cy="46262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399314" y="3622765"/>
                <a:ext cx="2260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9314" y="3622765"/>
                <a:ext cx="226023" cy="276999"/>
              </a:xfrm>
              <a:prstGeom prst="rect">
                <a:avLst/>
              </a:prstGeom>
              <a:blipFill>
                <a:blip r:embed="rId11"/>
                <a:stretch>
                  <a:fillRect l="-13514" r="-81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1878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40" grpId="0"/>
      <p:bldP spid="42" grpId="0"/>
      <p:bldP spid="41" grpId="0"/>
      <p:bldP spid="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935" y="1851750"/>
            <a:ext cx="4187190" cy="4351338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n-US" sz="2000" dirty="0">
                <a:latin typeface="Comic Sans MS" panose="030F0702030302020204" pitchFamily="66" charset="0"/>
              </a:rPr>
              <a:t>Three coins are flipped. Calculate the probability that:</a:t>
            </a:r>
          </a:p>
          <a:p>
            <a:pPr marL="514350" indent="-514350">
              <a:buAutoNum type="alphaLcParenR"/>
            </a:pPr>
            <a:r>
              <a:rPr lang="en-US" sz="2000" dirty="0">
                <a:latin typeface="Comic Sans MS" panose="030F0702030302020204" pitchFamily="66" charset="0"/>
              </a:rPr>
              <a:t>All land on tails</a:t>
            </a:r>
          </a:p>
          <a:p>
            <a:pPr marL="514350" indent="-514350">
              <a:buAutoNum type="alphaLcParenR"/>
            </a:pPr>
            <a:r>
              <a:rPr lang="en-US" sz="2000" dirty="0">
                <a:latin typeface="Comic Sans MS" panose="030F0702030302020204" pitchFamily="66" charset="0"/>
              </a:rPr>
              <a:t>All land on heads</a:t>
            </a:r>
          </a:p>
          <a:p>
            <a:pPr marL="514350" indent="-514350">
              <a:buAutoNum type="alphaLcParenR"/>
            </a:pPr>
            <a:r>
              <a:rPr lang="en-US" sz="2000" dirty="0">
                <a:latin typeface="Comic Sans MS" panose="030F0702030302020204" pitchFamily="66" charset="0"/>
              </a:rPr>
              <a:t>Exactly one lands on tails</a:t>
            </a:r>
          </a:p>
          <a:p>
            <a:pPr marL="514350" indent="-514350">
              <a:buAutoNum type="alphaLcParenR"/>
            </a:pPr>
            <a:r>
              <a:rPr lang="en-US" sz="2000" dirty="0">
                <a:latin typeface="Comic Sans MS" panose="030F0702030302020204" pitchFamily="66" charset="0"/>
              </a:rPr>
              <a:t>At least 2 land on heads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 txBox="1">
            <a:spLocks/>
          </p:cNvSpPr>
          <p:nvPr/>
        </p:nvSpPr>
        <p:spPr>
          <a:xfrm>
            <a:off x="4704260" y="1834333"/>
            <a:ext cx="418719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2) Two fair dice are rolled. Calculate the probability that the sum of the scores on the dice is:</a:t>
            </a:r>
          </a:p>
          <a:p>
            <a:pPr marL="457200" indent="-457200">
              <a:buAutoNum type="alphaLcParenR"/>
            </a:pPr>
            <a:r>
              <a:rPr lang="en-US" sz="2000" dirty="0">
                <a:latin typeface="Comic Sans MS" panose="030F0702030302020204" pitchFamily="66" charset="0"/>
              </a:rPr>
              <a:t>5</a:t>
            </a:r>
          </a:p>
          <a:p>
            <a:pPr marL="457200" indent="-457200">
              <a:buAutoNum type="alphaLcParenR"/>
            </a:pPr>
            <a:r>
              <a:rPr lang="en-US" sz="2000" dirty="0">
                <a:latin typeface="Comic Sans MS" panose="030F0702030302020204" pitchFamily="66" charset="0"/>
              </a:rPr>
              <a:t>Even</a:t>
            </a:r>
          </a:p>
          <a:p>
            <a:pPr marL="457200" indent="-457200">
              <a:buAutoNum type="alphaLcParenR"/>
            </a:pPr>
            <a:r>
              <a:rPr lang="en-US" sz="2000" dirty="0">
                <a:latin typeface="Comic Sans MS" panose="030F0702030302020204" pitchFamily="66" charset="0"/>
              </a:rPr>
              <a:t>Od</a:t>
            </a:r>
            <a:r>
              <a:rPr lang="en-GB" sz="2000" dirty="0">
                <a:latin typeface="Comic Sans MS" panose="030F0702030302020204" pitchFamily="66" charset="0"/>
              </a:rPr>
              <a:t>d</a:t>
            </a:r>
          </a:p>
          <a:p>
            <a:pPr marL="457200" indent="-457200">
              <a:buAutoNum type="alphaLcParenR"/>
            </a:pPr>
            <a:r>
              <a:rPr lang="en-US" sz="2000" dirty="0">
                <a:latin typeface="Comic Sans MS" panose="030F0702030302020204" pitchFamily="66" charset="0"/>
              </a:rPr>
              <a:t>Prime</a:t>
            </a:r>
          </a:p>
          <a:p>
            <a:pPr marL="457200" indent="-457200">
              <a:buAutoNum type="alphaLcParenR"/>
            </a:pPr>
            <a:r>
              <a:rPr lang="en-US" sz="2000" dirty="0">
                <a:latin typeface="Comic Sans MS" panose="030F0702030302020204" pitchFamily="66" charset="0"/>
              </a:rPr>
              <a:t>A multiple of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930435" y="2686595"/>
                <a:ext cx="169918" cy="4626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0435" y="2686595"/>
                <a:ext cx="169918" cy="46269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161213" y="3135085"/>
                <a:ext cx="169918" cy="4626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1213" y="3135085"/>
                <a:ext cx="169918" cy="46269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088677" y="3496491"/>
                <a:ext cx="169918" cy="4626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8677" y="3496491"/>
                <a:ext cx="169918" cy="46269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971111" y="3971108"/>
                <a:ext cx="169918" cy="4626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1111" y="3971108"/>
                <a:ext cx="169918" cy="46269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551717" y="2704011"/>
                <a:ext cx="169918" cy="4626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1717" y="2704011"/>
                <a:ext cx="169918" cy="46269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847807" y="3479074"/>
                <a:ext cx="169918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7807" y="3479074"/>
                <a:ext cx="169918" cy="46102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991498" y="3082834"/>
                <a:ext cx="169918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1498" y="3082834"/>
                <a:ext cx="169918" cy="46102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048104" y="3914502"/>
                <a:ext cx="169918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8104" y="3914502"/>
                <a:ext cx="169918" cy="46102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106195" y="4302033"/>
                <a:ext cx="293350" cy="4660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6195" y="4302033"/>
                <a:ext cx="293350" cy="46602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2783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C28D9FB-2C9E-4742-95EE-46B11A8A5B22}"/>
              </a:ext>
            </a:extLst>
          </p:cNvPr>
          <p:cNvSpPr/>
          <p:nvPr/>
        </p:nvSpPr>
        <p:spPr>
          <a:xfrm>
            <a:off x="857235" y="1316007"/>
            <a:ext cx="7410427" cy="431656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138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138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6A</a:t>
            </a:r>
            <a:endParaRPr lang="ja-JP" altLang="en-US" sz="13800" b="1" dirty="0">
              <a:ln w="38100">
                <a:solidFill>
                  <a:srgbClr val="FFFF00"/>
                </a:solidFill>
                <a:prstDash val="solid"/>
              </a:ln>
              <a:latin typeface="French Script MT" panose="03020402040607040605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054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Statistical Distributions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505287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understand and use probability distributions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random variable is a variable whose value depends on the outcome of a random event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For example, when we roll 5 dice, the number of sixes rolled would be a random variable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The range of values the random variable can take is called a sample space, and is often drawn as a table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A discrete variable can only take certain countable numerical values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For example, the number of people has to be a whole number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68318" y="1561539"/>
            <a:ext cx="481169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This chapter focuses on </a:t>
            </a:r>
            <a:r>
              <a:rPr lang="en-US" sz="1600" b="1" u="sng" dirty="0">
                <a:solidFill>
                  <a:srgbClr val="FF0000"/>
                </a:solidFill>
                <a:latin typeface="Comic Sans MS" panose="030F0702030302020204" pitchFamily="66" charset="0"/>
              </a:rPr>
              <a:t>Discrete Random Variables</a:t>
            </a:r>
          </a:p>
          <a:p>
            <a:pPr algn="ctr"/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These are values which can only take certain numerical values, each of which can be assigned a probability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92606" y="3932808"/>
            <a:ext cx="47317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For example, the number of times a 1 is rolled when rolling a dice 10 times</a:t>
            </a:r>
          </a:p>
          <a:p>
            <a:pPr algn="ctr"/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It can only take certain numerical values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Each can be assigned a probability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086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Statistical Distributions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05287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understand and use probability distributions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probability distribution fully describes the probability of any outcome in the sample space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For example, for the random variable: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𝑋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𝑠𝑐𝑜𝑟𝑒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𝑤h𝑒𝑛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𝑓𝑎𝑖𝑟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𝑑𝑖𝑐𝑒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𝑖𝑠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𝑟𝑜𝑙𝑙𝑒𝑑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052876"/>
              </a:xfrm>
              <a:blipFill>
                <a:blip r:embed="rId2"/>
                <a:stretch>
                  <a:fillRect l="-671" t="-724" r="-35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4711335" y="3016794"/>
              <a:ext cx="3108958" cy="770255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099900">
                      <a:extLst>
                        <a:ext uri="{9D8B030D-6E8A-4147-A177-3AD203B41FA5}">
                          <a16:colId xmlns:a16="http://schemas.microsoft.com/office/drawing/2014/main" val="50069631"/>
                        </a:ext>
                      </a:extLst>
                    </a:gridCol>
                    <a:gridCol w="334843">
                      <a:extLst>
                        <a:ext uri="{9D8B030D-6E8A-4147-A177-3AD203B41FA5}">
                          <a16:colId xmlns:a16="http://schemas.microsoft.com/office/drawing/2014/main" val="2221066582"/>
                        </a:ext>
                      </a:extLst>
                    </a:gridCol>
                    <a:gridCol w="334843">
                      <a:extLst>
                        <a:ext uri="{9D8B030D-6E8A-4147-A177-3AD203B41FA5}">
                          <a16:colId xmlns:a16="http://schemas.microsoft.com/office/drawing/2014/main" val="2953339239"/>
                        </a:ext>
                      </a:extLst>
                    </a:gridCol>
                    <a:gridCol w="334843">
                      <a:extLst>
                        <a:ext uri="{9D8B030D-6E8A-4147-A177-3AD203B41FA5}">
                          <a16:colId xmlns:a16="http://schemas.microsoft.com/office/drawing/2014/main" val="1512443326"/>
                        </a:ext>
                      </a:extLst>
                    </a:gridCol>
                    <a:gridCol w="334843">
                      <a:extLst>
                        <a:ext uri="{9D8B030D-6E8A-4147-A177-3AD203B41FA5}">
                          <a16:colId xmlns:a16="http://schemas.microsoft.com/office/drawing/2014/main" val="2035919114"/>
                        </a:ext>
                      </a:extLst>
                    </a:gridCol>
                    <a:gridCol w="334843">
                      <a:extLst>
                        <a:ext uri="{9D8B030D-6E8A-4147-A177-3AD203B41FA5}">
                          <a16:colId xmlns:a16="http://schemas.microsoft.com/office/drawing/2014/main" val="4111932066"/>
                        </a:ext>
                      </a:extLst>
                    </a:gridCol>
                    <a:gridCol w="334843">
                      <a:extLst>
                        <a:ext uri="{9D8B030D-6E8A-4147-A177-3AD203B41FA5}">
                          <a16:colId xmlns:a16="http://schemas.microsoft.com/office/drawing/2014/main" val="53198994"/>
                        </a:ext>
                      </a:extLst>
                    </a:gridCol>
                  </a:tblGrid>
                  <a:tr h="29863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1</a:t>
                          </a:r>
                          <a:endParaRPr lang="en-GB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2</a:t>
                          </a:r>
                          <a:endParaRPr lang="en-GB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3</a:t>
                          </a:r>
                          <a:endParaRPr lang="en-GB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4</a:t>
                          </a:r>
                          <a:endParaRPr lang="en-GB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5</a:t>
                          </a:r>
                          <a:endParaRPr lang="en-GB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/>
                            <a:t>6</a:t>
                          </a:r>
                          <a:endParaRPr lang="en-GB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80729707"/>
                      </a:ext>
                    </a:extLst>
                  </a:tr>
                  <a:tr h="29863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2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2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2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2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2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2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3279863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23592682"/>
                  </p:ext>
                </p:extLst>
              </p:nvPr>
            </p:nvGraphicFramePr>
            <p:xfrm>
              <a:off x="4711335" y="3016794"/>
              <a:ext cx="3108958" cy="770255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099900">
                      <a:extLst>
                        <a:ext uri="{9D8B030D-6E8A-4147-A177-3AD203B41FA5}">
                          <a16:colId xmlns:a16="http://schemas.microsoft.com/office/drawing/2014/main" val="50069631"/>
                        </a:ext>
                      </a:extLst>
                    </a:gridCol>
                    <a:gridCol w="334843">
                      <a:extLst>
                        <a:ext uri="{9D8B030D-6E8A-4147-A177-3AD203B41FA5}">
                          <a16:colId xmlns:a16="http://schemas.microsoft.com/office/drawing/2014/main" val="2221066582"/>
                        </a:ext>
                      </a:extLst>
                    </a:gridCol>
                    <a:gridCol w="334843">
                      <a:extLst>
                        <a:ext uri="{9D8B030D-6E8A-4147-A177-3AD203B41FA5}">
                          <a16:colId xmlns:a16="http://schemas.microsoft.com/office/drawing/2014/main" val="2953339239"/>
                        </a:ext>
                      </a:extLst>
                    </a:gridCol>
                    <a:gridCol w="334843">
                      <a:extLst>
                        <a:ext uri="{9D8B030D-6E8A-4147-A177-3AD203B41FA5}">
                          <a16:colId xmlns:a16="http://schemas.microsoft.com/office/drawing/2014/main" val="1512443326"/>
                        </a:ext>
                      </a:extLst>
                    </a:gridCol>
                    <a:gridCol w="334843">
                      <a:extLst>
                        <a:ext uri="{9D8B030D-6E8A-4147-A177-3AD203B41FA5}">
                          <a16:colId xmlns:a16="http://schemas.microsoft.com/office/drawing/2014/main" val="2035919114"/>
                        </a:ext>
                      </a:extLst>
                    </a:gridCol>
                    <a:gridCol w="334843">
                      <a:extLst>
                        <a:ext uri="{9D8B030D-6E8A-4147-A177-3AD203B41FA5}">
                          <a16:colId xmlns:a16="http://schemas.microsoft.com/office/drawing/2014/main" val="4111932066"/>
                        </a:ext>
                      </a:extLst>
                    </a:gridCol>
                    <a:gridCol w="334843">
                      <a:extLst>
                        <a:ext uri="{9D8B030D-6E8A-4147-A177-3AD203B41FA5}">
                          <a16:colId xmlns:a16="http://schemas.microsoft.com/office/drawing/2014/main" val="53198994"/>
                        </a:ext>
                      </a:extLst>
                    </a:gridCol>
                  </a:tblGrid>
                  <a:tr h="3352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52" t="-3571" r="-183425" b="-132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en-GB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</a:t>
                          </a:r>
                          <a:endParaRPr lang="en-GB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3</a:t>
                          </a:r>
                          <a:endParaRPr lang="en-GB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4</a:t>
                          </a:r>
                          <a:endParaRPr lang="en-GB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5</a:t>
                          </a:r>
                          <a:endParaRPr lang="en-GB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6</a:t>
                          </a:r>
                          <a:endParaRPr lang="en-GB" sz="1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80729707"/>
                      </a:ext>
                    </a:extLst>
                  </a:tr>
                  <a:tr h="43497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52" t="-80556" r="-183425" b="-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30909" t="-80556" r="-503636" b="-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30909" t="-80556" r="-403636" b="-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30909" t="-80556" r="-303636" b="-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30909" t="-80556" r="-203636" b="-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30909" t="-80556" r="-103636" b="-2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30909" t="-80556" r="-3636" b="-27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2798633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7" name="Straight Arrow Connector 6"/>
          <p:cNvCxnSpPr/>
          <p:nvPr/>
        </p:nvCxnSpPr>
        <p:spPr>
          <a:xfrm flipH="1">
            <a:off x="5329647" y="2177143"/>
            <a:ext cx="374467" cy="70539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870664" y="1548520"/>
                <a:ext cx="518455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letter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represents the event we are considering, and includes all the possible outcomes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0664" y="1548520"/>
                <a:ext cx="5184559" cy="584775"/>
              </a:xfrm>
              <a:prstGeom prst="rect">
                <a:avLst/>
              </a:prstGeom>
              <a:blipFill>
                <a:blip r:embed="rId4"/>
                <a:stretch>
                  <a:fillRect t="-2083" b="-135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 flipH="1" flipV="1">
            <a:off x="5215720" y="3869438"/>
            <a:ext cx="252925" cy="45398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895858" y="4353863"/>
                <a:ext cx="4964057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lower row means ‘The probability of an observation being equal to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’</a:t>
                </a:r>
              </a:p>
              <a:p>
                <a:pPr algn="ctr"/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In this case, ‘The probability of the score when a fair dice is rolled being equal to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(the top row)’</a:t>
                </a:r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5858" y="4353863"/>
                <a:ext cx="4964057" cy="1323439"/>
              </a:xfrm>
              <a:prstGeom prst="rect">
                <a:avLst/>
              </a:prstGeom>
              <a:blipFill>
                <a:blip r:embed="rId5"/>
                <a:stretch>
                  <a:fillRect l="-369" t="-922" r="-1843" b="-55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523824" y="4932391"/>
            <a:ext cx="27431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0000FF"/>
                </a:solidFill>
                <a:latin typeface="Comic Sans MS" panose="030F0702030302020204" pitchFamily="66" charset="0"/>
              </a:rPr>
              <a:t>If all the probabilities are the same, it is known as a ‘discrete uniform distribution’</a:t>
            </a:r>
            <a:endParaRPr lang="en-GB" sz="16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92963" y="4003829"/>
            <a:ext cx="3391270" cy="32847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3978676" y="5088383"/>
            <a:ext cx="4854606" cy="575569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830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5" grpId="0" animBg="1"/>
      <p:bldP spid="15" grpId="1" animBg="1"/>
      <p:bldP spid="16" grpId="0" animBg="1"/>
      <p:bldP spid="16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Statistical Distributions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052876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understand and use probability distributions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Three fair coins are tossed.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Write down all the possible outcomes when the three coins are tossed.</a:t>
                </a: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random variable,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is defined as the number of heads when the three coins are tossed.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Write the probability distribution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as:</a:t>
                </a:r>
              </a:p>
              <a:p>
                <a:pPr marL="400050" indent="-400050" algn="ctr">
                  <a:buAutoNum type="roman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A table</a:t>
                </a:r>
              </a:p>
              <a:p>
                <a:pPr marL="400050" indent="-400050" algn="ctr">
                  <a:buAutoNum type="roman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A probability mass function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052876"/>
              </a:xfrm>
              <a:blipFill>
                <a:blip r:embed="rId2"/>
                <a:stretch>
                  <a:fillRect l="-671" t="-1206" r="-3523" b="-10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3501008"/>
            <a:ext cx="7777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H </a:t>
            </a:r>
            <a:r>
              <a:rPr lang="en-US" sz="16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H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H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51720" y="3501008"/>
            <a:ext cx="7601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H </a:t>
            </a:r>
            <a:r>
              <a:rPr lang="en-US" sz="16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H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T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15616" y="3501008"/>
            <a:ext cx="7601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H T H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987824" y="3501008"/>
            <a:ext cx="7425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H T </a:t>
            </a:r>
            <a:r>
              <a:rPr lang="en-US" sz="16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987824" y="3861048"/>
            <a:ext cx="7248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 T </a:t>
            </a:r>
            <a:r>
              <a:rPr lang="en-US" sz="16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9512" y="3861048"/>
            <a:ext cx="7601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 H </a:t>
            </a:r>
            <a:r>
              <a:rPr lang="en-US" sz="16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H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051720" y="3861048"/>
            <a:ext cx="7425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 H T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115616" y="3861048"/>
            <a:ext cx="7425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 </a:t>
            </a:r>
            <a:r>
              <a:rPr lang="en-US" sz="16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H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3" name="Table 22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4572000" y="2348880"/>
              <a:ext cx="3816423" cy="945833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715575">
                      <a:extLst>
                        <a:ext uri="{9D8B030D-6E8A-4147-A177-3AD203B41FA5}">
                          <a16:colId xmlns:a16="http://schemas.microsoft.com/office/drawing/2014/main" val="50069631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221066582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953339239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1512443326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035919114"/>
                        </a:ext>
                      </a:extLst>
                    </a:gridCol>
                  </a:tblGrid>
                  <a:tr h="29863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0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1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2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3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80729707"/>
                      </a:ext>
                    </a:extLst>
                  </a:tr>
                  <a:tr h="29863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600" dirty="0">
                            <a:solidFill>
                              <a:srgbClr val="F2F2F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600" dirty="0">
                            <a:solidFill>
                              <a:srgbClr val="F2F2F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600" dirty="0">
                            <a:solidFill>
                              <a:srgbClr val="F2F2F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600" dirty="0">
                            <a:solidFill>
                              <a:srgbClr val="F2F2F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3279863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3" name="Table 2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67735920"/>
                  </p:ext>
                </p:extLst>
              </p:nvPr>
            </p:nvGraphicFramePr>
            <p:xfrm>
              <a:off x="4572000" y="2348880"/>
              <a:ext cx="3816423" cy="945833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715575">
                      <a:extLst>
                        <a:ext uri="{9D8B030D-6E8A-4147-A177-3AD203B41FA5}">
                          <a16:colId xmlns:a16="http://schemas.microsoft.com/office/drawing/2014/main" val="50069631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221066582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953339239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1512443326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035919114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09" t="-7692" r="-123050" b="-1430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0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1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2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3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80729707"/>
                      </a:ext>
                    </a:extLst>
                  </a:tr>
                  <a:tr h="54959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09" t="-76923" r="-123050" b="-21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30233" t="-76923" r="-303488" b="-21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30233" t="-76923" r="-203488" b="-21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24138" t="-76923" r="-101149" b="-21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31395" t="-76923" r="-2326" b="-219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279863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" name="TextBox 7"/>
          <p:cNvSpPr txBox="1"/>
          <p:nvPr/>
        </p:nvSpPr>
        <p:spPr>
          <a:xfrm>
            <a:off x="4644008" y="1268760"/>
            <a:ext cx="37444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There are 4 possibilities for the number of heads:</a:t>
            </a:r>
          </a:p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0, 1, 2 or 3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300192" y="2780928"/>
                <a:ext cx="504056" cy="46262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2780928"/>
                <a:ext cx="504056" cy="4626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884368" y="2780928"/>
                <a:ext cx="504056" cy="46262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368" y="2780928"/>
                <a:ext cx="504056" cy="46262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308304" y="2780928"/>
                <a:ext cx="576064" cy="46262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8304" y="2780928"/>
                <a:ext cx="576064" cy="46262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804248" y="2780928"/>
                <a:ext cx="576064" cy="46262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2780928"/>
                <a:ext cx="576064" cy="46262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211960" y="3429000"/>
                <a:ext cx="4608512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Remember that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represents the event we are considering, and includes all possible outcomes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The bottom row is the probabilities of each event happening</a:t>
                </a:r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3429000"/>
                <a:ext cx="4608512" cy="1569660"/>
              </a:xfrm>
              <a:prstGeom prst="rect">
                <a:avLst/>
              </a:prstGeom>
              <a:blipFill>
                <a:blip r:embed="rId8"/>
                <a:stretch>
                  <a:fillRect l="-397" t="-778" r="-2116" b="-42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4513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4" grpId="0"/>
      <p:bldP spid="17" grpId="0"/>
      <p:bldP spid="18" grpId="0"/>
      <p:bldP spid="19" grpId="0"/>
      <p:bldP spid="20" grpId="0"/>
      <p:bldP spid="21" grpId="0"/>
      <p:bldP spid="22" grpId="0"/>
      <p:bldP spid="11" grpId="0"/>
      <p:bldP spid="24" grpId="0"/>
      <p:bldP spid="25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Statistical Distributions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052876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understand and use probability distributions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Three fair coins are tossed.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Write down all the possible outcomes when the three coins are tossed.</a:t>
                </a: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random variable,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is defined as the number of heads when the three coins are tossed.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Write the probability distribution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as:</a:t>
                </a:r>
              </a:p>
              <a:p>
                <a:pPr marL="400050" indent="-400050" algn="ctr">
                  <a:buAutoNum type="roman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A table</a:t>
                </a:r>
              </a:p>
              <a:p>
                <a:pPr marL="400050" indent="-400050" algn="ctr">
                  <a:buAutoNum type="roman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A probability mass function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052876"/>
              </a:xfrm>
              <a:blipFill>
                <a:blip r:embed="rId2"/>
                <a:stretch>
                  <a:fillRect l="-671" t="-1206" r="-3523" b="-10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3501008"/>
            <a:ext cx="7777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H </a:t>
            </a:r>
            <a:r>
              <a:rPr lang="en-US" sz="16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H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H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51720" y="3501008"/>
            <a:ext cx="7601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H </a:t>
            </a:r>
            <a:r>
              <a:rPr lang="en-US" sz="16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H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T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15616" y="3501008"/>
            <a:ext cx="7601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H T H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987824" y="3501008"/>
            <a:ext cx="7425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H T </a:t>
            </a:r>
            <a:r>
              <a:rPr lang="en-US" sz="16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987824" y="3861048"/>
            <a:ext cx="7248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 T </a:t>
            </a:r>
            <a:r>
              <a:rPr lang="en-US" sz="16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9512" y="3861048"/>
            <a:ext cx="7601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 H </a:t>
            </a:r>
            <a:r>
              <a:rPr lang="en-US" sz="16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H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051720" y="3861048"/>
            <a:ext cx="7425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 H T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115616" y="3861048"/>
            <a:ext cx="7425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 </a:t>
            </a:r>
            <a:r>
              <a:rPr lang="en-US" sz="16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H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3" name="Table 22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4572000" y="1412776"/>
              <a:ext cx="3816423" cy="945833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715575">
                      <a:extLst>
                        <a:ext uri="{9D8B030D-6E8A-4147-A177-3AD203B41FA5}">
                          <a16:colId xmlns:a16="http://schemas.microsoft.com/office/drawing/2014/main" val="50069631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221066582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953339239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1512443326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035919114"/>
                        </a:ext>
                      </a:extLst>
                    </a:gridCol>
                  </a:tblGrid>
                  <a:tr h="29863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0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1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2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3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80729707"/>
                      </a:ext>
                    </a:extLst>
                  </a:tr>
                  <a:tr h="29863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600" dirty="0">
                            <a:solidFill>
                              <a:srgbClr val="F2F2F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600" dirty="0">
                            <a:solidFill>
                              <a:srgbClr val="F2F2F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600" dirty="0">
                            <a:solidFill>
                              <a:srgbClr val="F2F2F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600" dirty="0">
                            <a:solidFill>
                              <a:srgbClr val="F2F2F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3279863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3" name="Table 2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19260116"/>
                  </p:ext>
                </p:extLst>
              </p:nvPr>
            </p:nvGraphicFramePr>
            <p:xfrm>
              <a:off x="4572000" y="1412776"/>
              <a:ext cx="3816423" cy="945833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715575">
                      <a:extLst>
                        <a:ext uri="{9D8B030D-6E8A-4147-A177-3AD203B41FA5}">
                          <a16:colId xmlns:a16="http://schemas.microsoft.com/office/drawing/2014/main" val="50069631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221066582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953339239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1512443326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035919114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09" t="-7692" r="-123050" b="-1430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0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1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2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3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80729707"/>
                      </a:ext>
                    </a:extLst>
                  </a:tr>
                  <a:tr h="54959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09" t="-76923" r="-123050" b="-21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30233" t="-76923" r="-303488" b="-21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30233" t="-76923" r="-203488" b="-21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24138" t="-76923" r="-101149" b="-21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31395" t="-76923" r="-2326" b="-219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279863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300192" y="1844824"/>
                <a:ext cx="504056" cy="46262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1844824"/>
                <a:ext cx="504056" cy="4626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884368" y="1844824"/>
                <a:ext cx="504056" cy="46262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368" y="1844824"/>
                <a:ext cx="504056" cy="46262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308304" y="1844824"/>
                <a:ext cx="576064" cy="46262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8304" y="1844824"/>
                <a:ext cx="576064" cy="46262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804248" y="1844824"/>
                <a:ext cx="576064" cy="46262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1844824"/>
                <a:ext cx="576064" cy="46262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4355976" y="2636912"/>
            <a:ext cx="4176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 probability mass function </a:t>
            </a:r>
            <a:r>
              <a:rPr lang="en-US" sz="1600" dirty="0" err="1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summarises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the probabilities and events which take those values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716016" y="4077072"/>
                <a:ext cx="12165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4077072"/>
                <a:ext cx="1216551" cy="276999"/>
              </a:xfrm>
              <a:prstGeom prst="rect">
                <a:avLst/>
              </a:prstGeom>
              <a:blipFill>
                <a:blip r:embed="rId8"/>
                <a:stretch>
                  <a:fillRect l="-4523" r="-1508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868144" y="3645024"/>
                <a:ext cx="607153" cy="11718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/>
                                  </m:mr>
                                  <m:mr>
                                    <m:e/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GB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/>
                                  </m:mr>
                                  <m:mr>
                                    <m:e/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3645024"/>
                <a:ext cx="607153" cy="117185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6103987" y="3608809"/>
                <a:ext cx="304891" cy="4392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3987" y="3608809"/>
                <a:ext cx="304891" cy="43922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464027" y="3652242"/>
                <a:ext cx="917752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=0, 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4027" y="3652242"/>
                <a:ext cx="917752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6103987" y="4018384"/>
                <a:ext cx="304891" cy="4392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3987" y="4018384"/>
                <a:ext cx="304891" cy="439223"/>
              </a:xfrm>
              <a:prstGeom prst="rect">
                <a:avLst/>
              </a:prstGeom>
              <a:blipFill>
                <a:blip r:embed="rId12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6464027" y="4061817"/>
                <a:ext cx="917752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=1, 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4027" y="4061817"/>
                <a:ext cx="917752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6084937" y="4456534"/>
                <a:ext cx="34496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937" y="4456534"/>
                <a:ext cx="344966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6444977" y="4452342"/>
                <a:ext cx="115576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𝑜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𝑡h𝑒𝑟𝑤𝑖𝑠𝑒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977" y="4452342"/>
                <a:ext cx="1155766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/>
          <p:nvPr/>
        </p:nvCxnSpPr>
        <p:spPr>
          <a:xfrm flipV="1">
            <a:off x="5772150" y="4857750"/>
            <a:ext cx="333375" cy="46672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410076" y="5334000"/>
            <a:ext cx="18383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Each probability is included here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H="1" flipV="1">
            <a:off x="7029450" y="4876801"/>
            <a:ext cx="361950" cy="47624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648450" y="5372100"/>
            <a:ext cx="201929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outcomes which take the corresponding probability are listed here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820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5" grpId="0"/>
      <p:bldP spid="10" grpId="0"/>
      <p:bldP spid="13" grpId="0"/>
      <p:bldP spid="28" grpId="0"/>
      <p:bldP spid="29" grpId="0"/>
      <p:bldP spid="30" grpId="0"/>
      <p:bldP spid="31" grpId="0"/>
      <p:bldP spid="32" grpId="0"/>
      <p:bldP spid="37" grpId="0"/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Statistical Distributions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052876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understand and use probability distributions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Three fair coins are tossed.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Write down all the possible outcomes when the three coins are tossed.</a:t>
                </a: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random variable,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is defined as the number of heads when the three coins are tossed.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Write the probability distribution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as:</a:t>
                </a:r>
              </a:p>
              <a:p>
                <a:pPr marL="400050" indent="-400050" algn="ctr">
                  <a:buAutoNum type="roman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A table</a:t>
                </a:r>
              </a:p>
              <a:p>
                <a:pPr marL="400050" indent="-400050" algn="ctr">
                  <a:buAutoNum type="roman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A probability mass function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052876"/>
              </a:xfrm>
              <a:blipFill>
                <a:blip r:embed="rId2"/>
                <a:stretch>
                  <a:fillRect l="-671" t="-1206" r="-3523" b="-10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3501008"/>
            <a:ext cx="7777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H </a:t>
            </a:r>
            <a:r>
              <a:rPr lang="en-US" sz="16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H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H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51720" y="3501008"/>
            <a:ext cx="7601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H </a:t>
            </a:r>
            <a:r>
              <a:rPr lang="en-US" sz="16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H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T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15616" y="3501008"/>
            <a:ext cx="7601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H T H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987824" y="3501008"/>
            <a:ext cx="7425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H T </a:t>
            </a:r>
            <a:r>
              <a:rPr lang="en-US" sz="16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987824" y="3861048"/>
            <a:ext cx="7248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 T </a:t>
            </a:r>
            <a:r>
              <a:rPr lang="en-US" sz="16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9512" y="3861048"/>
            <a:ext cx="7601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 H </a:t>
            </a:r>
            <a:r>
              <a:rPr lang="en-US" sz="16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H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051720" y="3861048"/>
            <a:ext cx="7425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 H T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115616" y="3861048"/>
            <a:ext cx="7425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 </a:t>
            </a:r>
            <a:r>
              <a:rPr lang="en-US" sz="16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 H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3" name="Table 22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4572000" y="1412776"/>
              <a:ext cx="3816423" cy="945833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715575">
                      <a:extLst>
                        <a:ext uri="{9D8B030D-6E8A-4147-A177-3AD203B41FA5}">
                          <a16:colId xmlns:a16="http://schemas.microsoft.com/office/drawing/2014/main" val="50069631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221066582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953339239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1512443326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035919114"/>
                        </a:ext>
                      </a:extLst>
                    </a:gridCol>
                  </a:tblGrid>
                  <a:tr h="29863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0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1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2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/>
                            <a:t>3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80729707"/>
                      </a:ext>
                    </a:extLst>
                  </a:tr>
                  <a:tr h="29863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600" dirty="0">
                            <a:solidFill>
                              <a:srgbClr val="F2F2F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600" dirty="0">
                            <a:solidFill>
                              <a:srgbClr val="F2F2F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600" dirty="0">
                            <a:solidFill>
                              <a:srgbClr val="F2F2F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60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1600" b="0" i="1" smtClean="0">
                                        <a:solidFill>
                                          <a:srgbClr val="F2F2F2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600" dirty="0">
                            <a:solidFill>
                              <a:srgbClr val="F2F2F2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3279863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3" name="Table 2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19260116"/>
                  </p:ext>
                </p:extLst>
              </p:nvPr>
            </p:nvGraphicFramePr>
            <p:xfrm>
              <a:off x="4572000" y="1412776"/>
              <a:ext cx="3816423" cy="945833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715575">
                      <a:extLst>
                        <a:ext uri="{9D8B030D-6E8A-4147-A177-3AD203B41FA5}">
                          <a16:colId xmlns:a16="http://schemas.microsoft.com/office/drawing/2014/main" val="50069631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221066582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953339239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1512443326"/>
                        </a:ext>
                      </a:extLst>
                    </a:gridCol>
                    <a:gridCol w="525212">
                      <a:extLst>
                        <a:ext uri="{9D8B030D-6E8A-4147-A177-3AD203B41FA5}">
                          <a16:colId xmlns:a16="http://schemas.microsoft.com/office/drawing/2014/main" val="2035919114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09" t="-7692" r="-123050" b="-1430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0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1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2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3</a:t>
                          </a:r>
                          <a:endParaRPr lang="en-GB" sz="20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80729707"/>
                      </a:ext>
                    </a:extLst>
                  </a:tr>
                  <a:tr h="54959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09" t="-76923" r="-123050" b="-21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30233" t="-76923" r="-303488" b="-21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30233" t="-76923" r="-203488" b="-21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24138" t="-76923" r="-101149" b="-21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31395" t="-76923" r="-2326" b="-219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279863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300192" y="1844824"/>
                <a:ext cx="504056" cy="46262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1844824"/>
                <a:ext cx="504056" cy="4626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884368" y="1844824"/>
                <a:ext cx="504056" cy="46262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368" y="1844824"/>
                <a:ext cx="504056" cy="46262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308304" y="1844824"/>
                <a:ext cx="576064" cy="46262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8304" y="1844824"/>
                <a:ext cx="576064" cy="46262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804248" y="1844824"/>
                <a:ext cx="576064" cy="46262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1844824"/>
                <a:ext cx="576064" cy="46262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4391025" y="3522691"/>
            <a:ext cx="42386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  <a:latin typeface="Comic Sans MS" panose="030F0702030302020204" pitchFamily="66" charset="0"/>
              </a:rPr>
              <a:t>Note that since the table represents all possible outcomes, the sum of the probabilities must be equal to 1…</a:t>
            </a:r>
            <a:endParaRPr lang="en-GB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6762750" y="2514601"/>
            <a:ext cx="466725" cy="933449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438650" y="4618066"/>
                <a:ext cx="4238625" cy="7630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GB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e>
                      </m:nary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𝑓𝑜𝑟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𝑎𝑙𝑙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8650" y="4618066"/>
                <a:ext cx="4238625" cy="76309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7579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Statistical Distributions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05287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understand and use probability distributions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biased four sided dice with faces numbered 1, 2, 3 and 4 is rolled. The number on the bottom face is modelled as a random variable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Give the probability distribution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in table form.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052876"/>
              </a:xfrm>
              <a:blipFill>
                <a:blip r:embed="rId2"/>
                <a:stretch>
                  <a:fillRect l="-671" t="-724" r="-35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6A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171825" y="3124200"/>
            <a:ext cx="838200" cy="66675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210050" y="2428875"/>
                <a:ext cx="3886200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Think about this…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You are being told that the probability of the number being rolled is equal to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𝑘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divided by that number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0050" y="2428875"/>
                <a:ext cx="3886200" cy="1169551"/>
              </a:xfrm>
              <a:prstGeom prst="rect">
                <a:avLst/>
              </a:prstGeom>
              <a:blipFill>
                <a:blip r:embed="rId3"/>
                <a:stretch>
                  <a:fillRect t="-521" r="-1413" b="-46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7837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14C3042-3BF3-4414-A714-6E00CC5EE2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76E9FB0-2C34-4CB0-83C6-587057AC4F5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5E3E992-DEF1-4CA3-A0A0-31A273E750CE}">
  <ds:schemaRefs>
    <ds:schemaRef ds:uri="http://purl.org/dc/elements/1.1/"/>
    <ds:schemaRef ds:uri="78db98b4-7c56-4667-9532-fea666d1edab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metadata/properties"/>
    <ds:schemaRef ds:uri="00eee050-7eda-4a68-8825-514e694f5f09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443</TotalTime>
  <Words>2341</Words>
  <Application>Microsoft Office PowerPoint</Application>
  <PresentationFormat>On-screen Show (4:3)</PresentationFormat>
  <Paragraphs>418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8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French Script MT</vt:lpstr>
      <vt:lpstr>Segoe UI Black</vt:lpstr>
      <vt:lpstr>Wingdings</vt:lpstr>
      <vt:lpstr>Office テーマ</vt:lpstr>
      <vt:lpstr>PowerPoint Presentation</vt:lpstr>
      <vt:lpstr>Prior Knowledge Check</vt:lpstr>
      <vt:lpstr>PowerPoint Presentation</vt:lpstr>
      <vt:lpstr>Statistical Distributions</vt:lpstr>
      <vt:lpstr>Statistical Distributions</vt:lpstr>
      <vt:lpstr>Statistical Distributions</vt:lpstr>
      <vt:lpstr>Statistical Distributions</vt:lpstr>
      <vt:lpstr>Statistical Distributions</vt:lpstr>
      <vt:lpstr>Statistical Distributions</vt:lpstr>
      <vt:lpstr>Statistical Distributions</vt:lpstr>
      <vt:lpstr>Statistical Distributions</vt:lpstr>
      <vt:lpstr>Statistical Distributions</vt:lpstr>
      <vt:lpstr>Statistical Distributions</vt:lpstr>
      <vt:lpstr>Statistical Distributions</vt:lpstr>
      <vt:lpstr>Statistical Distributions</vt:lpstr>
      <vt:lpstr>Statistical Distributions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133</cp:revision>
  <dcterms:created xsi:type="dcterms:W3CDTF">2017-08-14T15:35:38Z</dcterms:created>
  <dcterms:modified xsi:type="dcterms:W3CDTF">2021-01-28T09:30:38Z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