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2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3" r:id="rId18"/>
    <p:sldId id="264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65" r:id="rId31"/>
    <p:sldId id="266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6.png"/><Relationship Id="rId7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6.png"/><Relationship Id="rId7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7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6.png"/><Relationship Id="rId7" Type="http://schemas.openxmlformats.org/officeDocument/2006/relationships/image" Target="../media/image7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4.png"/><Relationship Id="rId5" Type="http://schemas.openxmlformats.org/officeDocument/2006/relationships/image" Target="../media/image70.png"/><Relationship Id="rId10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3.png"/><Relationship Id="rId7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1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2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2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04.png"/><Relationship Id="rId7" Type="http://schemas.openxmlformats.org/officeDocument/2006/relationships/image" Target="../media/image12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04.png"/><Relationship Id="rId7" Type="http://schemas.openxmlformats.org/officeDocument/2006/relationships/image" Target="../media/image131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5.png"/><Relationship Id="rId7" Type="http://schemas.openxmlformats.org/officeDocument/2006/relationships/image" Target="../media/image141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39.png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5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9.png"/><Relationship Id="rId4" Type="http://schemas.openxmlformats.org/officeDocument/2006/relationships/image" Target="../media/image1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9.png"/><Relationship Id="rId10" Type="http://schemas.openxmlformats.org/officeDocument/2006/relationships/image" Target="../media/image147.png"/><Relationship Id="rId4" Type="http://schemas.openxmlformats.org/officeDocument/2006/relationships/image" Target="../media/image136.png"/><Relationship Id="rId9" Type="http://schemas.openxmlformats.org/officeDocument/2006/relationships/image" Target="../media/image1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36.png"/><Relationship Id="rId7" Type="http://schemas.openxmlformats.org/officeDocument/2006/relationships/image" Target="../media/image15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52.png"/><Relationship Id="rId10" Type="http://schemas.openxmlformats.org/officeDocument/2006/relationships/image" Target="../media/image155.png"/><Relationship Id="rId4" Type="http://schemas.openxmlformats.org/officeDocument/2006/relationships/image" Target="../media/image148.png"/><Relationship Id="rId9" Type="http://schemas.openxmlformats.org/officeDocument/2006/relationships/image" Target="../media/image1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560764" y="721291"/>
            <a:ext cx="8058040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800" b="1" u="sng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Statistics</a:t>
            </a:r>
          </a:p>
          <a:p>
            <a:pPr algn="ctr"/>
            <a:r>
              <a:rPr lang="en-US" altLang="ja-JP" sz="8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Statistical Distributions</a:t>
            </a:r>
            <a:endParaRPr lang="ja-JP" altLang="en-US" sz="8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9430" y="3571017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biased four sided dice with faces numbered 1, 2, 3 and 4 is rolled. The number on the bottom face is modelled as a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 the probability distribution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table form.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4516706"/>
                  </p:ext>
                </p:extLst>
              </p:nvPr>
            </p:nvGraphicFramePr>
            <p:xfrm>
              <a:off x="4537166" y="2354663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34516706"/>
                  </p:ext>
                </p:extLst>
              </p:nvPr>
            </p:nvGraphicFramePr>
            <p:xfrm>
              <a:off x="4537166" y="2354663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7692" r="-123050" b="-1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5" t="-76923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9070" t="-76923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9070" t="-76923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989" t="-76923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0233" t="-76923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65358" y="2786711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358" y="2786711"/>
                <a:ext cx="50405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49534" y="2786711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34" y="2786711"/>
                <a:ext cx="504056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73470" y="2786711"/>
                <a:ext cx="576064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70" y="2786711"/>
                <a:ext cx="576064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69414" y="2786711"/>
                <a:ext cx="576064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414" y="2786711"/>
                <a:ext cx="57606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183923" y="1436098"/>
            <a:ext cx="449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4 possible outcomes for the dice: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1, 2, 3 and 4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5577" y="345213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since all outcomes are represented, the probabilities should add up to 1…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37462" y="4441371"/>
                <a:ext cx="1642757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4441371"/>
                <a:ext cx="1642757" cy="467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62696" y="5120640"/>
                <a:ext cx="23256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5120640"/>
                <a:ext cx="2325637" cy="246221"/>
              </a:xfrm>
              <a:prstGeom prst="rect">
                <a:avLst/>
              </a:prstGeom>
              <a:blipFill>
                <a:blip r:embed="rId9"/>
                <a:stretch>
                  <a:fillRect l="-1837" r="-131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90902" y="5599612"/>
                <a:ext cx="8894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02" y="5599612"/>
                <a:ext cx="889474" cy="246221"/>
              </a:xfrm>
              <a:prstGeom prst="rect">
                <a:avLst/>
              </a:prstGeom>
              <a:blipFill>
                <a:blip r:embed="rId10"/>
                <a:stretch>
                  <a:fillRect l="-4795" r="-411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21679" y="5995851"/>
                <a:ext cx="66184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79" y="5995851"/>
                <a:ext cx="661848" cy="4610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 flipV="1">
            <a:off x="6444344" y="4772295"/>
            <a:ext cx="235131" cy="435429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 flipV="1">
            <a:off x="6448699" y="5290455"/>
            <a:ext cx="235131" cy="435429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flipV="1">
            <a:off x="6453054" y="5799906"/>
            <a:ext cx="235131" cy="435429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670766" y="4824549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12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5120" y="5342710"/>
            <a:ext cx="1572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Group like terms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6891" y="5852162"/>
            <a:ext cx="1226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2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5" grpId="0"/>
      <p:bldP spid="15" grpId="0"/>
      <p:bldP spid="16" grpId="0"/>
      <p:bldP spid="17" grpId="0"/>
      <p:bldP spid="6" grpId="0" animBg="1"/>
      <p:bldP spid="19" grpId="0" animBg="1"/>
      <p:bldP spid="20" grpId="0" animBg="1"/>
      <p:bldP spid="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biased four sided dice with faces numbered 1, 2, 3 and 4 is rolled. The number on the bottom face is modelled as a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 the probability distribution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table form.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299597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299597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576" r="-12305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8022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8022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8022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8022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8022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39232" y="1785226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32" y="1785226"/>
                <a:ext cx="50405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23408" y="1785226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408" y="1785226"/>
                <a:ext cx="504056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47344" y="1785226"/>
                <a:ext cx="576064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44" y="1785226"/>
                <a:ext cx="576064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43288" y="1785226"/>
                <a:ext cx="576064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288" y="1785226"/>
                <a:ext cx="576064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43695" y="2483296"/>
                <a:ext cx="4323257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Now we know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calculate the actual probabilities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695" y="2483296"/>
                <a:ext cx="4323257" cy="688265"/>
              </a:xfrm>
              <a:prstGeom prst="rect">
                <a:avLst/>
              </a:prstGeom>
              <a:blipFill>
                <a:blip r:embed="rId8"/>
                <a:stretch>
                  <a:fillRect r="-423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5210" y="4303219"/>
                <a:ext cx="914232" cy="49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10" y="4303219"/>
                <a:ext cx="914232" cy="497059"/>
              </a:xfrm>
              <a:prstGeom prst="rect">
                <a:avLst/>
              </a:prstGeom>
              <a:blipFill>
                <a:blip r:embed="rId9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10580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80" y="1794104"/>
                <a:ext cx="504056" cy="4675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94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8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biased four sided dice with faces numbered 1, 2, 3 and 4 is rolled. The number on the bottom face is modelled as a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Find the Probability that: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ii)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iii)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&gt;4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299597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299597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576" r="-12305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8022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8022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8022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8022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8022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10580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80" y="1794104"/>
                <a:ext cx="504056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63627" y="2792027"/>
                <a:ext cx="977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627" y="2792027"/>
                <a:ext cx="977126" cy="276999"/>
              </a:xfrm>
              <a:prstGeom prst="rect">
                <a:avLst/>
              </a:prstGeom>
              <a:blipFill>
                <a:blip r:embed="rId8"/>
                <a:stretch>
                  <a:fillRect l="-5000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98960" y="2530135"/>
            <a:ext cx="2370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‘The probability that a random observation is greater than 2’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32956" y="1731146"/>
            <a:ext cx="390618" cy="594804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875973" y="1732626"/>
            <a:ext cx="390618" cy="594804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57926" y="2641106"/>
                <a:ext cx="546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26" y="2641106"/>
                <a:ext cx="546625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56229" y="4000870"/>
                <a:ext cx="14067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1&lt;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29" y="4000870"/>
                <a:ext cx="1406731" cy="276999"/>
              </a:xfrm>
              <a:prstGeom prst="rect">
                <a:avLst/>
              </a:prstGeom>
              <a:blipFill>
                <a:blip r:embed="rId10"/>
                <a:stretch>
                  <a:fillRect l="-3896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258757" y="3659079"/>
            <a:ext cx="2583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‘The probability that a random observation is between 1 and 4, non-inclusive’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32268" y="3841071"/>
                <a:ext cx="546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68" y="3841071"/>
                <a:ext cx="546625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>
          <a:xfrm>
            <a:off x="6819530" y="1741503"/>
            <a:ext cx="390618" cy="594804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33747" y="4490620"/>
                <a:ext cx="418384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747" y="4490620"/>
                <a:ext cx="418384" cy="5204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1075" y="5458288"/>
                <a:ext cx="977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75" y="5458288"/>
                <a:ext cx="977127" cy="276999"/>
              </a:xfrm>
              <a:prstGeom prst="rect">
                <a:avLst/>
              </a:prstGeom>
              <a:blipFill>
                <a:blip r:embed="rId13"/>
                <a:stretch>
                  <a:fillRect l="-562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560381" y="5347316"/>
            <a:ext cx="283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‘The probability that a random observation is greater than 4’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98741" y="5458287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741" y="5458287"/>
                <a:ext cx="418384" cy="276999"/>
              </a:xfrm>
              <a:prstGeom prst="rect">
                <a:avLst/>
              </a:prstGeom>
              <a:blipFill>
                <a:blip r:embed="rId14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7" grpId="2" animBg="1"/>
      <p:bldP spid="7" grpId="3" animBg="1"/>
      <p:bldP spid="19" grpId="0" animBg="1"/>
      <p:bldP spid="19" grpId="1" animBg="1"/>
      <p:bldP spid="13" grpId="0"/>
      <p:bldP spid="21" grpId="0"/>
      <p:bldP spid="22" grpId="0"/>
      <p:bldP spid="28" grpId="0"/>
      <p:bldP spid="29" grpId="0" animBg="1"/>
      <p:bldP spid="29" grpId="1" animBg="1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spinner below is spun until it lands on red, or has been spun 4 times in total. Find the probability distribution of the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number of times the spinner is spun.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36876" y="3914504"/>
            <a:ext cx="1987431" cy="1981199"/>
            <a:chOff x="742084" y="2502784"/>
            <a:chExt cx="1957572" cy="1951433"/>
          </a:xfrm>
        </p:grpSpPr>
        <p:grpSp>
          <p:nvGrpSpPr>
            <p:cNvPr id="6" name="Group 5"/>
            <p:cNvGrpSpPr/>
            <p:nvPr/>
          </p:nvGrpSpPr>
          <p:grpSpPr>
            <a:xfrm>
              <a:off x="742188" y="2503714"/>
              <a:ext cx="1957468" cy="1949988"/>
              <a:chOff x="742188" y="2503714"/>
              <a:chExt cx="1957468" cy="1949988"/>
            </a:xfrm>
          </p:grpSpPr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>
                <a:off x="751113" y="2503714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8" name="Arc 27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30" name="Straight Connector 29"/>
                  <p:cNvCxnSpPr>
                    <a:stCxn id="28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28" idx="1"/>
                    <a:endCxn id="28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 rot="4341883">
                <a:off x="742188" y="2504901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4" name="Arc 23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6" name="Straight Connector 25"/>
                  <p:cNvCxnSpPr>
                    <a:stCxn id="24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>
                    <a:stCxn id="24" idx="1"/>
                    <a:endCxn id="24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 rot="17293861">
                <a:off x="747086" y="2505159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0" name="Arc 19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chemeClr val="accent1">
                    <a:alpha val="54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2" name="Straight Connector 21"/>
                  <p:cNvCxnSpPr>
                    <a:stCxn id="20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20" idx="1"/>
                    <a:endCxn id="20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 rot="8641623">
              <a:off x="742084" y="2505674"/>
              <a:ext cx="1948543" cy="1948543"/>
              <a:chOff x="1807029" y="2764972"/>
              <a:chExt cx="2743200" cy="2743200"/>
            </a:xfrm>
          </p:grpSpPr>
          <p:sp>
            <p:nvSpPr>
              <p:cNvPr id="13" name="Arc 12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5" name="Straight Connector 14"/>
                <p:cNvCxnSpPr>
                  <a:stCxn id="13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3" idx="1"/>
                  <a:endCxn id="13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 rot="12977029">
              <a:off x="745594" y="2502784"/>
              <a:ext cx="1948543" cy="1948543"/>
              <a:chOff x="1807029" y="2764972"/>
              <a:chExt cx="2743200" cy="2743200"/>
            </a:xfrm>
          </p:grpSpPr>
          <p:sp>
            <p:nvSpPr>
              <p:cNvPr id="9" name="Arc 8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1" name="Straight Connector 10"/>
                <p:cNvCxnSpPr>
                  <a:stCxn id="9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9" idx="1"/>
                  <a:endCxn id="9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576" r="-12305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8022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8022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8022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8022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8022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blipFill>
                <a:blip r:embed="rId5"/>
                <a:stretch>
                  <a:fillRect l="-4103" r="-10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33837" y="2917509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37" y="2917509"/>
                <a:ext cx="504056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595419" y="4181593"/>
            <a:ext cx="29984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probability that the number of spins is 1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– we get a red on the first spin)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5033554" y="3422469"/>
            <a:ext cx="435429" cy="67056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spinner below is spun until it lands on red, or has been spun 4 times in total. Find the probability distribution of the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number of times the spinner is spun.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36876" y="3914504"/>
            <a:ext cx="1987431" cy="1981199"/>
            <a:chOff x="742084" y="2502784"/>
            <a:chExt cx="1957572" cy="1951433"/>
          </a:xfrm>
        </p:grpSpPr>
        <p:grpSp>
          <p:nvGrpSpPr>
            <p:cNvPr id="6" name="Group 5"/>
            <p:cNvGrpSpPr/>
            <p:nvPr/>
          </p:nvGrpSpPr>
          <p:grpSpPr>
            <a:xfrm>
              <a:off x="742188" y="2503714"/>
              <a:ext cx="1957468" cy="1949988"/>
              <a:chOff x="742188" y="2503714"/>
              <a:chExt cx="1957468" cy="1949988"/>
            </a:xfrm>
          </p:grpSpPr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>
                <a:off x="751113" y="2503714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8" name="Arc 27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30" name="Straight Connector 29"/>
                  <p:cNvCxnSpPr>
                    <a:stCxn id="28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28" idx="1"/>
                    <a:endCxn id="28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 rot="4341883">
                <a:off x="742188" y="2504901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4" name="Arc 23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6" name="Straight Connector 25"/>
                  <p:cNvCxnSpPr>
                    <a:stCxn id="24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>
                    <a:stCxn id="24" idx="1"/>
                    <a:endCxn id="24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 rot="17293861">
                <a:off x="747086" y="2505159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0" name="Arc 19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chemeClr val="accent1">
                    <a:alpha val="54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2" name="Straight Connector 21"/>
                  <p:cNvCxnSpPr>
                    <a:stCxn id="20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20" idx="1"/>
                    <a:endCxn id="20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 rot="8641623">
              <a:off x="742084" y="2505674"/>
              <a:ext cx="1948543" cy="1948543"/>
              <a:chOff x="1807029" y="2764972"/>
              <a:chExt cx="2743200" cy="2743200"/>
            </a:xfrm>
          </p:grpSpPr>
          <p:sp>
            <p:nvSpPr>
              <p:cNvPr id="13" name="Arc 12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5" name="Straight Connector 14"/>
                <p:cNvCxnSpPr>
                  <a:stCxn id="13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3" idx="1"/>
                  <a:endCxn id="13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 rot="12977029">
              <a:off x="745594" y="2502784"/>
              <a:ext cx="1948543" cy="1948543"/>
              <a:chOff x="1807029" y="2764972"/>
              <a:chExt cx="2743200" cy="2743200"/>
            </a:xfrm>
          </p:grpSpPr>
          <p:sp>
            <p:nvSpPr>
              <p:cNvPr id="9" name="Arc 8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1" name="Straight Connector 10"/>
                <p:cNvCxnSpPr>
                  <a:stCxn id="9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9" idx="1"/>
                  <a:endCxn id="9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576" r="-12305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8022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8022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8022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8022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8022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blipFill>
                <a:blip r:embed="rId6"/>
                <a:stretch>
                  <a:fillRect l="-4103" r="-10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16717" y="2908801"/>
                <a:ext cx="50405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17" y="2908801"/>
                <a:ext cx="504056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334163" y="4721524"/>
            <a:ext cx="3930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probability that the number of spins is 2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– we get a red on the second spin)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we need to get blue and then red…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4998721" y="3396344"/>
            <a:ext cx="217713" cy="11843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442397" y="3505338"/>
                <a:ext cx="70585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397" y="3505338"/>
                <a:ext cx="705854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99314" y="362276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3622765"/>
                <a:ext cx="226023" cy="276999"/>
              </a:xfrm>
              <a:prstGeom prst="rect">
                <a:avLst/>
              </a:prstGeom>
              <a:blipFill>
                <a:blip r:embed="rId9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1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2" grpId="0"/>
      <p:bldP spid="41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spinner below is spun until it lands on red, or has been spun 4 times in total. Find the probability distribution of the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number of times the spinner is spun.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36876" y="3914504"/>
            <a:ext cx="1987431" cy="1981199"/>
            <a:chOff x="742084" y="2502784"/>
            <a:chExt cx="1957572" cy="1951433"/>
          </a:xfrm>
        </p:grpSpPr>
        <p:grpSp>
          <p:nvGrpSpPr>
            <p:cNvPr id="6" name="Group 5"/>
            <p:cNvGrpSpPr/>
            <p:nvPr/>
          </p:nvGrpSpPr>
          <p:grpSpPr>
            <a:xfrm>
              <a:off x="742188" y="2503714"/>
              <a:ext cx="1957468" cy="1949988"/>
              <a:chOff x="742188" y="2503714"/>
              <a:chExt cx="1957468" cy="1949988"/>
            </a:xfrm>
          </p:grpSpPr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>
                <a:off x="751113" y="2503714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8" name="Arc 27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30" name="Straight Connector 29"/>
                  <p:cNvCxnSpPr>
                    <a:stCxn id="28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28" idx="1"/>
                    <a:endCxn id="28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 rot="4341883">
                <a:off x="742188" y="2504901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4" name="Arc 23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6" name="Straight Connector 25"/>
                  <p:cNvCxnSpPr>
                    <a:stCxn id="24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>
                    <a:stCxn id="24" idx="1"/>
                    <a:endCxn id="24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 rot="17293861">
                <a:off x="747086" y="2505159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0" name="Arc 19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chemeClr val="accent1">
                    <a:alpha val="54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2" name="Straight Connector 21"/>
                  <p:cNvCxnSpPr>
                    <a:stCxn id="20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20" idx="1"/>
                    <a:endCxn id="20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 rot="8641623">
              <a:off x="742084" y="2505674"/>
              <a:ext cx="1948543" cy="1948543"/>
              <a:chOff x="1807029" y="2764972"/>
              <a:chExt cx="2743200" cy="2743200"/>
            </a:xfrm>
          </p:grpSpPr>
          <p:sp>
            <p:nvSpPr>
              <p:cNvPr id="13" name="Arc 12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5" name="Straight Connector 14"/>
                <p:cNvCxnSpPr>
                  <a:stCxn id="13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3" idx="1"/>
                  <a:endCxn id="13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 rot="12977029">
              <a:off x="745594" y="2502784"/>
              <a:ext cx="1948543" cy="1948543"/>
              <a:chOff x="1807029" y="2764972"/>
              <a:chExt cx="2743200" cy="2743200"/>
            </a:xfrm>
          </p:grpSpPr>
          <p:sp>
            <p:nvSpPr>
              <p:cNvPr id="9" name="Arc 8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1" name="Straight Connector 10"/>
                <p:cNvCxnSpPr>
                  <a:stCxn id="9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9" idx="1"/>
                  <a:endCxn id="9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576" r="-12305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8022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8022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8022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8022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8022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blipFill>
                <a:blip r:embed="rId7"/>
                <a:stretch>
                  <a:fillRect l="-4103" r="-10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716717" y="2908801"/>
                <a:ext cx="84954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717" y="2908801"/>
                <a:ext cx="84954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334163" y="4721524"/>
            <a:ext cx="3930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probability that the number of spins is 3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– we get a red on the third spin)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we need to get blue and then blue and then red…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4998721" y="3396344"/>
            <a:ext cx="217713" cy="11843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12065" y="3505338"/>
                <a:ext cx="70585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65" y="3505338"/>
                <a:ext cx="705854" cy="4626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99314" y="362276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3622765"/>
                <a:ext cx="226023" cy="276999"/>
              </a:xfrm>
              <a:prstGeom prst="rect">
                <a:avLst/>
              </a:prstGeom>
              <a:blipFill>
                <a:blip r:embed="rId10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9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2" grpId="0"/>
      <p:bldP spid="41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spinner below is spun until it lands on red, or has been spun 4 times in total. Find the probability distribution of the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number of times the spinner is spun.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36876" y="3914504"/>
            <a:ext cx="1987431" cy="1981199"/>
            <a:chOff x="742084" y="2502784"/>
            <a:chExt cx="1957572" cy="1951433"/>
          </a:xfrm>
        </p:grpSpPr>
        <p:grpSp>
          <p:nvGrpSpPr>
            <p:cNvPr id="6" name="Group 5"/>
            <p:cNvGrpSpPr/>
            <p:nvPr/>
          </p:nvGrpSpPr>
          <p:grpSpPr>
            <a:xfrm>
              <a:off x="742188" y="2503714"/>
              <a:ext cx="1957468" cy="1949988"/>
              <a:chOff x="742188" y="2503714"/>
              <a:chExt cx="1957468" cy="1949988"/>
            </a:xfrm>
          </p:grpSpPr>
          <p:grpSp>
            <p:nvGrpSpPr>
              <p:cNvPr id="17" name="Group 16"/>
              <p:cNvGrpSpPr>
                <a:grpSpLocks noChangeAspect="1"/>
              </p:cNvGrpSpPr>
              <p:nvPr/>
            </p:nvGrpSpPr>
            <p:grpSpPr>
              <a:xfrm>
                <a:off x="751113" y="2503714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8" name="Arc 27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30" name="Straight Connector 29"/>
                  <p:cNvCxnSpPr>
                    <a:stCxn id="28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>
                    <a:stCxn id="28" idx="1"/>
                    <a:endCxn id="28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8" name="Group 17"/>
              <p:cNvGrpSpPr>
                <a:grpSpLocks noChangeAspect="1"/>
              </p:cNvGrpSpPr>
              <p:nvPr/>
            </p:nvGrpSpPr>
            <p:grpSpPr>
              <a:xfrm rot="4341883">
                <a:off x="742188" y="2504901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4" name="Arc 23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rgbClr val="FF0000">
                    <a:alpha val="44000"/>
                  </a:srgb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5" name="Group 24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6" name="Straight Connector 25"/>
                  <p:cNvCxnSpPr>
                    <a:stCxn id="24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>
                    <a:stCxn id="24" idx="1"/>
                    <a:endCxn id="24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18"/>
              <p:cNvGrpSpPr>
                <a:grpSpLocks noChangeAspect="1"/>
              </p:cNvGrpSpPr>
              <p:nvPr/>
            </p:nvGrpSpPr>
            <p:grpSpPr>
              <a:xfrm rot="17293861">
                <a:off x="747086" y="2505159"/>
                <a:ext cx="1948543" cy="1948543"/>
                <a:chOff x="1807029" y="2764972"/>
                <a:chExt cx="2743200" cy="2743200"/>
              </a:xfrm>
            </p:grpSpPr>
            <p:sp>
              <p:nvSpPr>
                <p:cNvPr id="20" name="Arc 19"/>
                <p:cNvSpPr>
                  <a:spLocks noChangeAspect="1"/>
                </p:cNvSpPr>
                <p:nvPr/>
              </p:nvSpPr>
              <p:spPr>
                <a:xfrm rot="16200000">
                  <a:off x="1807029" y="2764972"/>
                  <a:ext cx="2743200" cy="2743200"/>
                </a:xfrm>
                <a:prstGeom prst="arc">
                  <a:avLst>
                    <a:gd name="adj1" fmla="val 16200000"/>
                    <a:gd name="adj2" fmla="val 20509222"/>
                  </a:avLst>
                </a:prstGeom>
                <a:solidFill>
                  <a:schemeClr val="accent1">
                    <a:alpha val="54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1807030" y="2833438"/>
                  <a:ext cx="1371599" cy="1303134"/>
                  <a:chOff x="1807030" y="2833438"/>
                  <a:chExt cx="1371599" cy="1303134"/>
                </a:xfrm>
              </p:grpSpPr>
              <p:cxnSp>
                <p:nvCxnSpPr>
                  <p:cNvPr id="22" name="Straight Connector 21"/>
                  <p:cNvCxnSpPr>
                    <a:stCxn id="20" idx="1"/>
                  </p:cNvCxnSpPr>
                  <p:nvPr/>
                </p:nvCxnSpPr>
                <p:spPr>
                  <a:xfrm flipH="1" flipV="1">
                    <a:off x="1807030" y="4136571"/>
                    <a:ext cx="1371599" cy="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>
                    <a:stCxn id="20" idx="1"/>
                    <a:endCxn id="20" idx="2"/>
                  </p:cNvCxnSpPr>
                  <p:nvPr/>
                </p:nvCxnSpPr>
                <p:spPr>
                  <a:xfrm flipH="1" flipV="1">
                    <a:off x="2750694" y="2833438"/>
                    <a:ext cx="427935" cy="130313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 rot="8641623">
              <a:off x="742084" y="2505674"/>
              <a:ext cx="1948543" cy="1948543"/>
              <a:chOff x="1807029" y="2764972"/>
              <a:chExt cx="2743200" cy="2743200"/>
            </a:xfrm>
          </p:grpSpPr>
          <p:sp>
            <p:nvSpPr>
              <p:cNvPr id="13" name="Arc 12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5" name="Straight Connector 14"/>
                <p:cNvCxnSpPr>
                  <a:stCxn id="13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13" idx="1"/>
                  <a:endCxn id="13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 rot="12977029">
              <a:off x="745594" y="2502784"/>
              <a:ext cx="1948543" cy="1948543"/>
              <a:chOff x="1807029" y="2764972"/>
              <a:chExt cx="2743200" cy="2743200"/>
            </a:xfrm>
          </p:grpSpPr>
          <p:sp>
            <p:nvSpPr>
              <p:cNvPr id="9" name="Arc 8"/>
              <p:cNvSpPr>
                <a:spLocks noChangeAspect="1"/>
              </p:cNvSpPr>
              <p:nvPr/>
            </p:nvSpPr>
            <p:spPr>
              <a:xfrm rot="16200000">
                <a:off x="1807029" y="2764972"/>
                <a:ext cx="2743200" cy="2743200"/>
              </a:xfrm>
              <a:prstGeom prst="arc">
                <a:avLst>
                  <a:gd name="adj1" fmla="val 16200000"/>
                  <a:gd name="adj2" fmla="val 20509222"/>
                </a:avLst>
              </a:prstGeom>
              <a:solidFill>
                <a:schemeClr val="accent1">
                  <a:alpha val="54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807030" y="2833438"/>
                <a:ext cx="1371599" cy="1303134"/>
                <a:chOff x="1807030" y="2833438"/>
                <a:chExt cx="1371599" cy="1303134"/>
              </a:xfrm>
            </p:grpSpPr>
            <p:cxnSp>
              <p:nvCxnSpPr>
                <p:cNvPr id="11" name="Straight Connector 10"/>
                <p:cNvCxnSpPr>
                  <a:stCxn id="9" idx="1"/>
                </p:cNvCxnSpPr>
                <p:nvPr/>
              </p:nvCxnSpPr>
              <p:spPr>
                <a:xfrm flipH="1" flipV="1">
                  <a:off x="1807030" y="4136571"/>
                  <a:ext cx="137159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9" idx="1"/>
                  <a:endCxn id="9" idx="2"/>
                </p:cNvCxnSpPr>
                <p:nvPr/>
              </p:nvCxnSpPr>
              <p:spPr>
                <a:xfrm flipH="1" flipV="1">
                  <a:off x="2750694" y="2833438"/>
                  <a:ext cx="427935" cy="1303134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1763664"/>
                  </p:ext>
                </p:extLst>
              </p:nvPr>
            </p:nvGraphicFramePr>
            <p:xfrm>
              <a:off x="4511040" y="1353178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576" r="-123050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8022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8022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8022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8022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8022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232" y="1794104"/>
                <a:ext cx="504056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892" y="1794104"/>
                <a:ext cx="504056" cy="467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919" y="1794104"/>
                <a:ext cx="504056" cy="467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10580" y="1794104"/>
                <a:ext cx="504056" cy="467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80" y="1794104"/>
                <a:ext cx="504056" cy="4675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079" y="3039291"/>
                <a:ext cx="1185966" cy="276999"/>
              </a:xfrm>
              <a:prstGeom prst="rect">
                <a:avLst/>
              </a:prstGeom>
              <a:blipFill>
                <a:blip r:embed="rId8"/>
                <a:stretch>
                  <a:fillRect l="-4103" r="-10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03505" y="2908801"/>
                <a:ext cx="1999078" cy="553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num>
                            <m:den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505" y="2908801"/>
                <a:ext cx="1999078" cy="553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334162" y="4721524"/>
            <a:ext cx="46617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probability that the number of spins is 4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 this case it does not matter whether we get red or blue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Spinning 4 times is equivalent to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stopping after 1, 2 or 3 spins (since we will not go above 4)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4998721" y="3396344"/>
            <a:ext cx="217713" cy="11843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520774" y="3505338"/>
                <a:ext cx="70585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774" y="3505338"/>
                <a:ext cx="705854" cy="4626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99314" y="3622765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14" y="3622765"/>
                <a:ext cx="226023" cy="276999"/>
              </a:xfrm>
              <a:prstGeom prst="rect">
                <a:avLst/>
              </a:prstGeom>
              <a:blipFill>
                <a:blip r:embed="rId11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9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42" grpId="0"/>
      <p:bldP spid="41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6B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5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distribution can be used to model the number of times a trial is successful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Gary is playing chess against Nigel, and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chance of winning each game. If they play 5 games, what is the probability of Gary winning exactly 3?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How many ways can Gary win 3?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There are 10 in total…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1277" r="-1174" b="-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437112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G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N </a:t>
            </a:r>
            <a:r>
              <a:rPr lang="en-US" sz="1400" dirty="0" err="1">
                <a:latin typeface="Comic Sans MS" panose="030F0702030302020204" pitchFamily="66" charset="0"/>
              </a:rPr>
              <a:t>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725144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G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N G 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5013176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G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N </a:t>
            </a:r>
            <a:r>
              <a:rPr lang="en-US" sz="1400" dirty="0" err="1">
                <a:latin typeface="Comic Sans MS" panose="030F0702030302020204" pitchFamily="66" charset="0"/>
              </a:rPr>
              <a:t>N</a:t>
            </a:r>
            <a:r>
              <a:rPr lang="en-US" sz="1400" dirty="0">
                <a:latin typeface="Comic Sans MS" panose="030F0702030302020204" pitchFamily="66" charset="0"/>
              </a:rPr>
              <a:t> 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4437112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G N G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725144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G N G N 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5013176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G N </a:t>
            </a:r>
            <a:r>
              <a:rPr lang="en-US" sz="1400" dirty="0" err="1">
                <a:latin typeface="Comic Sans MS" panose="030F0702030302020204" pitchFamily="66" charset="0"/>
              </a:rPr>
              <a:t>N</a:t>
            </a:r>
            <a:r>
              <a:rPr lang="en-US" sz="1400" dirty="0">
                <a:latin typeface="Comic Sans MS" panose="030F0702030302020204" pitchFamily="66" charset="0"/>
              </a:rPr>
              <a:t> G 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4437112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N G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N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4725144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N G </a:t>
            </a:r>
            <a:r>
              <a:rPr lang="en-US" sz="1400" dirty="0" err="1">
                <a:latin typeface="Comic Sans MS" panose="030F0702030302020204" pitchFamily="66" charset="0"/>
              </a:rPr>
              <a:t>G</a:t>
            </a:r>
            <a:r>
              <a:rPr lang="en-US" sz="1400" dirty="0">
                <a:latin typeface="Comic Sans MS" panose="030F0702030302020204" pitchFamily="66" charset="0"/>
              </a:rPr>
              <a:t> N 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5013176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N G N G 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5301208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N </a:t>
            </a:r>
            <a:r>
              <a:rPr lang="en-US" sz="1400" dirty="0" err="1">
                <a:latin typeface="Comic Sans MS" panose="030F0702030302020204" pitchFamily="66" charset="0"/>
              </a:rPr>
              <a:t>N</a:t>
            </a:r>
            <a:r>
              <a:rPr lang="en-US" sz="1400" dirty="0">
                <a:latin typeface="Comic Sans MS" panose="030F0702030302020204" pitchFamily="66" charset="0"/>
              </a:rPr>
              <a:t> G G 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126876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probability for the first combination listed will be calculated by: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36096" y="1916832"/>
                <a:ext cx="176490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16832"/>
                <a:ext cx="1764907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995936" y="3212976"/>
            <a:ext cx="482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Gary wins the first 3, then Nigel wins the last 2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92080" y="2564904"/>
            <a:ext cx="576064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948264" y="2564904"/>
            <a:ext cx="576064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5936" y="3717032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All the other combinations will give the same answer, since they contain the same mix of probabilities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Therefore, the complete calculation is as follows: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796136" y="5301208"/>
                <a:ext cx="1387110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301208"/>
                <a:ext cx="1387110" cy="67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2160" y="6165304"/>
                <a:ext cx="9448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=0.329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6165304"/>
                <a:ext cx="944874" cy="307777"/>
              </a:xfrm>
              <a:prstGeom prst="rect">
                <a:avLst/>
              </a:prstGeom>
              <a:blipFill>
                <a:blip r:embed="rId5"/>
                <a:stretch>
                  <a:fillRect l="-2581" r="-5806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23528" y="4437112"/>
            <a:ext cx="936104" cy="28803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1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3" grpId="0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distribution can be used to model the number of times a trial is successful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term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following expansion: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Use the formula learnt in the pure </a:t>
                </a:r>
                <a:r>
                  <a:rPr lang="en-US" sz="16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maths</a:t>
                </a: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book…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7664" y="3140968"/>
                <a:ext cx="89178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140968"/>
                <a:ext cx="891783" cy="280077"/>
              </a:xfrm>
              <a:prstGeom prst="rect">
                <a:avLst/>
              </a:prstGeom>
              <a:blipFill>
                <a:blip r:embed="rId3"/>
                <a:stretch>
                  <a:fillRect t="-4348" r="-2740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1640" y="4437112"/>
                <a:ext cx="1308050" cy="467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437112"/>
                <a:ext cx="1308050" cy="467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75656" y="5085184"/>
                <a:ext cx="10384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085184"/>
                <a:ext cx="1038489" cy="276999"/>
              </a:xfrm>
              <a:prstGeom prst="rect">
                <a:avLst/>
              </a:prstGeom>
              <a:blipFill>
                <a:blip r:embed="rId5"/>
                <a:stretch>
                  <a:fillRect l="-1765" t="-4348" r="-2941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1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35" y="1851750"/>
            <a:ext cx="4187190" cy="435133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000" dirty="0">
                <a:latin typeface="Comic Sans MS" panose="030F0702030302020204" pitchFamily="66" charset="0"/>
              </a:rPr>
              <a:t>Three coins are flipped. Calculate the probability that:</a:t>
            </a:r>
          </a:p>
          <a:p>
            <a:pPr marL="514350" indent="-51435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All land on tails</a:t>
            </a:r>
          </a:p>
          <a:p>
            <a:pPr marL="514350" indent="-51435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All land on heads</a:t>
            </a:r>
          </a:p>
          <a:p>
            <a:pPr marL="514350" indent="-51435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Exactly one lands on tails</a:t>
            </a:r>
          </a:p>
          <a:p>
            <a:pPr marL="514350" indent="-51435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At least 2 land on heads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 txBox="1">
            <a:spLocks/>
          </p:cNvSpPr>
          <p:nvPr/>
        </p:nvSpPr>
        <p:spPr>
          <a:xfrm>
            <a:off x="4704260" y="1834333"/>
            <a:ext cx="41871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2) Two fair dice are rolled. Calculate the probability that the sum of the scores on the dice is: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5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Even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Od</a:t>
            </a:r>
            <a:r>
              <a:rPr lang="en-GB" sz="2000" dirty="0">
                <a:latin typeface="Comic Sans MS" panose="030F0702030302020204" pitchFamily="66" charset="0"/>
              </a:rPr>
              <a:t>d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Prime</a:t>
            </a:r>
          </a:p>
          <a:p>
            <a:pPr marL="457200" indent="-457200">
              <a:buAutoNum type="alphaLcParenR"/>
            </a:pPr>
            <a:r>
              <a:rPr lang="en-US" sz="2000" dirty="0">
                <a:latin typeface="Comic Sans MS" panose="030F0702030302020204" pitchFamily="66" charset="0"/>
              </a:rPr>
              <a:t>A multiple of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30435" y="2686595"/>
                <a:ext cx="169918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435" y="2686595"/>
                <a:ext cx="169918" cy="4626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61213" y="3135085"/>
                <a:ext cx="169918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213" y="3135085"/>
                <a:ext cx="169918" cy="462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88677" y="3496491"/>
                <a:ext cx="169918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77" y="3496491"/>
                <a:ext cx="169918" cy="462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71111" y="3971108"/>
                <a:ext cx="169918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111" y="3971108"/>
                <a:ext cx="169918" cy="4626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51717" y="2704011"/>
                <a:ext cx="169918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17" y="2704011"/>
                <a:ext cx="169918" cy="4626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47807" y="3479074"/>
                <a:ext cx="16991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807" y="3479074"/>
                <a:ext cx="169918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91498" y="3082834"/>
                <a:ext cx="16991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498" y="3082834"/>
                <a:ext cx="169918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48104" y="3914502"/>
                <a:ext cx="169918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04" y="3914502"/>
                <a:ext cx="169918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106195" y="4302033"/>
                <a:ext cx="293350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95" y="4302033"/>
                <a:ext cx="293350" cy="4660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Binomial distribution can be used to model the number of times a trial is successful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2636912"/>
                <a:ext cx="2808312" cy="1044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If the probability of Gary winning a chess match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find the probability of him winning exactly 3 games out of 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36912"/>
                <a:ext cx="2808312" cy="1044388"/>
              </a:xfrm>
              <a:prstGeom prst="rect">
                <a:avLst/>
              </a:prstGeom>
              <a:blipFill>
                <a:blip r:embed="rId2"/>
                <a:stretch>
                  <a:fillRect t="-1170" r="-1302" b="-46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4048" y="2924944"/>
                <a:ext cx="2808312" cy="541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Find the term containing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924944"/>
                <a:ext cx="2808312" cy="541623"/>
              </a:xfrm>
              <a:prstGeom prst="rect">
                <a:avLst/>
              </a:prstGeom>
              <a:blipFill>
                <a:blip r:embed="rId3"/>
                <a:stretch>
                  <a:fillRect t="-2247" b="-6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1680" y="4077072"/>
                <a:ext cx="1624355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077072"/>
                <a:ext cx="1624355" cy="677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4128" y="4293096"/>
                <a:ext cx="10384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293096"/>
                <a:ext cx="1038489" cy="276999"/>
              </a:xfrm>
              <a:prstGeom prst="rect">
                <a:avLst/>
              </a:prstGeom>
              <a:blipFill>
                <a:blip r:embed="rId5"/>
                <a:stretch>
                  <a:fillRect l="-2353" t="-4348" r="-2353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907704" y="4293096"/>
            <a:ext cx="36004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940152" y="4293096"/>
            <a:ext cx="36004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267744" y="4077072"/>
            <a:ext cx="504056" cy="72008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228184" y="4293096"/>
            <a:ext cx="288032" cy="28803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771800" y="4077072"/>
            <a:ext cx="504056" cy="72008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444208" y="4293096"/>
            <a:ext cx="288032" cy="288032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11560" y="5229200"/>
            <a:ext cx="7880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questions are essentially the same!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section looks at using a binomial distribution for calculating probabilities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Binomial distribution can be used to model the number of times a trial is successful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To use the Binomial distribution, a number of conditions must be met…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501008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are a fixed number of trials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There are 2 possible outcomes (you can think of them as success or failure)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probability of success is the same each time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trials are independent of each other (the outcome of one trial does not affect the next trial…)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Binomial distribution can be used to model the number of times a trial is successful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35896" y="3212976"/>
                <a:ext cx="16393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212976"/>
                <a:ext cx="1639360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139952" y="2636912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If: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3933056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Then: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83768" y="4581128"/>
                <a:ext cx="4158895" cy="645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2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81128"/>
                <a:ext cx="4158895" cy="6450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059832" y="2996952"/>
            <a:ext cx="936104" cy="2880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1640" y="2564904"/>
                <a:ext cx="180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binomially distributed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1800200" cy="584775"/>
              </a:xfrm>
              <a:prstGeom prst="rect">
                <a:avLst/>
              </a:prstGeom>
              <a:blipFill>
                <a:blip r:embed="rId4"/>
                <a:stretch>
                  <a:fillRect l="-1351" t="-2083" r="-5068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92080" y="2132856"/>
                <a:ext cx="33123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With a number of trials,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a probability of success,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132856"/>
                <a:ext cx="3312368" cy="584775"/>
              </a:xfrm>
              <a:prstGeom prst="rect">
                <a:avLst/>
              </a:prstGeom>
              <a:blipFill>
                <a:blip r:embed="rId5"/>
                <a:stretch>
                  <a:fillRect l="-552" t="-2083" r="-2394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4932040" y="2780928"/>
            <a:ext cx="792088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55776" y="5157192"/>
            <a:ext cx="792088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3528" y="5661248"/>
                <a:ext cx="31683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getting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successful trials is…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661248"/>
                <a:ext cx="3168352" cy="584775"/>
              </a:xfrm>
              <a:prstGeom prst="rect">
                <a:avLst/>
              </a:prstGeom>
              <a:blipFill>
                <a:blip r:embed="rId6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91880" y="5805264"/>
                <a:ext cx="2160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No. ways of choosing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successes from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trials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805264"/>
                <a:ext cx="2160240" cy="830997"/>
              </a:xfrm>
              <a:prstGeom prst="rect">
                <a:avLst/>
              </a:prstGeom>
              <a:blipFill>
                <a:blip r:embed="rId7"/>
                <a:stretch>
                  <a:fillRect l="-1130" t="-1460" r="-4237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580112" y="573325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Probability of success to the power 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88224" y="4005064"/>
                <a:ext cx="2160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Probability of failure to the power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005064"/>
                <a:ext cx="2160240" cy="830997"/>
              </a:xfrm>
              <a:prstGeom prst="rect">
                <a:avLst/>
              </a:prstGeom>
              <a:blipFill>
                <a:blip r:embed="rId8"/>
                <a:stretch>
                  <a:fillRect t="-1471" r="-2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4572000" y="5301208"/>
            <a:ext cx="72008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04048" y="5157192"/>
            <a:ext cx="1296144" cy="5760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228184" y="4509120"/>
            <a:ext cx="360040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68344" y="5157192"/>
            <a:ext cx="13681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This is in the formula booklet in the A-level section!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6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21" grpId="0"/>
      <p:bldP spid="22" grpId="0"/>
      <p:bldP spid="23" grpId="0"/>
      <p:bldP spid="24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distribution can be used to model the number of times a trial is successful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Gary is playing chess against Nigel, and has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 chance of winning each game. If they play 5 games, what is the probability of Gary winning exactly 3?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48064" y="1412776"/>
            <a:ext cx="2688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Using the notation above…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96136" y="1772816"/>
                <a:ext cx="1242776" cy="6455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772816"/>
                <a:ext cx="1242776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39952" y="2564904"/>
                <a:ext cx="4752528" cy="688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random variable X is binomially distributed, with 5 trials and probability of success being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564904"/>
                <a:ext cx="4752528" cy="688009"/>
              </a:xfrm>
              <a:prstGeom prst="rect">
                <a:avLst/>
              </a:prstGeom>
              <a:blipFill>
                <a:blip r:embed="rId6"/>
                <a:stretch>
                  <a:fillRect l="-256" t="-1770" r="-1667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44008" y="4293096"/>
                <a:ext cx="2682594" cy="6941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293096"/>
                <a:ext cx="2682594" cy="6941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16016" y="3501008"/>
                <a:ext cx="2836354" cy="460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501008"/>
                <a:ext cx="2836354" cy="4608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644008" y="5373216"/>
                <a:ext cx="190411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=0.329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373216"/>
                <a:ext cx="1904113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flipV="1">
            <a:off x="7380312" y="3717032"/>
            <a:ext cx="216023" cy="864097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55133" y="3573016"/>
                <a:ext cx="15121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for the probability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number of trials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number of successes we want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133" y="3573016"/>
                <a:ext cx="1512168" cy="1200329"/>
              </a:xfrm>
              <a:prstGeom prst="rect">
                <a:avLst/>
              </a:prstGeom>
              <a:blipFill>
                <a:blip r:embed="rId10"/>
                <a:stretch>
                  <a:fillRect r="-2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 flipV="1">
            <a:off x="7380312" y="4653136"/>
            <a:ext cx="216023" cy="864097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596336" y="494116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8" grpId="0" animBg="1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distribution can be used to model the number of times a trial is successful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=9)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the number of trials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12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probability of success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1700808"/>
                <a:ext cx="2836354" cy="460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2836354" cy="46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4008" y="2276872"/>
                <a:ext cx="2803267" cy="6941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276872"/>
                <a:ext cx="2803267" cy="694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08104" y="3212976"/>
                <a:ext cx="953402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=0.296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212976"/>
                <a:ext cx="953402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7380312" y="1988840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524328" y="20608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 flipV="1">
            <a:off x="7164288" y="2708920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80312" y="285293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8144" y="2420888"/>
            <a:ext cx="432048" cy="43204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300192" y="2996952"/>
            <a:ext cx="1080120" cy="151216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00192" y="4653136"/>
                <a:ext cx="2664296" cy="81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Remember that to calculate this on your calculate you can type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sSub>
                          <m:sSubPr>
                            <m:ctrlPr>
                              <a:rPr lang="en-GB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sPre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653136"/>
                <a:ext cx="2664296" cy="813428"/>
              </a:xfrm>
              <a:prstGeom prst="rect">
                <a:avLst/>
              </a:prstGeom>
              <a:blipFill>
                <a:blip r:embed="rId8"/>
                <a:stretch>
                  <a:fillRect t="-746" r="-1598" b="-2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2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3" grpId="0"/>
      <p:bldP spid="24" grpId="0" animBg="1"/>
      <p:bldP spid="25" grpId="0"/>
      <p:bldP spid="5" grpId="0" animBg="1"/>
      <p:bldP spid="5" grpId="1" animBg="1"/>
      <p:bldP spid="28" grpId="1"/>
      <p:bldP spid="2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distribution can be used to model the number of times a trial is successful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=9)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the number of trials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12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probability of success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44008" y="1700808"/>
                <a:ext cx="2836354" cy="460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00808"/>
                <a:ext cx="2836354" cy="46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2000" y="2276872"/>
                <a:ext cx="2803267" cy="6941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=9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6872"/>
                <a:ext cx="2803267" cy="694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76056" y="3212976"/>
                <a:ext cx="2232248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=0.0000126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212976"/>
                <a:ext cx="223224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rc 21"/>
          <p:cNvSpPr/>
          <p:nvPr/>
        </p:nvSpPr>
        <p:spPr>
          <a:xfrm flipV="1">
            <a:off x="7380312" y="1988840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524328" y="206084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Arc 23"/>
          <p:cNvSpPr/>
          <p:nvPr/>
        </p:nvSpPr>
        <p:spPr>
          <a:xfrm flipV="1">
            <a:off x="7164288" y="2708920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380312" y="285293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4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distribution can be used to model the number of times a trial is successful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12,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GB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=9)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the number of trials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12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The probability of success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𝑝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1988840"/>
                <a:ext cx="3223254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988840"/>
                <a:ext cx="322325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60032" y="2492896"/>
                <a:ext cx="2691827" cy="69416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492896"/>
                <a:ext cx="2691827" cy="6941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0032" y="3429000"/>
                <a:ext cx="953403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=0.381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29000"/>
                <a:ext cx="953403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139952" y="134076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If you get an inequality, think about what probabilities you would need to make it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Arc 28"/>
          <p:cNvSpPr/>
          <p:nvPr/>
        </p:nvSpPr>
        <p:spPr>
          <a:xfrm flipV="1">
            <a:off x="7380312" y="2204864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524328" y="2132856"/>
            <a:ext cx="1619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as in the previous examples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40352" y="306896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Arc 32"/>
          <p:cNvSpPr/>
          <p:nvPr/>
        </p:nvSpPr>
        <p:spPr>
          <a:xfrm flipV="1">
            <a:off x="7524328" y="2924944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7" grpId="0"/>
      <p:bldP spid="28" grpId="0"/>
      <p:bldP spid="29" grpId="0" animBg="1"/>
      <p:bldP spid="30" grpId="0"/>
      <p:bldP spid="32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The Binomial distribution can be used to model the number of times a trial is successful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probability that a randomly chosen member of a reading group is left-handed is 0.15. A random sample of 20 members of the group is taken.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Suggest a suitable model for the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 number of members in the sample who are left handed. Justify your choice.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13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95936" y="1412776"/>
            <a:ext cx="49162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consider there to be two possibilities, left handed (success) and right handed (failure). The number of trials is fixed, as is the probability of success (for a large sample). We can also assume that each member of the sample is independent.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48064" y="2780928"/>
                <a:ext cx="27281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Therefore: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20,0.15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80928"/>
                <a:ext cx="2728183" cy="276999"/>
              </a:xfrm>
              <a:prstGeom prst="rect">
                <a:avLst/>
              </a:prstGeom>
              <a:blipFill>
                <a:blip r:embed="rId5"/>
                <a:stretch>
                  <a:fillRect l="-5134" t="-28261" b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59632" y="3717032"/>
                <a:ext cx="1599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17032"/>
                <a:ext cx="1599027" cy="276999"/>
              </a:xfrm>
              <a:prstGeom prst="rect">
                <a:avLst/>
              </a:prstGeom>
              <a:blipFill>
                <a:blip r:embed="rId6"/>
                <a:stretch>
                  <a:fillRect l="-305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3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Binomial distribution can be used to model the number of times a trial is successful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probability that a randomly chosen member of a reading group is left-handed is 0.15. A random sample of 20 members of the group is taken.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b) Use your model to calculate the probability that:</a:t>
            </a:r>
          </a:p>
          <a:p>
            <a:pPr marL="400050" indent="-400050" algn="ctr">
              <a:buAutoNum type="romanLcParenR"/>
            </a:pPr>
            <a:r>
              <a:rPr lang="en-US" sz="1600" dirty="0">
                <a:latin typeface="Comic Sans MS" panose="030F0702030302020204" pitchFamily="66" charset="0"/>
              </a:rPr>
              <a:t>Exactly 7 sample members are left handed</a:t>
            </a:r>
          </a:p>
          <a:p>
            <a:pPr marL="400050" indent="-400050" algn="ctr">
              <a:buAutoNum type="romanLcParenR"/>
            </a:pPr>
            <a:r>
              <a:rPr lang="en-US" sz="1600" dirty="0">
                <a:latin typeface="Comic Sans MS" panose="030F0702030302020204" pitchFamily="66" charset="0"/>
              </a:rPr>
              <a:t>Less than two members are left-handed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632" y="3717032"/>
                <a:ext cx="1599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17032"/>
                <a:ext cx="1599027" cy="276999"/>
              </a:xfrm>
              <a:prstGeom prst="rect">
                <a:avLst/>
              </a:prstGeom>
              <a:blipFill>
                <a:blip r:embed="rId4"/>
                <a:stretch>
                  <a:fillRect l="-305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4048" y="1556792"/>
                <a:ext cx="28310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first question: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=20       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556792"/>
                <a:ext cx="2831096" cy="830997"/>
              </a:xfrm>
              <a:prstGeom prst="rect">
                <a:avLst/>
              </a:prstGeom>
              <a:blipFill>
                <a:blip r:embed="rId5"/>
                <a:stretch>
                  <a:fillRect t="-1460" b="-14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39952" y="2780928"/>
                <a:ext cx="2836354" cy="4608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780928"/>
                <a:ext cx="2836354" cy="460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9952" y="3356992"/>
                <a:ext cx="3177024" cy="50206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=7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(0.15)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356992"/>
                <a:ext cx="3177024" cy="502061"/>
              </a:xfrm>
              <a:prstGeom prst="rect">
                <a:avLst/>
              </a:prstGeom>
              <a:blipFill>
                <a:blip r:embed="rId7"/>
                <a:stretch>
                  <a:fillRect b="-365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4048" y="4077072"/>
                <a:ext cx="108012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=0.0160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077072"/>
                <a:ext cx="108012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80312" y="314096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7236296" y="2996952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380312" y="378904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flipV="1">
            <a:off x="7164288" y="3645024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92" y="4941168"/>
                <a:ext cx="108012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𝟎𝟏𝟔𝟎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941168"/>
                <a:ext cx="108012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9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/>
      <p:bldP spid="21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The Binomial distribution can be used to model the number of times a trial is successful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The probability that a randomly chosen member of a reading group is left-handed is 0.15. A random sample of 20 members of the group is taken.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b) Use your model to calculate the probability that:</a:t>
            </a:r>
          </a:p>
          <a:p>
            <a:pPr marL="400050" indent="-400050" algn="ctr">
              <a:buAutoNum type="romanLcParenR"/>
            </a:pPr>
            <a:r>
              <a:rPr lang="en-US" sz="1600" dirty="0">
                <a:latin typeface="Comic Sans MS" panose="030F0702030302020204" pitchFamily="66" charset="0"/>
              </a:rPr>
              <a:t>Exactly 7 sample members are left handed</a:t>
            </a:r>
          </a:p>
          <a:p>
            <a:pPr marL="400050" indent="-400050" algn="ctr">
              <a:buAutoNum type="romanLcParenR"/>
            </a:pPr>
            <a:r>
              <a:rPr lang="en-US" sz="1600" dirty="0">
                <a:latin typeface="Comic Sans MS" panose="030F0702030302020204" pitchFamily="66" charset="0"/>
              </a:rPr>
              <a:t>Less than two members are left-handed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59632" y="3717032"/>
                <a:ext cx="15990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</m:e>
                      </m:d>
                    </m:oMath>
                  </m:oMathPara>
                </a14:m>
                <a:endParaRPr lang="en-GB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17032"/>
                <a:ext cx="1599027" cy="276999"/>
              </a:xfrm>
              <a:prstGeom prst="rect">
                <a:avLst/>
              </a:prstGeom>
              <a:blipFill>
                <a:blip r:embed="rId4"/>
                <a:stretch>
                  <a:fillRect l="-3053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88024" y="1340768"/>
                <a:ext cx="324595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second question: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=20       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=0.15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40768"/>
                <a:ext cx="3245953" cy="830997"/>
              </a:xfrm>
              <a:prstGeom prst="rect">
                <a:avLst/>
              </a:prstGeom>
              <a:blipFill>
                <a:blip r:embed="rId5"/>
                <a:stretch>
                  <a:fillRect t="-1471" b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23928" y="2636912"/>
                <a:ext cx="3337067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636912"/>
                <a:ext cx="3337067" cy="338554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88024" y="3212976"/>
                <a:ext cx="3224088" cy="50135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(0.15)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(0.85)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212976"/>
                <a:ext cx="3224088" cy="501356"/>
              </a:xfrm>
              <a:prstGeom prst="rect">
                <a:avLst/>
              </a:prstGeom>
              <a:blipFill>
                <a:blip r:embed="rId7"/>
                <a:stretch>
                  <a:fillRect b="-365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88024" y="3933056"/>
                <a:ext cx="1008112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=0.176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933056"/>
                <a:ext cx="100811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884368" y="292494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 flipV="1">
            <a:off x="7812360" y="2852936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956376" y="364502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 flipV="1">
            <a:off x="7740352" y="3501008"/>
            <a:ext cx="216024" cy="648072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99792" y="4941168"/>
                <a:ext cx="1080120" cy="3385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𝟎𝟏𝟔𝟎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941168"/>
                <a:ext cx="1080120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6A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28D9FB-2C9E-4742-95EE-46B11A8A5B22}"/>
              </a:ext>
            </a:extLst>
          </p:cNvPr>
          <p:cNvSpPr/>
          <p:nvPr/>
        </p:nvSpPr>
        <p:spPr>
          <a:xfrm>
            <a:off x="857235" y="1316007"/>
            <a:ext cx="7410427" cy="431656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13800" b="1" dirty="0">
                <a:ln w="38100">
                  <a:solidFill>
                    <a:srgbClr val="FFFF00"/>
                  </a:solidFill>
                  <a:prstDash val="solid"/>
                </a:ln>
                <a:latin typeface="French Script MT" panose="03020402040607040605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6C</a:t>
            </a:r>
            <a:endParaRPr lang="ja-JP" altLang="en-US" sz="13800" b="1" dirty="0">
              <a:ln w="38100">
                <a:solidFill>
                  <a:srgbClr val="FFFF00"/>
                </a:solidFill>
                <a:prstDash val="solid"/>
              </a:ln>
              <a:latin typeface="French Script MT" panose="03020402040607040605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6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 (and on pages 204-207 of </a:t>
            </a:r>
            <a:r>
              <a:rPr lang="en-US" sz="1600">
                <a:latin typeface="Comic Sans MS" panose="030F0702030302020204" pitchFamily="66" charset="0"/>
              </a:rPr>
              <a:t>your textbook)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4008" y="1375954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box indicated goes with the following information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288353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5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0.05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 successes is 0.7738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288353" cy="1169551"/>
              </a:xfrm>
              <a:prstGeom prst="rect">
                <a:avLst/>
              </a:prstGeom>
              <a:blipFill>
                <a:blip r:embed="rId3"/>
                <a:stretch>
                  <a:fillRect l="-427"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4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4034" y="3474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7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4008" y="1509119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 box indicated goes with the following information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65544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5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0.05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 or 1 successes is 0.9774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655442" cy="1169551"/>
              </a:xfrm>
              <a:prstGeom prst="rect">
                <a:avLst/>
              </a:prstGeom>
              <a:blipFill>
                <a:blip r:embed="rId3"/>
                <a:stretch>
                  <a:fillRect l="-393"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6604986" y="4944863"/>
            <a:ext cx="337352" cy="5859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1483" y="5530789"/>
            <a:ext cx="4873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This is a </a:t>
            </a:r>
            <a:r>
              <a:rPr lang="en-US" sz="14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cumulative</a:t>
            </a:r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 table, so the box does not mean the chance of 1 success</a:t>
            </a:r>
          </a:p>
          <a:p>
            <a:pPr algn="ctr"/>
            <a:endParaRPr lang="en-US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means the chance of 0 or 1 successes!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0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2442" y="2371267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what does this box mean?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6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0.3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0, 1 or 2 successes from these 6 trials is 0.7443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blipFill>
                <a:blip r:embed="rId3"/>
                <a:stretch>
                  <a:fillRect l="-42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4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0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are given some tables for the cumulative distribution function in the formula booklet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You need to be familiar with how to use the tables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Some calculators have the tables built in, and you can use them from there…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61" t="16491" r="29746" b="53815"/>
          <a:stretch/>
        </p:blipFill>
        <p:spPr>
          <a:xfrm>
            <a:off x="3923928" y="1196752"/>
            <a:ext cx="5051396" cy="1754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17459" y="1794218"/>
            <a:ext cx="432048" cy="15675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59652" y="3045465"/>
            <a:ext cx="482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what does this box mean?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are 5 trials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probability of success is 0.45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chance of having 0, 1, 2 or 3 successes from these 5 trials is 0.8688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100" y="3764132"/>
                <a:ext cx="4314549" cy="1384995"/>
              </a:xfrm>
              <a:prstGeom prst="rect">
                <a:avLst/>
              </a:prstGeom>
              <a:blipFill>
                <a:blip r:embed="rId3"/>
                <a:stretch>
                  <a:fillRect l="-424"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4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634" y="4876800"/>
                <a:ext cx="337021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want the probability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up to and including 7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" y="4876800"/>
                <a:ext cx="3370217" cy="1077218"/>
              </a:xfrm>
              <a:prstGeom prst="rect">
                <a:avLst/>
              </a:prstGeom>
              <a:blipFill>
                <a:blip r:embed="rId6"/>
                <a:stretch>
                  <a:fillRect t="-1130" b="-6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63246" y="5225143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828903" y="5233851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634" y="4876800"/>
                <a:ext cx="337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=0.40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b) We want the probability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up to but not including 6 (this is the same as up to and including 5)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4" y="4876800"/>
                <a:ext cx="3370217" cy="1569660"/>
              </a:xfrm>
              <a:prstGeom prst="rect">
                <a:avLst/>
              </a:prstGeom>
              <a:blipFill>
                <a:blip r:embed="rId6"/>
                <a:stretch>
                  <a:fillRect t="-778" r="-1808" b="-46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63246" y="4998720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820195" y="4990011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6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258" y="4676504"/>
            <a:ext cx="3788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For c), we are being asked for the probability of getting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above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a particular value.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However, the table shows the value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below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We can use this relationship: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63246" y="4998720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820195" y="4990011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005" y="6143899"/>
                <a:ext cx="25439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005" y="6143899"/>
                <a:ext cx="2543902" cy="246221"/>
              </a:xfrm>
              <a:prstGeom prst="rect">
                <a:avLst/>
              </a:prstGeom>
              <a:blipFill>
                <a:blip r:embed="rId8"/>
                <a:stretch>
                  <a:fillRect l="-1196" r="-239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9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A cumulative probability function tells you the sum of all the individual probabilities up to and including the chosen value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(20, 0.4)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b="0" dirty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≤7</m:t>
                        </m:r>
                      </m:e>
                    </m:d>
                  </m:oMath>
                </a14:m>
                <a:endParaRPr lang="en-US" sz="1600" b="0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&lt;6)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≥15)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4776787"/>
              </a:xfrm>
              <a:blipFill>
                <a:blip r:embed="rId2"/>
                <a:stretch>
                  <a:fillRect t="-766" r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3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6545" t="11522" r="34737" b="3360"/>
          <a:stretch/>
        </p:blipFill>
        <p:spPr>
          <a:xfrm>
            <a:off x="4336867" y="1071155"/>
            <a:ext cx="4232367" cy="523385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336869" y="4354286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485017" y="997132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454538" y="6035040"/>
            <a:ext cx="365760" cy="1393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=0.4159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83" y="3648891"/>
                <a:ext cx="105278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794069" y="6035040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0.1256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88525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8524" y="4985658"/>
                <a:ext cx="25439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≥15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4" y="4985658"/>
                <a:ext cx="2543902" cy="246221"/>
              </a:xfrm>
              <a:prstGeom prst="rect">
                <a:avLst/>
              </a:prstGeom>
              <a:blipFill>
                <a:blip r:embed="rId8"/>
                <a:stretch>
                  <a:fillRect l="-1196" r="-2392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66947" y="5416732"/>
                <a:ext cx="12270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=1−0.9984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47" y="5416732"/>
                <a:ext cx="1227003" cy="246221"/>
              </a:xfrm>
              <a:prstGeom prst="rect">
                <a:avLst/>
              </a:prstGeom>
              <a:blipFill>
                <a:blip r:embed="rId9"/>
                <a:stretch>
                  <a:fillRect l="-990" r="-247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71302" y="5865224"/>
                <a:ext cx="868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=0.0016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02" y="5865224"/>
                <a:ext cx="868123" cy="246221"/>
              </a:xfrm>
              <a:prstGeom prst="rect">
                <a:avLst/>
              </a:prstGeom>
              <a:blipFill>
                <a:blip r:embed="rId10"/>
                <a:stretch>
                  <a:fillRect l="-2098" r="-419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743198" y="4945333"/>
            <a:ext cx="16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– we want up to and including 14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 flipV="1">
            <a:off x="2639467" y="5091039"/>
            <a:ext cx="216943" cy="465030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 flipV="1">
            <a:off x="2304187" y="5530822"/>
            <a:ext cx="216943" cy="465030"/>
          </a:xfrm>
          <a:prstGeom prst="arc">
            <a:avLst>
              <a:gd name="adj1" fmla="val 16200000"/>
              <a:gd name="adj2" fmla="val 5326344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486296" y="5672499"/>
            <a:ext cx="936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8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spinner is designed so that the probability it lands on red is 0.3. Jane has 12 spins. Find the probability that Jane obtains: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No more than 2 reds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At least 5 reds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Always start by summarizing the binomial distribution…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(12, 0.3)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blipFill>
                <a:blip r:embed="rId4"/>
                <a:stretch>
                  <a:fillRect l="-4000" t="-4444" r="-57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10147" y="1236617"/>
                <a:ext cx="500742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want the probability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up to and including 2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≤2)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7" y="1236617"/>
                <a:ext cx="5007429" cy="1169551"/>
              </a:xfrm>
              <a:prstGeom prst="rect">
                <a:avLst/>
              </a:prstGeom>
              <a:blipFill>
                <a:blip r:embed="rId5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26463" t="11710" r="34874" b="62432"/>
          <a:stretch/>
        </p:blipFill>
        <p:spPr>
          <a:xfrm>
            <a:off x="3884022" y="2447109"/>
            <a:ext cx="5092553" cy="191588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892732" y="2595155"/>
            <a:ext cx="426719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840583" y="2381795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818811" y="2908663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480561" y="2917372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0.2528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50528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understand and use probability distributions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random variable is a variable whose value depends on the outcome of a random event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For example, when we roll 5 dice, the number of sixes rolled would be a random variable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range of values the random variable can take is called a sample space, and is often drawn as a table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A discrete variable can only take certain countable numerical values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For example, the number of people has to be a whole number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318" y="1561539"/>
            <a:ext cx="4811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This chapter focuses on </a:t>
            </a:r>
            <a:r>
              <a:rPr lang="en-US" sz="1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Discrete Random Variables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These are values which can only take certain numerical values, each of which can be assigned a probability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2606" y="3932808"/>
            <a:ext cx="4731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For example, the number of times a 1 is rolled when rolling a dice 10 times</a:t>
            </a:r>
          </a:p>
          <a:p>
            <a:pPr algn="ctr"/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can only take certain numerical values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Each can be assigned a probability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A spinner is designed so that the probability it lands on red is 0.3. Jane has 12 spins. Find the probability that Jane obtains: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No more than 2 reds</a:t>
            </a:r>
          </a:p>
          <a:p>
            <a:pPr marL="342900" indent="-342900" algn="ctr">
              <a:buAutoNum type="alphaLcParenR"/>
            </a:pPr>
            <a:r>
              <a:rPr lang="en-US" sz="1600" dirty="0">
                <a:latin typeface="Comic Sans MS" panose="030F0702030302020204" pitchFamily="66" charset="0"/>
              </a:rPr>
              <a:t>At least 5 reds</a:t>
            </a:r>
          </a:p>
          <a:p>
            <a:pPr marL="342900" indent="-342900" algn="ctr">
              <a:buAutoNum type="alphaLcParenR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 Always start by summarizing the binomial distribution…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(12, 0.3)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017" y="5734594"/>
                <a:ext cx="1371209" cy="276999"/>
              </a:xfrm>
              <a:prstGeom prst="rect">
                <a:avLst/>
              </a:prstGeom>
              <a:blipFill>
                <a:blip r:embed="rId4"/>
                <a:stretch>
                  <a:fillRect l="-4000" t="-4444" r="-57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10147" y="1236617"/>
                <a:ext cx="500742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want the probability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being equal to or greater than 5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≥5)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&lt;5)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147" y="1236617"/>
                <a:ext cx="5007429" cy="1815882"/>
              </a:xfrm>
              <a:prstGeom prst="rect">
                <a:avLst/>
              </a:prstGeom>
              <a:blipFill>
                <a:blip r:embed="rId5"/>
                <a:stretch>
                  <a:fillRect t="-671" b="-6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l="26463" t="11710" r="34874" b="62432"/>
          <a:stretch/>
        </p:blipFill>
        <p:spPr>
          <a:xfrm>
            <a:off x="3901440" y="3030583"/>
            <a:ext cx="5092553" cy="191588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910150" y="3178629"/>
            <a:ext cx="426719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858001" y="2965269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827521" y="3779520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506688" y="3788228"/>
            <a:ext cx="134983" cy="1349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0.2528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3840480"/>
                <a:ext cx="105278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1958" y="5142412"/>
                <a:ext cx="9005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0.7237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958" y="5142412"/>
                <a:ext cx="900503" cy="215444"/>
              </a:xfrm>
              <a:prstGeom prst="rect">
                <a:avLst/>
              </a:prstGeom>
              <a:blipFill>
                <a:blip r:embed="rId8"/>
                <a:stretch>
                  <a:fillRect l="-3378" r="-270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37273" y="5512526"/>
                <a:ext cx="77123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0.2763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73" y="5512526"/>
                <a:ext cx="771237" cy="215444"/>
              </a:xfrm>
              <a:prstGeom prst="rect">
                <a:avLst/>
              </a:prstGeom>
              <a:blipFill>
                <a:blip r:embed="rId9"/>
                <a:stretch>
                  <a:fillRect l="-1587" r="-396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75616" y="4663440"/>
                <a:ext cx="88254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0.2763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616" y="4663440"/>
                <a:ext cx="882549" cy="246221"/>
              </a:xfrm>
              <a:prstGeom prst="rect">
                <a:avLst/>
              </a:prstGeom>
              <a:blipFill>
                <a:blip r:embed="rId10"/>
                <a:stretch>
                  <a:fillRect l="-690" r="-2759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5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8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400175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A cumulative probability function tells you the sum of all the individual probabilities up to and including the chosen value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Jane decides to use this spinner for a class competition. She wants the probability of winning a prize to be less than 0.05. Each member of the class has 12 spins and the number of reds is recorded.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Find how many reds should be needed to win a prize.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Comic Sans MS" panose="030F0702030302020204" pitchFamily="66" charset="0"/>
                  </a:rPr>
                  <a:t>If: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0"/>
                <a:ext cx="1490536" cy="338554"/>
              </a:xfrm>
              <a:prstGeom prst="rect">
                <a:avLst/>
              </a:prstGeom>
              <a:blipFill>
                <a:blip r:embed="rId2"/>
                <a:stretch>
                  <a:fillRect l="-1613" b="-18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46" y="0"/>
                <a:ext cx="2836354" cy="460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80112" y="168274"/>
            <a:ext cx="6480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6463" t="11710" r="34874" b="62432"/>
          <a:stretch/>
        </p:blipFill>
        <p:spPr>
          <a:xfrm>
            <a:off x="3937119" y="2449814"/>
            <a:ext cx="5092553" cy="191588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3910995" y="2580443"/>
            <a:ext cx="469416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6893680" y="2384500"/>
            <a:ext cx="330925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6862947" y="3193340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880726" y="1341963"/>
            <a:ext cx="518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If we want the chance of winning to be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less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than 0.05</a:t>
            </a:r>
            <a:r>
              <a:rPr lang="en-GB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..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Then the chance of not winning needs to be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greater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than 0.95…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2606" y="4447713"/>
            <a:ext cx="48649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For example, if Jane set the win condition as getting </a:t>
            </a:r>
            <a:r>
              <a:rPr lang="en-US" sz="16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more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 than 4 reds, then 72.28% of people would fail, meaning 27.72% would win</a:t>
            </a:r>
          </a:p>
          <a:p>
            <a:pPr algn="ctr"/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want more than 95% to fail…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we need to set the win condition to </a:t>
            </a:r>
            <a:r>
              <a:rPr lang="en-US" sz="1600" u="sng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more</a:t>
            </a:r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than 6 reds 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7996" y="2725064"/>
                <a:ext cx="13712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(12, 0.3)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996" y="2725064"/>
                <a:ext cx="1371209" cy="276999"/>
              </a:xfrm>
              <a:prstGeom prst="rect">
                <a:avLst/>
              </a:prstGeom>
              <a:blipFill>
                <a:blip r:embed="rId5"/>
                <a:stretch>
                  <a:fillRect l="-3556" t="-2222" r="-5778" b="-3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6864427" y="3470028"/>
            <a:ext cx="409303" cy="14804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66655" y="542425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0822" y="3204754"/>
            <a:ext cx="134390" cy="1496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555176" y="3479074"/>
            <a:ext cx="134390" cy="14969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32" grpId="0" animBg="1"/>
      <p:bldP spid="12" grpId="0"/>
      <p:bldP spid="33" grpId="0" animBg="1"/>
      <p:bldP spid="33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probability distribution fully describes the probability of any outcome in the sample space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for the random variable: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𝑠𝑐𝑜𝑟𝑒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𝑤h𝑒𝑛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𝑓𝑎𝑖𝑟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𝑑𝑖𝑐𝑒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𝑖𝑠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𝑟𝑜𝑙𝑙𝑒𝑑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3592682"/>
                  </p:ext>
                </p:extLst>
              </p:nvPr>
            </p:nvGraphicFramePr>
            <p:xfrm>
              <a:off x="4711335" y="3016794"/>
              <a:ext cx="3108958" cy="7702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9900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4111932066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5319899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2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3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4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5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6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23592682"/>
                  </p:ext>
                </p:extLst>
              </p:nvPr>
            </p:nvGraphicFramePr>
            <p:xfrm>
              <a:off x="4711335" y="3016794"/>
              <a:ext cx="3108958" cy="77025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99900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4111932066"/>
                        </a:ext>
                      </a:extLst>
                    </a:gridCol>
                    <a:gridCol w="334843">
                      <a:extLst>
                        <a:ext uri="{9D8B030D-6E8A-4147-A177-3AD203B41FA5}">
                          <a16:colId xmlns:a16="http://schemas.microsoft.com/office/drawing/2014/main" val="5319899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2" t="-3571" r="-183425" b="-132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5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434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2" t="-80556" r="-183425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909" t="-80556" r="-503636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909" t="-80556" r="-403636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0909" t="-80556" r="-303636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0909" t="-80556" r="-203636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0909" t="-80556" r="-103636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30909" t="-80556" r="-3636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 flipH="1">
            <a:off x="5329647" y="2177143"/>
            <a:ext cx="374467" cy="70539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70664" y="1548520"/>
                <a:ext cx="51845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represents the event we are considering, and includes all the possible outcomes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664" y="1548520"/>
                <a:ext cx="5184559" cy="584775"/>
              </a:xfrm>
              <a:prstGeom prst="rect">
                <a:avLst/>
              </a:prstGeom>
              <a:blipFill>
                <a:blip r:embed="rId4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5215720" y="3869438"/>
            <a:ext cx="252925" cy="453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95858" y="4353863"/>
                <a:ext cx="496405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lower row means ‘The probability of an observation being equal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case, ‘The probability of the score when a fair dice is rolled being equal to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(the top row)’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858" y="4353863"/>
                <a:ext cx="4964057" cy="1323439"/>
              </a:xfrm>
              <a:prstGeom prst="rect">
                <a:avLst/>
              </a:prstGeom>
              <a:blipFill>
                <a:blip r:embed="rId5"/>
                <a:stretch>
                  <a:fillRect l="-369" t="-922" r="-1843" b="-55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23824" y="4932391"/>
            <a:ext cx="2743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If all the probabilities are the same, it is known as a ‘discrete uniform distribution’</a:t>
            </a:r>
            <a:endParaRPr lang="en-GB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963" y="4003829"/>
            <a:ext cx="3391270" cy="32847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78676" y="5088383"/>
            <a:ext cx="4854606" cy="5755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95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Three fair coins are tossed.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all the possible outcomes when the three coins are tossed.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random variable,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is defined as the number of heads when the three coins are tossed.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Write the probability distribution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as: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 table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 probability mass function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1206" r="-3523" b="-1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350100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50100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T 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350100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3861048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386104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386104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H 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386104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735920"/>
                  </p:ext>
                </p:extLst>
              </p:nvPr>
            </p:nvGraphicFramePr>
            <p:xfrm>
              <a:off x="4572000" y="2348880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735920"/>
                  </p:ext>
                </p:extLst>
              </p:nvPr>
            </p:nvGraphicFramePr>
            <p:xfrm>
              <a:off x="4572000" y="2348880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692" r="-123050" b="-1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6923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6923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6923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6923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6923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4644008" y="126876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4 possibilities for the number of heads: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0, 1, 2 or 3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0192" y="2780928"/>
                <a:ext cx="50405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780928"/>
                <a:ext cx="504056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84368" y="2780928"/>
                <a:ext cx="50405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780928"/>
                <a:ext cx="504056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08304" y="2780928"/>
                <a:ext cx="57606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2780928"/>
                <a:ext cx="576064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04248" y="2780928"/>
                <a:ext cx="57606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780928"/>
                <a:ext cx="576064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11960" y="3429000"/>
                <a:ext cx="46085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represents the event we are considering, and includes all possible outcomes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bottom row is the probabilities of each event happening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429000"/>
                <a:ext cx="4608512" cy="1569660"/>
              </a:xfrm>
              <a:prstGeom prst="rect">
                <a:avLst/>
              </a:prstGeom>
              <a:blipFill>
                <a:blip r:embed="rId8"/>
                <a:stretch>
                  <a:fillRect l="-397" t="-778" r="-2116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29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11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Three fair coins are tossed.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all the possible outcomes when the three coins are tossed.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random variable,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is defined as the number of heads when the three coins are tossed.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Write the probability distribution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as: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 table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 probability mass function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1206" r="-3523" b="-1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350100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50100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T 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350100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3861048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386104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386104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H 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386104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260116"/>
                  </p:ext>
                </p:extLst>
              </p:nvPr>
            </p:nvGraphicFramePr>
            <p:xfrm>
              <a:off x="4572000" y="1412776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260116"/>
                  </p:ext>
                </p:extLst>
              </p:nvPr>
            </p:nvGraphicFramePr>
            <p:xfrm>
              <a:off x="4572000" y="1412776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692" r="-123050" b="-1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6923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6923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6923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6923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6923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0192" y="1844824"/>
                <a:ext cx="50405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844824"/>
                <a:ext cx="504056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84368" y="1844824"/>
                <a:ext cx="50405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844824"/>
                <a:ext cx="504056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08304" y="1844824"/>
                <a:ext cx="57606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844824"/>
                <a:ext cx="576064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04248" y="1844824"/>
                <a:ext cx="57606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844824"/>
                <a:ext cx="576064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355976" y="263691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 probability mass function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summarises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the probabilities and events which take those values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6016" y="4077072"/>
                <a:ext cx="1216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077072"/>
                <a:ext cx="1216551" cy="276999"/>
              </a:xfrm>
              <a:prstGeom prst="rect">
                <a:avLst/>
              </a:prstGeom>
              <a:blipFill>
                <a:blip r:embed="rId8"/>
                <a:stretch>
                  <a:fillRect l="-4523" r="-150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68144" y="3645024"/>
                <a:ext cx="607153" cy="1171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645024"/>
                <a:ext cx="607153" cy="11718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103987" y="3608809"/>
                <a:ext cx="304891" cy="4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87" y="3608809"/>
                <a:ext cx="304891" cy="4392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464027" y="3652242"/>
                <a:ext cx="9177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=0, 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27" y="3652242"/>
                <a:ext cx="91775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103987" y="4018384"/>
                <a:ext cx="304891" cy="439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987" y="4018384"/>
                <a:ext cx="304891" cy="439223"/>
              </a:xfrm>
              <a:prstGeom prst="rect">
                <a:avLst/>
              </a:prstGeom>
              <a:blipFill>
                <a:blip r:embed="rId12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464027" y="4061817"/>
                <a:ext cx="9177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=1, 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27" y="4061817"/>
                <a:ext cx="917752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084937" y="4456534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937" y="4456534"/>
                <a:ext cx="344966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444977" y="4452342"/>
                <a:ext cx="11557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𝑡h𝑒𝑟𝑤𝑖𝑠𝑒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977" y="4452342"/>
                <a:ext cx="1155766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5772150" y="4857750"/>
            <a:ext cx="333375" cy="4667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10076" y="5334000"/>
            <a:ext cx="183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Each probability is included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029450" y="4876801"/>
            <a:ext cx="361950" cy="4762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48450" y="5372100"/>
            <a:ext cx="20192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outcomes which take the corresponding probability are listed here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10" grpId="0"/>
      <p:bldP spid="13" grpId="0"/>
      <p:bldP spid="28" grpId="0"/>
      <p:bldP spid="29" grpId="0"/>
      <p:bldP spid="30" grpId="0"/>
      <p:bldP spid="31" grpId="0"/>
      <p:bldP spid="32" grpId="0"/>
      <p:bldP spid="37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Three fair coins are tossed.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Write down all the possible outcomes when the three coins are tossed.</a:t>
                </a: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random variable,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is defined as the number of heads when the three coins are tossed.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b) Write the probability distribution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as: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 table</a:t>
                </a:r>
              </a:p>
              <a:p>
                <a:pPr marL="400050" indent="-400050" algn="ctr">
                  <a:buAutoNum type="roman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A probability mass function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1206" r="-3523" b="-1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501008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1720" y="350100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350100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T 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350100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H 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3861048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3861048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H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1720" y="386104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H T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5616" y="386104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 </a:t>
            </a:r>
            <a:r>
              <a:rPr 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 H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260116"/>
                  </p:ext>
                </p:extLst>
              </p:nvPr>
            </p:nvGraphicFramePr>
            <p:xfrm>
              <a:off x="4572000" y="1412776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2986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F2F2F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600" dirty="0">
                            <a:solidFill>
                              <a:srgbClr val="F2F2F2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260116"/>
                  </p:ext>
                </p:extLst>
              </p:nvPr>
            </p:nvGraphicFramePr>
            <p:xfrm>
              <a:off x="4572000" y="1412776"/>
              <a:ext cx="3816423" cy="94583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5575">
                      <a:extLst>
                        <a:ext uri="{9D8B030D-6E8A-4147-A177-3AD203B41FA5}">
                          <a16:colId xmlns:a16="http://schemas.microsoft.com/office/drawing/2014/main" val="50069631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221066582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953339239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1512443326"/>
                        </a:ext>
                      </a:extLst>
                    </a:gridCol>
                    <a:gridCol w="525212">
                      <a:extLst>
                        <a:ext uri="{9D8B030D-6E8A-4147-A177-3AD203B41FA5}">
                          <a16:colId xmlns:a16="http://schemas.microsoft.com/office/drawing/2014/main" val="203591911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692" r="-123050" b="-14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0729707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9" t="-76923" r="-123050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0233" t="-76923" r="-3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233" t="-76923" r="-203488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4138" t="-76923" r="-101149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31395" t="-76923" r="-2326" b="-21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279863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00192" y="1844824"/>
                <a:ext cx="50405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844824"/>
                <a:ext cx="504056" cy="462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84368" y="1844824"/>
                <a:ext cx="504056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1844824"/>
                <a:ext cx="504056" cy="462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308304" y="1844824"/>
                <a:ext cx="57606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844824"/>
                <a:ext cx="576064" cy="462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04248" y="1844824"/>
                <a:ext cx="576064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844824"/>
                <a:ext cx="576064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391025" y="3522691"/>
            <a:ext cx="4238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Note that since the table represents all possible outcomes, the sum of the probabilities must be equal to 1…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762750" y="2514601"/>
            <a:ext cx="466725" cy="93344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38650" y="4618066"/>
                <a:ext cx="4238625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50" y="4618066"/>
                <a:ext cx="4238625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6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Statistical Distributions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understand and use probability distributions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A biased four sided dice with faces numbered 1, 2, 3 and 4 is rolled. The number on the bottom face is modelled as a random variable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Given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Give the probability distribution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in table form.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5" y="1400175"/>
                <a:ext cx="3630135" cy="5052876"/>
              </a:xfrm>
              <a:blipFill>
                <a:blip r:embed="rId2"/>
                <a:stretch>
                  <a:fillRect l="-671" t="-724" r="-3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71825" y="3124200"/>
            <a:ext cx="838200" cy="6667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10050" y="2428875"/>
                <a:ext cx="38862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Think about this…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are being told that the probability of the number being rolled is equal to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divided by that number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50" y="2428875"/>
                <a:ext cx="3886200" cy="1169551"/>
              </a:xfrm>
              <a:prstGeom prst="rect">
                <a:avLst/>
              </a:prstGeom>
              <a:blipFill>
                <a:blip r:embed="rId3"/>
                <a:stretch>
                  <a:fillRect t="-521" r="-1413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29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6104</Words>
  <Application>Microsoft Office PowerPoint</Application>
  <PresentationFormat>On-screen Show (4:3)</PresentationFormat>
  <Paragraphs>831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French Script MT</vt:lpstr>
      <vt:lpstr>Segoe UI Black</vt:lpstr>
      <vt:lpstr>Wingdings</vt:lpstr>
      <vt:lpstr>Office テーマ</vt:lpstr>
      <vt:lpstr>PowerPoint Presentation</vt:lpstr>
      <vt:lpstr>Prior Knowledge Check</vt:lpstr>
      <vt:lpstr>PowerPoint Presentation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PowerPoint Presentation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PowerPoint Presentation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  <vt:lpstr>Statistical Distributions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Gareth Westwater</cp:lastModifiedBy>
  <cp:revision>132</cp:revision>
  <dcterms:created xsi:type="dcterms:W3CDTF">2017-08-14T15:35:38Z</dcterms:created>
  <dcterms:modified xsi:type="dcterms:W3CDTF">2021-01-29T06:45:48Z</dcterms:modified>
</cp:coreProperties>
</file>