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73" r:id="rId5"/>
    <p:sldId id="274" r:id="rId6"/>
    <p:sldId id="298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40000"/>
              </a:srgb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>
                <a:alpha val="4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3" Type="http://schemas.openxmlformats.org/officeDocument/2006/relationships/image" Target="../media/image1.png"/><Relationship Id="rId7" Type="http://schemas.openxmlformats.org/officeDocument/2006/relationships/image" Target="../media/image188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193.png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png"/><Relationship Id="rId3" Type="http://schemas.openxmlformats.org/officeDocument/2006/relationships/image" Target="../media/image192.png"/><Relationship Id="rId7" Type="http://schemas.openxmlformats.org/officeDocument/2006/relationships/image" Target="../media/image198.png"/><Relationship Id="rId12" Type="http://schemas.openxmlformats.org/officeDocument/2006/relationships/image" Target="../media/image20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7.png"/><Relationship Id="rId11" Type="http://schemas.openxmlformats.org/officeDocument/2006/relationships/image" Target="../media/image193.png"/><Relationship Id="rId5" Type="http://schemas.openxmlformats.org/officeDocument/2006/relationships/image" Target="../media/image196.png"/><Relationship Id="rId10" Type="http://schemas.openxmlformats.org/officeDocument/2006/relationships/image" Target="../media/image191.png"/><Relationship Id="rId4" Type="http://schemas.openxmlformats.org/officeDocument/2006/relationships/image" Target="../media/image195.png"/><Relationship Id="rId9" Type="http://schemas.openxmlformats.org/officeDocument/2006/relationships/image" Target="../media/image20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13" Type="http://schemas.openxmlformats.org/officeDocument/2006/relationships/image" Target="../media/image209.png"/><Relationship Id="rId3" Type="http://schemas.openxmlformats.org/officeDocument/2006/relationships/image" Target="../media/image192.png"/><Relationship Id="rId7" Type="http://schemas.openxmlformats.org/officeDocument/2006/relationships/image" Target="../media/image206.png"/><Relationship Id="rId12" Type="http://schemas.openxmlformats.org/officeDocument/2006/relationships/image" Target="../media/image20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1" Type="http://schemas.openxmlformats.org/officeDocument/2006/relationships/image" Target="../media/image193.png"/><Relationship Id="rId5" Type="http://schemas.openxmlformats.org/officeDocument/2006/relationships/image" Target="../media/image204.png"/><Relationship Id="rId10" Type="http://schemas.openxmlformats.org/officeDocument/2006/relationships/image" Target="../media/image191.png"/><Relationship Id="rId4" Type="http://schemas.openxmlformats.org/officeDocument/2006/relationships/image" Target="../media/image203.png"/><Relationship Id="rId9" Type="http://schemas.openxmlformats.org/officeDocument/2006/relationships/image" Target="../media/image20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13" Type="http://schemas.openxmlformats.org/officeDocument/2006/relationships/image" Target="../media/image217.png"/><Relationship Id="rId3" Type="http://schemas.openxmlformats.org/officeDocument/2006/relationships/image" Target="../media/image191.png"/><Relationship Id="rId7" Type="http://schemas.openxmlformats.org/officeDocument/2006/relationships/image" Target="../media/image211.png"/><Relationship Id="rId12" Type="http://schemas.openxmlformats.org/officeDocument/2006/relationships/image" Target="../media/image216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9.png"/><Relationship Id="rId11" Type="http://schemas.openxmlformats.org/officeDocument/2006/relationships/image" Target="../media/image215.png"/><Relationship Id="rId5" Type="http://schemas.openxmlformats.org/officeDocument/2006/relationships/image" Target="../media/image201.png"/><Relationship Id="rId15" Type="http://schemas.openxmlformats.org/officeDocument/2006/relationships/image" Target="../media/image219.png"/><Relationship Id="rId10" Type="http://schemas.openxmlformats.org/officeDocument/2006/relationships/image" Target="../media/image214.png"/><Relationship Id="rId4" Type="http://schemas.openxmlformats.org/officeDocument/2006/relationships/image" Target="../media/image193.png"/><Relationship Id="rId9" Type="http://schemas.openxmlformats.org/officeDocument/2006/relationships/image" Target="../media/image213.png"/><Relationship Id="rId14" Type="http://schemas.openxmlformats.org/officeDocument/2006/relationships/image" Target="../media/image2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png"/><Relationship Id="rId13" Type="http://schemas.openxmlformats.org/officeDocument/2006/relationships/image" Target="../media/image227.png"/><Relationship Id="rId3" Type="http://schemas.openxmlformats.org/officeDocument/2006/relationships/image" Target="../media/image191.png"/><Relationship Id="rId7" Type="http://schemas.openxmlformats.org/officeDocument/2006/relationships/image" Target="../media/image221.png"/><Relationship Id="rId12" Type="http://schemas.openxmlformats.org/officeDocument/2006/relationships/image" Target="../media/image226.png"/><Relationship Id="rId17" Type="http://schemas.openxmlformats.org/officeDocument/2006/relationships/image" Target="../media/image231.png"/><Relationship Id="rId2" Type="http://schemas.openxmlformats.org/officeDocument/2006/relationships/image" Target="../media/image220.png"/><Relationship Id="rId16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9.png"/><Relationship Id="rId11" Type="http://schemas.openxmlformats.org/officeDocument/2006/relationships/image" Target="../media/image225.png"/><Relationship Id="rId5" Type="http://schemas.openxmlformats.org/officeDocument/2006/relationships/image" Target="../media/image201.png"/><Relationship Id="rId15" Type="http://schemas.openxmlformats.org/officeDocument/2006/relationships/image" Target="../media/image229.png"/><Relationship Id="rId10" Type="http://schemas.openxmlformats.org/officeDocument/2006/relationships/image" Target="../media/image224.png"/><Relationship Id="rId4" Type="http://schemas.openxmlformats.org/officeDocument/2006/relationships/image" Target="../media/image193.png"/><Relationship Id="rId9" Type="http://schemas.openxmlformats.org/officeDocument/2006/relationships/image" Target="../media/image223.png"/><Relationship Id="rId14" Type="http://schemas.openxmlformats.org/officeDocument/2006/relationships/image" Target="../media/image2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3" Type="http://schemas.openxmlformats.org/officeDocument/2006/relationships/image" Target="../media/image191.png"/><Relationship Id="rId7" Type="http://schemas.openxmlformats.org/officeDocument/2006/relationships/image" Target="../media/image233.png"/><Relationship Id="rId12" Type="http://schemas.openxmlformats.org/officeDocument/2006/relationships/image" Target="../media/image238.png"/><Relationship Id="rId2" Type="http://schemas.openxmlformats.org/officeDocument/2006/relationships/image" Target="../media/image2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9.png"/><Relationship Id="rId11" Type="http://schemas.openxmlformats.org/officeDocument/2006/relationships/image" Target="../media/image237.png"/><Relationship Id="rId5" Type="http://schemas.openxmlformats.org/officeDocument/2006/relationships/image" Target="../media/image201.png"/><Relationship Id="rId10" Type="http://schemas.openxmlformats.org/officeDocument/2006/relationships/image" Target="../media/image236.png"/><Relationship Id="rId4" Type="http://schemas.openxmlformats.org/officeDocument/2006/relationships/image" Target="../media/image193.png"/><Relationship Id="rId9" Type="http://schemas.openxmlformats.org/officeDocument/2006/relationships/image" Target="../media/image2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46.png"/><Relationship Id="rId3" Type="http://schemas.openxmlformats.org/officeDocument/2006/relationships/image" Target="../media/image191.png"/><Relationship Id="rId7" Type="http://schemas.openxmlformats.org/officeDocument/2006/relationships/image" Target="../media/image240.png"/><Relationship Id="rId12" Type="http://schemas.openxmlformats.org/officeDocument/2006/relationships/image" Target="../media/image245.png"/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9.png"/><Relationship Id="rId11" Type="http://schemas.openxmlformats.org/officeDocument/2006/relationships/image" Target="../media/image244.png"/><Relationship Id="rId5" Type="http://schemas.openxmlformats.org/officeDocument/2006/relationships/image" Target="../media/image201.png"/><Relationship Id="rId10" Type="http://schemas.openxmlformats.org/officeDocument/2006/relationships/image" Target="../media/image243.png"/><Relationship Id="rId4" Type="http://schemas.openxmlformats.org/officeDocument/2006/relationships/image" Target="../media/image193.png"/><Relationship Id="rId9" Type="http://schemas.openxmlformats.org/officeDocument/2006/relationships/image" Target="../media/image242.png"/><Relationship Id="rId14" Type="http://schemas.openxmlformats.org/officeDocument/2006/relationships/image" Target="../media/image2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978" y="2250747"/>
            <a:ext cx="73094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Section 5F</a:t>
            </a:r>
          </a:p>
        </p:txBody>
      </p:sp>
    </p:spTree>
    <p:extLst>
      <p:ext uri="{BB962C8B-B14F-4D97-AF65-F5344CB8AC3E}">
        <p14:creationId xmlns:p14="http://schemas.microsoft.com/office/powerpoint/2010/main" val="399605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9750" t="30242" r="3396" b="29170"/>
          <a:stretch/>
        </p:blipFill>
        <p:spPr>
          <a:xfrm>
            <a:off x="612559" y="2926080"/>
            <a:ext cx="7930549" cy="27083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50489" y="2614473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489" y="2614473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546236" y="4142912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236" y="4142912"/>
                <a:ext cx="189474" cy="276999"/>
              </a:xfrm>
              <a:prstGeom prst="rect">
                <a:avLst/>
              </a:prstGeom>
              <a:blipFill>
                <a:blip r:embed="rId5"/>
                <a:stretch>
                  <a:fillRect l="-32258" r="-2258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84598" y="3406065"/>
                <a:ext cx="9388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598" y="3406065"/>
                <a:ext cx="938847" cy="276999"/>
              </a:xfrm>
              <a:prstGeom prst="rect">
                <a:avLst/>
              </a:prstGeom>
              <a:blipFill>
                <a:blip r:embed="rId6"/>
                <a:stretch>
                  <a:fillRect l="-5844" r="-5844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49588" y="2555289"/>
                <a:ext cx="624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88" y="2555289"/>
                <a:ext cx="624658" cy="276999"/>
              </a:xfrm>
              <a:prstGeom prst="rect">
                <a:avLst/>
              </a:prstGeom>
              <a:blipFill>
                <a:blip r:embed="rId7"/>
                <a:stretch>
                  <a:fillRect l="-8738" r="-679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09025" y="1296139"/>
                <a:ext cx="558405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the diagram below, the x-axis is in radians (so 6.28 radians is equal to 360˚)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When the angle is very small, the graph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tends towards the graph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025" y="1296139"/>
                <a:ext cx="5584055" cy="1169551"/>
              </a:xfrm>
              <a:prstGeom prst="rect">
                <a:avLst/>
              </a:prstGeom>
              <a:blipFill>
                <a:blip r:embed="rId8"/>
                <a:stretch>
                  <a:fillRect l="-328" t="-1047" r="-218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96140" y="5788240"/>
                <a:ext cx="64540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we can say that when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small and measured in radians,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140" y="5788240"/>
                <a:ext cx="6454065" cy="707886"/>
              </a:xfrm>
              <a:prstGeom prst="rect">
                <a:avLst/>
              </a:prstGeom>
              <a:blipFill>
                <a:blip r:embed="rId9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10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11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71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30058" t="34653" r="3167" b="32254"/>
          <a:stretch/>
        </p:blipFill>
        <p:spPr>
          <a:xfrm>
            <a:off x="142041" y="3000654"/>
            <a:ext cx="8662188" cy="24147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  <a:blipFill>
                <a:blip r:embed="rId3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04260" y="2694372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260" y="2694372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839199" y="4054135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99" y="4054135"/>
                <a:ext cx="189474" cy="276999"/>
              </a:xfrm>
              <a:prstGeom prst="rect">
                <a:avLst/>
              </a:prstGeom>
              <a:blipFill>
                <a:blip r:embed="rId5"/>
                <a:stretch>
                  <a:fillRect l="-29032" r="-2258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56125" y="3459332"/>
                <a:ext cx="961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125" y="3459332"/>
                <a:ext cx="961289" cy="276999"/>
              </a:xfrm>
              <a:prstGeom prst="rect">
                <a:avLst/>
              </a:prstGeom>
              <a:blipFill>
                <a:blip r:embed="rId6"/>
                <a:stretch>
                  <a:fillRect l="-5696" r="-506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45401" y="5298489"/>
                <a:ext cx="114044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accent5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401" y="5298489"/>
                <a:ext cx="1140440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09025" y="1296139"/>
                <a:ext cx="5584055" cy="1307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the diagram below, the x-axis is in radians (so 6.28 radians is equal to 360˚)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When the angle is very small, the graph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tends towards the graph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025" y="1296139"/>
                <a:ext cx="5584055" cy="1307602"/>
              </a:xfrm>
              <a:prstGeom prst="rect">
                <a:avLst/>
              </a:prstGeom>
              <a:blipFill>
                <a:blip r:embed="rId8"/>
                <a:stretch>
                  <a:fillRect l="-328" t="-935" r="-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9092" y="5903650"/>
                <a:ext cx="7572652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we can say that when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small and measured in radians,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92" y="5903650"/>
                <a:ext cx="7572652" cy="878574"/>
              </a:xfrm>
              <a:prstGeom prst="rect">
                <a:avLst/>
              </a:prstGeom>
              <a:blipFill>
                <a:blip r:embed="rId9"/>
                <a:stretch>
                  <a:fillRect l="-725" t="-3448" r="-1691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10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11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4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0104" t="23636" r="4345" b="21534"/>
          <a:stretch/>
        </p:blipFill>
        <p:spPr>
          <a:xfrm>
            <a:off x="708607" y="2681290"/>
            <a:ext cx="6554342" cy="30837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  <a:blipFill>
                <a:blip r:embed="rId3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43597" y="2406988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97" y="2406988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289074" y="4071553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074" y="4071553"/>
                <a:ext cx="189474" cy="276999"/>
              </a:xfrm>
              <a:prstGeom prst="rect">
                <a:avLst/>
              </a:prstGeom>
              <a:blipFill>
                <a:blip r:embed="rId5"/>
                <a:stretch>
                  <a:fillRect l="-32258" r="-2258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24604" y="3389664"/>
                <a:ext cx="977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604" y="3389664"/>
                <a:ext cx="977319" cy="276999"/>
              </a:xfrm>
              <a:prstGeom prst="rect">
                <a:avLst/>
              </a:prstGeom>
              <a:blipFill>
                <a:blip r:embed="rId6"/>
                <a:stretch>
                  <a:fillRect l="-5590" r="-4969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06659" y="2738169"/>
                <a:ext cx="624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659" y="2738169"/>
                <a:ext cx="624658" cy="276999"/>
              </a:xfrm>
              <a:prstGeom prst="rect">
                <a:avLst/>
              </a:prstGeom>
              <a:blipFill>
                <a:blip r:embed="rId7"/>
                <a:stretch>
                  <a:fillRect l="-8824" r="-686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09025" y="1296139"/>
                <a:ext cx="558405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the diagram below, the x-axis is in radians (so 6.28 radians is equal to 360˚)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When the angle is very small, the graph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tends towards the graph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025" y="1296139"/>
                <a:ext cx="5584055" cy="1169551"/>
              </a:xfrm>
              <a:prstGeom prst="rect">
                <a:avLst/>
              </a:prstGeom>
              <a:blipFill>
                <a:blip r:embed="rId8"/>
                <a:stretch>
                  <a:fillRect l="-328" t="-1047" r="-218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9789" y="5903650"/>
                <a:ext cx="84858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we can say that when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small and measured in radians,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sty m:val="p"/>
                      </m:rPr>
                      <a:rPr lang="en-US" sz="20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9" y="5903650"/>
                <a:ext cx="8485868" cy="707886"/>
              </a:xfrm>
              <a:prstGeom prst="rect">
                <a:avLst/>
              </a:prstGeom>
              <a:blipFill>
                <a:blip r:embed="rId9"/>
                <a:stretch>
                  <a:fillRect t="-4274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10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11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blipFill>
                <a:blip r:embed="rId13"/>
                <a:stretch>
                  <a:fillRect l="-2759" r="-344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85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small, find the approximate value of: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itchFamily="66" charset="0"/>
                            </a:rPr>
                            <m:t> 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2759" r="-344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97235" y="1545771"/>
                <a:ext cx="1128578" cy="406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itchFamily="66" charset="0"/>
                            </a:rPr>
                            <m:t> 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1545771"/>
                <a:ext cx="1128578" cy="406586"/>
              </a:xfrm>
              <a:prstGeom prst="rect">
                <a:avLst/>
              </a:prstGeom>
              <a:blipFill>
                <a:blip r:embed="rId7"/>
                <a:stretch>
                  <a:fillRect l="-3784" t="-303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32217" y="2151017"/>
                <a:ext cx="798552" cy="406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itchFamily="66" charset="0"/>
                            </a:rPr>
                            <m:t> 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217" y="2151017"/>
                <a:ext cx="798552" cy="406586"/>
              </a:xfrm>
              <a:prstGeom prst="rect">
                <a:avLst/>
              </a:prstGeom>
              <a:blipFill>
                <a:blip r:embed="rId8"/>
                <a:stretch>
                  <a:fillRect l="-2290" t="-298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6571" y="2773680"/>
                <a:ext cx="430246" cy="406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1" y="2773680"/>
                <a:ext cx="430246" cy="406586"/>
              </a:xfrm>
              <a:prstGeom prst="rect">
                <a:avLst/>
              </a:prstGeom>
              <a:blipFill>
                <a:blip r:embed="rId9"/>
                <a:stretch>
                  <a:fillRect l="-4286" t="-1493" r="-8571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40925" y="3344091"/>
                <a:ext cx="32399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925" y="3344091"/>
                <a:ext cx="323998" cy="403316"/>
              </a:xfrm>
              <a:prstGeom prst="rect">
                <a:avLst/>
              </a:prstGeom>
              <a:blipFill>
                <a:blip r:embed="rId10"/>
                <a:stretch>
                  <a:fillRect l="-3774" t="-1515" r="-1132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8"/>
          <p:cNvSpPr>
            <a:spLocks/>
          </p:cNvSpPr>
          <p:nvPr/>
        </p:nvSpPr>
        <p:spPr bwMode="auto">
          <a:xfrm>
            <a:off x="5174886" y="1768203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66"/>
              <p:cNvSpPr txBox="1">
                <a:spLocks noChangeArrowheads="1"/>
              </p:cNvSpPr>
              <p:nvPr/>
            </p:nvSpPr>
            <p:spPr bwMode="auto">
              <a:xfrm>
                <a:off x="5258299" y="1776323"/>
                <a:ext cx="3110638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Use the rules we saw for when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small and measured in radians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8299" y="1776323"/>
                <a:ext cx="3110638" cy="523220"/>
              </a:xfrm>
              <a:prstGeom prst="rect">
                <a:avLst/>
              </a:prstGeom>
              <a:blipFill>
                <a:blip r:embed="rId11"/>
                <a:stretch>
                  <a:fillRect t="-1163" r="-137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8"/>
          <p:cNvSpPr>
            <a:spLocks/>
          </p:cNvSpPr>
          <p:nvPr/>
        </p:nvSpPr>
        <p:spPr bwMode="auto">
          <a:xfrm>
            <a:off x="4961526" y="2382158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58"/>
          <p:cNvSpPr>
            <a:spLocks/>
          </p:cNvSpPr>
          <p:nvPr/>
        </p:nvSpPr>
        <p:spPr bwMode="auto">
          <a:xfrm>
            <a:off x="4608828" y="3004821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66"/>
          <p:cNvSpPr txBox="1">
            <a:spLocks noChangeArrowheads="1"/>
          </p:cNvSpPr>
          <p:nvPr/>
        </p:nvSpPr>
        <p:spPr bwMode="auto">
          <a:xfrm>
            <a:off x="5105899" y="2477364"/>
            <a:ext cx="9204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4609510" y="3130507"/>
            <a:ext cx="159970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6"/>
              <p:cNvSpPr txBox="1">
                <a:spLocks noChangeArrowheads="1"/>
              </p:cNvSpPr>
              <p:nvPr/>
            </p:nvSpPr>
            <p:spPr bwMode="auto">
              <a:xfrm>
                <a:off x="3614057" y="4088449"/>
                <a:ext cx="499872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check this by substituting a small value for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into the original expression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4057" y="4088449"/>
                <a:ext cx="4998720" cy="523220"/>
              </a:xfrm>
              <a:prstGeom prst="rect">
                <a:avLst/>
              </a:prstGeom>
              <a:blipFill>
                <a:blip r:embed="rId12"/>
                <a:stretch>
                  <a:fillRect t="-2326" r="-854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92732" y="4741817"/>
                <a:ext cx="1128578" cy="406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itchFamily="66" charset="0"/>
                            </a:rPr>
                            <m:t> 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732" y="4741817"/>
                <a:ext cx="1128578" cy="406586"/>
              </a:xfrm>
              <a:prstGeom prst="rect">
                <a:avLst/>
              </a:prstGeom>
              <a:blipFill>
                <a:blip r:embed="rId7"/>
                <a:stretch>
                  <a:fillRect l="-3784" t="-298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22172" y="5377542"/>
                <a:ext cx="2269660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2(0.005)+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m:rPr>
                              <m:nor/>
                            </m:rPr>
                            <a:rPr lang="en-US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(0.005)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itchFamily="66" charset="0"/>
                            </a:rPr>
                            <m:t> 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(0.005)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2" y="5377542"/>
                <a:ext cx="2269660" cy="448584"/>
              </a:xfrm>
              <a:prstGeom prst="rect">
                <a:avLst/>
              </a:prstGeom>
              <a:blipFill>
                <a:blip r:embed="rId13"/>
                <a:stretch>
                  <a:fillRect l="-538" t="-2703" b="-162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27417" y="6122125"/>
                <a:ext cx="10565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.4999875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417" y="6122125"/>
                <a:ext cx="1056571" cy="215444"/>
              </a:xfrm>
              <a:prstGeom prst="rect">
                <a:avLst/>
              </a:prstGeom>
              <a:blipFill>
                <a:blip r:embed="rId14"/>
                <a:stretch>
                  <a:fillRect l="-1734" r="-289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8"/>
          <p:cNvSpPr>
            <a:spLocks/>
          </p:cNvSpPr>
          <p:nvPr/>
        </p:nvSpPr>
        <p:spPr bwMode="auto">
          <a:xfrm>
            <a:off x="5649503" y="5003438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66"/>
              <p:cNvSpPr txBox="1">
                <a:spLocks noChangeArrowheads="1"/>
              </p:cNvSpPr>
              <p:nvPr/>
            </p:nvSpPr>
            <p:spPr bwMode="auto">
              <a:xfrm>
                <a:off x="5650185" y="5129124"/>
                <a:ext cx="1599701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=0.005</m:t>
                    </m:r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0185" y="5129124"/>
                <a:ext cx="1599701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8"/>
          <p:cNvSpPr>
            <a:spLocks/>
          </p:cNvSpPr>
          <p:nvPr/>
        </p:nvSpPr>
        <p:spPr bwMode="auto">
          <a:xfrm>
            <a:off x="5549355" y="5626100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5550038" y="5751786"/>
            <a:ext cx="11381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66"/>
          <p:cNvSpPr txBox="1">
            <a:spLocks noChangeArrowheads="1"/>
          </p:cNvSpPr>
          <p:nvPr/>
        </p:nvSpPr>
        <p:spPr bwMode="auto">
          <a:xfrm>
            <a:off x="0" y="5912894"/>
            <a:ext cx="3300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We can see that the approximation we have is accurate!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669" y="722813"/>
            <a:ext cx="870857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495006" y="727167"/>
            <a:ext cx="870857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005944" y="1506584"/>
            <a:ext cx="487680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297681" y="2111830"/>
            <a:ext cx="274319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702630" y="2116184"/>
            <a:ext cx="226422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19898" y="1502230"/>
            <a:ext cx="487680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4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  <p:bldP spid="13" grpId="0" animBg="1"/>
      <p:bldP spid="13" grpId="1" animBg="1"/>
      <p:bldP spid="36" grpId="0" animBg="1"/>
      <p:bldP spid="36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small, find the approximate value of: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104606" cy="4525963"/>
              </a:xfrm>
              <a:blipFill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2759" r="-344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27565" y="1362891"/>
                <a:ext cx="822405" cy="406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565" y="1362891"/>
                <a:ext cx="822405" cy="406650"/>
              </a:xfrm>
              <a:prstGeom prst="rect">
                <a:avLst/>
              </a:prstGeom>
              <a:blipFill>
                <a:blip r:embed="rId7"/>
                <a:stretch>
                  <a:fillRect l="-4444" t="-3030" r="-444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44685" y="1920239"/>
                <a:ext cx="1289648" cy="6099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85" y="1920239"/>
                <a:ext cx="1289648" cy="609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57748" y="2717073"/>
                <a:ext cx="780535" cy="571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748" y="2717073"/>
                <a:ext cx="780535" cy="5717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53394" y="3531325"/>
                <a:ext cx="651204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531325"/>
                <a:ext cx="651204" cy="432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49040" y="4284617"/>
                <a:ext cx="458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284617"/>
                <a:ext cx="458652" cy="215444"/>
              </a:xfrm>
              <a:prstGeom prst="rect">
                <a:avLst/>
              </a:prstGeom>
              <a:blipFill>
                <a:blip r:embed="rId11"/>
                <a:stretch>
                  <a:fillRect l="-2667" r="-8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8"/>
          <p:cNvSpPr>
            <a:spLocks/>
          </p:cNvSpPr>
          <p:nvPr/>
        </p:nvSpPr>
        <p:spPr bwMode="auto">
          <a:xfrm>
            <a:off x="5222783" y="1668055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66"/>
          <p:cNvSpPr txBox="1">
            <a:spLocks noChangeArrowheads="1"/>
          </p:cNvSpPr>
          <p:nvPr/>
        </p:nvSpPr>
        <p:spPr bwMode="auto">
          <a:xfrm>
            <a:off x="4962208" y="1663113"/>
            <a:ext cx="34067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Replace expressions using the approximations above…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Arc 58"/>
          <p:cNvSpPr>
            <a:spLocks/>
          </p:cNvSpPr>
          <p:nvPr/>
        </p:nvSpPr>
        <p:spPr bwMode="auto">
          <a:xfrm>
            <a:off x="5131343" y="2430055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 Box 66"/>
          <p:cNvSpPr txBox="1">
            <a:spLocks noChangeArrowheads="1"/>
          </p:cNvSpPr>
          <p:nvPr/>
        </p:nvSpPr>
        <p:spPr bwMode="auto">
          <a:xfrm>
            <a:off x="5192985" y="2442530"/>
            <a:ext cx="21483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 numerator and denominator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58"/>
          <p:cNvSpPr>
            <a:spLocks/>
          </p:cNvSpPr>
          <p:nvPr/>
        </p:nvSpPr>
        <p:spPr bwMode="auto">
          <a:xfrm>
            <a:off x="4508680" y="3174637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4439694" y="3152277"/>
            <a:ext cx="20917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 numerator again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8"/>
          <p:cNvSpPr>
            <a:spLocks/>
          </p:cNvSpPr>
          <p:nvPr/>
        </p:nvSpPr>
        <p:spPr bwMode="auto">
          <a:xfrm>
            <a:off x="4460782" y="3762466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66"/>
              <p:cNvSpPr txBox="1">
                <a:spLocks noChangeArrowheads="1"/>
              </p:cNvSpPr>
              <p:nvPr/>
            </p:nvSpPr>
            <p:spPr bwMode="auto">
              <a:xfrm>
                <a:off x="4461464" y="3888152"/>
                <a:ext cx="20090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both by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1464" y="3888152"/>
                <a:ext cx="2009004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944880" y="753292"/>
            <a:ext cx="1336766" cy="5617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87086" y="740230"/>
            <a:ext cx="836023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149635" y="1580607"/>
            <a:ext cx="518159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354286" y="2307773"/>
            <a:ext cx="357051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3940629" y="1328059"/>
            <a:ext cx="500742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3953691" y="1889761"/>
            <a:ext cx="748937" cy="4093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66"/>
              <p:cNvSpPr txBox="1">
                <a:spLocks noChangeArrowheads="1"/>
              </p:cNvSpPr>
              <p:nvPr/>
            </p:nvSpPr>
            <p:spPr bwMode="auto">
              <a:xfrm>
                <a:off x="2055224" y="4628380"/>
                <a:ext cx="717586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check this by substituting a small value for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into the original expression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5224" y="4628380"/>
                <a:ext cx="7175862" cy="307777"/>
              </a:xfrm>
              <a:prstGeom prst="rect">
                <a:avLst/>
              </a:prstGeom>
              <a:blipFill>
                <a:blip r:embed="rId13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605348" y="5011781"/>
                <a:ext cx="822405" cy="406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348" y="5011781"/>
                <a:ext cx="822405" cy="406650"/>
              </a:xfrm>
              <a:prstGeom prst="rect">
                <a:avLst/>
              </a:prstGeom>
              <a:blipFill>
                <a:blip r:embed="rId14"/>
                <a:stretch>
                  <a:fillRect l="-4444" t="-1493" r="-4444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113314" y="5556067"/>
                <a:ext cx="1729833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4(0.005)−1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(0.005)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2(0.005)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314" y="5556067"/>
                <a:ext cx="1729833" cy="448584"/>
              </a:xfrm>
              <a:prstGeom prst="rect">
                <a:avLst/>
              </a:prstGeom>
              <a:blipFill>
                <a:blip r:embed="rId15"/>
                <a:stretch>
                  <a:fillRect l="-707" t="-2703" r="-3180" b="-162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104605" y="6261461"/>
                <a:ext cx="12564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3.999933…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05" y="6261461"/>
                <a:ext cx="1256434" cy="215444"/>
              </a:xfrm>
              <a:prstGeom prst="rect">
                <a:avLst/>
              </a:prstGeom>
              <a:blipFill>
                <a:blip r:embed="rId16"/>
                <a:stretch>
                  <a:fillRect l="-97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58"/>
          <p:cNvSpPr>
            <a:spLocks/>
          </p:cNvSpPr>
          <p:nvPr/>
        </p:nvSpPr>
        <p:spPr bwMode="auto">
          <a:xfrm>
            <a:off x="4900565" y="5203735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66"/>
              <p:cNvSpPr txBox="1">
                <a:spLocks noChangeArrowheads="1"/>
              </p:cNvSpPr>
              <p:nvPr/>
            </p:nvSpPr>
            <p:spPr bwMode="auto">
              <a:xfrm>
                <a:off x="4901247" y="5329421"/>
                <a:ext cx="153438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=0.005</m:t>
                    </m:r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1247" y="5329421"/>
                <a:ext cx="1534387" cy="307777"/>
              </a:xfrm>
              <a:prstGeom prst="rect">
                <a:avLst/>
              </a:prstGeom>
              <a:blipFill>
                <a:blip r:embed="rId17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58"/>
          <p:cNvSpPr>
            <a:spLocks/>
          </p:cNvSpPr>
          <p:nvPr/>
        </p:nvSpPr>
        <p:spPr bwMode="auto">
          <a:xfrm>
            <a:off x="4861376" y="5826398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4862058" y="5952084"/>
            <a:ext cx="11468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9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/>
      <p:bldP spid="61" grpId="0"/>
      <p:bldP spid="62" grpId="0"/>
      <p:bldP spid="64" grpId="0"/>
      <p:bldP spid="65" grpId="0" animBg="1"/>
      <p:bldP spid="66" grpId="0"/>
      <p:bldP spid="67" grpId="0" animBg="1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a) Show that, 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small: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  <a:blipFill>
                <a:blip r:embed="rId2"/>
                <a:stretch>
                  <a:fillRect t="-809" r="-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2759" r="-344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36274" y="1615440"/>
                <a:ext cx="21304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274" y="1615440"/>
                <a:ext cx="2130455" cy="246221"/>
              </a:xfrm>
              <a:prstGeom prst="rect">
                <a:avLst/>
              </a:prstGeom>
              <a:blipFill>
                <a:blip r:embed="rId7"/>
                <a:stretch>
                  <a:fillRect l="-2006" r="-143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31621" y="2063929"/>
                <a:ext cx="2312621" cy="558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621" y="2063929"/>
                <a:ext cx="2312621" cy="558230"/>
              </a:xfrm>
              <a:prstGeom prst="rect">
                <a:avLst/>
              </a:prstGeom>
              <a:blipFill>
                <a:blip r:embed="rId8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65314" y="701040"/>
            <a:ext cx="875212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499360" y="722812"/>
            <a:ext cx="875212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949234" y="744584"/>
            <a:ext cx="1332412" cy="5617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923211" y="1593670"/>
            <a:ext cx="570412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36274" y="2216333"/>
            <a:ext cx="287383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698274" y="1584962"/>
            <a:ext cx="570412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423954" y="2216334"/>
            <a:ext cx="287383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5482045" y="1593672"/>
            <a:ext cx="561704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955176" y="2059580"/>
            <a:ext cx="1018904" cy="561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58"/>
          <p:cNvSpPr>
            <a:spLocks/>
          </p:cNvSpPr>
          <p:nvPr/>
        </p:nvSpPr>
        <p:spPr bwMode="auto">
          <a:xfrm>
            <a:off x="6193789" y="1846580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66"/>
              <p:cNvSpPr txBox="1">
                <a:spLocks noChangeArrowheads="1"/>
              </p:cNvSpPr>
              <p:nvPr/>
            </p:nvSpPr>
            <p:spPr bwMode="auto">
              <a:xfrm>
                <a:off x="6198825" y="1767614"/>
                <a:ext cx="2474912" cy="7386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Use the rules we saw for when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small and measured in radians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8825" y="1767614"/>
                <a:ext cx="2474912" cy="738664"/>
              </a:xfrm>
              <a:prstGeom prst="rect">
                <a:avLst/>
              </a:prstGeom>
              <a:blipFill>
                <a:blip r:embed="rId9"/>
                <a:stretch>
                  <a:fillRect t="-1653" b="-74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731620" y="2778032"/>
                <a:ext cx="1911292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620" y="2778032"/>
                <a:ext cx="1911292" cy="492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735975" y="3505197"/>
                <a:ext cx="14309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975" y="3505197"/>
                <a:ext cx="1430969" cy="246221"/>
              </a:xfrm>
              <a:prstGeom prst="rect">
                <a:avLst/>
              </a:prstGeom>
              <a:blipFill>
                <a:blip r:embed="rId11"/>
                <a:stretch>
                  <a:fillRect l="-851" r="-4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722913" y="4058191"/>
                <a:ext cx="14309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913" y="4058191"/>
                <a:ext cx="1430969" cy="246221"/>
              </a:xfrm>
              <a:prstGeom prst="rect">
                <a:avLst/>
              </a:prstGeom>
              <a:blipFill>
                <a:blip r:embed="rId12"/>
                <a:stretch>
                  <a:fillRect l="-855" t="-2500" r="-256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58"/>
          <p:cNvSpPr>
            <a:spLocks/>
          </p:cNvSpPr>
          <p:nvPr/>
        </p:nvSpPr>
        <p:spPr bwMode="auto">
          <a:xfrm>
            <a:off x="6076223" y="2495368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Text Box 66"/>
          <p:cNvSpPr txBox="1">
            <a:spLocks noChangeArrowheads="1"/>
          </p:cNvSpPr>
          <p:nvPr/>
        </p:nvSpPr>
        <p:spPr bwMode="auto">
          <a:xfrm>
            <a:off x="6133510" y="2625407"/>
            <a:ext cx="16171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‘Expand’ bracket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58"/>
          <p:cNvSpPr>
            <a:spLocks/>
          </p:cNvSpPr>
          <p:nvPr/>
        </p:nvSpPr>
        <p:spPr bwMode="auto">
          <a:xfrm>
            <a:off x="5706109" y="3057071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Text Box 66"/>
          <p:cNvSpPr txBox="1">
            <a:spLocks noChangeArrowheads="1"/>
          </p:cNvSpPr>
          <p:nvPr/>
        </p:nvSpPr>
        <p:spPr bwMode="auto">
          <a:xfrm>
            <a:off x="5780814" y="3187111"/>
            <a:ext cx="14647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Arc 58"/>
          <p:cNvSpPr>
            <a:spLocks/>
          </p:cNvSpPr>
          <p:nvPr/>
        </p:nvSpPr>
        <p:spPr bwMode="auto">
          <a:xfrm>
            <a:off x="5283744" y="3601357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Text Box 66"/>
          <p:cNvSpPr txBox="1">
            <a:spLocks noChangeArrowheads="1"/>
          </p:cNvSpPr>
          <p:nvPr/>
        </p:nvSpPr>
        <p:spPr bwMode="auto">
          <a:xfrm>
            <a:off x="5393283" y="3783648"/>
            <a:ext cx="9030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3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63" grpId="0" animBg="1"/>
      <p:bldP spid="63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/>
      <p:bldP spid="76" grpId="0"/>
      <p:bldP spid="77" grpId="0"/>
      <p:bldP spid="78" grpId="0"/>
      <p:bldP spid="79" grpId="0" animBg="1"/>
      <p:bldP spid="80" grpId="0"/>
      <p:bldP spid="81" grpId="0" animBg="1"/>
      <p:bldP spid="82" grpId="0"/>
      <p:bldP spid="83" grpId="0" animBg="1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a) Show that, 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small: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b) Hence, state the approximate value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𝑡𝑎𝑛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small values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  <a:blipFill>
                <a:blip r:embed="rId2"/>
                <a:stretch>
                  <a:fillRect t="-809" r="-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small and measured in radians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" y="457200"/>
                <a:ext cx="3358740" cy="215444"/>
              </a:xfrm>
              <a:prstGeom prst="rect">
                <a:avLst/>
              </a:prstGeom>
              <a:blipFill>
                <a:blip r:embed="rId3"/>
                <a:stretch>
                  <a:fillRect l="-3267" t="-25714" r="-217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7" y="732408"/>
                <a:ext cx="845809" cy="246221"/>
              </a:xfrm>
              <a:prstGeom prst="rect">
                <a:avLst/>
              </a:prstGeom>
              <a:blipFill>
                <a:blip r:embed="rId4"/>
                <a:stretch>
                  <a:fillRect l="-3597" r="-359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31" y="776797"/>
                <a:ext cx="1324658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379" y="732407"/>
                <a:ext cx="881075" cy="246221"/>
              </a:xfrm>
              <a:prstGeom prst="rect">
                <a:avLst/>
              </a:prstGeom>
              <a:blipFill>
                <a:blip r:embed="rId6"/>
                <a:stretch>
                  <a:fillRect l="-2759" r="-3448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8011" y="1541413"/>
                <a:ext cx="12200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011" y="1541413"/>
                <a:ext cx="1220078" cy="246221"/>
              </a:xfrm>
              <a:prstGeom prst="rect">
                <a:avLst/>
              </a:prstGeom>
              <a:blipFill>
                <a:blip r:embed="rId7"/>
                <a:stretch>
                  <a:fillRect l="-3500" r="-3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54582" y="2076991"/>
                <a:ext cx="52508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2" y="2076991"/>
                <a:ext cx="525080" cy="246221"/>
              </a:xfrm>
              <a:prstGeom prst="rect">
                <a:avLst/>
              </a:prstGeom>
              <a:blipFill>
                <a:blip r:embed="rId8"/>
                <a:stretch>
                  <a:fillRect l="-3488" r="-814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8"/>
          <p:cNvSpPr>
            <a:spLocks/>
          </p:cNvSpPr>
          <p:nvPr/>
        </p:nvSpPr>
        <p:spPr bwMode="auto">
          <a:xfrm>
            <a:off x="5518875" y="1650637"/>
            <a:ext cx="119926" cy="56569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66"/>
              <p:cNvSpPr txBox="1">
                <a:spLocks noChangeArrowheads="1"/>
              </p:cNvSpPr>
              <p:nvPr/>
            </p:nvSpPr>
            <p:spPr bwMode="auto">
              <a:xfrm>
                <a:off x="5567453" y="1571671"/>
                <a:ext cx="3219495" cy="7386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small and in radians, any terms in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will also be small (</a:t>
                </a:r>
                <a:r>
                  <a:rPr lang="en-US" altLang="en-US" sz="1400" dirty="0" err="1">
                    <a:solidFill>
                      <a:srgbClr val="FF0000"/>
                    </a:solidFill>
                    <a:latin typeface="Comic Sans MS" pitchFamily="66" charset="0"/>
                  </a:rPr>
                  <a:t>ie</a:t>
                </a: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– negligible)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7453" y="1571671"/>
                <a:ext cx="3219495" cy="738664"/>
              </a:xfrm>
              <a:prstGeom prst="rect">
                <a:avLst/>
              </a:prstGeom>
              <a:blipFill>
                <a:blip r:embed="rId9"/>
                <a:stretch>
                  <a:fillRect t="-1653" b="-74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66"/>
              <p:cNvSpPr txBox="1">
                <a:spLocks noChangeArrowheads="1"/>
              </p:cNvSpPr>
              <p:nvPr/>
            </p:nvSpPr>
            <p:spPr bwMode="auto">
              <a:xfrm>
                <a:off x="3692435" y="2642826"/>
                <a:ext cx="49290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check this by substituting a small value for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into the original expression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2435" y="2642826"/>
                <a:ext cx="4929051" cy="523220"/>
              </a:xfrm>
              <a:prstGeom prst="rect">
                <a:avLst/>
              </a:prstGeom>
              <a:blipFill>
                <a:blip r:embed="rId10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05348" y="3313609"/>
                <a:ext cx="251677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348" y="3313609"/>
                <a:ext cx="2516777" cy="215444"/>
              </a:xfrm>
              <a:prstGeom prst="rect">
                <a:avLst/>
              </a:prstGeom>
              <a:blipFill>
                <a:blip r:embed="rId11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58"/>
          <p:cNvSpPr>
            <a:spLocks/>
          </p:cNvSpPr>
          <p:nvPr/>
        </p:nvSpPr>
        <p:spPr bwMode="auto">
          <a:xfrm>
            <a:off x="7243169" y="3396343"/>
            <a:ext cx="115573" cy="439782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66"/>
              <p:cNvSpPr txBox="1">
                <a:spLocks noChangeArrowheads="1"/>
              </p:cNvSpPr>
              <p:nvPr/>
            </p:nvSpPr>
            <p:spPr bwMode="auto">
              <a:xfrm>
                <a:off x="7278686" y="3439661"/>
                <a:ext cx="1447301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=0.005</m:t>
                    </m:r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8686" y="3439661"/>
                <a:ext cx="1447301" cy="307777"/>
              </a:xfrm>
              <a:prstGeom prst="rect">
                <a:avLst/>
              </a:prstGeom>
              <a:blipFill>
                <a:blip r:embed="rId12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88079" y="3788227"/>
                <a:ext cx="358357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5(0.005)+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2(0.005)−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2(0.005)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79" y="3788227"/>
                <a:ext cx="3583577" cy="215444"/>
              </a:xfrm>
              <a:prstGeom prst="rect">
                <a:avLst/>
              </a:prstGeom>
              <a:blipFill>
                <a:blip r:embed="rId13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61953" y="4258490"/>
                <a:ext cx="124968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0.9649…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953" y="4258490"/>
                <a:ext cx="1249682" cy="215444"/>
              </a:xfrm>
              <a:prstGeom prst="rect">
                <a:avLst/>
              </a:prstGeom>
              <a:blipFill>
                <a:blip r:embed="rId14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58"/>
          <p:cNvSpPr>
            <a:spLocks/>
          </p:cNvSpPr>
          <p:nvPr/>
        </p:nvSpPr>
        <p:spPr bwMode="auto">
          <a:xfrm>
            <a:off x="7212689" y="3879668"/>
            <a:ext cx="115573" cy="439782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66"/>
          <p:cNvSpPr txBox="1">
            <a:spLocks noChangeArrowheads="1"/>
          </p:cNvSpPr>
          <p:nvPr/>
        </p:nvSpPr>
        <p:spPr bwMode="auto">
          <a:xfrm>
            <a:off x="7248206" y="3922986"/>
            <a:ext cx="10510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8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 animBg="1"/>
      <p:bldP spid="34" grpId="0"/>
      <p:bldP spid="35" grpId="0"/>
      <p:bldP spid="36" grpId="0"/>
      <p:bldP spid="43" grpId="0" animBg="1"/>
      <p:bldP spid="44" grpId="0"/>
      <p:bldP spid="45" grpId="0"/>
      <p:bldP spid="46" grpId="0"/>
      <p:bldP spid="47" grpId="0" animBg="1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understand and be able to use the small angle approximations for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14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96194" cy="4525963"/>
              </a:xfrm>
              <a:blipFill>
                <a:blip r:embed="rId2"/>
                <a:stretch>
                  <a:fillRect t="-809" r="-1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5359" t="45064" r="55590" b="27833"/>
          <a:stretch/>
        </p:blipFill>
        <p:spPr>
          <a:xfrm>
            <a:off x="2397966" y="2509935"/>
            <a:ext cx="4000577" cy="298579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32338" y="5729046"/>
            <a:ext cx="7549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You are given these relationships in the formula booklet…</a:t>
            </a:r>
          </a:p>
        </p:txBody>
      </p:sp>
    </p:spTree>
    <p:extLst>
      <p:ext uri="{BB962C8B-B14F-4D97-AF65-F5344CB8AC3E}">
        <p14:creationId xmlns:p14="http://schemas.microsoft.com/office/powerpoint/2010/main" val="303263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66035-FC81-4449-B3EF-A5431B5F8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6F5F1-1FF7-466E-A0F1-53D981196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621C-380E-4C0D-8D70-C4EC08D5379C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1166</Words>
  <Application>Microsoft Office PowerPoint</Application>
  <PresentationFormat>On-screen Show (4:3)</PresentationFormat>
  <Paragraphs>141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GrilledCheese BTN</vt:lpstr>
      <vt:lpstr>Wingdings</vt:lpstr>
      <vt:lpstr>Office Theme</vt:lpstr>
      <vt:lpstr>PowerPoint Presentation</vt:lpstr>
      <vt:lpstr>Radians</vt:lpstr>
      <vt:lpstr>Radians</vt:lpstr>
      <vt:lpstr>Radians</vt:lpstr>
      <vt:lpstr>Radians</vt:lpstr>
      <vt:lpstr>Radians</vt:lpstr>
      <vt:lpstr>Radians</vt:lpstr>
      <vt:lpstr>Radians</vt:lpstr>
      <vt:lpstr>Radians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326</cp:revision>
  <dcterms:created xsi:type="dcterms:W3CDTF">2018-04-30T00:32:33Z</dcterms:created>
  <dcterms:modified xsi:type="dcterms:W3CDTF">2021-01-05T20:54:04Z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