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71" r:id="rId5"/>
    <p:sldId id="272" r:id="rId6"/>
    <p:sldId id="296" r:id="rId7"/>
    <p:sldId id="29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40000"/>
              </a:srgb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rgbClr val="7030A0">
                <a:alpha val="4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31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12" Type="http://schemas.openxmlformats.org/officeDocument/2006/relationships/image" Target="../media/image130.png"/><Relationship Id="rId17" Type="http://schemas.openxmlformats.org/officeDocument/2006/relationships/image" Target="../media/image135.png"/><Relationship Id="rId2" Type="http://schemas.openxmlformats.org/officeDocument/2006/relationships/image" Target="../media/image119.png"/><Relationship Id="rId16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9.png"/><Relationship Id="rId5" Type="http://schemas.openxmlformats.org/officeDocument/2006/relationships/image" Target="../media/image122.png"/><Relationship Id="rId15" Type="http://schemas.openxmlformats.org/officeDocument/2006/relationships/image" Target="../media/image133.png"/><Relationship Id="rId10" Type="http://schemas.openxmlformats.org/officeDocument/2006/relationships/image" Target="../media/image128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Relationship Id="rId14" Type="http://schemas.openxmlformats.org/officeDocument/2006/relationships/image" Target="../media/image13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5.png"/><Relationship Id="rId18" Type="http://schemas.openxmlformats.org/officeDocument/2006/relationships/image" Target="../media/image147.png"/><Relationship Id="rId3" Type="http://schemas.openxmlformats.org/officeDocument/2006/relationships/image" Target="../media/image137.png"/><Relationship Id="rId21" Type="http://schemas.openxmlformats.org/officeDocument/2006/relationships/image" Target="../media/image150.png"/><Relationship Id="rId7" Type="http://schemas.openxmlformats.org/officeDocument/2006/relationships/image" Target="../media/image141.png"/><Relationship Id="rId12" Type="http://schemas.openxmlformats.org/officeDocument/2006/relationships/image" Target="../media/image135.png"/><Relationship Id="rId17" Type="http://schemas.openxmlformats.org/officeDocument/2006/relationships/image" Target="../media/image126.png"/><Relationship Id="rId25" Type="http://schemas.openxmlformats.org/officeDocument/2006/relationships/image" Target="../media/image154.png"/><Relationship Id="rId2" Type="http://schemas.openxmlformats.org/officeDocument/2006/relationships/image" Target="../media/image136.png"/><Relationship Id="rId16" Type="http://schemas.openxmlformats.org/officeDocument/2006/relationships/image" Target="../media/image146.png"/><Relationship Id="rId20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34.png"/><Relationship Id="rId24" Type="http://schemas.openxmlformats.org/officeDocument/2006/relationships/image" Target="../media/image153.png"/><Relationship Id="rId5" Type="http://schemas.openxmlformats.org/officeDocument/2006/relationships/image" Target="../media/image139.png"/><Relationship Id="rId15" Type="http://schemas.openxmlformats.org/officeDocument/2006/relationships/image" Target="../media/image124.png"/><Relationship Id="rId23" Type="http://schemas.openxmlformats.org/officeDocument/2006/relationships/image" Target="../media/image152.png"/><Relationship Id="rId10" Type="http://schemas.openxmlformats.org/officeDocument/2006/relationships/image" Target="../media/image144.png"/><Relationship Id="rId19" Type="http://schemas.openxmlformats.org/officeDocument/2006/relationships/image" Target="../media/image148.png"/><Relationship Id="rId4" Type="http://schemas.openxmlformats.org/officeDocument/2006/relationships/image" Target="../media/image138.png"/><Relationship Id="rId9" Type="http://schemas.openxmlformats.org/officeDocument/2006/relationships/image" Target="../media/image143.png"/><Relationship Id="rId14" Type="http://schemas.openxmlformats.org/officeDocument/2006/relationships/image" Target="../media/image123.png"/><Relationship Id="rId22" Type="http://schemas.openxmlformats.org/officeDocument/2006/relationships/image" Target="../media/image15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image" Target="../media/image164.png"/><Relationship Id="rId18" Type="http://schemas.openxmlformats.org/officeDocument/2006/relationships/image" Target="../media/image167.png"/><Relationship Id="rId26" Type="http://schemas.openxmlformats.org/officeDocument/2006/relationships/image" Target="../media/image176.png"/><Relationship Id="rId3" Type="http://schemas.openxmlformats.org/officeDocument/2006/relationships/image" Target="../media/image134.png"/><Relationship Id="rId21" Type="http://schemas.openxmlformats.org/officeDocument/2006/relationships/image" Target="../media/image170.png"/><Relationship Id="rId7" Type="http://schemas.openxmlformats.org/officeDocument/2006/relationships/image" Target="../media/image159.png"/><Relationship Id="rId12" Type="http://schemas.openxmlformats.org/officeDocument/2006/relationships/image" Target="../media/image124.png"/><Relationship Id="rId17" Type="http://schemas.openxmlformats.org/officeDocument/2006/relationships/image" Target="../media/image166.png"/><Relationship Id="rId25" Type="http://schemas.openxmlformats.org/officeDocument/2006/relationships/image" Target="../media/image175.png"/><Relationship Id="rId33" Type="http://schemas.openxmlformats.org/officeDocument/2006/relationships/image" Target="../media/image183.png"/><Relationship Id="rId2" Type="http://schemas.openxmlformats.org/officeDocument/2006/relationships/image" Target="../media/image156.png"/><Relationship Id="rId16" Type="http://schemas.openxmlformats.org/officeDocument/2006/relationships/image" Target="../media/image165.png"/><Relationship Id="rId20" Type="http://schemas.openxmlformats.org/officeDocument/2006/relationships/image" Target="../media/image169.png"/><Relationship Id="rId29" Type="http://schemas.openxmlformats.org/officeDocument/2006/relationships/image" Target="../media/image1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11" Type="http://schemas.openxmlformats.org/officeDocument/2006/relationships/image" Target="../media/image163.png"/><Relationship Id="rId24" Type="http://schemas.openxmlformats.org/officeDocument/2006/relationships/image" Target="../media/image173.png"/><Relationship Id="rId32" Type="http://schemas.openxmlformats.org/officeDocument/2006/relationships/image" Target="../media/image182.png"/><Relationship Id="rId5" Type="http://schemas.openxmlformats.org/officeDocument/2006/relationships/image" Target="../media/image157.png"/><Relationship Id="rId15" Type="http://schemas.openxmlformats.org/officeDocument/2006/relationships/image" Target="../media/image147.png"/><Relationship Id="rId23" Type="http://schemas.openxmlformats.org/officeDocument/2006/relationships/image" Target="../media/image172.png"/><Relationship Id="rId28" Type="http://schemas.openxmlformats.org/officeDocument/2006/relationships/image" Target="../media/image178.png"/><Relationship Id="rId10" Type="http://schemas.openxmlformats.org/officeDocument/2006/relationships/image" Target="../media/image162.png"/><Relationship Id="rId19" Type="http://schemas.openxmlformats.org/officeDocument/2006/relationships/image" Target="../media/image168.png"/><Relationship Id="rId31" Type="http://schemas.openxmlformats.org/officeDocument/2006/relationships/image" Target="../media/image181.png"/><Relationship Id="rId4" Type="http://schemas.openxmlformats.org/officeDocument/2006/relationships/image" Target="../media/image135.png"/><Relationship Id="rId9" Type="http://schemas.openxmlformats.org/officeDocument/2006/relationships/image" Target="../media/image161.png"/><Relationship Id="rId14" Type="http://schemas.openxmlformats.org/officeDocument/2006/relationships/image" Target="../media/image126.png"/><Relationship Id="rId22" Type="http://schemas.openxmlformats.org/officeDocument/2006/relationships/image" Target="../media/image171.png"/><Relationship Id="rId27" Type="http://schemas.openxmlformats.org/officeDocument/2006/relationships/image" Target="../media/image177.png"/><Relationship Id="rId30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1978" y="2250747"/>
            <a:ext cx="730943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Section 5E</a:t>
            </a:r>
          </a:p>
        </p:txBody>
      </p:sp>
    </p:spTree>
    <p:extLst>
      <p:ext uri="{BB962C8B-B14F-4D97-AF65-F5344CB8AC3E}">
        <p14:creationId xmlns:p14="http://schemas.microsoft.com/office/powerpoint/2010/main" val="352487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399" y="1600200"/>
                <a:ext cx="3435531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have seen how to solve trigonometric equation in degrees last year. You can also do the same when they are given in radians.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Solve the equation: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399" y="1600200"/>
                <a:ext cx="3435531" cy="4525963"/>
              </a:xfrm>
              <a:blipFill>
                <a:blip r:embed="rId2"/>
                <a:stretch>
                  <a:fillRect t="-809" r="-1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84617" y="1624148"/>
                <a:ext cx="9616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1624148"/>
                <a:ext cx="961609" cy="246221"/>
              </a:xfrm>
              <a:prstGeom prst="rect">
                <a:avLst/>
              </a:prstGeom>
              <a:blipFill>
                <a:blip r:embed="rId3"/>
                <a:stretch>
                  <a:fillRect l="-5063" r="-379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10891" y="2055222"/>
                <a:ext cx="10032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91" y="2055222"/>
                <a:ext cx="1003288" cy="246221"/>
              </a:xfrm>
              <a:prstGeom prst="rect">
                <a:avLst/>
              </a:prstGeom>
              <a:blipFill>
                <a:blip r:embed="rId4"/>
                <a:stretch>
                  <a:fillRect l="-3049" r="-487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11336" y="2460170"/>
                <a:ext cx="562077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336" y="2460170"/>
                <a:ext cx="562077" cy="420051"/>
              </a:xfrm>
              <a:prstGeom prst="rect">
                <a:avLst/>
              </a:prstGeom>
              <a:blipFill>
                <a:blip r:embed="rId5"/>
                <a:stretch>
                  <a:fillRect l="-8696" r="-5435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3052353" y="3803877"/>
            <a:ext cx="6622869" cy="1578020"/>
            <a:chOff x="1685108" y="2767557"/>
            <a:chExt cx="6622869" cy="1578020"/>
          </a:xfrm>
        </p:grpSpPr>
        <p:sp>
          <p:nvSpPr>
            <p:cNvPr id="9" name="Text Box 35"/>
            <p:cNvSpPr txBox="1">
              <a:spLocks noChangeArrowheads="1"/>
            </p:cNvSpPr>
            <p:nvPr/>
          </p:nvSpPr>
          <p:spPr bwMode="auto">
            <a:xfrm>
              <a:off x="3635919" y="2767557"/>
              <a:ext cx="28733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0" name="Line 63"/>
            <p:cNvSpPr>
              <a:spLocks noChangeShapeType="1"/>
            </p:cNvSpPr>
            <p:nvPr/>
          </p:nvSpPr>
          <p:spPr bwMode="auto">
            <a:xfrm>
              <a:off x="3761332" y="3058069"/>
              <a:ext cx="0" cy="127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63"/>
            <p:cNvSpPr>
              <a:spLocks noChangeShapeType="1"/>
            </p:cNvSpPr>
            <p:nvPr/>
          </p:nvSpPr>
          <p:spPr bwMode="auto">
            <a:xfrm rot="5400000" flipH="1">
              <a:off x="5212375" y="2094706"/>
              <a:ext cx="544" cy="3194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41"/>
            <p:cNvSpPr>
              <a:spLocks/>
            </p:cNvSpPr>
            <p:nvPr/>
          </p:nvSpPr>
          <p:spPr bwMode="auto">
            <a:xfrm>
              <a:off x="3134315" y="3261496"/>
              <a:ext cx="2484437" cy="852487"/>
            </a:xfrm>
            <a:custGeom>
              <a:avLst/>
              <a:gdLst>
                <a:gd name="T0" fmla="*/ 0 w 1565"/>
                <a:gd name="T1" fmla="*/ 2147483647 h 537"/>
                <a:gd name="T2" fmla="*/ 2147483647 w 1565"/>
                <a:gd name="T3" fmla="*/ 2147483647 h 537"/>
                <a:gd name="T4" fmla="*/ 2147483647 w 1565"/>
                <a:gd name="T5" fmla="*/ 2147483647 h 537"/>
                <a:gd name="T6" fmla="*/ 2147483647 w 1565"/>
                <a:gd name="T7" fmla="*/ 2147483647 h 537"/>
                <a:gd name="T8" fmla="*/ 2147483647 w 1565"/>
                <a:gd name="T9" fmla="*/ 2147483647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41"/>
            <p:cNvSpPr>
              <a:spLocks/>
            </p:cNvSpPr>
            <p:nvPr/>
          </p:nvSpPr>
          <p:spPr bwMode="auto">
            <a:xfrm>
              <a:off x="5611904" y="3257142"/>
              <a:ext cx="2484437" cy="852487"/>
            </a:xfrm>
            <a:custGeom>
              <a:avLst/>
              <a:gdLst>
                <a:gd name="T0" fmla="*/ 0 w 1565"/>
                <a:gd name="T1" fmla="*/ 2147483647 h 537"/>
                <a:gd name="T2" fmla="*/ 2147483647 w 1565"/>
                <a:gd name="T3" fmla="*/ 2147483647 h 537"/>
                <a:gd name="T4" fmla="*/ 2147483647 w 1565"/>
                <a:gd name="T5" fmla="*/ 2147483647 h 537"/>
                <a:gd name="T6" fmla="*/ 2147483647 w 1565"/>
                <a:gd name="T7" fmla="*/ 2147483647 h 537"/>
                <a:gd name="T8" fmla="*/ 2147483647 w 1565"/>
                <a:gd name="T9" fmla="*/ 2147483647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14" name="Rectangle 13"/>
            <p:cNvSpPr/>
            <p:nvPr/>
          </p:nvSpPr>
          <p:spPr>
            <a:xfrm>
              <a:off x="6235337" y="3152503"/>
              <a:ext cx="2072640" cy="11930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 useBgFill="1">
          <p:nvSpPr>
            <p:cNvPr id="15" name="Rectangle 14"/>
            <p:cNvSpPr/>
            <p:nvPr/>
          </p:nvSpPr>
          <p:spPr>
            <a:xfrm>
              <a:off x="1685108" y="3087189"/>
              <a:ext cx="2072640" cy="11930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7576547" y="4583294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11291" y="4045131"/>
                <a:ext cx="7430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1291" y="4045131"/>
                <a:ext cx="743089" cy="215444"/>
              </a:xfrm>
              <a:prstGeom prst="rect">
                <a:avLst/>
              </a:prstGeom>
              <a:blipFill>
                <a:blip r:embed="rId6"/>
                <a:stretch>
                  <a:fillRect l="-5785" r="-165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4903015" y="4147866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1</a:t>
            </a:r>
          </a:p>
        </p:txBody>
      </p: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4828993" y="4996952"/>
            <a:ext cx="3961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-1</a:t>
            </a:r>
          </a:p>
        </p:txBody>
      </p:sp>
      <p:sp>
        <p:nvSpPr>
          <p:cNvPr id="20" name="Text Box 35"/>
          <p:cNvSpPr txBox="1">
            <a:spLocks noChangeArrowheads="1"/>
          </p:cNvSpPr>
          <p:nvPr/>
        </p:nvSpPr>
        <p:spPr bwMode="auto">
          <a:xfrm>
            <a:off x="4881244" y="4587649"/>
            <a:ext cx="3961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63245" y="4715691"/>
                <a:ext cx="2491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245" y="4715691"/>
                <a:ext cx="249107" cy="215444"/>
              </a:xfrm>
              <a:prstGeom prst="rect">
                <a:avLst/>
              </a:prstGeom>
              <a:blipFill>
                <a:blip r:embed="rId7"/>
                <a:stretch>
                  <a:fillRect l="-17073" r="-731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26776" y="4693919"/>
                <a:ext cx="1497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776" y="4693919"/>
                <a:ext cx="149720" cy="215444"/>
              </a:xfrm>
              <a:prstGeom prst="rect">
                <a:avLst/>
              </a:prstGeom>
              <a:blipFill>
                <a:blip r:embed="rId8"/>
                <a:stretch>
                  <a:fillRect l="-20833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60570" y="4759233"/>
                <a:ext cx="149720" cy="366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0" y="4759233"/>
                <a:ext cx="149720" cy="366062"/>
              </a:xfrm>
              <a:prstGeom prst="rect">
                <a:avLst/>
              </a:prstGeom>
              <a:blipFill>
                <a:blip r:embed="rId9"/>
                <a:stretch>
                  <a:fillRect l="-25000" r="-25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01542" y="4728753"/>
                <a:ext cx="24910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542" y="4728753"/>
                <a:ext cx="249107" cy="403316"/>
              </a:xfrm>
              <a:prstGeom prst="rect">
                <a:avLst/>
              </a:prstGeom>
              <a:blipFill>
                <a:blip r:embed="rId10"/>
                <a:stretch>
                  <a:fillRect l="-17073" t="-1515" r="-121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5414261" y="4432808"/>
            <a:ext cx="123825" cy="142875"/>
            <a:chOff x="5048250" y="5019675"/>
            <a:chExt cx="123825" cy="142875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 flipH="1">
            <a:off x="5132183" y="4502331"/>
            <a:ext cx="2479108" cy="83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14715" y="4761699"/>
                <a:ext cx="149720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715" y="4761699"/>
                <a:ext cx="149720" cy="367473"/>
              </a:xfrm>
              <a:prstGeom prst="rect">
                <a:avLst/>
              </a:prstGeom>
              <a:blipFill>
                <a:blip r:embed="rId11"/>
                <a:stretch>
                  <a:fillRect l="-24000" r="-20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857366" y="4404647"/>
                <a:ext cx="27571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366" y="4404647"/>
                <a:ext cx="275717" cy="215444"/>
              </a:xfrm>
              <a:prstGeom prst="rect">
                <a:avLst/>
              </a:prstGeom>
              <a:blipFill>
                <a:blip r:embed="rId12"/>
                <a:stretch>
                  <a:fillRect l="-15556" r="-1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 flipV="1">
            <a:off x="5484880" y="4490108"/>
            <a:ext cx="1520" cy="23864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7230948" y="4494462"/>
            <a:ext cx="1520" cy="23864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95618" y="4748636"/>
                <a:ext cx="136999" cy="4090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618" y="4748636"/>
                <a:ext cx="136999" cy="409086"/>
              </a:xfrm>
              <a:prstGeom prst="rect">
                <a:avLst/>
              </a:prstGeom>
              <a:blipFill>
                <a:blip r:embed="rId13"/>
                <a:stretch>
                  <a:fillRect l="-43478" t="-1493" r="-78261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24399" y="2934787"/>
                <a:ext cx="675891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399" y="2934787"/>
                <a:ext cx="675891" cy="4676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7160329" y="4437163"/>
            <a:ext cx="123825" cy="142875"/>
            <a:chOff x="5048250" y="5019675"/>
            <a:chExt cx="123825" cy="142875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Arc 58"/>
          <p:cNvSpPr>
            <a:spLocks/>
          </p:cNvSpPr>
          <p:nvPr/>
        </p:nvSpPr>
        <p:spPr bwMode="auto">
          <a:xfrm>
            <a:off x="5479686" y="1750786"/>
            <a:ext cx="224427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66"/>
          <p:cNvSpPr txBox="1">
            <a:spLocks noChangeArrowheads="1"/>
          </p:cNvSpPr>
          <p:nvPr/>
        </p:nvSpPr>
        <p:spPr bwMode="auto">
          <a:xfrm>
            <a:off x="5702436" y="1819865"/>
            <a:ext cx="11076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l-GR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58"/>
          <p:cNvSpPr>
            <a:spLocks/>
          </p:cNvSpPr>
          <p:nvPr/>
        </p:nvSpPr>
        <p:spPr bwMode="auto">
          <a:xfrm>
            <a:off x="5475332" y="2251529"/>
            <a:ext cx="224427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Text Box 66"/>
          <p:cNvSpPr txBox="1">
            <a:spLocks noChangeArrowheads="1"/>
          </p:cNvSpPr>
          <p:nvPr/>
        </p:nvSpPr>
        <p:spPr bwMode="auto">
          <a:xfrm>
            <a:off x="5332320" y="2207397"/>
            <a:ext cx="31846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Use inverse cos (ensure your calculator is in radians)</a:t>
            </a:r>
            <a:endParaRPr lang="el-GR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58"/>
          <p:cNvSpPr>
            <a:spLocks/>
          </p:cNvSpPr>
          <p:nvPr/>
        </p:nvSpPr>
        <p:spPr bwMode="auto">
          <a:xfrm>
            <a:off x="5497103" y="2795814"/>
            <a:ext cx="224427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66"/>
              <p:cNvSpPr txBox="1">
                <a:spLocks noChangeArrowheads="1"/>
              </p:cNvSpPr>
              <p:nvPr/>
            </p:nvSpPr>
            <p:spPr bwMode="auto">
              <a:xfrm>
                <a:off x="5493428" y="2742974"/>
                <a:ext cx="378990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can subtract the answer from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en-US" sz="1400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to find an alternative in the range given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3428" y="2742974"/>
                <a:ext cx="3789909" cy="523220"/>
              </a:xfrm>
              <a:prstGeom prst="rect">
                <a:avLst/>
              </a:prstGeom>
              <a:blipFill>
                <a:blip r:embed="rId15"/>
                <a:stretch>
                  <a:fillRect t="-2326" b="-104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6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7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2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9" grpId="0"/>
      <p:bldP spid="31" grpId="0"/>
      <p:bldP spid="36" grpId="0"/>
      <p:bldP spid="39" grpId="0"/>
      <p:bldP spid="43" grpId="0" animBg="1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/>
          <p:cNvGrpSpPr/>
          <p:nvPr/>
        </p:nvGrpSpPr>
        <p:grpSpPr>
          <a:xfrm>
            <a:off x="-1458687" y="3830004"/>
            <a:ext cx="6622869" cy="1578020"/>
            <a:chOff x="1685108" y="2767557"/>
            <a:chExt cx="6622869" cy="1578020"/>
          </a:xfrm>
        </p:grpSpPr>
        <p:sp>
          <p:nvSpPr>
            <p:cNvPr id="69" name="Text Box 35"/>
            <p:cNvSpPr txBox="1">
              <a:spLocks noChangeArrowheads="1"/>
            </p:cNvSpPr>
            <p:nvPr/>
          </p:nvSpPr>
          <p:spPr bwMode="auto">
            <a:xfrm>
              <a:off x="3635919" y="2767557"/>
              <a:ext cx="28733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dirty="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70" name="Line 63"/>
            <p:cNvSpPr>
              <a:spLocks noChangeShapeType="1"/>
            </p:cNvSpPr>
            <p:nvPr/>
          </p:nvSpPr>
          <p:spPr bwMode="auto">
            <a:xfrm>
              <a:off x="3761332" y="3058069"/>
              <a:ext cx="0" cy="127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63"/>
            <p:cNvSpPr>
              <a:spLocks noChangeShapeType="1"/>
            </p:cNvSpPr>
            <p:nvPr/>
          </p:nvSpPr>
          <p:spPr bwMode="auto">
            <a:xfrm rot="5400000" flipH="1">
              <a:off x="5212375" y="2094706"/>
              <a:ext cx="544" cy="3194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141"/>
            <p:cNvSpPr>
              <a:spLocks/>
            </p:cNvSpPr>
            <p:nvPr/>
          </p:nvSpPr>
          <p:spPr bwMode="auto">
            <a:xfrm>
              <a:off x="3134315" y="3261496"/>
              <a:ext cx="2484437" cy="852487"/>
            </a:xfrm>
            <a:custGeom>
              <a:avLst/>
              <a:gdLst>
                <a:gd name="T0" fmla="*/ 0 w 1565"/>
                <a:gd name="T1" fmla="*/ 2147483647 h 537"/>
                <a:gd name="T2" fmla="*/ 2147483647 w 1565"/>
                <a:gd name="T3" fmla="*/ 2147483647 h 537"/>
                <a:gd name="T4" fmla="*/ 2147483647 w 1565"/>
                <a:gd name="T5" fmla="*/ 2147483647 h 537"/>
                <a:gd name="T6" fmla="*/ 2147483647 w 1565"/>
                <a:gd name="T7" fmla="*/ 2147483647 h 537"/>
                <a:gd name="T8" fmla="*/ 2147483647 w 1565"/>
                <a:gd name="T9" fmla="*/ 2147483647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141"/>
            <p:cNvSpPr>
              <a:spLocks/>
            </p:cNvSpPr>
            <p:nvPr/>
          </p:nvSpPr>
          <p:spPr bwMode="auto">
            <a:xfrm>
              <a:off x="5611904" y="3257142"/>
              <a:ext cx="2484437" cy="852487"/>
            </a:xfrm>
            <a:custGeom>
              <a:avLst/>
              <a:gdLst>
                <a:gd name="T0" fmla="*/ 0 w 1565"/>
                <a:gd name="T1" fmla="*/ 2147483647 h 537"/>
                <a:gd name="T2" fmla="*/ 2147483647 w 1565"/>
                <a:gd name="T3" fmla="*/ 2147483647 h 537"/>
                <a:gd name="T4" fmla="*/ 2147483647 w 1565"/>
                <a:gd name="T5" fmla="*/ 2147483647 h 537"/>
                <a:gd name="T6" fmla="*/ 2147483647 w 1565"/>
                <a:gd name="T7" fmla="*/ 2147483647 h 537"/>
                <a:gd name="T8" fmla="*/ 2147483647 w 1565"/>
                <a:gd name="T9" fmla="*/ 2147483647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74" name="Rectangle 73"/>
            <p:cNvSpPr/>
            <p:nvPr/>
          </p:nvSpPr>
          <p:spPr>
            <a:xfrm>
              <a:off x="6235337" y="3152503"/>
              <a:ext cx="2072640" cy="11930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 useBgFill="1">
          <p:nvSpPr>
            <p:cNvPr id="75" name="Rectangle 74"/>
            <p:cNvSpPr/>
            <p:nvPr/>
          </p:nvSpPr>
          <p:spPr>
            <a:xfrm>
              <a:off x="1685108" y="3087189"/>
              <a:ext cx="2072640" cy="11930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399" y="1600200"/>
                <a:ext cx="3435531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have seen how to solve trigonometric equation in degrees last year. You can also do the same when they are given in radians.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Solve the equation: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17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=13</m:t>
                    </m:r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399" y="1600200"/>
                <a:ext cx="3435531" cy="4525963"/>
              </a:xfrm>
              <a:blipFill>
                <a:blip r:embed="rId2"/>
                <a:stretch>
                  <a:fillRect t="-809" r="-1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41668" y="1580606"/>
                <a:ext cx="204549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17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668" y="1580606"/>
                <a:ext cx="2045496" cy="246221"/>
              </a:xfrm>
              <a:prstGeom prst="rect">
                <a:avLst/>
              </a:prstGeom>
              <a:blipFill>
                <a:blip r:embed="rId3"/>
                <a:stretch>
                  <a:fillRect l="-1786" r="-148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97382" y="2055223"/>
                <a:ext cx="260173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17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2" y="2055223"/>
                <a:ext cx="2601738" cy="246221"/>
              </a:xfrm>
              <a:prstGeom prst="rect">
                <a:avLst/>
              </a:prstGeom>
              <a:blipFill>
                <a:blip r:embed="rId4"/>
                <a:stretch>
                  <a:fillRect l="-1171" r="-117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71554" y="2542904"/>
                <a:ext cx="24314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17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+3−3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554" y="2542904"/>
                <a:ext cx="2431435" cy="246221"/>
              </a:xfrm>
              <a:prstGeom prst="rect">
                <a:avLst/>
              </a:prstGeom>
              <a:blipFill>
                <a:blip r:embed="rId5"/>
                <a:stretch>
                  <a:fillRect l="-1504" r="-100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153988" y="3043646"/>
                <a:ext cx="24314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88" y="3043646"/>
                <a:ext cx="2431435" cy="246221"/>
              </a:xfrm>
              <a:prstGeom prst="rect">
                <a:avLst/>
              </a:prstGeom>
              <a:blipFill>
                <a:blip r:embed="rId6"/>
                <a:stretch>
                  <a:fillRect l="-1253" r="-150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149634" y="3518264"/>
                <a:ext cx="24395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634" y="3518264"/>
                <a:ext cx="2439579" cy="246221"/>
              </a:xfrm>
              <a:prstGeom prst="rect">
                <a:avLst/>
              </a:prstGeom>
              <a:blipFill>
                <a:blip r:embed="rId7"/>
                <a:stretch>
                  <a:fillRect r="-125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319452" y="4027716"/>
                <a:ext cx="84779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452" y="4027716"/>
                <a:ext cx="847796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516881" y="4145282"/>
                <a:ext cx="84779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81" y="4145282"/>
                <a:ext cx="847796" cy="246221"/>
              </a:xfrm>
              <a:prstGeom prst="rect">
                <a:avLst/>
              </a:prstGeom>
              <a:blipFill>
                <a:blip r:embed="rId9"/>
                <a:stretch>
                  <a:fillRect l="-2878" r="-503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5246915" y="4153990"/>
            <a:ext cx="20678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or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6" name="Arc 58"/>
          <p:cNvSpPr>
            <a:spLocks/>
          </p:cNvSpPr>
          <p:nvPr/>
        </p:nvSpPr>
        <p:spPr bwMode="auto">
          <a:xfrm>
            <a:off x="6716305" y="1724661"/>
            <a:ext cx="137342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66"/>
              <p:cNvSpPr txBox="1">
                <a:spLocks noChangeArrowheads="1"/>
              </p:cNvSpPr>
              <p:nvPr/>
            </p:nvSpPr>
            <p:spPr bwMode="auto">
              <a:xfrm>
                <a:off x="6764881" y="1671820"/>
                <a:ext cx="2213655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en-US" sz="1400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using the relationship above</a:t>
                </a:r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64881" y="1671820"/>
                <a:ext cx="2213655" cy="523220"/>
              </a:xfrm>
              <a:prstGeom prst="rect">
                <a:avLst/>
              </a:prstGeom>
              <a:blipFill>
                <a:blip r:embed="rId10"/>
                <a:stretch>
                  <a:fillRect t="-2326" r="-275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8"/>
          <p:cNvSpPr>
            <a:spLocks/>
          </p:cNvSpPr>
          <p:nvPr/>
        </p:nvSpPr>
        <p:spPr bwMode="auto">
          <a:xfrm>
            <a:off x="6720660" y="2225404"/>
            <a:ext cx="137342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Arc 58"/>
          <p:cNvSpPr>
            <a:spLocks/>
          </p:cNvSpPr>
          <p:nvPr/>
        </p:nvSpPr>
        <p:spPr bwMode="auto">
          <a:xfrm>
            <a:off x="6725014" y="2717439"/>
            <a:ext cx="137342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58"/>
          <p:cNvSpPr>
            <a:spLocks/>
          </p:cNvSpPr>
          <p:nvPr/>
        </p:nvSpPr>
        <p:spPr bwMode="auto">
          <a:xfrm>
            <a:off x="6624866" y="3174639"/>
            <a:ext cx="137342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Arc 58"/>
          <p:cNvSpPr>
            <a:spLocks/>
          </p:cNvSpPr>
          <p:nvPr/>
        </p:nvSpPr>
        <p:spPr bwMode="auto">
          <a:xfrm>
            <a:off x="6611803" y="3736342"/>
            <a:ext cx="137342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1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2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66"/>
          <p:cNvSpPr txBox="1">
            <a:spLocks noChangeArrowheads="1"/>
          </p:cNvSpPr>
          <p:nvPr/>
        </p:nvSpPr>
        <p:spPr bwMode="auto">
          <a:xfrm>
            <a:off x="6860676" y="2268357"/>
            <a:ext cx="15082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 Box 66"/>
          <p:cNvSpPr txBox="1">
            <a:spLocks noChangeArrowheads="1"/>
          </p:cNvSpPr>
          <p:nvPr/>
        </p:nvSpPr>
        <p:spPr bwMode="auto">
          <a:xfrm>
            <a:off x="6825842" y="2634117"/>
            <a:ext cx="15082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Rearrange and set equal to 0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 Box 66"/>
          <p:cNvSpPr txBox="1">
            <a:spLocks noChangeArrowheads="1"/>
          </p:cNvSpPr>
          <p:nvPr/>
        </p:nvSpPr>
        <p:spPr bwMode="auto">
          <a:xfrm>
            <a:off x="6601098" y="3121797"/>
            <a:ext cx="22990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 (or use the quadratic formula)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66"/>
              <p:cNvSpPr txBox="1">
                <a:spLocks noChangeArrowheads="1"/>
              </p:cNvSpPr>
              <p:nvPr/>
            </p:nvSpPr>
            <p:spPr bwMode="auto">
              <a:xfrm>
                <a:off x="6740435" y="3783649"/>
                <a:ext cx="137595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Solve for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0435" y="3783649"/>
                <a:ext cx="1375953" cy="307777"/>
              </a:xfrm>
              <a:prstGeom prst="rect">
                <a:avLst/>
              </a:prstGeom>
              <a:blipFill>
                <a:blip r:embed="rId13"/>
                <a:stretch>
                  <a:fillRect l="-1333"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35"/>
          <p:cNvSpPr txBox="1">
            <a:spLocks noChangeArrowheads="1"/>
          </p:cNvSpPr>
          <p:nvPr/>
        </p:nvSpPr>
        <p:spPr bwMode="auto">
          <a:xfrm>
            <a:off x="3065507" y="4609421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100251" y="4071258"/>
                <a:ext cx="7430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251" y="4071258"/>
                <a:ext cx="743089" cy="215444"/>
              </a:xfrm>
              <a:prstGeom prst="rect">
                <a:avLst/>
              </a:prstGeom>
              <a:blipFill>
                <a:blip r:embed="rId14"/>
                <a:stretch>
                  <a:fillRect l="-5785" r="-165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35"/>
          <p:cNvSpPr txBox="1">
            <a:spLocks noChangeArrowheads="1"/>
          </p:cNvSpPr>
          <p:nvPr/>
        </p:nvSpPr>
        <p:spPr bwMode="auto">
          <a:xfrm>
            <a:off x="391975" y="417399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1</a:t>
            </a:r>
          </a:p>
        </p:txBody>
      </p:sp>
      <p:sp>
        <p:nvSpPr>
          <p:cNvPr id="79" name="Text Box 35"/>
          <p:cNvSpPr txBox="1">
            <a:spLocks noChangeArrowheads="1"/>
          </p:cNvSpPr>
          <p:nvPr/>
        </p:nvSpPr>
        <p:spPr bwMode="auto">
          <a:xfrm>
            <a:off x="317953" y="5023079"/>
            <a:ext cx="3961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-1</a:t>
            </a:r>
          </a:p>
        </p:txBody>
      </p:sp>
      <p:sp>
        <p:nvSpPr>
          <p:cNvPr id="80" name="Text Box 35"/>
          <p:cNvSpPr txBox="1">
            <a:spLocks noChangeArrowheads="1"/>
          </p:cNvSpPr>
          <p:nvPr/>
        </p:nvSpPr>
        <p:spPr bwMode="auto">
          <a:xfrm>
            <a:off x="370204" y="4613776"/>
            <a:ext cx="3961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952205" y="4741818"/>
                <a:ext cx="2491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05" y="4741818"/>
                <a:ext cx="249107" cy="215444"/>
              </a:xfrm>
              <a:prstGeom prst="rect">
                <a:avLst/>
              </a:prstGeom>
              <a:blipFill>
                <a:blip r:embed="rId15"/>
                <a:stretch>
                  <a:fillRect l="-17073" r="-731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815736" y="4720046"/>
                <a:ext cx="1497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36" y="4720046"/>
                <a:ext cx="149720" cy="215444"/>
              </a:xfrm>
              <a:prstGeom prst="rect">
                <a:avLst/>
              </a:prstGeom>
              <a:blipFill>
                <a:blip r:embed="rId16"/>
                <a:stretch>
                  <a:fillRect l="-20833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1149530" y="4785360"/>
                <a:ext cx="149720" cy="366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30" y="4785360"/>
                <a:ext cx="149720" cy="366062"/>
              </a:xfrm>
              <a:prstGeom prst="rect">
                <a:avLst/>
              </a:prstGeom>
              <a:blipFill>
                <a:blip r:embed="rId17"/>
                <a:stretch>
                  <a:fillRect l="-25000" r="-25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390502" y="4754880"/>
                <a:ext cx="24910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502" y="4754880"/>
                <a:ext cx="249107" cy="403316"/>
              </a:xfrm>
              <a:prstGeom prst="rect">
                <a:avLst/>
              </a:prstGeom>
              <a:blipFill>
                <a:blip r:embed="rId18"/>
                <a:stretch>
                  <a:fillRect l="-17073" r="-121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/>
          <p:cNvGrpSpPr/>
          <p:nvPr/>
        </p:nvGrpSpPr>
        <p:grpSpPr>
          <a:xfrm>
            <a:off x="903221" y="4458935"/>
            <a:ext cx="123825" cy="142875"/>
            <a:chOff x="5048250" y="5019675"/>
            <a:chExt cx="123825" cy="142875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/>
          <p:cNvCxnSpPr/>
          <p:nvPr/>
        </p:nvCxnSpPr>
        <p:spPr>
          <a:xfrm flipH="1">
            <a:off x="621143" y="4528458"/>
            <a:ext cx="2479108" cy="83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73047" y="4787826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0.84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047" y="4787826"/>
                <a:ext cx="375103" cy="215444"/>
              </a:xfrm>
              <a:prstGeom prst="rect">
                <a:avLst/>
              </a:prstGeom>
              <a:blipFill>
                <a:blip r:embed="rId19"/>
                <a:stretch>
                  <a:fillRect l="-9836" r="-11475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258944" y="4402199"/>
                <a:ext cx="401199" cy="2814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1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44" y="4402199"/>
                <a:ext cx="401199" cy="281487"/>
              </a:xfrm>
              <a:prstGeom prst="rect">
                <a:avLst/>
              </a:prstGeom>
              <a:blipFill>
                <a:blip r:embed="rId20"/>
                <a:stretch>
                  <a:fillRect l="-63636" t="-158696" r="-134848" b="-2456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 flipH="1" flipV="1">
            <a:off x="973840" y="4516235"/>
            <a:ext cx="1520" cy="23864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2719908" y="4520589"/>
            <a:ext cx="1520" cy="23864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527824" y="4783471"/>
                <a:ext cx="55501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5.44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  <a:p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824" y="4783471"/>
                <a:ext cx="555011" cy="43088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4" name="Group 93"/>
          <p:cNvGrpSpPr/>
          <p:nvPr/>
        </p:nvGrpSpPr>
        <p:grpSpPr>
          <a:xfrm>
            <a:off x="2649289" y="4463290"/>
            <a:ext cx="123825" cy="142875"/>
            <a:chOff x="5048250" y="5019675"/>
            <a:chExt cx="123825" cy="142875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315550" y="3614073"/>
                <a:ext cx="40119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50" y="3614073"/>
                <a:ext cx="401199" cy="215444"/>
              </a:xfrm>
              <a:prstGeom prst="rect">
                <a:avLst/>
              </a:prstGeom>
              <a:blipFill>
                <a:blip r:embed="rId22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97"/>
          <p:cNvCxnSpPr/>
          <p:nvPr/>
        </p:nvCxnSpPr>
        <p:spPr>
          <a:xfrm flipH="1">
            <a:off x="616788" y="3722915"/>
            <a:ext cx="2479108" cy="83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3714036" y="5198001"/>
                <a:ext cx="12005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=0.84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036" y="5198001"/>
                <a:ext cx="1200585" cy="246221"/>
              </a:xfrm>
              <a:prstGeom prst="rect">
                <a:avLst/>
              </a:prstGeom>
              <a:blipFill>
                <a:blip r:embed="rId23"/>
                <a:stretch>
                  <a:fillRect l="-3553" r="-2538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3709851" y="5639136"/>
                <a:ext cx="12005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=5.44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851" y="5639136"/>
                <a:ext cx="1200585" cy="246221"/>
              </a:xfrm>
              <a:prstGeom prst="rect">
                <a:avLst/>
              </a:prstGeom>
              <a:blipFill>
                <a:blip r:embed="rId24"/>
                <a:stretch>
                  <a:fillRect l="-3553" r="-2538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H="1">
            <a:off x="4380411" y="4554583"/>
            <a:ext cx="426720" cy="5312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70664" y="4483223"/>
            <a:ext cx="861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cos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" name="Arc 58"/>
          <p:cNvSpPr>
            <a:spLocks/>
          </p:cNvSpPr>
          <p:nvPr/>
        </p:nvSpPr>
        <p:spPr bwMode="auto">
          <a:xfrm>
            <a:off x="4955565" y="5325950"/>
            <a:ext cx="224427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 Box 66"/>
              <p:cNvSpPr txBox="1">
                <a:spLocks noChangeArrowheads="1"/>
              </p:cNvSpPr>
              <p:nvPr/>
            </p:nvSpPr>
            <p:spPr bwMode="auto">
              <a:xfrm>
                <a:off x="5031791" y="5281987"/>
                <a:ext cx="118258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Subtract from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l-GR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3" name="Text 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31791" y="5281987"/>
                <a:ext cx="1182580" cy="523220"/>
              </a:xfrm>
              <a:prstGeom prst="rect">
                <a:avLst/>
              </a:prstGeom>
              <a:blipFill>
                <a:blip r:embed="rId25"/>
                <a:stretch>
                  <a:fillRect t="-116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Straight Arrow Connector 103"/>
          <p:cNvCxnSpPr/>
          <p:nvPr/>
        </p:nvCxnSpPr>
        <p:spPr>
          <a:xfrm>
            <a:off x="6113037" y="4556062"/>
            <a:ext cx="426720" cy="5312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6437790" y="4529090"/>
            <a:ext cx="1028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 solutions!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18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4" grpId="0"/>
      <p:bldP spid="65" grpId="0"/>
      <p:bldP spid="66" grpId="0"/>
      <p:bldP spid="67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9" grpId="0"/>
      <p:bldP spid="90" grpId="0"/>
      <p:bldP spid="93" grpId="0"/>
      <p:bldP spid="97" grpId="0"/>
      <p:bldP spid="99" grpId="0"/>
      <p:bldP spid="100" grpId="0"/>
      <p:bldP spid="33" grpId="0"/>
      <p:bldP spid="102" grpId="0" animBg="1"/>
      <p:bldP spid="103" grpId="0"/>
      <p:bldP spid="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399" y="1600200"/>
                <a:ext cx="3435531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have seen how to solve trigonometric equation in degrees last year. You can also do the same when they are given in radians.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Solve the equation: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Remember to adjust the range!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399" y="1600200"/>
                <a:ext cx="3435531" cy="4525963"/>
              </a:xfrm>
              <a:blipFill>
                <a:blip r:embed="rId2"/>
                <a:stretch>
                  <a:fillRect t="-809" r="-1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79784" y="4362994"/>
                <a:ext cx="10720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784" y="4362994"/>
                <a:ext cx="1072024" cy="246221"/>
              </a:xfrm>
              <a:prstGeom prst="rect">
                <a:avLst/>
              </a:prstGeom>
              <a:blipFill>
                <a:blip r:embed="rId5"/>
                <a:stretch>
                  <a:fillRect l="-2841" r="-284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1310116" y="4789714"/>
                <a:ext cx="11858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116" y="4789714"/>
                <a:ext cx="1185837" cy="246221"/>
              </a:xfrm>
              <a:prstGeom prst="rect">
                <a:avLst/>
              </a:prstGeom>
              <a:blipFill>
                <a:blip r:embed="rId6"/>
                <a:stretch>
                  <a:fillRect l="-3093" r="-103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58"/>
          <p:cNvSpPr>
            <a:spLocks/>
          </p:cNvSpPr>
          <p:nvPr/>
        </p:nvSpPr>
        <p:spPr bwMode="auto">
          <a:xfrm>
            <a:off x="2536191" y="4485279"/>
            <a:ext cx="137342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" name="Text Box 66"/>
          <p:cNvSpPr txBox="1">
            <a:spLocks noChangeArrowheads="1"/>
          </p:cNvSpPr>
          <p:nvPr/>
        </p:nvSpPr>
        <p:spPr bwMode="auto">
          <a:xfrm>
            <a:off x="2664823" y="4532586"/>
            <a:ext cx="13759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Multiply by 3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4781005" y="1197427"/>
                <a:ext cx="939488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005" y="1197427"/>
                <a:ext cx="939488" cy="4517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Arc 58"/>
          <p:cNvSpPr>
            <a:spLocks/>
          </p:cNvSpPr>
          <p:nvPr/>
        </p:nvSpPr>
        <p:spPr bwMode="auto">
          <a:xfrm>
            <a:off x="5836737" y="1472112"/>
            <a:ext cx="224427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Text Box 66"/>
          <p:cNvSpPr txBox="1">
            <a:spLocks noChangeArrowheads="1"/>
          </p:cNvSpPr>
          <p:nvPr/>
        </p:nvSpPr>
        <p:spPr bwMode="auto">
          <a:xfrm>
            <a:off x="5946276" y="1506357"/>
            <a:ext cx="14298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  <a:endParaRPr lang="el-GR" altLang="en-US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5029200" y="1750421"/>
                <a:ext cx="589777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750421"/>
                <a:ext cx="589777" cy="367473"/>
              </a:xfrm>
              <a:prstGeom prst="rect">
                <a:avLst/>
              </a:prstGeom>
              <a:blipFill>
                <a:blip r:embed="rId8"/>
                <a:stretch>
                  <a:fillRect l="-6186" r="-5155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 Box 66"/>
          <p:cNvSpPr txBox="1">
            <a:spLocks noChangeArrowheads="1"/>
          </p:cNvSpPr>
          <p:nvPr/>
        </p:nvSpPr>
        <p:spPr bwMode="auto">
          <a:xfrm>
            <a:off x="3701143" y="2194333"/>
            <a:ext cx="52773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At this point you should find all values within the range you calculated</a:t>
            </a:r>
          </a:p>
          <a:p>
            <a:pPr algn="ctr" eaLnBrk="1" hangingPunct="1"/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Leave the dividing by 3 until last!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7944907" y="5444781"/>
                <a:ext cx="7222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907" y="5444781"/>
                <a:ext cx="722249" cy="215444"/>
              </a:xfrm>
              <a:prstGeom prst="rect">
                <a:avLst/>
              </a:prstGeom>
              <a:blipFill>
                <a:blip r:embed="rId9"/>
                <a:stretch>
                  <a:fillRect l="-5042" r="-420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4408492" y="3924454"/>
                <a:ext cx="1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492" y="3924454"/>
                <a:ext cx="165430" cy="246221"/>
              </a:xfrm>
              <a:prstGeom prst="rect">
                <a:avLst/>
              </a:prstGeom>
              <a:blipFill>
                <a:blip r:embed="rId10"/>
                <a:stretch>
                  <a:fillRect l="-29630" r="-2592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8505349" y="5028397"/>
                <a:ext cx="1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349" y="5028397"/>
                <a:ext cx="165430" cy="246221"/>
              </a:xfrm>
              <a:prstGeom prst="rect">
                <a:avLst/>
              </a:prstGeom>
              <a:blipFill>
                <a:blip r:embed="rId11"/>
                <a:stretch>
                  <a:fillRect l="-14815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Freeform 141"/>
          <p:cNvSpPr>
            <a:spLocks/>
          </p:cNvSpPr>
          <p:nvPr/>
        </p:nvSpPr>
        <p:spPr bwMode="auto">
          <a:xfrm>
            <a:off x="4497158" y="4351043"/>
            <a:ext cx="3664601" cy="1550400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8085930" y="5184170"/>
                <a:ext cx="2491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930" y="5184170"/>
                <a:ext cx="249107" cy="215444"/>
              </a:xfrm>
              <a:prstGeom prst="rect">
                <a:avLst/>
              </a:prstGeom>
              <a:blipFill>
                <a:blip r:embed="rId12"/>
                <a:stretch>
                  <a:fillRect l="-17073" r="-731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6266821" y="5176046"/>
                <a:ext cx="1497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6821" y="5176046"/>
                <a:ext cx="149720" cy="215444"/>
              </a:xfrm>
              <a:prstGeom prst="rect">
                <a:avLst/>
              </a:prstGeom>
              <a:blipFill>
                <a:blip r:embed="rId13"/>
                <a:stretch>
                  <a:fillRect l="-16000" r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5344190" y="5222451"/>
                <a:ext cx="149720" cy="366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190" y="5222451"/>
                <a:ext cx="149720" cy="366062"/>
              </a:xfrm>
              <a:prstGeom prst="rect">
                <a:avLst/>
              </a:prstGeom>
              <a:blipFill>
                <a:blip r:embed="rId14"/>
                <a:stretch>
                  <a:fillRect l="-25000" r="-25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7149490" y="5199371"/>
                <a:ext cx="24910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490" y="5199371"/>
                <a:ext cx="249107" cy="403316"/>
              </a:xfrm>
              <a:prstGeom prst="rect">
                <a:avLst/>
              </a:prstGeom>
              <a:blipFill>
                <a:blip r:embed="rId15"/>
                <a:stretch>
                  <a:fillRect l="-17073" r="-121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4328802" y="4251131"/>
                <a:ext cx="1394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802" y="4251131"/>
                <a:ext cx="139461" cy="215444"/>
              </a:xfrm>
              <a:prstGeom prst="rect">
                <a:avLst/>
              </a:prstGeom>
              <a:blipFill>
                <a:blip r:embed="rId16"/>
                <a:stretch>
                  <a:fillRect l="-30435" r="-2608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4216797" y="5780639"/>
                <a:ext cx="2741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797" y="5780639"/>
                <a:ext cx="274114" cy="215444"/>
              </a:xfrm>
              <a:prstGeom prst="rect">
                <a:avLst/>
              </a:prstGeom>
              <a:blipFill>
                <a:blip r:embed="rId17"/>
                <a:stretch>
                  <a:fillRect l="-4444" r="-13333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" name="Line 25"/>
          <p:cNvSpPr>
            <a:spLocks noChangeShapeType="1"/>
          </p:cNvSpPr>
          <p:nvPr/>
        </p:nvSpPr>
        <p:spPr bwMode="auto">
          <a:xfrm rot="10800000" flipV="1">
            <a:off x="4502574" y="5146764"/>
            <a:ext cx="3979573" cy="277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" name="Line 25"/>
          <p:cNvSpPr>
            <a:spLocks noChangeShapeType="1"/>
          </p:cNvSpPr>
          <p:nvPr/>
        </p:nvSpPr>
        <p:spPr bwMode="auto">
          <a:xfrm rot="5400000">
            <a:off x="3514152" y="5162607"/>
            <a:ext cx="1992598" cy="43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40" name="Group 139"/>
          <p:cNvGrpSpPr/>
          <p:nvPr/>
        </p:nvGrpSpPr>
        <p:grpSpPr>
          <a:xfrm>
            <a:off x="4935289" y="4493769"/>
            <a:ext cx="123825" cy="142875"/>
            <a:chOff x="5048250" y="5019675"/>
            <a:chExt cx="123825" cy="142875"/>
          </a:xfrm>
        </p:grpSpPr>
        <p:cxnSp>
          <p:nvCxnSpPr>
            <p:cNvPr id="141" name="Straight Connector 140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4112487" y="4423969"/>
                <a:ext cx="401199" cy="2944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GB" sz="1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487" y="4423969"/>
                <a:ext cx="401199" cy="294440"/>
              </a:xfrm>
              <a:prstGeom prst="rect">
                <a:avLst/>
              </a:prstGeom>
              <a:blipFill>
                <a:blip r:embed="rId18"/>
                <a:stretch>
                  <a:fillRect l="-35385" t="-118750" r="-124615" b="-19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5" name="Group 144"/>
          <p:cNvGrpSpPr/>
          <p:nvPr/>
        </p:nvGrpSpPr>
        <p:grpSpPr>
          <a:xfrm>
            <a:off x="5723415" y="4480706"/>
            <a:ext cx="123825" cy="142875"/>
            <a:chOff x="5048250" y="5019675"/>
            <a:chExt cx="123825" cy="142875"/>
          </a:xfrm>
        </p:grpSpPr>
        <p:cxnSp>
          <p:nvCxnSpPr>
            <p:cNvPr id="146" name="Straight Connector 145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8" name="Straight Connector 147"/>
          <p:cNvCxnSpPr/>
          <p:nvPr/>
        </p:nvCxnSpPr>
        <p:spPr>
          <a:xfrm flipH="1">
            <a:off x="4526117" y="4555002"/>
            <a:ext cx="3960439" cy="1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4998720" y="4572001"/>
            <a:ext cx="0" cy="583473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5778137" y="4558938"/>
            <a:ext cx="0" cy="583473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0"/>
              <p:cNvSpPr txBox="1"/>
              <p:nvPr/>
            </p:nvSpPr>
            <p:spPr>
              <a:xfrm>
                <a:off x="4800465" y="5199032"/>
                <a:ext cx="401199" cy="3137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465" y="5199032"/>
                <a:ext cx="401199" cy="313740"/>
              </a:xfrm>
              <a:prstGeom prst="rect">
                <a:avLst/>
              </a:prstGeom>
              <a:blipFill>
                <a:blip r:embed="rId19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5588591" y="5185969"/>
                <a:ext cx="401199" cy="3468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591" y="5185969"/>
                <a:ext cx="401199" cy="346890"/>
              </a:xfrm>
              <a:prstGeom prst="rect">
                <a:avLst/>
              </a:prstGeom>
              <a:blipFill>
                <a:blip r:embed="rId20"/>
                <a:stretch>
                  <a:fillRect t="-350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152"/>
              <p:cNvSpPr txBox="1"/>
              <p:nvPr/>
            </p:nvSpPr>
            <p:spPr>
              <a:xfrm>
                <a:off x="5033554" y="3113312"/>
                <a:ext cx="589777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3" name="TextBox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554" y="3113312"/>
                <a:ext cx="589777" cy="367473"/>
              </a:xfrm>
              <a:prstGeom prst="rect">
                <a:avLst/>
              </a:prstGeom>
              <a:blipFill>
                <a:blip r:embed="rId21"/>
                <a:stretch>
                  <a:fillRect l="-7292" r="-625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/>
              <p:cNvSpPr txBox="1"/>
              <p:nvPr/>
            </p:nvSpPr>
            <p:spPr>
              <a:xfrm>
                <a:off x="5651863" y="3078477"/>
                <a:ext cx="31592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63" y="3078477"/>
                <a:ext cx="315920" cy="404726"/>
              </a:xfrm>
              <a:prstGeom prst="rect">
                <a:avLst/>
              </a:prstGeom>
              <a:blipFill>
                <a:blip r:embed="rId22"/>
                <a:stretch>
                  <a:fillRect r="-96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6004560" y="3082832"/>
                <a:ext cx="31592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0" y="3082832"/>
                <a:ext cx="315920" cy="404726"/>
              </a:xfrm>
              <a:prstGeom prst="rect">
                <a:avLst/>
              </a:prstGeom>
              <a:blipFill>
                <a:blip r:embed="rId23"/>
                <a:stretch>
                  <a:fillRect t="-1515" r="-96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95080" y="6139545"/>
                <a:ext cx="39960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you can add on multiples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these to find more values…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080" y="6139545"/>
                <a:ext cx="3996074" cy="523220"/>
              </a:xfrm>
              <a:prstGeom prst="rect">
                <a:avLst/>
              </a:prstGeom>
              <a:blipFill>
                <a:blip r:embed="rId24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6352904" y="3082832"/>
                <a:ext cx="31592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904" y="3082832"/>
                <a:ext cx="315920" cy="404726"/>
              </a:xfrm>
              <a:prstGeom prst="rect">
                <a:avLst/>
              </a:prstGeom>
              <a:blipFill>
                <a:blip r:embed="rId25"/>
                <a:stretch>
                  <a:fillRect t="-1515" r="-96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6718663" y="3082832"/>
                <a:ext cx="41530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663" y="3082832"/>
                <a:ext cx="415307" cy="404726"/>
              </a:xfrm>
              <a:prstGeom prst="rect">
                <a:avLst/>
              </a:prstGeom>
              <a:blipFill>
                <a:blip r:embed="rId26"/>
                <a:stretch>
                  <a:fillRect t="-1515" r="-735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/>
              <p:cNvSpPr txBox="1"/>
              <p:nvPr/>
            </p:nvSpPr>
            <p:spPr>
              <a:xfrm>
                <a:off x="7154093" y="3082832"/>
                <a:ext cx="41530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8" name="TextBox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093" y="3082832"/>
                <a:ext cx="415307" cy="404726"/>
              </a:xfrm>
              <a:prstGeom prst="rect">
                <a:avLst/>
              </a:prstGeom>
              <a:blipFill>
                <a:blip r:embed="rId27"/>
                <a:stretch>
                  <a:fillRect t="-1515" r="-735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/>
              <p:cNvSpPr txBox="1"/>
              <p:nvPr/>
            </p:nvSpPr>
            <p:spPr>
              <a:xfrm>
                <a:off x="5133702" y="3553094"/>
                <a:ext cx="490391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9" name="TextBox 1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2" y="3553094"/>
                <a:ext cx="490391" cy="367473"/>
              </a:xfrm>
              <a:prstGeom prst="rect">
                <a:avLst/>
              </a:prstGeom>
              <a:blipFill>
                <a:blip r:embed="rId28"/>
                <a:stretch>
                  <a:fillRect l="-7407" r="-617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5647508" y="3518259"/>
                <a:ext cx="31592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508" y="3518259"/>
                <a:ext cx="315920" cy="404726"/>
              </a:xfrm>
              <a:prstGeom prst="rect">
                <a:avLst/>
              </a:prstGeom>
              <a:blipFill>
                <a:blip r:embed="rId29"/>
                <a:stretch>
                  <a:fillRect r="-9615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6000205" y="3522614"/>
                <a:ext cx="31592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205" y="3522614"/>
                <a:ext cx="315920" cy="404726"/>
              </a:xfrm>
              <a:prstGeom prst="rect">
                <a:avLst/>
              </a:prstGeom>
              <a:blipFill>
                <a:blip r:embed="rId30"/>
                <a:stretch>
                  <a:fillRect r="-96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6348549" y="3522614"/>
                <a:ext cx="31592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9" y="3522614"/>
                <a:ext cx="315920" cy="404726"/>
              </a:xfrm>
              <a:prstGeom prst="rect">
                <a:avLst/>
              </a:prstGeom>
              <a:blipFill>
                <a:blip r:embed="rId31"/>
                <a:stretch>
                  <a:fillRect r="-96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6714308" y="3522614"/>
                <a:ext cx="41530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08" y="3522614"/>
                <a:ext cx="415307" cy="404726"/>
              </a:xfrm>
              <a:prstGeom prst="rect">
                <a:avLst/>
              </a:prstGeom>
              <a:blipFill>
                <a:blip r:embed="rId32"/>
                <a:stretch>
                  <a:fillRect r="-579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/>
              <p:cNvSpPr txBox="1"/>
              <p:nvPr/>
            </p:nvSpPr>
            <p:spPr>
              <a:xfrm>
                <a:off x="7149738" y="3522614"/>
                <a:ext cx="41530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738" y="3522614"/>
                <a:ext cx="415307" cy="404726"/>
              </a:xfrm>
              <a:prstGeom prst="rect">
                <a:avLst/>
              </a:prstGeom>
              <a:blipFill>
                <a:blip r:embed="rId33"/>
                <a:stretch>
                  <a:fillRect r="-735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094514" y="3500846"/>
            <a:ext cx="2481943" cy="4789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Arc 58"/>
          <p:cNvSpPr>
            <a:spLocks/>
          </p:cNvSpPr>
          <p:nvPr/>
        </p:nvSpPr>
        <p:spPr bwMode="auto">
          <a:xfrm>
            <a:off x="7639415" y="3296559"/>
            <a:ext cx="137342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66"/>
          <p:cNvSpPr txBox="1">
            <a:spLocks noChangeArrowheads="1"/>
          </p:cNvSpPr>
          <p:nvPr/>
        </p:nvSpPr>
        <p:spPr bwMode="auto">
          <a:xfrm>
            <a:off x="7768047" y="3343866"/>
            <a:ext cx="13759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l-GR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80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1" grpId="0"/>
      <p:bldP spid="106" grpId="0" animBg="1"/>
      <p:bldP spid="107" grpId="0"/>
      <p:bldP spid="108" grpId="0"/>
      <p:bldP spid="109" grpId="0" animBg="1"/>
      <p:bldP spid="110" grpId="0"/>
      <p:bldP spid="112" grpId="0"/>
      <p:bldP spid="115" grpId="0"/>
      <p:bldP spid="116" grpId="0"/>
      <p:bldP spid="117" grpId="0"/>
      <p:bldP spid="118" grpId="0" animBg="1"/>
      <p:bldP spid="119" grpId="0"/>
      <p:bldP spid="120" grpId="0"/>
      <p:bldP spid="121" grpId="0"/>
      <p:bldP spid="122" grpId="0"/>
      <p:bldP spid="123" grpId="0"/>
      <p:bldP spid="124" grpId="0"/>
      <p:bldP spid="139" grpId="0" animBg="1"/>
      <p:bldP spid="114" grpId="0" animBg="1"/>
      <p:bldP spid="143" grpId="0"/>
      <p:bldP spid="151" grpId="0"/>
      <p:bldP spid="152" grpId="0"/>
      <p:bldP spid="153" grpId="0"/>
      <p:bldP spid="154" grpId="0"/>
      <p:bldP spid="155" grpId="0"/>
      <p:bldP spid="12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3" grpId="0" animBg="1"/>
      <p:bldP spid="165" grpId="0" animBg="1"/>
      <p:bldP spid="16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066035-FC81-4449-B3EF-A5431B5F88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6F5F1-1FF7-466E-A0F1-53D981196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B621C-380E-4C0D-8D70-C4EC08D5379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</TotalTime>
  <Words>669</Words>
  <Application>Microsoft Office PowerPoint</Application>
  <PresentationFormat>On-screen Show (4:3)</PresentationFormat>
  <Paragraphs>114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GrilledCheese BTN</vt:lpstr>
      <vt:lpstr>Wingdings</vt:lpstr>
      <vt:lpstr>Office Theme</vt:lpstr>
      <vt:lpstr>PowerPoint Presentation</vt:lpstr>
      <vt:lpstr>Radians</vt:lpstr>
      <vt:lpstr>Radians</vt:lpstr>
      <vt:lpstr>Radians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325</cp:revision>
  <dcterms:created xsi:type="dcterms:W3CDTF">2018-04-30T00:32:33Z</dcterms:created>
  <dcterms:modified xsi:type="dcterms:W3CDTF">2021-01-05T20:53:02Z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