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71" r:id="rId5"/>
    <p:sldId id="272" r:id="rId6"/>
    <p:sldId id="296" r:id="rId7"/>
    <p:sldId id="29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1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>
                <a:alpha val="40000"/>
              </a:srgbClr>
            </a:gs>
            <a:gs pos="7000">
              <a:schemeClr val="accent1">
                <a:lumMod val="20000"/>
                <a:lumOff val="80000"/>
              </a:schemeClr>
            </a:gs>
            <a:gs pos="95000">
              <a:schemeClr val="accent1">
                <a:lumMod val="20000"/>
                <a:lumOff val="80000"/>
              </a:schemeClr>
            </a:gs>
            <a:gs pos="100000">
              <a:srgbClr val="7030A0">
                <a:alpha val="4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png"/><Relationship Id="rId13" Type="http://schemas.openxmlformats.org/officeDocument/2006/relationships/image" Target="../media/image131.png"/><Relationship Id="rId3" Type="http://schemas.openxmlformats.org/officeDocument/2006/relationships/image" Target="../media/image120.png"/><Relationship Id="rId7" Type="http://schemas.openxmlformats.org/officeDocument/2006/relationships/image" Target="../media/image124.png"/><Relationship Id="rId12" Type="http://schemas.openxmlformats.org/officeDocument/2006/relationships/image" Target="../media/image130.png"/><Relationship Id="rId17" Type="http://schemas.openxmlformats.org/officeDocument/2006/relationships/image" Target="../media/image135.png"/><Relationship Id="rId2" Type="http://schemas.openxmlformats.org/officeDocument/2006/relationships/image" Target="../media/image119.png"/><Relationship Id="rId16" Type="http://schemas.openxmlformats.org/officeDocument/2006/relationships/image" Target="../media/image1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3.png"/><Relationship Id="rId11" Type="http://schemas.openxmlformats.org/officeDocument/2006/relationships/image" Target="../media/image129.png"/><Relationship Id="rId5" Type="http://schemas.openxmlformats.org/officeDocument/2006/relationships/image" Target="../media/image122.png"/><Relationship Id="rId15" Type="http://schemas.openxmlformats.org/officeDocument/2006/relationships/image" Target="../media/image133.png"/><Relationship Id="rId10" Type="http://schemas.openxmlformats.org/officeDocument/2006/relationships/image" Target="../media/image128.png"/><Relationship Id="rId4" Type="http://schemas.openxmlformats.org/officeDocument/2006/relationships/image" Target="../media/image121.png"/><Relationship Id="rId9" Type="http://schemas.openxmlformats.org/officeDocument/2006/relationships/image" Target="../media/image126.png"/><Relationship Id="rId14" Type="http://schemas.openxmlformats.org/officeDocument/2006/relationships/image" Target="../media/image13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png"/><Relationship Id="rId13" Type="http://schemas.openxmlformats.org/officeDocument/2006/relationships/image" Target="../media/image145.png"/><Relationship Id="rId18" Type="http://schemas.openxmlformats.org/officeDocument/2006/relationships/image" Target="../media/image147.png"/><Relationship Id="rId3" Type="http://schemas.openxmlformats.org/officeDocument/2006/relationships/image" Target="../media/image137.png"/><Relationship Id="rId21" Type="http://schemas.openxmlformats.org/officeDocument/2006/relationships/image" Target="../media/image150.png"/><Relationship Id="rId7" Type="http://schemas.openxmlformats.org/officeDocument/2006/relationships/image" Target="../media/image141.png"/><Relationship Id="rId12" Type="http://schemas.openxmlformats.org/officeDocument/2006/relationships/image" Target="../media/image135.png"/><Relationship Id="rId17" Type="http://schemas.openxmlformats.org/officeDocument/2006/relationships/image" Target="../media/image126.png"/><Relationship Id="rId25" Type="http://schemas.openxmlformats.org/officeDocument/2006/relationships/image" Target="../media/image154.png"/><Relationship Id="rId2" Type="http://schemas.openxmlformats.org/officeDocument/2006/relationships/image" Target="../media/image136.png"/><Relationship Id="rId16" Type="http://schemas.openxmlformats.org/officeDocument/2006/relationships/image" Target="../media/image146.png"/><Relationship Id="rId20" Type="http://schemas.openxmlformats.org/officeDocument/2006/relationships/image" Target="../media/image1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0.png"/><Relationship Id="rId11" Type="http://schemas.openxmlformats.org/officeDocument/2006/relationships/image" Target="../media/image134.png"/><Relationship Id="rId24" Type="http://schemas.openxmlformats.org/officeDocument/2006/relationships/image" Target="../media/image153.png"/><Relationship Id="rId5" Type="http://schemas.openxmlformats.org/officeDocument/2006/relationships/image" Target="../media/image139.png"/><Relationship Id="rId15" Type="http://schemas.openxmlformats.org/officeDocument/2006/relationships/image" Target="../media/image124.png"/><Relationship Id="rId23" Type="http://schemas.openxmlformats.org/officeDocument/2006/relationships/image" Target="../media/image152.png"/><Relationship Id="rId10" Type="http://schemas.openxmlformats.org/officeDocument/2006/relationships/image" Target="../media/image144.png"/><Relationship Id="rId19" Type="http://schemas.openxmlformats.org/officeDocument/2006/relationships/image" Target="../media/image148.png"/><Relationship Id="rId4" Type="http://schemas.openxmlformats.org/officeDocument/2006/relationships/image" Target="../media/image138.png"/><Relationship Id="rId9" Type="http://schemas.openxmlformats.org/officeDocument/2006/relationships/image" Target="../media/image143.png"/><Relationship Id="rId14" Type="http://schemas.openxmlformats.org/officeDocument/2006/relationships/image" Target="../media/image123.png"/><Relationship Id="rId22" Type="http://schemas.openxmlformats.org/officeDocument/2006/relationships/image" Target="../media/image15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0.png"/><Relationship Id="rId13" Type="http://schemas.openxmlformats.org/officeDocument/2006/relationships/image" Target="../media/image164.png"/><Relationship Id="rId18" Type="http://schemas.openxmlformats.org/officeDocument/2006/relationships/image" Target="../media/image167.png"/><Relationship Id="rId26" Type="http://schemas.openxmlformats.org/officeDocument/2006/relationships/image" Target="../media/image176.png"/><Relationship Id="rId3" Type="http://schemas.openxmlformats.org/officeDocument/2006/relationships/image" Target="../media/image134.png"/><Relationship Id="rId21" Type="http://schemas.openxmlformats.org/officeDocument/2006/relationships/image" Target="../media/image170.png"/><Relationship Id="rId7" Type="http://schemas.openxmlformats.org/officeDocument/2006/relationships/image" Target="../media/image159.png"/><Relationship Id="rId12" Type="http://schemas.openxmlformats.org/officeDocument/2006/relationships/image" Target="../media/image124.png"/><Relationship Id="rId17" Type="http://schemas.openxmlformats.org/officeDocument/2006/relationships/image" Target="../media/image166.png"/><Relationship Id="rId25" Type="http://schemas.openxmlformats.org/officeDocument/2006/relationships/image" Target="../media/image175.png"/><Relationship Id="rId33" Type="http://schemas.openxmlformats.org/officeDocument/2006/relationships/image" Target="../media/image183.png"/><Relationship Id="rId2" Type="http://schemas.openxmlformats.org/officeDocument/2006/relationships/image" Target="../media/image156.png"/><Relationship Id="rId16" Type="http://schemas.openxmlformats.org/officeDocument/2006/relationships/image" Target="../media/image165.png"/><Relationship Id="rId20" Type="http://schemas.openxmlformats.org/officeDocument/2006/relationships/image" Target="../media/image169.png"/><Relationship Id="rId29" Type="http://schemas.openxmlformats.org/officeDocument/2006/relationships/image" Target="../media/image17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8.png"/><Relationship Id="rId11" Type="http://schemas.openxmlformats.org/officeDocument/2006/relationships/image" Target="../media/image163.png"/><Relationship Id="rId24" Type="http://schemas.openxmlformats.org/officeDocument/2006/relationships/image" Target="../media/image173.png"/><Relationship Id="rId32" Type="http://schemas.openxmlformats.org/officeDocument/2006/relationships/image" Target="../media/image182.png"/><Relationship Id="rId5" Type="http://schemas.openxmlformats.org/officeDocument/2006/relationships/image" Target="../media/image157.png"/><Relationship Id="rId15" Type="http://schemas.openxmlformats.org/officeDocument/2006/relationships/image" Target="../media/image147.png"/><Relationship Id="rId23" Type="http://schemas.openxmlformats.org/officeDocument/2006/relationships/image" Target="../media/image172.png"/><Relationship Id="rId28" Type="http://schemas.openxmlformats.org/officeDocument/2006/relationships/image" Target="../media/image178.png"/><Relationship Id="rId10" Type="http://schemas.openxmlformats.org/officeDocument/2006/relationships/image" Target="../media/image162.png"/><Relationship Id="rId19" Type="http://schemas.openxmlformats.org/officeDocument/2006/relationships/image" Target="../media/image168.png"/><Relationship Id="rId31" Type="http://schemas.openxmlformats.org/officeDocument/2006/relationships/image" Target="../media/image181.png"/><Relationship Id="rId4" Type="http://schemas.openxmlformats.org/officeDocument/2006/relationships/image" Target="../media/image135.png"/><Relationship Id="rId9" Type="http://schemas.openxmlformats.org/officeDocument/2006/relationships/image" Target="../media/image161.png"/><Relationship Id="rId14" Type="http://schemas.openxmlformats.org/officeDocument/2006/relationships/image" Target="../media/image126.png"/><Relationship Id="rId22" Type="http://schemas.openxmlformats.org/officeDocument/2006/relationships/image" Target="../media/image171.png"/><Relationship Id="rId27" Type="http://schemas.openxmlformats.org/officeDocument/2006/relationships/image" Target="../media/image177.png"/><Relationship Id="rId30" Type="http://schemas.openxmlformats.org/officeDocument/2006/relationships/image" Target="../media/image1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01978" y="2250747"/>
            <a:ext cx="7309437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GrilledCheese BTN" panose="020B0604060402040206" pitchFamily="34" charset="0"/>
              </a:rPr>
              <a:t>Teachings for </a:t>
            </a:r>
          </a:p>
          <a:p>
            <a:pPr algn="ctr"/>
            <a:r>
              <a:rPr lang="en-US" sz="8800" b="1" cap="none" spc="0" dirty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GrilledCheese BTN" panose="020B0604060402040206" pitchFamily="34" charset="0"/>
              </a:rPr>
              <a:t>Section 5E</a:t>
            </a:r>
          </a:p>
        </p:txBody>
      </p:sp>
    </p:spTree>
    <p:extLst>
      <p:ext uri="{BB962C8B-B14F-4D97-AF65-F5344CB8AC3E}">
        <p14:creationId xmlns:p14="http://schemas.microsoft.com/office/powerpoint/2010/main" val="3524879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399" y="1600200"/>
                <a:ext cx="3435531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have seen how to solve trigonometric equation in degrees last year. You can also do the same when they are given in radians.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Solve the equation: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  <m:r>
                      <a:rPr lang="en-US" sz="1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399" y="1600200"/>
                <a:ext cx="3435531" cy="4525963"/>
              </a:xfrm>
              <a:blipFill>
                <a:blip r:embed="rId2"/>
                <a:stretch>
                  <a:fillRect t="-809" r="-1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Radians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5E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284617" y="1624148"/>
                <a:ext cx="96160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4617" y="1624148"/>
                <a:ext cx="961609" cy="246221"/>
              </a:xfrm>
              <a:prstGeom prst="rect">
                <a:avLst/>
              </a:prstGeom>
              <a:blipFill>
                <a:blip r:embed="rId3"/>
                <a:stretch>
                  <a:fillRect l="-5063" r="-3797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410891" y="2055222"/>
                <a:ext cx="100328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0891" y="2055222"/>
                <a:ext cx="1003288" cy="246221"/>
              </a:xfrm>
              <a:prstGeom prst="rect">
                <a:avLst/>
              </a:prstGeom>
              <a:blipFill>
                <a:blip r:embed="rId4"/>
                <a:stretch>
                  <a:fillRect l="-3049" r="-4878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711336" y="2460170"/>
                <a:ext cx="562077" cy="4200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1336" y="2460170"/>
                <a:ext cx="562077" cy="420051"/>
              </a:xfrm>
              <a:prstGeom prst="rect">
                <a:avLst/>
              </a:prstGeom>
              <a:blipFill>
                <a:blip r:embed="rId5"/>
                <a:stretch>
                  <a:fillRect l="-8696" r="-5435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3052353" y="3803877"/>
            <a:ext cx="6622869" cy="1578020"/>
            <a:chOff x="1685108" y="2767557"/>
            <a:chExt cx="6622869" cy="1578020"/>
          </a:xfrm>
        </p:grpSpPr>
        <p:sp>
          <p:nvSpPr>
            <p:cNvPr id="9" name="Text Box 35"/>
            <p:cNvSpPr txBox="1">
              <a:spLocks noChangeArrowheads="1"/>
            </p:cNvSpPr>
            <p:nvPr/>
          </p:nvSpPr>
          <p:spPr bwMode="auto">
            <a:xfrm>
              <a:off x="3635919" y="2767557"/>
              <a:ext cx="287338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>
                  <a:latin typeface="Comic Sans MS" pitchFamily="66" charset="0"/>
                </a:rPr>
                <a:t>y</a:t>
              </a:r>
            </a:p>
          </p:txBody>
        </p:sp>
        <p:sp>
          <p:nvSpPr>
            <p:cNvPr id="10" name="Line 63"/>
            <p:cNvSpPr>
              <a:spLocks noChangeShapeType="1"/>
            </p:cNvSpPr>
            <p:nvPr/>
          </p:nvSpPr>
          <p:spPr bwMode="auto">
            <a:xfrm>
              <a:off x="3761332" y="3058069"/>
              <a:ext cx="0" cy="12763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63"/>
            <p:cNvSpPr>
              <a:spLocks noChangeShapeType="1"/>
            </p:cNvSpPr>
            <p:nvPr/>
          </p:nvSpPr>
          <p:spPr bwMode="auto">
            <a:xfrm rot="5400000" flipH="1">
              <a:off x="5212375" y="2094706"/>
              <a:ext cx="544" cy="31949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Freeform 141"/>
            <p:cNvSpPr>
              <a:spLocks/>
            </p:cNvSpPr>
            <p:nvPr/>
          </p:nvSpPr>
          <p:spPr bwMode="auto">
            <a:xfrm>
              <a:off x="3134315" y="3261496"/>
              <a:ext cx="2484437" cy="852487"/>
            </a:xfrm>
            <a:custGeom>
              <a:avLst/>
              <a:gdLst>
                <a:gd name="T0" fmla="*/ 0 w 1565"/>
                <a:gd name="T1" fmla="*/ 2147483647 h 537"/>
                <a:gd name="T2" fmla="*/ 2147483647 w 1565"/>
                <a:gd name="T3" fmla="*/ 2147483647 h 537"/>
                <a:gd name="T4" fmla="*/ 2147483647 w 1565"/>
                <a:gd name="T5" fmla="*/ 2147483647 h 537"/>
                <a:gd name="T6" fmla="*/ 2147483647 w 1565"/>
                <a:gd name="T7" fmla="*/ 2147483647 h 537"/>
                <a:gd name="T8" fmla="*/ 2147483647 w 1565"/>
                <a:gd name="T9" fmla="*/ 2147483647 h 5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65" h="537">
                  <a:moveTo>
                    <a:pt x="0" y="278"/>
                  </a:moveTo>
                  <a:cubicBezTo>
                    <a:pt x="132" y="140"/>
                    <a:pt x="265" y="2"/>
                    <a:pt x="396" y="1"/>
                  </a:cubicBezTo>
                  <a:cubicBezTo>
                    <a:pt x="527" y="0"/>
                    <a:pt x="655" y="183"/>
                    <a:pt x="785" y="272"/>
                  </a:cubicBezTo>
                  <a:cubicBezTo>
                    <a:pt x="915" y="361"/>
                    <a:pt x="1045" y="537"/>
                    <a:pt x="1175" y="537"/>
                  </a:cubicBezTo>
                  <a:cubicBezTo>
                    <a:pt x="1305" y="537"/>
                    <a:pt x="1435" y="404"/>
                    <a:pt x="1565" y="272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Freeform 141"/>
            <p:cNvSpPr>
              <a:spLocks/>
            </p:cNvSpPr>
            <p:nvPr/>
          </p:nvSpPr>
          <p:spPr bwMode="auto">
            <a:xfrm>
              <a:off x="5611904" y="3257142"/>
              <a:ext cx="2484437" cy="852487"/>
            </a:xfrm>
            <a:custGeom>
              <a:avLst/>
              <a:gdLst>
                <a:gd name="T0" fmla="*/ 0 w 1565"/>
                <a:gd name="T1" fmla="*/ 2147483647 h 537"/>
                <a:gd name="T2" fmla="*/ 2147483647 w 1565"/>
                <a:gd name="T3" fmla="*/ 2147483647 h 537"/>
                <a:gd name="T4" fmla="*/ 2147483647 w 1565"/>
                <a:gd name="T5" fmla="*/ 2147483647 h 537"/>
                <a:gd name="T6" fmla="*/ 2147483647 w 1565"/>
                <a:gd name="T7" fmla="*/ 2147483647 h 537"/>
                <a:gd name="T8" fmla="*/ 2147483647 w 1565"/>
                <a:gd name="T9" fmla="*/ 2147483647 h 5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65" h="537">
                  <a:moveTo>
                    <a:pt x="0" y="278"/>
                  </a:moveTo>
                  <a:cubicBezTo>
                    <a:pt x="132" y="140"/>
                    <a:pt x="265" y="2"/>
                    <a:pt x="396" y="1"/>
                  </a:cubicBezTo>
                  <a:cubicBezTo>
                    <a:pt x="527" y="0"/>
                    <a:pt x="655" y="183"/>
                    <a:pt x="785" y="272"/>
                  </a:cubicBezTo>
                  <a:cubicBezTo>
                    <a:pt x="915" y="361"/>
                    <a:pt x="1045" y="537"/>
                    <a:pt x="1175" y="537"/>
                  </a:cubicBezTo>
                  <a:cubicBezTo>
                    <a:pt x="1305" y="537"/>
                    <a:pt x="1435" y="404"/>
                    <a:pt x="1565" y="272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 useBgFill="1">
          <p:nvSpPr>
            <p:cNvPr id="14" name="Rectangle 13"/>
            <p:cNvSpPr/>
            <p:nvPr/>
          </p:nvSpPr>
          <p:spPr>
            <a:xfrm>
              <a:off x="6235337" y="3152503"/>
              <a:ext cx="2072640" cy="119307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 useBgFill="1">
          <p:nvSpPr>
            <p:cNvPr id="15" name="Rectangle 14"/>
            <p:cNvSpPr/>
            <p:nvPr/>
          </p:nvSpPr>
          <p:spPr>
            <a:xfrm>
              <a:off x="1685108" y="3087189"/>
              <a:ext cx="2072640" cy="119307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6" name="Text Box 35"/>
          <p:cNvSpPr txBox="1">
            <a:spLocks noChangeArrowheads="1"/>
          </p:cNvSpPr>
          <p:nvPr/>
        </p:nvSpPr>
        <p:spPr bwMode="auto">
          <a:xfrm>
            <a:off x="7576547" y="4583294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611291" y="4045131"/>
                <a:ext cx="74308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𝑐𝑜𝑠𝑥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1291" y="4045131"/>
                <a:ext cx="743089" cy="215444"/>
              </a:xfrm>
              <a:prstGeom prst="rect">
                <a:avLst/>
              </a:prstGeom>
              <a:blipFill>
                <a:blip r:embed="rId6"/>
                <a:stretch>
                  <a:fillRect l="-5785" r="-1653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Box 35"/>
          <p:cNvSpPr txBox="1">
            <a:spLocks noChangeArrowheads="1"/>
          </p:cNvSpPr>
          <p:nvPr/>
        </p:nvSpPr>
        <p:spPr bwMode="auto">
          <a:xfrm>
            <a:off x="4903015" y="4147866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1</a:t>
            </a:r>
          </a:p>
        </p:txBody>
      </p:sp>
      <p:sp>
        <p:nvSpPr>
          <p:cNvPr id="19" name="Text Box 35"/>
          <p:cNvSpPr txBox="1">
            <a:spLocks noChangeArrowheads="1"/>
          </p:cNvSpPr>
          <p:nvPr/>
        </p:nvSpPr>
        <p:spPr bwMode="auto">
          <a:xfrm>
            <a:off x="4828993" y="4996952"/>
            <a:ext cx="3961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-1</a:t>
            </a:r>
          </a:p>
        </p:txBody>
      </p:sp>
      <p:sp>
        <p:nvSpPr>
          <p:cNvPr id="20" name="Text Box 35"/>
          <p:cNvSpPr txBox="1">
            <a:spLocks noChangeArrowheads="1"/>
          </p:cNvSpPr>
          <p:nvPr/>
        </p:nvSpPr>
        <p:spPr bwMode="auto">
          <a:xfrm>
            <a:off x="4881244" y="4587649"/>
            <a:ext cx="3961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463245" y="4715691"/>
                <a:ext cx="24910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3245" y="4715691"/>
                <a:ext cx="249107" cy="215444"/>
              </a:xfrm>
              <a:prstGeom prst="rect">
                <a:avLst/>
              </a:prstGeom>
              <a:blipFill>
                <a:blip r:embed="rId7"/>
                <a:stretch>
                  <a:fillRect l="-17073" r="-731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326776" y="4693919"/>
                <a:ext cx="14972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6776" y="4693919"/>
                <a:ext cx="149720" cy="215444"/>
              </a:xfrm>
              <a:prstGeom prst="rect">
                <a:avLst/>
              </a:prstGeom>
              <a:blipFill>
                <a:blip r:embed="rId8"/>
                <a:stretch>
                  <a:fillRect l="-20833" r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660570" y="4759233"/>
                <a:ext cx="149720" cy="3660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0570" y="4759233"/>
                <a:ext cx="149720" cy="366062"/>
              </a:xfrm>
              <a:prstGeom prst="rect">
                <a:avLst/>
              </a:prstGeom>
              <a:blipFill>
                <a:blip r:embed="rId9"/>
                <a:stretch>
                  <a:fillRect l="-25000" r="-25000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901542" y="4728753"/>
                <a:ext cx="249107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1542" y="4728753"/>
                <a:ext cx="249107" cy="403316"/>
              </a:xfrm>
              <a:prstGeom prst="rect">
                <a:avLst/>
              </a:prstGeom>
              <a:blipFill>
                <a:blip r:embed="rId10"/>
                <a:stretch>
                  <a:fillRect l="-17073" t="-1515" r="-12195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/>
          <p:cNvGrpSpPr/>
          <p:nvPr/>
        </p:nvGrpSpPr>
        <p:grpSpPr>
          <a:xfrm>
            <a:off x="5414261" y="4432808"/>
            <a:ext cx="123825" cy="142875"/>
            <a:chOff x="5048250" y="5019675"/>
            <a:chExt cx="123825" cy="142875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5048250" y="5019675"/>
              <a:ext cx="123825" cy="142875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5048250" y="5019675"/>
              <a:ext cx="123825" cy="142875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Connector 27"/>
          <p:cNvCxnSpPr/>
          <p:nvPr/>
        </p:nvCxnSpPr>
        <p:spPr>
          <a:xfrm flipH="1">
            <a:off x="5132183" y="4502331"/>
            <a:ext cx="2479108" cy="839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414715" y="4761699"/>
                <a:ext cx="149720" cy="3674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4715" y="4761699"/>
                <a:ext cx="149720" cy="367473"/>
              </a:xfrm>
              <a:prstGeom prst="rect">
                <a:avLst/>
              </a:prstGeom>
              <a:blipFill>
                <a:blip r:embed="rId11"/>
                <a:stretch>
                  <a:fillRect l="-24000" r="-20000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857366" y="4404647"/>
                <a:ext cx="275717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0.5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366" y="4404647"/>
                <a:ext cx="275717" cy="215444"/>
              </a:xfrm>
              <a:prstGeom prst="rect">
                <a:avLst/>
              </a:prstGeom>
              <a:blipFill>
                <a:blip r:embed="rId12"/>
                <a:stretch>
                  <a:fillRect l="-15556" r="-15556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/>
          <p:nvPr/>
        </p:nvCxnSpPr>
        <p:spPr>
          <a:xfrm flipH="1" flipV="1">
            <a:off x="5484880" y="4490108"/>
            <a:ext cx="1520" cy="238646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7230948" y="4494462"/>
            <a:ext cx="1520" cy="238646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195618" y="4748636"/>
                <a:ext cx="136999" cy="4090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618" y="4748636"/>
                <a:ext cx="136999" cy="409086"/>
              </a:xfrm>
              <a:prstGeom prst="rect">
                <a:avLst/>
              </a:prstGeom>
              <a:blipFill>
                <a:blip r:embed="rId13"/>
                <a:stretch>
                  <a:fillRect l="-43478" t="-1493" r="-78261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724399" y="2934787"/>
                <a:ext cx="675891" cy="467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399" y="2934787"/>
                <a:ext cx="675891" cy="46762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Group 39"/>
          <p:cNvGrpSpPr/>
          <p:nvPr/>
        </p:nvGrpSpPr>
        <p:grpSpPr>
          <a:xfrm>
            <a:off x="7160329" y="4437163"/>
            <a:ext cx="123825" cy="142875"/>
            <a:chOff x="5048250" y="5019675"/>
            <a:chExt cx="123825" cy="142875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5048250" y="5019675"/>
              <a:ext cx="123825" cy="142875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5048250" y="5019675"/>
              <a:ext cx="123825" cy="142875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Arc 58"/>
          <p:cNvSpPr>
            <a:spLocks/>
          </p:cNvSpPr>
          <p:nvPr/>
        </p:nvSpPr>
        <p:spPr bwMode="auto">
          <a:xfrm>
            <a:off x="5479686" y="1750786"/>
            <a:ext cx="224427" cy="420688"/>
          </a:xfrm>
          <a:custGeom>
            <a:avLst/>
            <a:gdLst>
              <a:gd name="T0" fmla="*/ 4202 w 22079"/>
              <a:gd name="T1" fmla="*/ 0 h 43200"/>
              <a:gd name="T2" fmla="*/ 0 w 22079"/>
              <a:gd name="T3" fmla="*/ 420639 h 43200"/>
              <a:gd name="T4" fmla="*/ 4202 w 22079"/>
              <a:gd name="T5" fmla="*/ 21034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79" h="43200" fill="none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</a:path>
              <a:path w="22079" h="43200" stroke="0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  <a:lnTo>
                  <a:pt x="479" y="21600"/>
                </a:lnTo>
                <a:lnTo>
                  <a:pt x="478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" name="Text Box 66"/>
          <p:cNvSpPr txBox="1">
            <a:spLocks noChangeArrowheads="1"/>
          </p:cNvSpPr>
          <p:nvPr/>
        </p:nvSpPr>
        <p:spPr bwMode="auto">
          <a:xfrm>
            <a:off x="5702436" y="1819865"/>
            <a:ext cx="110766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Divide by 4</a:t>
            </a:r>
            <a:endParaRPr lang="el-GR" altLang="en-US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5" name="Arc 58"/>
          <p:cNvSpPr>
            <a:spLocks/>
          </p:cNvSpPr>
          <p:nvPr/>
        </p:nvSpPr>
        <p:spPr bwMode="auto">
          <a:xfrm>
            <a:off x="5475332" y="2251529"/>
            <a:ext cx="224427" cy="420688"/>
          </a:xfrm>
          <a:custGeom>
            <a:avLst/>
            <a:gdLst>
              <a:gd name="T0" fmla="*/ 4202 w 22079"/>
              <a:gd name="T1" fmla="*/ 0 h 43200"/>
              <a:gd name="T2" fmla="*/ 0 w 22079"/>
              <a:gd name="T3" fmla="*/ 420639 h 43200"/>
              <a:gd name="T4" fmla="*/ 4202 w 22079"/>
              <a:gd name="T5" fmla="*/ 21034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79" h="43200" fill="none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</a:path>
              <a:path w="22079" h="43200" stroke="0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  <a:lnTo>
                  <a:pt x="479" y="21600"/>
                </a:lnTo>
                <a:lnTo>
                  <a:pt x="478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" name="Text Box 66"/>
          <p:cNvSpPr txBox="1">
            <a:spLocks noChangeArrowheads="1"/>
          </p:cNvSpPr>
          <p:nvPr/>
        </p:nvSpPr>
        <p:spPr bwMode="auto">
          <a:xfrm>
            <a:off x="5332320" y="2207397"/>
            <a:ext cx="318466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Use inverse cos (ensure your calculator is in radians)</a:t>
            </a:r>
            <a:endParaRPr lang="el-GR" altLang="en-US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7" name="Arc 58"/>
          <p:cNvSpPr>
            <a:spLocks/>
          </p:cNvSpPr>
          <p:nvPr/>
        </p:nvSpPr>
        <p:spPr bwMode="auto">
          <a:xfrm>
            <a:off x="5497103" y="2795814"/>
            <a:ext cx="224427" cy="420688"/>
          </a:xfrm>
          <a:custGeom>
            <a:avLst/>
            <a:gdLst>
              <a:gd name="T0" fmla="*/ 4202 w 22079"/>
              <a:gd name="T1" fmla="*/ 0 h 43200"/>
              <a:gd name="T2" fmla="*/ 0 w 22079"/>
              <a:gd name="T3" fmla="*/ 420639 h 43200"/>
              <a:gd name="T4" fmla="*/ 4202 w 22079"/>
              <a:gd name="T5" fmla="*/ 21034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79" h="43200" fill="none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</a:path>
              <a:path w="22079" h="43200" stroke="0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  <a:lnTo>
                  <a:pt x="479" y="21600"/>
                </a:lnTo>
                <a:lnTo>
                  <a:pt x="478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 Box 66"/>
              <p:cNvSpPr txBox="1">
                <a:spLocks noChangeArrowheads="1"/>
              </p:cNvSpPr>
              <p:nvPr/>
            </p:nvSpPr>
            <p:spPr bwMode="auto">
              <a:xfrm>
                <a:off x="5493428" y="2742974"/>
                <a:ext cx="3789909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You can subtract the answer from </a:t>
                </a:r>
                <a14:m>
                  <m:oMath xmlns:m="http://schemas.openxmlformats.org/officeDocument/2006/math">
                    <m:r>
                      <a:rPr lang="en-US" alt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altLang="en-US" sz="1400" baseline="30000" dirty="0">
                    <a:solidFill>
                      <a:srgbClr val="FF0000"/>
                    </a:solidFill>
                    <a:latin typeface="Comic Sans MS" pitchFamily="66" charset="0"/>
                  </a:rPr>
                  <a:t> </a:t>
                </a:r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to find an alternative in the range given</a:t>
                </a:r>
                <a:endParaRPr lang="el-GR" alt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8" name="Text 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93428" y="2742974"/>
                <a:ext cx="3789909" cy="523220"/>
              </a:xfrm>
              <a:prstGeom prst="rect">
                <a:avLst/>
              </a:prstGeom>
              <a:blipFill>
                <a:blip r:embed="rId15"/>
                <a:stretch>
                  <a:fillRect t="-2326" b="-1046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/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blipFill>
                <a:blip r:embed="rId16"/>
                <a:stretch>
                  <a:fillRect l="-2198" r="-1099" b="-845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/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0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blipFill>
                <a:blip r:embed="rId17"/>
                <a:stretch>
                  <a:fillRect l="-1846" r="-1538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422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9" grpId="0"/>
      <p:bldP spid="31" grpId="0"/>
      <p:bldP spid="36" grpId="0"/>
      <p:bldP spid="39" grpId="0"/>
      <p:bldP spid="43" grpId="0" animBg="1"/>
      <p:bldP spid="44" grpId="0"/>
      <p:bldP spid="45" grpId="0" animBg="1"/>
      <p:bldP spid="46" grpId="0"/>
      <p:bldP spid="47" grpId="0" animBg="1"/>
      <p:bldP spid="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67"/>
          <p:cNvGrpSpPr/>
          <p:nvPr/>
        </p:nvGrpSpPr>
        <p:grpSpPr>
          <a:xfrm>
            <a:off x="-1458687" y="3830004"/>
            <a:ext cx="6622869" cy="1578020"/>
            <a:chOff x="1685108" y="2767557"/>
            <a:chExt cx="6622869" cy="1578020"/>
          </a:xfrm>
        </p:grpSpPr>
        <p:sp>
          <p:nvSpPr>
            <p:cNvPr id="69" name="Text Box 35"/>
            <p:cNvSpPr txBox="1">
              <a:spLocks noChangeArrowheads="1"/>
            </p:cNvSpPr>
            <p:nvPr/>
          </p:nvSpPr>
          <p:spPr bwMode="auto">
            <a:xfrm>
              <a:off x="3635919" y="2767557"/>
              <a:ext cx="287338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 dirty="0">
                  <a:latin typeface="Comic Sans MS" pitchFamily="66" charset="0"/>
                </a:rPr>
                <a:t>y</a:t>
              </a:r>
            </a:p>
          </p:txBody>
        </p:sp>
        <p:sp>
          <p:nvSpPr>
            <p:cNvPr id="70" name="Line 63"/>
            <p:cNvSpPr>
              <a:spLocks noChangeShapeType="1"/>
            </p:cNvSpPr>
            <p:nvPr/>
          </p:nvSpPr>
          <p:spPr bwMode="auto">
            <a:xfrm>
              <a:off x="3761332" y="3058069"/>
              <a:ext cx="0" cy="12763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" name="Line 63"/>
            <p:cNvSpPr>
              <a:spLocks noChangeShapeType="1"/>
            </p:cNvSpPr>
            <p:nvPr/>
          </p:nvSpPr>
          <p:spPr bwMode="auto">
            <a:xfrm rot="5400000" flipH="1">
              <a:off x="5212375" y="2094706"/>
              <a:ext cx="544" cy="31949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" name="Freeform 141"/>
            <p:cNvSpPr>
              <a:spLocks/>
            </p:cNvSpPr>
            <p:nvPr/>
          </p:nvSpPr>
          <p:spPr bwMode="auto">
            <a:xfrm>
              <a:off x="3134315" y="3261496"/>
              <a:ext cx="2484437" cy="852487"/>
            </a:xfrm>
            <a:custGeom>
              <a:avLst/>
              <a:gdLst>
                <a:gd name="T0" fmla="*/ 0 w 1565"/>
                <a:gd name="T1" fmla="*/ 2147483647 h 537"/>
                <a:gd name="T2" fmla="*/ 2147483647 w 1565"/>
                <a:gd name="T3" fmla="*/ 2147483647 h 537"/>
                <a:gd name="T4" fmla="*/ 2147483647 w 1565"/>
                <a:gd name="T5" fmla="*/ 2147483647 h 537"/>
                <a:gd name="T6" fmla="*/ 2147483647 w 1565"/>
                <a:gd name="T7" fmla="*/ 2147483647 h 537"/>
                <a:gd name="T8" fmla="*/ 2147483647 w 1565"/>
                <a:gd name="T9" fmla="*/ 2147483647 h 5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65" h="537">
                  <a:moveTo>
                    <a:pt x="0" y="278"/>
                  </a:moveTo>
                  <a:cubicBezTo>
                    <a:pt x="132" y="140"/>
                    <a:pt x="265" y="2"/>
                    <a:pt x="396" y="1"/>
                  </a:cubicBezTo>
                  <a:cubicBezTo>
                    <a:pt x="527" y="0"/>
                    <a:pt x="655" y="183"/>
                    <a:pt x="785" y="272"/>
                  </a:cubicBezTo>
                  <a:cubicBezTo>
                    <a:pt x="915" y="361"/>
                    <a:pt x="1045" y="537"/>
                    <a:pt x="1175" y="537"/>
                  </a:cubicBezTo>
                  <a:cubicBezTo>
                    <a:pt x="1305" y="537"/>
                    <a:pt x="1435" y="404"/>
                    <a:pt x="1565" y="272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" name="Freeform 141"/>
            <p:cNvSpPr>
              <a:spLocks/>
            </p:cNvSpPr>
            <p:nvPr/>
          </p:nvSpPr>
          <p:spPr bwMode="auto">
            <a:xfrm>
              <a:off x="5611904" y="3257142"/>
              <a:ext cx="2484437" cy="852487"/>
            </a:xfrm>
            <a:custGeom>
              <a:avLst/>
              <a:gdLst>
                <a:gd name="T0" fmla="*/ 0 w 1565"/>
                <a:gd name="T1" fmla="*/ 2147483647 h 537"/>
                <a:gd name="T2" fmla="*/ 2147483647 w 1565"/>
                <a:gd name="T3" fmla="*/ 2147483647 h 537"/>
                <a:gd name="T4" fmla="*/ 2147483647 w 1565"/>
                <a:gd name="T5" fmla="*/ 2147483647 h 537"/>
                <a:gd name="T6" fmla="*/ 2147483647 w 1565"/>
                <a:gd name="T7" fmla="*/ 2147483647 h 537"/>
                <a:gd name="T8" fmla="*/ 2147483647 w 1565"/>
                <a:gd name="T9" fmla="*/ 2147483647 h 5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65" h="537">
                  <a:moveTo>
                    <a:pt x="0" y="278"/>
                  </a:moveTo>
                  <a:cubicBezTo>
                    <a:pt x="132" y="140"/>
                    <a:pt x="265" y="2"/>
                    <a:pt x="396" y="1"/>
                  </a:cubicBezTo>
                  <a:cubicBezTo>
                    <a:pt x="527" y="0"/>
                    <a:pt x="655" y="183"/>
                    <a:pt x="785" y="272"/>
                  </a:cubicBezTo>
                  <a:cubicBezTo>
                    <a:pt x="915" y="361"/>
                    <a:pt x="1045" y="537"/>
                    <a:pt x="1175" y="537"/>
                  </a:cubicBezTo>
                  <a:cubicBezTo>
                    <a:pt x="1305" y="537"/>
                    <a:pt x="1435" y="404"/>
                    <a:pt x="1565" y="272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 useBgFill="1">
          <p:nvSpPr>
            <p:cNvPr id="74" name="Rectangle 73"/>
            <p:cNvSpPr/>
            <p:nvPr/>
          </p:nvSpPr>
          <p:spPr>
            <a:xfrm>
              <a:off x="6235337" y="3152503"/>
              <a:ext cx="2072640" cy="119307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 useBgFill="1">
          <p:nvSpPr>
            <p:cNvPr id="75" name="Rectangle 74"/>
            <p:cNvSpPr/>
            <p:nvPr/>
          </p:nvSpPr>
          <p:spPr>
            <a:xfrm>
              <a:off x="1685108" y="3087189"/>
              <a:ext cx="2072640" cy="119307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399" y="1600200"/>
                <a:ext cx="3435531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have seen how to solve trigonometric equation in degrees last year. You can also do the same when they are given in radians.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Solve the equation: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17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+3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=13</m:t>
                    </m:r>
                    <m:r>
                      <a:rPr lang="en-US" sz="1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399" y="1600200"/>
                <a:ext cx="3435531" cy="4525963"/>
              </a:xfrm>
              <a:blipFill>
                <a:blip r:embed="rId2"/>
                <a:stretch>
                  <a:fillRect t="-809" r="-1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Radians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5E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641668" y="1580606"/>
                <a:ext cx="204549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17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1668" y="1580606"/>
                <a:ext cx="2045496" cy="246221"/>
              </a:xfrm>
              <a:prstGeom prst="rect">
                <a:avLst/>
              </a:prstGeom>
              <a:blipFill>
                <a:blip r:embed="rId3"/>
                <a:stretch>
                  <a:fillRect l="-1786" r="-1488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097382" y="2055223"/>
                <a:ext cx="260173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17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</m:t>
                      </m:r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7382" y="2055223"/>
                <a:ext cx="2601738" cy="246221"/>
              </a:xfrm>
              <a:prstGeom prst="rect">
                <a:avLst/>
              </a:prstGeom>
              <a:blipFill>
                <a:blip r:embed="rId4"/>
                <a:stretch>
                  <a:fillRect l="-1171" r="-1171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271554" y="2542904"/>
                <a:ext cx="243143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17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+3−3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1554" y="2542904"/>
                <a:ext cx="2431435" cy="246221"/>
              </a:xfrm>
              <a:prstGeom prst="rect">
                <a:avLst/>
              </a:prstGeom>
              <a:blipFill>
                <a:blip r:embed="rId5"/>
                <a:stretch>
                  <a:fillRect l="-1504" r="-1003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153988" y="3043646"/>
                <a:ext cx="243143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−17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+10=0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988" y="3043646"/>
                <a:ext cx="2431435" cy="246221"/>
              </a:xfrm>
              <a:prstGeom prst="rect">
                <a:avLst/>
              </a:prstGeom>
              <a:blipFill>
                <a:blip r:embed="rId6"/>
                <a:stretch>
                  <a:fillRect l="-1253" r="-1504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149634" y="3518264"/>
                <a:ext cx="243957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9634" y="3518264"/>
                <a:ext cx="2439579" cy="246221"/>
              </a:xfrm>
              <a:prstGeom prst="rect">
                <a:avLst/>
              </a:prstGeom>
              <a:blipFill>
                <a:blip r:embed="rId7"/>
                <a:stretch>
                  <a:fillRect r="-1250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319452" y="4027716"/>
                <a:ext cx="847796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9452" y="4027716"/>
                <a:ext cx="847796" cy="46262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516881" y="4145282"/>
                <a:ext cx="84779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6881" y="4145282"/>
                <a:ext cx="847796" cy="246221"/>
              </a:xfrm>
              <a:prstGeom prst="rect">
                <a:avLst/>
              </a:prstGeom>
              <a:blipFill>
                <a:blip r:embed="rId9"/>
                <a:stretch>
                  <a:fillRect l="-2878" r="-5036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/>
          <p:cNvSpPr txBox="1"/>
          <p:nvPr/>
        </p:nvSpPr>
        <p:spPr>
          <a:xfrm>
            <a:off x="5246915" y="4153990"/>
            <a:ext cx="20678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or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56" name="Arc 58"/>
          <p:cNvSpPr>
            <a:spLocks/>
          </p:cNvSpPr>
          <p:nvPr/>
        </p:nvSpPr>
        <p:spPr bwMode="auto">
          <a:xfrm>
            <a:off x="6716305" y="1724661"/>
            <a:ext cx="137342" cy="420688"/>
          </a:xfrm>
          <a:custGeom>
            <a:avLst/>
            <a:gdLst>
              <a:gd name="T0" fmla="*/ 4202 w 22079"/>
              <a:gd name="T1" fmla="*/ 0 h 43200"/>
              <a:gd name="T2" fmla="*/ 0 w 22079"/>
              <a:gd name="T3" fmla="*/ 420639 h 43200"/>
              <a:gd name="T4" fmla="*/ 4202 w 22079"/>
              <a:gd name="T5" fmla="*/ 21034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79" h="43200" fill="none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</a:path>
              <a:path w="22079" h="43200" stroke="0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  <a:lnTo>
                  <a:pt x="479" y="21600"/>
                </a:lnTo>
                <a:lnTo>
                  <a:pt x="478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 Box 66"/>
              <p:cNvSpPr txBox="1">
                <a:spLocks noChangeArrowheads="1"/>
              </p:cNvSpPr>
              <p:nvPr/>
            </p:nvSpPr>
            <p:spPr bwMode="auto">
              <a:xfrm>
                <a:off x="6764881" y="1671820"/>
                <a:ext cx="2213655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Replace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altLang="en-US" sz="1400" baseline="30000" dirty="0">
                    <a:solidFill>
                      <a:srgbClr val="FF0000"/>
                    </a:solidFill>
                    <a:latin typeface="Comic Sans MS" pitchFamily="66" charset="0"/>
                  </a:rPr>
                  <a:t> </a:t>
                </a:r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using the relationship above</a:t>
                </a:r>
                <a:endParaRPr lang="el-GR" alt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7" name="Text 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64881" y="1671820"/>
                <a:ext cx="2213655" cy="523220"/>
              </a:xfrm>
              <a:prstGeom prst="rect">
                <a:avLst/>
              </a:prstGeom>
              <a:blipFill>
                <a:blip r:embed="rId10"/>
                <a:stretch>
                  <a:fillRect t="-2326" r="-275" b="-1162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Arc 58"/>
          <p:cNvSpPr>
            <a:spLocks/>
          </p:cNvSpPr>
          <p:nvPr/>
        </p:nvSpPr>
        <p:spPr bwMode="auto">
          <a:xfrm>
            <a:off x="6720660" y="2225404"/>
            <a:ext cx="137342" cy="420688"/>
          </a:xfrm>
          <a:custGeom>
            <a:avLst/>
            <a:gdLst>
              <a:gd name="T0" fmla="*/ 4202 w 22079"/>
              <a:gd name="T1" fmla="*/ 0 h 43200"/>
              <a:gd name="T2" fmla="*/ 0 w 22079"/>
              <a:gd name="T3" fmla="*/ 420639 h 43200"/>
              <a:gd name="T4" fmla="*/ 4202 w 22079"/>
              <a:gd name="T5" fmla="*/ 21034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79" h="43200" fill="none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</a:path>
              <a:path w="22079" h="43200" stroke="0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  <a:lnTo>
                  <a:pt x="479" y="21600"/>
                </a:lnTo>
                <a:lnTo>
                  <a:pt x="478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" name="Arc 58"/>
          <p:cNvSpPr>
            <a:spLocks/>
          </p:cNvSpPr>
          <p:nvPr/>
        </p:nvSpPr>
        <p:spPr bwMode="auto">
          <a:xfrm>
            <a:off x="6725014" y="2717439"/>
            <a:ext cx="137342" cy="420688"/>
          </a:xfrm>
          <a:custGeom>
            <a:avLst/>
            <a:gdLst>
              <a:gd name="T0" fmla="*/ 4202 w 22079"/>
              <a:gd name="T1" fmla="*/ 0 h 43200"/>
              <a:gd name="T2" fmla="*/ 0 w 22079"/>
              <a:gd name="T3" fmla="*/ 420639 h 43200"/>
              <a:gd name="T4" fmla="*/ 4202 w 22079"/>
              <a:gd name="T5" fmla="*/ 21034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79" h="43200" fill="none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</a:path>
              <a:path w="22079" h="43200" stroke="0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  <a:lnTo>
                  <a:pt x="479" y="21600"/>
                </a:lnTo>
                <a:lnTo>
                  <a:pt x="478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0" name="Arc 58"/>
          <p:cNvSpPr>
            <a:spLocks/>
          </p:cNvSpPr>
          <p:nvPr/>
        </p:nvSpPr>
        <p:spPr bwMode="auto">
          <a:xfrm>
            <a:off x="6624866" y="3174639"/>
            <a:ext cx="137342" cy="420688"/>
          </a:xfrm>
          <a:custGeom>
            <a:avLst/>
            <a:gdLst>
              <a:gd name="T0" fmla="*/ 4202 w 22079"/>
              <a:gd name="T1" fmla="*/ 0 h 43200"/>
              <a:gd name="T2" fmla="*/ 0 w 22079"/>
              <a:gd name="T3" fmla="*/ 420639 h 43200"/>
              <a:gd name="T4" fmla="*/ 4202 w 22079"/>
              <a:gd name="T5" fmla="*/ 21034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79" h="43200" fill="none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</a:path>
              <a:path w="22079" h="43200" stroke="0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  <a:lnTo>
                  <a:pt x="479" y="21600"/>
                </a:lnTo>
                <a:lnTo>
                  <a:pt x="478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" name="Arc 58"/>
          <p:cNvSpPr>
            <a:spLocks/>
          </p:cNvSpPr>
          <p:nvPr/>
        </p:nvSpPr>
        <p:spPr bwMode="auto">
          <a:xfrm>
            <a:off x="6611803" y="3736342"/>
            <a:ext cx="137342" cy="420688"/>
          </a:xfrm>
          <a:custGeom>
            <a:avLst/>
            <a:gdLst>
              <a:gd name="T0" fmla="*/ 4202 w 22079"/>
              <a:gd name="T1" fmla="*/ 0 h 43200"/>
              <a:gd name="T2" fmla="*/ 0 w 22079"/>
              <a:gd name="T3" fmla="*/ 420639 h 43200"/>
              <a:gd name="T4" fmla="*/ 4202 w 22079"/>
              <a:gd name="T5" fmla="*/ 21034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79" h="43200" fill="none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</a:path>
              <a:path w="22079" h="43200" stroke="0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  <a:lnTo>
                  <a:pt x="479" y="21600"/>
                </a:lnTo>
                <a:lnTo>
                  <a:pt x="478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/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2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blipFill>
                <a:blip r:embed="rId11"/>
                <a:stretch>
                  <a:fillRect l="-2198" r="-1099" b="-845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/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3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blipFill>
                <a:blip r:embed="rId12"/>
                <a:stretch>
                  <a:fillRect l="-1846" r="-1538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 Box 66"/>
          <p:cNvSpPr txBox="1">
            <a:spLocks noChangeArrowheads="1"/>
          </p:cNvSpPr>
          <p:nvPr/>
        </p:nvSpPr>
        <p:spPr bwMode="auto">
          <a:xfrm>
            <a:off x="6860676" y="2268357"/>
            <a:ext cx="150826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Expand bracket</a:t>
            </a:r>
            <a:endParaRPr lang="el-GR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5" name="Text Box 66"/>
          <p:cNvSpPr txBox="1">
            <a:spLocks noChangeArrowheads="1"/>
          </p:cNvSpPr>
          <p:nvPr/>
        </p:nvSpPr>
        <p:spPr bwMode="auto">
          <a:xfrm>
            <a:off x="6825842" y="2634117"/>
            <a:ext cx="150826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Rearrange and set equal to 0</a:t>
            </a:r>
            <a:endParaRPr lang="el-GR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6" name="Text Box 66"/>
          <p:cNvSpPr txBox="1">
            <a:spLocks noChangeArrowheads="1"/>
          </p:cNvSpPr>
          <p:nvPr/>
        </p:nvSpPr>
        <p:spPr bwMode="auto">
          <a:xfrm>
            <a:off x="6601098" y="3121797"/>
            <a:ext cx="22990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 (or use the quadratic formula)</a:t>
            </a:r>
            <a:endParaRPr lang="el-GR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 Box 66"/>
              <p:cNvSpPr txBox="1">
                <a:spLocks noChangeArrowheads="1"/>
              </p:cNvSpPr>
              <p:nvPr/>
            </p:nvSpPr>
            <p:spPr bwMode="auto">
              <a:xfrm>
                <a:off x="6740435" y="3783649"/>
                <a:ext cx="1375953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Solve for </a:t>
                </a:r>
                <a14:m>
                  <m:oMath xmlns:m="http://schemas.openxmlformats.org/officeDocument/2006/math">
                    <m:r>
                      <a:rPr lang="en-US" alt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alt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l-GR" alt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7" name="Text 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40435" y="3783649"/>
                <a:ext cx="1375953" cy="307777"/>
              </a:xfrm>
              <a:prstGeom prst="rect">
                <a:avLst/>
              </a:prstGeom>
              <a:blipFill>
                <a:blip r:embed="rId13"/>
                <a:stretch>
                  <a:fillRect l="-1333" t="-4000" b="-20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Text Box 35"/>
          <p:cNvSpPr txBox="1">
            <a:spLocks noChangeArrowheads="1"/>
          </p:cNvSpPr>
          <p:nvPr/>
        </p:nvSpPr>
        <p:spPr bwMode="auto">
          <a:xfrm>
            <a:off x="3065507" y="4609421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3100251" y="4071258"/>
                <a:ext cx="74308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𝑐𝑜𝑠𝑥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0251" y="4071258"/>
                <a:ext cx="743089" cy="215444"/>
              </a:xfrm>
              <a:prstGeom prst="rect">
                <a:avLst/>
              </a:prstGeom>
              <a:blipFill>
                <a:blip r:embed="rId14"/>
                <a:stretch>
                  <a:fillRect l="-5785" r="-1653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 Box 35"/>
          <p:cNvSpPr txBox="1">
            <a:spLocks noChangeArrowheads="1"/>
          </p:cNvSpPr>
          <p:nvPr/>
        </p:nvSpPr>
        <p:spPr bwMode="auto">
          <a:xfrm>
            <a:off x="391975" y="4173993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1</a:t>
            </a:r>
          </a:p>
        </p:txBody>
      </p:sp>
      <p:sp>
        <p:nvSpPr>
          <p:cNvPr id="79" name="Text Box 35"/>
          <p:cNvSpPr txBox="1">
            <a:spLocks noChangeArrowheads="1"/>
          </p:cNvSpPr>
          <p:nvPr/>
        </p:nvSpPr>
        <p:spPr bwMode="auto">
          <a:xfrm>
            <a:off x="317953" y="5023079"/>
            <a:ext cx="3961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-1</a:t>
            </a:r>
          </a:p>
        </p:txBody>
      </p:sp>
      <p:sp>
        <p:nvSpPr>
          <p:cNvPr id="80" name="Text Box 35"/>
          <p:cNvSpPr txBox="1">
            <a:spLocks noChangeArrowheads="1"/>
          </p:cNvSpPr>
          <p:nvPr/>
        </p:nvSpPr>
        <p:spPr bwMode="auto">
          <a:xfrm>
            <a:off x="370204" y="4613776"/>
            <a:ext cx="3961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2952205" y="4741818"/>
                <a:ext cx="24910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2205" y="4741818"/>
                <a:ext cx="249107" cy="215444"/>
              </a:xfrm>
              <a:prstGeom prst="rect">
                <a:avLst/>
              </a:prstGeom>
              <a:blipFill>
                <a:blip r:embed="rId15"/>
                <a:stretch>
                  <a:fillRect l="-17073" r="-731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1815736" y="4720046"/>
                <a:ext cx="14972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5736" y="4720046"/>
                <a:ext cx="149720" cy="215444"/>
              </a:xfrm>
              <a:prstGeom prst="rect">
                <a:avLst/>
              </a:prstGeom>
              <a:blipFill>
                <a:blip r:embed="rId16"/>
                <a:stretch>
                  <a:fillRect l="-20833" r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1149530" y="4785360"/>
                <a:ext cx="149720" cy="3660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9530" y="4785360"/>
                <a:ext cx="149720" cy="366062"/>
              </a:xfrm>
              <a:prstGeom prst="rect">
                <a:avLst/>
              </a:prstGeom>
              <a:blipFill>
                <a:blip r:embed="rId17"/>
                <a:stretch>
                  <a:fillRect l="-25000" r="-25000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2390502" y="4754880"/>
                <a:ext cx="249107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0502" y="4754880"/>
                <a:ext cx="249107" cy="403316"/>
              </a:xfrm>
              <a:prstGeom prst="rect">
                <a:avLst/>
              </a:prstGeom>
              <a:blipFill>
                <a:blip r:embed="rId18"/>
                <a:stretch>
                  <a:fillRect l="-17073" r="-12195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5" name="Group 84"/>
          <p:cNvGrpSpPr/>
          <p:nvPr/>
        </p:nvGrpSpPr>
        <p:grpSpPr>
          <a:xfrm>
            <a:off x="903221" y="4458935"/>
            <a:ext cx="123825" cy="142875"/>
            <a:chOff x="5048250" y="5019675"/>
            <a:chExt cx="123825" cy="142875"/>
          </a:xfrm>
        </p:grpSpPr>
        <p:cxnSp>
          <p:nvCxnSpPr>
            <p:cNvPr id="86" name="Straight Connector 85"/>
            <p:cNvCxnSpPr/>
            <p:nvPr/>
          </p:nvCxnSpPr>
          <p:spPr>
            <a:xfrm>
              <a:off x="5048250" y="5019675"/>
              <a:ext cx="123825" cy="142875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H="1">
              <a:off x="5048250" y="5019675"/>
              <a:ext cx="123825" cy="142875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" name="Straight Connector 87"/>
          <p:cNvCxnSpPr/>
          <p:nvPr/>
        </p:nvCxnSpPr>
        <p:spPr>
          <a:xfrm flipH="1">
            <a:off x="621143" y="4528458"/>
            <a:ext cx="2479108" cy="839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773047" y="4787826"/>
                <a:ext cx="37510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0.84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047" y="4787826"/>
                <a:ext cx="375103" cy="215444"/>
              </a:xfrm>
              <a:prstGeom prst="rect">
                <a:avLst/>
              </a:prstGeom>
              <a:blipFill>
                <a:blip r:embed="rId19"/>
                <a:stretch>
                  <a:fillRect l="-9836" r="-11475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258944" y="4402199"/>
                <a:ext cx="401199" cy="2814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skw"/>
                          <m:ctrlPr>
                            <a:rPr lang="en-GB" sz="1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944" y="4402199"/>
                <a:ext cx="401199" cy="281487"/>
              </a:xfrm>
              <a:prstGeom prst="rect">
                <a:avLst/>
              </a:prstGeom>
              <a:blipFill>
                <a:blip r:embed="rId20"/>
                <a:stretch>
                  <a:fillRect l="-63636" t="-158696" r="-134848" b="-2456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1" name="Straight Connector 90"/>
          <p:cNvCxnSpPr/>
          <p:nvPr/>
        </p:nvCxnSpPr>
        <p:spPr>
          <a:xfrm flipH="1" flipV="1">
            <a:off x="973840" y="4516235"/>
            <a:ext cx="1520" cy="238646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 flipV="1">
            <a:off x="2719908" y="4520589"/>
            <a:ext cx="1520" cy="238646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2527824" y="4783471"/>
                <a:ext cx="555011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140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5.44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  <a:p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7824" y="4783471"/>
                <a:ext cx="555011" cy="43088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4" name="Group 93"/>
          <p:cNvGrpSpPr/>
          <p:nvPr/>
        </p:nvGrpSpPr>
        <p:grpSpPr>
          <a:xfrm>
            <a:off x="2649289" y="4463290"/>
            <a:ext cx="123825" cy="142875"/>
            <a:chOff x="5048250" y="5019675"/>
            <a:chExt cx="123825" cy="142875"/>
          </a:xfrm>
        </p:grpSpPr>
        <p:cxnSp>
          <p:nvCxnSpPr>
            <p:cNvPr id="95" name="Straight Connector 94"/>
            <p:cNvCxnSpPr/>
            <p:nvPr/>
          </p:nvCxnSpPr>
          <p:spPr>
            <a:xfrm>
              <a:off x="5048250" y="5019675"/>
              <a:ext cx="123825" cy="142875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H="1">
              <a:off x="5048250" y="5019675"/>
              <a:ext cx="123825" cy="142875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315550" y="3614073"/>
                <a:ext cx="401199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550" y="3614073"/>
                <a:ext cx="401199" cy="215444"/>
              </a:xfrm>
              <a:prstGeom prst="rect">
                <a:avLst/>
              </a:prstGeom>
              <a:blipFill>
                <a:blip r:embed="rId22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8" name="Straight Connector 97"/>
          <p:cNvCxnSpPr/>
          <p:nvPr/>
        </p:nvCxnSpPr>
        <p:spPr>
          <a:xfrm flipH="1">
            <a:off x="616788" y="3722915"/>
            <a:ext cx="2479108" cy="839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3714036" y="5198001"/>
                <a:ext cx="120058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=0.84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𝑟𝑎𝑑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4036" y="5198001"/>
                <a:ext cx="1200585" cy="246221"/>
              </a:xfrm>
              <a:prstGeom prst="rect">
                <a:avLst/>
              </a:prstGeom>
              <a:blipFill>
                <a:blip r:embed="rId23"/>
                <a:stretch>
                  <a:fillRect l="-3553" r="-2538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3709851" y="5639136"/>
                <a:ext cx="120058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=5.44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𝑟𝑎𝑑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9851" y="5639136"/>
                <a:ext cx="1200585" cy="246221"/>
              </a:xfrm>
              <a:prstGeom prst="rect">
                <a:avLst/>
              </a:prstGeom>
              <a:blipFill>
                <a:blip r:embed="rId24"/>
                <a:stretch>
                  <a:fillRect l="-3553" r="-2538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/>
          <p:cNvCxnSpPr/>
          <p:nvPr/>
        </p:nvCxnSpPr>
        <p:spPr>
          <a:xfrm flipH="1">
            <a:off x="4380411" y="4554583"/>
            <a:ext cx="426720" cy="53122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870664" y="4483223"/>
            <a:ext cx="861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Inverse cos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2" name="Arc 58"/>
          <p:cNvSpPr>
            <a:spLocks/>
          </p:cNvSpPr>
          <p:nvPr/>
        </p:nvSpPr>
        <p:spPr bwMode="auto">
          <a:xfrm>
            <a:off x="4955565" y="5325950"/>
            <a:ext cx="224427" cy="420688"/>
          </a:xfrm>
          <a:custGeom>
            <a:avLst/>
            <a:gdLst>
              <a:gd name="T0" fmla="*/ 4202 w 22079"/>
              <a:gd name="T1" fmla="*/ 0 h 43200"/>
              <a:gd name="T2" fmla="*/ 0 w 22079"/>
              <a:gd name="T3" fmla="*/ 420639 h 43200"/>
              <a:gd name="T4" fmla="*/ 4202 w 22079"/>
              <a:gd name="T5" fmla="*/ 21034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79" h="43200" fill="none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</a:path>
              <a:path w="22079" h="43200" stroke="0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  <a:lnTo>
                  <a:pt x="479" y="21600"/>
                </a:lnTo>
                <a:lnTo>
                  <a:pt x="478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 Box 66"/>
              <p:cNvSpPr txBox="1">
                <a:spLocks noChangeArrowheads="1"/>
              </p:cNvSpPr>
              <p:nvPr/>
            </p:nvSpPr>
            <p:spPr bwMode="auto">
              <a:xfrm>
                <a:off x="5031791" y="5281987"/>
                <a:ext cx="1182580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Subtract from </a:t>
                </a:r>
                <a14:m>
                  <m:oMath xmlns:m="http://schemas.openxmlformats.org/officeDocument/2006/math">
                    <m:r>
                      <a:rPr lang="en-US" alt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l-GR" alt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3" name="Text 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31791" y="5281987"/>
                <a:ext cx="1182580" cy="523220"/>
              </a:xfrm>
              <a:prstGeom prst="rect">
                <a:avLst/>
              </a:prstGeom>
              <a:blipFill>
                <a:blip r:embed="rId25"/>
                <a:stretch>
                  <a:fillRect t="-1163" b="-1162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4" name="Straight Arrow Connector 103"/>
          <p:cNvCxnSpPr/>
          <p:nvPr/>
        </p:nvCxnSpPr>
        <p:spPr>
          <a:xfrm>
            <a:off x="6113037" y="4556062"/>
            <a:ext cx="426720" cy="53122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6437790" y="4529090"/>
            <a:ext cx="1028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No solutions!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18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 animBg="1"/>
      <p:bldP spid="57" grpId="0"/>
      <p:bldP spid="58" grpId="0" animBg="1"/>
      <p:bldP spid="59" grpId="0" animBg="1"/>
      <p:bldP spid="60" grpId="0" animBg="1"/>
      <p:bldP spid="61" grpId="0" animBg="1"/>
      <p:bldP spid="64" grpId="0"/>
      <p:bldP spid="65" grpId="0"/>
      <p:bldP spid="66" grpId="0"/>
      <p:bldP spid="67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9" grpId="0"/>
      <p:bldP spid="90" grpId="0"/>
      <p:bldP spid="93" grpId="0"/>
      <p:bldP spid="97" grpId="0"/>
      <p:bldP spid="99" grpId="0"/>
      <p:bldP spid="100" grpId="0"/>
      <p:bldP spid="33" grpId="0"/>
      <p:bldP spid="102" grpId="0" animBg="1"/>
      <p:bldP spid="103" grpId="0"/>
      <p:bldP spid="10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399" y="1600200"/>
                <a:ext cx="3435531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have seen how to solve trigonometric equation in degrees last year. You can also do the same when they are given in radians.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Solve the equation: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Remember to adjust the range!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399" y="1600200"/>
                <a:ext cx="3435531" cy="4525963"/>
              </a:xfrm>
              <a:blipFill>
                <a:blip r:embed="rId2"/>
                <a:stretch>
                  <a:fillRect t="-809" r="-1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Radians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5E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/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2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blipFill>
                <a:blip r:embed="rId3"/>
                <a:stretch>
                  <a:fillRect l="-2198" r="-1099" b="-845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/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3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blipFill>
                <a:blip r:embed="rId4"/>
                <a:stretch>
                  <a:fillRect l="-1846" r="-1538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379784" y="4362994"/>
                <a:ext cx="107202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6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16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≤2</m:t>
                      </m:r>
                      <m:r>
                        <a:rPr lang="en-US" sz="16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9784" y="4362994"/>
                <a:ext cx="1072024" cy="246221"/>
              </a:xfrm>
              <a:prstGeom prst="rect">
                <a:avLst/>
              </a:prstGeom>
              <a:blipFill>
                <a:blip r:embed="rId5"/>
                <a:stretch>
                  <a:fillRect l="-2841" r="-2841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1310116" y="4789714"/>
                <a:ext cx="118583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6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16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≤6</m:t>
                      </m:r>
                      <m:r>
                        <a:rPr lang="en-US" sz="16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0116" y="4789714"/>
                <a:ext cx="1185837" cy="246221"/>
              </a:xfrm>
              <a:prstGeom prst="rect">
                <a:avLst/>
              </a:prstGeom>
              <a:blipFill>
                <a:blip r:embed="rId6"/>
                <a:stretch>
                  <a:fillRect l="-3093" r="-1031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6" name="Arc 58"/>
          <p:cNvSpPr>
            <a:spLocks/>
          </p:cNvSpPr>
          <p:nvPr/>
        </p:nvSpPr>
        <p:spPr bwMode="auto">
          <a:xfrm>
            <a:off x="2536191" y="4485279"/>
            <a:ext cx="137342" cy="420688"/>
          </a:xfrm>
          <a:custGeom>
            <a:avLst/>
            <a:gdLst>
              <a:gd name="T0" fmla="*/ 4202 w 22079"/>
              <a:gd name="T1" fmla="*/ 0 h 43200"/>
              <a:gd name="T2" fmla="*/ 0 w 22079"/>
              <a:gd name="T3" fmla="*/ 420639 h 43200"/>
              <a:gd name="T4" fmla="*/ 4202 w 22079"/>
              <a:gd name="T5" fmla="*/ 21034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79" h="43200" fill="none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</a:path>
              <a:path w="22079" h="43200" stroke="0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  <a:lnTo>
                  <a:pt x="479" y="21600"/>
                </a:lnTo>
                <a:lnTo>
                  <a:pt x="478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7" name="Text Box 66"/>
          <p:cNvSpPr txBox="1">
            <a:spLocks noChangeArrowheads="1"/>
          </p:cNvSpPr>
          <p:nvPr/>
        </p:nvSpPr>
        <p:spPr bwMode="auto">
          <a:xfrm>
            <a:off x="2664823" y="4532586"/>
            <a:ext cx="137595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Multiply by 3</a:t>
            </a:r>
            <a:endParaRPr lang="el-GR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/>
              <p:cNvSpPr txBox="1"/>
              <p:nvPr/>
            </p:nvSpPr>
            <p:spPr>
              <a:xfrm>
                <a:off x="4781005" y="1197427"/>
                <a:ext cx="939488" cy="4517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8" name="TextBox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1005" y="1197427"/>
                <a:ext cx="939488" cy="45179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9" name="Arc 58"/>
          <p:cNvSpPr>
            <a:spLocks/>
          </p:cNvSpPr>
          <p:nvPr/>
        </p:nvSpPr>
        <p:spPr bwMode="auto">
          <a:xfrm>
            <a:off x="5836737" y="1472112"/>
            <a:ext cx="224427" cy="420688"/>
          </a:xfrm>
          <a:custGeom>
            <a:avLst/>
            <a:gdLst>
              <a:gd name="T0" fmla="*/ 4202 w 22079"/>
              <a:gd name="T1" fmla="*/ 0 h 43200"/>
              <a:gd name="T2" fmla="*/ 0 w 22079"/>
              <a:gd name="T3" fmla="*/ 420639 h 43200"/>
              <a:gd name="T4" fmla="*/ 4202 w 22079"/>
              <a:gd name="T5" fmla="*/ 21034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79" h="43200" fill="none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</a:path>
              <a:path w="22079" h="43200" stroke="0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  <a:lnTo>
                  <a:pt x="479" y="21600"/>
                </a:lnTo>
                <a:lnTo>
                  <a:pt x="478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0" name="Text Box 66"/>
          <p:cNvSpPr txBox="1">
            <a:spLocks noChangeArrowheads="1"/>
          </p:cNvSpPr>
          <p:nvPr/>
        </p:nvSpPr>
        <p:spPr bwMode="auto">
          <a:xfrm>
            <a:off x="5946276" y="1506357"/>
            <a:ext cx="142988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Inverse sine</a:t>
            </a:r>
            <a:endParaRPr lang="el-GR" altLang="en-US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111"/>
              <p:cNvSpPr txBox="1"/>
              <p:nvPr/>
            </p:nvSpPr>
            <p:spPr>
              <a:xfrm>
                <a:off x="5029200" y="1750421"/>
                <a:ext cx="589777" cy="3674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2" name="TextBox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750421"/>
                <a:ext cx="589777" cy="367473"/>
              </a:xfrm>
              <a:prstGeom prst="rect">
                <a:avLst/>
              </a:prstGeom>
              <a:blipFill>
                <a:blip r:embed="rId8"/>
                <a:stretch>
                  <a:fillRect l="-6186" r="-5155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Text Box 66"/>
          <p:cNvSpPr txBox="1">
            <a:spLocks noChangeArrowheads="1"/>
          </p:cNvSpPr>
          <p:nvPr/>
        </p:nvSpPr>
        <p:spPr bwMode="auto">
          <a:xfrm>
            <a:off x="3701143" y="2194333"/>
            <a:ext cx="527739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At this point you should find all values within the range you calculated</a:t>
            </a:r>
          </a:p>
          <a:p>
            <a:pPr algn="ctr" eaLnBrk="1" hangingPunct="1"/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Leave the dividing by 3 until last!</a:t>
            </a:r>
            <a:endParaRPr lang="el-GR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/>
              <p:cNvSpPr txBox="1"/>
              <p:nvPr/>
            </p:nvSpPr>
            <p:spPr>
              <a:xfrm>
                <a:off x="7944907" y="5444781"/>
                <a:ext cx="72224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𝑠𝑖𝑛𝑥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4907" y="5444781"/>
                <a:ext cx="722249" cy="215444"/>
              </a:xfrm>
              <a:prstGeom prst="rect">
                <a:avLst/>
              </a:prstGeom>
              <a:blipFill>
                <a:blip r:embed="rId9"/>
                <a:stretch>
                  <a:fillRect l="-5042" r="-4202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115"/>
              <p:cNvSpPr txBox="1"/>
              <p:nvPr/>
            </p:nvSpPr>
            <p:spPr>
              <a:xfrm>
                <a:off x="4408492" y="3924454"/>
                <a:ext cx="16543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6" name="TextBox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8492" y="3924454"/>
                <a:ext cx="165430" cy="246221"/>
              </a:xfrm>
              <a:prstGeom prst="rect">
                <a:avLst/>
              </a:prstGeom>
              <a:blipFill>
                <a:blip r:embed="rId10"/>
                <a:stretch>
                  <a:fillRect l="-29630" r="-25926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/>
              <p:cNvSpPr txBox="1"/>
              <p:nvPr/>
            </p:nvSpPr>
            <p:spPr>
              <a:xfrm>
                <a:off x="8505349" y="5028397"/>
                <a:ext cx="16543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7" name="TextBox 1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5349" y="5028397"/>
                <a:ext cx="165430" cy="246221"/>
              </a:xfrm>
              <a:prstGeom prst="rect">
                <a:avLst/>
              </a:prstGeom>
              <a:blipFill>
                <a:blip r:embed="rId11"/>
                <a:stretch>
                  <a:fillRect l="-14815" r="-148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8" name="Freeform 141"/>
          <p:cNvSpPr>
            <a:spLocks/>
          </p:cNvSpPr>
          <p:nvPr/>
        </p:nvSpPr>
        <p:spPr bwMode="auto">
          <a:xfrm>
            <a:off x="4497158" y="4351043"/>
            <a:ext cx="3664601" cy="1550400"/>
          </a:xfrm>
          <a:custGeom>
            <a:avLst/>
            <a:gdLst>
              <a:gd name="T0" fmla="*/ 0 w 1565"/>
              <a:gd name="T1" fmla="*/ 2147483647 h 537"/>
              <a:gd name="T2" fmla="*/ 2147483647 w 1565"/>
              <a:gd name="T3" fmla="*/ 2147483647 h 537"/>
              <a:gd name="T4" fmla="*/ 2147483647 w 1565"/>
              <a:gd name="T5" fmla="*/ 2147483647 h 537"/>
              <a:gd name="T6" fmla="*/ 2147483647 w 1565"/>
              <a:gd name="T7" fmla="*/ 2147483647 h 537"/>
              <a:gd name="T8" fmla="*/ 2147483647 w 1565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65" h="537">
                <a:moveTo>
                  <a:pt x="0" y="278"/>
                </a:moveTo>
                <a:cubicBezTo>
                  <a:pt x="132" y="140"/>
                  <a:pt x="265" y="2"/>
                  <a:pt x="396" y="1"/>
                </a:cubicBezTo>
                <a:cubicBezTo>
                  <a:pt x="527" y="0"/>
                  <a:pt x="655" y="183"/>
                  <a:pt x="785" y="272"/>
                </a:cubicBezTo>
                <a:cubicBezTo>
                  <a:pt x="915" y="361"/>
                  <a:pt x="1045" y="537"/>
                  <a:pt x="1175" y="537"/>
                </a:cubicBezTo>
                <a:cubicBezTo>
                  <a:pt x="1305" y="537"/>
                  <a:pt x="1435" y="404"/>
                  <a:pt x="1565" y="272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Box 118"/>
              <p:cNvSpPr txBox="1"/>
              <p:nvPr/>
            </p:nvSpPr>
            <p:spPr>
              <a:xfrm>
                <a:off x="8085930" y="5184170"/>
                <a:ext cx="24910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9" name="TextBox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5930" y="5184170"/>
                <a:ext cx="249107" cy="215444"/>
              </a:xfrm>
              <a:prstGeom prst="rect">
                <a:avLst/>
              </a:prstGeom>
              <a:blipFill>
                <a:blip r:embed="rId12"/>
                <a:stretch>
                  <a:fillRect l="-17073" r="-7317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/>
              <p:cNvSpPr txBox="1"/>
              <p:nvPr/>
            </p:nvSpPr>
            <p:spPr>
              <a:xfrm>
                <a:off x="6266821" y="5176046"/>
                <a:ext cx="14972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0" name="TextBox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6821" y="5176046"/>
                <a:ext cx="149720" cy="215444"/>
              </a:xfrm>
              <a:prstGeom prst="rect">
                <a:avLst/>
              </a:prstGeom>
              <a:blipFill>
                <a:blip r:embed="rId13"/>
                <a:stretch>
                  <a:fillRect l="-16000" r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/>
              <p:cNvSpPr txBox="1"/>
              <p:nvPr/>
            </p:nvSpPr>
            <p:spPr>
              <a:xfrm>
                <a:off x="5344190" y="5222451"/>
                <a:ext cx="149720" cy="3660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1" name="TextBox 1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4190" y="5222451"/>
                <a:ext cx="149720" cy="366062"/>
              </a:xfrm>
              <a:prstGeom prst="rect">
                <a:avLst/>
              </a:prstGeom>
              <a:blipFill>
                <a:blip r:embed="rId14"/>
                <a:stretch>
                  <a:fillRect l="-25000" r="-25000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TextBox 121"/>
              <p:cNvSpPr txBox="1"/>
              <p:nvPr/>
            </p:nvSpPr>
            <p:spPr>
              <a:xfrm>
                <a:off x="7149490" y="5199371"/>
                <a:ext cx="249107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2" name="TextBox 1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9490" y="5199371"/>
                <a:ext cx="249107" cy="403316"/>
              </a:xfrm>
              <a:prstGeom prst="rect">
                <a:avLst/>
              </a:prstGeom>
              <a:blipFill>
                <a:blip r:embed="rId15"/>
                <a:stretch>
                  <a:fillRect l="-17073" r="-12195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Box 122"/>
              <p:cNvSpPr txBox="1"/>
              <p:nvPr/>
            </p:nvSpPr>
            <p:spPr>
              <a:xfrm>
                <a:off x="4328802" y="4251131"/>
                <a:ext cx="1394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3" name="TextBox 1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8802" y="4251131"/>
                <a:ext cx="139461" cy="215444"/>
              </a:xfrm>
              <a:prstGeom prst="rect">
                <a:avLst/>
              </a:prstGeom>
              <a:blipFill>
                <a:blip r:embed="rId16"/>
                <a:stretch>
                  <a:fillRect l="-30435" r="-26087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TextBox 123"/>
              <p:cNvSpPr txBox="1"/>
              <p:nvPr/>
            </p:nvSpPr>
            <p:spPr>
              <a:xfrm>
                <a:off x="4216797" y="5780639"/>
                <a:ext cx="27411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4" name="TextBox 1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797" y="5780639"/>
                <a:ext cx="274114" cy="215444"/>
              </a:xfrm>
              <a:prstGeom prst="rect">
                <a:avLst/>
              </a:prstGeom>
              <a:blipFill>
                <a:blip r:embed="rId17"/>
                <a:stretch>
                  <a:fillRect l="-4444" r="-13333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9" name="Line 25"/>
          <p:cNvSpPr>
            <a:spLocks noChangeShapeType="1"/>
          </p:cNvSpPr>
          <p:nvPr/>
        </p:nvSpPr>
        <p:spPr bwMode="auto">
          <a:xfrm rot="10800000" flipV="1">
            <a:off x="4502574" y="5146764"/>
            <a:ext cx="3979573" cy="277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" name="Line 25"/>
          <p:cNvSpPr>
            <a:spLocks noChangeShapeType="1"/>
          </p:cNvSpPr>
          <p:nvPr/>
        </p:nvSpPr>
        <p:spPr bwMode="auto">
          <a:xfrm rot="5400000">
            <a:off x="3514152" y="5162607"/>
            <a:ext cx="1992598" cy="432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40" name="Group 139"/>
          <p:cNvGrpSpPr/>
          <p:nvPr/>
        </p:nvGrpSpPr>
        <p:grpSpPr>
          <a:xfrm>
            <a:off x="4935289" y="4493769"/>
            <a:ext cx="123825" cy="142875"/>
            <a:chOff x="5048250" y="5019675"/>
            <a:chExt cx="123825" cy="142875"/>
          </a:xfrm>
        </p:grpSpPr>
        <p:cxnSp>
          <p:nvCxnSpPr>
            <p:cNvPr id="141" name="Straight Connector 140"/>
            <p:cNvCxnSpPr/>
            <p:nvPr/>
          </p:nvCxnSpPr>
          <p:spPr>
            <a:xfrm>
              <a:off x="5048250" y="5019675"/>
              <a:ext cx="123825" cy="142875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flipH="1">
              <a:off x="5048250" y="5019675"/>
              <a:ext cx="123825" cy="142875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TextBox 142"/>
              <p:cNvSpPr txBox="1"/>
              <p:nvPr/>
            </p:nvSpPr>
            <p:spPr>
              <a:xfrm>
                <a:off x="4112487" y="4423969"/>
                <a:ext cx="401199" cy="29444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skw"/>
                          <m:ctrlPr>
                            <a:rPr lang="en-GB" sz="12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2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43" name="TextBox 1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487" y="4423969"/>
                <a:ext cx="401199" cy="294440"/>
              </a:xfrm>
              <a:prstGeom prst="rect">
                <a:avLst/>
              </a:prstGeom>
              <a:blipFill>
                <a:blip r:embed="rId18"/>
                <a:stretch>
                  <a:fillRect l="-35385" t="-118750" r="-124615" b="-19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5" name="Group 144"/>
          <p:cNvGrpSpPr/>
          <p:nvPr/>
        </p:nvGrpSpPr>
        <p:grpSpPr>
          <a:xfrm>
            <a:off x="5723415" y="4480706"/>
            <a:ext cx="123825" cy="142875"/>
            <a:chOff x="5048250" y="5019675"/>
            <a:chExt cx="123825" cy="142875"/>
          </a:xfrm>
        </p:grpSpPr>
        <p:cxnSp>
          <p:nvCxnSpPr>
            <p:cNvPr id="146" name="Straight Connector 145"/>
            <p:cNvCxnSpPr/>
            <p:nvPr/>
          </p:nvCxnSpPr>
          <p:spPr>
            <a:xfrm>
              <a:off x="5048250" y="5019675"/>
              <a:ext cx="123825" cy="142875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flipH="1">
              <a:off x="5048250" y="5019675"/>
              <a:ext cx="123825" cy="142875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8" name="Straight Connector 147"/>
          <p:cNvCxnSpPr/>
          <p:nvPr/>
        </p:nvCxnSpPr>
        <p:spPr>
          <a:xfrm flipH="1">
            <a:off x="4526117" y="4555002"/>
            <a:ext cx="3960439" cy="1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flipV="1">
            <a:off x="4998720" y="4572001"/>
            <a:ext cx="0" cy="583473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V="1">
            <a:off x="5778137" y="4558938"/>
            <a:ext cx="0" cy="583473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1" name="TextBox 150"/>
              <p:cNvSpPr txBox="1"/>
              <p:nvPr/>
            </p:nvSpPr>
            <p:spPr>
              <a:xfrm>
                <a:off x="4800465" y="5199032"/>
                <a:ext cx="401199" cy="31374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2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51" name="TextBox 1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465" y="5199032"/>
                <a:ext cx="401199" cy="313740"/>
              </a:xfrm>
              <a:prstGeom prst="rect">
                <a:avLst/>
              </a:prstGeom>
              <a:blipFill>
                <a:blip r:embed="rId19"/>
                <a:stretch>
                  <a:fillRect t="-1961" b="-176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2" name="TextBox 151"/>
              <p:cNvSpPr txBox="1"/>
              <p:nvPr/>
            </p:nvSpPr>
            <p:spPr>
              <a:xfrm>
                <a:off x="5588591" y="5185969"/>
                <a:ext cx="401199" cy="3468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2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2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52" name="TextBox 1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8591" y="5185969"/>
                <a:ext cx="401199" cy="346890"/>
              </a:xfrm>
              <a:prstGeom prst="rect">
                <a:avLst/>
              </a:prstGeom>
              <a:blipFill>
                <a:blip r:embed="rId20"/>
                <a:stretch>
                  <a:fillRect t="-3509" b="-140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3" name="TextBox 152"/>
              <p:cNvSpPr txBox="1"/>
              <p:nvPr/>
            </p:nvSpPr>
            <p:spPr>
              <a:xfrm>
                <a:off x="5033554" y="3113312"/>
                <a:ext cx="589777" cy="3674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3" name="TextBox 1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3554" y="3113312"/>
                <a:ext cx="589777" cy="367473"/>
              </a:xfrm>
              <a:prstGeom prst="rect">
                <a:avLst/>
              </a:prstGeom>
              <a:blipFill>
                <a:blip r:embed="rId21"/>
                <a:stretch>
                  <a:fillRect l="-7292" r="-6250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4" name="TextBox 153"/>
              <p:cNvSpPr txBox="1"/>
              <p:nvPr/>
            </p:nvSpPr>
            <p:spPr>
              <a:xfrm>
                <a:off x="5651863" y="3078477"/>
                <a:ext cx="315920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4" name="TextBox 1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1863" y="3078477"/>
                <a:ext cx="315920" cy="404726"/>
              </a:xfrm>
              <a:prstGeom prst="rect">
                <a:avLst/>
              </a:prstGeom>
              <a:blipFill>
                <a:blip r:embed="rId22"/>
                <a:stretch>
                  <a:fillRect r="-9615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5" name="TextBox 154"/>
              <p:cNvSpPr txBox="1"/>
              <p:nvPr/>
            </p:nvSpPr>
            <p:spPr>
              <a:xfrm>
                <a:off x="6004560" y="3082832"/>
                <a:ext cx="315920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5" name="TextBox 1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4560" y="3082832"/>
                <a:ext cx="315920" cy="404726"/>
              </a:xfrm>
              <a:prstGeom prst="rect">
                <a:avLst/>
              </a:prstGeom>
              <a:blipFill>
                <a:blip r:embed="rId23"/>
                <a:stretch>
                  <a:fillRect t="-1515" r="-9615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95080" y="6139545"/>
                <a:ext cx="39960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Remember you can add on multiples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to these to find more values…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080" y="6139545"/>
                <a:ext cx="3996074" cy="523220"/>
              </a:xfrm>
              <a:prstGeom prst="rect">
                <a:avLst/>
              </a:prstGeom>
              <a:blipFill>
                <a:blip r:embed="rId24"/>
                <a:stretch>
                  <a:fillRect t="-2326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TextBox 155"/>
              <p:cNvSpPr txBox="1"/>
              <p:nvPr/>
            </p:nvSpPr>
            <p:spPr>
              <a:xfrm>
                <a:off x="6352904" y="3082832"/>
                <a:ext cx="315920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6" name="TextBox 1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2904" y="3082832"/>
                <a:ext cx="315920" cy="404726"/>
              </a:xfrm>
              <a:prstGeom prst="rect">
                <a:avLst/>
              </a:prstGeom>
              <a:blipFill>
                <a:blip r:embed="rId25"/>
                <a:stretch>
                  <a:fillRect t="-1515" r="-9615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TextBox 156"/>
              <p:cNvSpPr txBox="1"/>
              <p:nvPr/>
            </p:nvSpPr>
            <p:spPr>
              <a:xfrm>
                <a:off x="6718663" y="3082832"/>
                <a:ext cx="415307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7" name="TextBox 1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8663" y="3082832"/>
                <a:ext cx="415307" cy="404726"/>
              </a:xfrm>
              <a:prstGeom prst="rect">
                <a:avLst/>
              </a:prstGeom>
              <a:blipFill>
                <a:blip r:embed="rId26"/>
                <a:stretch>
                  <a:fillRect t="-1515" r="-7353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8" name="TextBox 157"/>
              <p:cNvSpPr txBox="1"/>
              <p:nvPr/>
            </p:nvSpPr>
            <p:spPr>
              <a:xfrm>
                <a:off x="7154093" y="3082832"/>
                <a:ext cx="415307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14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8" name="TextBox 1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4093" y="3082832"/>
                <a:ext cx="415307" cy="404726"/>
              </a:xfrm>
              <a:prstGeom prst="rect">
                <a:avLst/>
              </a:prstGeom>
              <a:blipFill>
                <a:blip r:embed="rId27"/>
                <a:stretch>
                  <a:fillRect t="-1515" r="-7353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" name="TextBox 158"/>
              <p:cNvSpPr txBox="1"/>
              <p:nvPr/>
            </p:nvSpPr>
            <p:spPr>
              <a:xfrm>
                <a:off x="5133702" y="3553094"/>
                <a:ext cx="490391" cy="3674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9" name="TextBox 1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702" y="3553094"/>
                <a:ext cx="490391" cy="367473"/>
              </a:xfrm>
              <a:prstGeom prst="rect">
                <a:avLst/>
              </a:prstGeom>
              <a:blipFill>
                <a:blip r:embed="rId28"/>
                <a:stretch>
                  <a:fillRect l="-7407" r="-6173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0" name="TextBox 159"/>
              <p:cNvSpPr txBox="1"/>
              <p:nvPr/>
            </p:nvSpPr>
            <p:spPr>
              <a:xfrm>
                <a:off x="5647508" y="3518259"/>
                <a:ext cx="315920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0" name="TextBox 1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7508" y="3518259"/>
                <a:ext cx="315920" cy="404726"/>
              </a:xfrm>
              <a:prstGeom prst="rect">
                <a:avLst/>
              </a:prstGeom>
              <a:blipFill>
                <a:blip r:embed="rId29"/>
                <a:stretch>
                  <a:fillRect r="-9615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1" name="TextBox 160"/>
              <p:cNvSpPr txBox="1"/>
              <p:nvPr/>
            </p:nvSpPr>
            <p:spPr>
              <a:xfrm>
                <a:off x="6000205" y="3522614"/>
                <a:ext cx="315920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1" name="TextBox 1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0205" y="3522614"/>
                <a:ext cx="315920" cy="404726"/>
              </a:xfrm>
              <a:prstGeom prst="rect">
                <a:avLst/>
              </a:prstGeom>
              <a:blipFill>
                <a:blip r:embed="rId30"/>
                <a:stretch>
                  <a:fillRect r="-9615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2" name="TextBox 161"/>
              <p:cNvSpPr txBox="1"/>
              <p:nvPr/>
            </p:nvSpPr>
            <p:spPr>
              <a:xfrm>
                <a:off x="6348549" y="3522614"/>
                <a:ext cx="315920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2" name="TextBox 1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8549" y="3522614"/>
                <a:ext cx="315920" cy="404726"/>
              </a:xfrm>
              <a:prstGeom prst="rect">
                <a:avLst/>
              </a:prstGeom>
              <a:blipFill>
                <a:blip r:embed="rId31"/>
                <a:stretch>
                  <a:fillRect r="-9615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3" name="TextBox 162"/>
              <p:cNvSpPr txBox="1"/>
              <p:nvPr/>
            </p:nvSpPr>
            <p:spPr>
              <a:xfrm>
                <a:off x="6714308" y="3522614"/>
                <a:ext cx="415307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3" name="TextBox 1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4308" y="3522614"/>
                <a:ext cx="415307" cy="404726"/>
              </a:xfrm>
              <a:prstGeom prst="rect">
                <a:avLst/>
              </a:prstGeom>
              <a:blipFill>
                <a:blip r:embed="rId32"/>
                <a:stretch>
                  <a:fillRect r="-5797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4" name="TextBox 163"/>
              <p:cNvSpPr txBox="1"/>
              <p:nvPr/>
            </p:nvSpPr>
            <p:spPr>
              <a:xfrm>
                <a:off x="7149738" y="3522614"/>
                <a:ext cx="415307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14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4" name="TextBox 1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9738" y="3522614"/>
                <a:ext cx="415307" cy="404726"/>
              </a:xfrm>
              <a:prstGeom prst="rect">
                <a:avLst/>
              </a:prstGeom>
              <a:blipFill>
                <a:blip r:embed="rId33"/>
                <a:stretch>
                  <a:fillRect r="-7353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5094514" y="3500846"/>
            <a:ext cx="2481943" cy="47897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" name="Arc 58"/>
          <p:cNvSpPr>
            <a:spLocks/>
          </p:cNvSpPr>
          <p:nvPr/>
        </p:nvSpPr>
        <p:spPr bwMode="auto">
          <a:xfrm>
            <a:off x="7639415" y="3296559"/>
            <a:ext cx="137342" cy="420688"/>
          </a:xfrm>
          <a:custGeom>
            <a:avLst/>
            <a:gdLst>
              <a:gd name="T0" fmla="*/ 4202 w 22079"/>
              <a:gd name="T1" fmla="*/ 0 h 43200"/>
              <a:gd name="T2" fmla="*/ 0 w 22079"/>
              <a:gd name="T3" fmla="*/ 420639 h 43200"/>
              <a:gd name="T4" fmla="*/ 4202 w 22079"/>
              <a:gd name="T5" fmla="*/ 21034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79" h="43200" fill="none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</a:path>
              <a:path w="22079" h="43200" stroke="0" extrusionOk="0">
                <a:moveTo>
                  <a:pt x="478" y="0"/>
                </a:moveTo>
                <a:cubicBezTo>
                  <a:pt x="12408" y="0"/>
                  <a:pt x="22079" y="9670"/>
                  <a:pt x="22079" y="21600"/>
                </a:cubicBezTo>
                <a:cubicBezTo>
                  <a:pt x="22079" y="33529"/>
                  <a:pt x="12408" y="43200"/>
                  <a:pt x="479" y="43200"/>
                </a:cubicBezTo>
                <a:cubicBezTo>
                  <a:pt x="319" y="43200"/>
                  <a:pt x="159" y="43198"/>
                  <a:pt x="0" y="43194"/>
                </a:cubicBezTo>
                <a:lnTo>
                  <a:pt x="479" y="21600"/>
                </a:lnTo>
                <a:lnTo>
                  <a:pt x="478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6" name="Text Box 66"/>
          <p:cNvSpPr txBox="1">
            <a:spLocks noChangeArrowheads="1"/>
          </p:cNvSpPr>
          <p:nvPr/>
        </p:nvSpPr>
        <p:spPr bwMode="auto">
          <a:xfrm>
            <a:off x="7768047" y="3343866"/>
            <a:ext cx="137595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Divide by 3</a:t>
            </a:r>
            <a:endParaRPr lang="el-GR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80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1" grpId="0"/>
      <p:bldP spid="106" grpId="0" animBg="1"/>
      <p:bldP spid="107" grpId="0"/>
      <p:bldP spid="108" grpId="0"/>
      <p:bldP spid="109" grpId="0" animBg="1"/>
      <p:bldP spid="110" grpId="0"/>
      <p:bldP spid="112" grpId="0"/>
      <p:bldP spid="115" grpId="0"/>
      <p:bldP spid="116" grpId="0"/>
      <p:bldP spid="117" grpId="0"/>
      <p:bldP spid="118" grpId="0" animBg="1"/>
      <p:bldP spid="119" grpId="0"/>
      <p:bldP spid="120" grpId="0"/>
      <p:bldP spid="121" grpId="0"/>
      <p:bldP spid="122" grpId="0"/>
      <p:bldP spid="123" grpId="0"/>
      <p:bldP spid="124" grpId="0"/>
      <p:bldP spid="139" grpId="0" animBg="1"/>
      <p:bldP spid="114" grpId="0" animBg="1"/>
      <p:bldP spid="143" grpId="0"/>
      <p:bldP spid="151" grpId="0"/>
      <p:bldP spid="152" grpId="0"/>
      <p:bldP spid="153" grpId="0"/>
      <p:bldP spid="154" grpId="0"/>
      <p:bldP spid="155" grpId="0"/>
      <p:bldP spid="12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4" grpId="0"/>
      <p:bldP spid="13" grpId="0" animBg="1"/>
      <p:bldP spid="165" grpId="0" animBg="1"/>
      <p:bldP spid="16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3066035-FC81-4449-B3EF-A5431B5F88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56F5F1-1FF7-466E-A0F1-53D9811966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5B621C-380E-4C0D-8D70-C4EC08D5379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1260</TotalTime>
  <Words>669</Words>
  <Application>Microsoft Office PowerPoint</Application>
  <PresentationFormat>On-screen Show (4:3)</PresentationFormat>
  <Paragraphs>114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Comic Sans MS</vt:lpstr>
      <vt:lpstr>GrilledCheese BTN</vt:lpstr>
      <vt:lpstr>Wingdings</vt:lpstr>
      <vt:lpstr>Office Theme</vt:lpstr>
      <vt:lpstr>PowerPoint Presentation</vt:lpstr>
      <vt:lpstr>Radians</vt:lpstr>
      <vt:lpstr>Radians</vt:lpstr>
      <vt:lpstr>Radians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325</cp:revision>
  <dcterms:created xsi:type="dcterms:W3CDTF">2018-04-30T00:32:33Z</dcterms:created>
  <dcterms:modified xsi:type="dcterms:W3CDTF">2021-01-05T20:53:02Z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