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9" r:id="rId5"/>
    <p:sldId id="290" r:id="rId6"/>
    <p:sldId id="291" r:id="rId7"/>
    <p:sldId id="292" r:id="rId8"/>
    <p:sldId id="293" r:id="rId9"/>
    <p:sldId id="294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1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36.wmf"/><Relationship Id="rId7" Type="http://schemas.openxmlformats.org/officeDocument/2006/relationships/image" Target="../media/image40.wmf"/><Relationship Id="rId12" Type="http://schemas.openxmlformats.org/officeDocument/2006/relationships/image" Target="../media/image45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11" Type="http://schemas.openxmlformats.org/officeDocument/2006/relationships/image" Target="../media/image44.wmf"/><Relationship Id="rId5" Type="http://schemas.openxmlformats.org/officeDocument/2006/relationships/image" Target="../media/image38.wmf"/><Relationship Id="rId10" Type="http://schemas.openxmlformats.org/officeDocument/2006/relationships/image" Target="../media/image43.wmf"/><Relationship Id="rId4" Type="http://schemas.openxmlformats.org/officeDocument/2006/relationships/image" Target="../media/image37.wmf"/><Relationship Id="rId9" Type="http://schemas.openxmlformats.org/officeDocument/2006/relationships/image" Target="../media/image4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>
                <a:alpha val="40000"/>
              </a:srgb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rgbClr val="7030A0">
                <a:alpha val="40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image" Target="../media/image155.png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79.png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image" Target="../media/image127.png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wmf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55.png"/><Relationship Id="rId2" Type="http://schemas.openxmlformats.org/officeDocument/2006/relationships/tags" Target="../tags/tag1.xml"/><Relationship Id="rId16" Type="http://schemas.openxmlformats.org/officeDocument/2006/relationships/image" Target="../media/image80.png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5" Type="http://schemas.openxmlformats.org/officeDocument/2006/relationships/image" Target="../media/image79.png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Relationship Id="rId14" Type="http://schemas.openxmlformats.org/officeDocument/2006/relationships/image" Target="../media/image12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18" Type="http://schemas.openxmlformats.org/officeDocument/2006/relationships/image" Target="../media/image155.png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17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9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127.png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79.png"/><Relationship Id="rId3" Type="http://schemas.openxmlformats.org/officeDocument/2006/relationships/oleObject" Target="../embeddings/oleObject22.bin"/><Relationship Id="rId21" Type="http://schemas.openxmlformats.org/officeDocument/2006/relationships/image" Target="../media/image174.png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image" Target="../media/image1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8.wmf"/><Relationship Id="rId20" Type="http://schemas.openxmlformats.org/officeDocument/2006/relationships/image" Target="../media/image155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5.wmf"/><Relationship Id="rId19" Type="http://schemas.openxmlformats.org/officeDocument/2006/relationships/image" Target="../media/image80.png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79.png"/><Relationship Id="rId3" Type="http://schemas.openxmlformats.org/officeDocument/2006/relationships/oleObject" Target="../embeddings/oleObject29.bin"/><Relationship Id="rId21" Type="http://schemas.openxmlformats.org/officeDocument/2006/relationships/image" Target="../media/image174.png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17" Type="http://schemas.openxmlformats.org/officeDocument/2006/relationships/image" Target="../media/image127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wmf"/><Relationship Id="rId20" Type="http://schemas.openxmlformats.org/officeDocument/2006/relationships/image" Target="../media/image155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0.wmf"/><Relationship Id="rId19" Type="http://schemas.openxmlformats.org/officeDocument/2006/relationships/image" Target="../media/image80.png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1.wmf"/><Relationship Id="rId26" Type="http://schemas.openxmlformats.org/officeDocument/2006/relationships/image" Target="../media/image45.wmf"/><Relationship Id="rId3" Type="http://schemas.openxmlformats.org/officeDocument/2006/relationships/oleObject" Target="../embeddings/oleObject36.bin"/><Relationship Id="rId21" Type="http://schemas.openxmlformats.org/officeDocument/2006/relationships/oleObject" Target="../embeddings/oleObject45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8.wmf"/><Relationship Id="rId17" Type="http://schemas.openxmlformats.org/officeDocument/2006/relationships/oleObject" Target="../embeddings/oleObject43.bin"/><Relationship Id="rId25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0.wmf"/><Relationship Id="rId20" Type="http://schemas.openxmlformats.org/officeDocument/2006/relationships/image" Target="../media/image42.wmf"/><Relationship Id="rId29" Type="http://schemas.openxmlformats.org/officeDocument/2006/relationships/image" Target="../media/image80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0.bin"/><Relationship Id="rId24" Type="http://schemas.openxmlformats.org/officeDocument/2006/relationships/image" Target="../media/image44.wmf"/><Relationship Id="rId5" Type="http://schemas.openxmlformats.org/officeDocument/2006/relationships/oleObject" Target="../embeddings/oleObject37.bin"/><Relationship Id="rId15" Type="http://schemas.openxmlformats.org/officeDocument/2006/relationships/oleObject" Target="../embeddings/oleObject42.bin"/><Relationship Id="rId23" Type="http://schemas.openxmlformats.org/officeDocument/2006/relationships/oleObject" Target="../embeddings/oleObject46.bin"/><Relationship Id="rId28" Type="http://schemas.openxmlformats.org/officeDocument/2006/relationships/image" Target="../media/image79.png"/><Relationship Id="rId10" Type="http://schemas.openxmlformats.org/officeDocument/2006/relationships/image" Target="../media/image37.wmf"/><Relationship Id="rId19" Type="http://schemas.openxmlformats.org/officeDocument/2006/relationships/oleObject" Target="../embeddings/oleObject44.bin"/><Relationship Id="rId31" Type="http://schemas.openxmlformats.org/officeDocument/2006/relationships/image" Target="../media/image174.png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9.bin"/><Relationship Id="rId14" Type="http://schemas.openxmlformats.org/officeDocument/2006/relationships/image" Target="../media/image39.wmf"/><Relationship Id="rId22" Type="http://schemas.openxmlformats.org/officeDocument/2006/relationships/image" Target="../media/image43.wmf"/><Relationship Id="rId27" Type="http://schemas.openxmlformats.org/officeDocument/2006/relationships/image" Target="../media/image127.png"/><Relationship Id="rId30" Type="http://schemas.openxmlformats.org/officeDocument/2006/relationships/image" Target="../media/image1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01978" y="2250747"/>
            <a:ext cx="730943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Teachings for </a:t>
            </a:r>
          </a:p>
          <a:p>
            <a:pPr algn="ctr"/>
            <a:r>
              <a:rPr lang="en-US" sz="8800" b="1" cap="none" spc="0" dirty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GrilledCheese BTN" panose="020B0604060402040206" pitchFamily="34" charset="0"/>
              </a:rPr>
              <a:t>Section 5D</a:t>
            </a:r>
          </a:p>
        </p:txBody>
      </p:sp>
    </p:spTree>
    <p:extLst>
      <p:ext uri="{BB962C8B-B14F-4D97-AF65-F5344CB8AC3E}">
        <p14:creationId xmlns:p14="http://schemas.microsoft.com/office/powerpoint/2010/main" val="181113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668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endParaRPr lang="en-GB" altLang="en-US" sz="1800" b="1" u="sng">
              <a:latin typeface="Comic Sans MS" pitchFamily="66" charset="0"/>
            </a:endParaRPr>
          </a:p>
        </p:txBody>
      </p:sp>
      <p:sp>
        <p:nvSpPr>
          <p:cNvPr id="20485" name="Oval 5"/>
          <p:cNvSpPr>
            <a:spLocks noChangeAspect="1" noChangeArrowheads="1"/>
          </p:cNvSpPr>
          <p:nvPr/>
        </p:nvSpPr>
        <p:spPr bwMode="auto">
          <a:xfrm>
            <a:off x="1371600" y="2819400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2303463" y="3236913"/>
            <a:ext cx="808037" cy="554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>
            <a:off x="2303463" y="3792538"/>
            <a:ext cx="538162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488" name="Arc 8"/>
          <p:cNvSpPr>
            <a:spLocks/>
          </p:cNvSpPr>
          <p:nvPr/>
        </p:nvSpPr>
        <p:spPr bwMode="auto">
          <a:xfrm>
            <a:off x="2001838" y="3663950"/>
            <a:ext cx="493712" cy="295275"/>
          </a:xfrm>
          <a:custGeom>
            <a:avLst/>
            <a:gdLst>
              <a:gd name="T0" fmla="*/ 490375 w 21600"/>
              <a:gd name="T1" fmla="*/ 0 h 13170"/>
              <a:gd name="T2" fmla="*/ 429324 w 21600"/>
              <a:gd name="T3" fmla="*/ 295275 h 13170"/>
              <a:gd name="T4" fmla="*/ 0 w 21600"/>
              <a:gd name="T5" fmla="*/ 56163 h 131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3170" fill="none" extrusionOk="0">
                <a:moveTo>
                  <a:pt x="21454" y="-1"/>
                </a:moveTo>
                <a:cubicBezTo>
                  <a:pt x="21551" y="831"/>
                  <a:pt x="21600" y="1667"/>
                  <a:pt x="21600" y="2505"/>
                </a:cubicBezTo>
                <a:cubicBezTo>
                  <a:pt x="21600" y="6243"/>
                  <a:pt x="20629" y="9918"/>
                  <a:pt x="18783" y="13170"/>
                </a:cubicBezTo>
              </a:path>
              <a:path w="21600" h="13170" stroke="0" extrusionOk="0">
                <a:moveTo>
                  <a:pt x="21454" y="-1"/>
                </a:moveTo>
                <a:cubicBezTo>
                  <a:pt x="21551" y="831"/>
                  <a:pt x="21600" y="1667"/>
                  <a:pt x="21600" y="2505"/>
                </a:cubicBezTo>
                <a:cubicBezTo>
                  <a:pt x="21600" y="6243"/>
                  <a:pt x="20629" y="9918"/>
                  <a:pt x="18783" y="13170"/>
                </a:cubicBezTo>
                <a:lnTo>
                  <a:pt x="0" y="2505"/>
                </a:lnTo>
                <a:lnTo>
                  <a:pt x="21454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3084513" y="2974975"/>
            <a:ext cx="33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743200" y="4495800"/>
            <a:ext cx="33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954213" y="3592513"/>
            <a:ext cx="33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O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736850" y="3748088"/>
            <a:ext cx="33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X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447925" y="3636963"/>
            <a:ext cx="33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20494" name="Object 14"/>
          <p:cNvGraphicFramePr>
            <a:graphicFrameLocks noChangeAspect="1"/>
          </p:cNvGraphicFramePr>
          <p:nvPr/>
        </p:nvGraphicFramePr>
        <p:xfrm>
          <a:off x="5245100" y="2057400"/>
          <a:ext cx="13382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2" name="Equation" r:id="rId3" imgW="965200" imgH="393700" progId="Equation.DSMT4">
                  <p:embed/>
                </p:oleObj>
              </mc:Choice>
              <mc:Fallback>
                <p:oleObj name="Equation" r:id="rId3" imgW="965200" imgH="393700" progId="Equation.DSMT4">
                  <p:embed/>
                  <p:pic>
                    <p:nvPicPr>
                      <p:cNvPr id="204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5100" y="2057400"/>
                        <a:ext cx="13382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95" name="Object 15"/>
          <p:cNvGraphicFramePr>
            <a:graphicFrameLocks noChangeAspect="1"/>
          </p:cNvGraphicFramePr>
          <p:nvPr/>
        </p:nvGraphicFramePr>
        <p:xfrm>
          <a:off x="6934200" y="2057400"/>
          <a:ext cx="142557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3" name="Equation" r:id="rId5" imgW="1028700" imgH="419100" progId="Equation.DSMT4">
                  <p:embed/>
                </p:oleObj>
              </mc:Choice>
              <mc:Fallback>
                <p:oleObj name="Equation" r:id="rId5" imgW="1028700" imgH="419100" progId="Equation.DSMT4">
                  <p:embed/>
                  <p:pic>
                    <p:nvPicPr>
                      <p:cNvPr id="20495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057400"/>
                        <a:ext cx="1425575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6623050" y="21336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20497" name="Object 17"/>
          <p:cNvGraphicFramePr>
            <a:graphicFrameLocks noChangeAspect="1"/>
          </p:cNvGraphicFramePr>
          <p:nvPr/>
        </p:nvGraphicFramePr>
        <p:xfrm>
          <a:off x="6169025" y="2905125"/>
          <a:ext cx="42227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4" name="Equation" r:id="rId7" imgW="304536" imgH="393359" progId="Equation.DSMT4">
                  <p:embed/>
                </p:oleObj>
              </mc:Choice>
              <mc:Fallback>
                <p:oleObj name="Equation" r:id="rId7" imgW="304536" imgH="393359" progId="Equation.DSMT4">
                  <p:embed/>
                  <p:pic>
                    <p:nvPicPr>
                      <p:cNvPr id="20497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9025" y="2905125"/>
                        <a:ext cx="422275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6626225" y="2981325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20499" name="Object 19"/>
          <p:cNvGraphicFramePr>
            <a:graphicFrameLocks noChangeAspect="1"/>
          </p:cNvGraphicFramePr>
          <p:nvPr/>
        </p:nvGraphicFramePr>
        <p:xfrm>
          <a:off x="7007225" y="2905125"/>
          <a:ext cx="3349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5" name="Equation" r:id="rId9" imgW="241195" imgH="393529" progId="Equation.DSMT4">
                  <p:embed/>
                </p:oleObj>
              </mc:Choice>
              <mc:Fallback>
                <p:oleObj name="Equation" r:id="rId9" imgW="241195" imgH="393529" progId="Equation.DSMT4">
                  <p:embed/>
                  <p:pic>
                    <p:nvPicPr>
                      <p:cNvPr id="2049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2905125"/>
                        <a:ext cx="3349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0" name="Object 20"/>
          <p:cNvGraphicFramePr>
            <a:graphicFrameLocks noChangeAspect="1"/>
          </p:cNvGraphicFramePr>
          <p:nvPr/>
        </p:nvGraphicFramePr>
        <p:xfrm>
          <a:off x="6248400" y="3667125"/>
          <a:ext cx="2809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6" name="Equation" r:id="rId11" imgW="203112" imgH="393529" progId="Equation.DSMT4">
                  <p:embed/>
                </p:oleObj>
              </mc:Choice>
              <mc:Fallback>
                <p:oleObj name="Equation" r:id="rId11" imgW="203112" imgH="393529" progId="Equation.DSMT4">
                  <p:embed/>
                  <p:pic>
                    <p:nvPicPr>
                      <p:cNvPr id="205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667125"/>
                        <a:ext cx="2809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6629400" y="3743325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20502" name="Object 22"/>
          <p:cNvGraphicFramePr>
            <a:graphicFrameLocks noChangeAspect="1"/>
          </p:cNvGraphicFramePr>
          <p:nvPr/>
        </p:nvGraphicFramePr>
        <p:xfrm>
          <a:off x="7072313" y="3667125"/>
          <a:ext cx="2111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7" name="Equation" r:id="rId13" imgW="152334" imgH="393529" progId="Equation.DSMT4">
                  <p:embed/>
                </p:oleObj>
              </mc:Choice>
              <mc:Fallback>
                <p:oleObj name="Equation" r:id="rId13" imgW="152334" imgH="393529" progId="Equation.DSMT4">
                  <p:embed/>
                  <p:pic>
                    <p:nvPicPr>
                      <p:cNvPr id="205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2313" y="3667125"/>
                        <a:ext cx="2111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3" name="Object 23"/>
          <p:cNvGraphicFramePr>
            <a:graphicFrameLocks noChangeAspect="1"/>
          </p:cNvGraphicFramePr>
          <p:nvPr/>
        </p:nvGraphicFramePr>
        <p:xfrm>
          <a:off x="6265863" y="4586288"/>
          <a:ext cx="246062" cy="23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8" name="Equation" r:id="rId15" imgW="177492" imgH="164814" progId="Equation.DSMT4">
                  <p:embed/>
                </p:oleObj>
              </mc:Choice>
              <mc:Fallback>
                <p:oleObj name="Equation" r:id="rId15" imgW="177492" imgH="164814" progId="Equation.DSMT4">
                  <p:embed/>
                  <p:pic>
                    <p:nvPicPr>
                      <p:cNvPr id="205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5863" y="4586288"/>
                        <a:ext cx="246062" cy="23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4" name="Text Box 24"/>
          <p:cNvSpPr txBox="1">
            <a:spLocks noChangeArrowheads="1"/>
          </p:cNvSpPr>
          <p:nvPr/>
        </p:nvSpPr>
        <p:spPr bwMode="auto">
          <a:xfrm>
            <a:off x="6629400" y="4495800"/>
            <a:ext cx="228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20505" name="Object 25"/>
          <p:cNvGraphicFramePr>
            <a:graphicFrameLocks noChangeAspect="1"/>
          </p:cNvGraphicFramePr>
          <p:nvPr/>
        </p:nvGraphicFramePr>
        <p:xfrm>
          <a:off x="6989763" y="4402138"/>
          <a:ext cx="404812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9" name="Equation" r:id="rId17" imgW="291973" imgH="418918" progId="Equation.DSMT4">
                  <p:embed/>
                </p:oleObj>
              </mc:Choice>
              <mc:Fallback>
                <p:oleObj name="Equation" r:id="rId17" imgW="291973" imgH="418918" progId="Equation.DSMT4">
                  <p:embed/>
                  <p:pic>
                    <p:nvPicPr>
                      <p:cNvPr id="205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9763" y="4402138"/>
                        <a:ext cx="404812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06" name="Object 26"/>
          <p:cNvGraphicFramePr>
            <a:graphicFrameLocks noChangeAspect="1"/>
          </p:cNvGraphicFramePr>
          <p:nvPr/>
        </p:nvGraphicFramePr>
        <p:xfrm>
          <a:off x="6286500" y="5280025"/>
          <a:ext cx="246063" cy="230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0" name="Equation" r:id="rId19" imgW="177492" imgH="164814" progId="Equation.DSMT4">
                  <p:embed/>
                </p:oleObj>
              </mc:Choice>
              <mc:Fallback>
                <p:oleObj name="Equation" r:id="rId19" imgW="177492" imgH="164814" progId="Equation.DSMT4">
                  <p:embed/>
                  <p:pic>
                    <p:nvPicPr>
                      <p:cNvPr id="20506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5280025"/>
                        <a:ext cx="246063" cy="230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6650038" y="5199063"/>
            <a:ext cx="228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=</a:t>
            </a:r>
          </a:p>
        </p:txBody>
      </p:sp>
      <p:graphicFrame>
        <p:nvGraphicFramePr>
          <p:cNvPr id="20508" name="Object 28"/>
          <p:cNvGraphicFramePr>
            <a:graphicFrameLocks noChangeAspect="1"/>
          </p:cNvGraphicFramePr>
          <p:nvPr/>
        </p:nvGraphicFramePr>
        <p:xfrm>
          <a:off x="6948488" y="5122863"/>
          <a:ext cx="528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1" name="Equation" r:id="rId21" imgW="380835" imgH="393529" progId="Equation.DSMT4">
                  <p:embed/>
                </p:oleObj>
              </mc:Choice>
              <mc:Fallback>
                <p:oleObj name="Equation" r:id="rId21" imgW="380835" imgH="393529" progId="Equation.DSMT4">
                  <p:embed/>
                  <p:pic>
                    <p:nvPicPr>
                      <p:cNvPr id="20508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5122863"/>
                        <a:ext cx="528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6096000" y="5029200"/>
            <a:ext cx="16002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0" name="Arc 30"/>
          <p:cNvSpPr>
            <a:spLocks/>
          </p:cNvSpPr>
          <p:nvPr/>
        </p:nvSpPr>
        <p:spPr bwMode="auto">
          <a:xfrm flipH="1">
            <a:off x="5476875" y="3209925"/>
            <a:ext cx="304800" cy="762000"/>
          </a:xfrm>
          <a:custGeom>
            <a:avLst/>
            <a:gdLst>
              <a:gd name="T0" fmla="*/ 0 w 21600"/>
              <a:gd name="T1" fmla="*/ 0 h 43192"/>
              <a:gd name="T2" fmla="*/ 8269 w 21600"/>
              <a:gd name="T3" fmla="*/ 762000 h 43192"/>
              <a:gd name="T4" fmla="*/ 0 w 21600"/>
              <a:gd name="T5" fmla="*/ 381071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4"/>
                  <a:pt x="586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4"/>
                  <a:pt x="586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1" name="Arc 31"/>
          <p:cNvSpPr>
            <a:spLocks/>
          </p:cNvSpPr>
          <p:nvPr/>
        </p:nvSpPr>
        <p:spPr bwMode="auto">
          <a:xfrm flipH="1">
            <a:off x="5486400" y="3971925"/>
            <a:ext cx="304800" cy="762000"/>
          </a:xfrm>
          <a:custGeom>
            <a:avLst/>
            <a:gdLst>
              <a:gd name="T0" fmla="*/ 0 w 21600"/>
              <a:gd name="T1" fmla="*/ 0 h 43192"/>
              <a:gd name="T2" fmla="*/ 8269 w 21600"/>
              <a:gd name="T3" fmla="*/ 762000 h 43192"/>
              <a:gd name="T4" fmla="*/ 0 w 21600"/>
              <a:gd name="T5" fmla="*/ 381071 h 43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4"/>
                  <a:pt x="586" y="43192"/>
                </a:cubicBezTo>
              </a:path>
              <a:path w="21600" h="4319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01"/>
                  <a:pt x="12282" y="42874"/>
                  <a:pt x="586" y="4319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12" name="Text Box 32"/>
          <p:cNvSpPr txBox="1">
            <a:spLocks noChangeArrowheads="1"/>
          </p:cNvSpPr>
          <p:nvPr/>
        </p:nvSpPr>
        <p:spPr bwMode="auto">
          <a:xfrm>
            <a:off x="4029075" y="3362325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Multiply by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π</a:t>
            </a:r>
          </a:p>
        </p:txBody>
      </p:sp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4038600" y="4200525"/>
            <a:ext cx="160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Multiply by r</a:t>
            </a:r>
            <a:r>
              <a:rPr lang="en-GB" altLang="en-US" sz="16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l-GR" altLang="en-US" sz="16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 flipV="1">
            <a:off x="4953000" y="5791200"/>
            <a:ext cx="990600" cy="381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2824163" y="5768975"/>
            <a:ext cx="2362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This is the formula’s usual form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23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4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25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31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0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0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0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 animBg="1"/>
      <p:bldP spid="20487" grpId="0" animBg="1"/>
      <p:bldP spid="20488" grpId="0" animBg="1"/>
      <p:bldP spid="20489" grpId="0"/>
      <p:bldP spid="20490" grpId="0"/>
      <p:bldP spid="20491" grpId="0"/>
      <p:bldP spid="20492" grpId="0"/>
      <p:bldP spid="20493" grpId="0"/>
      <p:bldP spid="20496" grpId="0"/>
      <p:bldP spid="20498" grpId="0"/>
      <p:bldP spid="20501" grpId="0"/>
      <p:bldP spid="20504" grpId="0"/>
      <p:bldP spid="20507" grpId="0"/>
      <p:bldP spid="20509" grpId="0" animBg="1"/>
      <p:bldP spid="20510" grpId="0" animBg="1"/>
      <p:bldP spid="20511" grpId="0" animBg="1"/>
      <p:bldP spid="20512" grpId="0"/>
      <p:bldP spid="20513" grpId="0"/>
      <p:bldP spid="20514" grpId="0" animBg="1"/>
      <p:bldP spid="20515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8138"/>
            <a:ext cx="4668838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In the diagram, the area of the minor sector AOB is 28.9cm</a:t>
            </a:r>
            <a:r>
              <a:rPr lang="en-GB" altLang="en-US" sz="1800" baseline="30000">
                <a:latin typeface="Comic Sans MS" pitchFamily="66" charset="0"/>
              </a:rPr>
              <a:t>2</a:t>
            </a:r>
            <a:r>
              <a:rPr lang="en-GB" altLang="en-US" sz="1800">
                <a:latin typeface="Comic Sans MS" pitchFamily="66" charset="0"/>
              </a:rPr>
              <a:t>. Given that angle AOB is 0.8 rad, calculate the value of r.</a:t>
            </a:r>
            <a:endParaRPr lang="en-GB" altLang="en-US" sz="1800" baseline="30000">
              <a:latin typeface="Comic Sans MS" pitchFamily="66" charset="0"/>
            </a:endParaRPr>
          </a:p>
        </p:txBody>
      </p:sp>
      <p:sp>
        <p:nvSpPr>
          <p:cNvPr id="17413" name="Oval 5"/>
          <p:cNvSpPr>
            <a:spLocks noChangeAspect="1" noChangeArrowheads="1"/>
          </p:cNvSpPr>
          <p:nvPr/>
        </p:nvSpPr>
        <p:spPr bwMode="auto">
          <a:xfrm>
            <a:off x="1128713" y="4075113"/>
            <a:ext cx="1905000" cy="19050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 flipV="1">
            <a:off x="2060575" y="4340225"/>
            <a:ext cx="665163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051050" y="5048250"/>
            <a:ext cx="922338" cy="31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416" name="Arc 8"/>
          <p:cNvSpPr>
            <a:spLocks/>
          </p:cNvSpPr>
          <p:nvPr/>
        </p:nvSpPr>
        <p:spPr bwMode="auto">
          <a:xfrm>
            <a:off x="1785938" y="4867275"/>
            <a:ext cx="493712" cy="258763"/>
          </a:xfrm>
          <a:custGeom>
            <a:avLst/>
            <a:gdLst>
              <a:gd name="T0" fmla="*/ 457346 w 21600"/>
              <a:gd name="T1" fmla="*/ 0 h 11563"/>
              <a:gd name="T2" fmla="*/ 487472 w 21600"/>
              <a:gd name="T3" fmla="*/ 258763 h 11563"/>
              <a:gd name="T4" fmla="*/ 0 w 21600"/>
              <a:gd name="T5" fmla="*/ 182094 h 1156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1563" fill="none" extrusionOk="0">
                <a:moveTo>
                  <a:pt x="20008" y="0"/>
                </a:moveTo>
                <a:cubicBezTo>
                  <a:pt x="21059" y="2584"/>
                  <a:pt x="21600" y="5347"/>
                  <a:pt x="21600" y="8137"/>
                </a:cubicBezTo>
                <a:cubicBezTo>
                  <a:pt x="21600" y="9284"/>
                  <a:pt x="21508" y="10430"/>
                  <a:pt x="21326" y="11562"/>
                </a:cubicBezTo>
              </a:path>
              <a:path w="21600" h="11563" stroke="0" extrusionOk="0">
                <a:moveTo>
                  <a:pt x="20008" y="0"/>
                </a:moveTo>
                <a:cubicBezTo>
                  <a:pt x="21059" y="2584"/>
                  <a:pt x="21600" y="5347"/>
                  <a:pt x="21600" y="8137"/>
                </a:cubicBezTo>
                <a:cubicBezTo>
                  <a:pt x="21600" y="9284"/>
                  <a:pt x="21508" y="10430"/>
                  <a:pt x="21326" y="11562"/>
                </a:cubicBezTo>
                <a:lnTo>
                  <a:pt x="0" y="8137"/>
                </a:lnTo>
                <a:lnTo>
                  <a:pt x="2000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7" name="Text Box 10"/>
          <p:cNvSpPr txBox="1">
            <a:spLocks noChangeArrowheads="1"/>
          </p:cNvSpPr>
          <p:nvPr/>
        </p:nvSpPr>
        <p:spPr bwMode="auto">
          <a:xfrm>
            <a:off x="2932113" y="5232400"/>
            <a:ext cx="33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1711325" y="4848225"/>
            <a:ext cx="33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O</a:t>
            </a: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2222500" y="4767263"/>
            <a:ext cx="681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0.8</a:t>
            </a:r>
            <a:r>
              <a:rPr lang="en-GB" altLang="en-US" sz="1600" baseline="40000">
                <a:latin typeface="Comic Sans MS" pitchFamily="66" charset="0"/>
              </a:rPr>
              <a:t>c</a:t>
            </a:r>
            <a:endParaRPr lang="el-GR" altLang="en-US" sz="1600" baseline="40000">
              <a:latin typeface="Comic Sans MS" pitchFamily="66" charset="0"/>
            </a:endParaRPr>
          </a:p>
        </p:txBody>
      </p:sp>
      <p:sp>
        <p:nvSpPr>
          <p:cNvPr id="17420" name="Text Box 36"/>
          <p:cNvSpPr txBox="1">
            <a:spLocks noChangeArrowheads="1"/>
          </p:cNvSpPr>
          <p:nvPr/>
        </p:nvSpPr>
        <p:spPr bwMode="auto">
          <a:xfrm>
            <a:off x="2706688" y="4041775"/>
            <a:ext cx="339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7421" name="Text Box 37"/>
          <p:cNvSpPr txBox="1">
            <a:spLocks noChangeArrowheads="1"/>
          </p:cNvSpPr>
          <p:nvPr/>
        </p:nvSpPr>
        <p:spPr bwMode="auto">
          <a:xfrm>
            <a:off x="1882775" y="4392613"/>
            <a:ext cx="636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r cm</a:t>
            </a:r>
          </a:p>
        </p:txBody>
      </p:sp>
      <p:graphicFrame>
        <p:nvGraphicFramePr>
          <p:cNvPr id="21542" name="Object 38"/>
          <p:cNvGraphicFramePr>
            <a:graphicFrameLocks noChangeAspect="1"/>
          </p:cNvGraphicFramePr>
          <p:nvPr/>
        </p:nvGraphicFramePr>
        <p:xfrm>
          <a:off x="6858000" y="1676400"/>
          <a:ext cx="11652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" name="Equation" r:id="rId4" imgW="634725" imgH="393529" progId="Equation.DSMT4">
                  <p:embed/>
                </p:oleObj>
              </mc:Choice>
              <mc:Fallback>
                <p:oleObj name="Equation" r:id="rId4" imgW="634725" imgH="393529" progId="Equation.DSMT4">
                  <p:embed/>
                  <p:pic>
                    <p:nvPicPr>
                      <p:cNvPr id="21542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676400"/>
                        <a:ext cx="116522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3" name="Object 39"/>
          <p:cNvGraphicFramePr>
            <a:graphicFrameLocks noChangeAspect="1"/>
          </p:cNvGraphicFramePr>
          <p:nvPr/>
        </p:nvGraphicFramePr>
        <p:xfrm>
          <a:off x="6553200" y="2590800"/>
          <a:ext cx="18637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7" name="Equation" r:id="rId6" imgW="1016000" imgH="393700" progId="Equation.DSMT4">
                  <p:embed/>
                </p:oleObj>
              </mc:Choice>
              <mc:Fallback>
                <p:oleObj name="Equation" r:id="rId6" imgW="1016000" imgH="393700" progId="Equation.DSMT4">
                  <p:embed/>
                  <p:pic>
                    <p:nvPicPr>
                      <p:cNvPr id="2154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590800"/>
                        <a:ext cx="186372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4" name="Object 40"/>
          <p:cNvGraphicFramePr>
            <a:graphicFrameLocks noChangeAspect="1"/>
          </p:cNvGraphicFramePr>
          <p:nvPr/>
        </p:nvGraphicFramePr>
        <p:xfrm>
          <a:off x="6553200" y="3657600"/>
          <a:ext cx="14208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8" name="Equation" r:id="rId8" imgW="774364" imgH="203112" progId="Equation.DSMT4">
                  <p:embed/>
                </p:oleObj>
              </mc:Choice>
              <mc:Fallback>
                <p:oleObj name="Equation" r:id="rId8" imgW="774364" imgH="203112" progId="Equation.DSMT4">
                  <p:embed/>
                  <p:pic>
                    <p:nvPicPr>
                      <p:cNvPr id="2154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3657600"/>
                        <a:ext cx="14208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5" name="Object 41"/>
          <p:cNvGraphicFramePr>
            <a:graphicFrameLocks noChangeAspect="1"/>
          </p:cNvGraphicFramePr>
          <p:nvPr/>
        </p:nvGraphicFramePr>
        <p:xfrm>
          <a:off x="6400800" y="4572000"/>
          <a:ext cx="12112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9" name="Equation" r:id="rId10" imgW="660113" imgH="203112" progId="Equation.DSMT4">
                  <p:embed/>
                </p:oleObj>
              </mc:Choice>
              <mc:Fallback>
                <p:oleObj name="Equation" r:id="rId10" imgW="660113" imgH="203112" progId="Equation.DSMT4">
                  <p:embed/>
                  <p:pic>
                    <p:nvPicPr>
                      <p:cNvPr id="2154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4572000"/>
                        <a:ext cx="12112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46" name="Object 42"/>
          <p:cNvGraphicFramePr>
            <a:graphicFrameLocks noChangeAspect="1"/>
          </p:cNvGraphicFramePr>
          <p:nvPr/>
        </p:nvGraphicFramePr>
        <p:xfrm>
          <a:off x="6400800" y="5486400"/>
          <a:ext cx="1141413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0" name="Equation" r:id="rId12" imgW="621760" imgH="177646" progId="Equation.DSMT4">
                  <p:embed/>
                </p:oleObj>
              </mc:Choice>
              <mc:Fallback>
                <p:oleObj name="Equation" r:id="rId12" imgW="621760" imgH="177646" progId="Equation.DSMT4">
                  <p:embed/>
                  <p:pic>
                    <p:nvPicPr>
                      <p:cNvPr id="2154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486400"/>
                        <a:ext cx="1141413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47" name="Arc 43"/>
          <p:cNvSpPr>
            <a:spLocks/>
          </p:cNvSpPr>
          <p:nvPr/>
        </p:nvSpPr>
        <p:spPr bwMode="auto">
          <a:xfrm flipH="1">
            <a:off x="6019800" y="21336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651 w 21600"/>
              <a:gd name="T3" fmla="*/ 838200 h 43197"/>
              <a:gd name="T4" fmla="*/ 0 w 21600"/>
              <a:gd name="T5" fmla="*/ 41912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48" name="Arc 44"/>
          <p:cNvSpPr>
            <a:spLocks/>
          </p:cNvSpPr>
          <p:nvPr/>
        </p:nvSpPr>
        <p:spPr bwMode="auto">
          <a:xfrm flipH="1">
            <a:off x="6019800" y="30480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651 w 21600"/>
              <a:gd name="T3" fmla="*/ 838200 h 43197"/>
              <a:gd name="T4" fmla="*/ 0 w 21600"/>
              <a:gd name="T5" fmla="*/ 41912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49" name="Arc 45"/>
          <p:cNvSpPr>
            <a:spLocks/>
          </p:cNvSpPr>
          <p:nvPr/>
        </p:nvSpPr>
        <p:spPr bwMode="auto">
          <a:xfrm flipH="1">
            <a:off x="6019800" y="39624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651 w 21600"/>
              <a:gd name="T3" fmla="*/ 838200 h 43197"/>
              <a:gd name="T4" fmla="*/ 0 w 21600"/>
              <a:gd name="T5" fmla="*/ 41912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50" name="Arc 46"/>
          <p:cNvSpPr>
            <a:spLocks/>
          </p:cNvSpPr>
          <p:nvPr/>
        </p:nvSpPr>
        <p:spPr bwMode="auto">
          <a:xfrm flipH="1">
            <a:off x="6019800" y="4876800"/>
            <a:ext cx="228600" cy="838200"/>
          </a:xfrm>
          <a:custGeom>
            <a:avLst/>
            <a:gdLst>
              <a:gd name="T0" fmla="*/ 0 w 21600"/>
              <a:gd name="T1" fmla="*/ 0 h 43197"/>
              <a:gd name="T2" fmla="*/ 3651 w 21600"/>
              <a:gd name="T3" fmla="*/ 838200 h 43197"/>
              <a:gd name="T4" fmla="*/ 0 w 21600"/>
              <a:gd name="T5" fmla="*/ 419129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94"/>
                  <a:pt x="12138" y="43008"/>
                  <a:pt x="345" y="43197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4724400" y="22098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Put the numbers in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4800600" y="31242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½ x 0.8 = 0.4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4724400" y="4114800"/>
            <a:ext cx="1371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Divide by 0.4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4724400" y="51816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Square root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4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5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6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27919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47" grpId="0" animBg="1"/>
      <p:bldP spid="21548" grpId="0" animBg="1"/>
      <p:bldP spid="21549" grpId="0" animBg="1"/>
      <p:bldP spid="21550" grpId="0" animBg="1"/>
      <p:bldP spid="21551" grpId="0"/>
      <p:bldP spid="21552" grpId="0"/>
      <p:bldP spid="21553" grpId="0"/>
      <p:bldP spid="215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8138"/>
            <a:ext cx="4668838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A plot of land is in the shape of a sector of a circle of radius 55m. The length of fencing that is needed to enclose the land is 176m. Calculate the area of the plot of land.</a:t>
            </a:r>
            <a:endParaRPr lang="en-GB" altLang="en-US" sz="1800" baseline="30000">
              <a:latin typeface="Comic Sans MS" pitchFamily="66" charset="0"/>
            </a:endParaRPr>
          </a:p>
        </p:txBody>
      </p:sp>
      <p:sp>
        <p:nvSpPr>
          <p:cNvPr id="22555" name="Arc 27"/>
          <p:cNvSpPr>
            <a:spLocks noChangeAspect="1"/>
          </p:cNvSpPr>
          <p:nvPr/>
        </p:nvSpPr>
        <p:spPr bwMode="auto">
          <a:xfrm>
            <a:off x="1922463" y="4487863"/>
            <a:ext cx="1257300" cy="1468437"/>
          </a:xfrm>
          <a:custGeom>
            <a:avLst/>
            <a:gdLst>
              <a:gd name="T0" fmla="*/ 214323 w 21600"/>
              <a:gd name="T1" fmla="*/ 1468437 h 25224"/>
              <a:gd name="T2" fmla="*/ 260366 w 21600"/>
              <a:gd name="T3" fmla="*/ 0 h 25224"/>
              <a:gd name="T4" fmla="*/ 1257300 w 21600"/>
              <a:gd name="T5" fmla="*/ 766179 h 252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5224" fill="none" extrusionOk="0">
                <a:moveTo>
                  <a:pt x="3682" y="25223"/>
                </a:moveTo>
                <a:cubicBezTo>
                  <a:pt x="1282" y="21658"/>
                  <a:pt x="0" y="17458"/>
                  <a:pt x="0" y="13161"/>
                </a:cubicBezTo>
                <a:cubicBezTo>
                  <a:pt x="-1" y="8400"/>
                  <a:pt x="1572" y="3774"/>
                  <a:pt x="4472" y="-1"/>
                </a:cubicBezTo>
              </a:path>
              <a:path w="21600" h="25224" stroke="0" extrusionOk="0">
                <a:moveTo>
                  <a:pt x="3682" y="25223"/>
                </a:moveTo>
                <a:cubicBezTo>
                  <a:pt x="1282" y="21658"/>
                  <a:pt x="0" y="17458"/>
                  <a:pt x="0" y="13161"/>
                </a:cubicBezTo>
                <a:cubicBezTo>
                  <a:pt x="-1" y="8400"/>
                  <a:pt x="1572" y="3774"/>
                  <a:pt x="4472" y="-1"/>
                </a:cubicBezTo>
                <a:lnTo>
                  <a:pt x="21600" y="13161"/>
                </a:lnTo>
                <a:lnTo>
                  <a:pt x="3682" y="25223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56" name="Line 28"/>
          <p:cNvSpPr>
            <a:spLocks noChangeShapeType="1"/>
          </p:cNvSpPr>
          <p:nvPr/>
        </p:nvSpPr>
        <p:spPr bwMode="auto">
          <a:xfrm>
            <a:off x="2187575" y="4486275"/>
            <a:ext cx="954088" cy="7127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7" name="Line 29"/>
          <p:cNvSpPr>
            <a:spLocks noChangeShapeType="1"/>
          </p:cNvSpPr>
          <p:nvPr/>
        </p:nvSpPr>
        <p:spPr bwMode="auto">
          <a:xfrm flipH="1">
            <a:off x="2124075" y="5194300"/>
            <a:ext cx="1008063" cy="7572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58" name="Text Box 30"/>
          <p:cNvSpPr txBox="1">
            <a:spLocks noChangeArrowheads="1"/>
          </p:cNvSpPr>
          <p:nvPr/>
        </p:nvSpPr>
        <p:spPr bwMode="auto">
          <a:xfrm>
            <a:off x="1892300" y="4140200"/>
            <a:ext cx="38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22559" name="Text Box 31"/>
          <p:cNvSpPr txBox="1">
            <a:spLocks noChangeArrowheads="1"/>
          </p:cNvSpPr>
          <p:nvPr/>
        </p:nvSpPr>
        <p:spPr bwMode="auto">
          <a:xfrm>
            <a:off x="1830388" y="5942013"/>
            <a:ext cx="385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2560" name="Text Box 32"/>
          <p:cNvSpPr txBox="1">
            <a:spLocks noChangeArrowheads="1"/>
          </p:cNvSpPr>
          <p:nvPr/>
        </p:nvSpPr>
        <p:spPr bwMode="auto">
          <a:xfrm>
            <a:off x="3130550" y="5027613"/>
            <a:ext cx="3857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O</a:t>
            </a:r>
          </a:p>
        </p:txBody>
      </p:sp>
      <p:sp>
        <p:nvSpPr>
          <p:cNvPr id="22561" name="Text Box 33"/>
          <p:cNvSpPr txBox="1">
            <a:spLocks noChangeArrowheads="1"/>
          </p:cNvSpPr>
          <p:nvPr/>
        </p:nvSpPr>
        <p:spPr bwMode="auto">
          <a:xfrm>
            <a:off x="2562225" y="4508500"/>
            <a:ext cx="7445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55m</a:t>
            </a:r>
          </a:p>
        </p:txBody>
      </p:sp>
      <p:sp>
        <p:nvSpPr>
          <p:cNvPr id="22562" name="Text Box 34"/>
          <p:cNvSpPr txBox="1">
            <a:spLocks noChangeArrowheads="1"/>
          </p:cNvSpPr>
          <p:nvPr/>
        </p:nvSpPr>
        <p:spPr bwMode="auto">
          <a:xfrm>
            <a:off x="2500313" y="5602288"/>
            <a:ext cx="744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55m</a:t>
            </a:r>
          </a:p>
        </p:txBody>
      </p:sp>
      <p:sp>
        <p:nvSpPr>
          <p:cNvPr id="22563" name="Arc 35"/>
          <p:cNvSpPr>
            <a:spLocks/>
          </p:cNvSpPr>
          <p:nvPr/>
        </p:nvSpPr>
        <p:spPr bwMode="auto">
          <a:xfrm>
            <a:off x="2876550" y="5010150"/>
            <a:ext cx="914400" cy="350838"/>
          </a:xfrm>
          <a:custGeom>
            <a:avLst/>
            <a:gdLst>
              <a:gd name="T0" fmla="*/ 19643 w 21600"/>
              <a:gd name="T1" fmla="*/ 350838 h 8270"/>
              <a:gd name="T2" fmla="*/ 14393 w 21600"/>
              <a:gd name="T3" fmla="*/ 0 h 8270"/>
              <a:gd name="T4" fmla="*/ 914400 w 21600"/>
              <a:gd name="T5" fmla="*/ 161971 h 82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8270" fill="none" extrusionOk="0">
                <a:moveTo>
                  <a:pt x="463" y="8270"/>
                </a:moveTo>
                <a:cubicBezTo>
                  <a:pt x="155" y="6806"/>
                  <a:pt x="0" y="5314"/>
                  <a:pt x="0" y="3818"/>
                </a:cubicBezTo>
                <a:cubicBezTo>
                  <a:pt x="-1" y="2537"/>
                  <a:pt x="113" y="1260"/>
                  <a:pt x="340" y="0"/>
                </a:cubicBezTo>
              </a:path>
              <a:path w="21600" h="8270" stroke="0" extrusionOk="0">
                <a:moveTo>
                  <a:pt x="463" y="8270"/>
                </a:moveTo>
                <a:cubicBezTo>
                  <a:pt x="155" y="6806"/>
                  <a:pt x="0" y="5314"/>
                  <a:pt x="0" y="3818"/>
                </a:cubicBezTo>
                <a:cubicBezTo>
                  <a:pt x="-1" y="2537"/>
                  <a:pt x="113" y="1260"/>
                  <a:pt x="340" y="0"/>
                </a:cubicBezTo>
                <a:lnTo>
                  <a:pt x="21600" y="3818"/>
                </a:lnTo>
                <a:lnTo>
                  <a:pt x="463" y="82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66" name="Text Box 38"/>
          <p:cNvSpPr txBox="1">
            <a:spLocks noChangeArrowheads="1"/>
          </p:cNvSpPr>
          <p:nvPr/>
        </p:nvSpPr>
        <p:spPr bwMode="auto">
          <a:xfrm>
            <a:off x="2581275" y="5021263"/>
            <a:ext cx="233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/>
              <a:t>θ</a:t>
            </a:r>
          </a:p>
        </p:txBody>
      </p:sp>
      <p:sp>
        <p:nvSpPr>
          <p:cNvPr id="22567" name="Text Box 39"/>
          <p:cNvSpPr txBox="1">
            <a:spLocks noChangeArrowheads="1"/>
          </p:cNvSpPr>
          <p:nvPr/>
        </p:nvSpPr>
        <p:spPr bwMode="auto">
          <a:xfrm>
            <a:off x="228600" y="6324600"/>
            <a:ext cx="4554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(We need to work out the angle first)</a:t>
            </a:r>
          </a:p>
        </p:txBody>
      </p:sp>
      <p:sp>
        <p:nvSpPr>
          <p:cNvPr id="22568" name="Text Box 40"/>
          <p:cNvSpPr txBox="1">
            <a:spLocks noChangeArrowheads="1"/>
          </p:cNvSpPr>
          <p:nvPr/>
        </p:nvSpPr>
        <p:spPr bwMode="auto">
          <a:xfrm>
            <a:off x="1263650" y="5019675"/>
            <a:ext cx="8064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66m</a:t>
            </a:r>
          </a:p>
        </p:txBody>
      </p:sp>
      <p:sp>
        <p:nvSpPr>
          <p:cNvPr id="22569" name="Text Box 41"/>
          <p:cNvSpPr txBox="1">
            <a:spLocks noChangeArrowheads="1"/>
          </p:cNvSpPr>
          <p:nvPr/>
        </p:nvSpPr>
        <p:spPr bwMode="auto">
          <a:xfrm>
            <a:off x="6553200" y="1676400"/>
            <a:ext cx="21336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The length of the arc must be 66m (adds up to 176 total)</a:t>
            </a:r>
          </a:p>
        </p:txBody>
      </p:sp>
      <p:graphicFrame>
        <p:nvGraphicFramePr>
          <p:cNvPr id="22570" name="Object 42"/>
          <p:cNvGraphicFramePr>
            <a:graphicFrameLocks noChangeAspect="1"/>
          </p:cNvGraphicFramePr>
          <p:nvPr/>
        </p:nvGraphicFramePr>
        <p:xfrm>
          <a:off x="7239000" y="2514600"/>
          <a:ext cx="75247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4" name="Equation" r:id="rId3" imgW="393359" imgH="177646" progId="Equation.DSMT4">
                  <p:embed/>
                </p:oleObj>
              </mc:Choice>
              <mc:Fallback>
                <p:oleObj name="Equation" r:id="rId3" imgW="393359" imgH="177646" progId="Equation.DSMT4">
                  <p:embed/>
                  <p:pic>
                    <p:nvPicPr>
                      <p:cNvPr id="2257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514600"/>
                        <a:ext cx="752475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1" name="Object 43"/>
          <p:cNvGraphicFramePr>
            <a:graphicFrameLocks noChangeAspect="1"/>
          </p:cNvGraphicFramePr>
          <p:nvPr/>
        </p:nvGraphicFramePr>
        <p:xfrm>
          <a:off x="7010400" y="2971800"/>
          <a:ext cx="1117600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5" name="Equation" r:id="rId5" imgW="583693" imgH="177646" progId="Equation.DSMT4">
                  <p:embed/>
                </p:oleObj>
              </mc:Choice>
              <mc:Fallback>
                <p:oleObj name="Equation" r:id="rId5" imgW="583693" imgH="177646" progId="Equation.DSMT4">
                  <p:embed/>
                  <p:pic>
                    <p:nvPicPr>
                      <p:cNvPr id="22571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971800"/>
                        <a:ext cx="1117600" cy="33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2" name="Object 44"/>
          <p:cNvGraphicFramePr>
            <a:graphicFrameLocks noChangeAspect="1"/>
          </p:cNvGraphicFramePr>
          <p:nvPr/>
        </p:nvGraphicFramePr>
        <p:xfrm>
          <a:off x="7086600" y="3352800"/>
          <a:ext cx="99695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6" name="Equation" r:id="rId7" imgW="520474" imgH="203112" progId="Equation.DSMT4">
                  <p:embed/>
                </p:oleObj>
              </mc:Choice>
              <mc:Fallback>
                <p:oleObj name="Equation" r:id="rId7" imgW="520474" imgH="203112" progId="Equation.DSMT4">
                  <p:embed/>
                  <p:pic>
                    <p:nvPicPr>
                      <p:cNvPr id="22572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352800"/>
                        <a:ext cx="99695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3" name="Line 45"/>
          <p:cNvSpPr>
            <a:spLocks noChangeShapeType="1"/>
          </p:cNvSpPr>
          <p:nvPr/>
        </p:nvSpPr>
        <p:spPr bwMode="auto">
          <a:xfrm>
            <a:off x="5638800" y="39624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74" name="Object 46"/>
          <p:cNvGraphicFramePr>
            <a:graphicFrameLocks noChangeAspect="1"/>
          </p:cNvGraphicFramePr>
          <p:nvPr/>
        </p:nvGraphicFramePr>
        <p:xfrm>
          <a:off x="7010400" y="4114800"/>
          <a:ext cx="12192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7" name="Equation" r:id="rId9" imgW="634725" imgH="393529" progId="Equation.DSMT4">
                  <p:embed/>
                </p:oleObj>
              </mc:Choice>
              <mc:Fallback>
                <p:oleObj name="Equation" r:id="rId9" imgW="634725" imgH="393529" progId="Equation.DSMT4">
                  <p:embed/>
                  <p:pic>
                    <p:nvPicPr>
                      <p:cNvPr id="22574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114800"/>
                        <a:ext cx="12192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5" name="Object 47"/>
          <p:cNvGraphicFramePr>
            <a:graphicFrameLocks noChangeAspect="1"/>
          </p:cNvGraphicFramePr>
          <p:nvPr/>
        </p:nvGraphicFramePr>
        <p:xfrm>
          <a:off x="6477000" y="4953000"/>
          <a:ext cx="2217738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8" name="Equation" r:id="rId11" imgW="1155700" imgH="393700" progId="Equation.DSMT4">
                  <p:embed/>
                </p:oleObj>
              </mc:Choice>
              <mc:Fallback>
                <p:oleObj name="Equation" r:id="rId11" imgW="1155700" imgH="393700" progId="Equation.DSMT4">
                  <p:embed/>
                  <p:pic>
                    <p:nvPicPr>
                      <p:cNvPr id="22575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953000"/>
                        <a:ext cx="2217738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76" name="Object 48"/>
          <p:cNvGraphicFramePr>
            <a:graphicFrameLocks noChangeAspect="1"/>
          </p:cNvGraphicFramePr>
          <p:nvPr/>
        </p:nvGraphicFramePr>
        <p:xfrm>
          <a:off x="6858000" y="5943600"/>
          <a:ext cx="15351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59" name="Equation" r:id="rId13" imgW="799753" imgH="203112" progId="Equation.DSMT4">
                  <p:embed/>
                </p:oleObj>
              </mc:Choice>
              <mc:Fallback>
                <p:oleObj name="Equation" r:id="rId13" imgW="799753" imgH="203112" progId="Equation.DSMT4">
                  <p:embed/>
                  <p:pic>
                    <p:nvPicPr>
                      <p:cNvPr id="22576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5943600"/>
                        <a:ext cx="15351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77" name="Arc 49"/>
          <p:cNvSpPr>
            <a:spLocks/>
          </p:cNvSpPr>
          <p:nvPr/>
        </p:nvSpPr>
        <p:spPr bwMode="auto">
          <a:xfrm flipH="1">
            <a:off x="6629400" y="2667000"/>
            <a:ext cx="223838" cy="457200"/>
          </a:xfrm>
          <a:custGeom>
            <a:avLst/>
            <a:gdLst>
              <a:gd name="T0" fmla="*/ 1493 w 21745"/>
              <a:gd name="T1" fmla="*/ 0 h 43200"/>
              <a:gd name="T2" fmla="*/ 0 w 21745"/>
              <a:gd name="T3" fmla="*/ 457200 h 43200"/>
              <a:gd name="T4" fmla="*/ 1493 w 21745"/>
              <a:gd name="T5" fmla="*/ 2286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5" h="43200" fill="none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</a:path>
              <a:path w="21745" h="43200" stroke="0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  <a:lnTo>
                  <a:pt x="145" y="21600"/>
                </a:lnTo>
                <a:lnTo>
                  <a:pt x="14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78" name="Arc 50"/>
          <p:cNvSpPr>
            <a:spLocks/>
          </p:cNvSpPr>
          <p:nvPr/>
        </p:nvSpPr>
        <p:spPr bwMode="auto">
          <a:xfrm flipH="1">
            <a:off x="6629400" y="3124200"/>
            <a:ext cx="223838" cy="457200"/>
          </a:xfrm>
          <a:custGeom>
            <a:avLst/>
            <a:gdLst>
              <a:gd name="T0" fmla="*/ 1493 w 21745"/>
              <a:gd name="T1" fmla="*/ 0 h 43200"/>
              <a:gd name="T2" fmla="*/ 0 w 21745"/>
              <a:gd name="T3" fmla="*/ 457200 h 43200"/>
              <a:gd name="T4" fmla="*/ 1493 w 21745"/>
              <a:gd name="T5" fmla="*/ 2286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5" h="43200" fill="none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</a:path>
              <a:path w="21745" h="43200" stroke="0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  <a:lnTo>
                  <a:pt x="145" y="21600"/>
                </a:lnTo>
                <a:lnTo>
                  <a:pt x="14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79" name="Arc 51"/>
          <p:cNvSpPr>
            <a:spLocks/>
          </p:cNvSpPr>
          <p:nvPr/>
        </p:nvSpPr>
        <p:spPr bwMode="auto">
          <a:xfrm flipH="1">
            <a:off x="6096000" y="4495800"/>
            <a:ext cx="300038" cy="838200"/>
          </a:xfrm>
          <a:custGeom>
            <a:avLst/>
            <a:gdLst>
              <a:gd name="T0" fmla="*/ 2001 w 21745"/>
              <a:gd name="T1" fmla="*/ 0 h 43200"/>
              <a:gd name="T2" fmla="*/ 0 w 21745"/>
              <a:gd name="T3" fmla="*/ 838200 h 43200"/>
              <a:gd name="T4" fmla="*/ 2001 w 21745"/>
              <a:gd name="T5" fmla="*/ 4191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5" h="43200" fill="none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</a:path>
              <a:path w="21745" h="43200" stroke="0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  <a:lnTo>
                  <a:pt x="145" y="21600"/>
                </a:lnTo>
                <a:lnTo>
                  <a:pt x="14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80" name="Arc 52"/>
          <p:cNvSpPr>
            <a:spLocks/>
          </p:cNvSpPr>
          <p:nvPr/>
        </p:nvSpPr>
        <p:spPr bwMode="auto">
          <a:xfrm flipH="1">
            <a:off x="6096000" y="5334000"/>
            <a:ext cx="300038" cy="838200"/>
          </a:xfrm>
          <a:custGeom>
            <a:avLst/>
            <a:gdLst>
              <a:gd name="T0" fmla="*/ 2001 w 21745"/>
              <a:gd name="T1" fmla="*/ 0 h 43200"/>
              <a:gd name="T2" fmla="*/ 0 w 21745"/>
              <a:gd name="T3" fmla="*/ 838200 h 43200"/>
              <a:gd name="T4" fmla="*/ 2001 w 21745"/>
              <a:gd name="T5" fmla="*/ 41910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45" h="43200" fill="none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</a:path>
              <a:path w="21745" h="43200" stroke="0" extrusionOk="0">
                <a:moveTo>
                  <a:pt x="144" y="0"/>
                </a:moveTo>
                <a:cubicBezTo>
                  <a:pt x="12074" y="0"/>
                  <a:pt x="21745" y="9670"/>
                  <a:pt x="21745" y="21600"/>
                </a:cubicBezTo>
                <a:cubicBezTo>
                  <a:pt x="21745" y="33529"/>
                  <a:pt x="12074" y="43200"/>
                  <a:pt x="145" y="43200"/>
                </a:cubicBezTo>
                <a:cubicBezTo>
                  <a:pt x="96" y="43200"/>
                  <a:pt x="48" y="43199"/>
                  <a:pt x="0" y="43199"/>
                </a:cubicBezTo>
                <a:lnTo>
                  <a:pt x="145" y="21600"/>
                </a:lnTo>
                <a:lnTo>
                  <a:pt x="144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81" name="Text Box 53"/>
          <p:cNvSpPr txBox="1">
            <a:spLocks noChangeArrowheads="1"/>
          </p:cNvSpPr>
          <p:nvPr/>
        </p:nvSpPr>
        <p:spPr bwMode="auto">
          <a:xfrm>
            <a:off x="5486400" y="25908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the numbers in</a:t>
            </a:r>
          </a:p>
        </p:txBody>
      </p:sp>
      <p:sp>
        <p:nvSpPr>
          <p:cNvPr id="22582" name="Text Box 54"/>
          <p:cNvSpPr txBox="1">
            <a:spLocks noChangeArrowheads="1"/>
          </p:cNvSpPr>
          <p:nvPr/>
        </p:nvSpPr>
        <p:spPr bwMode="auto">
          <a:xfrm>
            <a:off x="5334000" y="3200400"/>
            <a:ext cx="1219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55</a:t>
            </a:r>
          </a:p>
        </p:txBody>
      </p:sp>
      <p:sp>
        <p:nvSpPr>
          <p:cNvPr id="22583" name="Text Box 55"/>
          <p:cNvSpPr txBox="1">
            <a:spLocks noChangeArrowheads="1"/>
          </p:cNvSpPr>
          <p:nvPr/>
        </p:nvSpPr>
        <p:spPr bwMode="auto">
          <a:xfrm>
            <a:off x="2362200" y="50292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1.2</a:t>
            </a:r>
            <a:r>
              <a:rPr lang="en-GB" altLang="en-US" sz="1600" baseline="40000">
                <a:latin typeface="Comic Sans MS" pitchFamily="66" charset="0"/>
              </a:rPr>
              <a:t>c</a:t>
            </a:r>
          </a:p>
        </p:txBody>
      </p:sp>
      <p:sp>
        <p:nvSpPr>
          <p:cNvPr id="22584" name="Text Box 56"/>
          <p:cNvSpPr txBox="1">
            <a:spLocks noChangeArrowheads="1"/>
          </p:cNvSpPr>
          <p:nvPr/>
        </p:nvSpPr>
        <p:spPr bwMode="auto">
          <a:xfrm>
            <a:off x="4953000" y="4648200"/>
            <a:ext cx="1219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the numbers in</a:t>
            </a: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5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6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7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66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2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5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2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2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225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2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2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5" grpId="0" animBg="1"/>
      <p:bldP spid="22556" grpId="0" animBg="1"/>
      <p:bldP spid="22557" grpId="0" animBg="1"/>
      <p:bldP spid="22558" grpId="0"/>
      <p:bldP spid="22559" grpId="0"/>
      <p:bldP spid="22560" grpId="0"/>
      <p:bldP spid="22561" grpId="0"/>
      <p:bldP spid="22562" grpId="0"/>
      <p:bldP spid="22563" grpId="0" animBg="1"/>
      <p:bldP spid="22566" grpId="0"/>
      <p:bldP spid="22566" grpId="1"/>
      <p:bldP spid="22567" grpId="0"/>
      <p:bldP spid="22569" grpId="0"/>
      <p:bldP spid="22573" grpId="0" animBg="1"/>
      <p:bldP spid="22577" grpId="0" animBg="1"/>
      <p:bldP spid="22578" grpId="0" animBg="1"/>
      <p:bldP spid="22579" grpId="0" animBg="1"/>
      <p:bldP spid="22580" grpId="0" animBg="1"/>
      <p:bldP spid="22581" grpId="0"/>
      <p:bldP spid="22582" grpId="0"/>
      <p:bldP spid="22583" grpId="0"/>
      <p:bldP spid="225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8138"/>
            <a:ext cx="4668838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You can also work out the area of a segment using radians.</a:t>
            </a:r>
            <a:endParaRPr lang="en-GB" altLang="en-US" sz="1800" baseline="30000">
              <a:latin typeface="Comic Sans MS" pitchFamily="66" charset="0"/>
            </a:endParaRPr>
          </a:p>
        </p:txBody>
      </p:sp>
      <p:sp>
        <p:nvSpPr>
          <p:cNvPr id="23585" name="Oval 33"/>
          <p:cNvSpPr>
            <a:spLocks noChangeAspect="1" noChangeArrowheads="1"/>
          </p:cNvSpPr>
          <p:nvPr/>
        </p:nvSpPr>
        <p:spPr bwMode="auto">
          <a:xfrm>
            <a:off x="1143000" y="3657600"/>
            <a:ext cx="2209800" cy="2209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 flipH="1">
            <a:off x="1425575" y="4751388"/>
            <a:ext cx="825500" cy="763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>
            <a:off x="2251075" y="4759325"/>
            <a:ext cx="771525" cy="790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1425575" y="5503863"/>
            <a:ext cx="1604963" cy="460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098675" y="4437063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O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1182688" y="5413375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82913" y="5448300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1681163" y="4786313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r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2522538" y="4821238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r</a:t>
            </a:r>
          </a:p>
        </p:txBody>
      </p:sp>
      <p:sp>
        <p:nvSpPr>
          <p:cNvPr id="23595" name="Arc 43"/>
          <p:cNvSpPr>
            <a:spLocks/>
          </p:cNvSpPr>
          <p:nvPr/>
        </p:nvSpPr>
        <p:spPr bwMode="auto">
          <a:xfrm>
            <a:off x="2070100" y="4491038"/>
            <a:ext cx="342900" cy="471487"/>
          </a:xfrm>
          <a:custGeom>
            <a:avLst/>
            <a:gdLst>
              <a:gd name="T0" fmla="*/ 342900 w 15732"/>
              <a:gd name="T1" fmla="*/ 440971 h 21600"/>
              <a:gd name="T2" fmla="*/ 0 w 15732"/>
              <a:gd name="T3" fmla="*/ 437195 h 21600"/>
              <a:gd name="T4" fmla="*/ 176267 w 15732"/>
              <a:gd name="T5" fmla="*/ 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32" h="21600" fill="none" extrusionOk="0">
                <a:moveTo>
                  <a:pt x="15731" y="20201"/>
                </a:moveTo>
                <a:cubicBezTo>
                  <a:pt x="13289" y="21126"/>
                  <a:pt x="10698" y="21599"/>
                  <a:pt x="8087" y="21600"/>
                </a:cubicBezTo>
                <a:cubicBezTo>
                  <a:pt x="5315" y="21600"/>
                  <a:pt x="2569" y="21066"/>
                  <a:pt x="0" y="20028"/>
                </a:cubicBezTo>
              </a:path>
              <a:path w="15732" h="21600" stroke="0" extrusionOk="0">
                <a:moveTo>
                  <a:pt x="15731" y="20201"/>
                </a:moveTo>
                <a:cubicBezTo>
                  <a:pt x="13289" y="21126"/>
                  <a:pt x="10698" y="21599"/>
                  <a:pt x="8087" y="21600"/>
                </a:cubicBezTo>
                <a:cubicBezTo>
                  <a:pt x="5315" y="21600"/>
                  <a:pt x="2569" y="21066"/>
                  <a:pt x="0" y="20028"/>
                </a:cubicBezTo>
                <a:lnTo>
                  <a:pt x="8087" y="0"/>
                </a:lnTo>
                <a:lnTo>
                  <a:pt x="15731" y="2020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098675" y="490378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/>
              <a:t>θ</a:t>
            </a:r>
          </a:p>
        </p:txBody>
      </p:sp>
      <p:sp>
        <p:nvSpPr>
          <p:cNvPr id="23597" name="Line 45"/>
          <p:cNvSpPr>
            <a:spLocks noChangeShapeType="1"/>
          </p:cNvSpPr>
          <p:nvPr/>
        </p:nvSpPr>
        <p:spPr bwMode="auto">
          <a:xfrm flipV="1">
            <a:off x="1892300" y="5548313"/>
            <a:ext cx="214313" cy="225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8" name="Line 46"/>
          <p:cNvSpPr>
            <a:spLocks noChangeShapeType="1"/>
          </p:cNvSpPr>
          <p:nvPr/>
        </p:nvSpPr>
        <p:spPr bwMode="auto">
          <a:xfrm flipV="1">
            <a:off x="2079625" y="5557838"/>
            <a:ext cx="241300" cy="2428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599" name="Line 47"/>
          <p:cNvSpPr>
            <a:spLocks noChangeShapeType="1"/>
          </p:cNvSpPr>
          <p:nvPr/>
        </p:nvSpPr>
        <p:spPr bwMode="auto">
          <a:xfrm flipV="1">
            <a:off x="2286000" y="5562600"/>
            <a:ext cx="241300" cy="2428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0" name="Line 48"/>
          <p:cNvSpPr>
            <a:spLocks noChangeShapeType="1"/>
          </p:cNvSpPr>
          <p:nvPr/>
        </p:nvSpPr>
        <p:spPr bwMode="auto">
          <a:xfrm flipV="1">
            <a:off x="2473325" y="5565775"/>
            <a:ext cx="222250" cy="225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2" name="Line 50"/>
          <p:cNvSpPr>
            <a:spLocks noChangeShapeType="1"/>
          </p:cNvSpPr>
          <p:nvPr/>
        </p:nvSpPr>
        <p:spPr bwMode="auto">
          <a:xfrm flipV="1">
            <a:off x="1604963" y="5540375"/>
            <a:ext cx="96837" cy="984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3" name="Line 51"/>
          <p:cNvSpPr>
            <a:spLocks noChangeShapeType="1"/>
          </p:cNvSpPr>
          <p:nvPr/>
        </p:nvSpPr>
        <p:spPr bwMode="auto">
          <a:xfrm flipV="1">
            <a:off x="1747838" y="5548313"/>
            <a:ext cx="152400" cy="1444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5" name="Line 53"/>
          <p:cNvSpPr>
            <a:spLocks noChangeShapeType="1"/>
          </p:cNvSpPr>
          <p:nvPr/>
        </p:nvSpPr>
        <p:spPr bwMode="auto">
          <a:xfrm flipV="1">
            <a:off x="2689225" y="5576888"/>
            <a:ext cx="141288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606" name="Text Box 54"/>
          <p:cNvSpPr txBox="1">
            <a:spLocks noChangeArrowheads="1"/>
          </p:cNvSpPr>
          <p:nvPr/>
        </p:nvSpPr>
        <p:spPr bwMode="auto">
          <a:xfrm>
            <a:off x="4660900" y="1631950"/>
            <a:ext cx="44831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latin typeface="Comic Sans MS" pitchFamily="66" charset="0"/>
              </a:rPr>
              <a:t>Area of a Segment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Area of Sector AOB – Area of Triangle AOB</a:t>
            </a:r>
          </a:p>
        </p:txBody>
      </p:sp>
      <p:sp>
        <p:nvSpPr>
          <p:cNvPr id="23607" name="Text Box 55"/>
          <p:cNvSpPr txBox="1">
            <a:spLocks noChangeArrowheads="1"/>
          </p:cNvSpPr>
          <p:nvPr/>
        </p:nvSpPr>
        <p:spPr bwMode="auto">
          <a:xfrm>
            <a:off x="5715000" y="2362200"/>
            <a:ext cx="2209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Area of Sector AOB</a:t>
            </a:r>
          </a:p>
        </p:txBody>
      </p:sp>
      <p:graphicFrame>
        <p:nvGraphicFramePr>
          <p:cNvPr id="23609" name="Object 57"/>
          <p:cNvGraphicFramePr>
            <a:graphicFrameLocks noChangeAspect="1"/>
          </p:cNvGraphicFramePr>
          <p:nvPr/>
        </p:nvGraphicFramePr>
        <p:xfrm>
          <a:off x="6324600" y="2667000"/>
          <a:ext cx="10033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" name="Equation" r:id="rId3" imgW="634725" imgH="393529" progId="Equation.DSMT4">
                  <p:embed/>
                </p:oleObj>
              </mc:Choice>
              <mc:Fallback>
                <p:oleObj name="Equation" r:id="rId3" imgW="634725" imgH="393529" progId="Equation.DSMT4">
                  <p:embed/>
                  <p:pic>
                    <p:nvPicPr>
                      <p:cNvPr id="23609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2667000"/>
                        <a:ext cx="10033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10" name="Text Box 58"/>
          <p:cNvSpPr txBox="1">
            <a:spLocks noChangeArrowheads="1"/>
          </p:cNvSpPr>
          <p:nvPr/>
        </p:nvSpPr>
        <p:spPr bwMode="auto">
          <a:xfrm>
            <a:off x="5715000" y="3352800"/>
            <a:ext cx="2286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Area of Triangle AOB</a:t>
            </a:r>
          </a:p>
        </p:txBody>
      </p:sp>
      <p:graphicFrame>
        <p:nvGraphicFramePr>
          <p:cNvPr id="23611" name="Object 59"/>
          <p:cNvGraphicFramePr>
            <a:graphicFrameLocks noChangeAspect="1"/>
          </p:cNvGraphicFramePr>
          <p:nvPr/>
        </p:nvGraphicFramePr>
        <p:xfrm>
          <a:off x="6248400" y="4267200"/>
          <a:ext cx="13446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3" name="Equation" r:id="rId5" imgW="850531" imgH="393529" progId="Equation.DSMT4">
                  <p:embed/>
                </p:oleObj>
              </mc:Choice>
              <mc:Fallback>
                <p:oleObj name="Equation" r:id="rId5" imgW="850531" imgH="393529" progId="Equation.DSMT4">
                  <p:embed/>
                  <p:pic>
                    <p:nvPicPr>
                      <p:cNvPr id="23611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267200"/>
                        <a:ext cx="13446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12" name="Text Box 60"/>
          <p:cNvSpPr txBox="1">
            <a:spLocks noChangeArrowheads="1"/>
          </p:cNvSpPr>
          <p:nvPr/>
        </p:nvSpPr>
        <p:spPr bwMode="auto">
          <a:xfrm>
            <a:off x="5715000" y="4953000"/>
            <a:ext cx="22860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Area of the Segment</a:t>
            </a:r>
          </a:p>
        </p:txBody>
      </p:sp>
      <p:graphicFrame>
        <p:nvGraphicFramePr>
          <p:cNvPr id="23613" name="Object 61"/>
          <p:cNvGraphicFramePr>
            <a:graphicFrameLocks noChangeAspect="1"/>
          </p:cNvGraphicFramePr>
          <p:nvPr/>
        </p:nvGraphicFramePr>
        <p:xfrm>
          <a:off x="6629400" y="5334000"/>
          <a:ext cx="11033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4" name="Equation" r:id="rId7" imgW="698197" imgH="393529" progId="Equation.DSMT4">
                  <p:embed/>
                </p:oleObj>
              </mc:Choice>
              <mc:Fallback>
                <p:oleObj name="Equation" r:id="rId7" imgW="698197" imgH="393529" progId="Equation.DSMT4">
                  <p:embed/>
                  <p:pic>
                    <p:nvPicPr>
                      <p:cNvPr id="23613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5334000"/>
                        <a:ext cx="11033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14" name="Object 62"/>
          <p:cNvGraphicFramePr>
            <a:graphicFrameLocks noChangeAspect="1"/>
          </p:cNvGraphicFramePr>
          <p:nvPr/>
        </p:nvGraphicFramePr>
        <p:xfrm>
          <a:off x="6096000" y="5334000"/>
          <a:ext cx="5826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5" name="Equation" r:id="rId9" imgW="368140" imgH="393529" progId="Equation.DSMT4">
                  <p:embed/>
                </p:oleObj>
              </mc:Choice>
              <mc:Fallback>
                <p:oleObj name="Equation" r:id="rId9" imgW="368140" imgH="393529" progId="Equation.DSMT4">
                  <p:embed/>
                  <p:pic>
                    <p:nvPicPr>
                      <p:cNvPr id="23614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334000"/>
                        <a:ext cx="5826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15" name="Object 63"/>
          <p:cNvGraphicFramePr>
            <a:graphicFrameLocks noChangeAspect="1"/>
          </p:cNvGraphicFramePr>
          <p:nvPr/>
        </p:nvGraphicFramePr>
        <p:xfrm>
          <a:off x="6477000" y="6172200"/>
          <a:ext cx="10429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6" name="Equation" r:id="rId11" imgW="660113" imgH="203112" progId="Equation.DSMT4">
                  <p:embed/>
                </p:oleObj>
              </mc:Choice>
              <mc:Fallback>
                <p:oleObj name="Equation" r:id="rId11" imgW="660113" imgH="203112" progId="Equation.DSMT4">
                  <p:embed/>
                  <p:pic>
                    <p:nvPicPr>
                      <p:cNvPr id="23615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6172200"/>
                        <a:ext cx="10429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16" name="Object 64"/>
          <p:cNvGraphicFramePr>
            <a:graphicFrameLocks noChangeAspect="1"/>
          </p:cNvGraphicFramePr>
          <p:nvPr/>
        </p:nvGraphicFramePr>
        <p:xfrm>
          <a:off x="6096000" y="6019800"/>
          <a:ext cx="4429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7" name="Equation" r:id="rId13" imgW="279279" imgH="393529" progId="Equation.DSMT4">
                  <p:embed/>
                </p:oleObj>
              </mc:Choice>
              <mc:Fallback>
                <p:oleObj name="Equation" r:id="rId13" imgW="279279" imgH="393529" progId="Equation.DSMT4">
                  <p:embed/>
                  <p:pic>
                    <p:nvPicPr>
                      <p:cNvPr id="23616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6019800"/>
                        <a:ext cx="4429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617" name="Object 65"/>
          <p:cNvGraphicFramePr>
            <a:graphicFrameLocks noChangeAspect="1"/>
          </p:cNvGraphicFramePr>
          <p:nvPr/>
        </p:nvGraphicFramePr>
        <p:xfrm>
          <a:off x="6248400" y="3657600"/>
          <a:ext cx="14255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8" name="Equation" r:id="rId15" imgW="901309" imgH="393529" progId="Equation.DSMT4">
                  <p:embed/>
                </p:oleObj>
              </mc:Choice>
              <mc:Fallback>
                <p:oleObj name="Equation" r:id="rId15" imgW="901309" imgH="393529" progId="Equation.DSMT4">
                  <p:embed/>
                  <p:pic>
                    <p:nvPicPr>
                      <p:cNvPr id="23617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657600"/>
                        <a:ext cx="142557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618" name="Arc 66"/>
          <p:cNvSpPr>
            <a:spLocks/>
          </p:cNvSpPr>
          <p:nvPr/>
        </p:nvSpPr>
        <p:spPr bwMode="auto">
          <a:xfrm flipH="1">
            <a:off x="5410200" y="3962400"/>
            <a:ext cx="228600" cy="685800"/>
          </a:xfrm>
          <a:custGeom>
            <a:avLst/>
            <a:gdLst>
              <a:gd name="T0" fmla="*/ 0 w 21600"/>
              <a:gd name="T1" fmla="*/ 0 h 43188"/>
              <a:gd name="T2" fmla="*/ 7578 w 21600"/>
              <a:gd name="T3" fmla="*/ 685800 h 43188"/>
              <a:gd name="T4" fmla="*/ 0 w 21600"/>
              <a:gd name="T5" fmla="*/ 34299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0"/>
                  <a:pt x="12360" y="42801"/>
                  <a:pt x="716" y="43188"/>
                </a:cubicBezTo>
              </a:path>
              <a:path w="21600" h="4318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0"/>
                  <a:pt x="12360" y="42801"/>
                  <a:pt x="716" y="4318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619" name="Arc 67"/>
          <p:cNvSpPr>
            <a:spLocks/>
          </p:cNvSpPr>
          <p:nvPr/>
        </p:nvSpPr>
        <p:spPr bwMode="auto">
          <a:xfrm flipH="1">
            <a:off x="5410200" y="5638800"/>
            <a:ext cx="228600" cy="685800"/>
          </a:xfrm>
          <a:custGeom>
            <a:avLst/>
            <a:gdLst>
              <a:gd name="T0" fmla="*/ 0 w 21600"/>
              <a:gd name="T1" fmla="*/ 0 h 43188"/>
              <a:gd name="T2" fmla="*/ 7578 w 21600"/>
              <a:gd name="T3" fmla="*/ 685800 h 43188"/>
              <a:gd name="T4" fmla="*/ 0 w 21600"/>
              <a:gd name="T5" fmla="*/ 342995 h 431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8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0"/>
                  <a:pt x="12360" y="42801"/>
                  <a:pt x="716" y="43188"/>
                </a:cubicBezTo>
              </a:path>
              <a:path w="21600" h="4318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250"/>
                  <a:pt x="12360" y="42801"/>
                  <a:pt x="716" y="4318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620" name="Text Box 68"/>
          <p:cNvSpPr txBox="1">
            <a:spLocks noChangeArrowheads="1"/>
          </p:cNvSpPr>
          <p:nvPr/>
        </p:nvSpPr>
        <p:spPr bwMode="auto">
          <a:xfrm>
            <a:off x="4267200" y="3962400"/>
            <a:ext cx="1143000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 = b = r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 =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3621" name="Text Box 69"/>
          <p:cNvSpPr txBox="1">
            <a:spLocks noChangeArrowheads="1"/>
          </p:cNvSpPr>
          <p:nvPr/>
        </p:nvSpPr>
        <p:spPr bwMode="auto">
          <a:xfrm>
            <a:off x="4191000" y="5791200"/>
            <a:ext cx="1295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l-GR" altLang="en-US" sz="16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622" name="Rectangle 70"/>
          <p:cNvSpPr>
            <a:spLocks noChangeArrowheads="1"/>
          </p:cNvSpPr>
          <p:nvPr/>
        </p:nvSpPr>
        <p:spPr bwMode="auto">
          <a:xfrm>
            <a:off x="5943600" y="5943600"/>
            <a:ext cx="1676400" cy="762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7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8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9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𝑆𝑒𝑔𝑚𝑒𝑛𝑡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9212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3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3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3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3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3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3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3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3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3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3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3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3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3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3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23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3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3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 animBg="1"/>
      <p:bldP spid="23586" grpId="0" animBg="1"/>
      <p:bldP spid="23587" grpId="0" animBg="1"/>
      <p:bldP spid="23588" grpId="0" animBg="1"/>
      <p:bldP spid="23590" grpId="0"/>
      <p:bldP spid="23591" grpId="0"/>
      <p:bldP spid="23592" grpId="0"/>
      <p:bldP spid="23593" grpId="0"/>
      <p:bldP spid="23594" grpId="0"/>
      <p:bldP spid="23595" grpId="0" animBg="1"/>
      <p:bldP spid="23596" grpId="0"/>
      <p:bldP spid="23597" grpId="0" animBg="1"/>
      <p:bldP spid="23598" grpId="0" animBg="1"/>
      <p:bldP spid="23599" grpId="0" animBg="1"/>
      <p:bldP spid="23600" grpId="0" animBg="1"/>
      <p:bldP spid="23602" grpId="0" animBg="1"/>
      <p:bldP spid="23603" grpId="0" animBg="1"/>
      <p:bldP spid="23605" grpId="0" animBg="1"/>
      <p:bldP spid="23607" grpId="0" animBg="1"/>
      <p:bldP spid="23610" grpId="0" animBg="1"/>
      <p:bldP spid="23612" grpId="0" animBg="1"/>
      <p:bldP spid="23618" grpId="0" animBg="1"/>
      <p:bldP spid="23619" grpId="0" animBg="1"/>
      <p:bldP spid="23621" grpId="0"/>
      <p:bldP spid="23622" grpId="0" animBg="1"/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90675"/>
            <a:ext cx="4668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800" b="1" u="sng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>
                <a:latin typeface="Comic Sans MS" pitchFamily="66" charset="0"/>
              </a:rPr>
              <a:t>	</a:t>
            </a:r>
            <a:r>
              <a:rPr lang="en-GB" altLang="en-US" sz="1600">
                <a:latin typeface="Comic Sans MS" pitchFamily="66" charset="0"/>
              </a:rPr>
              <a:t>Calculate the Area of the segment shown in the diagram below.</a:t>
            </a:r>
            <a:endParaRPr lang="el-GR" altLang="en-US" sz="1600" baseline="30000">
              <a:latin typeface="Comic Sans MS" pitchFamily="66" charset="0"/>
            </a:endParaRPr>
          </a:p>
        </p:txBody>
      </p:sp>
      <p:sp>
        <p:nvSpPr>
          <p:cNvPr id="24614" name="Oval 38"/>
          <p:cNvSpPr>
            <a:spLocks noChangeAspect="1" noChangeArrowheads="1"/>
          </p:cNvSpPr>
          <p:nvPr/>
        </p:nvSpPr>
        <p:spPr bwMode="auto">
          <a:xfrm>
            <a:off x="1143000" y="3657600"/>
            <a:ext cx="2209800" cy="22098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 flipV="1">
            <a:off x="1685925" y="5410200"/>
            <a:ext cx="144780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6" name="Line 40"/>
          <p:cNvSpPr>
            <a:spLocks noChangeShapeType="1"/>
          </p:cNvSpPr>
          <p:nvPr/>
        </p:nvSpPr>
        <p:spPr bwMode="auto">
          <a:xfrm flipV="1">
            <a:off x="1676400" y="4724400"/>
            <a:ext cx="533400" cy="990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 flipH="1" flipV="1">
            <a:off x="2209800" y="4724400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18" name="Text Box 42"/>
          <p:cNvSpPr txBox="1">
            <a:spLocks noChangeArrowheads="1"/>
          </p:cNvSpPr>
          <p:nvPr/>
        </p:nvSpPr>
        <p:spPr bwMode="auto">
          <a:xfrm>
            <a:off x="1981200" y="4419600"/>
            <a:ext cx="3143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O</a:t>
            </a:r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 flipV="1">
            <a:off x="1990725" y="5668963"/>
            <a:ext cx="93663" cy="1174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 flipV="1">
            <a:off x="2106613" y="5638800"/>
            <a:ext cx="134937" cy="1666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2239963" y="5594350"/>
            <a:ext cx="179387" cy="21113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2" name="Line 46"/>
          <p:cNvSpPr>
            <a:spLocks noChangeShapeType="1"/>
          </p:cNvSpPr>
          <p:nvPr/>
        </p:nvSpPr>
        <p:spPr bwMode="auto">
          <a:xfrm flipV="1">
            <a:off x="2384425" y="5549900"/>
            <a:ext cx="233363" cy="24765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 flipV="1">
            <a:off x="2581275" y="5518150"/>
            <a:ext cx="211138" cy="24288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4" name="Line 48"/>
          <p:cNvSpPr>
            <a:spLocks noChangeShapeType="1"/>
          </p:cNvSpPr>
          <p:nvPr/>
        </p:nvSpPr>
        <p:spPr bwMode="auto">
          <a:xfrm flipV="1">
            <a:off x="2782888" y="5484813"/>
            <a:ext cx="174625" cy="1889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 flipV="1">
            <a:off x="1900238" y="5695950"/>
            <a:ext cx="49212" cy="635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629" name="Arc 53"/>
          <p:cNvSpPr>
            <a:spLocks/>
          </p:cNvSpPr>
          <p:nvPr/>
        </p:nvSpPr>
        <p:spPr bwMode="auto">
          <a:xfrm>
            <a:off x="2106613" y="3989388"/>
            <a:ext cx="268287" cy="914400"/>
          </a:xfrm>
          <a:custGeom>
            <a:avLst/>
            <a:gdLst>
              <a:gd name="T0" fmla="*/ 268287 w 6342"/>
              <a:gd name="T1" fmla="*/ 874342 h 21594"/>
              <a:gd name="T2" fmla="*/ 20898 w 6342"/>
              <a:gd name="T3" fmla="*/ 914400 h 21594"/>
              <a:gd name="T4" fmla="*/ 0 w 6342"/>
              <a:gd name="T5" fmla="*/ 0 h 2159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342" h="21594" fill="none" extrusionOk="0">
                <a:moveTo>
                  <a:pt x="6341" y="20647"/>
                </a:moveTo>
                <a:cubicBezTo>
                  <a:pt x="4445" y="21230"/>
                  <a:pt x="2477" y="21548"/>
                  <a:pt x="494" y="21594"/>
                </a:cubicBezTo>
              </a:path>
              <a:path w="6342" h="21594" stroke="0" extrusionOk="0">
                <a:moveTo>
                  <a:pt x="6341" y="20647"/>
                </a:moveTo>
                <a:cubicBezTo>
                  <a:pt x="4445" y="21230"/>
                  <a:pt x="2477" y="21548"/>
                  <a:pt x="494" y="21594"/>
                </a:cubicBezTo>
                <a:lnTo>
                  <a:pt x="0" y="0"/>
                </a:lnTo>
                <a:lnTo>
                  <a:pt x="6341" y="2064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30" name="Text Box 54"/>
          <p:cNvSpPr txBox="1">
            <a:spLocks noChangeArrowheads="1"/>
          </p:cNvSpPr>
          <p:nvPr/>
        </p:nvSpPr>
        <p:spPr bwMode="auto">
          <a:xfrm>
            <a:off x="2098675" y="4805363"/>
            <a:ext cx="387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l-GR" altLang="en-US" sz="1400" u="sng">
                <a:latin typeface="Comic Sans MS" pitchFamily="66" charset="0"/>
              </a:rPr>
              <a:t>π</a:t>
            </a:r>
            <a:r>
              <a:rPr lang="en-GB" altLang="en-US" sz="1400">
                <a:latin typeface="Comic Sans MS" pitchFamily="66" charset="0"/>
              </a:rPr>
              <a:t> 3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24631" name="Text Box 55"/>
          <p:cNvSpPr txBox="1">
            <a:spLocks noChangeArrowheads="1"/>
          </p:cNvSpPr>
          <p:nvPr/>
        </p:nvSpPr>
        <p:spPr bwMode="auto">
          <a:xfrm>
            <a:off x="2535238" y="4733925"/>
            <a:ext cx="7794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2.5cm</a:t>
            </a:r>
          </a:p>
        </p:txBody>
      </p:sp>
      <p:graphicFrame>
        <p:nvGraphicFramePr>
          <p:cNvPr id="24632" name="Object 56"/>
          <p:cNvGraphicFramePr>
            <a:graphicFrameLocks noChangeAspect="1"/>
          </p:cNvGraphicFramePr>
          <p:nvPr/>
        </p:nvGraphicFramePr>
        <p:xfrm>
          <a:off x="7305675" y="1981200"/>
          <a:ext cx="1042988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" name="Equation" r:id="rId3" imgW="660113" imgH="203112" progId="Equation.DSMT4">
                  <p:embed/>
                </p:oleObj>
              </mc:Choice>
              <mc:Fallback>
                <p:oleObj name="Equation" r:id="rId3" imgW="660113" imgH="203112" progId="Equation.DSMT4">
                  <p:embed/>
                  <p:pic>
                    <p:nvPicPr>
                      <p:cNvPr id="24632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5675" y="1981200"/>
                        <a:ext cx="1042988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3" name="Object 57"/>
          <p:cNvGraphicFramePr>
            <a:graphicFrameLocks noChangeAspect="1"/>
          </p:cNvGraphicFramePr>
          <p:nvPr/>
        </p:nvGraphicFramePr>
        <p:xfrm>
          <a:off x="6924675" y="1828800"/>
          <a:ext cx="442913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7" name="Equation" r:id="rId5" imgW="279279" imgH="393529" progId="Equation.DSMT4">
                  <p:embed/>
                </p:oleObj>
              </mc:Choice>
              <mc:Fallback>
                <p:oleObj name="Equation" r:id="rId5" imgW="279279" imgH="393529" progId="Equation.DSMT4">
                  <p:embed/>
                  <p:pic>
                    <p:nvPicPr>
                      <p:cNvPr id="24633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1828800"/>
                        <a:ext cx="442913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4" name="Object 58"/>
          <p:cNvGraphicFramePr>
            <a:graphicFrameLocks noChangeAspect="1"/>
          </p:cNvGraphicFramePr>
          <p:nvPr/>
        </p:nvGraphicFramePr>
        <p:xfrm>
          <a:off x="7296150" y="2743200"/>
          <a:ext cx="1222375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8" name="Equation" r:id="rId7" imgW="774364" imgH="431613" progId="Equation.DSMT4">
                  <p:embed/>
                </p:oleObj>
              </mc:Choice>
              <mc:Fallback>
                <p:oleObj name="Equation" r:id="rId7" imgW="774364" imgH="431613" progId="Equation.DSMT4">
                  <p:embed/>
                  <p:pic>
                    <p:nvPicPr>
                      <p:cNvPr id="24634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6150" y="2743200"/>
                        <a:ext cx="1222375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5" name="Object 59"/>
          <p:cNvGraphicFramePr>
            <a:graphicFrameLocks noChangeAspect="1"/>
          </p:cNvGraphicFramePr>
          <p:nvPr/>
        </p:nvGraphicFramePr>
        <p:xfrm>
          <a:off x="6686550" y="2743200"/>
          <a:ext cx="64452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9" name="Equation" r:id="rId9" imgW="406048" imgH="393359" progId="Equation.DSMT4">
                  <p:embed/>
                </p:oleObj>
              </mc:Choice>
              <mc:Fallback>
                <p:oleObj name="Equation" r:id="rId9" imgW="406048" imgH="393359" progId="Equation.DSMT4">
                  <p:embed/>
                  <p:pic>
                    <p:nvPicPr>
                      <p:cNvPr id="24635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6550" y="2743200"/>
                        <a:ext cx="644525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6" name="Object 60"/>
          <p:cNvGraphicFramePr>
            <a:graphicFrameLocks noChangeAspect="1"/>
          </p:cNvGraphicFramePr>
          <p:nvPr/>
        </p:nvGraphicFramePr>
        <p:xfrm>
          <a:off x="7372350" y="3795713"/>
          <a:ext cx="108267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" name="Equation" r:id="rId11" imgW="685800" imgH="254000" progId="Equation.DSMT4">
                  <p:embed/>
                </p:oleObj>
              </mc:Choice>
              <mc:Fallback>
                <p:oleObj name="Equation" r:id="rId11" imgW="685800" imgH="254000" progId="Equation.DSMT4">
                  <p:embed/>
                  <p:pic>
                    <p:nvPicPr>
                      <p:cNvPr id="24636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2350" y="3795713"/>
                        <a:ext cx="108267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7" name="Object 61"/>
          <p:cNvGraphicFramePr>
            <a:graphicFrameLocks noChangeAspect="1"/>
          </p:cNvGraphicFramePr>
          <p:nvPr/>
        </p:nvGraphicFramePr>
        <p:xfrm>
          <a:off x="6765925" y="3854450"/>
          <a:ext cx="604838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1" name="Equation" r:id="rId13" imgW="380670" imgH="177646" progId="Equation.DSMT4">
                  <p:embed/>
                </p:oleObj>
              </mc:Choice>
              <mc:Fallback>
                <p:oleObj name="Equation" r:id="rId13" imgW="380670" imgH="177646" progId="Equation.DSMT4">
                  <p:embed/>
                  <p:pic>
                    <p:nvPicPr>
                      <p:cNvPr id="24637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5925" y="3854450"/>
                        <a:ext cx="604838" cy="280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38" name="Object 62"/>
          <p:cNvGraphicFramePr>
            <a:graphicFrameLocks noChangeAspect="1"/>
          </p:cNvGraphicFramePr>
          <p:nvPr/>
        </p:nvGraphicFramePr>
        <p:xfrm>
          <a:off x="7145338" y="4737100"/>
          <a:ext cx="942975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2" name="Equation" r:id="rId15" imgW="596641" imgH="203112" progId="Equation.DSMT4">
                  <p:embed/>
                </p:oleObj>
              </mc:Choice>
              <mc:Fallback>
                <p:oleObj name="Equation" r:id="rId15" imgW="596641" imgH="203112" progId="Equation.DSMT4">
                  <p:embed/>
                  <p:pic>
                    <p:nvPicPr>
                      <p:cNvPr id="24638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5338" y="4737100"/>
                        <a:ext cx="942975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39" name="Arc 63"/>
          <p:cNvSpPr>
            <a:spLocks/>
          </p:cNvSpPr>
          <p:nvPr/>
        </p:nvSpPr>
        <p:spPr bwMode="auto">
          <a:xfrm flipH="1">
            <a:off x="6299200" y="2160588"/>
            <a:ext cx="260350" cy="923925"/>
          </a:xfrm>
          <a:custGeom>
            <a:avLst/>
            <a:gdLst>
              <a:gd name="T0" fmla="*/ 0 w 21600"/>
              <a:gd name="T1" fmla="*/ 0 h 43197"/>
              <a:gd name="T2" fmla="*/ 4496 w 21600"/>
              <a:gd name="T3" fmla="*/ 923925 h 43197"/>
              <a:gd name="T4" fmla="*/ 0 w 21600"/>
              <a:gd name="T5" fmla="*/ 461995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40" name="Arc 64"/>
          <p:cNvSpPr>
            <a:spLocks/>
          </p:cNvSpPr>
          <p:nvPr/>
        </p:nvSpPr>
        <p:spPr bwMode="auto">
          <a:xfrm flipH="1">
            <a:off x="6281738" y="3082925"/>
            <a:ext cx="260350" cy="923925"/>
          </a:xfrm>
          <a:custGeom>
            <a:avLst/>
            <a:gdLst>
              <a:gd name="T0" fmla="*/ 0 w 21600"/>
              <a:gd name="T1" fmla="*/ 0 h 43197"/>
              <a:gd name="T2" fmla="*/ 4496 w 21600"/>
              <a:gd name="T3" fmla="*/ 923925 h 43197"/>
              <a:gd name="T4" fmla="*/ 0 w 21600"/>
              <a:gd name="T5" fmla="*/ 461995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41" name="Arc 65"/>
          <p:cNvSpPr>
            <a:spLocks/>
          </p:cNvSpPr>
          <p:nvPr/>
        </p:nvSpPr>
        <p:spPr bwMode="auto">
          <a:xfrm flipH="1">
            <a:off x="6289675" y="4005263"/>
            <a:ext cx="260350" cy="923925"/>
          </a:xfrm>
          <a:custGeom>
            <a:avLst/>
            <a:gdLst>
              <a:gd name="T0" fmla="*/ 0 w 21600"/>
              <a:gd name="T1" fmla="*/ 0 h 43197"/>
              <a:gd name="T2" fmla="*/ 4496 w 21600"/>
              <a:gd name="T3" fmla="*/ 923925 h 43197"/>
              <a:gd name="T4" fmla="*/ 0 w 21600"/>
              <a:gd name="T5" fmla="*/ 461995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3"/>
                  <a:pt x="12155" y="42993"/>
                  <a:pt x="372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642" name="Text Box 66"/>
          <p:cNvSpPr txBox="1">
            <a:spLocks noChangeArrowheads="1"/>
          </p:cNvSpPr>
          <p:nvPr/>
        </p:nvSpPr>
        <p:spPr bwMode="auto">
          <a:xfrm>
            <a:off x="4884738" y="2322513"/>
            <a:ext cx="14620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Substitute the numbers in</a:t>
            </a:r>
          </a:p>
        </p:txBody>
      </p:sp>
      <p:sp>
        <p:nvSpPr>
          <p:cNvPr id="24643" name="Text Box 67"/>
          <p:cNvSpPr txBox="1">
            <a:spLocks noChangeArrowheads="1"/>
          </p:cNvSpPr>
          <p:nvPr/>
        </p:nvSpPr>
        <p:spPr bwMode="auto">
          <a:xfrm>
            <a:off x="4983163" y="3271838"/>
            <a:ext cx="14620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the parts out</a:t>
            </a:r>
          </a:p>
        </p:txBody>
      </p:sp>
      <p:sp>
        <p:nvSpPr>
          <p:cNvPr id="24644" name="Text Box 68"/>
          <p:cNvSpPr txBox="1">
            <a:spLocks noChangeArrowheads="1"/>
          </p:cNvSpPr>
          <p:nvPr/>
        </p:nvSpPr>
        <p:spPr bwMode="auto">
          <a:xfrm>
            <a:off x="4811713" y="4203700"/>
            <a:ext cx="14620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Only round the final answer</a:t>
            </a: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17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18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19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𝑆𝑒𝑔𝑚𝑒𝑛𝑡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4515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4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4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4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4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4" grpId="0" animBg="1"/>
      <p:bldP spid="24615" grpId="0" animBg="1"/>
      <p:bldP spid="24616" grpId="0" animBg="1"/>
      <p:bldP spid="24617" grpId="0" animBg="1"/>
      <p:bldP spid="24618" grpId="0"/>
      <p:bldP spid="24619" grpId="0" animBg="1"/>
      <p:bldP spid="24620" grpId="0" animBg="1"/>
      <p:bldP spid="24621" grpId="0" animBg="1"/>
      <p:bldP spid="24622" grpId="0" animBg="1"/>
      <p:bldP spid="24623" grpId="0" animBg="1"/>
      <p:bldP spid="24624" grpId="0" animBg="1"/>
      <p:bldP spid="24628" grpId="0" animBg="1"/>
      <p:bldP spid="24629" grpId="0" animBg="1"/>
      <p:bldP spid="24630" grpId="0"/>
      <p:bldP spid="24631" grpId="0"/>
      <p:bldP spid="24639" grpId="0" animBg="1"/>
      <p:bldP spid="24640" grpId="0" animBg="1"/>
      <p:bldP spid="24641" grpId="0" animBg="1"/>
      <p:bldP spid="24642" grpId="0"/>
      <p:bldP spid="24643" grpId="0"/>
      <p:bldP spid="2464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668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800" b="1" u="sng" dirty="0">
                <a:latin typeface="Comic Sans MS" pitchFamily="66" charset="0"/>
              </a:rPr>
              <a:t>The Area of a Sector and Segment can be worked out using Radians</a:t>
            </a: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8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</a:rPr>
              <a:t>In the diagram AB is the diameter of a circle of radius r cm, and angle BOC =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radians. Given that the Area of triangle AOC is 3 times that of the shaded segment, show that 3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– 4sin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= 0.</a:t>
            </a:r>
            <a:endParaRPr lang="el-GR" altLang="en-US" sz="1600" baseline="30000" dirty="0">
              <a:latin typeface="Comic Sans MS" pitchFamily="66" charset="0"/>
            </a:endParaRPr>
          </a:p>
        </p:txBody>
      </p:sp>
      <p:sp>
        <p:nvSpPr>
          <p:cNvPr id="21509" name="Line 6"/>
          <p:cNvSpPr>
            <a:spLocks noChangeShapeType="1"/>
          </p:cNvSpPr>
          <p:nvPr/>
        </p:nvSpPr>
        <p:spPr bwMode="auto">
          <a:xfrm>
            <a:off x="1446213" y="5257800"/>
            <a:ext cx="18288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0" name="Line 7"/>
          <p:cNvSpPr>
            <a:spLocks noChangeShapeType="1"/>
          </p:cNvSpPr>
          <p:nvPr/>
        </p:nvSpPr>
        <p:spPr bwMode="auto">
          <a:xfrm flipV="1">
            <a:off x="2286000" y="4648200"/>
            <a:ext cx="7620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1" name="Line 8"/>
          <p:cNvSpPr>
            <a:spLocks noChangeShapeType="1"/>
          </p:cNvSpPr>
          <p:nvPr/>
        </p:nvSpPr>
        <p:spPr bwMode="auto">
          <a:xfrm flipV="1">
            <a:off x="1447800" y="4648200"/>
            <a:ext cx="16002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2" name="Line 10"/>
          <p:cNvSpPr>
            <a:spLocks noChangeShapeType="1"/>
          </p:cNvSpPr>
          <p:nvPr/>
        </p:nvSpPr>
        <p:spPr bwMode="auto">
          <a:xfrm flipH="1" flipV="1">
            <a:off x="3116263" y="4760913"/>
            <a:ext cx="142875" cy="41275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3" name="Line 11"/>
          <p:cNvSpPr>
            <a:spLocks noChangeShapeType="1"/>
          </p:cNvSpPr>
          <p:nvPr/>
        </p:nvSpPr>
        <p:spPr bwMode="auto">
          <a:xfrm>
            <a:off x="3092450" y="4716463"/>
            <a:ext cx="53975" cy="100012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>
            <a:off x="3173413" y="4878388"/>
            <a:ext cx="63500" cy="14605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3092450" y="4727575"/>
            <a:ext cx="63500" cy="146050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6" name="Line 14"/>
          <p:cNvSpPr>
            <a:spLocks noChangeShapeType="1"/>
          </p:cNvSpPr>
          <p:nvPr/>
        </p:nvSpPr>
        <p:spPr bwMode="auto">
          <a:xfrm>
            <a:off x="3217863" y="4987925"/>
            <a:ext cx="26987" cy="128588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7" name="Line 15"/>
          <p:cNvSpPr>
            <a:spLocks noChangeShapeType="1"/>
          </p:cNvSpPr>
          <p:nvPr/>
        </p:nvSpPr>
        <p:spPr bwMode="auto">
          <a:xfrm>
            <a:off x="3244850" y="5111750"/>
            <a:ext cx="38100" cy="119063"/>
          </a:xfrm>
          <a:prstGeom prst="line">
            <a:avLst/>
          </a:prstGeom>
          <a:noFill/>
          <a:ln w="158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8" name="Line 9"/>
          <p:cNvSpPr>
            <a:spLocks noChangeShapeType="1"/>
          </p:cNvSpPr>
          <p:nvPr/>
        </p:nvSpPr>
        <p:spPr bwMode="auto">
          <a:xfrm>
            <a:off x="3048000" y="4648200"/>
            <a:ext cx="2286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519" name="Arc 5"/>
          <p:cNvSpPr>
            <a:spLocks/>
          </p:cNvSpPr>
          <p:nvPr/>
        </p:nvSpPr>
        <p:spPr bwMode="auto">
          <a:xfrm>
            <a:off x="1447800" y="4343400"/>
            <a:ext cx="1828800" cy="914400"/>
          </a:xfrm>
          <a:custGeom>
            <a:avLst/>
            <a:gdLst>
              <a:gd name="T0" fmla="*/ 0 w 43198"/>
              <a:gd name="T1" fmla="*/ 902801 h 21600"/>
              <a:gd name="T2" fmla="*/ 1828800 w 43198"/>
              <a:gd name="T3" fmla="*/ 914400 h 21600"/>
              <a:gd name="T4" fmla="*/ 914358 w 43198"/>
              <a:gd name="T5" fmla="*/ 91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8" h="21600" fill="none" extrusionOk="0">
                <a:moveTo>
                  <a:pt x="-1" y="21325"/>
                </a:moveTo>
                <a:cubicBezTo>
                  <a:pt x="149" y="9504"/>
                  <a:pt x="9775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</a:path>
              <a:path w="43198" h="21600" stroke="0" extrusionOk="0">
                <a:moveTo>
                  <a:pt x="-1" y="21325"/>
                </a:moveTo>
                <a:cubicBezTo>
                  <a:pt x="149" y="9504"/>
                  <a:pt x="9775" y="-1"/>
                  <a:pt x="21598" y="0"/>
                </a:cubicBezTo>
                <a:cubicBezTo>
                  <a:pt x="33527" y="0"/>
                  <a:pt x="43198" y="9670"/>
                  <a:pt x="43198" y="21600"/>
                </a:cubicBezTo>
                <a:lnTo>
                  <a:pt x="21598" y="21600"/>
                </a:lnTo>
                <a:lnTo>
                  <a:pt x="-1" y="21325"/>
                </a:lnTo>
                <a:close/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2152650" y="5235575"/>
            <a:ext cx="331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0</a:t>
            </a: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1174750" y="5164138"/>
            <a:ext cx="3317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2994025" y="4375150"/>
            <a:ext cx="331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3246438" y="5181600"/>
            <a:ext cx="3317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21524" name="Arc 20"/>
          <p:cNvSpPr>
            <a:spLocks/>
          </p:cNvSpPr>
          <p:nvPr/>
        </p:nvSpPr>
        <p:spPr bwMode="auto">
          <a:xfrm>
            <a:off x="1647825" y="5078413"/>
            <a:ext cx="906463" cy="301625"/>
          </a:xfrm>
          <a:custGeom>
            <a:avLst/>
            <a:gdLst>
              <a:gd name="T0" fmla="*/ 863512 w 21400"/>
              <a:gd name="T1" fmla="*/ 0 h 7140"/>
              <a:gd name="T2" fmla="*/ 906463 w 21400"/>
              <a:gd name="T3" fmla="*/ 177680 h 7140"/>
              <a:gd name="T4" fmla="*/ 0 w 21400"/>
              <a:gd name="T5" fmla="*/ 301625 h 71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00" h="7140" fill="none" extrusionOk="0">
                <a:moveTo>
                  <a:pt x="20385" y="0"/>
                </a:moveTo>
                <a:cubicBezTo>
                  <a:pt x="20863" y="1364"/>
                  <a:pt x="21203" y="2773"/>
                  <a:pt x="21399" y="4206"/>
                </a:cubicBezTo>
              </a:path>
              <a:path w="21400" h="7140" stroke="0" extrusionOk="0">
                <a:moveTo>
                  <a:pt x="20385" y="0"/>
                </a:moveTo>
                <a:cubicBezTo>
                  <a:pt x="20863" y="1364"/>
                  <a:pt x="21203" y="2773"/>
                  <a:pt x="21399" y="4206"/>
                </a:cubicBezTo>
                <a:lnTo>
                  <a:pt x="0" y="7140"/>
                </a:lnTo>
                <a:lnTo>
                  <a:pt x="20385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0788" y="4975225"/>
            <a:ext cx="3063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818188" y="1668463"/>
            <a:ext cx="2895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latin typeface="Comic Sans MS" pitchFamily="66" charset="0"/>
              </a:rPr>
              <a:t>Area of the shaded segment</a:t>
            </a:r>
          </a:p>
        </p:txBody>
      </p:sp>
      <p:graphicFrame>
        <p:nvGraphicFramePr>
          <p:cNvPr id="25624" name="Object 24"/>
          <p:cNvGraphicFramePr>
            <a:graphicFrameLocks noChangeAspect="1"/>
          </p:cNvGraphicFramePr>
          <p:nvPr/>
        </p:nvGraphicFramePr>
        <p:xfrm>
          <a:off x="6656388" y="1973263"/>
          <a:ext cx="11430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0" name="Equation" r:id="rId3" imgW="939392" imgH="393529" progId="Equation.DSMT4">
                  <p:embed/>
                </p:oleObj>
              </mc:Choice>
              <mc:Fallback>
                <p:oleObj name="Equation" r:id="rId3" imgW="939392" imgH="393529" progId="Equation.DSMT4">
                  <p:embed/>
                  <p:pic>
                    <p:nvPicPr>
                      <p:cNvPr id="2562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1973263"/>
                        <a:ext cx="11430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25" name="Object 25"/>
          <p:cNvGraphicFramePr>
            <a:graphicFrameLocks noChangeAspect="1"/>
          </p:cNvGraphicFramePr>
          <p:nvPr/>
        </p:nvGraphicFramePr>
        <p:xfrm>
          <a:off x="6808788" y="2887663"/>
          <a:ext cx="792162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1" name="Equation" r:id="rId5" imgW="647419" imgH="393529" progId="Equation.DSMT4">
                  <p:embed/>
                </p:oleObj>
              </mc:Choice>
              <mc:Fallback>
                <p:oleObj name="Equation" r:id="rId5" imgW="647419" imgH="393529" progId="Equation.DSMT4">
                  <p:embed/>
                  <p:pic>
                    <p:nvPicPr>
                      <p:cNvPr id="2562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8788" y="2887663"/>
                        <a:ext cx="792162" cy="48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6122988" y="2582863"/>
            <a:ext cx="228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u="sng">
                <a:latin typeface="Comic Sans MS" pitchFamily="66" charset="0"/>
              </a:rPr>
              <a:t>Area of triangle AOC</a:t>
            </a:r>
          </a:p>
        </p:txBody>
      </p:sp>
      <p:graphicFrame>
        <p:nvGraphicFramePr>
          <p:cNvPr id="25627" name="Object 27"/>
          <p:cNvGraphicFramePr>
            <a:graphicFrameLocks noChangeAspect="1"/>
          </p:cNvGraphicFramePr>
          <p:nvPr/>
        </p:nvGraphicFramePr>
        <p:xfrm>
          <a:off x="6656388" y="3421063"/>
          <a:ext cx="11811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2" name="Equation" r:id="rId7" imgW="914400" imgH="393700" progId="Equation.DSMT4">
                  <p:embed/>
                </p:oleObj>
              </mc:Choice>
              <mc:Fallback>
                <p:oleObj name="Equation" r:id="rId7" imgW="914400" imgH="393700" progId="Equation.DSMT4">
                  <p:embed/>
                  <p:pic>
                    <p:nvPicPr>
                      <p:cNvPr id="25627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6388" y="3421063"/>
                        <a:ext cx="1181100" cy="50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5437188" y="3963988"/>
            <a:ext cx="3505200" cy="3762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Remember, sin x = sin (180 – x)</a:t>
            </a:r>
            <a:r>
              <a:rPr lang="en-GB" altLang="en-US">
                <a:solidFill>
                  <a:srgbClr val="FF0000"/>
                </a:solidFill>
              </a:rPr>
              <a:t> </a:t>
            </a:r>
          </a:p>
        </p:txBody>
      </p:sp>
      <p:graphicFrame>
        <p:nvGraphicFramePr>
          <p:cNvPr id="25629" name="Object 29"/>
          <p:cNvGraphicFramePr>
            <a:graphicFrameLocks noChangeAspect="1"/>
          </p:cNvGraphicFramePr>
          <p:nvPr/>
        </p:nvGraphicFramePr>
        <p:xfrm>
          <a:off x="6884988" y="4411663"/>
          <a:ext cx="7366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3" name="Equation" r:id="rId9" imgW="609336" imgH="393529" progId="Equation.DSMT4">
                  <p:embed/>
                </p:oleObj>
              </mc:Choice>
              <mc:Fallback>
                <p:oleObj name="Equation" r:id="rId9" imgW="609336" imgH="393529" progId="Equation.DSMT4">
                  <p:embed/>
                  <p:pic>
                    <p:nvPicPr>
                      <p:cNvPr id="25629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988" y="4411663"/>
                        <a:ext cx="7366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7418388" y="3802063"/>
            <a:ext cx="4572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5634" name="Object 34"/>
          <p:cNvGraphicFramePr>
            <a:graphicFrameLocks noChangeAspect="1"/>
          </p:cNvGraphicFramePr>
          <p:nvPr/>
        </p:nvGraphicFramePr>
        <p:xfrm>
          <a:off x="6122988" y="5021263"/>
          <a:ext cx="7366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4" name="Equation" r:id="rId11" imgW="609336" imgH="393529" progId="Equation.DSMT4">
                  <p:embed/>
                </p:oleObj>
              </mc:Choice>
              <mc:Fallback>
                <p:oleObj name="Equation" r:id="rId11" imgW="609336" imgH="393529" progId="Equation.DSMT4">
                  <p:embed/>
                  <p:pic>
                    <p:nvPicPr>
                      <p:cNvPr id="25634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2988" y="5021263"/>
                        <a:ext cx="7366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5" name="Object 35"/>
          <p:cNvGraphicFramePr>
            <a:graphicFrameLocks noChangeAspect="1"/>
          </p:cNvGraphicFramePr>
          <p:nvPr/>
        </p:nvGraphicFramePr>
        <p:xfrm>
          <a:off x="6884988" y="5021263"/>
          <a:ext cx="1652587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5" name="Equation" r:id="rId13" imgW="1358310" imgH="393529" progId="Equation.DSMT4">
                  <p:embed/>
                </p:oleObj>
              </mc:Choice>
              <mc:Fallback>
                <p:oleObj name="Equation" r:id="rId13" imgW="1358310" imgH="393529" progId="Equation.DSMT4">
                  <p:embed/>
                  <p:pic>
                    <p:nvPicPr>
                      <p:cNvPr id="25635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4988" y="5021263"/>
                        <a:ext cx="1652587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6" name="Object 36"/>
          <p:cNvGraphicFramePr>
            <a:graphicFrameLocks noChangeAspect="1"/>
          </p:cNvGraphicFramePr>
          <p:nvPr/>
        </p:nvGraphicFramePr>
        <p:xfrm>
          <a:off x="6572250" y="5661025"/>
          <a:ext cx="442913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6" name="Equation" r:id="rId15" imgW="329914" imgH="177646" progId="Equation.DSMT4">
                  <p:embed/>
                </p:oleObj>
              </mc:Choice>
              <mc:Fallback>
                <p:oleObj name="Equation" r:id="rId15" imgW="329914" imgH="177646" progId="Equation.DSMT4">
                  <p:embed/>
                  <p:pic>
                    <p:nvPicPr>
                      <p:cNvPr id="2563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5661025"/>
                        <a:ext cx="442913" cy="23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7" name="Object 37"/>
          <p:cNvGraphicFramePr>
            <a:graphicFrameLocks noChangeAspect="1"/>
          </p:cNvGraphicFramePr>
          <p:nvPr/>
        </p:nvGraphicFramePr>
        <p:xfrm>
          <a:off x="7019925" y="5635625"/>
          <a:ext cx="1112838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7" name="Equation" r:id="rId17" imgW="875920" imgH="253890" progId="Equation.DSMT4">
                  <p:embed/>
                </p:oleObj>
              </mc:Choice>
              <mc:Fallback>
                <p:oleObj name="Equation" r:id="rId17" imgW="875920" imgH="253890" progId="Equation.DSMT4">
                  <p:embed/>
                  <p:pic>
                    <p:nvPicPr>
                      <p:cNvPr id="2563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635625"/>
                        <a:ext cx="1112838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8" name="Object 38"/>
          <p:cNvGraphicFramePr>
            <a:graphicFrameLocks noChangeAspect="1"/>
          </p:cNvGraphicFramePr>
          <p:nvPr/>
        </p:nvGraphicFramePr>
        <p:xfrm>
          <a:off x="6572250" y="6100763"/>
          <a:ext cx="442913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8" name="Equation" r:id="rId19" imgW="329914" imgH="177646" progId="Equation.DSMT4">
                  <p:embed/>
                </p:oleObj>
              </mc:Choice>
              <mc:Fallback>
                <p:oleObj name="Equation" r:id="rId19" imgW="329914" imgH="177646" progId="Equation.DSMT4">
                  <p:embed/>
                  <p:pic>
                    <p:nvPicPr>
                      <p:cNvPr id="25638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6100763"/>
                        <a:ext cx="442913" cy="23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39" name="Object 39"/>
          <p:cNvGraphicFramePr>
            <a:graphicFrameLocks noChangeAspect="1"/>
          </p:cNvGraphicFramePr>
          <p:nvPr/>
        </p:nvGraphicFramePr>
        <p:xfrm>
          <a:off x="7007225" y="6096000"/>
          <a:ext cx="1049338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99" name="Equation" r:id="rId21" imgW="825142" imgH="177723" progId="Equation.DSMT4">
                  <p:embed/>
                </p:oleObj>
              </mc:Choice>
              <mc:Fallback>
                <p:oleObj name="Equation" r:id="rId21" imgW="825142" imgH="177723" progId="Equation.DSMT4">
                  <p:embed/>
                  <p:pic>
                    <p:nvPicPr>
                      <p:cNvPr id="25639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7225" y="6096000"/>
                        <a:ext cx="1049338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0" name="Object 40"/>
          <p:cNvGraphicFramePr>
            <a:graphicFrameLocks noChangeAspect="1"/>
          </p:cNvGraphicFramePr>
          <p:nvPr/>
        </p:nvGraphicFramePr>
        <p:xfrm>
          <a:off x="6826250" y="6510338"/>
          <a:ext cx="169863" cy="23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00" name="Equation" r:id="rId23" imgW="126725" imgH="177415" progId="Equation.DSMT4">
                  <p:embed/>
                </p:oleObj>
              </mc:Choice>
              <mc:Fallback>
                <p:oleObj name="Equation" r:id="rId23" imgW="126725" imgH="177415" progId="Equation.DSMT4">
                  <p:embed/>
                  <p:pic>
                    <p:nvPicPr>
                      <p:cNvPr id="2564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6250" y="6510338"/>
                        <a:ext cx="169863" cy="239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41" name="Object 41"/>
          <p:cNvGraphicFramePr>
            <a:graphicFrameLocks noChangeAspect="1"/>
          </p:cNvGraphicFramePr>
          <p:nvPr/>
        </p:nvGraphicFramePr>
        <p:xfrm>
          <a:off x="7018338" y="6505575"/>
          <a:ext cx="1065212" cy="22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01" name="Equation" r:id="rId25" imgW="837836" imgH="177723" progId="Equation.DSMT4">
                  <p:embed/>
                </p:oleObj>
              </mc:Choice>
              <mc:Fallback>
                <p:oleObj name="Equation" r:id="rId25" imgW="837836" imgH="177723" progId="Equation.DSMT4">
                  <p:embed/>
                  <p:pic>
                    <p:nvPicPr>
                      <p:cNvPr id="25641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6505575"/>
                        <a:ext cx="1065212" cy="22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43" name="Arc 43"/>
          <p:cNvSpPr>
            <a:spLocks/>
          </p:cNvSpPr>
          <p:nvPr/>
        </p:nvSpPr>
        <p:spPr bwMode="auto">
          <a:xfrm flipH="1">
            <a:off x="6242050" y="3101975"/>
            <a:ext cx="193675" cy="582613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582546 h 43200"/>
              <a:gd name="T4" fmla="*/ 4202 w 22079"/>
              <a:gd name="T5" fmla="*/ 29130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4938713" y="3109913"/>
            <a:ext cx="1309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a = b = r Angle = 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l-GR" altLang="en-US" sz="1600">
                <a:solidFill>
                  <a:srgbClr val="FF0000"/>
                </a:solidFill>
                <a:latin typeface="Comic Sans MS" pitchFamily="66" charset="0"/>
              </a:rPr>
              <a:t>θ</a:t>
            </a:r>
          </a:p>
        </p:txBody>
      </p:sp>
      <p:sp>
        <p:nvSpPr>
          <p:cNvPr id="25655" name="Line 55"/>
          <p:cNvSpPr>
            <a:spLocks noChangeShapeType="1"/>
          </p:cNvSpPr>
          <p:nvPr/>
        </p:nvSpPr>
        <p:spPr bwMode="auto">
          <a:xfrm>
            <a:off x="5584825" y="4940300"/>
            <a:ext cx="34242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656" name="Arc 56"/>
          <p:cNvSpPr>
            <a:spLocks/>
          </p:cNvSpPr>
          <p:nvPr/>
        </p:nvSpPr>
        <p:spPr bwMode="auto">
          <a:xfrm flipH="1">
            <a:off x="5775325" y="5226050"/>
            <a:ext cx="193675" cy="511175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511116 h 43200"/>
              <a:gd name="T4" fmla="*/ 4202 w 22079"/>
              <a:gd name="T5" fmla="*/ 25558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7" name="Arc 57"/>
          <p:cNvSpPr>
            <a:spLocks/>
          </p:cNvSpPr>
          <p:nvPr/>
        </p:nvSpPr>
        <p:spPr bwMode="auto">
          <a:xfrm flipH="1">
            <a:off x="5765800" y="5726113"/>
            <a:ext cx="193675" cy="511175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511116 h 43200"/>
              <a:gd name="T4" fmla="*/ 4202 w 22079"/>
              <a:gd name="T5" fmla="*/ 25558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58" name="Arc 58"/>
          <p:cNvSpPr>
            <a:spLocks/>
          </p:cNvSpPr>
          <p:nvPr/>
        </p:nvSpPr>
        <p:spPr bwMode="auto">
          <a:xfrm flipH="1">
            <a:off x="5756275" y="6235700"/>
            <a:ext cx="193675" cy="420688"/>
          </a:xfrm>
          <a:custGeom>
            <a:avLst/>
            <a:gdLst>
              <a:gd name="T0" fmla="*/ 4202 w 22079"/>
              <a:gd name="T1" fmla="*/ 0 h 43200"/>
              <a:gd name="T2" fmla="*/ 0 w 22079"/>
              <a:gd name="T3" fmla="*/ 420639 h 43200"/>
              <a:gd name="T4" fmla="*/ 4202 w 22079"/>
              <a:gd name="T5" fmla="*/ 21034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79" h="43200" fill="none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</a:path>
              <a:path w="22079" h="43200" stroke="0" extrusionOk="0">
                <a:moveTo>
                  <a:pt x="478" y="0"/>
                </a:moveTo>
                <a:cubicBezTo>
                  <a:pt x="12408" y="0"/>
                  <a:pt x="22079" y="9670"/>
                  <a:pt x="22079" y="21600"/>
                </a:cubicBezTo>
                <a:cubicBezTo>
                  <a:pt x="22079" y="33529"/>
                  <a:pt x="12408" y="43200"/>
                  <a:pt x="479" y="43200"/>
                </a:cubicBezTo>
                <a:cubicBezTo>
                  <a:pt x="319" y="43200"/>
                  <a:pt x="159" y="43198"/>
                  <a:pt x="0" y="43194"/>
                </a:cubicBezTo>
                <a:lnTo>
                  <a:pt x="479" y="21600"/>
                </a:lnTo>
                <a:lnTo>
                  <a:pt x="478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663" name="Text Box 63"/>
          <p:cNvSpPr txBox="1">
            <a:spLocks noChangeArrowheads="1"/>
          </p:cNvSpPr>
          <p:nvPr/>
        </p:nvSpPr>
        <p:spPr bwMode="auto">
          <a:xfrm>
            <a:off x="4178300" y="4975225"/>
            <a:ext cx="1595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AOC = 3 x shaded segment</a:t>
            </a:r>
          </a:p>
        </p:txBody>
      </p:sp>
      <p:sp>
        <p:nvSpPr>
          <p:cNvPr id="25664" name="Text Box 64"/>
          <p:cNvSpPr txBox="1">
            <a:spLocks noChangeArrowheads="1"/>
          </p:cNvSpPr>
          <p:nvPr/>
        </p:nvSpPr>
        <p:spPr bwMode="auto">
          <a:xfrm>
            <a:off x="4159250" y="5424488"/>
            <a:ext cx="15954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Cancel out 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aseline="-25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r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665" name="Text Box 65"/>
          <p:cNvSpPr txBox="1">
            <a:spLocks noChangeArrowheads="1"/>
          </p:cNvSpPr>
          <p:nvPr/>
        </p:nvSpPr>
        <p:spPr bwMode="auto">
          <a:xfrm>
            <a:off x="4159250" y="5738813"/>
            <a:ext cx="1595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666" name="Text Box 66"/>
          <p:cNvSpPr txBox="1">
            <a:spLocks noChangeArrowheads="1"/>
          </p:cNvSpPr>
          <p:nvPr/>
        </p:nvSpPr>
        <p:spPr bwMode="auto">
          <a:xfrm>
            <a:off x="4230688" y="6313488"/>
            <a:ext cx="1595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Subtract sin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l-GR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102605" y="3319015"/>
            <a:ext cx="3454155" cy="330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318052" y="3535680"/>
            <a:ext cx="3598628" cy="26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Radians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5D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8582" y="435166"/>
                <a:ext cx="679289" cy="276999"/>
              </a:xfrm>
              <a:prstGeom prst="rect">
                <a:avLst/>
              </a:prstGeom>
              <a:blipFill>
                <a:blip r:embed="rId27"/>
                <a:stretch>
                  <a:fillRect l="-8036" r="-71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360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57" y="439782"/>
                <a:ext cx="1730987" cy="251800"/>
              </a:xfrm>
              <a:prstGeom prst="rect">
                <a:avLst/>
              </a:prstGeom>
              <a:blipFill>
                <a:blip r:embed="rId28"/>
                <a:stretch>
                  <a:fillRect l="-246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𝑟𝑎𝑑𝑖𝑎𝑛𝑠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180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754" y="696685"/>
                <a:ext cx="1617173" cy="251800"/>
              </a:xfrm>
              <a:prstGeom prst="rect">
                <a:avLst/>
              </a:prstGeom>
              <a:blipFill>
                <a:blip r:embed="rId29"/>
                <a:stretch>
                  <a:fillRect l="-1509" r="-377" b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2357" y="768541"/>
                <a:ext cx="1033296" cy="518604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𝑆𝑒𝑔𝑚𝑒𝑛𝑡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i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357" y="311341"/>
                <a:ext cx="2414955" cy="461024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116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5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5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5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5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5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5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2" grpId="0"/>
      <p:bldP spid="25626" grpId="0"/>
      <p:bldP spid="25628" grpId="0" animBg="1"/>
      <p:bldP spid="25630" grpId="0" animBg="1"/>
      <p:bldP spid="25630" grpId="1" animBg="1"/>
      <p:bldP spid="25643" grpId="0" animBg="1"/>
      <p:bldP spid="25655" grpId="0" animBg="1"/>
      <p:bldP spid="25656" grpId="0" animBg="1"/>
      <p:bldP spid="25657" grpId="0" animBg="1"/>
      <p:bldP spid="25658" grpId="0" animBg="1"/>
      <p:bldP spid="25664" grpId="0"/>
      <p:bldP spid="25665" grpId="0"/>
      <p:bldP spid="2566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066035-FC81-4449-B3EF-A5431B5F88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6F5F1-1FF7-466E-A0F1-53D981196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5B621C-380E-4C0D-8D70-C4EC08D5379C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1259</TotalTime>
  <Words>694</Words>
  <Application>Microsoft Office PowerPoint</Application>
  <PresentationFormat>On-screen Show (4:3)</PresentationFormat>
  <Paragraphs>127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Comic Sans MS</vt:lpstr>
      <vt:lpstr>GrilledCheese BTN</vt:lpstr>
      <vt:lpstr>Office Theme</vt:lpstr>
      <vt:lpstr>Equation</vt:lpstr>
      <vt:lpstr>PowerPoint Presentation</vt:lpstr>
      <vt:lpstr>Radians</vt:lpstr>
      <vt:lpstr>Radians</vt:lpstr>
      <vt:lpstr>Radians</vt:lpstr>
      <vt:lpstr>Radians</vt:lpstr>
      <vt:lpstr>Radians</vt:lpstr>
      <vt:lpstr>Radians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324</cp:revision>
  <dcterms:created xsi:type="dcterms:W3CDTF">2018-04-30T00:32:33Z</dcterms:created>
  <dcterms:modified xsi:type="dcterms:W3CDTF">2021-01-05T20:52:01Z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