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7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40000"/>
              </a:srgb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rgbClr val="7030A0">
                <a:alpha val="4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80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7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image" Target="../media/image127.png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27.png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80.png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7.wmf"/><Relationship Id="rId9" Type="http://schemas.openxmlformats.org/officeDocument/2006/relationships/image" Target="../media/image9.wmf"/><Relationship Id="rId14" Type="http://schemas.openxmlformats.org/officeDocument/2006/relationships/image" Target="../media/image7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79.png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5.wmf"/><Relationship Id="rId17" Type="http://schemas.openxmlformats.org/officeDocument/2006/relationships/image" Target="../media/image1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14.wmf"/><Relationship Id="rId19" Type="http://schemas.openxmlformats.org/officeDocument/2006/relationships/image" Target="../media/image80.png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9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79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4.wmf"/><Relationship Id="rId2" Type="http://schemas.openxmlformats.org/officeDocument/2006/relationships/tags" Target="../tags/tag1.xml"/><Relationship Id="rId16" Type="http://schemas.openxmlformats.org/officeDocument/2006/relationships/oleObject" Target="../embeddings/oleObject28.bin"/><Relationship Id="rId20" Type="http://schemas.openxmlformats.org/officeDocument/2006/relationships/image" Target="../media/image127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7.bin"/><Relationship Id="rId22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1978" y="2250747"/>
            <a:ext cx="730943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Section 5C</a:t>
            </a:r>
          </a:p>
        </p:txBody>
      </p:sp>
    </p:spTree>
    <p:extLst>
      <p:ext uri="{BB962C8B-B14F-4D97-AF65-F5344CB8AC3E}">
        <p14:creationId xmlns:p14="http://schemas.microsoft.com/office/powerpoint/2010/main" val="250991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600200"/>
            <a:ext cx="426878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u="sng">
                <a:latin typeface="Comic Sans MS" pitchFamily="66" charset="0"/>
              </a:rPr>
              <a:t>Finding the length of an arc is easier when you use radians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endParaRPr lang="en-GB" altLang="en-US" sz="1800" u="sng">
              <a:latin typeface="Comic Sans MS" pitchFamily="66" charset="0"/>
            </a:endParaRPr>
          </a:p>
        </p:txBody>
      </p:sp>
      <p:sp>
        <p:nvSpPr>
          <p:cNvPr id="15365" name="Oval 5"/>
          <p:cNvSpPr>
            <a:spLocks noChangeAspect="1" noChangeArrowheads="1"/>
          </p:cNvSpPr>
          <p:nvPr/>
        </p:nvSpPr>
        <p:spPr bwMode="auto">
          <a:xfrm>
            <a:off x="5943600" y="1752600"/>
            <a:ext cx="2025650" cy="20256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6934200" y="2133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6934200" y="2743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8" name="Arc 8"/>
          <p:cNvSpPr>
            <a:spLocks/>
          </p:cNvSpPr>
          <p:nvPr/>
        </p:nvSpPr>
        <p:spPr bwMode="auto">
          <a:xfrm rot="-10561635">
            <a:off x="6551613" y="2590800"/>
            <a:ext cx="571500" cy="215900"/>
          </a:xfrm>
          <a:custGeom>
            <a:avLst/>
            <a:gdLst>
              <a:gd name="T0" fmla="*/ 27331 w 21600"/>
              <a:gd name="T1" fmla="*/ 215900 h 7663"/>
              <a:gd name="T2" fmla="*/ 688 w 21600"/>
              <a:gd name="T3" fmla="*/ 0 h 7663"/>
              <a:gd name="T4" fmla="*/ 571500 w 21600"/>
              <a:gd name="T5" fmla="*/ 29949 h 766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7663" fill="none" extrusionOk="0">
                <a:moveTo>
                  <a:pt x="1033" y="7662"/>
                </a:moveTo>
                <a:cubicBezTo>
                  <a:pt x="348" y="5529"/>
                  <a:pt x="0" y="3303"/>
                  <a:pt x="0" y="1063"/>
                </a:cubicBezTo>
                <a:cubicBezTo>
                  <a:pt x="-1" y="708"/>
                  <a:pt x="8" y="354"/>
                  <a:pt x="26" y="0"/>
                </a:cubicBezTo>
              </a:path>
              <a:path w="21600" h="7663" stroke="0" extrusionOk="0">
                <a:moveTo>
                  <a:pt x="1033" y="7662"/>
                </a:moveTo>
                <a:cubicBezTo>
                  <a:pt x="348" y="5529"/>
                  <a:pt x="0" y="3303"/>
                  <a:pt x="0" y="1063"/>
                </a:cubicBezTo>
                <a:cubicBezTo>
                  <a:pt x="-1" y="708"/>
                  <a:pt x="8" y="354"/>
                  <a:pt x="26" y="0"/>
                </a:cubicBezTo>
                <a:lnTo>
                  <a:pt x="21600" y="1063"/>
                </a:lnTo>
                <a:lnTo>
                  <a:pt x="1033" y="766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0" name="Arc 10"/>
          <p:cNvSpPr>
            <a:spLocks/>
          </p:cNvSpPr>
          <p:nvPr/>
        </p:nvSpPr>
        <p:spPr bwMode="auto">
          <a:xfrm>
            <a:off x="7086600" y="2133600"/>
            <a:ext cx="990600" cy="1127125"/>
          </a:xfrm>
          <a:custGeom>
            <a:avLst/>
            <a:gdLst>
              <a:gd name="T0" fmla="*/ 757259 w 21600"/>
              <a:gd name="T1" fmla="*/ 0 h 24554"/>
              <a:gd name="T2" fmla="*/ 862372 w 21600"/>
              <a:gd name="T3" fmla="*/ 1127125 h 24554"/>
              <a:gd name="T4" fmla="*/ 0 w 21600"/>
              <a:gd name="T5" fmla="*/ 639212 h 245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4554" fill="none" extrusionOk="0">
                <a:moveTo>
                  <a:pt x="16512" y="-1"/>
                </a:moveTo>
                <a:cubicBezTo>
                  <a:pt x="19797" y="3895"/>
                  <a:pt x="21600" y="8828"/>
                  <a:pt x="21600" y="13925"/>
                </a:cubicBezTo>
                <a:cubicBezTo>
                  <a:pt x="21600" y="17649"/>
                  <a:pt x="20636" y="21311"/>
                  <a:pt x="18803" y="24553"/>
                </a:cubicBezTo>
              </a:path>
              <a:path w="21600" h="24554" stroke="0" extrusionOk="0">
                <a:moveTo>
                  <a:pt x="16512" y="-1"/>
                </a:moveTo>
                <a:cubicBezTo>
                  <a:pt x="19797" y="3895"/>
                  <a:pt x="21600" y="8828"/>
                  <a:pt x="21600" y="13925"/>
                </a:cubicBezTo>
                <a:cubicBezTo>
                  <a:pt x="21600" y="17649"/>
                  <a:pt x="20636" y="21311"/>
                  <a:pt x="18803" y="24553"/>
                </a:cubicBezTo>
                <a:lnTo>
                  <a:pt x="0" y="13925"/>
                </a:lnTo>
                <a:lnTo>
                  <a:pt x="16512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086600" y="2514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latin typeface="Comic Sans MS" pitchFamily="66" charset="0"/>
              </a:rPr>
              <a:t>θ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71628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r</a:t>
            </a:r>
            <a:endParaRPr lang="el-GR" altLang="en-US">
              <a:latin typeface="Comic Sans MS" pitchFamily="66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7162800" y="2895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r</a:t>
            </a:r>
            <a:endParaRPr lang="el-GR" altLang="en-US">
              <a:latin typeface="Comic Sans MS" pitchFamily="66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8077200" y="2438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l</a:t>
            </a:r>
            <a:endParaRPr lang="el-GR" altLang="en-US">
              <a:latin typeface="Comic Sans MS" pitchFamily="66" charset="0"/>
            </a:endParaRPr>
          </a:p>
        </p:txBody>
      </p:sp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838200" y="2514600"/>
          <a:ext cx="1295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2" name="Equation" r:id="rId3" imgW="965200" imgH="393700" progId="Equation.DSMT4">
                  <p:embed/>
                </p:oleObj>
              </mc:Choice>
              <mc:Fallback>
                <p:oleObj name="Equation" r:id="rId3" imgW="965200" imgH="393700" progId="Equation.DSMT4">
                  <p:embed/>
                  <p:pic>
                    <p:nvPicPr>
                      <p:cNvPr id="1537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14600"/>
                        <a:ext cx="1295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2590800" y="2514600"/>
          <a:ext cx="18589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3" name="Equation" r:id="rId5" imgW="1384300" imgH="419100" progId="Equation.DSMT4">
                  <p:embed/>
                </p:oleObj>
              </mc:Choice>
              <mc:Fallback>
                <p:oleObj name="Equation" r:id="rId5" imgW="1384300" imgH="419100" progId="Equation.DSMT4">
                  <p:embed/>
                  <p:pic>
                    <p:nvPicPr>
                      <p:cNvPr id="1537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514600"/>
                        <a:ext cx="185896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2098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1676400" y="3276600"/>
          <a:ext cx="5016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4" name="Equation" r:id="rId7" imgW="317225" imgH="393359" progId="Equation.DSMT4">
                  <p:embed/>
                </p:oleObj>
              </mc:Choice>
              <mc:Fallback>
                <p:oleObj name="Equation" r:id="rId7" imgW="317225" imgH="393359" progId="Equation.DSMT4">
                  <p:embed/>
                  <p:pic>
                    <p:nvPicPr>
                      <p:cNvPr id="1537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276600"/>
                        <a:ext cx="5016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2590800" y="3276600"/>
          <a:ext cx="381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5" name="Equation" r:id="rId9" imgW="241195" imgH="393529" progId="Equation.DSMT4">
                  <p:embed/>
                </p:oleObj>
              </mc:Choice>
              <mc:Fallback>
                <p:oleObj name="Equation" r:id="rId9" imgW="241195" imgH="393529" progId="Equation.DSMT4">
                  <p:embed/>
                  <p:pic>
                    <p:nvPicPr>
                      <p:cNvPr id="1537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276600"/>
                        <a:ext cx="3810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22098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sp>
        <p:nvSpPr>
          <p:cNvPr id="15381" name="Arc 21"/>
          <p:cNvSpPr>
            <a:spLocks/>
          </p:cNvSpPr>
          <p:nvPr/>
        </p:nvSpPr>
        <p:spPr bwMode="auto">
          <a:xfrm>
            <a:off x="3200400" y="3581400"/>
            <a:ext cx="381000" cy="838200"/>
          </a:xfrm>
          <a:custGeom>
            <a:avLst/>
            <a:gdLst>
              <a:gd name="T0" fmla="*/ 0 w 21600"/>
              <a:gd name="T1" fmla="*/ 0 h 43199"/>
              <a:gd name="T2" fmla="*/ 3969 w 21600"/>
              <a:gd name="T3" fmla="*/ 838200 h 43199"/>
              <a:gd name="T4" fmla="*/ 0 w 21600"/>
              <a:gd name="T5" fmla="*/ 4191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1"/>
                  <a:pt x="12065" y="43075"/>
                  <a:pt x="224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1"/>
                  <a:pt x="12065" y="43075"/>
                  <a:pt x="224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5382" name="Object 22"/>
          <p:cNvGraphicFramePr>
            <a:graphicFrameLocks noChangeAspect="1"/>
          </p:cNvGraphicFramePr>
          <p:nvPr/>
        </p:nvGraphicFramePr>
        <p:xfrm>
          <a:off x="1905000" y="4097338"/>
          <a:ext cx="2206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6" name="Equation" r:id="rId11" imgW="139639" imgH="393529" progId="Equation.DSMT4">
                  <p:embed/>
                </p:oleObj>
              </mc:Choice>
              <mc:Fallback>
                <p:oleObj name="Equation" r:id="rId11" imgW="139639" imgH="393529" progId="Equation.DSMT4">
                  <p:embed/>
                  <p:pic>
                    <p:nvPicPr>
                      <p:cNvPr id="1538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097338"/>
                        <a:ext cx="2206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3" name="Object 23"/>
          <p:cNvGraphicFramePr>
            <a:graphicFrameLocks noChangeAspect="1"/>
          </p:cNvGraphicFramePr>
          <p:nvPr/>
        </p:nvGraphicFramePr>
        <p:xfrm>
          <a:off x="2667000" y="4267200"/>
          <a:ext cx="2000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7"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1538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267200"/>
                        <a:ext cx="2000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2209800" y="424973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sp>
        <p:nvSpPr>
          <p:cNvPr id="15385" name="Arc 25"/>
          <p:cNvSpPr>
            <a:spLocks/>
          </p:cNvSpPr>
          <p:nvPr/>
        </p:nvSpPr>
        <p:spPr bwMode="auto">
          <a:xfrm>
            <a:off x="3200400" y="4495800"/>
            <a:ext cx="381000" cy="838200"/>
          </a:xfrm>
          <a:custGeom>
            <a:avLst/>
            <a:gdLst>
              <a:gd name="T0" fmla="*/ 0 w 21600"/>
              <a:gd name="T1" fmla="*/ 0 h 43199"/>
              <a:gd name="T2" fmla="*/ 3969 w 21600"/>
              <a:gd name="T3" fmla="*/ 838200 h 43199"/>
              <a:gd name="T4" fmla="*/ 0 w 21600"/>
              <a:gd name="T5" fmla="*/ 4191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1"/>
                  <a:pt x="12065" y="43075"/>
                  <a:pt x="224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1"/>
                  <a:pt x="12065" y="43075"/>
                  <a:pt x="224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5386" name="Object 26"/>
          <p:cNvGraphicFramePr>
            <a:graphicFrameLocks noChangeAspect="1"/>
          </p:cNvGraphicFramePr>
          <p:nvPr/>
        </p:nvGraphicFramePr>
        <p:xfrm>
          <a:off x="1944688" y="5122863"/>
          <a:ext cx="1397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8" name="Equation" r:id="rId15" imgW="88669" imgH="177338" progId="Equation.DSMT4">
                  <p:embed/>
                </p:oleObj>
              </mc:Choice>
              <mc:Fallback>
                <p:oleObj name="Equation" r:id="rId15" imgW="88669" imgH="177338" progId="Equation.DSMT4">
                  <p:embed/>
                  <p:pic>
                    <p:nvPicPr>
                      <p:cNvPr id="1538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5122863"/>
                        <a:ext cx="13970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7" name="Object 27"/>
          <p:cNvGraphicFramePr>
            <a:graphicFrameLocks noChangeAspect="1"/>
          </p:cNvGraphicFramePr>
          <p:nvPr/>
        </p:nvGraphicFramePr>
        <p:xfrm>
          <a:off x="2606675" y="5105400"/>
          <a:ext cx="3206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9" name="Equation" r:id="rId17" imgW="202936" imgH="177569" progId="Equation.DSMT4">
                  <p:embed/>
                </p:oleObj>
              </mc:Choice>
              <mc:Fallback>
                <p:oleObj name="Equation" r:id="rId17" imgW="202936" imgH="177569" progId="Equation.DSMT4">
                  <p:embed/>
                  <p:pic>
                    <p:nvPicPr>
                      <p:cNvPr id="1538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5105400"/>
                        <a:ext cx="3206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2209800" y="5105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3581400" y="3657600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π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3581400" y="4648200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Multiply by r</a:t>
            </a:r>
            <a:endParaRPr lang="el-GR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1828800" y="5029200"/>
            <a:ext cx="1143000" cy="457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457200" y="5791200"/>
            <a:ext cx="411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(The angle must be in radians!)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19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20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21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87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 animBg="1"/>
      <p:bldP spid="15368" grpId="0" animBg="1"/>
      <p:bldP spid="15370" grpId="0" animBg="1"/>
      <p:bldP spid="15371" grpId="0"/>
      <p:bldP spid="15372" grpId="0"/>
      <p:bldP spid="15373" grpId="0"/>
      <p:bldP spid="15374" grpId="0"/>
      <p:bldP spid="15377" grpId="0"/>
      <p:bldP spid="15380" grpId="0"/>
      <p:bldP spid="15381" grpId="0" animBg="1"/>
      <p:bldP spid="15384" grpId="0"/>
      <p:bldP spid="15385" grpId="0" animBg="1"/>
      <p:bldP spid="15388" grpId="0"/>
      <p:bldP spid="15389" grpId="0"/>
      <p:bldP spid="15390" grpId="0"/>
      <p:bldP spid="15391" grpId="0" animBg="1"/>
      <p:bldP spid="1539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600200"/>
            <a:ext cx="426878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u="sng">
                <a:latin typeface="Comic Sans MS" pitchFamily="66" charset="0"/>
              </a:rPr>
              <a:t>Finding the length of an arc is easier when you use radians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Find the length of the arc of a circle of radius 5.2cm. The arc subtends an angle of 0.8</a:t>
            </a:r>
            <a:r>
              <a:rPr lang="en-GB" altLang="en-US" sz="1800" baseline="40000">
                <a:latin typeface="Comic Sans MS" pitchFamily="66" charset="0"/>
              </a:rPr>
              <a:t>c</a:t>
            </a:r>
            <a:r>
              <a:rPr lang="en-GB" altLang="en-US" sz="1800">
                <a:latin typeface="Comic Sans MS" pitchFamily="66" charset="0"/>
              </a:rPr>
              <a:t> at the centre of the circle.</a:t>
            </a:r>
            <a:endParaRPr lang="en-GB" altLang="en-US" sz="1800" u="sng">
              <a:latin typeface="Comic Sans MS" pitchFamily="66" charset="0"/>
            </a:endParaRPr>
          </a:p>
        </p:txBody>
      </p:sp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1752600" y="4114800"/>
          <a:ext cx="139700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2" name="Equation" r:id="rId3" imgW="88669" imgH="177338" progId="Equation.DSMT4">
                  <p:embed/>
                </p:oleObj>
              </mc:Choice>
              <mc:Fallback>
                <p:oleObj name="Equation" r:id="rId3" imgW="88669" imgH="177338" progId="Equation.DSMT4">
                  <p:embed/>
                  <p:pic>
                    <p:nvPicPr>
                      <p:cNvPr id="1640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114800"/>
                        <a:ext cx="139700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0" name="Object 26"/>
          <p:cNvGraphicFramePr>
            <a:graphicFrameLocks noChangeAspect="1"/>
          </p:cNvGraphicFramePr>
          <p:nvPr/>
        </p:nvGraphicFramePr>
        <p:xfrm>
          <a:off x="2438400" y="4114800"/>
          <a:ext cx="3206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" name="Equation" r:id="rId5" imgW="202936" imgH="177569" progId="Equation.DSMT4">
                  <p:embed/>
                </p:oleObj>
              </mc:Choice>
              <mc:Fallback>
                <p:oleObj name="Equation" r:id="rId5" imgW="202936" imgH="177569" progId="Equation.DSMT4">
                  <p:embed/>
                  <p:pic>
                    <p:nvPicPr>
                      <p:cNvPr id="1641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14800"/>
                        <a:ext cx="3206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049463" y="40751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graphicFrame>
        <p:nvGraphicFramePr>
          <p:cNvPr id="16415" name="Object 31"/>
          <p:cNvGraphicFramePr>
            <a:graphicFrameLocks noChangeAspect="1"/>
          </p:cNvGraphicFramePr>
          <p:nvPr/>
        </p:nvGraphicFramePr>
        <p:xfrm>
          <a:off x="1752600" y="4724400"/>
          <a:ext cx="139700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4" name="Equation" r:id="rId7" imgW="88669" imgH="177338" progId="Equation.DSMT4">
                  <p:embed/>
                </p:oleObj>
              </mc:Choice>
              <mc:Fallback>
                <p:oleObj name="Equation" r:id="rId7" imgW="88669" imgH="177338" progId="Equation.DSMT4">
                  <p:embed/>
                  <p:pic>
                    <p:nvPicPr>
                      <p:cNvPr id="1641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724400"/>
                        <a:ext cx="139700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6" name="Object 32"/>
          <p:cNvGraphicFramePr>
            <a:graphicFrameLocks noChangeAspect="1"/>
          </p:cNvGraphicFramePr>
          <p:nvPr/>
        </p:nvGraphicFramePr>
        <p:xfrm>
          <a:off x="2438400" y="4724400"/>
          <a:ext cx="8413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5" name="Equation" r:id="rId8" imgW="532937" imgH="177646" progId="Equation.DSMT4">
                  <p:embed/>
                </p:oleObj>
              </mc:Choice>
              <mc:Fallback>
                <p:oleObj name="Equation" r:id="rId8" imgW="532937" imgH="177646" progId="Equation.DSMT4">
                  <p:embed/>
                  <p:pic>
                    <p:nvPicPr>
                      <p:cNvPr id="1641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724400"/>
                        <a:ext cx="8413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2047875" y="468947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graphicFrame>
        <p:nvGraphicFramePr>
          <p:cNvPr id="16418" name="Object 34"/>
          <p:cNvGraphicFramePr>
            <a:graphicFrameLocks noChangeAspect="1"/>
          </p:cNvGraphicFramePr>
          <p:nvPr/>
        </p:nvGraphicFramePr>
        <p:xfrm>
          <a:off x="1752600" y="5392738"/>
          <a:ext cx="1397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6" name="Equation" r:id="rId10" imgW="88669" imgH="177338" progId="Equation.DSMT4">
                  <p:embed/>
                </p:oleObj>
              </mc:Choice>
              <mc:Fallback>
                <p:oleObj name="Equation" r:id="rId10" imgW="88669" imgH="177338" progId="Equation.DSMT4">
                  <p:embed/>
                  <p:pic>
                    <p:nvPicPr>
                      <p:cNvPr id="1641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392738"/>
                        <a:ext cx="13970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9" name="Object 35"/>
          <p:cNvGraphicFramePr>
            <a:graphicFrameLocks noChangeAspect="1"/>
          </p:cNvGraphicFramePr>
          <p:nvPr/>
        </p:nvGraphicFramePr>
        <p:xfrm>
          <a:off x="2468563" y="5392738"/>
          <a:ext cx="78105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7" name="Equation" r:id="rId11" imgW="494870" imgH="177646" progId="Equation.DSMT4">
                  <p:embed/>
                </p:oleObj>
              </mc:Choice>
              <mc:Fallback>
                <p:oleObj name="Equation" r:id="rId11" imgW="494870" imgH="177646" progId="Equation.DSMT4">
                  <p:embed/>
                  <p:pic>
                    <p:nvPicPr>
                      <p:cNvPr id="16419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5392738"/>
                        <a:ext cx="78105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2049463" y="536575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1435100" y="5226050"/>
            <a:ext cx="2052638" cy="63658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13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14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15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67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1" grpId="0"/>
      <p:bldP spid="16417" grpId="0"/>
      <p:bldP spid="16420" grpId="0"/>
      <p:bldP spid="164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608138"/>
            <a:ext cx="4268787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800" u="sng" dirty="0">
                <a:latin typeface="Comic Sans MS" pitchFamily="66" charset="0"/>
              </a:rPr>
              <a:t>Finding the length of an arc is easier when you use radians</a:t>
            </a: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Arc AB of a circle, with centre O and radius r, subtends an angle of </a:t>
            </a:r>
            <a:r>
              <a:rPr lang="el-GR" altLang="en-US" sz="1800" dirty="0">
                <a:latin typeface="Comic Sans MS" pitchFamily="66" charset="0"/>
              </a:rPr>
              <a:t>θ</a:t>
            </a:r>
            <a:r>
              <a:rPr lang="en-GB" altLang="en-US" sz="1800" dirty="0">
                <a:latin typeface="Comic Sans MS" pitchFamily="66" charset="0"/>
              </a:rPr>
              <a:t> radians at O. The Perimeter of sector AOB is P cm. Express r in terms of P and </a:t>
            </a:r>
            <a:r>
              <a:rPr lang="el-GR" altLang="en-US" sz="1800" dirty="0">
                <a:latin typeface="Comic Sans MS" pitchFamily="66" charset="0"/>
              </a:rPr>
              <a:t>θ</a:t>
            </a:r>
            <a:r>
              <a:rPr lang="en-GB" altLang="en-US" sz="1800" dirty="0">
                <a:latin typeface="Comic Sans MS" pitchFamily="66" charset="0"/>
              </a:rPr>
              <a:t>.</a:t>
            </a:r>
            <a:endParaRPr lang="el-GR" altLang="en-US" sz="1800" u="sng" dirty="0">
              <a:latin typeface="Comic Sans MS" pitchFamily="66" charset="0"/>
            </a:endParaRPr>
          </a:p>
        </p:txBody>
      </p:sp>
      <p:sp>
        <p:nvSpPr>
          <p:cNvPr id="17423" name="Oval 15"/>
          <p:cNvSpPr>
            <a:spLocks noChangeAspect="1" noChangeArrowheads="1"/>
          </p:cNvSpPr>
          <p:nvPr/>
        </p:nvSpPr>
        <p:spPr bwMode="auto">
          <a:xfrm>
            <a:off x="823913" y="4203700"/>
            <a:ext cx="2152650" cy="21526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1873250" y="4554538"/>
            <a:ext cx="806450" cy="725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1865313" y="5280025"/>
            <a:ext cx="823912" cy="72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035175" y="4591050"/>
            <a:ext cx="511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r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062163" y="5568950"/>
            <a:ext cx="511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r</a:t>
            </a:r>
          </a:p>
        </p:txBody>
      </p:sp>
      <p:sp>
        <p:nvSpPr>
          <p:cNvPr id="17429" name="Arc 21"/>
          <p:cNvSpPr>
            <a:spLocks/>
          </p:cNvSpPr>
          <p:nvPr/>
        </p:nvSpPr>
        <p:spPr bwMode="auto">
          <a:xfrm>
            <a:off x="1128713" y="5127625"/>
            <a:ext cx="914400" cy="300038"/>
          </a:xfrm>
          <a:custGeom>
            <a:avLst/>
            <a:gdLst>
              <a:gd name="T0" fmla="*/ 906484 w 21600"/>
              <a:gd name="T1" fmla="*/ 0 h 7099"/>
              <a:gd name="T2" fmla="*/ 896408 w 21600"/>
              <a:gd name="T3" fmla="*/ 300038 h 7099"/>
              <a:gd name="T4" fmla="*/ 0 w 21600"/>
              <a:gd name="T5" fmla="*/ 119821 h 70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7099" fill="none" extrusionOk="0">
                <a:moveTo>
                  <a:pt x="21413" y="-1"/>
                </a:moveTo>
                <a:cubicBezTo>
                  <a:pt x="21537" y="939"/>
                  <a:pt x="21600" y="1886"/>
                  <a:pt x="21600" y="2835"/>
                </a:cubicBezTo>
                <a:cubicBezTo>
                  <a:pt x="21600" y="4266"/>
                  <a:pt x="21457" y="5695"/>
                  <a:pt x="21174" y="7098"/>
                </a:cubicBezTo>
              </a:path>
              <a:path w="21600" h="7099" stroke="0" extrusionOk="0">
                <a:moveTo>
                  <a:pt x="21413" y="-1"/>
                </a:moveTo>
                <a:cubicBezTo>
                  <a:pt x="21537" y="939"/>
                  <a:pt x="21600" y="1886"/>
                  <a:pt x="21600" y="2835"/>
                </a:cubicBezTo>
                <a:cubicBezTo>
                  <a:pt x="21600" y="4266"/>
                  <a:pt x="21457" y="5695"/>
                  <a:pt x="21174" y="7098"/>
                </a:cubicBezTo>
                <a:lnTo>
                  <a:pt x="0" y="2835"/>
                </a:lnTo>
                <a:lnTo>
                  <a:pt x="21413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025650" y="5081588"/>
            <a:ext cx="331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latin typeface="Comic Sans MS" pitchFamily="66" charset="0"/>
              </a:rPr>
              <a:t>θ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698750" y="4265613"/>
            <a:ext cx="31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717800" y="5889625"/>
            <a:ext cx="31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541463" y="5099050"/>
            <a:ext cx="31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O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6553200" y="1828800"/>
            <a:ext cx="1828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Length AB = r</a:t>
            </a:r>
            <a:r>
              <a:rPr lang="el-GR" altLang="en-US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7435" name="Object 27"/>
          <p:cNvGraphicFramePr>
            <a:graphicFrameLocks noChangeAspect="1"/>
          </p:cNvGraphicFramePr>
          <p:nvPr/>
        </p:nvGraphicFramePr>
        <p:xfrm>
          <a:off x="6629400" y="2514600"/>
          <a:ext cx="5397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" name="Equation" r:id="rId3" imgW="266353" imgH="164885" progId="Equation.DSMT4">
                  <p:embed/>
                </p:oleObj>
              </mc:Choice>
              <mc:Fallback>
                <p:oleObj name="Equation" r:id="rId3" imgW="266353" imgH="164885" progId="Equation.DSMT4">
                  <p:embed/>
                  <p:pic>
                    <p:nvPicPr>
                      <p:cNvPr id="1743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514600"/>
                        <a:ext cx="5397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6" name="Object 28"/>
          <p:cNvGraphicFramePr>
            <a:graphicFrameLocks noChangeAspect="1"/>
          </p:cNvGraphicFramePr>
          <p:nvPr/>
        </p:nvGraphicFramePr>
        <p:xfrm>
          <a:off x="7239000" y="2514600"/>
          <a:ext cx="41116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4" name="Equation" r:id="rId5" imgW="202936" imgH="177569" progId="Equation.DSMT4">
                  <p:embed/>
                </p:oleObj>
              </mc:Choice>
              <mc:Fallback>
                <p:oleObj name="Equation" r:id="rId5" imgW="202936" imgH="177569" progId="Equation.DSMT4">
                  <p:embed/>
                  <p:pic>
                    <p:nvPicPr>
                      <p:cNvPr id="1743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514600"/>
                        <a:ext cx="411163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7" name="Object 29"/>
          <p:cNvGraphicFramePr>
            <a:graphicFrameLocks noChangeAspect="1"/>
          </p:cNvGraphicFramePr>
          <p:nvPr/>
        </p:nvGraphicFramePr>
        <p:xfrm>
          <a:off x="7696200" y="2514600"/>
          <a:ext cx="6683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5" name="Equation" r:id="rId7" imgW="330057" imgH="165028" progId="Equation.DSMT4">
                  <p:embed/>
                </p:oleObj>
              </mc:Choice>
              <mc:Fallback>
                <p:oleObj name="Equation" r:id="rId7" imgW="330057" imgH="165028" progId="Equation.DSMT4">
                  <p:embed/>
                  <p:pic>
                    <p:nvPicPr>
                      <p:cNvPr id="1743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2514600"/>
                        <a:ext cx="66833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8" name="Object 30"/>
          <p:cNvGraphicFramePr>
            <a:graphicFrameLocks noChangeAspect="1"/>
          </p:cNvGraphicFramePr>
          <p:nvPr/>
        </p:nvGraphicFramePr>
        <p:xfrm>
          <a:off x="6629400" y="3124200"/>
          <a:ext cx="5397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" name="Equation" r:id="rId9" imgW="266353" imgH="164885" progId="Equation.DSMT4">
                  <p:embed/>
                </p:oleObj>
              </mc:Choice>
              <mc:Fallback>
                <p:oleObj name="Equation" r:id="rId9" imgW="266353" imgH="164885" progId="Equation.DSMT4">
                  <p:embed/>
                  <p:pic>
                    <p:nvPicPr>
                      <p:cNvPr id="1743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124200"/>
                        <a:ext cx="5397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9" name="Object 31"/>
          <p:cNvGraphicFramePr>
            <a:graphicFrameLocks noChangeAspect="1"/>
          </p:cNvGraphicFramePr>
          <p:nvPr/>
        </p:nvGraphicFramePr>
        <p:xfrm>
          <a:off x="7239000" y="3124200"/>
          <a:ext cx="12588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" name="Equation" r:id="rId11" imgW="622030" imgH="203112" progId="Equation.DSMT4">
                  <p:embed/>
                </p:oleObj>
              </mc:Choice>
              <mc:Fallback>
                <p:oleObj name="Equation" r:id="rId11" imgW="622030" imgH="203112" progId="Equation.DSMT4">
                  <p:embed/>
                  <p:pic>
                    <p:nvPicPr>
                      <p:cNvPr id="1743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124200"/>
                        <a:ext cx="125888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0" name="Object 32"/>
          <p:cNvGraphicFramePr>
            <a:graphicFrameLocks noChangeAspect="1"/>
          </p:cNvGraphicFramePr>
          <p:nvPr/>
        </p:nvGraphicFramePr>
        <p:xfrm>
          <a:off x="6172200" y="3810000"/>
          <a:ext cx="14128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8" name="Equation" r:id="rId13" imgW="698500" imgH="419100" progId="Equation.DSMT4">
                  <p:embed/>
                </p:oleObj>
              </mc:Choice>
              <mc:Fallback>
                <p:oleObj name="Equation" r:id="rId13" imgW="698500" imgH="419100" progId="Equation.DSMT4">
                  <p:embed/>
                  <p:pic>
                    <p:nvPicPr>
                      <p:cNvPr id="1744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810000"/>
                        <a:ext cx="141287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1" name="Object 33"/>
          <p:cNvGraphicFramePr>
            <a:graphicFrameLocks noChangeAspect="1"/>
          </p:cNvGraphicFramePr>
          <p:nvPr/>
        </p:nvGraphicFramePr>
        <p:xfrm>
          <a:off x="7620000" y="4114800"/>
          <a:ext cx="230188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9" name="Equation" r:id="rId15" imgW="114102" imgH="126780" progId="Equation.DSMT4">
                  <p:embed/>
                </p:oleObj>
              </mc:Choice>
              <mc:Fallback>
                <p:oleObj name="Equation" r:id="rId15" imgW="114102" imgH="126780" progId="Equation.DSMT4">
                  <p:embed/>
                  <p:pic>
                    <p:nvPicPr>
                      <p:cNvPr id="1744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114800"/>
                        <a:ext cx="230188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9718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r</a:t>
            </a:r>
            <a:r>
              <a:rPr lang="el-GR" altLang="en-US">
                <a:latin typeface="Comic Sans MS" pitchFamily="66" charset="0"/>
              </a:rPr>
              <a:t>θ</a:t>
            </a:r>
          </a:p>
        </p:txBody>
      </p:sp>
      <p:sp>
        <p:nvSpPr>
          <p:cNvPr id="17443" name="Arc 35"/>
          <p:cNvSpPr>
            <a:spLocks/>
          </p:cNvSpPr>
          <p:nvPr/>
        </p:nvSpPr>
        <p:spPr bwMode="auto">
          <a:xfrm flipH="1">
            <a:off x="5648325" y="2689225"/>
            <a:ext cx="304800" cy="6858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685800 h 43200"/>
              <a:gd name="T4" fmla="*/ 0 w 21600"/>
              <a:gd name="T5" fmla="*/ 3429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4" name="Arc 36"/>
          <p:cNvSpPr>
            <a:spLocks/>
          </p:cNvSpPr>
          <p:nvPr/>
        </p:nvSpPr>
        <p:spPr bwMode="auto">
          <a:xfrm flipH="1">
            <a:off x="5638800" y="3505200"/>
            <a:ext cx="304800" cy="6858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685800 h 43200"/>
              <a:gd name="T4" fmla="*/ 0 w 21600"/>
              <a:gd name="T5" fmla="*/ 3429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648200" y="2833688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4724400" y="3581400"/>
            <a:ext cx="990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(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+ 2)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17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18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19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479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 animBg="1"/>
      <p:bldP spid="17424" grpId="0" animBg="1"/>
      <p:bldP spid="17425" grpId="0" animBg="1"/>
      <p:bldP spid="17427" grpId="0"/>
      <p:bldP spid="17428" grpId="0"/>
      <p:bldP spid="17429" grpId="0" animBg="1"/>
      <p:bldP spid="17430" grpId="0"/>
      <p:bldP spid="17431" grpId="0"/>
      <p:bldP spid="17432" grpId="0"/>
      <p:bldP spid="17433" grpId="0"/>
      <p:bldP spid="17434" grpId="0" animBg="1"/>
      <p:bldP spid="17443" grpId="0" animBg="1"/>
      <p:bldP spid="17444" grpId="0" animBg="1"/>
      <p:bldP spid="17445" grpId="0"/>
      <p:bldP spid="174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52400" y="1600200"/>
            <a:ext cx="426878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u="sng">
                <a:latin typeface="Comic Sans MS" pitchFamily="66" charset="0"/>
              </a:rPr>
              <a:t>Finding the length of an arc is easier when you use radians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The border of a garden pond consists of a straight edge AB of length 2.4m, and a curved part C, as shown in the diagram below. The curved part is an arc of a circle, centre O and radius 2m. Find the length of C.</a:t>
            </a:r>
            <a:endParaRPr lang="el-GR" altLang="en-US" sz="1600" u="sng">
              <a:latin typeface="Comic Sans MS" pitchFamily="66" charset="0"/>
            </a:endParaRPr>
          </a:p>
        </p:txBody>
      </p:sp>
      <p:sp>
        <p:nvSpPr>
          <p:cNvPr id="18460" name="Arc 28"/>
          <p:cNvSpPr>
            <a:spLocks noChangeAspect="1"/>
          </p:cNvSpPr>
          <p:nvPr/>
        </p:nvSpPr>
        <p:spPr bwMode="auto">
          <a:xfrm rot="8771966">
            <a:off x="1071563" y="4446588"/>
            <a:ext cx="1828800" cy="1825625"/>
          </a:xfrm>
          <a:custGeom>
            <a:avLst/>
            <a:gdLst>
              <a:gd name="T0" fmla="*/ 1784265 w 43200"/>
              <a:gd name="T1" fmla="*/ 629716 h 43139"/>
              <a:gd name="T2" fmla="*/ 845947 w 43200"/>
              <a:gd name="T3" fmla="*/ 0 h 43139"/>
              <a:gd name="T4" fmla="*/ 914400 w 43200"/>
              <a:gd name="T5" fmla="*/ 911522 h 4313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3139" fill="none" extrusionOk="0">
                <a:moveTo>
                  <a:pt x="42147" y="14880"/>
                </a:moveTo>
                <a:cubicBezTo>
                  <a:pt x="42844" y="17030"/>
                  <a:pt x="43200" y="19277"/>
                  <a:pt x="43200" y="21539"/>
                </a:cubicBezTo>
                <a:cubicBezTo>
                  <a:pt x="43200" y="33468"/>
                  <a:pt x="33529" y="43139"/>
                  <a:pt x="21600" y="43139"/>
                </a:cubicBezTo>
                <a:cubicBezTo>
                  <a:pt x="9670" y="43139"/>
                  <a:pt x="0" y="33468"/>
                  <a:pt x="0" y="21539"/>
                </a:cubicBezTo>
                <a:cubicBezTo>
                  <a:pt x="-1" y="10236"/>
                  <a:pt x="8712" y="845"/>
                  <a:pt x="19982" y="-1"/>
                </a:cubicBezTo>
              </a:path>
              <a:path w="43200" h="43139" stroke="0" extrusionOk="0">
                <a:moveTo>
                  <a:pt x="42147" y="14880"/>
                </a:moveTo>
                <a:cubicBezTo>
                  <a:pt x="42844" y="17030"/>
                  <a:pt x="43200" y="19277"/>
                  <a:pt x="43200" y="21539"/>
                </a:cubicBezTo>
                <a:cubicBezTo>
                  <a:pt x="43200" y="33468"/>
                  <a:pt x="33529" y="43139"/>
                  <a:pt x="21600" y="43139"/>
                </a:cubicBezTo>
                <a:cubicBezTo>
                  <a:pt x="9670" y="43139"/>
                  <a:pt x="0" y="33468"/>
                  <a:pt x="0" y="21539"/>
                </a:cubicBezTo>
                <a:cubicBezTo>
                  <a:pt x="-1" y="10236"/>
                  <a:pt x="8712" y="845"/>
                  <a:pt x="19982" y="-1"/>
                </a:cubicBezTo>
                <a:lnTo>
                  <a:pt x="21600" y="21539"/>
                </a:lnTo>
                <a:lnTo>
                  <a:pt x="42147" y="1488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1414463" y="6072188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 flipV="1">
            <a:off x="1408113" y="5395913"/>
            <a:ext cx="582612" cy="67151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 flipH="1" flipV="1">
            <a:off x="1981200" y="5395913"/>
            <a:ext cx="582613" cy="67151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1811338" y="5430838"/>
            <a:ext cx="357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O</a:t>
            </a:r>
          </a:p>
        </p:txBody>
      </p:sp>
      <p:sp>
        <p:nvSpPr>
          <p:cNvPr id="18466" name="Oval 34"/>
          <p:cNvSpPr>
            <a:spLocks noChangeArrowheads="1"/>
          </p:cNvSpPr>
          <p:nvPr/>
        </p:nvSpPr>
        <p:spPr bwMode="auto">
          <a:xfrm>
            <a:off x="1962150" y="5386388"/>
            <a:ext cx="44450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1157288" y="6029325"/>
            <a:ext cx="403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2465388" y="6022975"/>
            <a:ext cx="403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 flipV="1">
            <a:off x="1423988" y="6148388"/>
            <a:ext cx="113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1668463" y="6156325"/>
            <a:ext cx="735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2.4m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2187575" y="5411788"/>
            <a:ext cx="636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2m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1371600" y="5410200"/>
            <a:ext cx="636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2m</a:t>
            </a:r>
          </a:p>
        </p:txBody>
      </p:sp>
      <p:sp>
        <p:nvSpPr>
          <p:cNvPr id="18474" name="Arc 42"/>
          <p:cNvSpPr>
            <a:spLocks/>
          </p:cNvSpPr>
          <p:nvPr/>
        </p:nvSpPr>
        <p:spPr bwMode="auto">
          <a:xfrm rot="9415615">
            <a:off x="955675" y="4349750"/>
            <a:ext cx="2035175" cy="1962150"/>
          </a:xfrm>
          <a:custGeom>
            <a:avLst/>
            <a:gdLst>
              <a:gd name="T0" fmla="*/ 1943168 w 43200"/>
              <a:gd name="T1" fmla="*/ 529077 h 41863"/>
              <a:gd name="T2" fmla="*/ 665154 w 43200"/>
              <a:gd name="T3" fmla="*/ 0 h 41863"/>
              <a:gd name="T4" fmla="*/ 1017588 w 43200"/>
              <a:gd name="T5" fmla="*/ 949742 h 4186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1863" fill="none" extrusionOk="0">
                <a:moveTo>
                  <a:pt x="41247" y="11287"/>
                </a:moveTo>
                <a:cubicBezTo>
                  <a:pt x="42533" y="14105"/>
                  <a:pt x="43200" y="17165"/>
                  <a:pt x="43200" y="20263"/>
                </a:cubicBezTo>
                <a:cubicBezTo>
                  <a:pt x="43200" y="32192"/>
                  <a:pt x="33529" y="41863"/>
                  <a:pt x="21600" y="41863"/>
                </a:cubicBezTo>
                <a:cubicBezTo>
                  <a:pt x="9670" y="41863"/>
                  <a:pt x="0" y="32192"/>
                  <a:pt x="0" y="20263"/>
                </a:cubicBezTo>
                <a:cubicBezTo>
                  <a:pt x="-1" y="11218"/>
                  <a:pt x="5634" y="3132"/>
                  <a:pt x="14118" y="-1"/>
                </a:cubicBezTo>
              </a:path>
              <a:path w="43200" h="41863" stroke="0" extrusionOk="0">
                <a:moveTo>
                  <a:pt x="41247" y="11287"/>
                </a:moveTo>
                <a:cubicBezTo>
                  <a:pt x="42533" y="14105"/>
                  <a:pt x="43200" y="17165"/>
                  <a:pt x="43200" y="20263"/>
                </a:cubicBezTo>
                <a:cubicBezTo>
                  <a:pt x="43200" y="32192"/>
                  <a:pt x="33529" y="41863"/>
                  <a:pt x="21600" y="41863"/>
                </a:cubicBezTo>
                <a:cubicBezTo>
                  <a:pt x="9670" y="41863"/>
                  <a:pt x="0" y="32192"/>
                  <a:pt x="0" y="20263"/>
                </a:cubicBezTo>
                <a:cubicBezTo>
                  <a:pt x="-1" y="11218"/>
                  <a:pt x="5634" y="3132"/>
                  <a:pt x="14118" y="-1"/>
                </a:cubicBezTo>
                <a:lnTo>
                  <a:pt x="21600" y="20263"/>
                </a:lnTo>
                <a:lnTo>
                  <a:pt x="41247" y="11287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1828800" y="4076700"/>
            <a:ext cx="4397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18476" name="Arc 44"/>
          <p:cNvSpPr>
            <a:spLocks/>
          </p:cNvSpPr>
          <p:nvPr/>
        </p:nvSpPr>
        <p:spPr bwMode="auto">
          <a:xfrm rot="9443308">
            <a:off x="1760538" y="5248275"/>
            <a:ext cx="430212" cy="373063"/>
          </a:xfrm>
          <a:custGeom>
            <a:avLst/>
            <a:gdLst>
              <a:gd name="T0" fmla="*/ 420174 w 43200"/>
              <a:gd name="T1" fmla="*/ 116018 h 40815"/>
              <a:gd name="T2" fmla="*/ 116844 w 43200"/>
              <a:gd name="T3" fmla="*/ 0 h 40815"/>
              <a:gd name="T4" fmla="*/ 215106 w 43200"/>
              <a:gd name="T5" fmla="*/ 175632 h 4081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0815" fill="none" extrusionOk="0">
                <a:moveTo>
                  <a:pt x="42191" y="12693"/>
                </a:moveTo>
                <a:cubicBezTo>
                  <a:pt x="42859" y="14802"/>
                  <a:pt x="43200" y="17002"/>
                  <a:pt x="43200" y="19215"/>
                </a:cubicBezTo>
                <a:cubicBezTo>
                  <a:pt x="43200" y="31144"/>
                  <a:pt x="33529" y="40815"/>
                  <a:pt x="21600" y="40815"/>
                </a:cubicBezTo>
                <a:cubicBezTo>
                  <a:pt x="9670" y="40815"/>
                  <a:pt x="0" y="31144"/>
                  <a:pt x="0" y="19215"/>
                </a:cubicBezTo>
                <a:cubicBezTo>
                  <a:pt x="-1" y="11117"/>
                  <a:pt x="4529" y="3699"/>
                  <a:pt x="11733" y="0"/>
                </a:cubicBezTo>
              </a:path>
              <a:path w="43200" h="40815" stroke="0" extrusionOk="0">
                <a:moveTo>
                  <a:pt x="42191" y="12693"/>
                </a:moveTo>
                <a:cubicBezTo>
                  <a:pt x="42859" y="14802"/>
                  <a:pt x="43200" y="17002"/>
                  <a:pt x="43200" y="19215"/>
                </a:cubicBezTo>
                <a:cubicBezTo>
                  <a:pt x="43200" y="31144"/>
                  <a:pt x="33529" y="40815"/>
                  <a:pt x="21600" y="40815"/>
                </a:cubicBezTo>
                <a:cubicBezTo>
                  <a:pt x="9670" y="40815"/>
                  <a:pt x="0" y="31144"/>
                  <a:pt x="0" y="19215"/>
                </a:cubicBezTo>
                <a:cubicBezTo>
                  <a:pt x="-1" y="11117"/>
                  <a:pt x="4529" y="3699"/>
                  <a:pt x="11733" y="0"/>
                </a:cubicBezTo>
                <a:lnTo>
                  <a:pt x="21600" y="19215"/>
                </a:lnTo>
                <a:lnTo>
                  <a:pt x="42191" y="126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77" name="Text Box 45"/>
          <p:cNvSpPr txBox="1">
            <a:spLocks noChangeArrowheads="1"/>
          </p:cNvSpPr>
          <p:nvPr/>
        </p:nvSpPr>
        <p:spPr bwMode="auto">
          <a:xfrm>
            <a:off x="1846263" y="4938713"/>
            <a:ext cx="3413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latin typeface="Comic Sans MS" pitchFamily="66" charset="0"/>
              </a:rPr>
              <a:t>θ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431800" y="6521450"/>
            <a:ext cx="334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(We need to work out angle 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l-GR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7058025" y="2794000"/>
            <a:ext cx="950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 flipV="1">
            <a:off x="7067550" y="1835150"/>
            <a:ext cx="930275" cy="9509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 flipH="1" flipV="1">
            <a:off x="8001000" y="1817688"/>
            <a:ext cx="949325" cy="96837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>
            <a:off x="8008938" y="2794000"/>
            <a:ext cx="923925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3" name="Line 51"/>
          <p:cNvSpPr>
            <a:spLocks noChangeShapeType="1"/>
          </p:cNvSpPr>
          <p:nvPr/>
        </p:nvSpPr>
        <p:spPr bwMode="auto">
          <a:xfrm flipH="1" flipV="1">
            <a:off x="8001000" y="1828800"/>
            <a:ext cx="1588" cy="976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7148513" y="2008188"/>
            <a:ext cx="492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2m</a:t>
            </a:r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7246938" y="2797175"/>
            <a:ext cx="690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1.2m</a:t>
            </a:r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7883525" y="2643188"/>
            <a:ext cx="1254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87" name="Arc 55"/>
          <p:cNvSpPr>
            <a:spLocks/>
          </p:cNvSpPr>
          <p:nvPr/>
        </p:nvSpPr>
        <p:spPr bwMode="auto">
          <a:xfrm>
            <a:off x="7847013" y="1225550"/>
            <a:ext cx="485775" cy="849313"/>
          </a:xfrm>
          <a:custGeom>
            <a:avLst/>
            <a:gdLst>
              <a:gd name="T0" fmla="*/ 149613 w 11468"/>
              <a:gd name="T1" fmla="*/ 849313 h 20089"/>
              <a:gd name="T2" fmla="*/ 0 w 11468"/>
              <a:gd name="T3" fmla="*/ 773848 h 20089"/>
              <a:gd name="T4" fmla="*/ 485775 w 11468"/>
              <a:gd name="T5" fmla="*/ 0 h 200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68" h="20089" fill="none" extrusionOk="0">
                <a:moveTo>
                  <a:pt x="3531" y="20089"/>
                </a:moveTo>
                <a:cubicBezTo>
                  <a:pt x="2302" y="19603"/>
                  <a:pt x="1120" y="19006"/>
                  <a:pt x="-1" y="18304"/>
                </a:cubicBezTo>
              </a:path>
              <a:path w="11468" h="20089" stroke="0" extrusionOk="0">
                <a:moveTo>
                  <a:pt x="3531" y="20089"/>
                </a:moveTo>
                <a:cubicBezTo>
                  <a:pt x="2302" y="19603"/>
                  <a:pt x="1120" y="19006"/>
                  <a:pt x="-1" y="18304"/>
                </a:cubicBezTo>
                <a:lnTo>
                  <a:pt x="11468" y="0"/>
                </a:lnTo>
                <a:lnTo>
                  <a:pt x="3531" y="2008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7335838" y="3027363"/>
            <a:ext cx="573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(O)</a:t>
            </a:r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7173913" y="1754188"/>
            <a:ext cx="493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(H)</a:t>
            </a:r>
          </a:p>
        </p:txBody>
      </p:sp>
      <p:graphicFrame>
        <p:nvGraphicFramePr>
          <p:cNvPr id="18491" name="Object 59"/>
          <p:cNvGraphicFramePr>
            <a:graphicFrameLocks noChangeAspect="1"/>
          </p:cNvGraphicFramePr>
          <p:nvPr/>
        </p:nvGraphicFramePr>
        <p:xfrm>
          <a:off x="5638800" y="1600200"/>
          <a:ext cx="9731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4" name="Equation" r:id="rId4" imgW="736600" imgH="419100" progId="Equation.DSMT4">
                  <p:embed/>
                </p:oleObj>
              </mc:Choice>
              <mc:Fallback>
                <p:oleObj name="Equation" r:id="rId4" imgW="736600" imgH="419100" progId="Equation.DSMT4">
                  <p:embed/>
                  <p:pic>
                    <p:nvPicPr>
                      <p:cNvPr id="18491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600200"/>
                        <a:ext cx="97313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92" name="Object 60"/>
          <p:cNvGraphicFramePr>
            <a:graphicFrameLocks noChangeAspect="1"/>
          </p:cNvGraphicFramePr>
          <p:nvPr/>
        </p:nvGraphicFramePr>
        <p:xfrm>
          <a:off x="5646738" y="2133600"/>
          <a:ext cx="889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5" name="Equation" r:id="rId6" imgW="672808" imgH="393529" progId="Equation.DSMT4">
                  <p:embed/>
                </p:oleObj>
              </mc:Choice>
              <mc:Fallback>
                <p:oleObj name="Equation" r:id="rId6" imgW="672808" imgH="393529" progId="Equation.DSMT4">
                  <p:embed/>
                  <p:pic>
                    <p:nvPicPr>
                      <p:cNvPr id="18492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2133600"/>
                        <a:ext cx="889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93" name="Object 61"/>
          <p:cNvGraphicFramePr>
            <a:graphicFrameLocks noChangeAspect="1"/>
          </p:cNvGraphicFramePr>
          <p:nvPr/>
        </p:nvGraphicFramePr>
        <p:xfrm>
          <a:off x="5646738" y="2743200"/>
          <a:ext cx="871537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6" name="Equation" r:id="rId8" imgW="660113" imgH="177723" progId="Equation.DSMT4">
                  <p:embed/>
                </p:oleObj>
              </mc:Choice>
              <mc:Fallback>
                <p:oleObj name="Equation" r:id="rId8" imgW="660113" imgH="177723" progId="Equation.DSMT4">
                  <p:embed/>
                  <p:pic>
                    <p:nvPicPr>
                      <p:cNvPr id="18493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2743200"/>
                        <a:ext cx="871537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94" name="Object 62"/>
          <p:cNvGraphicFramePr>
            <a:graphicFrameLocks noChangeAspect="1"/>
          </p:cNvGraphicFramePr>
          <p:nvPr/>
        </p:nvGraphicFramePr>
        <p:xfrm>
          <a:off x="5638800" y="3124200"/>
          <a:ext cx="12255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7" name="Equation" r:id="rId10" imgW="926698" imgH="177723" progId="Equation.DSMT4">
                  <p:embed/>
                </p:oleObj>
              </mc:Choice>
              <mc:Fallback>
                <p:oleObj name="Equation" r:id="rId10" imgW="926698" imgH="177723" progId="Equation.DSMT4">
                  <p:embed/>
                  <p:pic>
                    <p:nvPicPr>
                      <p:cNvPr id="18494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124200"/>
                        <a:ext cx="12255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95" name="Arc 63"/>
          <p:cNvSpPr>
            <a:spLocks/>
          </p:cNvSpPr>
          <p:nvPr/>
        </p:nvSpPr>
        <p:spPr bwMode="auto">
          <a:xfrm flipH="1">
            <a:off x="5334000" y="2895600"/>
            <a:ext cx="146050" cy="381000"/>
          </a:xfrm>
          <a:custGeom>
            <a:avLst/>
            <a:gdLst>
              <a:gd name="T0" fmla="*/ 1200 w 21779"/>
              <a:gd name="T1" fmla="*/ 0 h 43200"/>
              <a:gd name="T2" fmla="*/ 0 w 21779"/>
              <a:gd name="T3" fmla="*/ 380991 h 43200"/>
              <a:gd name="T4" fmla="*/ 1200 w 21779"/>
              <a:gd name="T5" fmla="*/ 190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9" h="43200" fill="none" extrusionOk="0">
                <a:moveTo>
                  <a:pt x="178" y="0"/>
                </a:moveTo>
                <a:cubicBezTo>
                  <a:pt x="12108" y="0"/>
                  <a:pt x="21779" y="9670"/>
                  <a:pt x="21779" y="21600"/>
                </a:cubicBezTo>
                <a:cubicBezTo>
                  <a:pt x="21779" y="33529"/>
                  <a:pt x="12108" y="43200"/>
                  <a:pt x="179" y="43200"/>
                </a:cubicBezTo>
                <a:cubicBezTo>
                  <a:pt x="119" y="43200"/>
                  <a:pt x="59" y="43199"/>
                  <a:pt x="-1" y="43199"/>
                </a:cubicBezTo>
              </a:path>
              <a:path w="21779" h="43200" stroke="0" extrusionOk="0">
                <a:moveTo>
                  <a:pt x="178" y="0"/>
                </a:moveTo>
                <a:cubicBezTo>
                  <a:pt x="12108" y="0"/>
                  <a:pt x="21779" y="9670"/>
                  <a:pt x="21779" y="21600"/>
                </a:cubicBezTo>
                <a:cubicBezTo>
                  <a:pt x="21779" y="33529"/>
                  <a:pt x="12108" y="43200"/>
                  <a:pt x="179" y="43200"/>
                </a:cubicBezTo>
                <a:cubicBezTo>
                  <a:pt x="119" y="43200"/>
                  <a:pt x="59" y="43199"/>
                  <a:pt x="-1" y="43199"/>
                </a:cubicBezTo>
                <a:lnTo>
                  <a:pt x="179" y="21600"/>
                </a:lnTo>
                <a:lnTo>
                  <a:pt x="1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6" name="Text Box 64"/>
          <p:cNvSpPr txBox="1">
            <a:spLocks noChangeArrowheads="1"/>
          </p:cNvSpPr>
          <p:nvPr/>
        </p:nvSpPr>
        <p:spPr bwMode="auto">
          <a:xfrm>
            <a:off x="4011613" y="2886075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</a:p>
        </p:txBody>
      </p:sp>
      <p:sp>
        <p:nvSpPr>
          <p:cNvPr id="18497" name="Text Box 65"/>
          <p:cNvSpPr txBox="1">
            <a:spLocks noChangeArrowheads="1"/>
          </p:cNvSpPr>
          <p:nvPr/>
        </p:nvSpPr>
        <p:spPr bwMode="auto">
          <a:xfrm>
            <a:off x="7942263" y="1084263"/>
            <a:ext cx="1066800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Calculator in Radians</a:t>
            </a:r>
          </a:p>
        </p:txBody>
      </p:sp>
      <p:sp>
        <p:nvSpPr>
          <p:cNvPr id="18498" name="Text Box 66"/>
          <p:cNvSpPr txBox="1">
            <a:spLocks noChangeArrowheads="1"/>
          </p:cNvSpPr>
          <p:nvPr/>
        </p:nvSpPr>
        <p:spPr bwMode="auto">
          <a:xfrm>
            <a:off x="7696200" y="1981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  <a:endParaRPr lang="el-GR" altLang="en-US">
              <a:latin typeface="Comic Sans MS" pitchFamily="66" charset="0"/>
            </a:endParaRPr>
          </a:p>
        </p:txBody>
      </p:sp>
      <p:graphicFrame>
        <p:nvGraphicFramePr>
          <p:cNvPr id="18499" name="Object 67"/>
          <p:cNvGraphicFramePr>
            <a:graphicFrameLocks noChangeAspect="1"/>
          </p:cNvGraphicFramePr>
          <p:nvPr/>
        </p:nvGraphicFramePr>
        <p:xfrm>
          <a:off x="5638800" y="3505200"/>
          <a:ext cx="1209675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8" name="Equation" r:id="rId12" imgW="914003" imgH="177723" progId="Equation.DSMT4">
                  <p:embed/>
                </p:oleObj>
              </mc:Choice>
              <mc:Fallback>
                <p:oleObj name="Equation" r:id="rId12" imgW="914003" imgH="177723" progId="Equation.DSMT4">
                  <p:embed/>
                  <p:pic>
                    <p:nvPicPr>
                      <p:cNvPr id="18499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505200"/>
                        <a:ext cx="1209675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00" name="Arc 68"/>
          <p:cNvSpPr>
            <a:spLocks/>
          </p:cNvSpPr>
          <p:nvPr/>
        </p:nvSpPr>
        <p:spPr bwMode="auto">
          <a:xfrm flipH="1">
            <a:off x="5334000" y="3276600"/>
            <a:ext cx="146050" cy="381000"/>
          </a:xfrm>
          <a:custGeom>
            <a:avLst/>
            <a:gdLst>
              <a:gd name="T0" fmla="*/ 1200 w 21779"/>
              <a:gd name="T1" fmla="*/ 0 h 43200"/>
              <a:gd name="T2" fmla="*/ 0 w 21779"/>
              <a:gd name="T3" fmla="*/ 380991 h 43200"/>
              <a:gd name="T4" fmla="*/ 1200 w 21779"/>
              <a:gd name="T5" fmla="*/ 190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9" h="43200" fill="none" extrusionOk="0">
                <a:moveTo>
                  <a:pt x="178" y="0"/>
                </a:moveTo>
                <a:cubicBezTo>
                  <a:pt x="12108" y="0"/>
                  <a:pt x="21779" y="9670"/>
                  <a:pt x="21779" y="21600"/>
                </a:cubicBezTo>
                <a:cubicBezTo>
                  <a:pt x="21779" y="33529"/>
                  <a:pt x="12108" y="43200"/>
                  <a:pt x="179" y="43200"/>
                </a:cubicBezTo>
                <a:cubicBezTo>
                  <a:pt x="119" y="43200"/>
                  <a:pt x="59" y="43199"/>
                  <a:pt x="-1" y="43199"/>
                </a:cubicBezTo>
              </a:path>
              <a:path w="21779" h="43200" stroke="0" extrusionOk="0">
                <a:moveTo>
                  <a:pt x="178" y="0"/>
                </a:moveTo>
                <a:cubicBezTo>
                  <a:pt x="12108" y="0"/>
                  <a:pt x="21779" y="9670"/>
                  <a:pt x="21779" y="21600"/>
                </a:cubicBezTo>
                <a:cubicBezTo>
                  <a:pt x="21779" y="33529"/>
                  <a:pt x="12108" y="43200"/>
                  <a:pt x="179" y="43200"/>
                </a:cubicBezTo>
                <a:cubicBezTo>
                  <a:pt x="119" y="43200"/>
                  <a:pt x="59" y="43199"/>
                  <a:pt x="-1" y="43199"/>
                </a:cubicBezTo>
                <a:lnTo>
                  <a:pt x="179" y="21600"/>
                </a:lnTo>
                <a:lnTo>
                  <a:pt x="1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4137025" y="3230563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Double for angle AOB</a:t>
            </a:r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1643063" y="5608638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1.287</a:t>
            </a:r>
            <a:r>
              <a:rPr lang="en-GB" altLang="en-US" sz="1400" baseline="40000">
                <a:latin typeface="Comic Sans MS" pitchFamily="66" charset="0"/>
              </a:rPr>
              <a:t>c</a:t>
            </a:r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4495800" y="3962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5486400" y="4191000"/>
            <a:ext cx="213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Angle 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 2</a:t>
            </a:r>
            <a:r>
              <a:rPr lang="el-GR" altLang="en-US" sz="1600">
                <a:latin typeface="Comic Sans MS" pitchFamily="66" charset="0"/>
              </a:rPr>
              <a:t>π</a:t>
            </a:r>
            <a:r>
              <a:rPr lang="en-GB" altLang="en-US" sz="1600">
                <a:latin typeface="Comic Sans MS" pitchFamily="66" charset="0"/>
              </a:rPr>
              <a:t> – 1.287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5486400" y="4572000"/>
            <a:ext cx="213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Angle 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 4.996 rad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1685925" y="4976813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4.996</a:t>
            </a:r>
            <a:r>
              <a:rPr lang="en-GB" altLang="en-US" sz="1400" baseline="40000">
                <a:latin typeface="Comic Sans MS" pitchFamily="66" charset="0"/>
              </a:rPr>
              <a:t>c</a:t>
            </a:r>
          </a:p>
        </p:txBody>
      </p:sp>
      <p:graphicFrame>
        <p:nvGraphicFramePr>
          <p:cNvPr id="18507" name="Object 75"/>
          <p:cNvGraphicFramePr>
            <a:graphicFrameLocks noChangeAspect="1"/>
          </p:cNvGraphicFramePr>
          <p:nvPr/>
        </p:nvGraphicFramePr>
        <p:xfrm>
          <a:off x="5943600" y="5181600"/>
          <a:ext cx="7620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9" name="Equation" r:id="rId14" imgW="393359" imgH="177646" progId="Equation.DSMT4">
                  <p:embed/>
                </p:oleObj>
              </mc:Choice>
              <mc:Fallback>
                <p:oleObj name="Equation" r:id="rId14" imgW="393359" imgH="177646" progId="Equation.DSMT4">
                  <p:embed/>
                  <p:pic>
                    <p:nvPicPr>
                      <p:cNvPr id="18507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181600"/>
                        <a:ext cx="7620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09" name="Object 77"/>
          <p:cNvGraphicFramePr>
            <a:graphicFrameLocks noChangeAspect="1"/>
          </p:cNvGraphicFramePr>
          <p:nvPr/>
        </p:nvGraphicFramePr>
        <p:xfrm>
          <a:off x="5943600" y="5638800"/>
          <a:ext cx="15240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0" name="Equation" r:id="rId16" imgW="787058" imgH="177723" progId="Equation.DSMT4">
                  <p:embed/>
                </p:oleObj>
              </mc:Choice>
              <mc:Fallback>
                <p:oleObj name="Equation" r:id="rId16" imgW="787058" imgH="177723" progId="Equation.DSMT4">
                  <p:embed/>
                  <p:pic>
                    <p:nvPicPr>
                      <p:cNvPr id="18509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638800"/>
                        <a:ext cx="15240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10" name="Object 78"/>
          <p:cNvGraphicFramePr>
            <a:graphicFrameLocks noChangeAspect="1"/>
          </p:cNvGraphicFramePr>
          <p:nvPr/>
        </p:nvGraphicFramePr>
        <p:xfrm>
          <a:off x="5943600" y="6096000"/>
          <a:ext cx="12033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1" name="Equation" r:id="rId18" imgW="621760" imgH="177646" progId="Equation.DSMT4">
                  <p:embed/>
                </p:oleObj>
              </mc:Choice>
              <mc:Fallback>
                <p:oleObj name="Equation" r:id="rId18" imgW="621760" imgH="177646" progId="Equation.DSMT4">
                  <p:embed/>
                  <p:pic>
                    <p:nvPicPr>
                      <p:cNvPr id="1851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6096000"/>
                        <a:ext cx="120332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11" name="Oval 79"/>
          <p:cNvSpPr>
            <a:spLocks noChangeArrowheads="1"/>
          </p:cNvSpPr>
          <p:nvPr/>
        </p:nvSpPr>
        <p:spPr bwMode="auto">
          <a:xfrm>
            <a:off x="5791200" y="6019800"/>
            <a:ext cx="14478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512" name="Text Box 80"/>
          <p:cNvSpPr txBox="1">
            <a:spLocks noChangeArrowheads="1"/>
          </p:cNvSpPr>
          <p:nvPr/>
        </p:nvSpPr>
        <p:spPr bwMode="auto">
          <a:xfrm>
            <a:off x="7826375" y="1558925"/>
            <a:ext cx="357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O</a:t>
            </a:r>
          </a:p>
        </p:txBody>
      </p:sp>
      <p:sp>
        <p:nvSpPr>
          <p:cNvPr id="18513" name="Text Box 81"/>
          <p:cNvSpPr txBox="1">
            <a:spLocks noChangeArrowheads="1"/>
          </p:cNvSpPr>
          <p:nvPr/>
        </p:nvSpPr>
        <p:spPr bwMode="auto">
          <a:xfrm>
            <a:off x="6796088" y="2730500"/>
            <a:ext cx="403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18514" name="Text Box 82"/>
          <p:cNvSpPr txBox="1">
            <a:spLocks noChangeArrowheads="1"/>
          </p:cNvSpPr>
          <p:nvPr/>
        </p:nvSpPr>
        <p:spPr bwMode="auto">
          <a:xfrm>
            <a:off x="8740775" y="2767013"/>
            <a:ext cx="403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20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21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22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118420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5" dur="5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0" grpId="0" animBg="1"/>
      <p:bldP spid="18461" grpId="0" animBg="1"/>
      <p:bldP spid="18462" grpId="0" animBg="1"/>
      <p:bldP spid="18464" grpId="0" animBg="1"/>
      <p:bldP spid="18465" grpId="0"/>
      <p:bldP spid="18465" grpId="1"/>
      <p:bldP spid="18466" grpId="0" animBg="1"/>
      <p:bldP spid="18467" grpId="0"/>
      <p:bldP spid="18469" grpId="0"/>
      <p:bldP spid="18470" grpId="0" animBg="1"/>
      <p:bldP spid="18471" grpId="0"/>
      <p:bldP spid="18472" grpId="0"/>
      <p:bldP spid="18473" grpId="0"/>
      <p:bldP spid="18474" grpId="0" animBg="1"/>
      <p:bldP spid="18475" grpId="0"/>
      <p:bldP spid="18476" grpId="0" animBg="1"/>
      <p:bldP spid="18477" grpId="0"/>
      <p:bldP spid="18477" grpId="1"/>
      <p:bldP spid="18478" grpId="0"/>
      <p:bldP spid="18479" grpId="0" animBg="1"/>
      <p:bldP spid="18480" grpId="0" animBg="1"/>
      <p:bldP spid="18481" grpId="0" animBg="1"/>
      <p:bldP spid="18482" grpId="0" animBg="1"/>
      <p:bldP spid="18483" grpId="0" animBg="1"/>
      <p:bldP spid="18484" grpId="0"/>
      <p:bldP spid="18485" grpId="0"/>
      <p:bldP spid="18486" grpId="0" animBg="1"/>
      <p:bldP spid="18487" grpId="0" animBg="1"/>
      <p:bldP spid="18489" grpId="0"/>
      <p:bldP spid="18490" grpId="0"/>
      <p:bldP spid="18495" grpId="0" animBg="1"/>
      <p:bldP spid="18496" grpId="0"/>
      <p:bldP spid="18497" grpId="0" animBg="1"/>
      <p:bldP spid="18498" grpId="0"/>
      <p:bldP spid="18500" grpId="0" animBg="1"/>
      <p:bldP spid="18501" grpId="0"/>
      <p:bldP spid="18502" grpId="0"/>
      <p:bldP spid="18503" grpId="0" animBg="1"/>
      <p:bldP spid="18504" grpId="0"/>
      <p:bldP spid="18505" grpId="0"/>
      <p:bldP spid="18506" grpId="0"/>
      <p:bldP spid="18511" grpId="0" animBg="1"/>
      <p:bldP spid="18512" grpId="0"/>
      <p:bldP spid="18513" grpId="0"/>
      <p:bldP spid="185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066035-FC81-4449-B3EF-A5431B5F88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6F5F1-1FF7-466E-A0F1-53D981196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B621C-380E-4C0D-8D70-C4EC08D5379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1259</TotalTime>
  <Words>365</Words>
  <Application>Microsoft Office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GrilledCheese BTN</vt:lpstr>
      <vt:lpstr>Office Theme</vt:lpstr>
      <vt:lpstr>Equation</vt:lpstr>
      <vt:lpstr>PowerPoint Presentation</vt:lpstr>
      <vt:lpstr>Radians</vt:lpstr>
      <vt:lpstr>Radians</vt:lpstr>
      <vt:lpstr>Radians</vt:lpstr>
      <vt:lpstr>Radians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323</cp:revision>
  <dcterms:created xsi:type="dcterms:W3CDTF">2018-04-30T00:32:33Z</dcterms:created>
  <dcterms:modified xsi:type="dcterms:W3CDTF">2021-01-05T20:51:14Z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