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mv" ContentType="video/x-ms-wmv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  <p:sldId id="257" r:id="rId6"/>
    <p:sldId id="258" r:id="rId7"/>
    <p:sldId id="259" r:id="rId8"/>
    <p:sldId id="260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103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05/01/2021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00492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05/01/2021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87503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05/01/2021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46284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05/01/2021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14833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05/01/2021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83416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05/01/2021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06831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05/01/2021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86509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05/01/2021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54700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05/01/2021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16076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05/01/2021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98302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05/01/2021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66240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6DF5FD-9527-4885-BB3C-900525AF2037}" type="datetimeFigureOut">
              <a:rPr lang="en-GB" smtClean="0"/>
              <a:t>05/01/2021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50167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92.png"/><Relationship Id="rId2" Type="http://schemas.openxmlformats.org/officeDocument/2006/relationships/video" Target="../media/media1.wmv"/><Relationship Id="rId1" Type="http://schemas.microsoft.com/office/2007/relationships/media" Target="../media/media1.wmv"/><Relationship Id="rId6" Type="http://schemas.openxmlformats.org/officeDocument/2006/relationships/image" Target="../media/image91.png"/><Relationship Id="rId5" Type="http://schemas.openxmlformats.org/officeDocument/2006/relationships/image" Target="../media/image90.png"/><Relationship Id="rId4" Type="http://schemas.openxmlformats.org/officeDocument/2006/relationships/image" Target="../media/image89.png"/><Relationship Id="rId9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97.png"/><Relationship Id="rId2" Type="http://schemas.openxmlformats.org/officeDocument/2006/relationships/video" Target="../media/media1.wmv"/><Relationship Id="rId1" Type="http://schemas.microsoft.com/office/2007/relationships/media" Target="../media/media1.wmv"/><Relationship Id="rId6" Type="http://schemas.openxmlformats.org/officeDocument/2006/relationships/image" Target="../media/image96.png"/><Relationship Id="rId5" Type="http://schemas.openxmlformats.org/officeDocument/2006/relationships/image" Target="../media/image95.png"/><Relationship Id="rId4" Type="http://schemas.openxmlformats.org/officeDocument/2006/relationships/image" Target="../media/image94.png"/><Relationship Id="rId9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3.png"/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102.png"/><Relationship Id="rId2" Type="http://schemas.openxmlformats.org/officeDocument/2006/relationships/video" Target="../media/media1.wmv"/><Relationship Id="rId1" Type="http://schemas.microsoft.com/office/2007/relationships/media" Target="../media/media1.wmv"/><Relationship Id="rId6" Type="http://schemas.openxmlformats.org/officeDocument/2006/relationships/image" Target="../media/image101.png"/><Relationship Id="rId5" Type="http://schemas.openxmlformats.org/officeDocument/2006/relationships/image" Target="../media/image100.png"/><Relationship Id="rId10" Type="http://schemas.openxmlformats.org/officeDocument/2006/relationships/image" Target="../media/image4.png"/><Relationship Id="rId4" Type="http://schemas.openxmlformats.org/officeDocument/2006/relationships/image" Target="../media/image99.png"/><Relationship Id="rId9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108.png"/><Relationship Id="rId2" Type="http://schemas.openxmlformats.org/officeDocument/2006/relationships/video" Target="../media/media1.wmv"/><Relationship Id="rId1" Type="http://schemas.microsoft.com/office/2007/relationships/media" Target="../media/media1.wmv"/><Relationship Id="rId6" Type="http://schemas.openxmlformats.org/officeDocument/2006/relationships/image" Target="../media/image107.png"/><Relationship Id="rId5" Type="http://schemas.openxmlformats.org/officeDocument/2006/relationships/image" Target="../media/image106.png"/><Relationship Id="rId4" Type="http://schemas.openxmlformats.org/officeDocument/2006/relationships/image" Target="../media/image105.png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3DD966-F121-4216-85BE-902433C7D6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03437"/>
            <a:ext cx="7886700" cy="1325563"/>
          </a:xfrm>
        </p:spPr>
        <p:txBody>
          <a:bodyPr/>
          <a:lstStyle/>
          <a:p>
            <a:pPr algn="ctr"/>
            <a:r>
              <a:rPr lang="en-GB" b="1" dirty="0"/>
              <a:t>Arc length and area of sectors (5.2 and part of 5.3)</a:t>
            </a:r>
          </a:p>
        </p:txBody>
      </p:sp>
    </p:spTree>
    <p:extLst>
      <p:ext uri="{BB962C8B-B14F-4D97-AF65-F5344CB8AC3E}">
        <p14:creationId xmlns:p14="http://schemas.microsoft.com/office/powerpoint/2010/main" val="22981520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81" name="Group 9"/>
          <p:cNvGrpSpPr>
            <a:grpSpLocks/>
          </p:cNvGrpSpPr>
          <p:nvPr/>
        </p:nvGrpSpPr>
        <p:grpSpPr bwMode="auto">
          <a:xfrm>
            <a:off x="5191548" y="4389493"/>
            <a:ext cx="2704889" cy="931244"/>
            <a:chOff x="3161" y="2537"/>
            <a:chExt cx="1814" cy="720"/>
          </a:xfrm>
          <a:solidFill>
            <a:srgbClr val="FFC000"/>
          </a:solidFill>
        </p:grpSpPr>
        <p:sp>
          <p:nvSpPr>
            <p:cNvPr id="3090" name="AutoShape 6"/>
            <p:cNvSpPr>
              <a:spLocks noChangeArrowheads="1"/>
            </p:cNvSpPr>
            <p:nvPr/>
          </p:nvSpPr>
          <p:spPr bwMode="auto">
            <a:xfrm>
              <a:off x="3161" y="2537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3212" y="2686"/>
                  <a:ext cx="1733" cy="393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b) </a:t>
                  </a:r>
                  <a14:m>
                    <m:oMath xmlns:m="http://schemas.openxmlformats.org/officeDocument/2006/math">
                      <m:r>
                        <a:rPr lang="en-GB" altLang="en-US" sz="2700" b="0" i="0" smtClean="0"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5.0</m:t>
                      </m:r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𝑐𝑚</m:t>
                      </m:r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2" name="Text Box 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212" y="2686"/>
                  <a:ext cx="1733" cy="393"/>
                </a:xfrm>
                <a:prstGeom prst="rect">
                  <a:avLst/>
                </a:prstGeom>
                <a:blipFill>
                  <a:blip r:embed="rId4"/>
                  <a:stretch>
                    <a:fillRect t="-10843" b="-31325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2" name="Group 10"/>
          <p:cNvGrpSpPr>
            <a:grpSpLocks/>
          </p:cNvGrpSpPr>
          <p:nvPr/>
        </p:nvGrpSpPr>
        <p:grpSpPr bwMode="auto">
          <a:xfrm>
            <a:off x="5191548" y="5564767"/>
            <a:ext cx="2650941" cy="931245"/>
            <a:chOff x="3322" y="2602"/>
            <a:chExt cx="1814" cy="720"/>
          </a:xfrm>
          <a:solidFill>
            <a:schemeClr val="bg1"/>
          </a:solidFill>
        </p:grpSpPr>
        <p:sp>
          <p:nvSpPr>
            <p:cNvPr id="3" name="AutoShape 11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9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3475" y="2765"/>
                  <a:ext cx="1466" cy="393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d) </a:t>
                  </a:r>
                  <a14:m>
                    <m:oMath xmlns:m="http://schemas.openxmlformats.org/officeDocument/2006/math"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20.2</m:t>
                      </m:r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𝑐𝑚</m:t>
                      </m:r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3089" name="Text Box 1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475" y="2765"/>
                  <a:ext cx="1466" cy="393"/>
                </a:xfrm>
                <a:prstGeom prst="rect">
                  <a:avLst/>
                </a:prstGeom>
                <a:blipFill>
                  <a:blip r:embed="rId5"/>
                  <a:stretch>
                    <a:fillRect t="-9524" b="-30952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5" name="Group 13"/>
          <p:cNvGrpSpPr>
            <a:grpSpLocks/>
          </p:cNvGrpSpPr>
          <p:nvPr/>
        </p:nvGrpSpPr>
        <p:grpSpPr bwMode="auto">
          <a:xfrm>
            <a:off x="1141912" y="4389492"/>
            <a:ext cx="2860462" cy="931245"/>
            <a:chOff x="3322" y="2602"/>
            <a:chExt cx="1814" cy="720"/>
          </a:xfrm>
          <a:solidFill>
            <a:srgbClr val="00B050"/>
          </a:solidFill>
        </p:grpSpPr>
        <p:sp>
          <p:nvSpPr>
            <p:cNvPr id="3086" name="AutoShape 14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7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3389" y="2751"/>
                  <a:ext cx="1661" cy="393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a) </a:t>
                  </a:r>
                  <a14:m>
                    <m:oMath xmlns:m="http://schemas.openxmlformats.org/officeDocument/2006/math">
                      <m:r>
                        <a:rPr lang="en-GB" altLang="en-US" sz="2700" b="0" i="0" smtClean="0">
                          <a:latin typeface="Cambria Math" panose="02040503050406030204" pitchFamily="18" charset="0"/>
                        </a:rPr>
                        <m:t>40.5</m:t>
                      </m:r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𝑐𝑚</m:t>
                      </m:r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3087" name="Text Box 1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89" y="2751"/>
                  <a:ext cx="1661" cy="393"/>
                </a:xfrm>
                <a:prstGeom prst="rect">
                  <a:avLst/>
                </a:prstGeom>
                <a:blipFill>
                  <a:blip r:embed="rId6"/>
                  <a:stretch>
                    <a:fillRect t="-10843" b="-31325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8" name="Group 16"/>
          <p:cNvGrpSpPr>
            <a:grpSpLocks/>
          </p:cNvGrpSpPr>
          <p:nvPr/>
        </p:nvGrpSpPr>
        <p:grpSpPr bwMode="auto">
          <a:xfrm>
            <a:off x="1141912" y="5564767"/>
            <a:ext cx="2860462" cy="931245"/>
            <a:chOff x="3322" y="2602"/>
            <a:chExt cx="1814" cy="720"/>
          </a:xfrm>
          <a:solidFill>
            <a:srgbClr val="FF0000"/>
          </a:solidFill>
        </p:grpSpPr>
        <p:sp>
          <p:nvSpPr>
            <p:cNvPr id="3084" name="AutoShape 17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" name="Text Box 18"/>
                <p:cNvSpPr txBox="1">
                  <a:spLocks noChangeArrowheads="1"/>
                </p:cNvSpPr>
                <p:nvPr/>
              </p:nvSpPr>
              <p:spPr bwMode="auto">
                <a:xfrm>
                  <a:off x="3340" y="2765"/>
                  <a:ext cx="1758" cy="393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c) </a:t>
                  </a:r>
                  <a14:m>
                    <m:oMath xmlns:m="http://schemas.openxmlformats.org/officeDocument/2006/math"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10.1</m:t>
                      </m:r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𝑐𝑚</m:t>
                      </m:r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4" name="Text Box 1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40" y="2765"/>
                  <a:ext cx="1758" cy="393"/>
                </a:xfrm>
                <a:prstGeom prst="rect">
                  <a:avLst/>
                </a:prstGeom>
                <a:blipFill>
                  <a:blip r:embed="rId7"/>
                  <a:stretch>
                    <a:fillRect t="-9524" b="-30952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5" name="AutoShape 20"/>
          <p:cNvSpPr>
            <a:spLocks noChangeArrowheads="1"/>
          </p:cNvSpPr>
          <p:nvPr/>
        </p:nvSpPr>
        <p:spPr bwMode="auto">
          <a:xfrm>
            <a:off x="391852" y="110819"/>
            <a:ext cx="4728428" cy="1232813"/>
          </a:xfrm>
          <a:prstGeom prst="roundRect">
            <a:avLst>
              <a:gd name="adj" fmla="val 16667"/>
            </a:avLst>
          </a:prstGeom>
          <a:solidFill>
            <a:srgbClr val="CCFFC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200" dirty="0">
                <a:latin typeface="+mn-lt"/>
              </a:rPr>
              <a:t>What is the arc length of the minor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200" dirty="0">
                <a:latin typeface="+mn-lt"/>
              </a:rPr>
              <a:t>sector AOB? Give your answer to 1dp.</a:t>
            </a:r>
            <a:endParaRPr lang="en-US" altLang="en-US" sz="2200" dirty="0">
              <a:latin typeface="+mn-lt"/>
            </a:endParaRPr>
          </a:p>
        </p:txBody>
      </p:sp>
      <p:sp>
        <p:nvSpPr>
          <p:cNvPr id="3079" name="Text Box 22"/>
          <p:cNvSpPr txBox="1">
            <a:spLocks noChangeArrowheads="1"/>
          </p:cNvSpPr>
          <p:nvPr/>
        </p:nvSpPr>
        <p:spPr bwMode="auto">
          <a:xfrm>
            <a:off x="1253899" y="1043550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350"/>
          </a:p>
        </p:txBody>
      </p:sp>
      <p:sp>
        <p:nvSpPr>
          <p:cNvPr id="3080" name="Text Box 23"/>
          <p:cNvSpPr txBox="1">
            <a:spLocks noChangeArrowheads="1"/>
          </p:cNvSpPr>
          <p:nvPr/>
        </p:nvSpPr>
        <p:spPr bwMode="auto">
          <a:xfrm>
            <a:off x="-12961" y="110819"/>
            <a:ext cx="404813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500" dirty="0"/>
              <a:t>1</a:t>
            </a:r>
          </a:p>
        </p:txBody>
      </p:sp>
      <p:pic>
        <p:nvPicPr>
          <p:cNvPr id="20" name="Countdown_timer.wmv">
            <a:hlinkClick r:id="" action="ppaction://media"/>
          </p:cNvPr>
          <p:cNvPicPr>
            <a:picLocks noChangeAspect="1"/>
          </p:cNvPicPr>
          <p:nvPr>
            <a:vide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8"/>
          <a:stretch>
            <a:fillRect/>
          </a:stretch>
        </p:blipFill>
        <p:spPr>
          <a:xfrm>
            <a:off x="5415139" y="110819"/>
            <a:ext cx="3520580" cy="2640435"/>
          </a:xfrm>
          <a:prstGeom prst="rect">
            <a:avLst/>
          </a:prstGeom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56EAD616-51AC-410D-9DE1-A00F6404752D}"/>
              </a:ext>
            </a:extLst>
          </p:cNvPr>
          <p:cNvSpPr/>
          <p:nvPr/>
        </p:nvSpPr>
        <p:spPr>
          <a:xfrm>
            <a:off x="796084" y="5454152"/>
            <a:ext cx="3520580" cy="115118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367121ED-FDD0-40D3-B0ED-103BFA85ECC8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051689" y="1388308"/>
            <a:ext cx="3130567" cy="29241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5782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2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video>
              <p:cMediaNode vol="80000">
                <p:cTn id="12" fill="hold" display="0">
                  <p:stCondLst>
                    <p:cond delay="indefinite"/>
                  </p:stCondLst>
                </p:cTn>
                <p:tgtEl>
                  <p:spTgt spid="20"/>
                </p:tgtEl>
              </p:cMediaNode>
            </p:video>
          </p:childTnLst>
        </p:cTn>
      </p:par>
    </p:tnLst>
    <p:bldLst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81" name="Group 9"/>
          <p:cNvGrpSpPr>
            <a:grpSpLocks/>
          </p:cNvGrpSpPr>
          <p:nvPr/>
        </p:nvGrpSpPr>
        <p:grpSpPr bwMode="auto">
          <a:xfrm>
            <a:off x="5191548" y="4389493"/>
            <a:ext cx="2704889" cy="931244"/>
            <a:chOff x="3161" y="2537"/>
            <a:chExt cx="1814" cy="720"/>
          </a:xfrm>
          <a:solidFill>
            <a:srgbClr val="FFC000"/>
          </a:solidFill>
        </p:grpSpPr>
        <p:sp>
          <p:nvSpPr>
            <p:cNvPr id="3090" name="AutoShape 6"/>
            <p:cNvSpPr>
              <a:spLocks noChangeArrowheads="1"/>
            </p:cNvSpPr>
            <p:nvPr/>
          </p:nvSpPr>
          <p:spPr bwMode="auto">
            <a:xfrm>
              <a:off x="3161" y="2537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3212" y="2686"/>
                  <a:ext cx="1733" cy="393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b) </a:t>
                  </a:r>
                  <a14:m>
                    <m:oMath xmlns:m="http://schemas.openxmlformats.org/officeDocument/2006/math"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89.36</m:t>
                      </m:r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𝑐𝑚</m:t>
                      </m:r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2" name="Text Box 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212" y="2686"/>
                  <a:ext cx="1733" cy="393"/>
                </a:xfrm>
                <a:prstGeom prst="rect">
                  <a:avLst/>
                </a:prstGeom>
                <a:blipFill>
                  <a:blip r:embed="rId4"/>
                  <a:stretch>
                    <a:fillRect t="-10843" b="-31325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2" name="Group 10"/>
          <p:cNvGrpSpPr>
            <a:grpSpLocks/>
          </p:cNvGrpSpPr>
          <p:nvPr/>
        </p:nvGrpSpPr>
        <p:grpSpPr bwMode="auto">
          <a:xfrm>
            <a:off x="5191548" y="5564767"/>
            <a:ext cx="2650941" cy="931245"/>
            <a:chOff x="3322" y="2602"/>
            <a:chExt cx="1814" cy="720"/>
          </a:xfrm>
          <a:solidFill>
            <a:schemeClr val="bg1"/>
          </a:solidFill>
        </p:grpSpPr>
        <p:sp>
          <p:nvSpPr>
            <p:cNvPr id="3" name="AutoShape 11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9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3475" y="2765"/>
                  <a:ext cx="1466" cy="393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d) </a:t>
                  </a:r>
                  <a14:m>
                    <m:oMath xmlns:m="http://schemas.openxmlformats.org/officeDocument/2006/math">
                      <m:r>
                        <a:rPr lang="en-GB" altLang="en-US" sz="2700" b="0" i="0" smtClean="0"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.12</m:t>
                      </m:r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𝑐𝑚</m:t>
                      </m:r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3089" name="Text Box 1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475" y="2765"/>
                  <a:ext cx="1466" cy="393"/>
                </a:xfrm>
                <a:prstGeom prst="rect">
                  <a:avLst/>
                </a:prstGeom>
                <a:blipFill>
                  <a:blip r:embed="rId5"/>
                  <a:stretch>
                    <a:fillRect t="-9524" b="-30952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5" name="Group 13"/>
          <p:cNvGrpSpPr>
            <a:grpSpLocks/>
          </p:cNvGrpSpPr>
          <p:nvPr/>
        </p:nvGrpSpPr>
        <p:grpSpPr bwMode="auto">
          <a:xfrm>
            <a:off x="1141912" y="4389492"/>
            <a:ext cx="2860462" cy="931245"/>
            <a:chOff x="3322" y="2602"/>
            <a:chExt cx="1814" cy="720"/>
          </a:xfrm>
          <a:solidFill>
            <a:srgbClr val="00B050"/>
          </a:solidFill>
        </p:grpSpPr>
        <p:sp>
          <p:nvSpPr>
            <p:cNvPr id="3086" name="AutoShape 14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7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3389" y="2751"/>
                  <a:ext cx="1661" cy="393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a) </a:t>
                  </a:r>
                  <a14:m>
                    <m:oMath xmlns:m="http://schemas.openxmlformats.org/officeDocument/2006/math">
                      <m:r>
                        <a:rPr lang="en-GB" altLang="en-US" sz="2700" b="0" i="0" smtClean="0">
                          <a:latin typeface="Cambria Math" panose="02040503050406030204" pitchFamily="18" charset="0"/>
                        </a:rPr>
                        <m:t>17.8</m:t>
                      </m:r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𝑐𝑚</m:t>
                      </m:r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3087" name="Text Box 1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89" y="2751"/>
                  <a:ext cx="1661" cy="393"/>
                </a:xfrm>
                <a:prstGeom prst="rect">
                  <a:avLst/>
                </a:prstGeom>
                <a:blipFill>
                  <a:blip r:embed="rId6"/>
                  <a:stretch>
                    <a:fillRect t="-10843" b="-31325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8" name="Group 16"/>
          <p:cNvGrpSpPr>
            <a:grpSpLocks/>
          </p:cNvGrpSpPr>
          <p:nvPr/>
        </p:nvGrpSpPr>
        <p:grpSpPr bwMode="auto">
          <a:xfrm>
            <a:off x="1141912" y="5564767"/>
            <a:ext cx="2860462" cy="931245"/>
            <a:chOff x="3322" y="2602"/>
            <a:chExt cx="1814" cy="720"/>
          </a:xfrm>
          <a:solidFill>
            <a:srgbClr val="FF0000"/>
          </a:solidFill>
        </p:grpSpPr>
        <p:sp>
          <p:nvSpPr>
            <p:cNvPr id="3084" name="AutoShape 17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" name="Text Box 18"/>
                <p:cNvSpPr txBox="1">
                  <a:spLocks noChangeArrowheads="1"/>
                </p:cNvSpPr>
                <p:nvPr/>
              </p:nvSpPr>
              <p:spPr bwMode="auto">
                <a:xfrm>
                  <a:off x="3340" y="2765"/>
                  <a:ext cx="1758" cy="393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c) </a:t>
                  </a:r>
                  <a14:m>
                    <m:oMath xmlns:m="http://schemas.openxmlformats.org/officeDocument/2006/math">
                      <m:r>
                        <a:rPr lang="en-GB" altLang="en-US" sz="2700" b="0" i="0" smtClean="0">
                          <a:latin typeface="Cambria Math" panose="02040503050406030204" pitchFamily="18" charset="0"/>
                        </a:rPr>
                        <m:t>2.23</m:t>
                      </m:r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𝑐𝑚</m:t>
                      </m:r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4" name="Text Box 1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40" y="2765"/>
                  <a:ext cx="1758" cy="393"/>
                </a:xfrm>
                <a:prstGeom prst="rect">
                  <a:avLst/>
                </a:prstGeom>
                <a:blipFill>
                  <a:blip r:embed="rId7"/>
                  <a:stretch>
                    <a:fillRect t="-9524" b="-30952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5" name="AutoShape 20"/>
          <p:cNvSpPr>
            <a:spLocks noChangeArrowheads="1"/>
          </p:cNvSpPr>
          <p:nvPr/>
        </p:nvSpPr>
        <p:spPr bwMode="auto">
          <a:xfrm>
            <a:off x="391852" y="110819"/>
            <a:ext cx="4728428" cy="1232813"/>
          </a:xfrm>
          <a:prstGeom prst="roundRect">
            <a:avLst>
              <a:gd name="adj" fmla="val 16667"/>
            </a:avLst>
          </a:prstGeom>
          <a:solidFill>
            <a:srgbClr val="CCFFC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200" dirty="0">
                <a:latin typeface="+mn-lt"/>
              </a:rPr>
              <a:t>What is the arc length of this sector?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200" dirty="0">
                <a:latin typeface="+mn-lt"/>
              </a:rPr>
              <a:t>Give your answer to 2dp.</a:t>
            </a:r>
            <a:endParaRPr lang="en-US" altLang="en-US" sz="2200" dirty="0">
              <a:latin typeface="+mn-lt"/>
            </a:endParaRPr>
          </a:p>
        </p:txBody>
      </p:sp>
      <p:sp>
        <p:nvSpPr>
          <p:cNvPr id="3079" name="Text Box 22"/>
          <p:cNvSpPr txBox="1">
            <a:spLocks noChangeArrowheads="1"/>
          </p:cNvSpPr>
          <p:nvPr/>
        </p:nvSpPr>
        <p:spPr bwMode="auto">
          <a:xfrm>
            <a:off x="1253899" y="1043550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350"/>
          </a:p>
        </p:txBody>
      </p:sp>
      <p:sp>
        <p:nvSpPr>
          <p:cNvPr id="3080" name="Text Box 23"/>
          <p:cNvSpPr txBox="1">
            <a:spLocks noChangeArrowheads="1"/>
          </p:cNvSpPr>
          <p:nvPr/>
        </p:nvSpPr>
        <p:spPr bwMode="auto">
          <a:xfrm>
            <a:off x="-12961" y="110819"/>
            <a:ext cx="404813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500" dirty="0"/>
              <a:t>2</a:t>
            </a:r>
          </a:p>
        </p:txBody>
      </p:sp>
      <p:pic>
        <p:nvPicPr>
          <p:cNvPr id="20" name="Countdown_timer.wmv">
            <a:hlinkClick r:id="" action="ppaction://media"/>
          </p:cNvPr>
          <p:cNvPicPr>
            <a:picLocks noChangeAspect="1"/>
          </p:cNvPicPr>
          <p:nvPr>
            <a:vide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8"/>
          <a:stretch>
            <a:fillRect/>
          </a:stretch>
        </p:blipFill>
        <p:spPr>
          <a:xfrm>
            <a:off x="5415139" y="110819"/>
            <a:ext cx="3520580" cy="2640435"/>
          </a:xfrm>
          <a:prstGeom prst="rect">
            <a:avLst/>
          </a:prstGeom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56EAD616-51AC-410D-9DE1-A00F6404752D}"/>
              </a:ext>
            </a:extLst>
          </p:cNvPr>
          <p:cNvSpPr/>
          <p:nvPr/>
        </p:nvSpPr>
        <p:spPr>
          <a:xfrm>
            <a:off x="4799359" y="5454152"/>
            <a:ext cx="3520580" cy="115118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8CFCF46B-1253-4157-A0ED-8D1FE99A6ACF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994169" y="1470457"/>
            <a:ext cx="3523793" cy="27922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81436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2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video>
              <p:cMediaNode vol="80000">
                <p:cTn id="12" fill="hold" display="0">
                  <p:stCondLst>
                    <p:cond delay="indefinite"/>
                  </p:stCondLst>
                </p:cTn>
                <p:tgtEl>
                  <p:spTgt spid="20"/>
                </p:tgtEl>
              </p:cMediaNode>
            </p:video>
          </p:childTnLst>
        </p:cTn>
      </p:par>
    </p:tnLst>
    <p:bldLst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81" name="Group 9"/>
          <p:cNvGrpSpPr>
            <a:grpSpLocks/>
          </p:cNvGrpSpPr>
          <p:nvPr/>
        </p:nvGrpSpPr>
        <p:grpSpPr bwMode="auto">
          <a:xfrm>
            <a:off x="5191548" y="4389493"/>
            <a:ext cx="2704889" cy="931244"/>
            <a:chOff x="3161" y="2537"/>
            <a:chExt cx="1814" cy="720"/>
          </a:xfrm>
          <a:solidFill>
            <a:srgbClr val="FFC000"/>
          </a:solidFill>
        </p:grpSpPr>
        <p:sp>
          <p:nvSpPr>
            <p:cNvPr id="3090" name="AutoShape 6"/>
            <p:cNvSpPr>
              <a:spLocks noChangeArrowheads="1"/>
            </p:cNvSpPr>
            <p:nvPr/>
          </p:nvSpPr>
          <p:spPr bwMode="auto">
            <a:xfrm>
              <a:off x="3161" y="2537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3212" y="2686"/>
                  <a:ext cx="1733" cy="532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b)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n-GB" altLang="en-US" sz="27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altLang="en-US" sz="2700">
                              <a:latin typeface="Cambria Math" panose="02040503050406030204" pitchFamily="18" charset="0"/>
                            </a:rPr>
                            <m:t>25</m:t>
                          </m:r>
                          <m:r>
                            <m:rPr>
                              <m:sty m:val="p"/>
                            </m:rPr>
                            <a:rPr lang="el-GR" altLang="en-US" sz="27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π</m:t>
                          </m:r>
                        </m:num>
                        <m:den>
                          <m:r>
                            <a:rPr lang="en-GB" altLang="en-US" sz="2700">
                              <a:latin typeface="Cambria Math" panose="02040503050406030204" pitchFamily="18" charset="0"/>
                            </a:rPr>
                            <m:t>6</m:t>
                          </m:r>
                          <m:r>
                            <a:rPr lang="en-GB" altLang="en-US" sz="2700" b="0" i="0" smtClean="0">
                              <a:latin typeface="Cambria Math" panose="02040503050406030204" pitchFamily="18" charset="0"/>
                            </a:rPr>
                            <m:t>0</m:t>
                          </m:r>
                        </m:den>
                      </m:f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𝑐</m:t>
                      </m:r>
                      <m:sSup>
                        <m:sSupPr>
                          <m:ctrlP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  <m:sup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2" name="Text Box 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212" y="2686"/>
                  <a:ext cx="1733" cy="532"/>
                </a:xfrm>
                <a:prstGeom prst="rect">
                  <a:avLst/>
                </a:prstGeom>
                <a:blipFill>
                  <a:blip r:embed="rId4"/>
                  <a:stretch>
                    <a:fillRect b="-7965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2" name="Group 10"/>
          <p:cNvGrpSpPr>
            <a:grpSpLocks/>
          </p:cNvGrpSpPr>
          <p:nvPr/>
        </p:nvGrpSpPr>
        <p:grpSpPr bwMode="auto">
          <a:xfrm>
            <a:off x="5191548" y="5564767"/>
            <a:ext cx="2650941" cy="931245"/>
            <a:chOff x="3322" y="2602"/>
            <a:chExt cx="1814" cy="720"/>
          </a:xfrm>
          <a:solidFill>
            <a:schemeClr val="bg1"/>
          </a:solidFill>
        </p:grpSpPr>
        <p:sp>
          <p:nvSpPr>
            <p:cNvPr id="3" name="AutoShape 11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9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3475" y="2765"/>
                  <a:ext cx="1466" cy="532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d)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n-GB" altLang="en-US" sz="27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altLang="en-US" sz="2700"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m:rPr>
                              <m:sty m:val="p"/>
                            </m:rPr>
                            <a:rPr lang="el-GR" altLang="en-US" sz="27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π</m:t>
                          </m:r>
                        </m:num>
                        <m:den>
                          <m:r>
                            <a:rPr lang="en-GB" altLang="en-US" sz="2700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𝑐</m:t>
                      </m:r>
                      <m:sSup>
                        <m:sSupPr>
                          <m:ctrlP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  <m:sup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3089" name="Text Box 1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475" y="2765"/>
                  <a:ext cx="1466" cy="532"/>
                </a:xfrm>
                <a:prstGeom prst="rect">
                  <a:avLst/>
                </a:prstGeom>
                <a:blipFill>
                  <a:blip r:embed="rId5"/>
                  <a:stretch>
                    <a:fillRect b="-8850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5" name="Group 13"/>
          <p:cNvGrpSpPr>
            <a:grpSpLocks/>
          </p:cNvGrpSpPr>
          <p:nvPr/>
        </p:nvGrpSpPr>
        <p:grpSpPr bwMode="auto">
          <a:xfrm>
            <a:off x="1141912" y="4389492"/>
            <a:ext cx="2860462" cy="931245"/>
            <a:chOff x="3322" y="2602"/>
            <a:chExt cx="1814" cy="720"/>
          </a:xfrm>
          <a:solidFill>
            <a:srgbClr val="00B050"/>
          </a:solidFill>
        </p:grpSpPr>
        <p:sp>
          <p:nvSpPr>
            <p:cNvPr id="3086" name="AutoShape 14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7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3366" y="2696"/>
                  <a:ext cx="1661" cy="532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a)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altLang="en-US" sz="2700" b="0" i="0" smtClean="0">
                              <a:latin typeface="Cambria Math" panose="02040503050406030204" pitchFamily="18" charset="0"/>
                            </a:rPr>
                            <m:t>25</m:t>
                          </m:r>
                          <m:r>
                            <m:rPr>
                              <m:sty m:val="p"/>
                            </m:rPr>
                            <a:rPr lang="el-GR" altLang="en-US" sz="27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π</m:t>
                          </m:r>
                        </m:num>
                        <m:den>
                          <m:r>
                            <a:rPr lang="en-GB" altLang="en-US" sz="2700" b="0" i="0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𝑐</m:t>
                      </m:r>
                      <m:sSup>
                        <m:sSupPr>
                          <m:ctrlP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  <m:sup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3087" name="Text Box 1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66" y="2696"/>
                  <a:ext cx="1661" cy="532"/>
                </a:xfrm>
                <a:prstGeom prst="rect">
                  <a:avLst/>
                </a:prstGeom>
                <a:blipFill>
                  <a:blip r:embed="rId6"/>
                  <a:stretch>
                    <a:fillRect b="-8850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8" name="Group 16"/>
          <p:cNvGrpSpPr>
            <a:grpSpLocks/>
          </p:cNvGrpSpPr>
          <p:nvPr/>
        </p:nvGrpSpPr>
        <p:grpSpPr bwMode="auto">
          <a:xfrm>
            <a:off x="1141912" y="5564767"/>
            <a:ext cx="2860462" cy="931245"/>
            <a:chOff x="3322" y="2602"/>
            <a:chExt cx="1814" cy="720"/>
          </a:xfrm>
          <a:solidFill>
            <a:srgbClr val="FF0000"/>
          </a:solidFill>
        </p:grpSpPr>
        <p:sp>
          <p:nvSpPr>
            <p:cNvPr id="3084" name="AutoShape 17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" name="Text Box 18"/>
                <p:cNvSpPr txBox="1">
                  <a:spLocks noChangeArrowheads="1"/>
                </p:cNvSpPr>
                <p:nvPr/>
              </p:nvSpPr>
              <p:spPr bwMode="auto">
                <a:xfrm>
                  <a:off x="3324" y="2695"/>
                  <a:ext cx="1758" cy="532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c)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n-GB" altLang="en-US" sz="27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altLang="en-US" sz="2700">
                              <a:latin typeface="Cambria Math" panose="02040503050406030204" pitchFamily="18" charset="0"/>
                            </a:rPr>
                            <m:t>25</m:t>
                          </m:r>
                          <m:r>
                            <m:rPr>
                              <m:sty m:val="p"/>
                            </m:rPr>
                            <a:rPr lang="el-GR" altLang="en-US" sz="27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π</m:t>
                          </m:r>
                        </m:num>
                        <m:den>
                          <m:r>
                            <a:rPr lang="en-GB" altLang="en-US" sz="2700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𝑐</m:t>
                      </m:r>
                      <m:sSup>
                        <m:sSupPr>
                          <m:ctrlP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  <m:sup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4" name="Text Box 1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24" y="2695"/>
                  <a:ext cx="1758" cy="532"/>
                </a:xfrm>
                <a:prstGeom prst="rect">
                  <a:avLst/>
                </a:prstGeom>
                <a:blipFill>
                  <a:blip r:embed="rId7"/>
                  <a:stretch>
                    <a:fillRect b="-8929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AutoShape 20"/>
              <p:cNvSpPr>
                <a:spLocks noChangeArrowheads="1"/>
              </p:cNvSpPr>
              <p:nvPr/>
            </p:nvSpPr>
            <p:spPr bwMode="auto">
              <a:xfrm>
                <a:off x="391852" y="110819"/>
                <a:ext cx="4728428" cy="1232813"/>
              </a:xfrm>
              <a:prstGeom prst="roundRect">
                <a:avLst>
                  <a:gd name="adj" fmla="val 16667"/>
                </a:avLst>
              </a:prstGeom>
              <a:solidFill>
                <a:srgbClr val="CCFF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GB" altLang="en-US" sz="2200" dirty="0">
                    <a:latin typeface="+mn-lt"/>
                  </a:rPr>
                  <a:t>What is the area of the minor sector? </a:t>
                </a:r>
              </a:p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GB" altLang="en-US" sz="2200" dirty="0">
                    <a:latin typeface="+mn-lt"/>
                  </a:rPr>
                  <a:t>Give your answer in terms of </a:t>
                </a:r>
                <a14:m>
                  <m:oMath xmlns:m="http://schemas.openxmlformats.org/officeDocument/2006/math">
                    <m:r>
                      <a:rPr lang="en-GB" altLang="en-US" sz="22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</m:oMath>
                </a14:m>
                <a:r>
                  <a:rPr lang="en-US" altLang="en-US" sz="2200" dirty="0">
                    <a:latin typeface="+mn-lt"/>
                  </a:rPr>
                  <a:t>.</a:t>
                </a:r>
              </a:p>
            </p:txBody>
          </p:sp>
        </mc:Choice>
        <mc:Fallback xmlns="">
          <p:sp>
            <p:nvSpPr>
              <p:cNvPr id="5" name="AutoShap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91852" y="110819"/>
                <a:ext cx="4728428" cy="1232813"/>
              </a:xfrm>
              <a:prstGeom prst="roundRect">
                <a:avLst>
                  <a:gd name="adj" fmla="val 16667"/>
                </a:avLst>
              </a:prstGeom>
              <a:blipFill>
                <a:blip r:embed="rId8"/>
                <a:stretch>
                  <a:fillRect l="-257"/>
                </a:stretch>
              </a:blip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79" name="Text Box 22"/>
          <p:cNvSpPr txBox="1">
            <a:spLocks noChangeArrowheads="1"/>
          </p:cNvSpPr>
          <p:nvPr/>
        </p:nvSpPr>
        <p:spPr bwMode="auto">
          <a:xfrm>
            <a:off x="1253899" y="1043550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350"/>
          </a:p>
        </p:txBody>
      </p:sp>
      <p:sp>
        <p:nvSpPr>
          <p:cNvPr id="3080" name="Text Box 23"/>
          <p:cNvSpPr txBox="1">
            <a:spLocks noChangeArrowheads="1"/>
          </p:cNvSpPr>
          <p:nvPr/>
        </p:nvSpPr>
        <p:spPr bwMode="auto">
          <a:xfrm>
            <a:off x="-12961" y="110819"/>
            <a:ext cx="404813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500" dirty="0"/>
              <a:t>3</a:t>
            </a:r>
          </a:p>
        </p:txBody>
      </p:sp>
      <p:pic>
        <p:nvPicPr>
          <p:cNvPr id="20" name="Countdown_timer.wmv">
            <a:hlinkClick r:id="" action="ppaction://media"/>
          </p:cNvPr>
          <p:cNvPicPr>
            <a:picLocks noChangeAspect="1"/>
          </p:cNvPicPr>
          <p:nvPr>
            <a:vide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9"/>
          <a:stretch>
            <a:fillRect/>
          </a:stretch>
        </p:blipFill>
        <p:spPr>
          <a:xfrm>
            <a:off x="5415139" y="110819"/>
            <a:ext cx="3520580" cy="2640435"/>
          </a:xfrm>
          <a:prstGeom prst="rect">
            <a:avLst/>
          </a:prstGeom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56EAD616-51AC-410D-9DE1-A00F6404752D}"/>
              </a:ext>
            </a:extLst>
          </p:cNvPr>
          <p:cNvSpPr/>
          <p:nvPr/>
        </p:nvSpPr>
        <p:spPr>
          <a:xfrm>
            <a:off x="811853" y="4286127"/>
            <a:ext cx="3520580" cy="115118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415619AB-AD56-4670-87B1-A3966D0F9BAB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1510587" y="1471091"/>
            <a:ext cx="2648537" cy="26331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93481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2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video>
              <p:cMediaNode vol="80000">
                <p:cTn id="12" fill="hold" display="0">
                  <p:stCondLst>
                    <p:cond delay="indefinite"/>
                  </p:stCondLst>
                </p:cTn>
                <p:tgtEl>
                  <p:spTgt spid="20"/>
                </p:tgtEl>
              </p:cMediaNode>
            </p:video>
          </p:childTnLst>
        </p:cTn>
      </p:par>
    </p:tnLst>
    <p:bldLst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81" name="Group 9"/>
          <p:cNvGrpSpPr>
            <a:grpSpLocks/>
          </p:cNvGrpSpPr>
          <p:nvPr/>
        </p:nvGrpSpPr>
        <p:grpSpPr bwMode="auto">
          <a:xfrm>
            <a:off x="5191548" y="4389493"/>
            <a:ext cx="2704889" cy="931244"/>
            <a:chOff x="3161" y="2537"/>
            <a:chExt cx="1814" cy="720"/>
          </a:xfrm>
          <a:solidFill>
            <a:srgbClr val="FFC000"/>
          </a:solidFill>
        </p:grpSpPr>
        <p:sp>
          <p:nvSpPr>
            <p:cNvPr id="3090" name="AutoShape 6"/>
            <p:cNvSpPr>
              <a:spLocks noChangeArrowheads="1"/>
            </p:cNvSpPr>
            <p:nvPr/>
          </p:nvSpPr>
          <p:spPr bwMode="auto">
            <a:xfrm>
              <a:off x="3161" y="2537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3212" y="2686"/>
                  <a:ext cx="1733" cy="393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b) </a:t>
                  </a:r>
                  <a14:m>
                    <m:oMath xmlns:m="http://schemas.openxmlformats.org/officeDocument/2006/math"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452.4</m:t>
                      </m:r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𝑐</m:t>
                      </m:r>
                      <m:sSup>
                        <m:sSupPr>
                          <m:ctrlP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  <m:sup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2" name="Text Box 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212" y="2686"/>
                  <a:ext cx="1733" cy="393"/>
                </a:xfrm>
                <a:prstGeom prst="rect">
                  <a:avLst/>
                </a:prstGeom>
                <a:blipFill>
                  <a:blip r:embed="rId4"/>
                  <a:stretch>
                    <a:fillRect t="-10843" b="-31325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2" name="Group 10"/>
          <p:cNvGrpSpPr>
            <a:grpSpLocks/>
          </p:cNvGrpSpPr>
          <p:nvPr/>
        </p:nvGrpSpPr>
        <p:grpSpPr bwMode="auto">
          <a:xfrm>
            <a:off x="5191548" y="5564767"/>
            <a:ext cx="2650941" cy="931245"/>
            <a:chOff x="3322" y="2602"/>
            <a:chExt cx="1814" cy="720"/>
          </a:xfrm>
          <a:solidFill>
            <a:schemeClr val="bg1"/>
          </a:solidFill>
        </p:grpSpPr>
        <p:sp>
          <p:nvSpPr>
            <p:cNvPr id="3" name="AutoShape 11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9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3475" y="2765"/>
                  <a:ext cx="1466" cy="393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d) </a:t>
                  </a:r>
                  <a14:m>
                    <m:oMath xmlns:m="http://schemas.openxmlformats.org/officeDocument/2006/math"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493.5</m:t>
                      </m:r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𝑐</m:t>
                      </m:r>
                      <m:sSup>
                        <m:sSupPr>
                          <m:ctrlP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  <m:sup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3089" name="Text Box 1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475" y="2765"/>
                  <a:ext cx="1466" cy="393"/>
                </a:xfrm>
                <a:prstGeom prst="rect">
                  <a:avLst/>
                </a:prstGeom>
                <a:blipFill>
                  <a:blip r:embed="rId5"/>
                  <a:stretch>
                    <a:fillRect l="-3125" t="-9524" b="-30952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5" name="Group 13"/>
          <p:cNvGrpSpPr>
            <a:grpSpLocks/>
          </p:cNvGrpSpPr>
          <p:nvPr/>
        </p:nvGrpSpPr>
        <p:grpSpPr bwMode="auto">
          <a:xfrm>
            <a:off x="1141912" y="4389492"/>
            <a:ext cx="2860462" cy="931245"/>
            <a:chOff x="3322" y="2602"/>
            <a:chExt cx="1814" cy="720"/>
          </a:xfrm>
          <a:solidFill>
            <a:srgbClr val="00B050"/>
          </a:solidFill>
        </p:grpSpPr>
        <p:sp>
          <p:nvSpPr>
            <p:cNvPr id="3086" name="AutoShape 14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7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3389" y="2751"/>
                  <a:ext cx="1661" cy="393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a) </a:t>
                  </a:r>
                  <a14:m>
                    <m:oMath xmlns:m="http://schemas.openxmlformats.org/officeDocument/2006/math">
                      <m:r>
                        <a:rPr lang="en-GB" altLang="en-US" sz="2700" b="0" i="0" smtClean="0"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88.5</m:t>
                      </m:r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𝑐</m:t>
                      </m:r>
                      <m:sSup>
                        <m:sSupPr>
                          <m:ctrlP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  <m:sup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3087" name="Text Box 1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89" y="2751"/>
                  <a:ext cx="1661" cy="393"/>
                </a:xfrm>
                <a:prstGeom prst="rect">
                  <a:avLst/>
                </a:prstGeom>
                <a:blipFill>
                  <a:blip r:embed="rId6"/>
                  <a:stretch>
                    <a:fillRect t="-10843" b="-31325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8" name="Group 16"/>
          <p:cNvGrpSpPr>
            <a:grpSpLocks/>
          </p:cNvGrpSpPr>
          <p:nvPr/>
        </p:nvGrpSpPr>
        <p:grpSpPr bwMode="auto">
          <a:xfrm>
            <a:off x="1141912" y="5564767"/>
            <a:ext cx="2860462" cy="931245"/>
            <a:chOff x="3322" y="2602"/>
            <a:chExt cx="1814" cy="720"/>
          </a:xfrm>
          <a:solidFill>
            <a:srgbClr val="FF0000"/>
          </a:solidFill>
        </p:grpSpPr>
        <p:sp>
          <p:nvSpPr>
            <p:cNvPr id="3084" name="AutoShape 17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" name="Text Box 18"/>
                <p:cNvSpPr txBox="1">
                  <a:spLocks noChangeArrowheads="1"/>
                </p:cNvSpPr>
                <p:nvPr/>
              </p:nvSpPr>
              <p:spPr bwMode="auto">
                <a:xfrm>
                  <a:off x="3340" y="2765"/>
                  <a:ext cx="1758" cy="393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c) </a:t>
                  </a:r>
                  <a14:m>
                    <m:oMath xmlns:m="http://schemas.openxmlformats.org/officeDocument/2006/math">
                      <m:r>
                        <a:rPr lang="en-GB" altLang="en-US" sz="2700" b="0" i="0" smtClean="0">
                          <a:latin typeface="Cambria Math" panose="02040503050406030204" pitchFamily="18" charset="0"/>
                        </a:rPr>
                        <m:t>37</m:t>
                      </m:r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7.0</m:t>
                      </m:r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𝑐</m:t>
                      </m:r>
                      <m:sSup>
                        <m:sSupPr>
                          <m:ctrlP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  <m:sup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4" name="Text Box 1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40" y="2765"/>
                  <a:ext cx="1758" cy="393"/>
                </a:xfrm>
                <a:prstGeom prst="rect">
                  <a:avLst/>
                </a:prstGeom>
                <a:blipFill>
                  <a:blip r:embed="rId7"/>
                  <a:stretch>
                    <a:fillRect t="-9524" b="-30952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5" name="AutoShape 20"/>
          <p:cNvSpPr>
            <a:spLocks noChangeArrowheads="1"/>
          </p:cNvSpPr>
          <p:nvPr/>
        </p:nvSpPr>
        <p:spPr bwMode="auto">
          <a:xfrm>
            <a:off x="391852" y="110819"/>
            <a:ext cx="4728428" cy="1232813"/>
          </a:xfrm>
          <a:prstGeom prst="roundRect">
            <a:avLst>
              <a:gd name="adj" fmla="val 16667"/>
            </a:avLst>
          </a:prstGeom>
          <a:solidFill>
            <a:srgbClr val="CCFFC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200" dirty="0">
                <a:latin typeface="+mn-lt"/>
              </a:rPr>
              <a:t>What is the area of the sector AOB?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200" dirty="0">
                <a:latin typeface="+mn-lt"/>
              </a:rPr>
              <a:t>Give your answer to 1dp.</a:t>
            </a:r>
            <a:endParaRPr lang="en-US" altLang="en-US" sz="2200" dirty="0">
              <a:latin typeface="+mn-lt"/>
            </a:endParaRPr>
          </a:p>
        </p:txBody>
      </p:sp>
      <p:sp>
        <p:nvSpPr>
          <p:cNvPr id="3079" name="Text Box 22"/>
          <p:cNvSpPr txBox="1">
            <a:spLocks noChangeArrowheads="1"/>
          </p:cNvSpPr>
          <p:nvPr/>
        </p:nvSpPr>
        <p:spPr bwMode="auto">
          <a:xfrm>
            <a:off x="1253899" y="1043550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350"/>
          </a:p>
        </p:txBody>
      </p:sp>
      <p:sp>
        <p:nvSpPr>
          <p:cNvPr id="3080" name="Text Box 23"/>
          <p:cNvSpPr txBox="1">
            <a:spLocks noChangeArrowheads="1"/>
          </p:cNvSpPr>
          <p:nvPr/>
        </p:nvSpPr>
        <p:spPr bwMode="auto">
          <a:xfrm>
            <a:off x="-12961" y="110819"/>
            <a:ext cx="404813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500" dirty="0"/>
              <a:t>4</a:t>
            </a:r>
          </a:p>
        </p:txBody>
      </p:sp>
      <p:pic>
        <p:nvPicPr>
          <p:cNvPr id="20" name="Countdown_timer.wmv">
            <a:hlinkClick r:id="" action="ppaction://media"/>
          </p:cNvPr>
          <p:cNvPicPr>
            <a:picLocks noChangeAspect="1"/>
          </p:cNvPicPr>
          <p:nvPr>
            <a:vide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8"/>
          <a:stretch>
            <a:fillRect/>
          </a:stretch>
        </p:blipFill>
        <p:spPr>
          <a:xfrm>
            <a:off x="5415139" y="110819"/>
            <a:ext cx="3520580" cy="2640435"/>
          </a:xfrm>
          <a:prstGeom prst="rect">
            <a:avLst/>
          </a:prstGeom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56EAD616-51AC-410D-9DE1-A00F6404752D}"/>
              </a:ext>
            </a:extLst>
          </p:cNvPr>
          <p:cNvSpPr/>
          <p:nvPr/>
        </p:nvSpPr>
        <p:spPr>
          <a:xfrm>
            <a:off x="796084" y="4262667"/>
            <a:ext cx="3520580" cy="115118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24182CA-7314-4C72-A324-25FE1431AAF7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810571" y="1444152"/>
            <a:ext cx="3990905" cy="26300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34169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2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video>
              <p:cMediaNode vol="80000">
                <p:cTn id="12" fill="hold" display="0">
                  <p:stCondLst>
                    <p:cond delay="indefinite"/>
                  </p:stCondLst>
                </p:cTn>
                <p:tgtEl>
                  <p:spTgt spid="20"/>
                </p:tgtEl>
              </p:cMediaNode>
            </p:video>
          </p:childTnLst>
        </p:cTn>
      </p:par>
    </p:tnLst>
    <p:bldLst>
      <p:bldP spid="6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3" ma:contentTypeDescription="Create a new document." ma:contentTypeScope="" ma:versionID="23bc477752390507dc2cffcd22a104a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8007d9db6d91cd99dd6d826ae72dde73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2CB24BF4-14A4-4820-BA3D-F94F6BF4187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76C53ED-C3C3-4800-B5C0-3F8FEC3C03F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3080047-441E-4163-9C90-582367B09C9F}">
  <ds:schemaRefs>
    <ds:schemaRef ds:uri="http://schemas.microsoft.com/office/2006/metadata/properties"/>
    <ds:schemaRef ds:uri="78db98b4-7c56-4667-9532-fea666d1edab"/>
    <ds:schemaRef ds:uri="00eee050-7eda-4a68-8825-514e694f5f09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78</TotalTime>
  <Words>205</Words>
  <Application>Microsoft Office PowerPoint</Application>
  <PresentationFormat>On-screen Show (4:3)</PresentationFormat>
  <Paragraphs>29</Paragraphs>
  <Slides>5</Slides>
  <Notes>0</Notes>
  <HiddenSlides>0</HiddenSlides>
  <MMClips>4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Cambria Math</vt:lpstr>
      <vt:lpstr>Office Theme</vt:lpstr>
      <vt:lpstr>Arc length and area of sectors (5.2 and part of 5.3)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5- Radians</dc:title>
  <dc:creator>Berwick, Chris</dc:creator>
  <cp:lastModifiedBy>Gareth Westwater</cp:lastModifiedBy>
  <cp:revision>14</cp:revision>
  <dcterms:created xsi:type="dcterms:W3CDTF">2020-04-22T14:47:14Z</dcterms:created>
  <dcterms:modified xsi:type="dcterms:W3CDTF">2021-01-05T21:33:52Z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