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65" r:id="rId5"/>
    <p:sldId id="266" r:id="rId6"/>
    <p:sldId id="284" r:id="rId7"/>
    <p:sldId id="28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1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>
                <a:alpha val="40000"/>
              </a:srgbClr>
            </a:gs>
            <a:gs pos="7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rgbClr val="7030A0">
                <a:alpha val="4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63.png"/><Relationship Id="rId18" Type="http://schemas.openxmlformats.org/officeDocument/2006/relationships/image" Target="../media/image68.png"/><Relationship Id="rId26" Type="http://schemas.openxmlformats.org/officeDocument/2006/relationships/image" Target="../media/image76.png"/><Relationship Id="rId3" Type="http://schemas.openxmlformats.org/officeDocument/2006/relationships/image" Target="../media/image34.png"/><Relationship Id="rId21" Type="http://schemas.openxmlformats.org/officeDocument/2006/relationships/image" Target="../media/image71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17" Type="http://schemas.openxmlformats.org/officeDocument/2006/relationships/image" Target="../media/image67.png"/><Relationship Id="rId25" Type="http://schemas.openxmlformats.org/officeDocument/2006/relationships/image" Target="../media/image75.png"/><Relationship Id="rId2" Type="http://schemas.openxmlformats.org/officeDocument/2006/relationships/image" Target="../media/image33.png"/><Relationship Id="rId16" Type="http://schemas.openxmlformats.org/officeDocument/2006/relationships/image" Target="../media/image66.png"/><Relationship Id="rId20" Type="http://schemas.openxmlformats.org/officeDocument/2006/relationships/image" Target="../media/image70.png"/><Relationship Id="rId29" Type="http://schemas.openxmlformats.org/officeDocument/2006/relationships/image" Target="../media/image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24" Type="http://schemas.openxmlformats.org/officeDocument/2006/relationships/image" Target="../media/image74.png"/><Relationship Id="rId5" Type="http://schemas.openxmlformats.org/officeDocument/2006/relationships/image" Target="../media/image36.png"/><Relationship Id="rId15" Type="http://schemas.openxmlformats.org/officeDocument/2006/relationships/image" Target="../media/image65.png"/><Relationship Id="rId23" Type="http://schemas.openxmlformats.org/officeDocument/2006/relationships/image" Target="../media/image73.png"/><Relationship Id="rId28" Type="http://schemas.openxmlformats.org/officeDocument/2006/relationships/image" Target="../media/image78.png"/><Relationship Id="rId10" Type="http://schemas.openxmlformats.org/officeDocument/2006/relationships/image" Target="../media/image41.png"/><Relationship Id="rId19" Type="http://schemas.openxmlformats.org/officeDocument/2006/relationships/image" Target="../media/image69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Relationship Id="rId14" Type="http://schemas.openxmlformats.org/officeDocument/2006/relationships/image" Target="../media/image64.png"/><Relationship Id="rId22" Type="http://schemas.openxmlformats.org/officeDocument/2006/relationships/image" Target="../media/image72.png"/><Relationship Id="rId27" Type="http://schemas.openxmlformats.org/officeDocument/2006/relationships/image" Target="../media/image77.png"/><Relationship Id="rId30" Type="http://schemas.openxmlformats.org/officeDocument/2006/relationships/image" Target="../media/image8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png"/><Relationship Id="rId13" Type="http://schemas.openxmlformats.org/officeDocument/2006/relationships/image" Target="../media/image92.png"/><Relationship Id="rId18" Type="http://schemas.openxmlformats.org/officeDocument/2006/relationships/image" Target="../media/image79.png"/><Relationship Id="rId3" Type="http://schemas.openxmlformats.org/officeDocument/2006/relationships/image" Target="../media/image82.png"/><Relationship Id="rId7" Type="http://schemas.openxmlformats.org/officeDocument/2006/relationships/image" Target="../media/image86.png"/><Relationship Id="rId12" Type="http://schemas.openxmlformats.org/officeDocument/2006/relationships/image" Target="../media/image91.png"/><Relationship Id="rId17" Type="http://schemas.openxmlformats.org/officeDocument/2006/relationships/image" Target="../media/image96.png"/><Relationship Id="rId2" Type="http://schemas.openxmlformats.org/officeDocument/2006/relationships/image" Target="../media/image81.png"/><Relationship Id="rId16" Type="http://schemas.openxmlformats.org/officeDocument/2006/relationships/image" Target="../media/image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11" Type="http://schemas.openxmlformats.org/officeDocument/2006/relationships/image" Target="../media/image90.png"/><Relationship Id="rId5" Type="http://schemas.openxmlformats.org/officeDocument/2006/relationships/image" Target="../media/image84.png"/><Relationship Id="rId15" Type="http://schemas.openxmlformats.org/officeDocument/2006/relationships/image" Target="../media/image94.png"/><Relationship Id="rId10" Type="http://schemas.openxmlformats.org/officeDocument/2006/relationships/image" Target="../media/image89.png"/><Relationship Id="rId19" Type="http://schemas.openxmlformats.org/officeDocument/2006/relationships/image" Target="../media/image80.png"/><Relationship Id="rId4" Type="http://schemas.openxmlformats.org/officeDocument/2006/relationships/image" Target="../media/image83.png"/><Relationship Id="rId9" Type="http://schemas.openxmlformats.org/officeDocument/2006/relationships/image" Target="../media/image88.png"/><Relationship Id="rId14" Type="http://schemas.openxmlformats.org/officeDocument/2006/relationships/image" Target="../media/image9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13" Type="http://schemas.openxmlformats.org/officeDocument/2006/relationships/image" Target="../media/image107.png"/><Relationship Id="rId18" Type="http://schemas.openxmlformats.org/officeDocument/2006/relationships/image" Target="../media/image112.png"/><Relationship Id="rId26" Type="http://schemas.openxmlformats.org/officeDocument/2006/relationships/image" Target="../media/image80.png"/><Relationship Id="rId3" Type="http://schemas.openxmlformats.org/officeDocument/2006/relationships/image" Target="../media/image98.png"/><Relationship Id="rId21" Type="http://schemas.openxmlformats.org/officeDocument/2006/relationships/image" Target="../media/image115.png"/><Relationship Id="rId7" Type="http://schemas.openxmlformats.org/officeDocument/2006/relationships/image" Target="../media/image102.png"/><Relationship Id="rId12" Type="http://schemas.openxmlformats.org/officeDocument/2006/relationships/image" Target="../media/image106.png"/><Relationship Id="rId17" Type="http://schemas.openxmlformats.org/officeDocument/2006/relationships/image" Target="../media/image111.png"/><Relationship Id="rId25" Type="http://schemas.openxmlformats.org/officeDocument/2006/relationships/image" Target="../media/image79.png"/><Relationship Id="rId2" Type="http://schemas.openxmlformats.org/officeDocument/2006/relationships/image" Target="../media/image97.png"/><Relationship Id="rId16" Type="http://schemas.openxmlformats.org/officeDocument/2006/relationships/image" Target="../media/image110.png"/><Relationship Id="rId20" Type="http://schemas.openxmlformats.org/officeDocument/2006/relationships/image" Target="../media/image1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1.png"/><Relationship Id="rId11" Type="http://schemas.openxmlformats.org/officeDocument/2006/relationships/image" Target="../media/image105.png"/><Relationship Id="rId24" Type="http://schemas.openxmlformats.org/officeDocument/2006/relationships/image" Target="../media/image118.png"/><Relationship Id="rId5" Type="http://schemas.openxmlformats.org/officeDocument/2006/relationships/image" Target="../media/image100.png"/><Relationship Id="rId15" Type="http://schemas.openxmlformats.org/officeDocument/2006/relationships/image" Target="../media/image109.png"/><Relationship Id="rId23" Type="http://schemas.openxmlformats.org/officeDocument/2006/relationships/image" Target="../media/image117.png"/><Relationship Id="rId10" Type="http://schemas.openxmlformats.org/officeDocument/2006/relationships/image" Target="../media/image104.png"/><Relationship Id="rId19" Type="http://schemas.openxmlformats.org/officeDocument/2006/relationships/image" Target="../media/image113.png"/><Relationship Id="rId4" Type="http://schemas.openxmlformats.org/officeDocument/2006/relationships/image" Target="../media/image99.png"/><Relationship Id="rId9" Type="http://schemas.openxmlformats.org/officeDocument/2006/relationships/image" Target="../media/image103.png"/><Relationship Id="rId14" Type="http://schemas.openxmlformats.org/officeDocument/2006/relationships/image" Target="../media/image108.png"/><Relationship Id="rId22" Type="http://schemas.openxmlformats.org/officeDocument/2006/relationships/image" Target="../media/image1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01978" y="2250747"/>
            <a:ext cx="7309437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GrilledCheese BTN" panose="020B0604060402040206" pitchFamily="34" charset="0"/>
              </a:rPr>
              <a:t>Teachings for </a:t>
            </a:r>
          </a:p>
          <a:p>
            <a:pPr algn="ctr"/>
            <a:r>
              <a:rPr lang="en-US" sz="8800" b="1" cap="none" spc="0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GrilledCheese BTN" panose="020B0604060402040206" pitchFamily="34" charset="0"/>
              </a:rPr>
              <a:t>Section 5B</a:t>
            </a:r>
          </a:p>
        </p:txBody>
      </p:sp>
    </p:spTree>
    <p:extLst>
      <p:ext uri="{BB962C8B-B14F-4D97-AF65-F5344CB8AC3E}">
        <p14:creationId xmlns:p14="http://schemas.microsoft.com/office/powerpoint/2010/main" val="3967434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29059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should also try to learn some of the exact values of trig ratios (similar to when using degrees). These can help in proofs.</a:t>
            </a:r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Radians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5B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71800" y="3140968"/>
            <a:ext cx="86409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635896" y="3140968"/>
            <a:ext cx="86409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364088" y="3140968"/>
            <a:ext cx="86409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228184" y="3140968"/>
            <a:ext cx="86409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051720" y="3717032"/>
                <a:ext cx="5557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3717032"/>
                <a:ext cx="55573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051720" y="4221088"/>
                <a:ext cx="5789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4221088"/>
                <a:ext cx="57894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051720" y="4725144"/>
                <a:ext cx="5942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𝑡𝑎𝑛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4725144"/>
                <a:ext cx="594202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987824" y="3212976"/>
                <a:ext cx="4470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3212976"/>
                <a:ext cx="44703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779912" y="3212976"/>
                <a:ext cx="5660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3212976"/>
                <a:ext cx="566054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508104" y="3212976"/>
                <a:ext cx="5660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3212976"/>
                <a:ext cx="56605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372200" y="3212976"/>
                <a:ext cx="5660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90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3212976"/>
                <a:ext cx="566054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1907704" y="3645024"/>
            <a:ext cx="86409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907704" y="4149080"/>
            <a:ext cx="86409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1907704" y="4653136"/>
            <a:ext cx="86409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2771800" y="3645024"/>
            <a:ext cx="86409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2771800" y="4149080"/>
            <a:ext cx="86409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2771800" y="4653136"/>
            <a:ext cx="86409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3635896" y="3645024"/>
            <a:ext cx="86409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635896" y="4149080"/>
            <a:ext cx="86409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3635896" y="4653136"/>
            <a:ext cx="86409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364088" y="3645024"/>
            <a:ext cx="86409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364088" y="4149080"/>
            <a:ext cx="86409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364088" y="4653136"/>
            <a:ext cx="86409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6228184" y="3645024"/>
            <a:ext cx="86409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6228184" y="4149080"/>
            <a:ext cx="86409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6228184" y="4653136"/>
            <a:ext cx="86409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987824" y="3717032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3717032"/>
                <a:ext cx="432048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38"/>
          <p:cNvSpPr/>
          <p:nvPr/>
        </p:nvSpPr>
        <p:spPr>
          <a:xfrm>
            <a:off x="4499992" y="3140968"/>
            <a:ext cx="86409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644008" y="3212976"/>
                <a:ext cx="56605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3212976"/>
                <a:ext cx="566054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/>
          <p:cNvSpPr/>
          <p:nvPr/>
        </p:nvSpPr>
        <p:spPr>
          <a:xfrm>
            <a:off x="4499992" y="3645024"/>
            <a:ext cx="86409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4499992" y="4149080"/>
            <a:ext cx="86409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4499992" y="4653136"/>
            <a:ext cx="86409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987824" y="472514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4725144"/>
                <a:ext cx="432048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444208" y="422108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4221088"/>
                <a:ext cx="432048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851920" y="3645024"/>
                <a:ext cx="432048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3645024"/>
                <a:ext cx="432048" cy="495649"/>
              </a:xfrm>
              <a:prstGeom prst="rect">
                <a:avLst/>
              </a:prstGeom>
              <a:blipFill>
                <a:blip r:embed="rId13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580112" y="4149080"/>
                <a:ext cx="432048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4149080"/>
                <a:ext cx="432048" cy="495649"/>
              </a:xfrm>
              <a:prstGeom prst="rect">
                <a:avLst/>
              </a:prstGeom>
              <a:blipFill>
                <a:blip r:embed="rId13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716016" y="3621578"/>
                <a:ext cx="432048" cy="554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3621578"/>
                <a:ext cx="432048" cy="55412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716016" y="4125634"/>
                <a:ext cx="432048" cy="554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4125634"/>
                <a:ext cx="432048" cy="55412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580112" y="3621578"/>
                <a:ext cx="432048" cy="554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3621578"/>
                <a:ext cx="432048" cy="55412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51920" y="4125633"/>
                <a:ext cx="432048" cy="554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125633"/>
                <a:ext cx="432048" cy="55412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987824" y="422108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4221088"/>
                <a:ext cx="432048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444208" y="3717032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3717032"/>
                <a:ext cx="432048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716016" y="4725144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4725144"/>
                <a:ext cx="432048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851920" y="4629689"/>
                <a:ext cx="432048" cy="554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629689"/>
                <a:ext cx="432048" cy="554126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508104" y="4725144"/>
                <a:ext cx="576064" cy="367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725144"/>
                <a:ext cx="576064" cy="367601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372200" y="4725144"/>
                <a:ext cx="57606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4725144"/>
                <a:ext cx="576064" cy="338554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302370" y="2731476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Degrees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345746" y="2727959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Radians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003064" y="3234077"/>
                <a:ext cx="4470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3064" y="3234077"/>
                <a:ext cx="447038" cy="36933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795152" y="3105123"/>
                <a:ext cx="566054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5152" y="3105123"/>
                <a:ext cx="566054" cy="562975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523344" y="3105123"/>
                <a:ext cx="566054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3344" y="3105123"/>
                <a:ext cx="566054" cy="562975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387440" y="3105123"/>
                <a:ext cx="566054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7440" y="3105123"/>
                <a:ext cx="566054" cy="562975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659248" y="3105123"/>
                <a:ext cx="566054" cy="562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248" y="3105123"/>
                <a:ext cx="566054" cy="562975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108857" y="439782"/>
                <a:ext cx="1730987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𝑟𝑎𝑑𝑖𝑎𝑛𝑠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57" y="439782"/>
                <a:ext cx="1730987" cy="251800"/>
              </a:xfrm>
              <a:prstGeom prst="rect">
                <a:avLst/>
              </a:prstGeom>
              <a:blipFill>
                <a:blip r:embed="rId29"/>
                <a:stretch>
                  <a:fillRect l="-2465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156754" y="696685"/>
                <a:ext cx="1617173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𝑟𝑎𝑑𝑖𝑎𝑛𝑠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754" y="696685"/>
                <a:ext cx="1617173" cy="251800"/>
              </a:xfrm>
              <a:prstGeom prst="rect">
                <a:avLst/>
              </a:prstGeom>
              <a:blipFill>
                <a:blip r:embed="rId30"/>
                <a:stretch>
                  <a:fillRect l="-1509" r="-377"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838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6" grpId="0"/>
      <p:bldP spid="12" grpId="0"/>
      <p:bldP spid="13" grpId="0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 animBg="1"/>
      <p:bldP spid="19" grpId="0" animBg="1"/>
      <p:bldP spid="20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/>
      <p:bldP spid="39" grpId="0" animBg="1"/>
      <p:bldP spid="40" grpId="0"/>
      <p:bldP spid="40" grpId="1"/>
      <p:bldP spid="41" grpId="0" animBg="1"/>
      <p:bldP spid="42" grpId="0" animBg="1"/>
      <p:bldP spid="43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3" grpId="0"/>
      <p:bldP spid="54" grpId="0"/>
      <p:bldP spid="55" grpId="0"/>
      <p:bldP spid="56" grpId="0"/>
      <p:bldP spid="57" grpId="0"/>
      <p:bldP spid="58" grpId="0"/>
      <p:bldP spid="7" grpId="0"/>
      <p:bldP spid="7" grpId="1"/>
      <p:bldP spid="59" grpId="0"/>
      <p:bldP spid="60" grpId="0"/>
      <p:bldP spid="61" grpId="0"/>
      <p:bldP spid="62" grpId="0"/>
      <p:bldP spid="63" grpId="0"/>
      <p:bldP spid="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Group 106"/>
          <p:cNvGrpSpPr/>
          <p:nvPr/>
        </p:nvGrpSpPr>
        <p:grpSpPr>
          <a:xfrm>
            <a:off x="1323832" y="1441891"/>
            <a:ext cx="10192567" cy="2281290"/>
            <a:chOff x="1685108" y="2847156"/>
            <a:chExt cx="6622869" cy="1498421"/>
          </a:xfrm>
        </p:grpSpPr>
        <p:sp>
          <p:nvSpPr>
            <p:cNvPr id="108" name="Text Box 35"/>
            <p:cNvSpPr txBox="1">
              <a:spLocks noChangeArrowheads="1"/>
            </p:cNvSpPr>
            <p:nvPr/>
          </p:nvSpPr>
          <p:spPr bwMode="auto">
            <a:xfrm>
              <a:off x="3643077" y="2847156"/>
              <a:ext cx="287338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>
                  <a:latin typeface="Comic Sans MS" pitchFamily="66" charset="0"/>
                </a:rPr>
                <a:t>y</a:t>
              </a:r>
            </a:p>
          </p:txBody>
        </p:sp>
        <p:sp>
          <p:nvSpPr>
            <p:cNvPr id="110" name="Line 63"/>
            <p:cNvSpPr>
              <a:spLocks noChangeShapeType="1"/>
            </p:cNvSpPr>
            <p:nvPr/>
          </p:nvSpPr>
          <p:spPr bwMode="auto">
            <a:xfrm rot="5400000" flipH="1">
              <a:off x="5212375" y="2094706"/>
              <a:ext cx="544" cy="31949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Freeform 141"/>
            <p:cNvSpPr>
              <a:spLocks/>
            </p:cNvSpPr>
            <p:nvPr/>
          </p:nvSpPr>
          <p:spPr bwMode="auto">
            <a:xfrm>
              <a:off x="3169787" y="3234604"/>
              <a:ext cx="2484437" cy="852487"/>
            </a:xfrm>
            <a:custGeom>
              <a:avLst/>
              <a:gdLst>
                <a:gd name="T0" fmla="*/ 0 w 1565"/>
                <a:gd name="T1" fmla="*/ 2147483647 h 537"/>
                <a:gd name="T2" fmla="*/ 2147483647 w 1565"/>
                <a:gd name="T3" fmla="*/ 2147483647 h 537"/>
                <a:gd name="T4" fmla="*/ 2147483647 w 1565"/>
                <a:gd name="T5" fmla="*/ 2147483647 h 537"/>
                <a:gd name="T6" fmla="*/ 2147483647 w 1565"/>
                <a:gd name="T7" fmla="*/ 2147483647 h 537"/>
                <a:gd name="T8" fmla="*/ 2147483647 w 1565"/>
                <a:gd name="T9" fmla="*/ 2147483647 h 5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65" h="537">
                  <a:moveTo>
                    <a:pt x="0" y="278"/>
                  </a:moveTo>
                  <a:cubicBezTo>
                    <a:pt x="132" y="140"/>
                    <a:pt x="265" y="2"/>
                    <a:pt x="396" y="1"/>
                  </a:cubicBezTo>
                  <a:cubicBezTo>
                    <a:pt x="527" y="0"/>
                    <a:pt x="655" y="183"/>
                    <a:pt x="785" y="272"/>
                  </a:cubicBezTo>
                  <a:cubicBezTo>
                    <a:pt x="915" y="361"/>
                    <a:pt x="1045" y="537"/>
                    <a:pt x="1175" y="537"/>
                  </a:cubicBezTo>
                  <a:cubicBezTo>
                    <a:pt x="1305" y="537"/>
                    <a:pt x="1435" y="404"/>
                    <a:pt x="1565" y="272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" name="Freeform 141"/>
            <p:cNvSpPr>
              <a:spLocks/>
            </p:cNvSpPr>
            <p:nvPr/>
          </p:nvSpPr>
          <p:spPr bwMode="auto">
            <a:xfrm>
              <a:off x="5647376" y="3230249"/>
              <a:ext cx="2484437" cy="852487"/>
            </a:xfrm>
            <a:custGeom>
              <a:avLst/>
              <a:gdLst>
                <a:gd name="T0" fmla="*/ 0 w 1565"/>
                <a:gd name="T1" fmla="*/ 2147483647 h 537"/>
                <a:gd name="T2" fmla="*/ 2147483647 w 1565"/>
                <a:gd name="T3" fmla="*/ 2147483647 h 537"/>
                <a:gd name="T4" fmla="*/ 2147483647 w 1565"/>
                <a:gd name="T5" fmla="*/ 2147483647 h 537"/>
                <a:gd name="T6" fmla="*/ 2147483647 w 1565"/>
                <a:gd name="T7" fmla="*/ 2147483647 h 537"/>
                <a:gd name="T8" fmla="*/ 2147483647 w 1565"/>
                <a:gd name="T9" fmla="*/ 2147483647 h 5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65" h="537">
                  <a:moveTo>
                    <a:pt x="0" y="278"/>
                  </a:moveTo>
                  <a:cubicBezTo>
                    <a:pt x="132" y="140"/>
                    <a:pt x="265" y="2"/>
                    <a:pt x="396" y="1"/>
                  </a:cubicBezTo>
                  <a:cubicBezTo>
                    <a:pt x="527" y="0"/>
                    <a:pt x="655" y="183"/>
                    <a:pt x="785" y="272"/>
                  </a:cubicBezTo>
                  <a:cubicBezTo>
                    <a:pt x="915" y="361"/>
                    <a:pt x="1045" y="537"/>
                    <a:pt x="1175" y="537"/>
                  </a:cubicBezTo>
                  <a:cubicBezTo>
                    <a:pt x="1305" y="537"/>
                    <a:pt x="1435" y="404"/>
                    <a:pt x="1565" y="272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 useBgFill="1">
          <p:nvSpPr>
            <p:cNvPr id="113" name="Rectangle 112"/>
            <p:cNvSpPr/>
            <p:nvPr/>
          </p:nvSpPr>
          <p:spPr>
            <a:xfrm>
              <a:off x="6235337" y="3152503"/>
              <a:ext cx="2072640" cy="11930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 useBgFill="1">
          <p:nvSpPr>
            <p:cNvPr id="114" name="Rectangle 113"/>
            <p:cNvSpPr/>
            <p:nvPr/>
          </p:nvSpPr>
          <p:spPr>
            <a:xfrm>
              <a:off x="1685108" y="3087189"/>
              <a:ext cx="2072640" cy="11930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9" name="Line 63"/>
            <p:cNvSpPr>
              <a:spLocks noChangeShapeType="1"/>
            </p:cNvSpPr>
            <p:nvPr/>
          </p:nvSpPr>
          <p:spPr bwMode="auto">
            <a:xfrm>
              <a:off x="3761332" y="3058069"/>
              <a:ext cx="0" cy="12763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90596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should also try to learn some of the exact values of trig ratios (similar to when using degrees). These can help in proofs.</a:t>
                </a:r>
              </a:p>
              <a:p>
                <a:pPr marL="0" indent="0" algn="ctr">
                  <a:buNone/>
                </a:pPr>
                <a:endParaRPr lang="en-US" sz="14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Find the exact value of: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90596" cy="4525963"/>
              </a:xfrm>
              <a:blipFill>
                <a:blip r:embed="rId2"/>
                <a:stretch>
                  <a:fillRect t="-809" r="-1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Radians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5B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15" name="Text Box 35"/>
          <p:cNvSpPr txBox="1">
            <a:spLocks noChangeArrowheads="1"/>
          </p:cNvSpPr>
          <p:nvPr/>
        </p:nvSpPr>
        <p:spPr bwMode="auto">
          <a:xfrm>
            <a:off x="8311072" y="2574642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115"/>
              <p:cNvSpPr txBox="1"/>
              <p:nvPr/>
            </p:nvSpPr>
            <p:spPr>
              <a:xfrm>
                <a:off x="8257681" y="1739023"/>
                <a:ext cx="7430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𝑐𝑜𝑠𝑥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7681" y="1739023"/>
                <a:ext cx="743089" cy="215444"/>
              </a:xfrm>
              <a:prstGeom prst="rect">
                <a:avLst/>
              </a:prstGeom>
              <a:blipFill>
                <a:blip r:embed="rId3"/>
                <a:stretch>
                  <a:fillRect l="-5738" r="-820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7" name="Text Box 35"/>
          <p:cNvSpPr txBox="1">
            <a:spLocks noChangeArrowheads="1"/>
          </p:cNvSpPr>
          <p:nvPr/>
        </p:nvSpPr>
        <p:spPr bwMode="auto">
          <a:xfrm>
            <a:off x="4263884" y="1909833"/>
            <a:ext cx="287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1</a:t>
            </a:r>
          </a:p>
        </p:txBody>
      </p:sp>
      <p:sp>
        <p:nvSpPr>
          <p:cNvPr id="118" name="Text Box 35"/>
          <p:cNvSpPr txBox="1">
            <a:spLocks noChangeArrowheads="1"/>
          </p:cNvSpPr>
          <p:nvPr/>
        </p:nvSpPr>
        <p:spPr bwMode="auto">
          <a:xfrm>
            <a:off x="4203510" y="3195649"/>
            <a:ext cx="3961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-1</a:t>
            </a:r>
          </a:p>
        </p:txBody>
      </p:sp>
      <p:sp>
        <p:nvSpPr>
          <p:cNvPr id="119" name="Text Box 35"/>
          <p:cNvSpPr txBox="1">
            <a:spLocks noChangeArrowheads="1"/>
          </p:cNvSpPr>
          <p:nvPr/>
        </p:nvSpPr>
        <p:spPr bwMode="auto">
          <a:xfrm>
            <a:off x="4242114" y="2595276"/>
            <a:ext cx="3961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/>
              <p:cNvSpPr txBox="1"/>
              <p:nvPr/>
            </p:nvSpPr>
            <p:spPr>
              <a:xfrm>
                <a:off x="8134300" y="2767385"/>
                <a:ext cx="24910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0" name="TextBox 1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4300" y="2767385"/>
                <a:ext cx="249107" cy="215444"/>
              </a:xfrm>
              <a:prstGeom prst="rect">
                <a:avLst/>
              </a:prstGeom>
              <a:blipFill>
                <a:blip r:embed="rId4"/>
                <a:stretch>
                  <a:fillRect l="-17073" r="-731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/>
              <p:cNvSpPr txBox="1"/>
              <p:nvPr/>
            </p:nvSpPr>
            <p:spPr>
              <a:xfrm>
                <a:off x="6436377" y="2759261"/>
                <a:ext cx="14972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1" name="TextBox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6377" y="2759261"/>
                <a:ext cx="149720" cy="215444"/>
              </a:xfrm>
              <a:prstGeom prst="rect">
                <a:avLst/>
              </a:prstGeom>
              <a:blipFill>
                <a:blip r:embed="rId5"/>
                <a:stretch>
                  <a:fillRect l="-20833" r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121"/>
              <p:cNvSpPr txBox="1"/>
              <p:nvPr/>
            </p:nvSpPr>
            <p:spPr>
              <a:xfrm>
                <a:off x="5480695" y="2805666"/>
                <a:ext cx="149720" cy="3660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2" name="TextBox 1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0695" y="2805666"/>
                <a:ext cx="149720" cy="366062"/>
              </a:xfrm>
              <a:prstGeom prst="rect">
                <a:avLst/>
              </a:prstGeom>
              <a:blipFill>
                <a:blip r:embed="rId6"/>
                <a:stretch>
                  <a:fillRect l="-24000" r="-20000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/>
              <p:cNvSpPr txBox="1"/>
              <p:nvPr/>
            </p:nvSpPr>
            <p:spPr>
              <a:xfrm>
                <a:off x="7285994" y="2804619"/>
                <a:ext cx="249107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3" name="TextBox 1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5994" y="2804619"/>
                <a:ext cx="249107" cy="403316"/>
              </a:xfrm>
              <a:prstGeom prst="rect">
                <a:avLst/>
              </a:prstGeom>
              <a:blipFill>
                <a:blip r:embed="rId7"/>
                <a:stretch>
                  <a:fillRect l="-17073" r="-1219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6772692" y="3143731"/>
            <a:ext cx="123825" cy="142875"/>
            <a:chOff x="5048250" y="5019675"/>
            <a:chExt cx="123825" cy="142875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5048250" y="5019675"/>
              <a:ext cx="123825" cy="142875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flipH="1">
              <a:off x="5048250" y="5019675"/>
              <a:ext cx="123825" cy="142875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Group 124"/>
          <p:cNvGrpSpPr/>
          <p:nvPr/>
        </p:nvGrpSpPr>
        <p:grpSpPr>
          <a:xfrm>
            <a:off x="6120517" y="3143730"/>
            <a:ext cx="123825" cy="142875"/>
            <a:chOff x="5048250" y="5019675"/>
            <a:chExt cx="123825" cy="142875"/>
          </a:xfrm>
        </p:grpSpPr>
        <p:cxnSp>
          <p:nvCxnSpPr>
            <p:cNvPr id="126" name="Straight Connector 125"/>
            <p:cNvCxnSpPr/>
            <p:nvPr/>
          </p:nvCxnSpPr>
          <p:spPr>
            <a:xfrm>
              <a:off x="5048250" y="5019675"/>
              <a:ext cx="123825" cy="142875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flipH="1">
              <a:off x="5048250" y="5019675"/>
              <a:ext cx="123825" cy="142875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Arc 183"/>
          <p:cNvSpPr>
            <a:spLocks/>
          </p:cNvSpPr>
          <p:nvPr/>
        </p:nvSpPr>
        <p:spPr bwMode="auto">
          <a:xfrm flipV="1">
            <a:off x="6482352" y="2921902"/>
            <a:ext cx="311150" cy="485774"/>
          </a:xfrm>
          <a:custGeom>
            <a:avLst/>
            <a:gdLst>
              <a:gd name="T0" fmla="*/ 147100945 w 12510"/>
              <a:gd name="T1" fmla="*/ 0 h 21513"/>
              <a:gd name="T2" fmla="*/ 952502209 w 12510"/>
              <a:gd name="T3" fmla="*/ 296677756 h 21513"/>
              <a:gd name="T4" fmla="*/ 0 w 12510"/>
              <a:gd name="T5" fmla="*/ 1634838756 h 2151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510" h="21513" fill="none" extrusionOk="0">
                <a:moveTo>
                  <a:pt x="1932" y="-1"/>
                </a:moveTo>
                <a:cubicBezTo>
                  <a:pt x="5741" y="341"/>
                  <a:pt x="9391" y="1689"/>
                  <a:pt x="12509" y="3904"/>
                </a:cubicBezTo>
              </a:path>
              <a:path w="12510" h="21513" stroke="0" extrusionOk="0">
                <a:moveTo>
                  <a:pt x="1932" y="-1"/>
                </a:moveTo>
                <a:cubicBezTo>
                  <a:pt x="5741" y="341"/>
                  <a:pt x="9391" y="1689"/>
                  <a:pt x="12509" y="3904"/>
                </a:cubicBezTo>
                <a:lnTo>
                  <a:pt x="0" y="21513"/>
                </a:lnTo>
                <a:lnTo>
                  <a:pt x="1932" y="-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0" name="Arc 183"/>
          <p:cNvSpPr>
            <a:spLocks/>
          </p:cNvSpPr>
          <p:nvPr/>
        </p:nvSpPr>
        <p:spPr bwMode="auto">
          <a:xfrm rot="2172279" flipV="1">
            <a:off x="6295027" y="2950476"/>
            <a:ext cx="311150" cy="485774"/>
          </a:xfrm>
          <a:custGeom>
            <a:avLst/>
            <a:gdLst>
              <a:gd name="T0" fmla="*/ 147100945 w 12510"/>
              <a:gd name="T1" fmla="*/ 0 h 21513"/>
              <a:gd name="T2" fmla="*/ 952502209 w 12510"/>
              <a:gd name="T3" fmla="*/ 296677756 h 21513"/>
              <a:gd name="T4" fmla="*/ 0 w 12510"/>
              <a:gd name="T5" fmla="*/ 1634838756 h 2151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510" h="21513" fill="none" extrusionOk="0">
                <a:moveTo>
                  <a:pt x="1932" y="-1"/>
                </a:moveTo>
                <a:cubicBezTo>
                  <a:pt x="5741" y="341"/>
                  <a:pt x="9391" y="1689"/>
                  <a:pt x="12509" y="3904"/>
                </a:cubicBezTo>
              </a:path>
              <a:path w="12510" h="21513" stroke="0" extrusionOk="0">
                <a:moveTo>
                  <a:pt x="1932" y="-1"/>
                </a:moveTo>
                <a:cubicBezTo>
                  <a:pt x="5741" y="341"/>
                  <a:pt x="9391" y="1689"/>
                  <a:pt x="12509" y="3904"/>
                </a:cubicBezTo>
                <a:lnTo>
                  <a:pt x="0" y="21513"/>
                </a:lnTo>
                <a:lnTo>
                  <a:pt x="1932" y="-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cxnSp>
        <p:nvCxnSpPr>
          <p:cNvPr id="52" name="Straight Connector 51"/>
          <p:cNvCxnSpPr/>
          <p:nvPr/>
        </p:nvCxnSpPr>
        <p:spPr>
          <a:xfrm>
            <a:off x="6829648" y="2323480"/>
            <a:ext cx="0" cy="864096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6181576" y="2329830"/>
            <a:ext cx="0" cy="864096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TextBox 135"/>
              <p:cNvSpPr txBox="1"/>
              <p:nvPr/>
            </p:nvSpPr>
            <p:spPr>
              <a:xfrm>
                <a:off x="6714494" y="1852119"/>
                <a:ext cx="249107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36" name="TextBox 1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4494" y="1852119"/>
                <a:ext cx="249107" cy="403316"/>
              </a:xfrm>
              <a:prstGeom prst="rect">
                <a:avLst/>
              </a:prstGeom>
              <a:blipFill>
                <a:blip r:embed="rId8"/>
                <a:stretch>
                  <a:fillRect l="-17073" r="-7317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Box 136"/>
              <p:cNvSpPr txBox="1"/>
              <p:nvPr/>
            </p:nvSpPr>
            <p:spPr>
              <a:xfrm>
                <a:off x="6066794" y="1852119"/>
                <a:ext cx="249107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37" name="TextBox 1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6794" y="1852119"/>
                <a:ext cx="249107" cy="403316"/>
              </a:xfrm>
              <a:prstGeom prst="rect">
                <a:avLst/>
              </a:prstGeom>
              <a:blipFill>
                <a:blip r:embed="rId9"/>
                <a:stretch>
                  <a:fillRect l="-17073" r="-7317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TextBox 137"/>
              <p:cNvSpPr txBox="1"/>
              <p:nvPr/>
            </p:nvSpPr>
            <p:spPr>
              <a:xfrm>
                <a:off x="6631944" y="3426919"/>
                <a:ext cx="118429" cy="2887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1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1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38" name="TextBox 1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1944" y="3426919"/>
                <a:ext cx="118429" cy="288797"/>
              </a:xfrm>
              <a:prstGeom prst="rect">
                <a:avLst/>
              </a:prstGeom>
              <a:blipFill>
                <a:blip r:embed="rId10"/>
                <a:stretch>
                  <a:fillRect l="-26316" r="-26316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138"/>
              <p:cNvSpPr txBox="1"/>
              <p:nvPr/>
            </p:nvSpPr>
            <p:spPr>
              <a:xfrm>
                <a:off x="6295394" y="3426919"/>
                <a:ext cx="118429" cy="2887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1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1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39" name="TextBox 1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394" y="3426919"/>
                <a:ext cx="118429" cy="288797"/>
              </a:xfrm>
              <a:prstGeom prst="rect">
                <a:avLst/>
              </a:prstGeom>
              <a:blipFill>
                <a:blip r:embed="rId10"/>
                <a:stretch>
                  <a:fillRect l="-26316" r="-26316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0" name="Arc 183"/>
          <p:cNvSpPr>
            <a:spLocks/>
          </p:cNvSpPr>
          <p:nvPr/>
        </p:nvSpPr>
        <p:spPr bwMode="auto">
          <a:xfrm rot="2970629" flipV="1">
            <a:off x="5664622" y="2587338"/>
            <a:ext cx="581171" cy="485774"/>
          </a:xfrm>
          <a:custGeom>
            <a:avLst/>
            <a:gdLst>
              <a:gd name="T0" fmla="*/ 147100945 w 12510"/>
              <a:gd name="T1" fmla="*/ 0 h 21513"/>
              <a:gd name="T2" fmla="*/ 952502209 w 12510"/>
              <a:gd name="T3" fmla="*/ 296677756 h 21513"/>
              <a:gd name="T4" fmla="*/ 0 w 12510"/>
              <a:gd name="T5" fmla="*/ 1634838756 h 2151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510" h="21513" fill="none" extrusionOk="0">
                <a:moveTo>
                  <a:pt x="1932" y="-1"/>
                </a:moveTo>
                <a:cubicBezTo>
                  <a:pt x="5741" y="341"/>
                  <a:pt x="9391" y="1689"/>
                  <a:pt x="12509" y="3904"/>
                </a:cubicBezTo>
              </a:path>
              <a:path w="12510" h="21513" stroke="0" extrusionOk="0">
                <a:moveTo>
                  <a:pt x="1932" y="-1"/>
                </a:moveTo>
                <a:cubicBezTo>
                  <a:pt x="5741" y="341"/>
                  <a:pt x="9391" y="1689"/>
                  <a:pt x="12509" y="3904"/>
                </a:cubicBezTo>
                <a:lnTo>
                  <a:pt x="0" y="21513"/>
                </a:lnTo>
                <a:lnTo>
                  <a:pt x="1932" y="-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1" name="Arc 183"/>
          <p:cNvSpPr>
            <a:spLocks/>
          </p:cNvSpPr>
          <p:nvPr/>
        </p:nvSpPr>
        <p:spPr bwMode="auto">
          <a:xfrm rot="1941927">
            <a:off x="4966116" y="2398740"/>
            <a:ext cx="581171" cy="418236"/>
          </a:xfrm>
          <a:custGeom>
            <a:avLst/>
            <a:gdLst>
              <a:gd name="T0" fmla="*/ 147100945 w 12510"/>
              <a:gd name="T1" fmla="*/ 0 h 21513"/>
              <a:gd name="T2" fmla="*/ 952502209 w 12510"/>
              <a:gd name="T3" fmla="*/ 296677756 h 21513"/>
              <a:gd name="T4" fmla="*/ 0 w 12510"/>
              <a:gd name="T5" fmla="*/ 1634838756 h 2151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510" h="21513" fill="none" extrusionOk="0">
                <a:moveTo>
                  <a:pt x="1932" y="-1"/>
                </a:moveTo>
                <a:cubicBezTo>
                  <a:pt x="5741" y="341"/>
                  <a:pt x="9391" y="1689"/>
                  <a:pt x="12509" y="3904"/>
                </a:cubicBezTo>
              </a:path>
              <a:path w="12510" h="21513" stroke="0" extrusionOk="0">
                <a:moveTo>
                  <a:pt x="1932" y="-1"/>
                </a:moveTo>
                <a:cubicBezTo>
                  <a:pt x="5741" y="341"/>
                  <a:pt x="9391" y="1689"/>
                  <a:pt x="12509" y="3904"/>
                </a:cubicBezTo>
                <a:lnTo>
                  <a:pt x="0" y="21513"/>
                </a:lnTo>
                <a:lnTo>
                  <a:pt x="1932" y="-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/>
              <p:cNvSpPr txBox="1"/>
              <p:nvPr/>
            </p:nvSpPr>
            <p:spPr>
              <a:xfrm>
                <a:off x="5698494" y="3007819"/>
                <a:ext cx="118429" cy="2887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1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1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494" y="3007819"/>
                <a:ext cx="118429" cy="288797"/>
              </a:xfrm>
              <a:prstGeom prst="rect">
                <a:avLst/>
              </a:prstGeom>
              <a:blipFill>
                <a:blip r:embed="rId11"/>
                <a:stretch>
                  <a:fillRect l="-26316" r="-26316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3" name="TextBox 142"/>
              <p:cNvSpPr txBox="1"/>
              <p:nvPr/>
            </p:nvSpPr>
            <p:spPr>
              <a:xfrm>
                <a:off x="5444494" y="2207719"/>
                <a:ext cx="118429" cy="2887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1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1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43" name="TextBox 1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4494" y="2207719"/>
                <a:ext cx="118429" cy="288797"/>
              </a:xfrm>
              <a:prstGeom prst="rect">
                <a:avLst/>
              </a:prstGeom>
              <a:blipFill>
                <a:blip r:embed="rId11"/>
                <a:stretch>
                  <a:fillRect l="-25000" r="-20000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4" name="Straight Connector 143"/>
          <p:cNvCxnSpPr/>
          <p:nvPr/>
        </p:nvCxnSpPr>
        <p:spPr>
          <a:xfrm>
            <a:off x="5070326" y="1859930"/>
            <a:ext cx="0" cy="864096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5" name="Group 144"/>
          <p:cNvGrpSpPr/>
          <p:nvPr/>
        </p:nvGrpSpPr>
        <p:grpSpPr>
          <a:xfrm>
            <a:off x="5009267" y="2229330"/>
            <a:ext cx="123825" cy="142875"/>
            <a:chOff x="5048250" y="5019675"/>
            <a:chExt cx="123825" cy="142875"/>
          </a:xfrm>
        </p:grpSpPr>
        <p:cxnSp>
          <p:nvCxnSpPr>
            <p:cNvPr id="146" name="Straight Connector 145"/>
            <p:cNvCxnSpPr/>
            <p:nvPr/>
          </p:nvCxnSpPr>
          <p:spPr>
            <a:xfrm>
              <a:off x="5048250" y="5019675"/>
              <a:ext cx="123825" cy="142875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flipH="1">
              <a:off x="5048250" y="5019675"/>
              <a:ext cx="123825" cy="142875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8" name="TextBox 147"/>
              <p:cNvSpPr txBox="1"/>
              <p:nvPr/>
            </p:nvSpPr>
            <p:spPr>
              <a:xfrm>
                <a:off x="5006344" y="1471119"/>
                <a:ext cx="149720" cy="3674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48" name="TextBox 1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6344" y="1471119"/>
                <a:ext cx="149720" cy="367473"/>
              </a:xfrm>
              <a:prstGeom prst="rect">
                <a:avLst/>
              </a:prstGeom>
              <a:blipFill>
                <a:blip r:embed="rId12"/>
                <a:stretch>
                  <a:fillRect l="-24000" r="-20000"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9" name="TextBox 148"/>
          <p:cNvSpPr txBox="1"/>
          <p:nvPr/>
        </p:nvSpPr>
        <p:spPr>
          <a:xfrm>
            <a:off x="114301" y="3962400"/>
            <a:ext cx="34670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use a CAST diagram or the symmetry of the cosine graph to find an equivalent value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0" name="TextBox 149"/>
              <p:cNvSpPr txBox="1"/>
              <p:nvPr/>
            </p:nvSpPr>
            <p:spPr>
              <a:xfrm>
                <a:off x="3594100" y="4140200"/>
                <a:ext cx="5549900" cy="21032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GB" sz="16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above</a:t>
                </a:r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 equivalent value will be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GB" sz="16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below</a:t>
                </a:r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new value,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above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. An equivalent (but with opposite sign) value will be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below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0" name="TextBox 1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4100" y="4140200"/>
                <a:ext cx="5549900" cy="210326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1" name="TextBox 150"/>
              <p:cNvSpPr txBox="1"/>
              <p:nvPr/>
            </p:nvSpPr>
            <p:spPr>
              <a:xfrm>
                <a:off x="222250" y="4991100"/>
                <a:ext cx="779701" cy="5771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51" name="TextBox 1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250" y="4991100"/>
                <a:ext cx="779701" cy="577146"/>
              </a:xfrm>
              <a:prstGeom prst="rect">
                <a:avLst/>
              </a:prstGeom>
              <a:blipFill>
                <a:blip r:embed="rId14"/>
                <a:stretch>
                  <a:fillRect b="-10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2" name="TextBox 151"/>
              <p:cNvSpPr txBox="1"/>
              <p:nvPr/>
            </p:nvSpPr>
            <p:spPr>
              <a:xfrm>
                <a:off x="1098550" y="4991100"/>
                <a:ext cx="1099404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52" name="TextBox 1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8550" y="4991100"/>
                <a:ext cx="1099404" cy="57823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3" name="TextBox 152"/>
              <p:cNvSpPr txBox="1"/>
              <p:nvPr/>
            </p:nvSpPr>
            <p:spPr>
              <a:xfrm>
                <a:off x="2266950" y="5054600"/>
                <a:ext cx="1092992" cy="5250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53" name="TextBox 1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6950" y="5054600"/>
                <a:ext cx="1092992" cy="52501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TextBox 154"/>
              <p:cNvSpPr txBox="1"/>
              <p:nvPr/>
            </p:nvSpPr>
            <p:spPr>
              <a:xfrm>
                <a:off x="2271486" y="5740400"/>
                <a:ext cx="699102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55" name="TextBox 1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1486" y="5740400"/>
                <a:ext cx="699102" cy="57618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TextBox 155"/>
              <p:cNvSpPr txBox="1"/>
              <p:nvPr/>
            </p:nvSpPr>
            <p:spPr>
              <a:xfrm>
                <a:off x="108857" y="439782"/>
                <a:ext cx="1730987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𝑟𝑎𝑑𝑖𝑎𝑛𝑠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6" name="TextBox 1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57" y="439782"/>
                <a:ext cx="1730987" cy="251800"/>
              </a:xfrm>
              <a:prstGeom prst="rect">
                <a:avLst/>
              </a:prstGeom>
              <a:blipFill>
                <a:blip r:embed="rId18"/>
                <a:stretch>
                  <a:fillRect l="-2465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7" name="TextBox 156"/>
              <p:cNvSpPr txBox="1"/>
              <p:nvPr/>
            </p:nvSpPr>
            <p:spPr>
              <a:xfrm>
                <a:off x="156754" y="696685"/>
                <a:ext cx="1617173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𝑟𝑎𝑑𝑖𝑎𝑛𝑠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7" name="TextBox 1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754" y="696685"/>
                <a:ext cx="1617173" cy="251800"/>
              </a:xfrm>
              <a:prstGeom prst="rect">
                <a:avLst/>
              </a:prstGeom>
              <a:blipFill>
                <a:blip r:embed="rId19"/>
                <a:stretch>
                  <a:fillRect l="-1509" r="-377"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827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8" grpId="0" animBg="1"/>
      <p:bldP spid="130" grpId="0" animBg="1"/>
      <p:bldP spid="136" grpId="0"/>
      <p:bldP spid="137" grpId="0"/>
      <p:bldP spid="138" grpId="0"/>
      <p:bldP spid="139" grpId="0"/>
      <p:bldP spid="140" grpId="0" animBg="1"/>
      <p:bldP spid="141" grpId="0" animBg="1"/>
      <p:bldP spid="142" grpId="0"/>
      <p:bldP spid="143" grpId="0"/>
      <p:bldP spid="148" grpId="0"/>
      <p:bldP spid="149" grpId="0"/>
      <p:bldP spid="151" grpId="0"/>
      <p:bldP spid="152" grpId="0"/>
      <p:bldP spid="153" grpId="0"/>
      <p:bldP spid="1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600200"/>
                <a:ext cx="3290596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should also try to learn some of the exact values of trig ratios (similar to when using degrees). These can help in proofs.</a:t>
                </a:r>
              </a:p>
              <a:p>
                <a:pPr marL="0" indent="0" algn="ctr">
                  <a:buNone/>
                </a:pPr>
                <a:endParaRPr lang="en-US" sz="14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Find the exact value of: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600200"/>
                <a:ext cx="3290596" cy="4525963"/>
              </a:xfrm>
              <a:blipFill>
                <a:blip r:embed="rId2"/>
                <a:stretch>
                  <a:fillRect t="-809" r="-1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Radians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5B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61" name="Line 25"/>
          <p:cNvSpPr>
            <a:spLocks noChangeShapeType="1"/>
          </p:cNvSpPr>
          <p:nvPr/>
        </p:nvSpPr>
        <p:spPr bwMode="auto">
          <a:xfrm>
            <a:off x="1024569" y="5122843"/>
            <a:ext cx="7313096" cy="286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5" name="Line 25"/>
          <p:cNvSpPr>
            <a:spLocks noChangeShapeType="1"/>
          </p:cNvSpPr>
          <p:nvPr/>
        </p:nvSpPr>
        <p:spPr bwMode="auto">
          <a:xfrm rot="5400000">
            <a:off x="3705741" y="5136482"/>
            <a:ext cx="1992598" cy="432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6" name="TextBox 195"/>
              <p:cNvSpPr txBox="1"/>
              <p:nvPr/>
            </p:nvSpPr>
            <p:spPr>
              <a:xfrm>
                <a:off x="8136496" y="5418656"/>
                <a:ext cx="72224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6" name="TextBox 1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6496" y="5418656"/>
                <a:ext cx="722249" cy="215444"/>
              </a:xfrm>
              <a:prstGeom prst="rect">
                <a:avLst/>
              </a:prstGeom>
              <a:blipFill>
                <a:blip r:embed="rId3"/>
                <a:stretch>
                  <a:fillRect l="-5932" r="-1695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7" name="TextBox 196"/>
              <p:cNvSpPr txBox="1"/>
              <p:nvPr/>
            </p:nvSpPr>
            <p:spPr>
              <a:xfrm>
                <a:off x="4600081" y="3898329"/>
                <a:ext cx="16543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7" name="TextBox 1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0081" y="3898329"/>
                <a:ext cx="165430" cy="246221"/>
              </a:xfrm>
              <a:prstGeom prst="rect">
                <a:avLst/>
              </a:prstGeom>
              <a:blipFill>
                <a:blip r:embed="rId4"/>
                <a:stretch>
                  <a:fillRect l="-29630" r="-25926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8" name="TextBox 197"/>
              <p:cNvSpPr txBox="1"/>
              <p:nvPr/>
            </p:nvSpPr>
            <p:spPr>
              <a:xfrm>
                <a:off x="8366013" y="4976146"/>
                <a:ext cx="16543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8" name="TextBox 1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6013" y="4976146"/>
                <a:ext cx="165430" cy="246221"/>
              </a:xfrm>
              <a:prstGeom prst="rect">
                <a:avLst/>
              </a:prstGeom>
              <a:blipFill>
                <a:blip r:embed="rId5"/>
                <a:stretch>
                  <a:fillRect l="-14286" r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3" name="Freeform 138"/>
          <p:cNvSpPr>
            <a:spLocks/>
          </p:cNvSpPr>
          <p:nvPr/>
        </p:nvSpPr>
        <p:spPr bwMode="auto">
          <a:xfrm>
            <a:off x="1035586" y="4318612"/>
            <a:ext cx="3664601" cy="1550400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6" name="Freeform 141"/>
          <p:cNvSpPr>
            <a:spLocks/>
          </p:cNvSpPr>
          <p:nvPr/>
        </p:nvSpPr>
        <p:spPr bwMode="auto">
          <a:xfrm>
            <a:off x="4688747" y="4324918"/>
            <a:ext cx="3664601" cy="1550400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9" name="TextBox 198"/>
              <p:cNvSpPr txBox="1"/>
              <p:nvPr/>
            </p:nvSpPr>
            <p:spPr>
              <a:xfrm>
                <a:off x="8277519" y="5158045"/>
                <a:ext cx="24910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9" name="TextBox 1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7519" y="5158045"/>
                <a:ext cx="249107" cy="215444"/>
              </a:xfrm>
              <a:prstGeom prst="rect">
                <a:avLst/>
              </a:prstGeom>
              <a:blipFill>
                <a:blip r:embed="rId6"/>
                <a:stretch>
                  <a:fillRect l="-17073" r="-4878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0" name="TextBox 199"/>
              <p:cNvSpPr txBox="1"/>
              <p:nvPr/>
            </p:nvSpPr>
            <p:spPr>
              <a:xfrm>
                <a:off x="6458410" y="5149921"/>
                <a:ext cx="14972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0" name="TextBox 1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8410" y="5149921"/>
                <a:ext cx="149720" cy="215444"/>
              </a:xfrm>
              <a:prstGeom prst="rect">
                <a:avLst/>
              </a:prstGeom>
              <a:blipFill>
                <a:blip r:embed="rId7"/>
                <a:stretch>
                  <a:fillRect l="-16000" r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1" name="TextBox 200"/>
              <p:cNvSpPr txBox="1"/>
              <p:nvPr/>
            </p:nvSpPr>
            <p:spPr>
              <a:xfrm>
                <a:off x="5535779" y="5196326"/>
                <a:ext cx="149720" cy="3660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1" name="TextBox 2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5779" y="5196326"/>
                <a:ext cx="149720" cy="366062"/>
              </a:xfrm>
              <a:prstGeom prst="rect">
                <a:avLst/>
              </a:prstGeom>
              <a:blipFill>
                <a:blip r:embed="rId8"/>
                <a:stretch>
                  <a:fillRect l="-24000" r="-20000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2" name="TextBox 201"/>
              <p:cNvSpPr txBox="1"/>
              <p:nvPr/>
            </p:nvSpPr>
            <p:spPr>
              <a:xfrm>
                <a:off x="7341079" y="5173246"/>
                <a:ext cx="249107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2" name="TextBox 2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1079" y="5173246"/>
                <a:ext cx="249107" cy="403316"/>
              </a:xfrm>
              <a:prstGeom prst="rect">
                <a:avLst/>
              </a:prstGeom>
              <a:blipFill>
                <a:blip r:embed="rId9"/>
                <a:stretch>
                  <a:fillRect l="-17073" t="-1515" r="-1219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3" name="TextBox 202"/>
              <p:cNvSpPr txBox="1"/>
              <p:nvPr/>
            </p:nvSpPr>
            <p:spPr>
              <a:xfrm>
                <a:off x="3605991" y="5194490"/>
                <a:ext cx="314317" cy="3660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3" name="TextBox 2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5991" y="5194490"/>
                <a:ext cx="314317" cy="366062"/>
              </a:xfrm>
              <a:prstGeom prst="rect">
                <a:avLst/>
              </a:prstGeom>
              <a:blipFill>
                <a:blip r:embed="rId10"/>
                <a:stretch>
                  <a:fillRect l="-3922" r="-11765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4" name="TextBox 203"/>
              <p:cNvSpPr txBox="1"/>
              <p:nvPr/>
            </p:nvSpPr>
            <p:spPr>
              <a:xfrm>
                <a:off x="2668606" y="5138904"/>
                <a:ext cx="28437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4" name="TextBox 2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8606" y="5138904"/>
                <a:ext cx="284373" cy="215444"/>
              </a:xfrm>
              <a:prstGeom prst="rect">
                <a:avLst/>
              </a:prstGeom>
              <a:blipFill>
                <a:blip r:embed="rId11"/>
                <a:stretch>
                  <a:fillRect l="-4348" r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5" name="TextBox 204"/>
              <p:cNvSpPr txBox="1"/>
              <p:nvPr/>
            </p:nvSpPr>
            <p:spPr>
              <a:xfrm>
                <a:off x="839807" y="5149921"/>
                <a:ext cx="383066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5" name="TextBox 2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807" y="5149921"/>
                <a:ext cx="383066" cy="215444"/>
              </a:xfrm>
              <a:prstGeom prst="rect">
                <a:avLst/>
              </a:prstGeom>
              <a:blipFill>
                <a:blip r:embed="rId12"/>
                <a:stretch>
                  <a:fillRect l="-3175" r="-3175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6" name="TextBox 205"/>
              <p:cNvSpPr txBox="1"/>
              <p:nvPr/>
            </p:nvSpPr>
            <p:spPr>
              <a:xfrm>
                <a:off x="1645357" y="5173246"/>
                <a:ext cx="413703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6" name="TextBox 2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357" y="5173246"/>
                <a:ext cx="413703" cy="403316"/>
              </a:xfrm>
              <a:prstGeom prst="rect">
                <a:avLst/>
              </a:prstGeom>
              <a:blipFill>
                <a:blip r:embed="rId13"/>
                <a:stretch>
                  <a:fillRect l="-1471" t="-1515" r="-7353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7" name="TextBox 206"/>
              <p:cNvSpPr txBox="1"/>
              <p:nvPr/>
            </p:nvSpPr>
            <p:spPr>
              <a:xfrm>
                <a:off x="4520391" y="4225006"/>
                <a:ext cx="13946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7" name="TextBox 2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0391" y="4225006"/>
                <a:ext cx="139461" cy="215444"/>
              </a:xfrm>
              <a:prstGeom prst="rect">
                <a:avLst/>
              </a:prstGeom>
              <a:blipFill>
                <a:blip r:embed="rId14"/>
                <a:stretch>
                  <a:fillRect l="-31818" r="-31818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8" name="TextBox 207"/>
              <p:cNvSpPr txBox="1"/>
              <p:nvPr/>
            </p:nvSpPr>
            <p:spPr>
              <a:xfrm>
                <a:off x="4408386" y="5754514"/>
                <a:ext cx="27411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8" name="TextBox 2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386" y="5754514"/>
                <a:ext cx="274114" cy="215444"/>
              </a:xfrm>
              <a:prstGeom prst="rect">
                <a:avLst/>
              </a:prstGeom>
              <a:blipFill>
                <a:blip r:embed="rId15"/>
                <a:stretch>
                  <a:fillRect l="-4444" r="-1333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9" name="Group 208"/>
          <p:cNvGrpSpPr/>
          <p:nvPr/>
        </p:nvGrpSpPr>
        <p:grpSpPr>
          <a:xfrm>
            <a:off x="2575266" y="4807278"/>
            <a:ext cx="123825" cy="142875"/>
            <a:chOff x="5048250" y="5019675"/>
            <a:chExt cx="123825" cy="142875"/>
          </a:xfrm>
        </p:grpSpPr>
        <p:cxnSp>
          <p:nvCxnSpPr>
            <p:cNvPr id="210" name="Straight Connector 209"/>
            <p:cNvCxnSpPr/>
            <p:nvPr/>
          </p:nvCxnSpPr>
          <p:spPr>
            <a:xfrm>
              <a:off x="5048250" y="5019675"/>
              <a:ext cx="123825" cy="142875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flipH="1">
              <a:off x="5048250" y="5019675"/>
              <a:ext cx="123825" cy="142875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2" name="Arc 183"/>
          <p:cNvSpPr>
            <a:spLocks/>
          </p:cNvSpPr>
          <p:nvPr/>
        </p:nvSpPr>
        <p:spPr bwMode="auto">
          <a:xfrm rot="1161738">
            <a:off x="5351883" y="4329983"/>
            <a:ext cx="787932" cy="1454227"/>
          </a:xfrm>
          <a:custGeom>
            <a:avLst/>
            <a:gdLst>
              <a:gd name="T0" fmla="*/ 147100945 w 12510"/>
              <a:gd name="T1" fmla="*/ 0 h 21513"/>
              <a:gd name="T2" fmla="*/ 952502209 w 12510"/>
              <a:gd name="T3" fmla="*/ 296677756 h 21513"/>
              <a:gd name="T4" fmla="*/ 0 w 12510"/>
              <a:gd name="T5" fmla="*/ 1634838756 h 2151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510" h="21513" fill="none" extrusionOk="0">
                <a:moveTo>
                  <a:pt x="1932" y="-1"/>
                </a:moveTo>
                <a:cubicBezTo>
                  <a:pt x="5741" y="341"/>
                  <a:pt x="9391" y="1689"/>
                  <a:pt x="12509" y="3904"/>
                </a:cubicBezTo>
              </a:path>
              <a:path w="12510" h="21513" stroke="0" extrusionOk="0">
                <a:moveTo>
                  <a:pt x="1932" y="-1"/>
                </a:moveTo>
                <a:cubicBezTo>
                  <a:pt x="5741" y="341"/>
                  <a:pt x="9391" y="1689"/>
                  <a:pt x="12509" y="3904"/>
                </a:cubicBezTo>
                <a:lnTo>
                  <a:pt x="0" y="21513"/>
                </a:lnTo>
                <a:lnTo>
                  <a:pt x="1932" y="-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cxnSp>
        <p:nvCxnSpPr>
          <p:cNvPr id="213" name="Straight Connector 212"/>
          <p:cNvCxnSpPr/>
          <p:nvPr/>
        </p:nvCxnSpPr>
        <p:spPr>
          <a:xfrm>
            <a:off x="2632222" y="4251432"/>
            <a:ext cx="0" cy="864096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4" name="TextBox 213"/>
              <p:cNvSpPr txBox="1"/>
              <p:nvPr/>
            </p:nvSpPr>
            <p:spPr>
              <a:xfrm>
                <a:off x="2428933" y="3791088"/>
                <a:ext cx="413703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14" name="TextBox 2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8933" y="3791088"/>
                <a:ext cx="413703" cy="403316"/>
              </a:xfrm>
              <a:prstGeom prst="rect">
                <a:avLst/>
              </a:prstGeom>
              <a:blipFill>
                <a:blip r:embed="rId16"/>
                <a:stretch>
                  <a:fillRect l="-1471" r="-4412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5" name="TextBox 214"/>
              <p:cNvSpPr txBox="1"/>
              <p:nvPr/>
            </p:nvSpPr>
            <p:spPr>
              <a:xfrm>
                <a:off x="6022344" y="4143199"/>
                <a:ext cx="118429" cy="2887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1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1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15" name="TextBox 2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2344" y="4143199"/>
                <a:ext cx="118429" cy="288797"/>
              </a:xfrm>
              <a:prstGeom prst="rect">
                <a:avLst/>
              </a:prstGeom>
              <a:blipFill>
                <a:blip r:embed="rId17"/>
                <a:stretch>
                  <a:fillRect l="-26316" t="-2128" r="-26316" b="-14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6" name="Group 215"/>
          <p:cNvGrpSpPr/>
          <p:nvPr/>
        </p:nvGrpSpPr>
        <p:grpSpPr>
          <a:xfrm>
            <a:off x="6231031" y="4805443"/>
            <a:ext cx="123825" cy="142875"/>
            <a:chOff x="5048250" y="5019675"/>
            <a:chExt cx="123825" cy="142875"/>
          </a:xfrm>
        </p:grpSpPr>
        <p:cxnSp>
          <p:nvCxnSpPr>
            <p:cNvPr id="217" name="Straight Connector 216"/>
            <p:cNvCxnSpPr/>
            <p:nvPr/>
          </p:nvCxnSpPr>
          <p:spPr>
            <a:xfrm>
              <a:off x="5048250" y="5019675"/>
              <a:ext cx="123825" cy="142875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flipH="1">
              <a:off x="5048250" y="5019675"/>
              <a:ext cx="123825" cy="142875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9" name="Straight Connector 218"/>
          <p:cNvCxnSpPr/>
          <p:nvPr/>
        </p:nvCxnSpPr>
        <p:spPr>
          <a:xfrm>
            <a:off x="6287986" y="4227562"/>
            <a:ext cx="0" cy="864096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0" name="TextBox 219"/>
              <p:cNvSpPr txBox="1"/>
              <p:nvPr/>
            </p:nvSpPr>
            <p:spPr>
              <a:xfrm>
                <a:off x="6163652" y="3758037"/>
                <a:ext cx="249107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20" name="TextBox 2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3652" y="3758037"/>
                <a:ext cx="249107" cy="409086"/>
              </a:xfrm>
              <a:prstGeom prst="rect">
                <a:avLst/>
              </a:prstGeom>
              <a:blipFill>
                <a:blip r:embed="rId18"/>
                <a:stretch>
                  <a:fillRect l="-17073" r="-7317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1" name="Straight Connector 220"/>
          <p:cNvCxnSpPr/>
          <p:nvPr/>
        </p:nvCxnSpPr>
        <p:spPr>
          <a:xfrm flipH="1" flipV="1">
            <a:off x="2484776" y="4868930"/>
            <a:ext cx="4004159" cy="525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Arc 183"/>
          <p:cNvSpPr>
            <a:spLocks/>
          </p:cNvSpPr>
          <p:nvPr/>
        </p:nvSpPr>
        <p:spPr bwMode="auto">
          <a:xfrm rot="17809436">
            <a:off x="5294963" y="4107810"/>
            <a:ext cx="787932" cy="1454227"/>
          </a:xfrm>
          <a:custGeom>
            <a:avLst/>
            <a:gdLst>
              <a:gd name="T0" fmla="*/ 147100945 w 12510"/>
              <a:gd name="T1" fmla="*/ 0 h 21513"/>
              <a:gd name="T2" fmla="*/ 952502209 w 12510"/>
              <a:gd name="T3" fmla="*/ 296677756 h 21513"/>
              <a:gd name="T4" fmla="*/ 0 w 12510"/>
              <a:gd name="T5" fmla="*/ 1634838756 h 2151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510" h="21513" fill="none" extrusionOk="0">
                <a:moveTo>
                  <a:pt x="1932" y="-1"/>
                </a:moveTo>
                <a:cubicBezTo>
                  <a:pt x="5741" y="341"/>
                  <a:pt x="9391" y="1689"/>
                  <a:pt x="12509" y="3904"/>
                </a:cubicBezTo>
              </a:path>
              <a:path w="12510" h="21513" stroke="0" extrusionOk="0">
                <a:moveTo>
                  <a:pt x="1932" y="-1"/>
                </a:moveTo>
                <a:cubicBezTo>
                  <a:pt x="5741" y="341"/>
                  <a:pt x="9391" y="1689"/>
                  <a:pt x="12509" y="3904"/>
                </a:cubicBezTo>
                <a:lnTo>
                  <a:pt x="0" y="21513"/>
                </a:lnTo>
                <a:lnTo>
                  <a:pt x="1932" y="-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3" name="TextBox 222"/>
              <p:cNvSpPr txBox="1"/>
              <p:nvPr/>
            </p:nvSpPr>
            <p:spPr>
              <a:xfrm>
                <a:off x="5062224" y="4143199"/>
                <a:ext cx="118429" cy="2887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1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1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1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23" name="TextBox 2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224" y="4143199"/>
                <a:ext cx="118429" cy="288797"/>
              </a:xfrm>
              <a:prstGeom prst="rect">
                <a:avLst/>
              </a:prstGeom>
              <a:blipFill>
                <a:blip r:embed="rId17"/>
                <a:stretch>
                  <a:fillRect l="-25000" t="-2128" r="-20000" b="-14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4" name="Group 223"/>
          <p:cNvGrpSpPr/>
          <p:nvPr/>
        </p:nvGrpSpPr>
        <p:grpSpPr>
          <a:xfrm>
            <a:off x="4836571" y="4805443"/>
            <a:ext cx="123825" cy="142875"/>
            <a:chOff x="5048250" y="5019675"/>
            <a:chExt cx="123825" cy="142875"/>
          </a:xfrm>
        </p:grpSpPr>
        <p:cxnSp>
          <p:nvCxnSpPr>
            <p:cNvPr id="225" name="Straight Connector 224"/>
            <p:cNvCxnSpPr/>
            <p:nvPr/>
          </p:nvCxnSpPr>
          <p:spPr>
            <a:xfrm>
              <a:off x="5048250" y="5019675"/>
              <a:ext cx="123825" cy="142875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flipH="1">
              <a:off x="5048250" y="5019675"/>
              <a:ext cx="123825" cy="142875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7" name="Straight Connector 226"/>
          <p:cNvCxnSpPr/>
          <p:nvPr/>
        </p:nvCxnSpPr>
        <p:spPr>
          <a:xfrm>
            <a:off x="4893526" y="4227562"/>
            <a:ext cx="0" cy="864096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8" name="TextBox 227"/>
              <p:cNvSpPr txBox="1"/>
              <p:nvPr/>
            </p:nvSpPr>
            <p:spPr>
              <a:xfrm>
                <a:off x="4822532" y="3803757"/>
                <a:ext cx="149720" cy="3674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28" name="TextBox 2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2532" y="3803757"/>
                <a:ext cx="149720" cy="367473"/>
              </a:xfrm>
              <a:prstGeom prst="rect">
                <a:avLst/>
              </a:prstGeom>
              <a:blipFill>
                <a:blip r:embed="rId19"/>
                <a:stretch>
                  <a:fillRect l="-24000" r="-20000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9" name="TextBox 228"/>
              <p:cNvSpPr txBox="1"/>
              <p:nvPr/>
            </p:nvSpPr>
            <p:spPr>
              <a:xfrm>
                <a:off x="4750182" y="2941963"/>
                <a:ext cx="992388" cy="4662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9" name="TextBox 2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0182" y="2941963"/>
                <a:ext cx="992388" cy="466218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3" name="TextBox 232"/>
              <p:cNvSpPr txBox="1"/>
              <p:nvPr/>
            </p:nvSpPr>
            <p:spPr>
              <a:xfrm>
                <a:off x="5750880" y="2929110"/>
                <a:ext cx="1047916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3" name="TextBox 2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0880" y="2929110"/>
                <a:ext cx="1047916" cy="553228"/>
              </a:xfrm>
              <a:prstGeom prst="rect">
                <a:avLst/>
              </a:prstGeom>
              <a:blipFill>
                <a:blip r:embed="rId21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4" name="TextBox 233"/>
              <p:cNvSpPr txBox="1"/>
              <p:nvPr/>
            </p:nvSpPr>
            <p:spPr>
              <a:xfrm>
                <a:off x="6828697" y="2993375"/>
                <a:ext cx="899862" cy="4200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4" name="TextBox 2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8697" y="2993375"/>
                <a:ext cx="899862" cy="420051"/>
              </a:xfrm>
              <a:prstGeom prst="rect">
                <a:avLst/>
              </a:prstGeom>
              <a:blipFill>
                <a:blip r:embed="rId22"/>
                <a:stretch>
                  <a:fillRect l="-2027" b="-159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5" name="TextBox 234"/>
              <p:cNvSpPr txBox="1"/>
              <p:nvPr/>
            </p:nvSpPr>
            <p:spPr>
              <a:xfrm>
                <a:off x="3360145" y="1275816"/>
                <a:ext cx="5662670" cy="20010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add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obtain an equivalent value in the positive region of the graph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new value,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above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. An equivalent value will be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below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5" name="TextBox 2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0145" y="1275816"/>
                <a:ext cx="5662670" cy="2001061"/>
              </a:xfrm>
              <a:prstGeom prst="rect">
                <a:avLst/>
              </a:prstGeom>
              <a:blipFill>
                <a:blip r:embed="rId23"/>
                <a:stretch>
                  <a:fillRect t="-608" r="-9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6" name="TextBox 235"/>
              <p:cNvSpPr txBox="1"/>
              <p:nvPr/>
            </p:nvSpPr>
            <p:spPr>
              <a:xfrm>
                <a:off x="6837878" y="3509331"/>
                <a:ext cx="371192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6" name="TextBox 2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7878" y="3509331"/>
                <a:ext cx="371192" cy="461024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7" name="TextBox 236"/>
              <p:cNvSpPr txBox="1"/>
              <p:nvPr/>
            </p:nvSpPr>
            <p:spPr>
              <a:xfrm>
                <a:off x="108857" y="439782"/>
                <a:ext cx="1730987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𝑟𝑎𝑑𝑖𝑎𝑛𝑠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7" name="TextBox 2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57" y="439782"/>
                <a:ext cx="1730987" cy="251800"/>
              </a:xfrm>
              <a:prstGeom prst="rect">
                <a:avLst/>
              </a:prstGeom>
              <a:blipFill>
                <a:blip r:embed="rId25"/>
                <a:stretch>
                  <a:fillRect l="-2465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8" name="TextBox 237"/>
              <p:cNvSpPr txBox="1"/>
              <p:nvPr/>
            </p:nvSpPr>
            <p:spPr>
              <a:xfrm>
                <a:off x="156754" y="696685"/>
                <a:ext cx="1617173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𝑟𝑎𝑑𝑖𝑎𝑛𝑠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8" name="TextBox 2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754" y="696685"/>
                <a:ext cx="1617173" cy="251800"/>
              </a:xfrm>
              <a:prstGeom prst="rect">
                <a:avLst/>
              </a:prstGeom>
              <a:blipFill>
                <a:blip r:embed="rId26"/>
                <a:stretch>
                  <a:fillRect l="-1509" r="-377"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4821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8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 animBg="1"/>
      <p:bldP spid="195" grpId="0" animBg="1"/>
      <p:bldP spid="196" grpId="0"/>
      <p:bldP spid="197" grpId="0"/>
      <p:bldP spid="198" grpId="0"/>
      <p:bldP spid="183" grpId="0" animBg="1"/>
      <p:bldP spid="186" grpId="0" animBg="1"/>
      <p:bldP spid="199" grpId="0"/>
      <p:bldP spid="200" grpId="0"/>
      <p:bldP spid="201" grpId="0"/>
      <p:bldP spid="202" grpId="0"/>
      <p:bldP spid="203" grpId="0"/>
      <p:bldP spid="204" grpId="0"/>
      <p:bldP spid="205" grpId="0"/>
      <p:bldP spid="206" grpId="0"/>
      <p:bldP spid="207" grpId="0"/>
      <p:bldP spid="208" grpId="0"/>
      <p:bldP spid="212" grpId="0" animBg="1"/>
      <p:bldP spid="214" grpId="0"/>
      <p:bldP spid="215" grpId="0"/>
      <p:bldP spid="220" grpId="0"/>
      <p:bldP spid="222" grpId="0" animBg="1"/>
      <p:bldP spid="223" grpId="0"/>
      <p:bldP spid="228" grpId="0"/>
      <p:bldP spid="229" grpId="0"/>
      <p:bldP spid="233" grpId="0"/>
      <p:bldP spid="234" grpId="0"/>
      <p:bldP spid="236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066035-FC81-4449-B3EF-A5431B5F88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56F5F1-1FF7-466E-A0F1-53D9811966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5B621C-380E-4C0D-8D70-C4EC08D5379C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1257</TotalTime>
  <Words>611</Words>
  <Application>Microsoft Office PowerPoint</Application>
  <PresentationFormat>On-screen Show (4:3)</PresentationFormat>
  <Paragraphs>106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Comic Sans MS</vt:lpstr>
      <vt:lpstr>GrilledCheese BTN</vt:lpstr>
      <vt:lpstr>Wingdings</vt:lpstr>
      <vt:lpstr>Office Theme</vt:lpstr>
      <vt:lpstr>PowerPoint Presentation</vt:lpstr>
      <vt:lpstr>Radians</vt:lpstr>
      <vt:lpstr>Radians</vt:lpstr>
      <vt:lpstr>Radians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322</cp:revision>
  <dcterms:created xsi:type="dcterms:W3CDTF">2018-04-30T00:32:33Z</dcterms:created>
  <dcterms:modified xsi:type="dcterms:W3CDTF">2021-01-05T20:49:59Z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