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7" r:id="rId6"/>
    <p:sldId id="259" r:id="rId7"/>
    <p:sldId id="275" r:id="rId8"/>
    <p:sldId id="276" r:id="rId9"/>
    <p:sldId id="277" r:id="rId10"/>
    <p:sldId id="278" r:id="rId11"/>
    <p:sldId id="279" r:id="rId12"/>
    <p:sldId id="280" r:id="rId13"/>
    <p:sldId id="281" r:id="rId14"/>
    <p:sldId id="282" r:id="rId15"/>
    <p:sldId id="28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4" autoAdjust="0"/>
    <p:restoredTop sz="94660"/>
  </p:normalViewPr>
  <p:slideViewPr>
    <p:cSldViewPr snapToGrid="0">
      <p:cViewPr varScale="1">
        <p:scale>
          <a:sx n="105" d="100"/>
          <a:sy n="105" d="100"/>
        </p:scale>
        <p:origin x="114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402095-0A9F-4450-853C-1E417FC6D87B}" type="datetimeFigureOut">
              <a:rPr lang="en-GB" smtClean="0"/>
              <a:t>05/01/2021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C520B-0B46-4152-9368-257B61061A1E}" type="slidenum">
              <a:rPr lang="en-GB" smtClean="0"/>
              <a:t>‹#›</a:t>
            </a:fld>
            <a:endParaRPr lang="en-GB"/>
          </a:p>
        </p:txBody>
      </p:sp>
    </p:spTree>
    <p:extLst>
      <p:ext uri="{BB962C8B-B14F-4D97-AF65-F5344CB8AC3E}">
        <p14:creationId xmlns:p14="http://schemas.microsoft.com/office/powerpoint/2010/main" val="1583040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524E3E-551F-43C6-831F-FF63395BF3B9}"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3653252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524E3E-551F-43C6-831F-FF63395BF3B9}"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169500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524E3E-551F-43C6-831F-FF63395BF3B9}"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97696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524E3E-551F-43C6-831F-FF63395BF3B9}"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415654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524E3E-551F-43C6-831F-FF63395BF3B9}"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292643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524E3E-551F-43C6-831F-FF63395BF3B9}"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145713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524E3E-551F-43C6-831F-FF63395BF3B9}" type="datetimeFigureOut">
              <a:rPr lang="en-GB" smtClean="0"/>
              <a:t>05/01/2021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48549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524E3E-551F-43C6-831F-FF63395BF3B9}" type="datetimeFigureOut">
              <a:rPr lang="en-GB" smtClean="0"/>
              <a:t>05/01/2021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196984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24E3E-551F-43C6-831F-FF63395BF3B9}" type="datetimeFigureOut">
              <a:rPr lang="en-GB" smtClean="0"/>
              <a:t>05/01/2021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240707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24E3E-551F-43C6-831F-FF63395BF3B9}"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17913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24E3E-551F-43C6-831F-FF63395BF3B9}"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13FA7E-978D-430D-A6E0-EE4AD4188987}" type="slidenum">
              <a:rPr lang="en-GB" smtClean="0"/>
              <a:t>‹#›</a:t>
            </a:fld>
            <a:endParaRPr lang="en-GB"/>
          </a:p>
        </p:txBody>
      </p:sp>
    </p:spTree>
    <p:extLst>
      <p:ext uri="{BB962C8B-B14F-4D97-AF65-F5344CB8AC3E}">
        <p14:creationId xmlns:p14="http://schemas.microsoft.com/office/powerpoint/2010/main" val="2447199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alpha val="40000"/>
              </a:srgbClr>
            </a:gs>
            <a:gs pos="7000">
              <a:schemeClr val="accent1">
                <a:lumMod val="20000"/>
                <a:lumOff val="80000"/>
              </a:schemeClr>
            </a:gs>
            <a:gs pos="95000">
              <a:schemeClr val="accent1">
                <a:lumMod val="20000"/>
                <a:lumOff val="80000"/>
              </a:schemeClr>
            </a:gs>
            <a:gs pos="100000">
              <a:srgbClr val="7030A0">
                <a:alpha val="40000"/>
              </a:srgb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24E3E-551F-43C6-831F-FF63395BF3B9}" type="datetimeFigureOut">
              <a:rPr lang="en-GB" smtClean="0"/>
              <a:t>05/01/2021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3FA7E-978D-430D-A6E0-EE4AD4188987}" type="slidenum">
              <a:rPr lang="en-GB" smtClean="0"/>
              <a:t>‹#›</a:t>
            </a:fld>
            <a:endParaRPr lang="en-GB"/>
          </a:p>
        </p:txBody>
      </p:sp>
    </p:spTree>
    <p:extLst>
      <p:ext uri="{BB962C8B-B14F-4D97-AF65-F5344CB8AC3E}">
        <p14:creationId xmlns:p14="http://schemas.microsoft.com/office/powerpoint/2010/main" val="2330495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57.png"/><Relationship Id="rId13" Type="http://schemas.openxmlformats.org/officeDocument/2006/relationships/image" Target="../media/image62.png"/><Relationship Id="rId3" Type="http://schemas.openxmlformats.org/officeDocument/2006/relationships/image" Target="../media/image20.png"/><Relationship Id="rId7" Type="http://schemas.openxmlformats.org/officeDocument/2006/relationships/image" Target="../media/image56.png"/><Relationship Id="rId12" Type="http://schemas.openxmlformats.org/officeDocument/2006/relationships/image" Target="../media/image61.png"/><Relationship Id="rId2"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55.png"/><Relationship Id="rId11" Type="http://schemas.openxmlformats.org/officeDocument/2006/relationships/image" Target="../media/image60.png"/><Relationship Id="rId5" Type="http://schemas.openxmlformats.org/officeDocument/2006/relationships/image" Target="../media/image54.png"/><Relationship Id="rId10" Type="http://schemas.openxmlformats.org/officeDocument/2006/relationships/image" Target="../media/image59.png"/><Relationship Id="rId4" Type="http://schemas.openxmlformats.org/officeDocument/2006/relationships/image" Target="../media/image21.png"/><Relationship Id="rId9" Type="http://schemas.openxmlformats.org/officeDocument/2006/relationships/image" Target="../media/image58.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3" Type="http://schemas.openxmlformats.org/officeDocument/2006/relationships/slideLayout" Target="../slideLayouts/slideLayout2.xml"/><Relationship Id="rId21" Type="http://schemas.openxmlformats.org/officeDocument/2006/relationships/image" Target="../media/image9.wmf"/><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5" Type="http://schemas.openxmlformats.org/officeDocument/2006/relationships/image" Target="../media/image21.png"/><Relationship Id="rId2" Type="http://schemas.openxmlformats.org/officeDocument/2006/relationships/tags" Target="../tags/tag1.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24" Type="http://schemas.openxmlformats.org/officeDocument/2006/relationships/image" Target="../media/image20.png"/><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image" Target="../media/image10.wmf"/><Relationship Id="rId10" Type="http://schemas.openxmlformats.org/officeDocument/2006/relationships/oleObject" Target="../embeddings/oleObject4.bin"/><Relationship Id="rId19" Type="http://schemas.openxmlformats.org/officeDocument/2006/relationships/image" Target="../media/image8.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5.wmf"/><Relationship Id="rId18" Type="http://schemas.openxmlformats.org/officeDocument/2006/relationships/image" Target="../media/image20.png"/><Relationship Id="rId3" Type="http://schemas.openxmlformats.org/officeDocument/2006/relationships/slideLayout" Target="../slideLayouts/slideLayout2.xml"/><Relationship Id="rId7" Type="http://schemas.openxmlformats.org/officeDocument/2006/relationships/image" Target="../media/image12.wmf"/><Relationship Id="rId12" Type="http://schemas.openxmlformats.org/officeDocument/2006/relationships/oleObject" Target="../embeddings/oleObject15.bin"/><Relationship Id="rId17" Type="http://schemas.openxmlformats.org/officeDocument/2006/relationships/image" Target="../media/image17.wmf"/><Relationship Id="rId2" Type="http://schemas.openxmlformats.org/officeDocument/2006/relationships/tags" Target="../tags/tag2.xml"/><Relationship Id="rId16"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oleObject" Target="../embeddings/oleObject12.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image" Target="../media/image16.wmf"/><Relationship Id="rId10" Type="http://schemas.openxmlformats.org/officeDocument/2006/relationships/oleObject" Target="../embeddings/oleObject14.bin"/><Relationship Id="rId19" Type="http://schemas.openxmlformats.org/officeDocument/2006/relationships/image" Target="../media/image21.png"/><Relationship Id="rId4" Type="http://schemas.openxmlformats.org/officeDocument/2006/relationships/oleObject" Target="../embeddings/oleObject11.bin"/><Relationship Id="rId9" Type="http://schemas.openxmlformats.org/officeDocument/2006/relationships/image" Target="../media/image13.wmf"/><Relationship Id="rId14" Type="http://schemas.openxmlformats.org/officeDocument/2006/relationships/oleObject" Target="../embeddings/oleObject16.bin"/></Relationships>
</file>

<file path=ppt/slides/_rels/slide6.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3.bin"/><Relationship Id="rId18" Type="http://schemas.openxmlformats.org/officeDocument/2006/relationships/image" Target="../media/image21.png"/><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2.wmf"/><Relationship Id="rId17" Type="http://schemas.openxmlformats.org/officeDocument/2006/relationships/image" Target="../media/image20.png"/><Relationship Id="rId2" Type="http://schemas.openxmlformats.org/officeDocument/2006/relationships/slideLayout" Target="../slideLayouts/slideLayout2.xml"/><Relationship Id="rId16" Type="http://schemas.openxmlformats.org/officeDocument/2006/relationships/image" Target="../media/image24.wmf"/><Relationship Id="rId1" Type="http://schemas.openxmlformats.org/officeDocument/2006/relationships/vmlDrawing" Target="../drawings/vmlDrawing3.vml"/><Relationship Id="rId6" Type="http://schemas.openxmlformats.org/officeDocument/2006/relationships/image" Target="../media/image19.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oleObject" Target="../embeddings/oleObject24.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1.bin"/><Relationship Id="rId14" Type="http://schemas.openxmlformats.org/officeDocument/2006/relationships/image" Target="../media/image23.wmf"/></Relationships>
</file>

<file path=ppt/slides/_rels/slide7.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30.bin"/><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27.wmf"/><Relationship Id="rId2" Type="http://schemas.openxmlformats.org/officeDocument/2006/relationships/slideLayout" Target="../slideLayouts/slideLayout2.xml"/><Relationship Id="rId16" Type="http://schemas.openxmlformats.org/officeDocument/2006/relationships/image" Target="../media/image21.png"/><Relationship Id="rId1" Type="http://schemas.openxmlformats.org/officeDocument/2006/relationships/vmlDrawing" Target="../drawings/vmlDrawing4.vml"/><Relationship Id="rId6" Type="http://schemas.openxmlformats.org/officeDocument/2006/relationships/image" Target="../media/image19.wmf"/><Relationship Id="rId11" Type="http://schemas.openxmlformats.org/officeDocument/2006/relationships/oleObject" Target="../embeddings/oleObject29.bin"/><Relationship Id="rId5" Type="http://schemas.openxmlformats.org/officeDocument/2006/relationships/oleObject" Target="../embeddings/oleObject26.bin"/><Relationship Id="rId15" Type="http://schemas.openxmlformats.org/officeDocument/2006/relationships/image" Target="../media/image20.png"/><Relationship Id="rId10" Type="http://schemas.openxmlformats.org/officeDocument/2006/relationships/image" Target="../media/image26.wmf"/><Relationship Id="rId4" Type="http://schemas.openxmlformats.org/officeDocument/2006/relationships/image" Target="../media/image18.wmf"/><Relationship Id="rId9" Type="http://schemas.openxmlformats.org/officeDocument/2006/relationships/oleObject" Target="../embeddings/oleObject28.bin"/><Relationship Id="rId14" Type="http://schemas.openxmlformats.org/officeDocument/2006/relationships/image" Target="../media/image28.wmf"/></Relationships>
</file>

<file path=ppt/slides/_rels/slide8.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1.wmf"/><Relationship Id="rId2" Type="http://schemas.openxmlformats.org/officeDocument/2006/relationships/slideLayout" Target="../slideLayouts/slideLayout2.xml"/><Relationship Id="rId16" Type="http://schemas.openxmlformats.org/officeDocument/2006/relationships/image" Target="../media/image21.png"/><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oleObject" Target="../embeddings/oleObject35.bin"/><Relationship Id="rId5" Type="http://schemas.openxmlformats.org/officeDocument/2006/relationships/oleObject" Target="../embeddings/oleObject32.bin"/><Relationship Id="rId15" Type="http://schemas.openxmlformats.org/officeDocument/2006/relationships/image" Target="../media/image20.png"/><Relationship Id="rId10" Type="http://schemas.openxmlformats.org/officeDocument/2006/relationships/image" Target="../media/image30.wmf"/><Relationship Id="rId4" Type="http://schemas.openxmlformats.org/officeDocument/2006/relationships/image" Target="../media/image18.wmf"/><Relationship Id="rId9" Type="http://schemas.openxmlformats.org/officeDocument/2006/relationships/oleObject" Target="../embeddings/oleObject34.bin"/><Relationship Id="rId14" Type="http://schemas.openxmlformats.org/officeDocument/2006/relationships/image" Target="../media/image32.wmf"/></Relationships>
</file>

<file path=ppt/slides/_rels/slide9.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21.png"/><Relationship Id="rId7" Type="http://schemas.openxmlformats.org/officeDocument/2006/relationships/image" Target="../media/image47.png"/><Relationship Id="rId12" Type="http://schemas.openxmlformats.org/officeDocument/2006/relationships/image" Target="../media/image52.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46.pn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png"/><Relationship Id="rId4" Type="http://schemas.openxmlformats.org/officeDocument/2006/relationships/image" Target="../media/image44.png"/><Relationship Id="rId9" Type="http://schemas.openxmlformats.org/officeDocument/2006/relationships/image" Target="../media/image4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2364" y="2712301"/>
            <a:ext cx="4166077" cy="1446550"/>
          </a:xfrm>
          <a:prstGeom prst="rect">
            <a:avLst/>
          </a:prstGeom>
          <a:noFill/>
        </p:spPr>
        <p:txBody>
          <a:bodyPr wrap="none" lIns="91440" tIns="45720" rIns="91440" bIns="45720">
            <a:spAutoFit/>
          </a:bodyPr>
          <a:lstStyle/>
          <a:p>
            <a:pPr algn="ctr"/>
            <a:r>
              <a:rPr lang="en-US" sz="8800" b="1" cap="none" spc="0" dirty="0">
                <a:ln w="28575">
                  <a:solidFill>
                    <a:schemeClr val="tx1"/>
                  </a:solidFill>
                  <a:prstDash val="solid"/>
                </a:ln>
                <a:solidFill>
                  <a:srgbClr val="FFFF00"/>
                </a:solidFill>
                <a:effectLst>
                  <a:innerShdw blurRad="63500" dist="50800" dir="13500000">
                    <a:prstClr val="black">
                      <a:alpha val="50000"/>
                    </a:prstClr>
                  </a:innerShdw>
                </a:effectLst>
                <a:latin typeface="GrilledCheese BTN" panose="020B0604060402040206" pitchFamily="34" charset="0"/>
              </a:rPr>
              <a:t>Radians</a:t>
            </a:r>
          </a:p>
        </p:txBody>
      </p:sp>
      <p:sp>
        <p:nvSpPr>
          <p:cNvPr id="3" name="テキスト ボックス 2">
            <a:extLst>
              <a:ext uri="{FF2B5EF4-FFF2-40B4-BE49-F238E27FC236}">
                <a16:creationId xmlns:a16="http://schemas.microsoft.com/office/drawing/2014/main" id="{18313DA6-E47F-4E10-80A0-614716C6A3BB}"/>
              </a:ext>
            </a:extLst>
          </p:cNvPr>
          <p:cNvSpPr txBox="1"/>
          <p:nvPr/>
        </p:nvSpPr>
        <p:spPr>
          <a:xfrm>
            <a:off x="2282695" y="4201331"/>
            <a:ext cx="4720652" cy="92333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953468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dirty="0">
                <a:latin typeface="Comic Sans MS" pitchFamily="66" charset="0"/>
              </a:rPr>
              <a:t>	</a:t>
            </a:r>
            <a:r>
              <a:rPr lang="en-GB" altLang="en-US" sz="1800" u="sng" dirty="0">
                <a:latin typeface="Comic Sans MS" pitchFamily="66" charset="0"/>
              </a:rPr>
              <a:t>You can measure angles in Radians</a:t>
            </a:r>
            <a:endParaRPr lang="en-GB" altLang="en-US" sz="1800" dirty="0">
              <a:latin typeface="Comic Sans MS" pitchFamily="66" charset="0"/>
            </a:endParaRPr>
          </a:p>
          <a:p>
            <a:pPr eaLnBrk="1" hangingPunct="1">
              <a:buFontTx/>
              <a:buNone/>
            </a:pPr>
            <a:endParaRPr lang="en-US" altLang="en-US" sz="1800" dirty="0">
              <a:latin typeface="Comic Sans MS" pitchFamily="66" charset="0"/>
            </a:endParaRPr>
          </a:p>
          <a:p>
            <a:pPr eaLnBrk="1" hangingPunct="1">
              <a:buFont typeface="Wingdings" panose="05000000000000000000" pitchFamily="2" charset="2"/>
              <a:buChar char="à"/>
            </a:pPr>
            <a:r>
              <a:rPr lang="en-US" altLang="en-US" sz="1800" dirty="0">
                <a:latin typeface="Comic Sans MS" pitchFamily="66" charset="0"/>
                <a:sym typeface="Wingdings" panose="05000000000000000000" pitchFamily="2" charset="2"/>
              </a:rPr>
              <a:t>When you have angles in degrees, you can calculate sine/cos/tan of them</a:t>
            </a:r>
          </a:p>
          <a:p>
            <a:pPr eaLnBrk="1" hangingPunct="1">
              <a:buFont typeface="Wingdings" panose="05000000000000000000" pitchFamily="2" charset="2"/>
              <a:buChar char="à"/>
            </a:pPr>
            <a:endParaRPr lang="en-US" altLang="en-US" sz="1800" dirty="0">
              <a:latin typeface="Comic Sans MS" pitchFamily="66" charset="0"/>
              <a:sym typeface="Wingdings" panose="05000000000000000000" pitchFamily="2" charset="2"/>
            </a:endParaRPr>
          </a:p>
          <a:p>
            <a:pPr eaLnBrk="1" hangingPunct="1">
              <a:buFont typeface="Wingdings" panose="05000000000000000000" pitchFamily="2" charset="2"/>
              <a:buChar char="à"/>
            </a:pPr>
            <a:r>
              <a:rPr lang="en-US" altLang="en-US" sz="1800" dirty="0">
                <a:latin typeface="Comic Sans MS" pitchFamily="66" charset="0"/>
                <a:sym typeface="Wingdings" panose="05000000000000000000" pitchFamily="2" charset="2"/>
              </a:rPr>
              <a:t>You can also do this in radians, but you must set your calculator to radians first (a common mistake is that students forget to do this, but actually do the question correctly!)</a:t>
            </a:r>
          </a:p>
          <a:p>
            <a:pPr eaLnBrk="1" hangingPunct="1">
              <a:buFont typeface="Wingdings" panose="05000000000000000000" pitchFamily="2" charset="2"/>
              <a:buChar char="à"/>
            </a:pPr>
            <a:endParaRPr lang="en-US" altLang="en-US" sz="1800" dirty="0">
              <a:latin typeface="Comic Sans MS" pitchFamily="66" charset="0"/>
              <a:sym typeface="Wingdings" panose="05000000000000000000" pitchFamily="2" charset="2"/>
            </a:endParaRPr>
          </a:p>
          <a:p>
            <a:pPr eaLnBrk="1" hangingPunct="1">
              <a:buFont typeface="Wingdings" panose="05000000000000000000" pitchFamily="2" charset="2"/>
              <a:buChar char="à"/>
            </a:pPr>
            <a:r>
              <a:rPr lang="en-US" altLang="en-US" sz="1800" dirty="0">
                <a:latin typeface="Comic Sans MS" pitchFamily="66" charset="0"/>
                <a:sym typeface="Wingdings" panose="05000000000000000000" pitchFamily="2" charset="2"/>
              </a:rPr>
              <a:t>You only need to change the mode if sine/cos/tan is involved. Regular calculations are not affected</a:t>
            </a:r>
            <a:endParaRPr lang="en-GB" altLang="en-US" sz="1800" dirty="0">
              <a:latin typeface="Comic Sans MS" pitchFamily="66" charset="0"/>
            </a:endParaRPr>
          </a:p>
        </p:txBody>
      </p:sp>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2"/>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3"/>
                <a:stretch>
                  <a:fillRect l="-1509" r="-377" b="-4762"/>
                </a:stretch>
              </a:blipFill>
            </p:spPr>
            <p:txBody>
              <a:bodyPr/>
              <a:lstStyle/>
              <a:p>
                <a:r>
                  <a:rPr lang="en-GB">
                    <a:noFill/>
                  </a:rPr>
                  <a:t> </a:t>
                </a:r>
              </a:p>
            </p:txBody>
          </p:sp>
        </mc:Fallback>
      </mc:AlternateContent>
    </p:spTree>
    <p:extLst>
      <p:ext uri="{BB962C8B-B14F-4D97-AF65-F5344CB8AC3E}">
        <p14:creationId xmlns:p14="http://schemas.microsoft.com/office/powerpoint/2010/main" val="1616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19">
                                            <p:txEl>
                                              <p:pRg st="4" end="4"/>
                                            </p:txEl>
                                          </p:spTgt>
                                        </p:tgtEl>
                                        <p:attrNameLst>
                                          <p:attrName>style.visibility</p:attrName>
                                        </p:attrNameLst>
                                      </p:cBhvr>
                                      <p:to>
                                        <p:strVal val="visible"/>
                                      </p:to>
                                    </p:set>
                                    <p:animEffect transition="in" filter="blinds(horizontal)">
                                      <p:cBhvr>
                                        <p:cTn id="7" dur="500"/>
                                        <p:tgtEl>
                                          <p:spTgt spid="921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19">
                                            <p:txEl>
                                              <p:pRg st="6" end="6"/>
                                            </p:txEl>
                                          </p:spTgt>
                                        </p:tgtEl>
                                        <p:attrNameLst>
                                          <p:attrName>style.visibility</p:attrName>
                                        </p:attrNameLst>
                                      </p:cBhvr>
                                      <p:to>
                                        <p:strVal val="visible"/>
                                      </p:to>
                                    </p:set>
                                    <p:animEffect transition="in" filter="blinds(horizontal)">
                                      <p:cBhvr>
                                        <p:cTn id="12" dur="500"/>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 y="1600200"/>
            <a:ext cx="3122023" cy="4525963"/>
          </a:xfrm>
        </p:spPr>
        <p:txBody>
          <a:bodyPr/>
          <a:lstStyle/>
          <a:p>
            <a:pPr eaLnBrk="1" hangingPunct="1">
              <a:buFontTx/>
              <a:buNone/>
            </a:pPr>
            <a:r>
              <a:rPr lang="en-GB" altLang="en-US" sz="2000" dirty="0">
                <a:latin typeface="Comic Sans MS" pitchFamily="66" charset="0"/>
              </a:rPr>
              <a:t>	</a:t>
            </a:r>
            <a:r>
              <a:rPr lang="en-GB" altLang="en-US" sz="1800" u="sng" dirty="0">
                <a:latin typeface="Comic Sans MS" pitchFamily="66" charset="0"/>
              </a:rPr>
              <a:t>You can measure angles in Radians</a:t>
            </a:r>
            <a:endParaRPr lang="en-GB" altLang="en-US" sz="1800" dirty="0">
              <a:latin typeface="Comic Sans MS" pitchFamily="66" charset="0"/>
            </a:endParaRPr>
          </a:p>
          <a:p>
            <a:pPr eaLnBrk="1" hangingPunct="1">
              <a:buFontTx/>
              <a:buNone/>
            </a:pPr>
            <a:endParaRPr lang="en-US" altLang="en-US" sz="1800" dirty="0">
              <a:latin typeface="Comic Sans MS" pitchFamily="66" charset="0"/>
            </a:endParaRPr>
          </a:p>
          <a:p>
            <a:pPr eaLnBrk="1" hangingPunct="1">
              <a:buFontTx/>
              <a:buNone/>
            </a:pPr>
            <a:r>
              <a:rPr lang="en-US" altLang="en-US" sz="1800" dirty="0">
                <a:latin typeface="Comic Sans MS" pitchFamily="66" charset="0"/>
                <a:sym typeface="Wingdings" panose="05000000000000000000" pitchFamily="2" charset="2"/>
              </a:rPr>
              <a:t> You also need to be able to sketch and use graphs where radians are the units…</a:t>
            </a:r>
            <a:endParaRPr lang="en-US" altLang="en-US" sz="1800" dirty="0">
              <a:latin typeface="Comic Sans MS" pitchFamily="66" charset="0"/>
            </a:endParaRPr>
          </a:p>
        </p:txBody>
      </p:sp>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2"/>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3"/>
                <a:stretch>
                  <a:fillRect l="-1509" r="-377" b="-4762"/>
                </a:stretch>
              </a:blipFill>
            </p:spPr>
            <p:txBody>
              <a:bodyPr/>
              <a:lstStyle/>
              <a:p>
                <a:r>
                  <a:rPr lang="en-GB">
                    <a:noFill/>
                  </a:rPr>
                  <a:t> </a:t>
                </a:r>
              </a:p>
            </p:txBody>
          </p:sp>
        </mc:Fallback>
      </mc:AlternateContent>
      <p:sp>
        <p:nvSpPr>
          <p:cNvPr id="7" name="Rectangle 5"/>
          <p:cNvSpPr>
            <a:spLocks noChangeArrowheads="1"/>
          </p:cNvSpPr>
          <p:nvPr/>
        </p:nvSpPr>
        <p:spPr bwMode="auto">
          <a:xfrm>
            <a:off x="8280400" y="2587625"/>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 name="Rectangle 6"/>
          <p:cNvSpPr>
            <a:spLocks noChangeArrowheads="1"/>
          </p:cNvSpPr>
          <p:nvPr/>
        </p:nvSpPr>
        <p:spPr bwMode="auto">
          <a:xfrm>
            <a:off x="8280400" y="152400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9" name="Rectangle 7"/>
          <p:cNvSpPr>
            <a:spLocks noChangeArrowheads="1"/>
          </p:cNvSpPr>
          <p:nvPr/>
        </p:nvSpPr>
        <p:spPr bwMode="auto">
          <a:xfrm>
            <a:off x="8589963" y="25876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0" name="Rectangle 8"/>
          <p:cNvSpPr>
            <a:spLocks noChangeArrowheads="1"/>
          </p:cNvSpPr>
          <p:nvPr/>
        </p:nvSpPr>
        <p:spPr bwMode="auto">
          <a:xfrm>
            <a:off x="7969250" y="25876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 name="Rectangle 9"/>
          <p:cNvSpPr>
            <a:spLocks noChangeArrowheads="1"/>
          </p:cNvSpPr>
          <p:nvPr/>
        </p:nvSpPr>
        <p:spPr bwMode="auto">
          <a:xfrm>
            <a:off x="7659688" y="25876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2" name="Rectangle 10"/>
          <p:cNvSpPr>
            <a:spLocks noChangeArrowheads="1"/>
          </p:cNvSpPr>
          <p:nvPr/>
        </p:nvSpPr>
        <p:spPr bwMode="auto">
          <a:xfrm>
            <a:off x="7348538" y="25876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3" name="Rectangle 11"/>
          <p:cNvSpPr>
            <a:spLocks noChangeArrowheads="1"/>
          </p:cNvSpPr>
          <p:nvPr/>
        </p:nvSpPr>
        <p:spPr bwMode="auto">
          <a:xfrm>
            <a:off x="7038975" y="2587625"/>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4" name="Rectangle 12"/>
          <p:cNvSpPr>
            <a:spLocks noChangeArrowheads="1"/>
          </p:cNvSpPr>
          <p:nvPr/>
        </p:nvSpPr>
        <p:spPr bwMode="auto">
          <a:xfrm>
            <a:off x="6727825" y="25876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5" name="Rectangle 13"/>
          <p:cNvSpPr>
            <a:spLocks noChangeArrowheads="1"/>
          </p:cNvSpPr>
          <p:nvPr/>
        </p:nvSpPr>
        <p:spPr bwMode="auto">
          <a:xfrm>
            <a:off x="6418263" y="25876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6" name="Rectangle 14"/>
          <p:cNvSpPr>
            <a:spLocks noChangeArrowheads="1"/>
          </p:cNvSpPr>
          <p:nvPr/>
        </p:nvSpPr>
        <p:spPr bwMode="auto">
          <a:xfrm>
            <a:off x="6418263" y="23749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7" name="Rectangle 15"/>
          <p:cNvSpPr>
            <a:spLocks noChangeArrowheads="1"/>
          </p:cNvSpPr>
          <p:nvPr/>
        </p:nvSpPr>
        <p:spPr bwMode="auto">
          <a:xfrm>
            <a:off x="6418263" y="216217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8" name="Rectangle 16"/>
          <p:cNvSpPr>
            <a:spLocks noChangeArrowheads="1"/>
          </p:cNvSpPr>
          <p:nvPr/>
        </p:nvSpPr>
        <p:spPr bwMode="auto">
          <a:xfrm>
            <a:off x="6418263" y="194945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9" name="Rectangle 17"/>
          <p:cNvSpPr>
            <a:spLocks noChangeArrowheads="1"/>
          </p:cNvSpPr>
          <p:nvPr/>
        </p:nvSpPr>
        <p:spPr bwMode="auto">
          <a:xfrm>
            <a:off x="6418263" y="17367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0" name="Rectangle 18"/>
          <p:cNvSpPr>
            <a:spLocks noChangeArrowheads="1"/>
          </p:cNvSpPr>
          <p:nvPr/>
        </p:nvSpPr>
        <p:spPr bwMode="auto">
          <a:xfrm>
            <a:off x="8589963" y="15240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1" name="Rectangle 19"/>
          <p:cNvSpPr>
            <a:spLocks noChangeArrowheads="1"/>
          </p:cNvSpPr>
          <p:nvPr/>
        </p:nvSpPr>
        <p:spPr bwMode="auto">
          <a:xfrm>
            <a:off x="7969250" y="15240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2" name="Rectangle 20"/>
          <p:cNvSpPr>
            <a:spLocks noChangeArrowheads="1"/>
          </p:cNvSpPr>
          <p:nvPr/>
        </p:nvSpPr>
        <p:spPr bwMode="auto">
          <a:xfrm>
            <a:off x="7659688" y="15240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3" name="Rectangle 21"/>
          <p:cNvSpPr>
            <a:spLocks noChangeArrowheads="1"/>
          </p:cNvSpPr>
          <p:nvPr/>
        </p:nvSpPr>
        <p:spPr bwMode="auto">
          <a:xfrm>
            <a:off x="7348538" y="15240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8" name="Rectangle 22"/>
          <p:cNvSpPr>
            <a:spLocks noChangeArrowheads="1"/>
          </p:cNvSpPr>
          <p:nvPr/>
        </p:nvSpPr>
        <p:spPr bwMode="auto">
          <a:xfrm>
            <a:off x="7038975" y="152400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29" name="Rectangle 23"/>
          <p:cNvSpPr>
            <a:spLocks noChangeArrowheads="1"/>
          </p:cNvSpPr>
          <p:nvPr/>
        </p:nvSpPr>
        <p:spPr bwMode="auto">
          <a:xfrm>
            <a:off x="6727825" y="15240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30" name="Rectangle 24"/>
          <p:cNvSpPr>
            <a:spLocks noChangeArrowheads="1"/>
          </p:cNvSpPr>
          <p:nvPr/>
        </p:nvSpPr>
        <p:spPr bwMode="auto">
          <a:xfrm>
            <a:off x="6418263" y="15240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31" name="Line 25"/>
          <p:cNvSpPr>
            <a:spLocks noChangeShapeType="1"/>
          </p:cNvSpPr>
          <p:nvPr/>
        </p:nvSpPr>
        <p:spPr bwMode="auto">
          <a:xfrm>
            <a:off x="6418263" y="2162175"/>
            <a:ext cx="248126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26"/>
          <p:cNvSpPr>
            <a:spLocks noChangeShapeType="1"/>
          </p:cNvSpPr>
          <p:nvPr/>
        </p:nvSpPr>
        <p:spPr bwMode="auto">
          <a:xfrm>
            <a:off x="6418263" y="1524000"/>
            <a:ext cx="0" cy="12763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 name="Text Box 27"/>
          <p:cNvSpPr txBox="1">
            <a:spLocks noChangeArrowheads="1"/>
          </p:cNvSpPr>
          <p:nvPr/>
        </p:nvSpPr>
        <p:spPr bwMode="auto">
          <a:xfrm>
            <a:off x="6167438" y="1577975"/>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34" name="Text Box 28"/>
          <p:cNvSpPr txBox="1">
            <a:spLocks noChangeArrowheads="1"/>
          </p:cNvSpPr>
          <p:nvPr/>
        </p:nvSpPr>
        <p:spPr bwMode="auto">
          <a:xfrm>
            <a:off x="6113463" y="2428875"/>
            <a:ext cx="3778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35" name="Text Box 29"/>
          <p:cNvSpPr txBox="1">
            <a:spLocks noChangeArrowheads="1"/>
          </p:cNvSpPr>
          <p:nvPr/>
        </p:nvSpPr>
        <p:spPr bwMode="auto">
          <a:xfrm>
            <a:off x="6856413" y="2144713"/>
            <a:ext cx="4492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36" name="Text Box 30"/>
          <p:cNvSpPr txBox="1">
            <a:spLocks noChangeArrowheads="1"/>
          </p:cNvSpPr>
          <p:nvPr/>
        </p:nvSpPr>
        <p:spPr bwMode="auto">
          <a:xfrm>
            <a:off x="7439025" y="2144713"/>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37" name="Text Box 31"/>
          <p:cNvSpPr txBox="1">
            <a:spLocks noChangeArrowheads="1"/>
          </p:cNvSpPr>
          <p:nvPr/>
        </p:nvSpPr>
        <p:spPr bwMode="auto">
          <a:xfrm>
            <a:off x="8054975" y="2144713"/>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38" name="Text Box 32"/>
          <p:cNvSpPr txBox="1">
            <a:spLocks noChangeArrowheads="1"/>
          </p:cNvSpPr>
          <p:nvPr/>
        </p:nvSpPr>
        <p:spPr bwMode="auto">
          <a:xfrm>
            <a:off x="8686800" y="2143125"/>
            <a:ext cx="619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39" name="Text Box 33"/>
          <p:cNvSpPr txBox="1">
            <a:spLocks noChangeArrowheads="1"/>
          </p:cNvSpPr>
          <p:nvPr/>
        </p:nvSpPr>
        <p:spPr bwMode="auto">
          <a:xfrm>
            <a:off x="6275388" y="1219200"/>
            <a:ext cx="2873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a:latin typeface="Comic Sans MS" pitchFamily="66" charset="0"/>
              </a:rPr>
              <a:t>y</a:t>
            </a:r>
          </a:p>
        </p:txBody>
      </p:sp>
      <p:sp>
        <p:nvSpPr>
          <p:cNvPr id="40" name="Text Box 34"/>
          <p:cNvSpPr txBox="1">
            <a:spLocks noChangeArrowheads="1"/>
          </p:cNvSpPr>
          <p:nvPr/>
        </p:nvSpPr>
        <p:spPr bwMode="auto">
          <a:xfrm>
            <a:off x="8812213" y="1979613"/>
            <a:ext cx="2873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l-GR" altLang="en-US" sz="1400">
                <a:latin typeface="Comic Sans MS" pitchFamily="66" charset="0"/>
              </a:rPr>
              <a:t>θ</a:t>
            </a:r>
          </a:p>
        </p:txBody>
      </p:sp>
      <p:sp>
        <p:nvSpPr>
          <p:cNvPr id="41" name="Text Box 35"/>
          <p:cNvSpPr txBox="1">
            <a:spLocks noChangeArrowheads="1"/>
          </p:cNvSpPr>
          <p:nvPr/>
        </p:nvSpPr>
        <p:spPr bwMode="auto">
          <a:xfrm>
            <a:off x="6283325" y="2976563"/>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a:latin typeface="Comic Sans MS" pitchFamily="66" charset="0"/>
              </a:rPr>
              <a:t>y</a:t>
            </a:r>
          </a:p>
        </p:txBody>
      </p:sp>
      <p:sp>
        <p:nvSpPr>
          <p:cNvPr id="42" name="Rectangle 36"/>
          <p:cNvSpPr>
            <a:spLocks noChangeArrowheads="1"/>
          </p:cNvSpPr>
          <p:nvPr/>
        </p:nvSpPr>
        <p:spPr bwMode="auto">
          <a:xfrm>
            <a:off x="9120188" y="5627688"/>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3" name="Rectangle 37"/>
          <p:cNvSpPr>
            <a:spLocks noChangeArrowheads="1"/>
          </p:cNvSpPr>
          <p:nvPr/>
        </p:nvSpPr>
        <p:spPr bwMode="auto">
          <a:xfrm>
            <a:off x="6657975" y="4319588"/>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4" name="Rectangle 38"/>
          <p:cNvSpPr>
            <a:spLocks noChangeArrowheads="1"/>
          </p:cNvSpPr>
          <p:nvPr/>
        </p:nvSpPr>
        <p:spPr bwMode="auto">
          <a:xfrm>
            <a:off x="8923338" y="3979863"/>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5" name="Rectangle 39"/>
          <p:cNvSpPr>
            <a:spLocks noChangeArrowheads="1"/>
          </p:cNvSpPr>
          <p:nvPr/>
        </p:nvSpPr>
        <p:spPr bwMode="auto">
          <a:xfrm>
            <a:off x="8613775" y="3979863"/>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6" name="Rectangle 40"/>
          <p:cNvSpPr>
            <a:spLocks noChangeArrowheads="1"/>
          </p:cNvSpPr>
          <p:nvPr/>
        </p:nvSpPr>
        <p:spPr bwMode="auto">
          <a:xfrm>
            <a:off x="8302625" y="3979863"/>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7" name="Rectangle 41"/>
          <p:cNvSpPr>
            <a:spLocks noChangeArrowheads="1"/>
          </p:cNvSpPr>
          <p:nvPr/>
        </p:nvSpPr>
        <p:spPr bwMode="auto">
          <a:xfrm>
            <a:off x="7993063" y="3979863"/>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8" name="Rectangle 42"/>
          <p:cNvSpPr>
            <a:spLocks noChangeArrowheads="1"/>
          </p:cNvSpPr>
          <p:nvPr/>
        </p:nvSpPr>
        <p:spPr bwMode="auto">
          <a:xfrm>
            <a:off x="7681913" y="3979863"/>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49" name="Rectangle 43"/>
          <p:cNvSpPr>
            <a:spLocks noChangeArrowheads="1"/>
          </p:cNvSpPr>
          <p:nvPr/>
        </p:nvSpPr>
        <p:spPr bwMode="auto">
          <a:xfrm>
            <a:off x="7372350" y="3979863"/>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0" name="Rectangle 45"/>
          <p:cNvSpPr>
            <a:spLocks noChangeArrowheads="1"/>
          </p:cNvSpPr>
          <p:nvPr/>
        </p:nvSpPr>
        <p:spPr bwMode="auto">
          <a:xfrm>
            <a:off x="3886200" y="3903663"/>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1" name="Rectangle 46"/>
          <p:cNvSpPr>
            <a:spLocks noChangeArrowheads="1"/>
          </p:cNvSpPr>
          <p:nvPr/>
        </p:nvSpPr>
        <p:spPr bwMode="auto">
          <a:xfrm>
            <a:off x="3886200" y="3690938"/>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2" name="Rectangle 47"/>
          <p:cNvSpPr>
            <a:spLocks noChangeArrowheads="1"/>
          </p:cNvSpPr>
          <p:nvPr/>
        </p:nvSpPr>
        <p:spPr bwMode="auto">
          <a:xfrm>
            <a:off x="3922713" y="3478213"/>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3" name="Rectangle 48"/>
          <p:cNvSpPr>
            <a:spLocks noChangeArrowheads="1"/>
          </p:cNvSpPr>
          <p:nvPr/>
        </p:nvSpPr>
        <p:spPr bwMode="auto">
          <a:xfrm>
            <a:off x="3922713" y="3265488"/>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4" name="Line 49"/>
          <p:cNvSpPr>
            <a:spLocks noChangeShapeType="1"/>
          </p:cNvSpPr>
          <p:nvPr/>
        </p:nvSpPr>
        <p:spPr bwMode="auto">
          <a:xfrm>
            <a:off x="3886200" y="3903663"/>
            <a:ext cx="24812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 name="Rectangle 50"/>
          <p:cNvSpPr>
            <a:spLocks noChangeArrowheads="1"/>
          </p:cNvSpPr>
          <p:nvPr/>
        </p:nvSpPr>
        <p:spPr bwMode="auto">
          <a:xfrm>
            <a:off x="8274050" y="448310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6" name="Rectangle 51"/>
          <p:cNvSpPr>
            <a:spLocks noChangeArrowheads="1"/>
          </p:cNvSpPr>
          <p:nvPr/>
        </p:nvSpPr>
        <p:spPr bwMode="auto">
          <a:xfrm>
            <a:off x="8583613" y="44831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7" name="Rectangle 52"/>
          <p:cNvSpPr>
            <a:spLocks noChangeArrowheads="1"/>
          </p:cNvSpPr>
          <p:nvPr/>
        </p:nvSpPr>
        <p:spPr bwMode="auto">
          <a:xfrm>
            <a:off x="7962900" y="44831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8" name="Rectangle 53"/>
          <p:cNvSpPr>
            <a:spLocks noChangeArrowheads="1"/>
          </p:cNvSpPr>
          <p:nvPr/>
        </p:nvSpPr>
        <p:spPr bwMode="auto">
          <a:xfrm>
            <a:off x="7653338" y="44831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59" name="Rectangle 54"/>
          <p:cNvSpPr>
            <a:spLocks noChangeArrowheads="1"/>
          </p:cNvSpPr>
          <p:nvPr/>
        </p:nvSpPr>
        <p:spPr bwMode="auto">
          <a:xfrm>
            <a:off x="7342188" y="44831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0" name="Rectangle 55"/>
          <p:cNvSpPr>
            <a:spLocks noChangeArrowheads="1"/>
          </p:cNvSpPr>
          <p:nvPr/>
        </p:nvSpPr>
        <p:spPr bwMode="auto">
          <a:xfrm>
            <a:off x="7032625" y="448310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1" name="Rectangle 56"/>
          <p:cNvSpPr>
            <a:spLocks noChangeArrowheads="1"/>
          </p:cNvSpPr>
          <p:nvPr/>
        </p:nvSpPr>
        <p:spPr bwMode="auto">
          <a:xfrm>
            <a:off x="6721475" y="448310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2" name="Rectangle 57"/>
          <p:cNvSpPr>
            <a:spLocks noChangeArrowheads="1"/>
          </p:cNvSpPr>
          <p:nvPr/>
        </p:nvSpPr>
        <p:spPr bwMode="auto">
          <a:xfrm>
            <a:off x="9120188" y="562927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3" name="Rectangle 60"/>
          <p:cNvSpPr>
            <a:spLocks noChangeArrowheads="1"/>
          </p:cNvSpPr>
          <p:nvPr/>
        </p:nvSpPr>
        <p:spPr bwMode="auto">
          <a:xfrm>
            <a:off x="5748338" y="36925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4" name="Rectangle 61"/>
          <p:cNvSpPr>
            <a:spLocks noChangeArrowheads="1"/>
          </p:cNvSpPr>
          <p:nvPr/>
        </p:nvSpPr>
        <p:spPr bwMode="auto">
          <a:xfrm>
            <a:off x="5784850" y="347980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65" name="Line 62"/>
          <p:cNvSpPr>
            <a:spLocks noChangeShapeType="1"/>
          </p:cNvSpPr>
          <p:nvPr/>
        </p:nvSpPr>
        <p:spPr bwMode="auto">
          <a:xfrm>
            <a:off x="6375400" y="3905250"/>
            <a:ext cx="24812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 name="Line 63"/>
          <p:cNvSpPr>
            <a:spLocks noChangeShapeType="1"/>
          </p:cNvSpPr>
          <p:nvPr/>
        </p:nvSpPr>
        <p:spPr bwMode="auto">
          <a:xfrm>
            <a:off x="6408738" y="3267075"/>
            <a:ext cx="0" cy="12763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7" name="Arc 64"/>
          <p:cNvSpPr>
            <a:spLocks/>
          </p:cNvSpPr>
          <p:nvPr/>
        </p:nvSpPr>
        <p:spPr bwMode="auto">
          <a:xfrm>
            <a:off x="3495675" y="3479800"/>
            <a:ext cx="1049338" cy="1090613"/>
          </a:xfrm>
          <a:custGeom>
            <a:avLst/>
            <a:gdLst>
              <a:gd name="T0" fmla="*/ 1412685443 w 17674"/>
              <a:gd name="T1" fmla="*/ 0 h 20518"/>
              <a:gd name="T2" fmla="*/ 2147483647 w 17674"/>
              <a:gd name="T3" fmla="*/ 1216592994 h 20518"/>
              <a:gd name="T4" fmla="*/ 0 w 17674"/>
              <a:gd name="T5" fmla="*/ 2147483647 h 20518"/>
              <a:gd name="T6" fmla="*/ 0 60000 65536"/>
              <a:gd name="T7" fmla="*/ 0 60000 65536"/>
              <a:gd name="T8" fmla="*/ 0 60000 65536"/>
            </a:gdLst>
            <a:ahLst/>
            <a:cxnLst>
              <a:cxn ang="T6">
                <a:pos x="T0" y="T1"/>
              </a:cxn>
              <a:cxn ang="T7">
                <a:pos x="T2" y="T3"/>
              </a:cxn>
              <a:cxn ang="T8">
                <a:pos x="T4" y="T5"/>
              </a:cxn>
            </a:cxnLst>
            <a:rect l="0" t="0" r="r" b="b"/>
            <a:pathLst>
              <a:path w="17674" h="20518" fill="none" extrusionOk="0">
                <a:moveTo>
                  <a:pt x="6750" y="-1"/>
                </a:moveTo>
                <a:cubicBezTo>
                  <a:pt x="11168" y="1453"/>
                  <a:pt x="15000" y="4294"/>
                  <a:pt x="17674" y="8100"/>
                </a:cubicBezTo>
              </a:path>
              <a:path w="17674" h="20518" stroke="0" extrusionOk="0">
                <a:moveTo>
                  <a:pt x="6750" y="-1"/>
                </a:moveTo>
                <a:cubicBezTo>
                  <a:pt x="11168" y="1453"/>
                  <a:pt x="15000" y="4294"/>
                  <a:pt x="17674" y="8100"/>
                </a:cubicBezTo>
                <a:lnTo>
                  <a:pt x="0" y="20518"/>
                </a:lnTo>
                <a:lnTo>
                  <a:pt x="6750" y="-1"/>
                </a:lnTo>
                <a:close/>
              </a:path>
            </a:pathLst>
          </a:cu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8" name="Freeform 65"/>
          <p:cNvSpPr>
            <a:spLocks/>
          </p:cNvSpPr>
          <p:nvPr/>
        </p:nvSpPr>
        <p:spPr bwMode="auto">
          <a:xfrm>
            <a:off x="4535488" y="3476625"/>
            <a:ext cx="3729037" cy="852488"/>
          </a:xfrm>
          <a:custGeom>
            <a:avLst/>
            <a:gdLst>
              <a:gd name="T0" fmla="*/ 0 w 2349"/>
              <a:gd name="T1" fmla="*/ 2147483647 h 537"/>
              <a:gd name="T2" fmla="*/ 2147483647 w 2349"/>
              <a:gd name="T3" fmla="*/ 2147483647 h 537"/>
              <a:gd name="T4" fmla="*/ 2147483647 w 2349"/>
              <a:gd name="T5" fmla="*/ 2147483647 h 537"/>
              <a:gd name="T6" fmla="*/ 2147483647 w 2349"/>
              <a:gd name="T7" fmla="*/ 0 h 537"/>
              <a:gd name="T8" fmla="*/ 2147483647 w 2349"/>
              <a:gd name="T9" fmla="*/ 2147483647 h 537"/>
              <a:gd name="T10" fmla="*/ 2147483647 w 2349"/>
              <a:gd name="T11" fmla="*/ 2147483647 h 537"/>
              <a:gd name="T12" fmla="*/ 2147483647 w 2349"/>
              <a:gd name="T13" fmla="*/ 2147483647 h 5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49" h="537">
                <a:moveTo>
                  <a:pt x="0" y="266"/>
                </a:moveTo>
                <a:cubicBezTo>
                  <a:pt x="132" y="401"/>
                  <a:pt x="265" y="537"/>
                  <a:pt x="396" y="537"/>
                </a:cubicBezTo>
                <a:cubicBezTo>
                  <a:pt x="527" y="537"/>
                  <a:pt x="655" y="355"/>
                  <a:pt x="785" y="266"/>
                </a:cubicBezTo>
                <a:cubicBezTo>
                  <a:pt x="915" y="177"/>
                  <a:pt x="1044" y="0"/>
                  <a:pt x="1175" y="0"/>
                </a:cubicBezTo>
                <a:cubicBezTo>
                  <a:pt x="1306" y="0"/>
                  <a:pt x="1440" y="177"/>
                  <a:pt x="1570" y="266"/>
                </a:cubicBezTo>
                <a:cubicBezTo>
                  <a:pt x="1700" y="355"/>
                  <a:pt x="1824" y="537"/>
                  <a:pt x="1954" y="537"/>
                </a:cubicBezTo>
                <a:cubicBezTo>
                  <a:pt x="2084" y="537"/>
                  <a:pt x="2216" y="401"/>
                  <a:pt x="2349" y="266"/>
                </a:cubicBezTo>
              </a:path>
            </a:pathLst>
          </a:cu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9" name="Arc 66"/>
          <p:cNvSpPr>
            <a:spLocks/>
          </p:cNvSpPr>
          <p:nvPr/>
        </p:nvSpPr>
        <p:spPr bwMode="auto">
          <a:xfrm flipH="1">
            <a:off x="8255000" y="3479800"/>
            <a:ext cx="1049338" cy="1090613"/>
          </a:xfrm>
          <a:custGeom>
            <a:avLst/>
            <a:gdLst>
              <a:gd name="T0" fmla="*/ 1412685443 w 17674"/>
              <a:gd name="T1" fmla="*/ 0 h 20518"/>
              <a:gd name="T2" fmla="*/ 2147483647 w 17674"/>
              <a:gd name="T3" fmla="*/ 1216592994 h 20518"/>
              <a:gd name="T4" fmla="*/ 0 w 17674"/>
              <a:gd name="T5" fmla="*/ 2147483647 h 20518"/>
              <a:gd name="T6" fmla="*/ 0 60000 65536"/>
              <a:gd name="T7" fmla="*/ 0 60000 65536"/>
              <a:gd name="T8" fmla="*/ 0 60000 65536"/>
            </a:gdLst>
            <a:ahLst/>
            <a:cxnLst>
              <a:cxn ang="T6">
                <a:pos x="T0" y="T1"/>
              </a:cxn>
              <a:cxn ang="T7">
                <a:pos x="T2" y="T3"/>
              </a:cxn>
              <a:cxn ang="T8">
                <a:pos x="T4" y="T5"/>
              </a:cxn>
            </a:cxnLst>
            <a:rect l="0" t="0" r="r" b="b"/>
            <a:pathLst>
              <a:path w="17674" h="20518" fill="none" extrusionOk="0">
                <a:moveTo>
                  <a:pt x="6750" y="-1"/>
                </a:moveTo>
                <a:cubicBezTo>
                  <a:pt x="11168" y="1453"/>
                  <a:pt x="15000" y="4294"/>
                  <a:pt x="17674" y="8100"/>
                </a:cubicBezTo>
              </a:path>
              <a:path w="17674" h="20518" stroke="0" extrusionOk="0">
                <a:moveTo>
                  <a:pt x="6750" y="-1"/>
                </a:moveTo>
                <a:cubicBezTo>
                  <a:pt x="11168" y="1453"/>
                  <a:pt x="15000" y="4294"/>
                  <a:pt x="17674" y="8100"/>
                </a:cubicBezTo>
                <a:lnTo>
                  <a:pt x="0" y="20518"/>
                </a:lnTo>
                <a:lnTo>
                  <a:pt x="6750" y="-1"/>
                </a:lnTo>
                <a:close/>
              </a:path>
            </a:pathLst>
          </a:cu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 name="Text Box 74"/>
          <p:cNvSpPr txBox="1">
            <a:spLocks noChangeArrowheads="1"/>
          </p:cNvSpPr>
          <p:nvPr/>
        </p:nvSpPr>
        <p:spPr bwMode="auto">
          <a:xfrm>
            <a:off x="6175375" y="3335338"/>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71" name="Text Box 75"/>
          <p:cNvSpPr txBox="1">
            <a:spLocks noChangeArrowheads="1"/>
          </p:cNvSpPr>
          <p:nvPr/>
        </p:nvSpPr>
        <p:spPr bwMode="auto">
          <a:xfrm>
            <a:off x="6138863" y="3756025"/>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0</a:t>
            </a:r>
          </a:p>
        </p:txBody>
      </p:sp>
      <p:sp>
        <p:nvSpPr>
          <p:cNvPr id="72" name="Text Box 76"/>
          <p:cNvSpPr txBox="1">
            <a:spLocks noChangeArrowheads="1"/>
          </p:cNvSpPr>
          <p:nvPr/>
        </p:nvSpPr>
        <p:spPr bwMode="auto">
          <a:xfrm>
            <a:off x="6084888" y="4186238"/>
            <a:ext cx="3778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73" name="Text Box 78"/>
          <p:cNvSpPr txBox="1">
            <a:spLocks noChangeArrowheads="1"/>
          </p:cNvSpPr>
          <p:nvPr/>
        </p:nvSpPr>
        <p:spPr bwMode="auto">
          <a:xfrm>
            <a:off x="8802688" y="3690938"/>
            <a:ext cx="2873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l-GR" altLang="en-US" sz="1400">
                <a:latin typeface="Comic Sans MS" pitchFamily="66" charset="0"/>
              </a:rPr>
              <a:t>θ</a:t>
            </a:r>
          </a:p>
        </p:txBody>
      </p:sp>
      <p:sp>
        <p:nvSpPr>
          <p:cNvPr id="74" name="Text Box 79"/>
          <p:cNvSpPr txBox="1">
            <a:spLocks noChangeArrowheads="1"/>
          </p:cNvSpPr>
          <p:nvPr/>
        </p:nvSpPr>
        <p:spPr bwMode="auto">
          <a:xfrm>
            <a:off x="8040688" y="1263650"/>
            <a:ext cx="931862"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600">
                <a:latin typeface="Comic Sans MS" pitchFamily="66" charset="0"/>
              </a:rPr>
              <a:t>y = sin</a:t>
            </a:r>
            <a:r>
              <a:rPr lang="el-GR" altLang="en-US" sz="1600">
                <a:latin typeface="Comic Sans MS" pitchFamily="66" charset="0"/>
              </a:rPr>
              <a:t>θ</a:t>
            </a:r>
          </a:p>
        </p:txBody>
      </p:sp>
      <p:sp>
        <p:nvSpPr>
          <p:cNvPr id="75" name="Text Box 80"/>
          <p:cNvSpPr txBox="1">
            <a:spLocks noChangeArrowheads="1"/>
          </p:cNvSpPr>
          <p:nvPr/>
        </p:nvSpPr>
        <p:spPr bwMode="auto">
          <a:xfrm>
            <a:off x="7961313" y="3065463"/>
            <a:ext cx="1030287"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600">
                <a:latin typeface="Comic Sans MS" pitchFamily="66" charset="0"/>
              </a:rPr>
              <a:t>y = cos</a:t>
            </a:r>
            <a:r>
              <a:rPr lang="el-GR" altLang="en-US" sz="1600">
                <a:latin typeface="Comic Sans MS" pitchFamily="66" charset="0"/>
              </a:rPr>
              <a:t>θ</a:t>
            </a:r>
          </a:p>
        </p:txBody>
      </p:sp>
      <p:sp>
        <p:nvSpPr>
          <p:cNvPr id="76" name="Text Box 81"/>
          <p:cNvSpPr txBox="1">
            <a:spLocks noChangeArrowheads="1"/>
          </p:cNvSpPr>
          <p:nvPr/>
        </p:nvSpPr>
        <p:spPr bwMode="auto">
          <a:xfrm>
            <a:off x="7978775" y="4618038"/>
            <a:ext cx="1030288"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600">
                <a:latin typeface="Comic Sans MS" pitchFamily="66" charset="0"/>
              </a:rPr>
              <a:t>y = tan</a:t>
            </a:r>
            <a:r>
              <a:rPr lang="el-GR" altLang="en-US" sz="1600">
                <a:latin typeface="Comic Sans MS" pitchFamily="66" charset="0"/>
              </a:rPr>
              <a:t>θ</a:t>
            </a:r>
          </a:p>
        </p:txBody>
      </p:sp>
      <p:sp>
        <p:nvSpPr>
          <p:cNvPr id="77" name="Rectangle 82"/>
          <p:cNvSpPr>
            <a:spLocks noChangeArrowheads="1"/>
          </p:cNvSpPr>
          <p:nvPr/>
        </p:nvSpPr>
        <p:spPr bwMode="auto">
          <a:xfrm>
            <a:off x="5786438" y="616585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78" name="Rectangle 83"/>
          <p:cNvSpPr>
            <a:spLocks noChangeArrowheads="1"/>
          </p:cNvSpPr>
          <p:nvPr/>
        </p:nvSpPr>
        <p:spPr bwMode="auto">
          <a:xfrm>
            <a:off x="6696075" y="6156325"/>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79" name="Rectangle 84"/>
          <p:cNvSpPr>
            <a:spLocks noChangeArrowheads="1"/>
          </p:cNvSpPr>
          <p:nvPr/>
        </p:nvSpPr>
        <p:spPr bwMode="auto">
          <a:xfrm>
            <a:off x="5475288" y="6165850"/>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0" name="Rectangle 85"/>
          <p:cNvSpPr>
            <a:spLocks noChangeArrowheads="1"/>
          </p:cNvSpPr>
          <p:nvPr/>
        </p:nvSpPr>
        <p:spPr bwMode="auto">
          <a:xfrm>
            <a:off x="5165725" y="6165850"/>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1" name="Line 88"/>
          <p:cNvSpPr>
            <a:spLocks noChangeShapeType="1"/>
          </p:cNvSpPr>
          <p:nvPr/>
        </p:nvSpPr>
        <p:spPr bwMode="auto">
          <a:xfrm>
            <a:off x="3924300" y="5740400"/>
            <a:ext cx="24812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 name="Rectangle 89"/>
          <p:cNvSpPr>
            <a:spLocks noChangeArrowheads="1"/>
          </p:cNvSpPr>
          <p:nvPr/>
        </p:nvSpPr>
        <p:spPr bwMode="auto">
          <a:xfrm>
            <a:off x="7034213" y="6167438"/>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3" name="Rectangle 90"/>
          <p:cNvSpPr>
            <a:spLocks noChangeArrowheads="1"/>
          </p:cNvSpPr>
          <p:nvPr/>
        </p:nvSpPr>
        <p:spPr bwMode="auto">
          <a:xfrm>
            <a:off x="6723063" y="6167438"/>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4" name="Rectangle 94"/>
          <p:cNvSpPr>
            <a:spLocks noChangeArrowheads="1"/>
          </p:cNvSpPr>
          <p:nvPr/>
        </p:nvSpPr>
        <p:spPr bwMode="auto">
          <a:xfrm>
            <a:off x="5786438" y="5316538"/>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85" name="Line 95"/>
          <p:cNvSpPr>
            <a:spLocks noChangeShapeType="1"/>
          </p:cNvSpPr>
          <p:nvPr/>
        </p:nvSpPr>
        <p:spPr bwMode="auto">
          <a:xfrm>
            <a:off x="6413500" y="5741988"/>
            <a:ext cx="24812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6" name="Line 96"/>
          <p:cNvSpPr>
            <a:spLocks noChangeShapeType="1"/>
          </p:cNvSpPr>
          <p:nvPr/>
        </p:nvSpPr>
        <p:spPr bwMode="auto">
          <a:xfrm>
            <a:off x="6410325" y="5103813"/>
            <a:ext cx="0" cy="12763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 name="Text Box 104"/>
          <p:cNvSpPr txBox="1">
            <a:spLocks noChangeArrowheads="1"/>
          </p:cNvSpPr>
          <p:nvPr/>
        </p:nvSpPr>
        <p:spPr bwMode="auto">
          <a:xfrm>
            <a:off x="6176963" y="5172075"/>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88" name="Text Box 105"/>
          <p:cNvSpPr txBox="1">
            <a:spLocks noChangeArrowheads="1"/>
          </p:cNvSpPr>
          <p:nvPr/>
        </p:nvSpPr>
        <p:spPr bwMode="auto">
          <a:xfrm>
            <a:off x="6176963" y="5592763"/>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0</a:t>
            </a:r>
          </a:p>
        </p:txBody>
      </p:sp>
      <p:sp>
        <p:nvSpPr>
          <p:cNvPr id="89" name="Text Box 106"/>
          <p:cNvSpPr txBox="1">
            <a:spLocks noChangeArrowheads="1"/>
          </p:cNvSpPr>
          <p:nvPr/>
        </p:nvSpPr>
        <p:spPr bwMode="auto">
          <a:xfrm>
            <a:off x="6122988" y="6022975"/>
            <a:ext cx="3778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-1</a:t>
            </a:r>
          </a:p>
        </p:txBody>
      </p:sp>
      <p:sp>
        <p:nvSpPr>
          <p:cNvPr id="90" name="Line 108"/>
          <p:cNvSpPr>
            <a:spLocks noChangeShapeType="1"/>
          </p:cNvSpPr>
          <p:nvPr/>
        </p:nvSpPr>
        <p:spPr bwMode="auto">
          <a:xfrm>
            <a:off x="5781675" y="5127625"/>
            <a:ext cx="0" cy="12541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 name="Line 109"/>
          <p:cNvSpPr>
            <a:spLocks noChangeShapeType="1"/>
          </p:cNvSpPr>
          <p:nvPr/>
        </p:nvSpPr>
        <p:spPr bwMode="auto">
          <a:xfrm>
            <a:off x="7027863" y="5127625"/>
            <a:ext cx="0" cy="12541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2" name="Group 110"/>
          <p:cNvGrpSpPr>
            <a:grpSpLocks/>
          </p:cNvGrpSpPr>
          <p:nvPr/>
        </p:nvGrpSpPr>
        <p:grpSpPr bwMode="auto">
          <a:xfrm>
            <a:off x="5832475" y="4886325"/>
            <a:ext cx="1163638" cy="1706563"/>
            <a:chOff x="2353" y="3084"/>
            <a:chExt cx="733" cy="1075"/>
          </a:xfrm>
        </p:grpSpPr>
        <p:sp>
          <p:nvSpPr>
            <p:cNvPr id="93" name="Arc 111"/>
            <p:cNvSpPr>
              <a:spLocks/>
            </p:cNvSpPr>
            <p:nvPr/>
          </p:nvSpPr>
          <p:spPr bwMode="auto">
            <a:xfrm rot="-5400000">
              <a:off x="2370" y="3603"/>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4" name="Arc 112"/>
            <p:cNvSpPr>
              <a:spLocks/>
            </p:cNvSpPr>
            <p:nvPr/>
          </p:nvSpPr>
          <p:spPr bwMode="auto">
            <a:xfrm rot="5400000">
              <a:off x="2529" y="3067"/>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5" name="Line 113"/>
          <p:cNvSpPr>
            <a:spLocks noChangeShapeType="1"/>
          </p:cNvSpPr>
          <p:nvPr/>
        </p:nvSpPr>
        <p:spPr bwMode="auto">
          <a:xfrm>
            <a:off x="4562475" y="5145088"/>
            <a:ext cx="0" cy="12541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6" name="Line 114"/>
          <p:cNvSpPr>
            <a:spLocks noChangeShapeType="1"/>
          </p:cNvSpPr>
          <p:nvPr/>
        </p:nvSpPr>
        <p:spPr bwMode="auto">
          <a:xfrm>
            <a:off x="8281988" y="5127625"/>
            <a:ext cx="0" cy="12541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7" name="Group 115"/>
          <p:cNvGrpSpPr>
            <a:grpSpLocks/>
          </p:cNvGrpSpPr>
          <p:nvPr/>
        </p:nvGrpSpPr>
        <p:grpSpPr bwMode="auto">
          <a:xfrm>
            <a:off x="7069138" y="4894263"/>
            <a:ext cx="1163637" cy="1706562"/>
            <a:chOff x="2353" y="3084"/>
            <a:chExt cx="733" cy="1075"/>
          </a:xfrm>
        </p:grpSpPr>
        <p:sp>
          <p:nvSpPr>
            <p:cNvPr id="98" name="Arc 116"/>
            <p:cNvSpPr>
              <a:spLocks/>
            </p:cNvSpPr>
            <p:nvPr/>
          </p:nvSpPr>
          <p:spPr bwMode="auto">
            <a:xfrm rot="-5400000">
              <a:off x="2370" y="3603"/>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9" name="Arc 117"/>
            <p:cNvSpPr>
              <a:spLocks/>
            </p:cNvSpPr>
            <p:nvPr/>
          </p:nvSpPr>
          <p:spPr bwMode="auto">
            <a:xfrm rot="5400000">
              <a:off x="2529" y="3067"/>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00" name="Group 118"/>
          <p:cNvGrpSpPr>
            <a:grpSpLocks/>
          </p:cNvGrpSpPr>
          <p:nvPr/>
        </p:nvGrpSpPr>
        <p:grpSpPr bwMode="auto">
          <a:xfrm>
            <a:off x="4594225" y="4911725"/>
            <a:ext cx="1163638" cy="1706563"/>
            <a:chOff x="2353" y="3084"/>
            <a:chExt cx="733" cy="1075"/>
          </a:xfrm>
        </p:grpSpPr>
        <p:sp>
          <p:nvSpPr>
            <p:cNvPr id="101" name="Arc 119"/>
            <p:cNvSpPr>
              <a:spLocks/>
            </p:cNvSpPr>
            <p:nvPr/>
          </p:nvSpPr>
          <p:spPr bwMode="auto">
            <a:xfrm rot="-5400000">
              <a:off x="2370" y="3603"/>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 name="Arc 120"/>
            <p:cNvSpPr>
              <a:spLocks/>
            </p:cNvSpPr>
            <p:nvPr/>
          </p:nvSpPr>
          <p:spPr bwMode="auto">
            <a:xfrm rot="5400000">
              <a:off x="2529" y="3067"/>
              <a:ext cx="539" cy="574"/>
            </a:xfrm>
            <a:custGeom>
              <a:avLst/>
              <a:gdLst>
                <a:gd name="T0" fmla="*/ 0 w 20204"/>
                <a:gd name="T1" fmla="*/ 0 h 21525"/>
                <a:gd name="T2" fmla="*/ 0 w 20204"/>
                <a:gd name="T3" fmla="*/ 0 h 21525"/>
                <a:gd name="T4" fmla="*/ 0 w 20204"/>
                <a:gd name="T5" fmla="*/ 0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3" name="Arc 121"/>
          <p:cNvSpPr>
            <a:spLocks/>
          </p:cNvSpPr>
          <p:nvPr/>
        </p:nvSpPr>
        <p:spPr bwMode="auto">
          <a:xfrm rot="-5400000">
            <a:off x="8378032" y="5707856"/>
            <a:ext cx="855662" cy="911225"/>
          </a:xfrm>
          <a:custGeom>
            <a:avLst/>
            <a:gdLst>
              <a:gd name="T0" fmla="*/ 136806353 w 20204"/>
              <a:gd name="T1" fmla="*/ 0 h 21525"/>
              <a:gd name="T2" fmla="*/ 1534730127 w 20204"/>
              <a:gd name="T3" fmla="*/ 1053551656 h 21525"/>
              <a:gd name="T4" fmla="*/ 0 w 20204"/>
              <a:gd name="T5" fmla="*/ 1633016461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 name="Arc 122"/>
          <p:cNvSpPr>
            <a:spLocks/>
          </p:cNvSpPr>
          <p:nvPr/>
        </p:nvSpPr>
        <p:spPr bwMode="auto">
          <a:xfrm rot="5400000">
            <a:off x="3593307" y="4866481"/>
            <a:ext cx="855662" cy="911225"/>
          </a:xfrm>
          <a:custGeom>
            <a:avLst/>
            <a:gdLst>
              <a:gd name="T0" fmla="*/ 136806353 w 20204"/>
              <a:gd name="T1" fmla="*/ 0 h 21525"/>
              <a:gd name="T2" fmla="*/ 1534730127 w 20204"/>
              <a:gd name="T3" fmla="*/ 1053551656 h 21525"/>
              <a:gd name="T4" fmla="*/ 0 w 20204"/>
              <a:gd name="T5" fmla="*/ 1633016461 h 21525"/>
              <a:gd name="T6" fmla="*/ 0 60000 65536"/>
              <a:gd name="T7" fmla="*/ 0 60000 65536"/>
              <a:gd name="T8" fmla="*/ 0 60000 65536"/>
            </a:gdLst>
            <a:ahLst/>
            <a:cxnLst>
              <a:cxn ang="T6">
                <a:pos x="T0" y="T1"/>
              </a:cxn>
              <a:cxn ang="T7">
                <a:pos x="T2" y="T3"/>
              </a:cxn>
              <a:cxn ang="T8">
                <a:pos x="T4" y="T5"/>
              </a:cxn>
            </a:cxnLst>
            <a:rect l="0" t="0" r="r" b="b"/>
            <a:pathLst>
              <a:path w="20204" h="21525" fill="none" extrusionOk="0">
                <a:moveTo>
                  <a:pt x="1800" y="0"/>
                </a:moveTo>
                <a:cubicBezTo>
                  <a:pt x="10099" y="694"/>
                  <a:pt x="17259" y="6097"/>
                  <a:pt x="20204" y="13886"/>
                </a:cubicBezTo>
              </a:path>
              <a:path w="20204" h="21525" stroke="0" extrusionOk="0">
                <a:moveTo>
                  <a:pt x="1800" y="0"/>
                </a:moveTo>
                <a:cubicBezTo>
                  <a:pt x="10099" y="694"/>
                  <a:pt x="17259" y="6097"/>
                  <a:pt x="20204" y="13886"/>
                </a:cubicBezTo>
                <a:lnTo>
                  <a:pt x="0" y="21525"/>
                </a:lnTo>
                <a:lnTo>
                  <a:pt x="1800" y="0"/>
                </a:lnTo>
                <a:close/>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 name="Text Box 123"/>
          <p:cNvSpPr txBox="1">
            <a:spLocks noChangeArrowheads="1"/>
          </p:cNvSpPr>
          <p:nvPr/>
        </p:nvSpPr>
        <p:spPr bwMode="auto">
          <a:xfrm>
            <a:off x="8856663" y="5502275"/>
            <a:ext cx="2873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l-GR" altLang="en-US" sz="1400">
                <a:latin typeface="Comic Sans MS" pitchFamily="66" charset="0"/>
              </a:rPr>
              <a:t>θ</a:t>
            </a:r>
          </a:p>
        </p:txBody>
      </p:sp>
      <p:sp>
        <p:nvSpPr>
          <p:cNvPr id="106" name="Text Box 124"/>
          <p:cNvSpPr txBox="1">
            <a:spLocks noChangeArrowheads="1"/>
          </p:cNvSpPr>
          <p:nvPr/>
        </p:nvSpPr>
        <p:spPr bwMode="auto">
          <a:xfrm>
            <a:off x="6167438" y="1998663"/>
            <a:ext cx="31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400">
                <a:latin typeface="Comic Sans MS" pitchFamily="66" charset="0"/>
              </a:rPr>
              <a:t>0</a:t>
            </a:r>
          </a:p>
        </p:txBody>
      </p:sp>
      <p:sp>
        <p:nvSpPr>
          <p:cNvPr id="107" name="Text Box 126"/>
          <p:cNvSpPr txBox="1">
            <a:spLocks noChangeArrowheads="1"/>
          </p:cNvSpPr>
          <p:nvPr/>
        </p:nvSpPr>
        <p:spPr bwMode="auto">
          <a:xfrm>
            <a:off x="5584825" y="2135188"/>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108" name="Text Box 127"/>
          <p:cNvSpPr txBox="1">
            <a:spLocks noChangeArrowheads="1"/>
          </p:cNvSpPr>
          <p:nvPr/>
        </p:nvSpPr>
        <p:spPr bwMode="auto">
          <a:xfrm>
            <a:off x="4292600" y="2151063"/>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109" name="Text Box 128"/>
          <p:cNvSpPr txBox="1">
            <a:spLocks noChangeArrowheads="1"/>
          </p:cNvSpPr>
          <p:nvPr/>
        </p:nvSpPr>
        <p:spPr bwMode="auto">
          <a:xfrm>
            <a:off x="3683000" y="2141538"/>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110" name="Rectangle 129"/>
          <p:cNvSpPr>
            <a:spLocks noChangeArrowheads="1"/>
          </p:cNvSpPr>
          <p:nvPr/>
        </p:nvSpPr>
        <p:spPr bwMode="auto">
          <a:xfrm>
            <a:off x="6122988" y="258127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1" name="Rectangle 130"/>
          <p:cNvSpPr>
            <a:spLocks noChangeArrowheads="1"/>
          </p:cNvSpPr>
          <p:nvPr/>
        </p:nvSpPr>
        <p:spPr bwMode="auto">
          <a:xfrm>
            <a:off x="5502275" y="258127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2" name="Rectangle 131"/>
          <p:cNvSpPr>
            <a:spLocks noChangeArrowheads="1"/>
          </p:cNvSpPr>
          <p:nvPr/>
        </p:nvSpPr>
        <p:spPr bwMode="auto">
          <a:xfrm>
            <a:off x="4260850" y="258127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3" name="Rectangle 132"/>
          <p:cNvSpPr>
            <a:spLocks noChangeArrowheads="1"/>
          </p:cNvSpPr>
          <p:nvPr/>
        </p:nvSpPr>
        <p:spPr bwMode="auto">
          <a:xfrm>
            <a:off x="3951288" y="258127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4" name="Rectangle 135"/>
          <p:cNvSpPr>
            <a:spLocks noChangeArrowheads="1"/>
          </p:cNvSpPr>
          <p:nvPr/>
        </p:nvSpPr>
        <p:spPr bwMode="auto">
          <a:xfrm>
            <a:off x="3951288" y="19431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5" name="Rectangle 136"/>
          <p:cNvSpPr>
            <a:spLocks noChangeArrowheads="1"/>
          </p:cNvSpPr>
          <p:nvPr/>
        </p:nvSpPr>
        <p:spPr bwMode="auto">
          <a:xfrm>
            <a:off x="3951288" y="173037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6" name="Rectangle 137"/>
          <p:cNvSpPr>
            <a:spLocks noChangeArrowheads="1"/>
          </p:cNvSpPr>
          <p:nvPr/>
        </p:nvSpPr>
        <p:spPr bwMode="auto">
          <a:xfrm>
            <a:off x="3951288" y="151765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17" name="Freeform 138"/>
          <p:cNvSpPr>
            <a:spLocks/>
          </p:cNvSpPr>
          <p:nvPr/>
        </p:nvSpPr>
        <p:spPr bwMode="auto">
          <a:xfrm>
            <a:off x="3954463" y="1719263"/>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 name="Line 139"/>
          <p:cNvSpPr>
            <a:spLocks noChangeShapeType="1"/>
          </p:cNvSpPr>
          <p:nvPr/>
        </p:nvSpPr>
        <p:spPr bwMode="auto">
          <a:xfrm>
            <a:off x="3952875" y="2162175"/>
            <a:ext cx="24812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9" name="Text Box 140"/>
          <p:cNvSpPr txBox="1">
            <a:spLocks noChangeArrowheads="1"/>
          </p:cNvSpPr>
          <p:nvPr/>
        </p:nvSpPr>
        <p:spPr bwMode="auto">
          <a:xfrm>
            <a:off x="4940300" y="2144713"/>
            <a:ext cx="6016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120" name="Freeform 141"/>
          <p:cNvSpPr>
            <a:spLocks/>
          </p:cNvSpPr>
          <p:nvPr/>
        </p:nvSpPr>
        <p:spPr bwMode="auto">
          <a:xfrm>
            <a:off x="6408738" y="1728788"/>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1" name="Text Box 142"/>
          <p:cNvSpPr txBox="1">
            <a:spLocks noChangeArrowheads="1"/>
          </p:cNvSpPr>
          <p:nvPr/>
        </p:nvSpPr>
        <p:spPr bwMode="auto">
          <a:xfrm>
            <a:off x="3727450" y="2139950"/>
            <a:ext cx="466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22" name="Text Box 143"/>
          <p:cNvSpPr txBox="1">
            <a:spLocks noChangeArrowheads="1"/>
          </p:cNvSpPr>
          <p:nvPr/>
        </p:nvSpPr>
        <p:spPr bwMode="auto">
          <a:xfrm>
            <a:off x="4319588" y="2139950"/>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23" name="Text Box 144"/>
          <p:cNvSpPr txBox="1">
            <a:spLocks noChangeArrowheads="1"/>
          </p:cNvSpPr>
          <p:nvPr/>
        </p:nvSpPr>
        <p:spPr bwMode="auto">
          <a:xfrm>
            <a:off x="4999038" y="2130425"/>
            <a:ext cx="4143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a:latin typeface="Comic Sans MS" pitchFamily="66" charset="0"/>
              </a:rPr>
              <a:t>-</a:t>
            </a:r>
            <a:r>
              <a:rPr lang="el-GR" altLang="en-US" sz="1200">
                <a:latin typeface="Comic Sans MS" pitchFamily="66" charset="0"/>
              </a:rPr>
              <a:t>π</a:t>
            </a:r>
          </a:p>
        </p:txBody>
      </p:sp>
      <p:sp>
        <p:nvSpPr>
          <p:cNvPr id="124" name="Text Box 145"/>
          <p:cNvSpPr txBox="1">
            <a:spLocks noChangeArrowheads="1"/>
          </p:cNvSpPr>
          <p:nvPr/>
        </p:nvSpPr>
        <p:spPr bwMode="auto">
          <a:xfrm>
            <a:off x="5618163" y="2103438"/>
            <a:ext cx="414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25" name="Text Box 146"/>
          <p:cNvSpPr txBox="1">
            <a:spLocks noChangeArrowheads="1"/>
          </p:cNvSpPr>
          <p:nvPr/>
        </p:nvSpPr>
        <p:spPr bwMode="auto">
          <a:xfrm>
            <a:off x="8748713" y="2151063"/>
            <a:ext cx="395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26" name="Text Box 147"/>
          <p:cNvSpPr txBox="1">
            <a:spLocks noChangeArrowheads="1"/>
          </p:cNvSpPr>
          <p:nvPr/>
        </p:nvSpPr>
        <p:spPr bwMode="auto">
          <a:xfrm>
            <a:off x="8058150" y="2132013"/>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27" name="Text Box 148"/>
          <p:cNvSpPr txBox="1">
            <a:spLocks noChangeArrowheads="1"/>
          </p:cNvSpPr>
          <p:nvPr/>
        </p:nvSpPr>
        <p:spPr bwMode="auto">
          <a:xfrm>
            <a:off x="7473950" y="2122488"/>
            <a:ext cx="414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a:latin typeface="Comic Sans MS" pitchFamily="66" charset="0"/>
              </a:rPr>
              <a:t>π</a:t>
            </a:r>
          </a:p>
        </p:txBody>
      </p:sp>
      <p:sp>
        <p:nvSpPr>
          <p:cNvPr id="128" name="Text Box 149"/>
          <p:cNvSpPr txBox="1">
            <a:spLocks noChangeArrowheads="1"/>
          </p:cNvSpPr>
          <p:nvPr/>
        </p:nvSpPr>
        <p:spPr bwMode="auto">
          <a:xfrm>
            <a:off x="6846888" y="2111375"/>
            <a:ext cx="414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29" name="Text Box 162"/>
          <p:cNvSpPr txBox="1">
            <a:spLocks noChangeArrowheads="1"/>
          </p:cNvSpPr>
          <p:nvPr/>
        </p:nvSpPr>
        <p:spPr bwMode="auto">
          <a:xfrm>
            <a:off x="6827838" y="3884613"/>
            <a:ext cx="4492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130" name="Text Box 163"/>
          <p:cNvSpPr txBox="1">
            <a:spLocks noChangeArrowheads="1"/>
          </p:cNvSpPr>
          <p:nvPr/>
        </p:nvSpPr>
        <p:spPr bwMode="auto">
          <a:xfrm>
            <a:off x="7410450" y="3884613"/>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131" name="Text Box 164"/>
          <p:cNvSpPr txBox="1">
            <a:spLocks noChangeArrowheads="1"/>
          </p:cNvSpPr>
          <p:nvPr/>
        </p:nvSpPr>
        <p:spPr bwMode="auto">
          <a:xfrm>
            <a:off x="8026400" y="3884613"/>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132" name="Text Box 165"/>
          <p:cNvSpPr txBox="1">
            <a:spLocks noChangeArrowheads="1"/>
          </p:cNvSpPr>
          <p:nvPr/>
        </p:nvSpPr>
        <p:spPr bwMode="auto">
          <a:xfrm>
            <a:off x="8658225" y="3883025"/>
            <a:ext cx="619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133" name="Text Box 166"/>
          <p:cNvSpPr txBox="1">
            <a:spLocks noChangeArrowheads="1"/>
          </p:cNvSpPr>
          <p:nvPr/>
        </p:nvSpPr>
        <p:spPr bwMode="auto">
          <a:xfrm>
            <a:off x="5556250" y="3875088"/>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134" name="Text Box 167"/>
          <p:cNvSpPr txBox="1">
            <a:spLocks noChangeArrowheads="1"/>
          </p:cNvSpPr>
          <p:nvPr/>
        </p:nvSpPr>
        <p:spPr bwMode="auto">
          <a:xfrm>
            <a:off x="4264025" y="3890963"/>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135" name="Text Box 168"/>
          <p:cNvSpPr txBox="1">
            <a:spLocks noChangeArrowheads="1"/>
          </p:cNvSpPr>
          <p:nvPr/>
        </p:nvSpPr>
        <p:spPr bwMode="auto">
          <a:xfrm>
            <a:off x="3654425" y="3881438"/>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136" name="Rectangle 172"/>
          <p:cNvSpPr>
            <a:spLocks noChangeArrowheads="1"/>
          </p:cNvSpPr>
          <p:nvPr/>
        </p:nvSpPr>
        <p:spPr bwMode="auto">
          <a:xfrm>
            <a:off x="3922713" y="3683000"/>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37" name="Text Box 174"/>
          <p:cNvSpPr txBox="1">
            <a:spLocks noChangeArrowheads="1"/>
          </p:cNvSpPr>
          <p:nvPr/>
        </p:nvSpPr>
        <p:spPr bwMode="auto">
          <a:xfrm>
            <a:off x="4911725" y="3884613"/>
            <a:ext cx="6016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138" name="Text Box 175"/>
          <p:cNvSpPr txBox="1">
            <a:spLocks noChangeArrowheads="1"/>
          </p:cNvSpPr>
          <p:nvPr/>
        </p:nvSpPr>
        <p:spPr bwMode="auto">
          <a:xfrm>
            <a:off x="3698875" y="3879850"/>
            <a:ext cx="466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39" name="Text Box 176"/>
          <p:cNvSpPr txBox="1">
            <a:spLocks noChangeArrowheads="1"/>
          </p:cNvSpPr>
          <p:nvPr/>
        </p:nvSpPr>
        <p:spPr bwMode="auto">
          <a:xfrm>
            <a:off x="4291013" y="3879850"/>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40" name="Text Box 177"/>
          <p:cNvSpPr txBox="1">
            <a:spLocks noChangeArrowheads="1"/>
          </p:cNvSpPr>
          <p:nvPr/>
        </p:nvSpPr>
        <p:spPr bwMode="auto">
          <a:xfrm>
            <a:off x="4970463" y="3870325"/>
            <a:ext cx="4143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a:latin typeface="Comic Sans MS" pitchFamily="66" charset="0"/>
              </a:rPr>
              <a:t>-</a:t>
            </a:r>
            <a:r>
              <a:rPr lang="el-GR" altLang="en-US" sz="1200">
                <a:latin typeface="Comic Sans MS" pitchFamily="66" charset="0"/>
              </a:rPr>
              <a:t>π</a:t>
            </a:r>
          </a:p>
        </p:txBody>
      </p:sp>
      <p:sp>
        <p:nvSpPr>
          <p:cNvPr id="141" name="Text Box 178"/>
          <p:cNvSpPr txBox="1">
            <a:spLocks noChangeArrowheads="1"/>
          </p:cNvSpPr>
          <p:nvPr/>
        </p:nvSpPr>
        <p:spPr bwMode="auto">
          <a:xfrm>
            <a:off x="5589588" y="3843338"/>
            <a:ext cx="414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42" name="Text Box 179"/>
          <p:cNvSpPr txBox="1">
            <a:spLocks noChangeArrowheads="1"/>
          </p:cNvSpPr>
          <p:nvPr/>
        </p:nvSpPr>
        <p:spPr bwMode="auto">
          <a:xfrm>
            <a:off x="8720138" y="3890963"/>
            <a:ext cx="395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43" name="Text Box 180"/>
          <p:cNvSpPr txBox="1">
            <a:spLocks noChangeArrowheads="1"/>
          </p:cNvSpPr>
          <p:nvPr/>
        </p:nvSpPr>
        <p:spPr bwMode="auto">
          <a:xfrm>
            <a:off x="8029575" y="3871913"/>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44" name="Text Box 181"/>
          <p:cNvSpPr txBox="1">
            <a:spLocks noChangeArrowheads="1"/>
          </p:cNvSpPr>
          <p:nvPr/>
        </p:nvSpPr>
        <p:spPr bwMode="auto">
          <a:xfrm>
            <a:off x="7445375" y="3862388"/>
            <a:ext cx="414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a:latin typeface="Comic Sans MS" pitchFamily="66" charset="0"/>
              </a:rPr>
              <a:t>π</a:t>
            </a:r>
          </a:p>
        </p:txBody>
      </p:sp>
      <p:sp>
        <p:nvSpPr>
          <p:cNvPr id="145" name="Text Box 182"/>
          <p:cNvSpPr txBox="1">
            <a:spLocks noChangeArrowheads="1"/>
          </p:cNvSpPr>
          <p:nvPr/>
        </p:nvSpPr>
        <p:spPr bwMode="auto">
          <a:xfrm>
            <a:off x="6818313" y="3851275"/>
            <a:ext cx="414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46" name="Rectangle 183"/>
          <p:cNvSpPr>
            <a:spLocks noChangeArrowheads="1"/>
          </p:cNvSpPr>
          <p:nvPr/>
        </p:nvSpPr>
        <p:spPr bwMode="auto">
          <a:xfrm>
            <a:off x="8924925" y="58261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47" name="Rectangle 184"/>
          <p:cNvSpPr>
            <a:spLocks noChangeArrowheads="1"/>
          </p:cNvSpPr>
          <p:nvPr/>
        </p:nvSpPr>
        <p:spPr bwMode="auto">
          <a:xfrm>
            <a:off x="8615363" y="58261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48" name="Rectangle 185"/>
          <p:cNvSpPr>
            <a:spLocks noChangeArrowheads="1"/>
          </p:cNvSpPr>
          <p:nvPr/>
        </p:nvSpPr>
        <p:spPr bwMode="auto">
          <a:xfrm>
            <a:off x="8304213" y="58261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49" name="Rectangle 186"/>
          <p:cNvSpPr>
            <a:spLocks noChangeArrowheads="1"/>
          </p:cNvSpPr>
          <p:nvPr/>
        </p:nvSpPr>
        <p:spPr bwMode="auto">
          <a:xfrm>
            <a:off x="7994650" y="5826125"/>
            <a:ext cx="309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50" name="Rectangle 187"/>
          <p:cNvSpPr>
            <a:spLocks noChangeArrowheads="1"/>
          </p:cNvSpPr>
          <p:nvPr/>
        </p:nvSpPr>
        <p:spPr bwMode="auto">
          <a:xfrm>
            <a:off x="7683500" y="5826125"/>
            <a:ext cx="311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51" name="Rectangle 188"/>
          <p:cNvSpPr>
            <a:spLocks noChangeArrowheads="1"/>
          </p:cNvSpPr>
          <p:nvPr/>
        </p:nvSpPr>
        <p:spPr bwMode="auto">
          <a:xfrm>
            <a:off x="7373938" y="58261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52" name="Rectangle 189"/>
          <p:cNvSpPr>
            <a:spLocks noChangeArrowheads="1"/>
          </p:cNvSpPr>
          <p:nvPr/>
        </p:nvSpPr>
        <p:spPr bwMode="auto">
          <a:xfrm>
            <a:off x="3887788" y="5749925"/>
            <a:ext cx="309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endParaRPr lang="en-US" altLang="en-US" sz="800"/>
          </a:p>
        </p:txBody>
      </p:sp>
      <p:sp>
        <p:nvSpPr>
          <p:cNvPr id="153" name="Text Box 194"/>
          <p:cNvSpPr txBox="1">
            <a:spLocks noChangeArrowheads="1"/>
          </p:cNvSpPr>
          <p:nvPr/>
        </p:nvSpPr>
        <p:spPr bwMode="auto">
          <a:xfrm>
            <a:off x="6829425" y="5730875"/>
            <a:ext cx="4492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154" name="Text Box 195"/>
          <p:cNvSpPr txBox="1">
            <a:spLocks noChangeArrowheads="1"/>
          </p:cNvSpPr>
          <p:nvPr/>
        </p:nvSpPr>
        <p:spPr bwMode="auto">
          <a:xfrm>
            <a:off x="7412038" y="5730875"/>
            <a:ext cx="5111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155" name="Text Box 196"/>
          <p:cNvSpPr txBox="1">
            <a:spLocks noChangeArrowheads="1"/>
          </p:cNvSpPr>
          <p:nvPr/>
        </p:nvSpPr>
        <p:spPr bwMode="auto">
          <a:xfrm>
            <a:off x="8027988" y="5730875"/>
            <a:ext cx="619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156" name="Text Box 197"/>
          <p:cNvSpPr txBox="1">
            <a:spLocks noChangeArrowheads="1"/>
          </p:cNvSpPr>
          <p:nvPr/>
        </p:nvSpPr>
        <p:spPr bwMode="auto">
          <a:xfrm>
            <a:off x="8659813" y="5729288"/>
            <a:ext cx="619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157" name="Text Box 198"/>
          <p:cNvSpPr txBox="1">
            <a:spLocks noChangeArrowheads="1"/>
          </p:cNvSpPr>
          <p:nvPr/>
        </p:nvSpPr>
        <p:spPr bwMode="auto">
          <a:xfrm>
            <a:off x="5557838" y="5721350"/>
            <a:ext cx="5111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-90º</a:t>
            </a:r>
          </a:p>
        </p:txBody>
      </p:sp>
      <p:sp>
        <p:nvSpPr>
          <p:cNvPr id="158" name="Text Box 199"/>
          <p:cNvSpPr txBox="1">
            <a:spLocks noChangeArrowheads="1"/>
          </p:cNvSpPr>
          <p:nvPr/>
        </p:nvSpPr>
        <p:spPr bwMode="auto">
          <a:xfrm>
            <a:off x="4265613" y="5737225"/>
            <a:ext cx="619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-270º</a:t>
            </a:r>
          </a:p>
        </p:txBody>
      </p:sp>
      <p:sp>
        <p:nvSpPr>
          <p:cNvPr id="159" name="Text Box 200"/>
          <p:cNvSpPr txBox="1">
            <a:spLocks noChangeArrowheads="1"/>
          </p:cNvSpPr>
          <p:nvPr/>
        </p:nvSpPr>
        <p:spPr bwMode="auto">
          <a:xfrm>
            <a:off x="3656013" y="5727700"/>
            <a:ext cx="619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-360º</a:t>
            </a:r>
          </a:p>
        </p:txBody>
      </p:sp>
      <p:sp>
        <p:nvSpPr>
          <p:cNvPr id="160" name="Text Box 201"/>
          <p:cNvSpPr txBox="1">
            <a:spLocks noChangeArrowheads="1"/>
          </p:cNvSpPr>
          <p:nvPr/>
        </p:nvSpPr>
        <p:spPr bwMode="auto">
          <a:xfrm>
            <a:off x="4913313" y="5730875"/>
            <a:ext cx="6016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-180º</a:t>
            </a:r>
          </a:p>
        </p:txBody>
      </p:sp>
      <p:sp>
        <p:nvSpPr>
          <p:cNvPr id="161" name="Text Box 202"/>
          <p:cNvSpPr txBox="1">
            <a:spLocks noChangeArrowheads="1"/>
          </p:cNvSpPr>
          <p:nvPr/>
        </p:nvSpPr>
        <p:spPr bwMode="auto">
          <a:xfrm>
            <a:off x="3700463" y="5726113"/>
            <a:ext cx="466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62" name="Text Box 203"/>
          <p:cNvSpPr txBox="1">
            <a:spLocks noChangeArrowheads="1"/>
          </p:cNvSpPr>
          <p:nvPr/>
        </p:nvSpPr>
        <p:spPr bwMode="auto">
          <a:xfrm>
            <a:off x="4292600" y="5726113"/>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63" name="Text Box 204"/>
          <p:cNvSpPr txBox="1">
            <a:spLocks noChangeArrowheads="1"/>
          </p:cNvSpPr>
          <p:nvPr/>
        </p:nvSpPr>
        <p:spPr bwMode="auto">
          <a:xfrm>
            <a:off x="4972050" y="5716588"/>
            <a:ext cx="414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a:latin typeface="Comic Sans MS" pitchFamily="66" charset="0"/>
              </a:rPr>
              <a:t>-</a:t>
            </a:r>
            <a:r>
              <a:rPr lang="el-GR" altLang="en-US" sz="1200">
                <a:latin typeface="Comic Sans MS" pitchFamily="66" charset="0"/>
              </a:rPr>
              <a:t>π</a:t>
            </a:r>
          </a:p>
        </p:txBody>
      </p:sp>
      <p:sp>
        <p:nvSpPr>
          <p:cNvPr id="164" name="Text Box 205"/>
          <p:cNvSpPr txBox="1">
            <a:spLocks noChangeArrowheads="1"/>
          </p:cNvSpPr>
          <p:nvPr/>
        </p:nvSpPr>
        <p:spPr bwMode="auto">
          <a:xfrm>
            <a:off x="5591175" y="5689600"/>
            <a:ext cx="414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65" name="Text Box 206"/>
          <p:cNvSpPr txBox="1">
            <a:spLocks noChangeArrowheads="1"/>
          </p:cNvSpPr>
          <p:nvPr/>
        </p:nvSpPr>
        <p:spPr bwMode="auto">
          <a:xfrm>
            <a:off x="8721725" y="5737225"/>
            <a:ext cx="395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200">
                <a:latin typeface="Comic Sans MS" pitchFamily="66" charset="0"/>
              </a:rPr>
              <a:t>2</a:t>
            </a:r>
            <a:r>
              <a:rPr lang="el-GR" altLang="en-US" sz="1200">
                <a:latin typeface="Comic Sans MS" pitchFamily="66" charset="0"/>
              </a:rPr>
              <a:t>π</a:t>
            </a:r>
          </a:p>
        </p:txBody>
      </p:sp>
      <p:sp>
        <p:nvSpPr>
          <p:cNvPr id="166" name="Text Box 207"/>
          <p:cNvSpPr txBox="1">
            <a:spLocks noChangeArrowheads="1"/>
          </p:cNvSpPr>
          <p:nvPr/>
        </p:nvSpPr>
        <p:spPr bwMode="auto">
          <a:xfrm>
            <a:off x="8031163" y="5718175"/>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n-GB" altLang="en-US" sz="1200" u="sng">
                <a:latin typeface="Comic Sans MS" pitchFamily="66" charset="0"/>
              </a:rPr>
              <a:t>3</a:t>
            </a: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
        <p:nvSpPr>
          <p:cNvPr id="167" name="Text Box 208"/>
          <p:cNvSpPr txBox="1">
            <a:spLocks noChangeArrowheads="1"/>
          </p:cNvSpPr>
          <p:nvPr/>
        </p:nvSpPr>
        <p:spPr bwMode="auto">
          <a:xfrm>
            <a:off x="7446963" y="5708650"/>
            <a:ext cx="4143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a:latin typeface="Comic Sans MS" pitchFamily="66" charset="0"/>
              </a:rPr>
              <a:t>π</a:t>
            </a:r>
          </a:p>
        </p:txBody>
      </p:sp>
      <p:sp>
        <p:nvSpPr>
          <p:cNvPr id="168" name="Text Box 209"/>
          <p:cNvSpPr txBox="1">
            <a:spLocks noChangeArrowheads="1"/>
          </p:cNvSpPr>
          <p:nvPr/>
        </p:nvSpPr>
        <p:spPr bwMode="auto">
          <a:xfrm>
            <a:off x="6819900" y="5697538"/>
            <a:ext cx="414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el-GR" altLang="en-US" sz="1200" u="sng">
                <a:latin typeface="Comic Sans MS" pitchFamily="66" charset="0"/>
              </a:rPr>
              <a:t>π</a:t>
            </a:r>
            <a:r>
              <a:rPr lang="en-GB" altLang="en-US" sz="1200">
                <a:latin typeface="Comic Sans MS" pitchFamily="66" charset="0"/>
              </a:rPr>
              <a:t> 2</a:t>
            </a:r>
            <a:endParaRPr lang="el-GR" altLang="en-US" sz="1200">
              <a:latin typeface="Comic Sans MS" pitchFamily="66" charset="0"/>
            </a:endParaRPr>
          </a:p>
        </p:txBody>
      </p:sp>
    </p:spTree>
    <p:extLst>
      <p:ext uri="{BB962C8B-B14F-4D97-AF65-F5344CB8AC3E}">
        <p14:creationId xmlns:p14="http://schemas.microsoft.com/office/powerpoint/2010/main" val="187175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109"/>
                                        </p:tgtEl>
                                      </p:cBhvr>
                                    </p:animEffect>
                                    <p:set>
                                      <p:cBhvr>
                                        <p:cTn id="7" dur="1" fill="hold">
                                          <p:stCondLst>
                                            <p:cond delay="499"/>
                                          </p:stCondLst>
                                        </p:cTn>
                                        <p:tgtEl>
                                          <p:spTgt spid="109"/>
                                        </p:tgtEl>
                                        <p:attrNameLst>
                                          <p:attrName>style.visibility</p:attrName>
                                        </p:attrNameLst>
                                      </p:cBhvr>
                                      <p:to>
                                        <p:strVal val="hidden"/>
                                      </p:to>
                                    </p:set>
                                  </p:childTnLst>
                                </p:cTn>
                              </p:par>
                              <p:par>
                                <p:cTn id="8" presetID="3" presetClass="entr" presetSubtype="10" fill="hold" grpId="0" nodeType="withEffect">
                                  <p:stCondLst>
                                    <p:cond delay="0"/>
                                  </p:stCondLst>
                                  <p:childTnLst>
                                    <p:set>
                                      <p:cBhvr>
                                        <p:cTn id="9" dur="1" fill="hold">
                                          <p:stCondLst>
                                            <p:cond delay="0"/>
                                          </p:stCondLst>
                                        </p:cTn>
                                        <p:tgtEl>
                                          <p:spTgt spid="121"/>
                                        </p:tgtEl>
                                        <p:attrNameLst>
                                          <p:attrName>style.visibility</p:attrName>
                                        </p:attrNameLst>
                                      </p:cBhvr>
                                      <p:to>
                                        <p:strVal val="visible"/>
                                      </p:to>
                                    </p:set>
                                    <p:animEffect transition="in" filter="blinds(horizontal)">
                                      <p:cBhvr>
                                        <p:cTn id="10" dur="500"/>
                                        <p:tgtEl>
                                          <p:spTgt spid="12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0" nodeType="clickEffect">
                                  <p:stCondLst>
                                    <p:cond delay="0"/>
                                  </p:stCondLst>
                                  <p:childTnLst>
                                    <p:animEffect transition="out" filter="blinds(horizontal)">
                                      <p:cBhvr>
                                        <p:cTn id="14" dur="500"/>
                                        <p:tgtEl>
                                          <p:spTgt spid="108"/>
                                        </p:tgtEl>
                                      </p:cBhvr>
                                    </p:animEffect>
                                    <p:set>
                                      <p:cBhvr>
                                        <p:cTn id="15" dur="1" fill="hold">
                                          <p:stCondLst>
                                            <p:cond delay="499"/>
                                          </p:stCondLst>
                                        </p:cTn>
                                        <p:tgtEl>
                                          <p:spTgt spid="108"/>
                                        </p:tgtEl>
                                        <p:attrNameLst>
                                          <p:attrName>style.visibility</p:attrName>
                                        </p:attrNameLst>
                                      </p:cBhvr>
                                      <p:to>
                                        <p:strVal val="hidden"/>
                                      </p:to>
                                    </p:set>
                                  </p:childTnLst>
                                </p:cTn>
                              </p:par>
                              <p:par>
                                <p:cTn id="16" presetID="3" presetClass="entr" presetSubtype="10" fill="hold" grpId="0" nodeType="withEffect">
                                  <p:stCondLst>
                                    <p:cond delay="0"/>
                                  </p:stCondLst>
                                  <p:childTnLst>
                                    <p:set>
                                      <p:cBhvr>
                                        <p:cTn id="17" dur="1" fill="hold">
                                          <p:stCondLst>
                                            <p:cond delay="0"/>
                                          </p:stCondLst>
                                        </p:cTn>
                                        <p:tgtEl>
                                          <p:spTgt spid="122"/>
                                        </p:tgtEl>
                                        <p:attrNameLst>
                                          <p:attrName>style.visibility</p:attrName>
                                        </p:attrNameLst>
                                      </p:cBhvr>
                                      <p:to>
                                        <p:strVal val="visible"/>
                                      </p:to>
                                    </p:set>
                                    <p:animEffect transition="in" filter="blinds(horizontal)">
                                      <p:cBhvr>
                                        <p:cTn id="18" dur="500"/>
                                        <p:tgtEl>
                                          <p:spTgt spid="12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grpId="0" nodeType="clickEffect">
                                  <p:stCondLst>
                                    <p:cond delay="0"/>
                                  </p:stCondLst>
                                  <p:childTnLst>
                                    <p:animEffect transition="out" filter="blinds(horizontal)">
                                      <p:cBhvr>
                                        <p:cTn id="22" dur="500"/>
                                        <p:tgtEl>
                                          <p:spTgt spid="119"/>
                                        </p:tgtEl>
                                      </p:cBhvr>
                                    </p:animEffect>
                                    <p:set>
                                      <p:cBhvr>
                                        <p:cTn id="23" dur="1" fill="hold">
                                          <p:stCondLst>
                                            <p:cond delay="499"/>
                                          </p:stCondLst>
                                        </p:cTn>
                                        <p:tgtEl>
                                          <p:spTgt spid="119"/>
                                        </p:tgtEl>
                                        <p:attrNameLst>
                                          <p:attrName>style.visibility</p:attrName>
                                        </p:attrNameLst>
                                      </p:cBhvr>
                                      <p:to>
                                        <p:strVal val="hidden"/>
                                      </p:to>
                                    </p:set>
                                  </p:childTnLst>
                                </p:cTn>
                              </p:par>
                              <p:par>
                                <p:cTn id="24" presetID="3" presetClass="entr" presetSubtype="10" fill="hold" grpId="0" nodeType="withEffect">
                                  <p:stCondLst>
                                    <p:cond delay="0"/>
                                  </p:stCondLst>
                                  <p:childTnLst>
                                    <p:set>
                                      <p:cBhvr>
                                        <p:cTn id="25" dur="1" fill="hold">
                                          <p:stCondLst>
                                            <p:cond delay="0"/>
                                          </p:stCondLst>
                                        </p:cTn>
                                        <p:tgtEl>
                                          <p:spTgt spid="123"/>
                                        </p:tgtEl>
                                        <p:attrNameLst>
                                          <p:attrName>style.visibility</p:attrName>
                                        </p:attrNameLst>
                                      </p:cBhvr>
                                      <p:to>
                                        <p:strVal val="visible"/>
                                      </p:to>
                                    </p:set>
                                    <p:animEffect transition="in" filter="blinds(horizontal)">
                                      <p:cBhvr>
                                        <p:cTn id="26" dur="500"/>
                                        <p:tgtEl>
                                          <p:spTgt spid="12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grpId="0" nodeType="clickEffect">
                                  <p:stCondLst>
                                    <p:cond delay="0"/>
                                  </p:stCondLst>
                                  <p:childTnLst>
                                    <p:animEffect transition="out" filter="blinds(horizontal)">
                                      <p:cBhvr>
                                        <p:cTn id="30" dur="500"/>
                                        <p:tgtEl>
                                          <p:spTgt spid="107"/>
                                        </p:tgtEl>
                                      </p:cBhvr>
                                    </p:animEffect>
                                    <p:set>
                                      <p:cBhvr>
                                        <p:cTn id="31" dur="1" fill="hold">
                                          <p:stCondLst>
                                            <p:cond delay="499"/>
                                          </p:stCondLst>
                                        </p:cTn>
                                        <p:tgtEl>
                                          <p:spTgt spid="107"/>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124"/>
                                        </p:tgtEl>
                                        <p:attrNameLst>
                                          <p:attrName>style.visibility</p:attrName>
                                        </p:attrNameLst>
                                      </p:cBhvr>
                                      <p:to>
                                        <p:strVal val="visible"/>
                                      </p:to>
                                    </p:set>
                                    <p:animEffect transition="in" filter="blinds(horizontal)">
                                      <p:cBhvr>
                                        <p:cTn id="34" dur="500"/>
                                        <p:tgtEl>
                                          <p:spTgt spid="12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0" nodeType="clickEffect">
                                  <p:stCondLst>
                                    <p:cond delay="0"/>
                                  </p:stCondLst>
                                  <p:childTnLst>
                                    <p:animEffect transition="out" filter="blinds(horizontal)">
                                      <p:cBhvr>
                                        <p:cTn id="38" dur="500"/>
                                        <p:tgtEl>
                                          <p:spTgt spid="35"/>
                                        </p:tgtEl>
                                      </p:cBhvr>
                                    </p:animEffect>
                                    <p:set>
                                      <p:cBhvr>
                                        <p:cTn id="39" dur="1" fill="hold">
                                          <p:stCondLst>
                                            <p:cond delay="499"/>
                                          </p:stCondLst>
                                        </p:cTn>
                                        <p:tgtEl>
                                          <p:spTgt spid="35"/>
                                        </p:tgtEl>
                                        <p:attrNameLst>
                                          <p:attrName>style.visibility</p:attrName>
                                        </p:attrNameLst>
                                      </p:cBhvr>
                                      <p:to>
                                        <p:strVal val="hidden"/>
                                      </p:to>
                                    </p:set>
                                  </p:childTnLst>
                                </p:cTn>
                              </p:par>
                              <p:par>
                                <p:cTn id="40" presetID="3" presetClass="entr" presetSubtype="10" fill="hold" grpId="0" nodeType="withEffect">
                                  <p:stCondLst>
                                    <p:cond delay="0"/>
                                  </p:stCondLst>
                                  <p:childTnLst>
                                    <p:set>
                                      <p:cBhvr>
                                        <p:cTn id="41" dur="1" fill="hold">
                                          <p:stCondLst>
                                            <p:cond delay="0"/>
                                          </p:stCondLst>
                                        </p:cTn>
                                        <p:tgtEl>
                                          <p:spTgt spid="128"/>
                                        </p:tgtEl>
                                        <p:attrNameLst>
                                          <p:attrName>style.visibility</p:attrName>
                                        </p:attrNameLst>
                                      </p:cBhvr>
                                      <p:to>
                                        <p:strVal val="visible"/>
                                      </p:to>
                                    </p:set>
                                    <p:animEffect transition="in" filter="blinds(horizontal)">
                                      <p:cBhvr>
                                        <p:cTn id="42" dur="500"/>
                                        <p:tgtEl>
                                          <p:spTgt spid="12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0" nodeType="clickEffect">
                                  <p:stCondLst>
                                    <p:cond delay="0"/>
                                  </p:stCondLst>
                                  <p:childTnLst>
                                    <p:animEffect transition="out" filter="blinds(horizontal)">
                                      <p:cBhvr>
                                        <p:cTn id="46" dur="500"/>
                                        <p:tgtEl>
                                          <p:spTgt spid="36"/>
                                        </p:tgtEl>
                                      </p:cBhvr>
                                    </p:animEffect>
                                    <p:set>
                                      <p:cBhvr>
                                        <p:cTn id="47" dur="1" fill="hold">
                                          <p:stCondLst>
                                            <p:cond delay="499"/>
                                          </p:stCondLst>
                                        </p:cTn>
                                        <p:tgtEl>
                                          <p:spTgt spid="36"/>
                                        </p:tgtEl>
                                        <p:attrNameLst>
                                          <p:attrName>style.visibility</p:attrName>
                                        </p:attrNameLst>
                                      </p:cBhvr>
                                      <p:to>
                                        <p:strVal val="hidden"/>
                                      </p:to>
                                    </p:set>
                                  </p:childTnLst>
                                </p:cTn>
                              </p:par>
                              <p:par>
                                <p:cTn id="48" presetID="3" presetClass="entr" presetSubtype="10" fill="hold" grpId="0" nodeType="withEffect">
                                  <p:stCondLst>
                                    <p:cond delay="0"/>
                                  </p:stCondLst>
                                  <p:childTnLst>
                                    <p:set>
                                      <p:cBhvr>
                                        <p:cTn id="49" dur="1" fill="hold">
                                          <p:stCondLst>
                                            <p:cond delay="0"/>
                                          </p:stCondLst>
                                        </p:cTn>
                                        <p:tgtEl>
                                          <p:spTgt spid="127"/>
                                        </p:tgtEl>
                                        <p:attrNameLst>
                                          <p:attrName>style.visibility</p:attrName>
                                        </p:attrNameLst>
                                      </p:cBhvr>
                                      <p:to>
                                        <p:strVal val="visible"/>
                                      </p:to>
                                    </p:set>
                                    <p:animEffect transition="in" filter="blinds(horizontal)">
                                      <p:cBhvr>
                                        <p:cTn id="50" dur="500"/>
                                        <p:tgtEl>
                                          <p:spTgt spid="127"/>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xit" presetSubtype="10" fill="hold" grpId="0" nodeType="clickEffect">
                                  <p:stCondLst>
                                    <p:cond delay="0"/>
                                  </p:stCondLst>
                                  <p:childTnLst>
                                    <p:animEffect transition="out" filter="blinds(horizontal)">
                                      <p:cBhvr>
                                        <p:cTn id="54" dur="500"/>
                                        <p:tgtEl>
                                          <p:spTgt spid="37"/>
                                        </p:tgtEl>
                                      </p:cBhvr>
                                    </p:animEffect>
                                    <p:set>
                                      <p:cBhvr>
                                        <p:cTn id="55" dur="1" fill="hold">
                                          <p:stCondLst>
                                            <p:cond delay="499"/>
                                          </p:stCondLst>
                                        </p:cTn>
                                        <p:tgtEl>
                                          <p:spTgt spid="37"/>
                                        </p:tgtEl>
                                        <p:attrNameLst>
                                          <p:attrName>style.visibility</p:attrName>
                                        </p:attrNameLst>
                                      </p:cBhvr>
                                      <p:to>
                                        <p:strVal val="hidden"/>
                                      </p:to>
                                    </p:set>
                                  </p:childTnLst>
                                </p:cTn>
                              </p:par>
                              <p:par>
                                <p:cTn id="56" presetID="3" presetClass="entr" presetSubtype="10" fill="hold" grpId="0" nodeType="withEffect">
                                  <p:stCondLst>
                                    <p:cond delay="0"/>
                                  </p:stCondLst>
                                  <p:childTnLst>
                                    <p:set>
                                      <p:cBhvr>
                                        <p:cTn id="57" dur="1" fill="hold">
                                          <p:stCondLst>
                                            <p:cond delay="0"/>
                                          </p:stCondLst>
                                        </p:cTn>
                                        <p:tgtEl>
                                          <p:spTgt spid="126"/>
                                        </p:tgtEl>
                                        <p:attrNameLst>
                                          <p:attrName>style.visibility</p:attrName>
                                        </p:attrNameLst>
                                      </p:cBhvr>
                                      <p:to>
                                        <p:strVal val="visible"/>
                                      </p:to>
                                    </p:set>
                                    <p:animEffect transition="in" filter="blinds(horizontal)">
                                      <p:cBhvr>
                                        <p:cTn id="58" dur="500"/>
                                        <p:tgtEl>
                                          <p:spTgt spid="12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xit" presetSubtype="10" fill="hold" grpId="0" nodeType="clickEffect">
                                  <p:stCondLst>
                                    <p:cond delay="0"/>
                                  </p:stCondLst>
                                  <p:childTnLst>
                                    <p:animEffect transition="out" filter="blinds(horizontal)">
                                      <p:cBhvr>
                                        <p:cTn id="62" dur="500"/>
                                        <p:tgtEl>
                                          <p:spTgt spid="38"/>
                                        </p:tgtEl>
                                      </p:cBhvr>
                                    </p:animEffect>
                                    <p:set>
                                      <p:cBhvr>
                                        <p:cTn id="63" dur="1" fill="hold">
                                          <p:stCondLst>
                                            <p:cond delay="499"/>
                                          </p:stCondLst>
                                        </p:cTn>
                                        <p:tgtEl>
                                          <p:spTgt spid="38"/>
                                        </p:tgtEl>
                                        <p:attrNameLst>
                                          <p:attrName>style.visibility</p:attrName>
                                        </p:attrNameLst>
                                      </p:cBhvr>
                                      <p:to>
                                        <p:strVal val="hidden"/>
                                      </p:to>
                                    </p:set>
                                  </p:childTnLst>
                                </p:cTn>
                              </p:par>
                              <p:par>
                                <p:cTn id="64" presetID="3" presetClass="entr" presetSubtype="10" fill="hold" grpId="0" nodeType="withEffect">
                                  <p:stCondLst>
                                    <p:cond delay="0"/>
                                  </p:stCondLst>
                                  <p:childTnLst>
                                    <p:set>
                                      <p:cBhvr>
                                        <p:cTn id="65" dur="1" fill="hold">
                                          <p:stCondLst>
                                            <p:cond delay="0"/>
                                          </p:stCondLst>
                                        </p:cTn>
                                        <p:tgtEl>
                                          <p:spTgt spid="125"/>
                                        </p:tgtEl>
                                        <p:attrNameLst>
                                          <p:attrName>style.visibility</p:attrName>
                                        </p:attrNameLst>
                                      </p:cBhvr>
                                      <p:to>
                                        <p:strVal val="visible"/>
                                      </p:to>
                                    </p:set>
                                    <p:animEffect transition="in" filter="blinds(horizontal)">
                                      <p:cBhvr>
                                        <p:cTn id="66" dur="500"/>
                                        <p:tgtEl>
                                          <p:spTgt spid="125"/>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xit" presetSubtype="10" fill="hold" grpId="0" nodeType="clickEffect">
                                  <p:stCondLst>
                                    <p:cond delay="0"/>
                                  </p:stCondLst>
                                  <p:childTnLst>
                                    <p:animEffect transition="out" filter="blinds(horizontal)">
                                      <p:cBhvr>
                                        <p:cTn id="70" dur="500"/>
                                        <p:tgtEl>
                                          <p:spTgt spid="135"/>
                                        </p:tgtEl>
                                      </p:cBhvr>
                                    </p:animEffect>
                                    <p:set>
                                      <p:cBhvr>
                                        <p:cTn id="71" dur="1" fill="hold">
                                          <p:stCondLst>
                                            <p:cond delay="499"/>
                                          </p:stCondLst>
                                        </p:cTn>
                                        <p:tgtEl>
                                          <p:spTgt spid="135"/>
                                        </p:tgtEl>
                                        <p:attrNameLst>
                                          <p:attrName>style.visibility</p:attrName>
                                        </p:attrNameLst>
                                      </p:cBhvr>
                                      <p:to>
                                        <p:strVal val="hidden"/>
                                      </p:to>
                                    </p:set>
                                  </p:childTnLst>
                                </p:cTn>
                              </p:par>
                              <p:par>
                                <p:cTn id="72" presetID="3" presetClass="entr" presetSubtype="10" fill="hold" grpId="0" nodeType="withEffect">
                                  <p:stCondLst>
                                    <p:cond delay="0"/>
                                  </p:stCondLst>
                                  <p:childTnLst>
                                    <p:set>
                                      <p:cBhvr>
                                        <p:cTn id="73" dur="1" fill="hold">
                                          <p:stCondLst>
                                            <p:cond delay="0"/>
                                          </p:stCondLst>
                                        </p:cTn>
                                        <p:tgtEl>
                                          <p:spTgt spid="138"/>
                                        </p:tgtEl>
                                        <p:attrNameLst>
                                          <p:attrName>style.visibility</p:attrName>
                                        </p:attrNameLst>
                                      </p:cBhvr>
                                      <p:to>
                                        <p:strVal val="visible"/>
                                      </p:to>
                                    </p:set>
                                    <p:animEffect transition="in" filter="blinds(horizontal)">
                                      <p:cBhvr>
                                        <p:cTn id="74" dur="500"/>
                                        <p:tgtEl>
                                          <p:spTgt spid="138"/>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xit" presetSubtype="10" fill="hold" grpId="0" nodeType="clickEffect">
                                  <p:stCondLst>
                                    <p:cond delay="0"/>
                                  </p:stCondLst>
                                  <p:childTnLst>
                                    <p:animEffect transition="out" filter="blinds(horizontal)">
                                      <p:cBhvr>
                                        <p:cTn id="78" dur="500"/>
                                        <p:tgtEl>
                                          <p:spTgt spid="134"/>
                                        </p:tgtEl>
                                      </p:cBhvr>
                                    </p:animEffect>
                                    <p:set>
                                      <p:cBhvr>
                                        <p:cTn id="79" dur="1" fill="hold">
                                          <p:stCondLst>
                                            <p:cond delay="499"/>
                                          </p:stCondLst>
                                        </p:cTn>
                                        <p:tgtEl>
                                          <p:spTgt spid="134"/>
                                        </p:tgtEl>
                                        <p:attrNameLst>
                                          <p:attrName>style.visibility</p:attrName>
                                        </p:attrNameLst>
                                      </p:cBhvr>
                                      <p:to>
                                        <p:strVal val="hidden"/>
                                      </p:to>
                                    </p:set>
                                  </p:childTnLst>
                                </p:cTn>
                              </p:par>
                              <p:par>
                                <p:cTn id="80" presetID="3" presetClass="entr" presetSubtype="10" fill="hold" grpId="0" nodeType="withEffect">
                                  <p:stCondLst>
                                    <p:cond delay="0"/>
                                  </p:stCondLst>
                                  <p:childTnLst>
                                    <p:set>
                                      <p:cBhvr>
                                        <p:cTn id="81" dur="1" fill="hold">
                                          <p:stCondLst>
                                            <p:cond delay="0"/>
                                          </p:stCondLst>
                                        </p:cTn>
                                        <p:tgtEl>
                                          <p:spTgt spid="139"/>
                                        </p:tgtEl>
                                        <p:attrNameLst>
                                          <p:attrName>style.visibility</p:attrName>
                                        </p:attrNameLst>
                                      </p:cBhvr>
                                      <p:to>
                                        <p:strVal val="visible"/>
                                      </p:to>
                                    </p:set>
                                    <p:animEffect transition="in" filter="blinds(horizontal)">
                                      <p:cBhvr>
                                        <p:cTn id="82" dur="500"/>
                                        <p:tgtEl>
                                          <p:spTgt spid="13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xit" presetSubtype="10" fill="hold" grpId="0" nodeType="clickEffect">
                                  <p:stCondLst>
                                    <p:cond delay="0"/>
                                  </p:stCondLst>
                                  <p:childTnLst>
                                    <p:animEffect transition="out" filter="blinds(horizontal)">
                                      <p:cBhvr>
                                        <p:cTn id="86" dur="500"/>
                                        <p:tgtEl>
                                          <p:spTgt spid="137"/>
                                        </p:tgtEl>
                                      </p:cBhvr>
                                    </p:animEffect>
                                    <p:set>
                                      <p:cBhvr>
                                        <p:cTn id="87" dur="1" fill="hold">
                                          <p:stCondLst>
                                            <p:cond delay="499"/>
                                          </p:stCondLst>
                                        </p:cTn>
                                        <p:tgtEl>
                                          <p:spTgt spid="137"/>
                                        </p:tgtEl>
                                        <p:attrNameLst>
                                          <p:attrName>style.visibility</p:attrName>
                                        </p:attrNameLst>
                                      </p:cBhvr>
                                      <p:to>
                                        <p:strVal val="hidden"/>
                                      </p:to>
                                    </p:set>
                                  </p:childTnLst>
                                </p:cTn>
                              </p:par>
                              <p:par>
                                <p:cTn id="88" presetID="3" presetClass="entr" presetSubtype="10" fill="hold" grpId="0" nodeType="withEffect">
                                  <p:stCondLst>
                                    <p:cond delay="0"/>
                                  </p:stCondLst>
                                  <p:childTnLst>
                                    <p:set>
                                      <p:cBhvr>
                                        <p:cTn id="89" dur="1" fill="hold">
                                          <p:stCondLst>
                                            <p:cond delay="0"/>
                                          </p:stCondLst>
                                        </p:cTn>
                                        <p:tgtEl>
                                          <p:spTgt spid="140"/>
                                        </p:tgtEl>
                                        <p:attrNameLst>
                                          <p:attrName>style.visibility</p:attrName>
                                        </p:attrNameLst>
                                      </p:cBhvr>
                                      <p:to>
                                        <p:strVal val="visible"/>
                                      </p:to>
                                    </p:set>
                                    <p:animEffect transition="in" filter="blinds(horizontal)">
                                      <p:cBhvr>
                                        <p:cTn id="90" dur="500"/>
                                        <p:tgtEl>
                                          <p:spTgt spid="140"/>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xit" presetSubtype="10" fill="hold" grpId="0" nodeType="clickEffect">
                                  <p:stCondLst>
                                    <p:cond delay="0"/>
                                  </p:stCondLst>
                                  <p:childTnLst>
                                    <p:animEffect transition="out" filter="blinds(horizontal)">
                                      <p:cBhvr>
                                        <p:cTn id="94" dur="500"/>
                                        <p:tgtEl>
                                          <p:spTgt spid="133"/>
                                        </p:tgtEl>
                                      </p:cBhvr>
                                    </p:animEffect>
                                    <p:set>
                                      <p:cBhvr>
                                        <p:cTn id="95" dur="1" fill="hold">
                                          <p:stCondLst>
                                            <p:cond delay="499"/>
                                          </p:stCondLst>
                                        </p:cTn>
                                        <p:tgtEl>
                                          <p:spTgt spid="133"/>
                                        </p:tgtEl>
                                        <p:attrNameLst>
                                          <p:attrName>style.visibility</p:attrName>
                                        </p:attrNameLst>
                                      </p:cBhvr>
                                      <p:to>
                                        <p:strVal val="hidden"/>
                                      </p:to>
                                    </p:set>
                                  </p:childTnLst>
                                </p:cTn>
                              </p:par>
                              <p:par>
                                <p:cTn id="96" presetID="3" presetClass="entr" presetSubtype="10" fill="hold" grpId="0" nodeType="withEffect">
                                  <p:stCondLst>
                                    <p:cond delay="0"/>
                                  </p:stCondLst>
                                  <p:childTnLst>
                                    <p:set>
                                      <p:cBhvr>
                                        <p:cTn id="97" dur="1" fill="hold">
                                          <p:stCondLst>
                                            <p:cond delay="0"/>
                                          </p:stCondLst>
                                        </p:cTn>
                                        <p:tgtEl>
                                          <p:spTgt spid="141"/>
                                        </p:tgtEl>
                                        <p:attrNameLst>
                                          <p:attrName>style.visibility</p:attrName>
                                        </p:attrNameLst>
                                      </p:cBhvr>
                                      <p:to>
                                        <p:strVal val="visible"/>
                                      </p:to>
                                    </p:set>
                                    <p:animEffect transition="in" filter="blinds(horizontal)">
                                      <p:cBhvr>
                                        <p:cTn id="98" dur="500"/>
                                        <p:tgtEl>
                                          <p:spTgt spid="141"/>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xit" presetSubtype="10" fill="hold" grpId="0" nodeType="clickEffect">
                                  <p:stCondLst>
                                    <p:cond delay="0"/>
                                  </p:stCondLst>
                                  <p:childTnLst>
                                    <p:animEffect transition="out" filter="blinds(horizontal)">
                                      <p:cBhvr>
                                        <p:cTn id="102" dur="500"/>
                                        <p:tgtEl>
                                          <p:spTgt spid="129"/>
                                        </p:tgtEl>
                                      </p:cBhvr>
                                    </p:animEffect>
                                    <p:set>
                                      <p:cBhvr>
                                        <p:cTn id="103" dur="1" fill="hold">
                                          <p:stCondLst>
                                            <p:cond delay="499"/>
                                          </p:stCondLst>
                                        </p:cTn>
                                        <p:tgtEl>
                                          <p:spTgt spid="129"/>
                                        </p:tgtEl>
                                        <p:attrNameLst>
                                          <p:attrName>style.visibility</p:attrName>
                                        </p:attrNameLst>
                                      </p:cBhvr>
                                      <p:to>
                                        <p:strVal val="hidden"/>
                                      </p:to>
                                    </p:set>
                                  </p:childTnLst>
                                </p:cTn>
                              </p:par>
                              <p:par>
                                <p:cTn id="104" presetID="3" presetClass="entr" presetSubtype="10" fill="hold" grpId="0" nodeType="withEffect">
                                  <p:stCondLst>
                                    <p:cond delay="0"/>
                                  </p:stCondLst>
                                  <p:childTnLst>
                                    <p:set>
                                      <p:cBhvr>
                                        <p:cTn id="105" dur="1" fill="hold">
                                          <p:stCondLst>
                                            <p:cond delay="0"/>
                                          </p:stCondLst>
                                        </p:cTn>
                                        <p:tgtEl>
                                          <p:spTgt spid="145"/>
                                        </p:tgtEl>
                                        <p:attrNameLst>
                                          <p:attrName>style.visibility</p:attrName>
                                        </p:attrNameLst>
                                      </p:cBhvr>
                                      <p:to>
                                        <p:strVal val="visible"/>
                                      </p:to>
                                    </p:set>
                                    <p:animEffect transition="in" filter="blinds(horizontal)">
                                      <p:cBhvr>
                                        <p:cTn id="106" dur="500"/>
                                        <p:tgtEl>
                                          <p:spTgt spid="145"/>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xit" presetSubtype="10" fill="hold" grpId="0" nodeType="clickEffect">
                                  <p:stCondLst>
                                    <p:cond delay="0"/>
                                  </p:stCondLst>
                                  <p:childTnLst>
                                    <p:animEffect transition="out" filter="blinds(horizontal)">
                                      <p:cBhvr>
                                        <p:cTn id="110" dur="500"/>
                                        <p:tgtEl>
                                          <p:spTgt spid="130"/>
                                        </p:tgtEl>
                                      </p:cBhvr>
                                    </p:animEffect>
                                    <p:set>
                                      <p:cBhvr>
                                        <p:cTn id="111" dur="1" fill="hold">
                                          <p:stCondLst>
                                            <p:cond delay="499"/>
                                          </p:stCondLst>
                                        </p:cTn>
                                        <p:tgtEl>
                                          <p:spTgt spid="130"/>
                                        </p:tgtEl>
                                        <p:attrNameLst>
                                          <p:attrName>style.visibility</p:attrName>
                                        </p:attrNameLst>
                                      </p:cBhvr>
                                      <p:to>
                                        <p:strVal val="hidden"/>
                                      </p:to>
                                    </p:set>
                                  </p:childTnLst>
                                </p:cTn>
                              </p:par>
                              <p:par>
                                <p:cTn id="112" presetID="3" presetClass="entr" presetSubtype="10" fill="hold" grpId="0" nodeType="withEffect">
                                  <p:stCondLst>
                                    <p:cond delay="0"/>
                                  </p:stCondLst>
                                  <p:childTnLst>
                                    <p:set>
                                      <p:cBhvr>
                                        <p:cTn id="113" dur="1" fill="hold">
                                          <p:stCondLst>
                                            <p:cond delay="0"/>
                                          </p:stCondLst>
                                        </p:cTn>
                                        <p:tgtEl>
                                          <p:spTgt spid="144"/>
                                        </p:tgtEl>
                                        <p:attrNameLst>
                                          <p:attrName>style.visibility</p:attrName>
                                        </p:attrNameLst>
                                      </p:cBhvr>
                                      <p:to>
                                        <p:strVal val="visible"/>
                                      </p:to>
                                    </p:set>
                                    <p:animEffect transition="in" filter="blinds(horizontal)">
                                      <p:cBhvr>
                                        <p:cTn id="114" dur="500"/>
                                        <p:tgtEl>
                                          <p:spTgt spid="14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xit" presetSubtype="10" fill="hold" grpId="0" nodeType="clickEffect">
                                  <p:stCondLst>
                                    <p:cond delay="0"/>
                                  </p:stCondLst>
                                  <p:childTnLst>
                                    <p:animEffect transition="out" filter="blinds(horizontal)">
                                      <p:cBhvr>
                                        <p:cTn id="118" dur="500"/>
                                        <p:tgtEl>
                                          <p:spTgt spid="131"/>
                                        </p:tgtEl>
                                      </p:cBhvr>
                                    </p:animEffect>
                                    <p:set>
                                      <p:cBhvr>
                                        <p:cTn id="119" dur="1" fill="hold">
                                          <p:stCondLst>
                                            <p:cond delay="499"/>
                                          </p:stCondLst>
                                        </p:cTn>
                                        <p:tgtEl>
                                          <p:spTgt spid="131"/>
                                        </p:tgtEl>
                                        <p:attrNameLst>
                                          <p:attrName>style.visibility</p:attrName>
                                        </p:attrNameLst>
                                      </p:cBhvr>
                                      <p:to>
                                        <p:strVal val="hidden"/>
                                      </p:to>
                                    </p:set>
                                  </p:childTnLst>
                                </p:cTn>
                              </p:par>
                              <p:par>
                                <p:cTn id="120" presetID="3" presetClass="entr" presetSubtype="10" fill="hold" grpId="0" nodeType="withEffect">
                                  <p:stCondLst>
                                    <p:cond delay="0"/>
                                  </p:stCondLst>
                                  <p:childTnLst>
                                    <p:set>
                                      <p:cBhvr>
                                        <p:cTn id="121" dur="1" fill="hold">
                                          <p:stCondLst>
                                            <p:cond delay="0"/>
                                          </p:stCondLst>
                                        </p:cTn>
                                        <p:tgtEl>
                                          <p:spTgt spid="143"/>
                                        </p:tgtEl>
                                        <p:attrNameLst>
                                          <p:attrName>style.visibility</p:attrName>
                                        </p:attrNameLst>
                                      </p:cBhvr>
                                      <p:to>
                                        <p:strVal val="visible"/>
                                      </p:to>
                                    </p:set>
                                    <p:animEffect transition="in" filter="blinds(horizontal)">
                                      <p:cBhvr>
                                        <p:cTn id="122" dur="500"/>
                                        <p:tgtEl>
                                          <p:spTgt spid="143"/>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xit" presetSubtype="10" fill="hold" grpId="0" nodeType="clickEffect">
                                  <p:stCondLst>
                                    <p:cond delay="0"/>
                                  </p:stCondLst>
                                  <p:childTnLst>
                                    <p:animEffect transition="out" filter="blinds(horizontal)">
                                      <p:cBhvr>
                                        <p:cTn id="126" dur="500"/>
                                        <p:tgtEl>
                                          <p:spTgt spid="132"/>
                                        </p:tgtEl>
                                      </p:cBhvr>
                                    </p:animEffect>
                                    <p:set>
                                      <p:cBhvr>
                                        <p:cTn id="127" dur="1" fill="hold">
                                          <p:stCondLst>
                                            <p:cond delay="499"/>
                                          </p:stCondLst>
                                        </p:cTn>
                                        <p:tgtEl>
                                          <p:spTgt spid="132"/>
                                        </p:tgtEl>
                                        <p:attrNameLst>
                                          <p:attrName>style.visibility</p:attrName>
                                        </p:attrNameLst>
                                      </p:cBhvr>
                                      <p:to>
                                        <p:strVal val="hidden"/>
                                      </p:to>
                                    </p:set>
                                  </p:childTnLst>
                                </p:cTn>
                              </p:par>
                              <p:par>
                                <p:cTn id="128" presetID="3" presetClass="entr" presetSubtype="10" fill="hold" grpId="0" nodeType="withEffect">
                                  <p:stCondLst>
                                    <p:cond delay="0"/>
                                  </p:stCondLst>
                                  <p:childTnLst>
                                    <p:set>
                                      <p:cBhvr>
                                        <p:cTn id="129" dur="1" fill="hold">
                                          <p:stCondLst>
                                            <p:cond delay="0"/>
                                          </p:stCondLst>
                                        </p:cTn>
                                        <p:tgtEl>
                                          <p:spTgt spid="142"/>
                                        </p:tgtEl>
                                        <p:attrNameLst>
                                          <p:attrName>style.visibility</p:attrName>
                                        </p:attrNameLst>
                                      </p:cBhvr>
                                      <p:to>
                                        <p:strVal val="visible"/>
                                      </p:to>
                                    </p:set>
                                    <p:animEffect transition="in" filter="blinds(horizontal)">
                                      <p:cBhvr>
                                        <p:cTn id="130" dur="500"/>
                                        <p:tgtEl>
                                          <p:spTgt spid="142"/>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xit" presetSubtype="10" fill="hold" grpId="0" nodeType="clickEffect">
                                  <p:stCondLst>
                                    <p:cond delay="0"/>
                                  </p:stCondLst>
                                  <p:childTnLst>
                                    <p:animEffect transition="out" filter="blinds(horizontal)">
                                      <p:cBhvr>
                                        <p:cTn id="134" dur="500"/>
                                        <p:tgtEl>
                                          <p:spTgt spid="159"/>
                                        </p:tgtEl>
                                      </p:cBhvr>
                                    </p:animEffect>
                                    <p:set>
                                      <p:cBhvr>
                                        <p:cTn id="135" dur="1" fill="hold">
                                          <p:stCondLst>
                                            <p:cond delay="499"/>
                                          </p:stCondLst>
                                        </p:cTn>
                                        <p:tgtEl>
                                          <p:spTgt spid="159"/>
                                        </p:tgtEl>
                                        <p:attrNameLst>
                                          <p:attrName>style.visibility</p:attrName>
                                        </p:attrNameLst>
                                      </p:cBhvr>
                                      <p:to>
                                        <p:strVal val="hidden"/>
                                      </p:to>
                                    </p:set>
                                  </p:childTnLst>
                                </p:cTn>
                              </p:par>
                              <p:par>
                                <p:cTn id="136" presetID="3" presetClass="entr" presetSubtype="10" fill="hold" grpId="0" nodeType="withEffect">
                                  <p:stCondLst>
                                    <p:cond delay="0"/>
                                  </p:stCondLst>
                                  <p:childTnLst>
                                    <p:set>
                                      <p:cBhvr>
                                        <p:cTn id="137" dur="1" fill="hold">
                                          <p:stCondLst>
                                            <p:cond delay="0"/>
                                          </p:stCondLst>
                                        </p:cTn>
                                        <p:tgtEl>
                                          <p:spTgt spid="161"/>
                                        </p:tgtEl>
                                        <p:attrNameLst>
                                          <p:attrName>style.visibility</p:attrName>
                                        </p:attrNameLst>
                                      </p:cBhvr>
                                      <p:to>
                                        <p:strVal val="visible"/>
                                      </p:to>
                                    </p:set>
                                    <p:animEffect transition="in" filter="blinds(horizontal)">
                                      <p:cBhvr>
                                        <p:cTn id="138" dur="500"/>
                                        <p:tgtEl>
                                          <p:spTgt spid="161"/>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xit" presetSubtype="10" fill="hold" grpId="0" nodeType="clickEffect">
                                  <p:stCondLst>
                                    <p:cond delay="0"/>
                                  </p:stCondLst>
                                  <p:childTnLst>
                                    <p:animEffect transition="out" filter="blinds(horizontal)">
                                      <p:cBhvr>
                                        <p:cTn id="142" dur="500"/>
                                        <p:tgtEl>
                                          <p:spTgt spid="158"/>
                                        </p:tgtEl>
                                      </p:cBhvr>
                                    </p:animEffect>
                                    <p:set>
                                      <p:cBhvr>
                                        <p:cTn id="143" dur="1" fill="hold">
                                          <p:stCondLst>
                                            <p:cond delay="499"/>
                                          </p:stCondLst>
                                        </p:cTn>
                                        <p:tgtEl>
                                          <p:spTgt spid="158"/>
                                        </p:tgtEl>
                                        <p:attrNameLst>
                                          <p:attrName>style.visibility</p:attrName>
                                        </p:attrNameLst>
                                      </p:cBhvr>
                                      <p:to>
                                        <p:strVal val="hidden"/>
                                      </p:to>
                                    </p:set>
                                  </p:childTnLst>
                                </p:cTn>
                              </p:par>
                              <p:par>
                                <p:cTn id="144" presetID="3" presetClass="entr" presetSubtype="10" fill="hold" grpId="0" nodeType="withEffect">
                                  <p:stCondLst>
                                    <p:cond delay="0"/>
                                  </p:stCondLst>
                                  <p:childTnLst>
                                    <p:set>
                                      <p:cBhvr>
                                        <p:cTn id="145" dur="1" fill="hold">
                                          <p:stCondLst>
                                            <p:cond delay="0"/>
                                          </p:stCondLst>
                                        </p:cTn>
                                        <p:tgtEl>
                                          <p:spTgt spid="162"/>
                                        </p:tgtEl>
                                        <p:attrNameLst>
                                          <p:attrName>style.visibility</p:attrName>
                                        </p:attrNameLst>
                                      </p:cBhvr>
                                      <p:to>
                                        <p:strVal val="visible"/>
                                      </p:to>
                                    </p:set>
                                    <p:animEffect transition="in" filter="blinds(horizontal)">
                                      <p:cBhvr>
                                        <p:cTn id="146" dur="500"/>
                                        <p:tgtEl>
                                          <p:spTgt spid="162"/>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xit" presetSubtype="10" fill="hold" grpId="0" nodeType="clickEffect">
                                  <p:stCondLst>
                                    <p:cond delay="0"/>
                                  </p:stCondLst>
                                  <p:childTnLst>
                                    <p:animEffect transition="out" filter="blinds(horizontal)">
                                      <p:cBhvr>
                                        <p:cTn id="150" dur="500"/>
                                        <p:tgtEl>
                                          <p:spTgt spid="160"/>
                                        </p:tgtEl>
                                      </p:cBhvr>
                                    </p:animEffect>
                                    <p:set>
                                      <p:cBhvr>
                                        <p:cTn id="151" dur="1" fill="hold">
                                          <p:stCondLst>
                                            <p:cond delay="499"/>
                                          </p:stCondLst>
                                        </p:cTn>
                                        <p:tgtEl>
                                          <p:spTgt spid="160"/>
                                        </p:tgtEl>
                                        <p:attrNameLst>
                                          <p:attrName>style.visibility</p:attrName>
                                        </p:attrNameLst>
                                      </p:cBhvr>
                                      <p:to>
                                        <p:strVal val="hidden"/>
                                      </p:to>
                                    </p:set>
                                  </p:childTnLst>
                                </p:cTn>
                              </p:par>
                              <p:par>
                                <p:cTn id="152" presetID="3" presetClass="entr" presetSubtype="10" fill="hold" grpId="0" nodeType="withEffect">
                                  <p:stCondLst>
                                    <p:cond delay="0"/>
                                  </p:stCondLst>
                                  <p:childTnLst>
                                    <p:set>
                                      <p:cBhvr>
                                        <p:cTn id="153" dur="1" fill="hold">
                                          <p:stCondLst>
                                            <p:cond delay="0"/>
                                          </p:stCondLst>
                                        </p:cTn>
                                        <p:tgtEl>
                                          <p:spTgt spid="163"/>
                                        </p:tgtEl>
                                        <p:attrNameLst>
                                          <p:attrName>style.visibility</p:attrName>
                                        </p:attrNameLst>
                                      </p:cBhvr>
                                      <p:to>
                                        <p:strVal val="visible"/>
                                      </p:to>
                                    </p:set>
                                    <p:animEffect transition="in" filter="blinds(horizontal)">
                                      <p:cBhvr>
                                        <p:cTn id="154" dur="500"/>
                                        <p:tgtEl>
                                          <p:spTgt spid="163"/>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xit" presetSubtype="10" fill="hold" grpId="0" nodeType="clickEffect">
                                  <p:stCondLst>
                                    <p:cond delay="0"/>
                                  </p:stCondLst>
                                  <p:childTnLst>
                                    <p:animEffect transition="out" filter="blinds(horizontal)">
                                      <p:cBhvr>
                                        <p:cTn id="158" dur="500"/>
                                        <p:tgtEl>
                                          <p:spTgt spid="157"/>
                                        </p:tgtEl>
                                      </p:cBhvr>
                                    </p:animEffect>
                                    <p:set>
                                      <p:cBhvr>
                                        <p:cTn id="159" dur="1" fill="hold">
                                          <p:stCondLst>
                                            <p:cond delay="499"/>
                                          </p:stCondLst>
                                        </p:cTn>
                                        <p:tgtEl>
                                          <p:spTgt spid="157"/>
                                        </p:tgtEl>
                                        <p:attrNameLst>
                                          <p:attrName>style.visibility</p:attrName>
                                        </p:attrNameLst>
                                      </p:cBhvr>
                                      <p:to>
                                        <p:strVal val="hidden"/>
                                      </p:to>
                                    </p:set>
                                  </p:childTnLst>
                                </p:cTn>
                              </p:par>
                              <p:par>
                                <p:cTn id="160" presetID="3" presetClass="entr" presetSubtype="10" fill="hold" grpId="0" nodeType="withEffect">
                                  <p:stCondLst>
                                    <p:cond delay="0"/>
                                  </p:stCondLst>
                                  <p:childTnLst>
                                    <p:set>
                                      <p:cBhvr>
                                        <p:cTn id="161" dur="1" fill="hold">
                                          <p:stCondLst>
                                            <p:cond delay="0"/>
                                          </p:stCondLst>
                                        </p:cTn>
                                        <p:tgtEl>
                                          <p:spTgt spid="164"/>
                                        </p:tgtEl>
                                        <p:attrNameLst>
                                          <p:attrName>style.visibility</p:attrName>
                                        </p:attrNameLst>
                                      </p:cBhvr>
                                      <p:to>
                                        <p:strVal val="visible"/>
                                      </p:to>
                                    </p:set>
                                    <p:animEffect transition="in" filter="blinds(horizontal)">
                                      <p:cBhvr>
                                        <p:cTn id="162" dur="500"/>
                                        <p:tgtEl>
                                          <p:spTgt spid="164"/>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xit" presetSubtype="10" fill="hold" grpId="0" nodeType="clickEffect">
                                  <p:stCondLst>
                                    <p:cond delay="0"/>
                                  </p:stCondLst>
                                  <p:childTnLst>
                                    <p:animEffect transition="out" filter="blinds(horizontal)">
                                      <p:cBhvr>
                                        <p:cTn id="166" dur="500"/>
                                        <p:tgtEl>
                                          <p:spTgt spid="153"/>
                                        </p:tgtEl>
                                      </p:cBhvr>
                                    </p:animEffect>
                                    <p:set>
                                      <p:cBhvr>
                                        <p:cTn id="167" dur="1" fill="hold">
                                          <p:stCondLst>
                                            <p:cond delay="499"/>
                                          </p:stCondLst>
                                        </p:cTn>
                                        <p:tgtEl>
                                          <p:spTgt spid="153"/>
                                        </p:tgtEl>
                                        <p:attrNameLst>
                                          <p:attrName>style.visibility</p:attrName>
                                        </p:attrNameLst>
                                      </p:cBhvr>
                                      <p:to>
                                        <p:strVal val="hidden"/>
                                      </p:to>
                                    </p:set>
                                  </p:childTnLst>
                                </p:cTn>
                              </p:par>
                              <p:par>
                                <p:cTn id="168" presetID="3" presetClass="entr" presetSubtype="10" fill="hold" grpId="0" nodeType="withEffect">
                                  <p:stCondLst>
                                    <p:cond delay="0"/>
                                  </p:stCondLst>
                                  <p:childTnLst>
                                    <p:set>
                                      <p:cBhvr>
                                        <p:cTn id="169" dur="1" fill="hold">
                                          <p:stCondLst>
                                            <p:cond delay="0"/>
                                          </p:stCondLst>
                                        </p:cTn>
                                        <p:tgtEl>
                                          <p:spTgt spid="168"/>
                                        </p:tgtEl>
                                        <p:attrNameLst>
                                          <p:attrName>style.visibility</p:attrName>
                                        </p:attrNameLst>
                                      </p:cBhvr>
                                      <p:to>
                                        <p:strVal val="visible"/>
                                      </p:to>
                                    </p:set>
                                    <p:animEffect transition="in" filter="blinds(horizontal)">
                                      <p:cBhvr>
                                        <p:cTn id="170" dur="500"/>
                                        <p:tgtEl>
                                          <p:spTgt spid="168"/>
                                        </p:tgtEl>
                                      </p:cBhvr>
                                    </p:animEffect>
                                  </p:childTnLst>
                                </p:cTn>
                              </p:par>
                            </p:childTnLst>
                          </p:cTn>
                        </p:par>
                      </p:childTnLst>
                    </p:cTn>
                  </p:par>
                  <p:par>
                    <p:cTn id="171" fill="hold">
                      <p:stCondLst>
                        <p:cond delay="indefinite"/>
                      </p:stCondLst>
                      <p:childTnLst>
                        <p:par>
                          <p:cTn id="172" fill="hold">
                            <p:stCondLst>
                              <p:cond delay="0"/>
                            </p:stCondLst>
                            <p:childTnLst>
                              <p:par>
                                <p:cTn id="173" presetID="3" presetClass="exit" presetSubtype="10" fill="hold" grpId="0" nodeType="clickEffect">
                                  <p:stCondLst>
                                    <p:cond delay="0"/>
                                  </p:stCondLst>
                                  <p:childTnLst>
                                    <p:animEffect transition="out" filter="blinds(horizontal)">
                                      <p:cBhvr>
                                        <p:cTn id="174" dur="500"/>
                                        <p:tgtEl>
                                          <p:spTgt spid="154"/>
                                        </p:tgtEl>
                                      </p:cBhvr>
                                    </p:animEffect>
                                    <p:set>
                                      <p:cBhvr>
                                        <p:cTn id="175" dur="1" fill="hold">
                                          <p:stCondLst>
                                            <p:cond delay="499"/>
                                          </p:stCondLst>
                                        </p:cTn>
                                        <p:tgtEl>
                                          <p:spTgt spid="154"/>
                                        </p:tgtEl>
                                        <p:attrNameLst>
                                          <p:attrName>style.visibility</p:attrName>
                                        </p:attrNameLst>
                                      </p:cBhvr>
                                      <p:to>
                                        <p:strVal val="hidden"/>
                                      </p:to>
                                    </p:set>
                                  </p:childTnLst>
                                </p:cTn>
                              </p:par>
                              <p:par>
                                <p:cTn id="176" presetID="3" presetClass="entr" presetSubtype="10" fill="hold" grpId="0" nodeType="withEffect">
                                  <p:stCondLst>
                                    <p:cond delay="0"/>
                                  </p:stCondLst>
                                  <p:childTnLst>
                                    <p:set>
                                      <p:cBhvr>
                                        <p:cTn id="177" dur="1" fill="hold">
                                          <p:stCondLst>
                                            <p:cond delay="0"/>
                                          </p:stCondLst>
                                        </p:cTn>
                                        <p:tgtEl>
                                          <p:spTgt spid="167"/>
                                        </p:tgtEl>
                                        <p:attrNameLst>
                                          <p:attrName>style.visibility</p:attrName>
                                        </p:attrNameLst>
                                      </p:cBhvr>
                                      <p:to>
                                        <p:strVal val="visible"/>
                                      </p:to>
                                    </p:set>
                                    <p:animEffect transition="in" filter="blinds(horizontal)">
                                      <p:cBhvr>
                                        <p:cTn id="178" dur="500"/>
                                        <p:tgtEl>
                                          <p:spTgt spid="167"/>
                                        </p:tgtEl>
                                      </p:cBhvr>
                                    </p:animEffect>
                                  </p:childTnLst>
                                </p:cTn>
                              </p:par>
                            </p:childTnLst>
                          </p:cTn>
                        </p:par>
                      </p:childTnLst>
                    </p:cTn>
                  </p:par>
                  <p:par>
                    <p:cTn id="179" fill="hold">
                      <p:stCondLst>
                        <p:cond delay="indefinite"/>
                      </p:stCondLst>
                      <p:childTnLst>
                        <p:par>
                          <p:cTn id="180" fill="hold">
                            <p:stCondLst>
                              <p:cond delay="0"/>
                            </p:stCondLst>
                            <p:childTnLst>
                              <p:par>
                                <p:cTn id="181" presetID="3" presetClass="exit" presetSubtype="10" fill="hold" grpId="0" nodeType="clickEffect">
                                  <p:stCondLst>
                                    <p:cond delay="0"/>
                                  </p:stCondLst>
                                  <p:childTnLst>
                                    <p:animEffect transition="out" filter="blinds(horizontal)">
                                      <p:cBhvr>
                                        <p:cTn id="182" dur="500"/>
                                        <p:tgtEl>
                                          <p:spTgt spid="155"/>
                                        </p:tgtEl>
                                      </p:cBhvr>
                                    </p:animEffect>
                                    <p:set>
                                      <p:cBhvr>
                                        <p:cTn id="183" dur="1" fill="hold">
                                          <p:stCondLst>
                                            <p:cond delay="499"/>
                                          </p:stCondLst>
                                        </p:cTn>
                                        <p:tgtEl>
                                          <p:spTgt spid="155"/>
                                        </p:tgtEl>
                                        <p:attrNameLst>
                                          <p:attrName>style.visibility</p:attrName>
                                        </p:attrNameLst>
                                      </p:cBhvr>
                                      <p:to>
                                        <p:strVal val="hidden"/>
                                      </p:to>
                                    </p:set>
                                  </p:childTnLst>
                                </p:cTn>
                              </p:par>
                              <p:par>
                                <p:cTn id="184" presetID="3" presetClass="entr" presetSubtype="10" fill="hold" grpId="0" nodeType="withEffect">
                                  <p:stCondLst>
                                    <p:cond delay="0"/>
                                  </p:stCondLst>
                                  <p:childTnLst>
                                    <p:set>
                                      <p:cBhvr>
                                        <p:cTn id="185" dur="1" fill="hold">
                                          <p:stCondLst>
                                            <p:cond delay="0"/>
                                          </p:stCondLst>
                                        </p:cTn>
                                        <p:tgtEl>
                                          <p:spTgt spid="166"/>
                                        </p:tgtEl>
                                        <p:attrNameLst>
                                          <p:attrName>style.visibility</p:attrName>
                                        </p:attrNameLst>
                                      </p:cBhvr>
                                      <p:to>
                                        <p:strVal val="visible"/>
                                      </p:to>
                                    </p:set>
                                    <p:animEffect transition="in" filter="blinds(horizontal)">
                                      <p:cBhvr>
                                        <p:cTn id="186" dur="500"/>
                                        <p:tgtEl>
                                          <p:spTgt spid="166"/>
                                        </p:tgtEl>
                                      </p:cBhvr>
                                    </p:animEffect>
                                  </p:childTnLst>
                                </p:cTn>
                              </p:par>
                            </p:childTnLst>
                          </p:cTn>
                        </p:par>
                      </p:childTnLst>
                    </p:cTn>
                  </p:par>
                  <p:par>
                    <p:cTn id="187" fill="hold">
                      <p:stCondLst>
                        <p:cond delay="indefinite"/>
                      </p:stCondLst>
                      <p:childTnLst>
                        <p:par>
                          <p:cTn id="188" fill="hold">
                            <p:stCondLst>
                              <p:cond delay="0"/>
                            </p:stCondLst>
                            <p:childTnLst>
                              <p:par>
                                <p:cTn id="189" presetID="3" presetClass="exit" presetSubtype="10" fill="hold" grpId="0" nodeType="clickEffect">
                                  <p:stCondLst>
                                    <p:cond delay="0"/>
                                  </p:stCondLst>
                                  <p:childTnLst>
                                    <p:animEffect transition="out" filter="blinds(horizontal)">
                                      <p:cBhvr>
                                        <p:cTn id="190" dur="500"/>
                                        <p:tgtEl>
                                          <p:spTgt spid="156"/>
                                        </p:tgtEl>
                                      </p:cBhvr>
                                    </p:animEffect>
                                    <p:set>
                                      <p:cBhvr>
                                        <p:cTn id="191" dur="1" fill="hold">
                                          <p:stCondLst>
                                            <p:cond delay="499"/>
                                          </p:stCondLst>
                                        </p:cTn>
                                        <p:tgtEl>
                                          <p:spTgt spid="156"/>
                                        </p:tgtEl>
                                        <p:attrNameLst>
                                          <p:attrName>style.visibility</p:attrName>
                                        </p:attrNameLst>
                                      </p:cBhvr>
                                      <p:to>
                                        <p:strVal val="hidden"/>
                                      </p:to>
                                    </p:set>
                                  </p:childTnLst>
                                </p:cTn>
                              </p:par>
                              <p:par>
                                <p:cTn id="192" presetID="3" presetClass="entr" presetSubtype="10" fill="hold" grpId="0" nodeType="withEffect">
                                  <p:stCondLst>
                                    <p:cond delay="0"/>
                                  </p:stCondLst>
                                  <p:childTnLst>
                                    <p:set>
                                      <p:cBhvr>
                                        <p:cTn id="193" dur="1" fill="hold">
                                          <p:stCondLst>
                                            <p:cond delay="0"/>
                                          </p:stCondLst>
                                        </p:cTn>
                                        <p:tgtEl>
                                          <p:spTgt spid="165"/>
                                        </p:tgtEl>
                                        <p:attrNameLst>
                                          <p:attrName>style.visibility</p:attrName>
                                        </p:attrNameLst>
                                      </p:cBhvr>
                                      <p:to>
                                        <p:strVal val="visible"/>
                                      </p:to>
                                    </p:set>
                                    <p:animEffect transition="in" filter="blinds(horizontal)">
                                      <p:cBhvr>
                                        <p:cTn id="194" dur="5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P spid="107" grpId="0"/>
      <p:bldP spid="108" grpId="0"/>
      <p:bldP spid="109" grpId="0"/>
      <p:bldP spid="119" grpId="0"/>
      <p:bldP spid="121" grpId="0"/>
      <p:bldP spid="122" grpId="0"/>
      <p:bldP spid="123" grpId="0"/>
      <p:bldP spid="124" grpId="0"/>
      <p:bldP spid="125" grpId="0"/>
      <p:bldP spid="126" grpId="0"/>
      <p:bldP spid="127" grpId="0"/>
      <p:bldP spid="128" grpId="0"/>
      <p:bldP spid="129" grpId="0"/>
      <p:bldP spid="130" grpId="0"/>
      <p:bldP spid="131" grpId="0"/>
      <p:bldP spid="132" grpId="0"/>
      <p:bldP spid="133" grpId="0"/>
      <p:bldP spid="134" grpId="0"/>
      <p:bldP spid="135" grpId="0"/>
      <p:bldP spid="137" grpId="0"/>
      <p:bldP spid="138" grpId="0"/>
      <p:bldP spid="139" grpId="0"/>
      <p:bldP spid="140" grpId="0"/>
      <p:bldP spid="141" grpId="0"/>
      <p:bldP spid="142" grpId="0"/>
      <p:bldP spid="143" grpId="0"/>
      <p:bldP spid="144" grpId="0"/>
      <p:bldP spid="145" grpId="0"/>
      <p:bldP spid="153" grpId="0"/>
      <p:bldP spid="154" grpId="0"/>
      <p:bldP spid="155" grpId="0"/>
      <p:bldP spid="156" grpId="0"/>
      <p:bldP spid="157" grpId="0"/>
      <p:bldP spid="158" grpId="0"/>
      <p:bldP spid="159" grpId="0"/>
      <p:bldP spid="160" grpId="0"/>
      <p:bldP spid="161" grpId="0"/>
      <p:bldP spid="162" grpId="0"/>
      <p:bldP spid="163" grpId="0"/>
      <p:bldP spid="164" grpId="0"/>
      <p:bldP spid="165" grpId="0"/>
      <p:bldP spid="166" grpId="0"/>
      <p:bldP spid="167" grpId="0"/>
      <p:bldP spid="1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219" name="Rectangle 3"/>
              <p:cNvSpPr>
                <a:spLocks noGrp="1" noChangeArrowheads="1"/>
              </p:cNvSpPr>
              <p:nvPr>
                <p:ph type="body" idx="1"/>
              </p:nvPr>
            </p:nvSpPr>
            <p:spPr>
              <a:xfrm>
                <a:off x="178525" y="1600200"/>
                <a:ext cx="4271555" cy="4525963"/>
              </a:xfrm>
            </p:spPr>
            <p:txBody>
              <a:bodyPr/>
              <a:lstStyle/>
              <a:p>
                <a:pPr eaLnBrk="1" hangingPunct="1">
                  <a:buFontTx/>
                  <a:buNone/>
                </a:pPr>
                <a:r>
                  <a:rPr lang="en-GB" altLang="en-US" sz="2000" dirty="0">
                    <a:latin typeface="Comic Sans MS" pitchFamily="66" charset="0"/>
                  </a:rPr>
                  <a:t>	</a:t>
                </a:r>
                <a:r>
                  <a:rPr lang="en-GB" altLang="en-US" sz="1800" u="sng" dirty="0">
                    <a:latin typeface="Comic Sans MS" pitchFamily="66" charset="0"/>
                  </a:rPr>
                  <a:t>You can measure angles in Radians</a:t>
                </a:r>
                <a:endParaRPr lang="en-GB" altLang="en-US" sz="1800" dirty="0">
                  <a:latin typeface="Comic Sans MS" pitchFamily="66" charset="0"/>
                </a:endParaRPr>
              </a:p>
              <a:p>
                <a:pPr eaLnBrk="1" hangingPunct="1">
                  <a:buFontTx/>
                  <a:buNone/>
                </a:pPr>
                <a:endParaRPr lang="en-US" altLang="en-US" sz="1800" dirty="0">
                  <a:latin typeface="Comic Sans MS" pitchFamily="66" charset="0"/>
                </a:endParaRPr>
              </a:p>
              <a:p>
                <a:pPr eaLnBrk="1" hangingPunct="1">
                  <a:buFontTx/>
                  <a:buNone/>
                </a:pPr>
                <a:r>
                  <a:rPr lang="en-US" altLang="en-US" sz="1800" dirty="0">
                    <a:latin typeface="Comic Sans MS" pitchFamily="66" charset="0"/>
                    <a:sym typeface="Wingdings" panose="05000000000000000000" pitchFamily="2" charset="2"/>
                  </a:rPr>
                  <a:t> Sketch the graph of </a:t>
                </a:r>
                <a14:m>
                  <m:oMath xmlns:m="http://schemas.openxmlformats.org/officeDocument/2006/math">
                    <m:r>
                      <a:rPr lang="en-US" altLang="en-US" sz="1800" b="0" i="1" smtClean="0">
                        <a:latin typeface="Cambria Math" panose="02040503050406030204" pitchFamily="18" charset="0"/>
                        <a:sym typeface="Wingdings" panose="05000000000000000000" pitchFamily="2" charset="2"/>
                      </a:rPr>
                      <m:t>𝑦</m:t>
                    </m:r>
                    <m:r>
                      <a:rPr lang="en-US" altLang="en-US" sz="1800" b="0" i="1" smtClean="0">
                        <a:latin typeface="Cambria Math" panose="02040503050406030204" pitchFamily="18" charset="0"/>
                        <a:sym typeface="Wingdings" panose="05000000000000000000" pitchFamily="2" charset="2"/>
                      </a:rPr>
                      <m:t>=</m:t>
                    </m:r>
                    <m:r>
                      <a:rPr lang="en-US" altLang="en-US" sz="1800" b="0" i="1" smtClean="0">
                        <a:latin typeface="Cambria Math" panose="02040503050406030204" pitchFamily="18" charset="0"/>
                        <a:sym typeface="Wingdings" panose="05000000000000000000" pitchFamily="2" charset="2"/>
                      </a:rPr>
                      <m:t>𝑐𝑜𝑠</m:t>
                    </m:r>
                    <m:d>
                      <m:dPr>
                        <m:ctrlPr>
                          <a:rPr lang="en-US" altLang="en-US" sz="1800" b="0" i="1" smtClean="0">
                            <a:latin typeface="Cambria Math" panose="02040503050406030204" pitchFamily="18" charset="0"/>
                            <a:sym typeface="Wingdings" panose="05000000000000000000" pitchFamily="2" charset="2"/>
                          </a:rPr>
                        </m:ctrlPr>
                      </m:dPr>
                      <m:e>
                        <m:r>
                          <a:rPr lang="en-US" altLang="en-US" sz="1800" b="0" i="1" smtClean="0">
                            <a:latin typeface="Cambria Math" panose="02040503050406030204" pitchFamily="18" charset="0"/>
                            <a:sym typeface="Wingdings" panose="05000000000000000000" pitchFamily="2" charset="2"/>
                          </a:rPr>
                          <m:t>𝑥</m:t>
                        </m:r>
                        <m:r>
                          <a:rPr lang="en-US" altLang="en-US" sz="1800" b="0" i="1" smtClean="0">
                            <a:latin typeface="Cambria Math" panose="02040503050406030204" pitchFamily="18" charset="0"/>
                            <a:sym typeface="Wingdings" panose="05000000000000000000" pitchFamily="2" charset="2"/>
                          </a:rPr>
                          <m:t>+</m:t>
                        </m:r>
                        <m:r>
                          <a:rPr lang="en-US" altLang="en-US" sz="1800" b="0" i="1" smtClean="0">
                            <a:latin typeface="Cambria Math" panose="02040503050406030204" pitchFamily="18" charset="0"/>
                            <a:ea typeface="Cambria Math" panose="02040503050406030204" pitchFamily="18" charset="0"/>
                            <a:sym typeface="Wingdings" panose="05000000000000000000" pitchFamily="2" charset="2"/>
                          </a:rPr>
                          <m:t>𝜋</m:t>
                        </m:r>
                      </m:e>
                    </m:d>
                  </m:oMath>
                </a14:m>
                <a:r>
                  <a:rPr lang="en-US" altLang="en-US" sz="1800" dirty="0">
                    <a:latin typeface="Comic Sans MS" pitchFamily="66" charset="0"/>
                  </a:rPr>
                  <a:t> for </a:t>
                </a:r>
                <a14:m>
                  <m:oMath xmlns:m="http://schemas.openxmlformats.org/officeDocument/2006/math">
                    <m:r>
                      <a:rPr lang="en-US" altLang="en-US" sz="1800" b="0" i="1" smtClean="0">
                        <a:latin typeface="Cambria Math" panose="02040503050406030204" pitchFamily="18" charset="0"/>
                      </a:rPr>
                      <m:t>0</m:t>
                    </m:r>
                    <m:r>
                      <a:rPr lang="en-US" altLang="en-US" sz="1800" b="0" i="1" smtClean="0">
                        <a:latin typeface="Cambria Math" panose="02040503050406030204" pitchFamily="18" charset="0"/>
                        <a:ea typeface="Cambria Math" panose="02040503050406030204" pitchFamily="18" charset="0"/>
                      </a:rPr>
                      <m:t>≤</m:t>
                    </m:r>
                    <m:r>
                      <a:rPr lang="en-US" altLang="en-US" sz="1800" b="0" i="1" smtClean="0">
                        <a:latin typeface="Cambria Math" panose="02040503050406030204" pitchFamily="18" charset="0"/>
                        <a:ea typeface="Cambria Math" panose="02040503050406030204" pitchFamily="18" charset="0"/>
                      </a:rPr>
                      <m:t>𝑥</m:t>
                    </m:r>
                    <m:r>
                      <a:rPr lang="en-US" altLang="en-US" sz="1800" b="0" i="1" smtClean="0">
                        <a:latin typeface="Cambria Math" panose="02040503050406030204" pitchFamily="18" charset="0"/>
                        <a:ea typeface="Cambria Math" panose="02040503050406030204" pitchFamily="18" charset="0"/>
                      </a:rPr>
                      <m:t>≤2</m:t>
                    </m:r>
                    <m:r>
                      <a:rPr lang="en-US" altLang="en-US" sz="1800" b="0" i="1" smtClean="0">
                        <a:latin typeface="Cambria Math" panose="02040503050406030204" pitchFamily="18" charset="0"/>
                        <a:ea typeface="Cambria Math" panose="02040503050406030204" pitchFamily="18" charset="0"/>
                      </a:rPr>
                      <m:t>𝜋</m:t>
                    </m:r>
                  </m:oMath>
                </a14:m>
                <a:r>
                  <a:rPr lang="en-US" altLang="en-US" sz="1800" dirty="0">
                    <a:latin typeface="Comic Sans MS" pitchFamily="66" charset="0"/>
                  </a:rPr>
                  <a:t>.</a:t>
                </a:r>
              </a:p>
            </p:txBody>
          </p:sp>
        </mc:Choice>
        <mc:Fallback xmlns="">
          <p:sp>
            <p:nvSpPr>
              <p:cNvPr id="9219" name="Rectangle 3"/>
              <p:cNvSpPr>
                <a:spLocks noGrp="1" noRot="1" noChangeAspect="1" noMove="1" noResize="1" noEditPoints="1" noAdjustHandles="1" noChangeArrowheads="1" noChangeShapeType="1" noTextEdit="1"/>
              </p:cNvSpPr>
              <p:nvPr>
                <p:ph type="body" idx="1"/>
              </p:nvPr>
            </p:nvSpPr>
            <p:spPr>
              <a:xfrm>
                <a:off x="178525" y="1600200"/>
                <a:ext cx="4271555" cy="4525963"/>
              </a:xfrm>
              <a:blipFill>
                <a:blip r:embed="rId2"/>
                <a:stretch>
                  <a:fillRect l="-1141" t="-809"/>
                </a:stretch>
              </a:blipFill>
            </p:spPr>
            <p:txBody>
              <a:bodyPr/>
              <a:lstStyle/>
              <a:p>
                <a:r>
                  <a:rPr lang="en-GB">
                    <a:noFill/>
                  </a:rPr>
                  <a:t> </a:t>
                </a:r>
              </a:p>
            </p:txBody>
          </p:sp>
        </mc:Fallback>
      </mc:AlternateContent>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3"/>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4"/>
                <a:stretch>
                  <a:fillRect l="-1509" r="-377" b="-4762"/>
                </a:stretch>
              </a:blipFill>
            </p:spPr>
            <p:txBody>
              <a:bodyPr/>
              <a:lstStyle/>
              <a:p>
                <a:r>
                  <a:rPr lang="en-GB">
                    <a:noFill/>
                  </a:rPr>
                  <a:t> </a:t>
                </a:r>
              </a:p>
            </p:txBody>
          </p:sp>
        </mc:Fallback>
      </mc:AlternateContent>
      <p:grpSp>
        <p:nvGrpSpPr>
          <p:cNvPr id="3" name="Group 2"/>
          <p:cNvGrpSpPr/>
          <p:nvPr/>
        </p:nvGrpSpPr>
        <p:grpSpPr>
          <a:xfrm>
            <a:off x="1685108" y="2767557"/>
            <a:ext cx="6622869" cy="1578020"/>
            <a:chOff x="1685108" y="2767557"/>
            <a:chExt cx="6622869" cy="1578020"/>
          </a:xfrm>
        </p:grpSpPr>
        <p:sp>
          <p:nvSpPr>
            <p:cNvPr id="169" name="Text Box 35"/>
            <p:cNvSpPr txBox="1">
              <a:spLocks noChangeArrowheads="1"/>
            </p:cNvSpPr>
            <p:nvPr/>
          </p:nvSpPr>
          <p:spPr bwMode="auto">
            <a:xfrm>
              <a:off x="3635919" y="2767557"/>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a:latin typeface="Comic Sans MS" pitchFamily="66" charset="0"/>
                </a:rPr>
                <a:t>y</a:t>
              </a:r>
            </a:p>
          </p:txBody>
        </p:sp>
        <p:sp>
          <p:nvSpPr>
            <p:cNvPr id="170" name="Line 63"/>
            <p:cNvSpPr>
              <a:spLocks noChangeShapeType="1"/>
            </p:cNvSpPr>
            <p:nvPr/>
          </p:nvSpPr>
          <p:spPr bwMode="auto">
            <a:xfrm>
              <a:off x="3761332" y="3058069"/>
              <a:ext cx="0" cy="12763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2" name="Line 63"/>
            <p:cNvSpPr>
              <a:spLocks noChangeShapeType="1"/>
            </p:cNvSpPr>
            <p:nvPr/>
          </p:nvSpPr>
          <p:spPr bwMode="auto">
            <a:xfrm rot="5400000" flipH="1">
              <a:off x="5212375" y="2094706"/>
              <a:ext cx="544" cy="31949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3" name="Freeform 141"/>
            <p:cNvSpPr>
              <a:spLocks/>
            </p:cNvSpPr>
            <p:nvPr/>
          </p:nvSpPr>
          <p:spPr bwMode="auto">
            <a:xfrm>
              <a:off x="3134315" y="3261496"/>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 name="Freeform 141"/>
            <p:cNvSpPr>
              <a:spLocks/>
            </p:cNvSpPr>
            <p:nvPr/>
          </p:nvSpPr>
          <p:spPr bwMode="auto">
            <a:xfrm>
              <a:off x="5611904" y="3257142"/>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useBgFill="1">
          <p:nvSpPr>
            <p:cNvPr id="2" name="Rectangle 1"/>
            <p:cNvSpPr/>
            <p:nvPr/>
          </p:nvSpPr>
          <p:spPr>
            <a:xfrm>
              <a:off x="6235337" y="3152503"/>
              <a:ext cx="2072640" cy="11930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useBgFill="1">
          <p:nvSpPr>
            <p:cNvPr id="175" name="Rectangle 174"/>
            <p:cNvSpPr/>
            <p:nvPr/>
          </p:nvSpPr>
          <p:spPr>
            <a:xfrm>
              <a:off x="1685108" y="3087189"/>
              <a:ext cx="2072640" cy="11930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6" name="Text Box 35"/>
          <p:cNvSpPr txBox="1">
            <a:spLocks noChangeArrowheads="1"/>
          </p:cNvSpPr>
          <p:nvPr/>
        </p:nvSpPr>
        <p:spPr bwMode="auto">
          <a:xfrm>
            <a:off x="6209302" y="3546974"/>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x</a:t>
            </a:r>
          </a:p>
        </p:txBody>
      </p:sp>
      <mc:AlternateContent xmlns:mc="http://schemas.openxmlformats.org/markup-compatibility/2006" xmlns:a14="http://schemas.microsoft.com/office/drawing/2010/main">
        <mc:Choice Requires="a14">
          <p:sp>
            <p:nvSpPr>
              <p:cNvPr id="4" name="TextBox 3"/>
              <p:cNvSpPr txBox="1"/>
              <p:nvPr/>
            </p:nvSpPr>
            <p:spPr>
              <a:xfrm>
                <a:off x="6244046" y="3008811"/>
                <a:ext cx="74308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𝑦</m:t>
                      </m:r>
                      <m:r>
                        <a:rPr lang="en-US" sz="1400" b="0" i="1" smtClean="0">
                          <a:solidFill>
                            <a:srgbClr val="FF0000"/>
                          </a:solidFill>
                          <a:latin typeface="Cambria Math" panose="02040503050406030204" pitchFamily="18" charset="0"/>
                        </a:rPr>
                        <m:t>=</m:t>
                      </m:r>
                      <m:r>
                        <a:rPr lang="en-US" sz="1400" b="0" i="1" smtClean="0">
                          <a:solidFill>
                            <a:srgbClr val="FF0000"/>
                          </a:solidFill>
                          <a:latin typeface="Cambria Math" panose="02040503050406030204" pitchFamily="18" charset="0"/>
                        </a:rPr>
                        <m:t>𝑐𝑜𝑠𝑥</m:t>
                      </m:r>
                    </m:oMath>
                  </m:oMathPara>
                </a14:m>
                <a:endParaRPr lang="en-GB" sz="1400" dirty="0">
                  <a:solidFill>
                    <a:srgbClr val="FF00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244046" y="3008811"/>
                <a:ext cx="743089" cy="215444"/>
              </a:xfrm>
              <a:prstGeom prst="rect">
                <a:avLst/>
              </a:prstGeom>
              <a:blipFill>
                <a:blip r:embed="rId5"/>
                <a:stretch>
                  <a:fillRect l="-4918" r="-1639" b="-22857"/>
                </a:stretch>
              </a:blipFill>
            </p:spPr>
            <p:txBody>
              <a:bodyPr/>
              <a:lstStyle/>
              <a:p>
                <a:r>
                  <a:rPr lang="en-GB">
                    <a:noFill/>
                  </a:rPr>
                  <a:t> </a:t>
                </a:r>
              </a:p>
            </p:txBody>
          </p:sp>
        </mc:Fallback>
      </mc:AlternateContent>
      <p:sp>
        <p:nvSpPr>
          <p:cNvPr id="177" name="Text Box 35"/>
          <p:cNvSpPr txBox="1">
            <a:spLocks noChangeArrowheads="1"/>
          </p:cNvSpPr>
          <p:nvPr/>
        </p:nvSpPr>
        <p:spPr bwMode="auto">
          <a:xfrm>
            <a:off x="3535770" y="3111546"/>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1</a:t>
            </a:r>
          </a:p>
        </p:txBody>
      </p:sp>
      <p:sp>
        <p:nvSpPr>
          <p:cNvPr id="178" name="Text Box 35"/>
          <p:cNvSpPr txBox="1">
            <a:spLocks noChangeArrowheads="1"/>
          </p:cNvSpPr>
          <p:nvPr/>
        </p:nvSpPr>
        <p:spPr bwMode="auto">
          <a:xfrm>
            <a:off x="3461748" y="3960632"/>
            <a:ext cx="396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-1</a:t>
            </a:r>
          </a:p>
        </p:txBody>
      </p:sp>
      <p:sp>
        <p:nvSpPr>
          <p:cNvPr id="179" name="Text Box 35"/>
          <p:cNvSpPr txBox="1">
            <a:spLocks noChangeArrowheads="1"/>
          </p:cNvSpPr>
          <p:nvPr/>
        </p:nvSpPr>
        <p:spPr bwMode="auto">
          <a:xfrm>
            <a:off x="3513999" y="3551329"/>
            <a:ext cx="396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0</a:t>
            </a:r>
          </a:p>
        </p:txBody>
      </p:sp>
      <mc:AlternateContent xmlns:mc="http://schemas.openxmlformats.org/markup-compatibility/2006" xmlns:a14="http://schemas.microsoft.com/office/drawing/2010/main">
        <mc:Choice Requires="a14">
          <p:sp>
            <p:nvSpPr>
              <p:cNvPr id="5" name="TextBox 4"/>
              <p:cNvSpPr txBox="1"/>
              <p:nvPr/>
            </p:nvSpPr>
            <p:spPr>
              <a:xfrm>
                <a:off x="6096000" y="3679371"/>
                <a:ext cx="249107"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2</m:t>
                      </m:r>
                      <m:r>
                        <a:rPr lang="en-US" sz="1400" b="0" i="1" smtClean="0">
                          <a:latin typeface="Cambria Math" panose="02040503050406030204" pitchFamily="18" charset="0"/>
                          <a:ea typeface="Cambria Math" panose="02040503050406030204" pitchFamily="18" charset="0"/>
                        </a:rPr>
                        <m:t>𝜋</m:t>
                      </m:r>
                    </m:oMath>
                  </m:oMathPara>
                </a14:m>
                <a:endParaRPr lang="en-GB" sz="1400" dirty="0"/>
              </a:p>
            </p:txBody>
          </p:sp>
        </mc:Choice>
        <mc:Fallback xmlns="">
          <p:sp>
            <p:nvSpPr>
              <p:cNvPr id="5" name="TextBox 4"/>
              <p:cNvSpPr txBox="1">
                <a:spLocks noRot="1" noChangeAspect="1" noMove="1" noResize="1" noEditPoints="1" noAdjustHandles="1" noChangeArrowheads="1" noChangeShapeType="1" noTextEdit="1"/>
              </p:cNvSpPr>
              <p:nvPr/>
            </p:nvSpPr>
            <p:spPr>
              <a:xfrm>
                <a:off x="6096000" y="3679371"/>
                <a:ext cx="249107" cy="215444"/>
              </a:xfrm>
              <a:prstGeom prst="rect">
                <a:avLst/>
              </a:prstGeom>
              <a:blipFill>
                <a:blip r:embed="rId6"/>
                <a:stretch>
                  <a:fillRect l="-17073" r="-4878" b="-5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0" name="TextBox 179"/>
              <p:cNvSpPr txBox="1"/>
              <p:nvPr/>
            </p:nvSpPr>
            <p:spPr>
              <a:xfrm>
                <a:off x="4959531" y="3657599"/>
                <a:ext cx="14972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ea typeface="Cambria Math" panose="02040503050406030204" pitchFamily="18" charset="0"/>
                        </a:rPr>
                        <m:t>𝜋</m:t>
                      </m:r>
                    </m:oMath>
                  </m:oMathPara>
                </a14:m>
                <a:endParaRPr lang="en-GB" sz="1400" dirty="0"/>
              </a:p>
            </p:txBody>
          </p:sp>
        </mc:Choice>
        <mc:Fallback xmlns="">
          <p:sp>
            <p:nvSpPr>
              <p:cNvPr id="180" name="TextBox 179"/>
              <p:cNvSpPr txBox="1">
                <a:spLocks noRot="1" noChangeAspect="1" noMove="1" noResize="1" noEditPoints="1" noAdjustHandles="1" noChangeArrowheads="1" noChangeShapeType="1" noTextEdit="1"/>
              </p:cNvSpPr>
              <p:nvPr/>
            </p:nvSpPr>
            <p:spPr>
              <a:xfrm>
                <a:off x="4959531" y="3657599"/>
                <a:ext cx="149720" cy="215444"/>
              </a:xfrm>
              <a:prstGeom prst="rect">
                <a:avLst/>
              </a:prstGeom>
              <a:blipFill>
                <a:blip r:embed="rId7"/>
                <a:stretch>
                  <a:fillRect l="-20833" r="-1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1" name="TextBox 180"/>
              <p:cNvSpPr txBox="1"/>
              <p:nvPr/>
            </p:nvSpPr>
            <p:spPr>
              <a:xfrm>
                <a:off x="4293325" y="3722913"/>
                <a:ext cx="149720" cy="36606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ea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𝜋</m:t>
                          </m:r>
                        </m:num>
                        <m:den>
                          <m:r>
                            <a:rPr lang="en-US" sz="1400" b="0" i="1" smtClean="0">
                              <a:latin typeface="Cambria Math" panose="02040503050406030204" pitchFamily="18" charset="0"/>
                              <a:ea typeface="Cambria Math" panose="02040503050406030204" pitchFamily="18" charset="0"/>
                            </a:rPr>
                            <m:t>2</m:t>
                          </m:r>
                        </m:den>
                      </m:f>
                    </m:oMath>
                  </m:oMathPara>
                </a14:m>
                <a:endParaRPr lang="en-GB" sz="1400" dirty="0"/>
              </a:p>
            </p:txBody>
          </p:sp>
        </mc:Choice>
        <mc:Fallback xmlns="">
          <p:sp>
            <p:nvSpPr>
              <p:cNvPr id="181" name="TextBox 180"/>
              <p:cNvSpPr txBox="1">
                <a:spLocks noRot="1" noChangeAspect="1" noMove="1" noResize="1" noEditPoints="1" noAdjustHandles="1" noChangeArrowheads="1" noChangeShapeType="1" noTextEdit="1"/>
              </p:cNvSpPr>
              <p:nvPr/>
            </p:nvSpPr>
            <p:spPr>
              <a:xfrm>
                <a:off x="4293325" y="3722913"/>
                <a:ext cx="149720" cy="366062"/>
              </a:xfrm>
              <a:prstGeom prst="rect">
                <a:avLst/>
              </a:prstGeom>
              <a:blipFill>
                <a:blip r:embed="rId8"/>
                <a:stretch>
                  <a:fillRect l="-24000" r="-20000" b="-1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2" name="TextBox 181"/>
              <p:cNvSpPr txBox="1"/>
              <p:nvPr/>
            </p:nvSpPr>
            <p:spPr>
              <a:xfrm>
                <a:off x="5534297" y="3692433"/>
                <a:ext cx="249107"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ea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3</m:t>
                          </m:r>
                          <m:r>
                            <a:rPr lang="en-US" sz="1400" b="0" i="1" smtClean="0">
                              <a:latin typeface="Cambria Math" panose="02040503050406030204" pitchFamily="18" charset="0"/>
                              <a:ea typeface="Cambria Math" panose="02040503050406030204" pitchFamily="18" charset="0"/>
                            </a:rPr>
                            <m:t>𝜋</m:t>
                          </m:r>
                        </m:num>
                        <m:den>
                          <m:r>
                            <a:rPr lang="en-US" sz="1400" b="0" i="1" smtClean="0">
                              <a:latin typeface="Cambria Math" panose="02040503050406030204" pitchFamily="18" charset="0"/>
                              <a:ea typeface="Cambria Math" panose="02040503050406030204" pitchFamily="18" charset="0"/>
                            </a:rPr>
                            <m:t>2</m:t>
                          </m:r>
                        </m:den>
                      </m:f>
                    </m:oMath>
                  </m:oMathPara>
                </a14:m>
                <a:endParaRPr lang="en-GB" sz="1400" dirty="0"/>
              </a:p>
            </p:txBody>
          </p:sp>
        </mc:Choice>
        <mc:Fallback xmlns="">
          <p:sp>
            <p:nvSpPr>
              <p:cNvPr id="182" name="TextBox 181"/>
              <p:cNvSpPr txBox="1">
                <a:spLocks noRot="1" noChangeAspect="1" noMove="1" noResize="1" noEditPoints="1" noAdjustHandles="1" noChangeArrowheads="1" noChangeShapeType="1" noTextEdit="1"/>
              </p:cNvSpPr>
              <p:nvPr/>
            </p:nvSpPr>
            <p:spPr>
              <a:xfrm>
                <a:off x="5534297" y="3692433"/>
                <a:ext cx="249107" cy="403316"/>
              </a:xfrm>
              <a:prstGeom prst="rect">
                <a:avLst/>
              </a:prstGeom>
              <a:blipFill>
                <a:blip r:embed="rId9"/>
                <a:stretch>
                  <a:fillRect l="-17073" t="-1515" r="-12195" b="-13636"/>
                </a:stretch>
              </a:blipFill>
            </p:spPr>
            <p:txBody>
              <a:bodyPr/>
              <a:lstStyle/>
              <a:p>
                <a:r>
                  <a:rPr lang="en-GB">
                    <a:noFill/>
                  </a:rPr>
                  <a:t> </a:t>
                </a:r>
              </a:p>
            </p:txBody>
          </p:sp>
        </mc:Fallback>
      </mc:AlternateContent>
      <p:grpSp>
        <p:nvGrpSpPr>
          <p:cNvPr id="183" name="Group 182"/>
          <p:cNvGrpSpPr/>
          <p:nvPr/>
        </p:nvGrpSpPr>
        <p:grpSpPr>
          <a:xfrm>
            <a:off x="1680754" y="4522334"/>
            <a:ext cx="6622869" cy="1578020"/>
            <a:chOff x="1685108" y="2767557"/>
            <a:chExt cx="6622869" cy="1578020"/>
          </a:xfrm>
        </p:grpSpPr>
        <p:sp>
          <p:nvSpPr>
            <p:cNvPr id="184" name="Text Box 35"/>
            <p:cNvSpPr txBox="1">
              <a:spLocks noChangeArrowheads="1"/>
            </p:cNvSpPr>
            <p:nvPr/>
          </p:nvSpPr>
          <p:spPr bwMode="auto">
            <a:xfrm>
              <a:off x="3635919" y="2767557"/>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a:latin typeface="Comic Sans MS" pitchFamily="66" charset="0"/>
                </a:rPr>
                <a:t>y</a:t>
              </a:r>
            </a:p>
          </p:txBody>
        </p:sp>
        <p:sp>
          <p:nvSpPr>
            <p:cNvPr id="186" name="Line 63"/>
            <p:cNvSpPr>
              <a:spLocks noChangeShapeType="1"/>
            </p:cNvSpPr>
            <p:nvPr/>
          </p:nvSpPr>
          <p:spPr bwMode="auto">
            <a:xfrm rot="5400000" flipH="1">
              <a:off x="5212375" y="2094706"/>
              <a:ext cx="544" cy="31949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7" name="Freeform 141"/>
            <p:cNvSpPr>
              <a:spLocks/>
            </p:cNvSpPr>
            <p:nvPr/>
          </p:nvSpPr>
          <p:spPr bwMode="auto">
            <a:xfrm flipV="1">
              <a:off x="3134315" y="3261496"/>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8" name="Freeform 141"/>
            <p:cNvSpPr>
              <a:spLocks/>
            </p:cNvSpPr>
            <p:nvPr/>
          </p:nvSpPr>
          <p:spPr bwMode="auto">
            <a:xfrm flipV="1">
              <a:off x="5611904" y="3257142"/>
              <a:ext cx="2484437" cy="852487"/>
            </a:xfrm>
            <a:custGeom>
              <a:avLst/>
              <a:gdLst>
                <a:gd name="T0" fmla="*/ 0 w 1565"/>
                <a:gd name="T1" fmla="*/ 2147483647 h 537"/>
                <a:gd name="T2" fmla="*/ 2147483647 w 1565"/>
                <a:gd name="T3" fmla="*/ 2147483647 h 537"/>
                <a:gd name="T4" fmla="*/ 2147483647 w 1565"/>
                <a:gd name="T5" fmla="*/ 2147483647 h 537"/>
                <a:gd name="T6" fmla="*/ 2147483647 w 1565"/>
                <a:gd name="T7" fmla="*/ 2147483647 h 537"/>
                <a:gd name="T8" fmla="*/ 2147483647 w 1565"/>
                <a:gd name="T9" fmla="*/ 2147483647 h 5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5" h="537">
                  <a:moveTo>
                    <a:pt x="0" y="278"/>
                  </a:moveTo>
                  <a:cubicBezTo>
                    <a:pt x="132" y="140"/>
                    <a:pt x="265" y="2"/>
                    <a:pt x="396" y="1"/>
                  </a:cubicBezTo>
                  <a:cubicBezTo>
                    <a:pt x="527" y="0"/>
                    <a:pt x="655" y="183"/>
                    <a:pt x="785" y="272"/>
                  </a:cubicBezTo>
                  <a:cubicBezTo>
                    <a:pt x="915" y="361"/>
                    <a:pt x="1045" y="537"/>
                    <a:pt x="1175" y="537"/>
                  </a:cubicBezTo>
                  <a:cubicBezTo>
                    <a:pt x="1305" y="537"/>
                    <a:pt x="1435" y="404"/>
                    <a:pt x="1565" y="2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useBgFill="1">
          <p:nvSpPr>
            <p:cNvPr id="189" name="Rectangle 188"/>
            <p:cNvSpPr/>
            <p:nvPr/>
          </p:nvSpPr>
          <p:spPr>
            <a:xfrm>
              <a:off x="6235337" y="3152503"/>
              <a:ext cx="2072640" cy="11930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useBgFill="1">
          <p:nvSpPr>
            <p:cNvPr id="190" name="Rectangle 189"/>
            <p:cNvSpPr/>
            <p:nvPr/>
          </p:nvSpPr>
          <p:spPr>
            <a:xfrm>
              <a:off x="1685108" y="3087189"/>
              <a:ext cx="2072640" cy="11930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5" name="Line 63"/>
            <p:cNvSpPr>
              <a:spLocks noChangeShapeType="1"/>
            </p:cNvSpPr>
            <p:nvPr/>
          </p:nvSpPr>
          <p:spPr bwMode="auto">
            <a:xfrm>
              <a:off x="3761332" y="3058069"/>
              <a:ext cx="0" cy="12763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91" name="Text Box 35"/>
          <p:cNvSpPr txBox="1">
            <a:spLocks noChangeArrowheads="1"/>
          </p:cNvSpPr>
          <p:nvPr/>
        </p:nvSpPr>
        <p:spPr bwMode="auto">
          <a:xfrm>
            <a:off x="6204948" y="5301751"/>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x</a:t>
            </a:r>
          </a:p>
        </p:txBody>
      </p:sp>
      <mc:AlternateContent xmlns:mc="http://schemas.openxmlformats.org/markup-compatibility/2006" xmlns:a14="http://schemas.microsoft.com/office/drawing/2010/main">
        <mc:Choice Requires="a14">
          <p:sp>
            <p:nvSpPr>
              <p:cNvPr id="192" name="TextBox 191"/>
              <p:cNvSpPr txBox="1"/>
              <p:nvPr/>
            </p:nvSpPr>
            <p:spPr>
              <a:xfrm>
                <a:off x="6352903" y="5913120"/>
                <a:ext cx="1201804"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𝑦</m:t>
                      </m:r>
                      <m:r>
                        <a:rPr lang="en-US" sz="1400" b="0" i="1" smtClean="0">
                          <a:solidFill>
                            <a:srgbClr val="FF0000"/>
                          </a:solidFill>
                          <a:latin typeface="Cambria Math" panose="02040503050406030204" pitchFamily="18" charset="0"/>
                        </a:rPr>
                        <m:t>=</m:t>
                      </m:r>
                      <m:r>
                        <m:rPr>
                          <m:sty m:val="p"/>
                        </m:rPr>
                        <a:rPr lang="en-US" sz="1400" b="0" i="0" smtClean="0">
                          <a:solidFill>
                            <a:srgbClr val="FF0000"/>
                          </a:solidFill>
                          <a:latin typeface="Cambria Math" panose="02040503050406030204" pitchFamily="18" charset="0"/>
                        </a:rPr>
                        <m:t>cos</m:t>
                      </m:r>
                      <m:r>
                        <a:rPr lang="en-US" sz="1400" b="0" i="1" smtClean="0">
                          <a:solidFill>
                            <a:srgbClr val="FF0000"/>
                          </a:solidFill>
                          <a:latin typeface="Cambria Math" panose="02040503050406030204" pitchFamily="18" charset="0"/>
                        </a:rPr>
                        <m:t>⁡(</m:t>
                      </m:r>
                      <m:r>
                        <a:rPr lang="en-US" sz="1400" b="0" i="1" smtClean="0">
                          <a:solidFill>
                            <a:srgbClr val="FF0000"/>
                          </a:solidFill>
                          <a:latin typeface="Cambria Math" panose="02040503050406030204" pitchFamily="18" charset="0"/>
                        </a:rPr>
                        <m:t>𝑥</m:t>
                      </m:r>
                      <m:r>
                        <a:rPr lang="en-US" sz="1400" b="0" i="1" smtClean="0">
                          <a:solidFill>
                            <a:srgbClr val="FF0000"/>
                          </a:solidFill>
                          <a:latin typeface="Cambria Math" panose="02040503050406030204" pitchFamily="18" charset="0"/>
                        </a:rPr>
                        <m:t>+</m:t>
                      </m:r>
                      <m:r>
                        <a:rPr lang="en-US" sz="1400" b="0" i="1" smtClean="0">
                          <a:solidFill>
                            <a:srgbClr val="FF0000"/>
                          </a:solidFill>
                          <a:latin typeface="Cambria Math" panose="02040503050406030204" pitchFamily="18" charset="0"/>
                          <a:ea typeface="Cambria Math" panose="02040503050406030204" pitchFamily="18" charset="0"/>
                        </a:rPr>
                        <m:t>𝜋</m:t>
                      </m:r>
                      <m:r>
                        <a:rPr lang="en-US" sz="1400" b="0" i="1" smtClean="0">
                          <a:solidFill>
                            <a:srgbClr val="FF0000"/>
                          </a:solidFill>
                          <a:latin typeface="Cambria Math" panose="02040503050406030204" pitchFamily="18" charset="0"/>
                          <a:ea typeface="Cambria Math" panose="02040503050406030204" pitchFamily="18" charset="0"/>
                        </a:rPr>
                        <m:t>)</m:t>
                      </m:r>
                    </m:oMath>
                  </m:oMathPara>
                </a14:m>
                <a:endParaRPr lang="en-GB" sz="1400" dirty="0">
                  <a:solidFill>
                    <a:srgbClr val="FF0000"/>
                  </a:solidFill>
                </a:endParaRPr>
              </a:p>
            </p:txBody>
          </p:sp>
        </mc:Choice>
        <mc:Fallback xmlns="">
          <p:sp>
            <p:nvSpPr>
              <p:cNvPr id="192" name="TextBox 191"/>
              <p:cNvSpPr txBox="1">
                <a:spLocks noRot="1" noChangeAspect="1" noMove="1" noResize="1" noEditPoints="1" noAdjustHandles="1" noChangeArrowheads="1" noChangeShapeType="1" noTextEdit="1"/>
              </p:cNvSpPr>
              <p:nvPr/>
            </p:nvSpPr>
            <p:spPr>
              <a:xfrm>
                <a:off x="6352903" y="5913120"/>
                <a:ext cx="1201804" cy="215444"/>
              </a:xfrm>
              <a:prstGeom prst="rect">
                <a:avLst/>
              </a:prstGeom>
              <a:blipFill>
                <a:blip r:embed="rId10"/>
                <a:stretch>
                  <a:fillRect l="-3046" r="-5076" b="-31429"/>
                </a:stretch>
              </a:blipFill>
            </p:spPr>
            <p:txBody>
              <a:bodyPr/>
              <a:lstStyle/>
              <a:p>
                <a:r>
                  <a:rPr lang="en-GB">
                    <a:noFill/>
                  </a:rPr>
                  <a:t> </a:t>
                </a:r>
              </a:p>
            </p:txBody>
          </p:sp>
        </mc:Fallback>
      </mc:AlternateContent>
      <p:sp>
        <p:nvSpPr>
          <p:cNvPr id="193" name="Text Box 35"/>
          <p:cNvSpPr txBox="1">
            <a:spLocks noChangeArrowheads="1"/>
          </p:cNvSpPr>
          <p:nvPr/>
        </p:nvSpPr>
        <p:spPr bwMode="auto">
          <a:xfrm>
            <a:off x="3531416" y="4866323"/>
            <a:ext cx="287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1</a:t>
            </a:r>
          </a:p>
        </p:txBody>
      </p:sp>
      <p:sp>
        <p:nvSpPr>
          <p:cNvPr id="194" name="Text Box 35"/>
          <p:cNvSpPr txBox="1">
            <a:spLocks noChangeArrowheads="1"/>
          </p:cNvSpPr>
          <p:nvPr/>
        </p:nvSpPr>
        <p:spPr bwMode="auto">
          <a:xfrm>
            <a:off x="3457394" y="5715409"/>
            <a:ext cx="396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-1</a:t>
            </a:r>
          </a:p>
        </p:txBody>
      </p:sp>
      <p:sp>
        <p:nvSpPr>
          <p:cNvPr id="195" name="Text Box 35"/>
          <p:cNvSpPr txBox="1">
            <a:spLocks noChangeArrowheads="1"/>
          </p:cNvSpPr>
          <p:nvPr/>
        </p:nvSpPr>
        <p:spPr bwMode="auto">
          <a:xfrm>
            <a:off x="3509645" y="5306106"/>
            <a:ext cx="396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buFontTx/>
              <a:buNone/>
            </a:pPr>
            <a:r>
              <a:rPr lang="en-GB" altLang="en-US" sz="1400" dirty="0">
                <a:latin typeface="Comic Sans MS" pitchFamily="66" charset="0"/>
              </a:rPr>
              <a:t>0</a:t>
            </a:r>
          </a:p>
        </p:txBody>
      </p:sp>
      <mc:AlternateContent xmlns:mc="http://schemas.openxmlformats.org/markup-compatibility/2006" xmlns:a14="http://schemas.microsoft.com/office/drawing/2010/main">
        <mc:Choice Requires="a14">
          <p:sp>
            <p:nvSpPr>
              <p:cNvPr id="196" name="TextBox 195"/>
              <p:cNvSpPr txBox="1"/>
              <p:nvPr/>
            </p:nvSpPr>
            <p:spPr>
              <a:xfrm>
                <a:off x="6091646" y="5434148"/>
                <a:ext cx="249107"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2</m:t>
                      </m:r>
                      <m:r>
                        <a:rPr lang="en-US" sz="1400" b="0" i="1" smtClean="0">
                          <a:latin typeface="Cambria Math" panose="02040503050406030204" pitchFamily="18" charset="0"/>
                          <a:ea typeface="Cambria Math" panose="02040503050406030204" pitchFamily="18" charset="0"/>
                        </a:rPr>
                        <m:t>𝜋</m:t>
                      </m:r>
                    </m:oMath>
                  </m:oMathPara>
                </a14:m>
                <a:endParaRPr lang="en-GB" sz="1400" dirty="0"/>
              </a:p>
            </p:txBody>
          </p:sp>
        </mc:Choice>
        <mc:Fallback xmlns="">
          <p:sp>
            <p:nvSpPr>
              <p:cNvPr id="196" name="TextBox 195"/>
              <p:cNvSpPr txBox="1">
                <a:spLocks noRot="1" noChangeAspect="1" noMove="1" noResize="1" noEditPoints="1" noAdjustHandles="1" noChangeArrowheads="1" noChangeShapeType="1" noTextEdit="1"/>
              </p:cNvSpPr>
              <p:nvPr/>
            </p:nvSpPr>
            <p:spPr>
              <a:xfrm>
                <a:off x="6091646" y="5434148"/>
                <a:ext cx="249107" cy="215444"/>
              </a:xfrm>
              <a:prstGeom prst="rect">
                <a:avLst/>
              </a:prstGeom>
              <a:blipFill>
                <a:blip r:embed="rId11"/>
                <a:stretch>
                  <a:fillRect l="-17073" r="-7317" b="-27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7" name="TextBox 196"/>
              <p:cNvSpPr txBox="1"/>
              <p:nvPr/>
            </p:nvSpPr>
            <p:spPr>
              <a:xfrm>
                <a:off x="4955177" y="5412376"/>
                <a:ext cx="14972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ea typeface="Cambria Math" panose="02040503050406030204" pitchFamily="18" charset="0"/>
                        </a:rPr>
                        <m:t>𝜋</m:t>
                      </m:r>
                    </m:oMath>
                  </m:oMathPara>
                </a14:m>
                <a:endParaRPr lang="en-GB" sz="1400" dirty="0"/>
              </a:p>
            </p:txBody>
          </p:sp>
        </mc:Choice>
        <mc:Fallback xmlns="">
          <p:sp>
            <p:nvSpPr>
              <p:cNvPr id="197" name="TextBox 196"/>
              <p:cNvSpPr txBox="1">
                <a:spLocks noRot="1" noChangeAspect="1" noMove="1" noResize="1" noEditPoints="1" noAdjustHandles="1" noChangeArrowheads="1" noChangeShapeType="1" noTextEdit="1"/>
              </p:cNvSpPr>
              <p:nvPr/>
            </p:nvSpPr>
            <p:spPr>
              <a:xfrm>
                <a:off x="4955177" y="5412376"/>
                <a:ext cx="149720" cy="215444"/>
              </a:xfrm>
              <a:prstGeom prst="rect">
                <a:avLst/>
              </a:prstGeom>
              <a:blipFill>
                <a:blip r:embed="rId7"/>
                <a:stretch>
                  <a:fillRect l="-20833" r="-1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8" name="TextBox 197"/>
              <p:cNvSpPr txBox="1"/>
              <p:nvPr/>
            </p:nvSpPr>
            <p:spPr>
              <a:xfrm>
                <a:off x="4288971" y="5477690"/>
                <a:ext cx="149720" cy="36606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ea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𝜋</m:t>
                          </m:r>
                        </m:num>
                        <m:den>
                          <m:r>
                            <a:rPr lang="en-US" sz="1400" b="0" i="1" smtClean="0">
                              <a:latin typeface="Cambria Math" panose="02040503050406030204" pitchFamily="18" charset="0"/>
                              <a:ea typeface="Cambria Math" panose="02040503050406030204" pitchFamily="18" charset="0"/>
                            </a:rPr>
                            <m:t>2</m:t>
                          </m:r>
                        </m:den>
                      </m:f>
                    </m:oMath>
                  </m:oMathPara>
                </a14:m>
                <a:endParaRPr lang="en-GB" sz="1400" dirty="0"/>
              </a:p>
            </p:txBody>
          </p:sp>
        </mc:Choice>
        <mc:Fallback xmlns="">
          <p:sp>
            <p:nvSpPr>
              <p:cNvPr id="198" name="TextBox 197"/>
              <p:cNvSpPr txBox="1">
                <a:spLocks noRot="1" noChangeAspect="1" noMove="1" noResize="1" noEditPoints="1" noAdjustHandles="1" noChangeArrowheads="1" noChangeShapeType="1" noTextEdit="1"/>
              </p:cNvSpPr>
              <p:nvPr/>
            </p:nvSpPr>
            <p:spPr>
              <a:xfrm>
                <a:off x="4288971" y="5477690"/>
                <a:ext cx="149720" cy="366062"/>
              </a:xfrm>
              <a:prstGeom prst="rect">
                <a:avLst/>
              </a:prstGeom>
              <a:blipFill>
                <a:blip r:embed="rId8"/>
                <a:stretch>
                  <a:fillRect l="-25000" r="-25000" b="-1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9" name="TextBox 198"/>
              <p:cNvSpPr txBox="1"/>
              <p:nvPr/>
            </p:nvSpPr>
            <p:spPr>
              <a:xfrm>
                <a:off x="5529943" y="5447210"/>
                <a:ext cx="249107"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ea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3</m:t>
                          </m:r>
                          <m:r>
                            <a:rPr lang="en-US" sz="1400" b="0" i="1" smtClean="0">
                              <a:latin typeface="Cambria Math" panose="02040503050406030204" pitchFamily="18" charset="0"/>
                              <a:ea typeface="Cambria Math" panose="02040503050406030204" pitchFamily="18" charset="0"/>
                            </a:rPr>
                            <m:t>𝜋</m:t>
                          </m:r>
                        </m:num>
                        <m:den>
                          <m:r>
                            <a:rPr lang="en-US" sz="1400" b="0" i="1" smtClean="0">
                              <a:latin typeface="Cambria Math" panose="02040503050406030204" pitchFamily="18" charset="0"/>
                              <a:ea typeface="Cambria Math" panose="02040503050406030204" pitchFamily="18" charset="0"/>
                            </a:rPr>
                            <m:t>2</m:t>
                          </m:r>
                        </m:den>
                      </m:f>
                    </m:oMath>
                  </m:oMathPara>
                </a14:m>
                <a:endParaRPr lang="en-GB" sz="1400" dirty="0"/>
              </a:p>
            </p:txBody>
          </p:sp>
        </mc:Choice>
        <mc:Fallback xmlns="">
          <p:sp>
            <p:nvSpPr>
              <p:cNvPr id="199" name="TextBox 198"/>
              <p:cNvSpPr txBox="1">
                <a:spLocks noRot="1" noChangeAspect="1" noMove="1" noResize="1" noEditPoints="1" noAdjustHandles="1" noChangeArrowheads="1" noChangeShapeType="1" noTextEdit="1"/>
              </p:cNvSpPr>
              <p:nvPr/>
            </p:nvSpPr>
            <p:spPr>
              <a:xfrm>
                <a:off x="5529943" y="5447210"/>
                <a:ext cx="249107" cy="403316"/>
              </a:xfrm>
              <a:prstGeom prst="rect">
                <a:avLst/>
              </a:prstGeom>
              <a:blipFill>
                <a:blip r:embed="rId9"/>
                <a:stretch>
                  <a:fillRect l="-17073" t="-1515" r="-12195" b="-13636"/>
                </a:stretch>
              </a:blipFill>
            </p:spPr>
            <p:txBody>
              <a:bodyPr/>
              <a:lstStyle/>
              <a:p>
                <a:r>
                  <a:rPr lang="en-GB">
                    <a:noFill/>
                  </a:rPr>
                  <a:t> </a:t>
                </a:r>
              </a:p>
            </p:txBody>
          </p:sp>
        </mc:Fallback>
      </mc:AlternateContent>
      <p:cxnSp>
        <p:nvCxnSpPr>
          <p:cNvPr id="200" name="Straight Arrow Connector 199"/>
          <p:cNvCxnSpPr/>
          <p:nvPr/>
        </p:nvCxnSpPr>
        <p:spPr>
          <a:xfrm flipH="1">
            <a:off x="4328160" y="1898469"/>
            <a:ext cx="574766" cy="40930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1" name="TextBox 200"/>
              <p:cNvSpPr txBox="1"/>
              <p:nvPr/>
            </p:nvSpPr>
            <p:spPr>
              <a:xfrm>
                <a:off x="4946468" y="1645921"/>
                <a:ext cx="2588209"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Horizontal shift, </a:t>
                </a:r>
                <a14:m>
                  <m:oMath xmlns:m="http://schemas.openxmlformats.org/officeDocument/2006/math">
                    <m:r>
                      <a:rPr lang="en-US" sz="1400" i="1" smtClean="0">
                        <a:solidFill>
                          <a:srgbClr val="FF0000"/>
                        </a:solidFill>
                        <a:latin typeface="Cambria Math" panose="02040503050406030204" pitchFamily="18" charset="0"/>
                        <a:ea typeface="Cambria Math" panose="02040503050406030204" pitchFamily="18" charset="0"/>
                      </a:rPr>
                      <m:t>𝜋</m:t>
                    </m:r>
                  </m:oMath>
                </a14:m>
                <a:r>
                  <a:rPr lang="en-GB" sz="1400" dirty="0">
                    <a:solidFill>
                      <a:srgbClr val="FF0000"/>
                    </a:solidFill>
                    <a:latin typeface="Comic Sans MS" panose="030F0702030302020204" pitchFamily="66" charset="0"/>
                  </a:rPr>
                  <a:t> units left</a:t>
                </a:r>
              </a:p>
            </p:txBody>
          </p:sp>
        </mc:Choice>
        <mc:Fallback xmlns="">
          <p:sp>
            <p:nvSpPr>
              <p:cNvPr id="201" name="TextBox 200"/>
              <p:cNvSpPr txBox="1">
                <a:spLocks noRot="1" noChangeAspect="1" noMove="1" noResize="1" noEditPoints="1" noAdjustHandles="1" noChangeArrowheads="1" noChangeShapeType="1" noTextEdit="1"/>
              </p:cNvSpPr>
              <p:nvPr/>
            </p:nvSpPr>
            <p:spPr>
              <a:xfrm>
                <a:off x="4946468" y="1645921"/>
                <a:ext cx="2588209" cy="307777"/>
              </a:xfrm>
              <a:prstGeom prst="rect">
                <a:avLst/>
              </a:prstGeom>
              <a:blipFill>
                <a:blip r:embed="rId12"/>
                <a:stretch>
                  <a:fillRect l="-706"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3" name="TextBox 202"/>
              <p:cNvSpPr txBox="1"/>
              <p:nvPr/>
            </p:nvSpPr>
            <p:spPr>
              <a:xfrm>
                <a:off x="182880" y="4737463"/>
                <a:ext cx="3143794" cy="1384995"/>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Remember that the graph has shifted left </a:t>
                </a:r>
                <a14:m>
                  <m:oMath xmlns:m="http://schemas.openxmlformats.org/officeDocument/2006/math">
                    <m:r>
                      <a:rPr lang="en-US" sz="1400" i="1" smtClean="0">
                        <a:solidFill>
                          <a:srgbClr val="FF0000"/>
                        </a:solidFill>
                        <a:latin typeface="Cambria Math" panose="02040503050406030204" pitchFamily="18" charset="0"/>
                        <a:ea typeface="Cambria Math" panose="02040503050406030204" pitchFamily="18" charset="0"/>
                      </a:rPr>
                      <m:t>𝜋</m:t>
                    </m:r>
                    <m:r>
                      <a:rPr lang="en-US" sz="1400" b="0" i="1" smtClean="0">
                        <a:solidFill>
                          <a:srgbClr val="FF0000"/>
                        </a:solidFill>
                        <a:latin typeface="Cambria Math" panose="02040503050406030204" pitchFamily="18" charset="0"/>
                        <a:ea typeface="Cambria Math" panose="02040503050406030204" pitchFamily="18" charset="0"/>
                      </a:rPr>
                      <m:t> </m:t>
                    </m:r>
                    <m:r>
                      <a:rPr lang="en-US" sz="1400" b="0" i="1" smtClean="0">
                        <a:solidFill>
                          <a:srgbClr val="FF0000"/>
                        </a:solidFill>
                        <a:latin typeface="Cambria Math" panose="02040503050406030204" pitchFamily="18" charset="0"/>
                        <a:ea typeface="Cambria Math" panose="02040503050406030204" pitchFamily="18" charset="0"/>
                      </a:rPr>
                      <m:t>𝑟𝑎𝑑𝑖𝑎𝑛𝑠</m:t>
                    </m:r>
                  </m:oMath>
                </a14:m>
                <a:endParaRPr lang="en-US"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It has </a:t>
                </a:r>
                <a:r>
                  <a:rPr lang="en-US" sz="1400" u="sng" dirty="0">
                    <a:solidFill>
                      <a:srgbClr val="FF0000"/>
                    </a:solidFill>
                    <a:latin typeface="Comic Sans MS" panose="030F0702030302020204" pitchFamily="66" charset="0"/>
                    <a:sym typeface="Wingdings" panose="05000000000000000000" pitchFamily="2" charset="2"/>
                  </a:rPr>
                  <a:t>not</a:t>
                </a:r>
                <a:r>
                  <a:rPr lang="en-US" sz="1400" dirty="0">
                    <a:solidFill>
                      <a:srgbClr val="FF0000"/>
                    </a:solidFill>
                    <a:latin typeface="Comic Sans MS" panose="030F0702030302020204" pitchFamily="66" charset="0"/>
                    <a:sym typeface="Wingdings" panose="05000000000000000000" pitchFamily="2" charset="2"/>
                  </a:rPr>
                  <a:t> been reflected in the x-axis! (although in this case they look the same)</a:t>
                </a:r>
                <a:endParaRPr lang="en-GB" sz="1400" dirty="0">
                  <a:solidFill>
                    <a:srgbClr val="FF0000"/>
                  </a:solidFill>
                  <a:latin typeface="Comic Sans MS" panose="030F0702030302020204" pitchFamily="66" charset="0"/>
                </a:endParaRPr>
              </a:p>
            </p:txBody>
          </p:sp>
        </mc:Choice>
        <mc:Fallback xmlns="">
          <p:sp>
            <p:nvSpPr>
              <p:cNvPr id="203" name="TextBox 202"/>
              <p:cNvSpPr txBox="1">
                <a:spLocks noRot="1" noChangeAspect="1" noMove="1" noResize="1" noEditPoints="1" noAdjustHandles="1" noChangeArrowheads="1" noChangeShapeType="1" noTextEdit="1"/>
              </p:cNvSpPr>
              <p:nvPr/>
            </p:nvSpPr>
            <p:spPr>
              <a:xfrm>
                <a:off x="182880" y="4737463"/>
                <a:ext cx="3143794" cy="1384995"/>
              </a:xfrm>
              <a:prstGeom prst="rect">
                <a:avLst/>
              </a:prstGeom>
              <a:blipFill>
                <a:blip r:embed="rId13"/>
                <a:stretch>
                  <a:fillRect t="-881" r="-969" b="-3965"/>
                </a:stretch>
              </a:blipFill>
            </p:spPr>
            <p:txBody>
              <a:bodyPr/>
              <a:lstStyle/>
              <a:p>
                <a:r>
                  <a:rPr lang="en-GB">
                    <a:noFill/>
                  </a:rPr>
                  <a:t> </a:t>
                </a:r>
              </a:p>
            </p:txBody>
          </p:sp>
        </mc:Fallback>
      </mc:AlternateContent>
    </p:spTree>
    <p:extLst>
      <p:ext uri="{BB962C8B-B14F-4D97-AF65-F5344CB8AC3E}">
        <p14:creationId xmlns:p14="http://schemas.microsoft.com/office/powerpoint/2010/main" val="225354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6"/>
                                        </p:tgtEl>
                                        <p:attrNameLst>
                                          <p:attrName>style.visibility</p:attrName>
                                        </p:attrNameLst>
                                      </p:cBhvr>
                                      <p:to>
                                        <p:strVal val="visible"/>
                                      </p:to>
                                    </p:set>
                                    <p:animEffect transition="in" filter="blinds(horizontal)">
                                      <p:cBhvr>
                                        <p:cTn id="10" dur="500"/>
                                        <p:tgtEl>
                                          <p:spTgt spid="17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7"/>
                                        </p:tgtEl>
                                        <p:attrNameLst>
                                          <p:attrName>style.visibility</p:attrName>
                                        </p:attrNameLst>
                                      </p:cBhvr>
                                      <p:to>
                                        <p:strVal val="visible"/>
                                      </p:to>
                                    </p:set>
                                    <p:animEffect transition="in" filter="blinds(horizontal)">
                                      <p:cBhvr>
                                        <p:cTn id="16" dur="500"/>
                                        <p:tgtEl>
                                          <p:spTgt spid="17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8"/>
                                        </p:tgtEl>
                                        <p:attrNameLst>
                                          <p:attrName>style.visibility</p:attrName>
                                        </p:attrNameLst>
                                      </p:cBhvr>
                                      <p:to>
                                        <p:strVal val="visible"/>
                                      </p:to>
                                    </p:set>
                                    <p:animEffect transition="in" filter="blinds(horizontal)">
                                      <p:cBhvr>
                                        <p:cTn id="19" dur="500"/>
                                        <p:tgtEl>
                                          <p:spTgt spid="17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79"/>
                                        </p:tgtEl>
                                        <p:attrNameLst>
                                          <p:attrName>style.visibility</p:attrName>
                                        </p:attrNameLst>
                                      </p:cBhvr>
                                      <p:to>
                                        <p:strVal val="visible"/>
                                      </p:to>
                                    </p:set>
                                    <p:animEffect transition="in" filter="blinds(horizontal)">
                                      <p:cBhvr>
                                        <p:cTn id="22" dur="500"/>
                                        <p:tgtEl>
                                          <p:spTgt spid="17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linds(horizontal)">
                                      <p:cBhvr>
                                        <p:cTn id="25" dur="500"/>
                                        <p:tgtEl>
                                          <p:spTgt spid="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80"/>
                                        </p:tgtEl>
                                        <p:attrNameLst>
                                          <p:attrName>style.visibility</p:attrName>
                                        </p:attrNameLst>
                                      </p:cBhvr>
                                      <p:to>
                                        <p:strVal val="visible"/>
                                      </p:to>
                                    </p:set>
                                    <p:animEffect transition="in" filter="blinds(horizontal)">
                                      <p:cBhvr>
                                        <p:cTn id="28" dur="500"/>
                                        <p:tgtEl>
                                          <p:spTgt spid="18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81"/>
                                        </p:tgtEl>
                                        <p:attrNameLst>
                                          <p:attrName>style.visibility</p:attrName>
                                        </p:attrNameLst>
                                      </p:cBhvr>
                                      <p:to>
                                        <p:strVal val="visible"/>
                                      </p:to>
                                    </p:set>
                                    <p:animEffect transition="in" filter="blinds(horizontal)">
                                      <p:cBhvr>
                                        <p:cTn id="31" dur="500"/>
                                        <p:tgtEl>
                                          <p:spTgt spid="18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82"/>
                                        </p:tgtEl>
                                        <p:attrNameLst>
                                          <p:attrName>style.visibility</p:attrName>
                                        </p:attrNameLst>
                                      </p:cBhvr>
                                      <p:to>
                                        <p:strVal val="visible"/>
                                      </p:to>
                                    </p:set>
                                    <p:animEffect transition="in" filter="blinds(horizontal)">
                                      <p:cBhvr>
                                        <p:cTn id="34" dur="500"/>
                                        <p:tgtEl>
                                          <p:spTgt spid="18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00"/>
                                        </p:tgtEl>
                                        <p:attrNameLst>
                                          <p:attrName>style.visibility</p:attrName>
                                        </p:attrNameLst>
                                      </p:cBhvr>
                                      <p:to>
                                        <p:strVal val="visible"/>
                                      </p:to>
                                    </p:set>
                                    <p:animEffect transition="in" filter="blinds(horizontal)">
                                      <p:cBhvr>
                                        <p:cTn id="39" dur="500"/>
                                        <p:tgtEl>
                                          <p:spTgt spid="200"/>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01"/>
                                        </p:tgtEl>
                                        <p:attrNameLst>
                                          <p:attrName>style.visibility</p:attrName>
                                        </p:attrNameLst>
                                      </p:cBhvr>
                                      <p:to>
                                        <p:strVal val="visible"/>
                                      </p:to>
                                    </p:set>
                                    <p:animEffect transition="in" filter="blinds(horizontal)">
                                      <p:cBhvr>
                                        <p:cTn id="42" dur="500"/>
                                        <p:tgtEl>
                                          <p:spTgt spid="20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83"/>
                                        </p:tgtEl>
                                        <p:attrNameLst>
                                          <p:attrName>style.visibility</p:attrName>
                                        </p:attrNameLst>
                                      </p:cBhvr>
                                      <p:to>
                                        <p:strVal val="visible"/>
                                      </p:to>
                                    </p:set>
                                    <p:animEffect transition="in" filter="blinds(horizontal)">
                                      <p:cBhvr>
                                        <p:cTn id="47" dur="500"/>
                                        <p:tgtEl>
                                          <p:spTgt spid="183"/>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91"/>
                                        </p:tgtEl>
                                        <p:attrNameLst>
                                          <p:attrName>style.visibility</p:attrName>
                                        </p:attrNameLst>
                                      </p:cBhvr>
                                      <p:to>
                                        <p:strVal val="visible"/>
                                      </p:to>
                                    </p:set>
                                    <p:animEffect transition="in" filter="blinds(horizontal)">
                                      <p:cBhvr>
                                        <p:cTn id="50" dur="500"/>
                                        <p:tgtEl>
                                          <p:spTgt spid="191"/>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92"/>
                                        </p:tgtEl>
                                        <p:attrNameLst>
                                          <p:attrName>style.visibility</p:attrName>
                                        </p:attrNameLst>
                                      </p:cBhvr>
                                      <p:to>
                                        <p:strVal val="visible"/>
                                      </p:to>
                                    </p:set>
                                    <p:animEffect transition="in" filter="blinds(horizontal)">
                                      <p:cBhvr>
                                        <p:cTn id="53" dur="500"/>
                                        <p:tgtEl>
                                          <p:spTgt spid="192"/>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193"/>
                                        </p:tgtEl>
                                        <p:attrNameLst>
                                          <p:attrName>style.visibility</p:attrName>
                                        </p:attrNameLst>
                                      </p:cBhvr>
                                      <p:to>
                                        <p:strVal val="visible"/>
                                      </p:to>
                                    </p:set>
                                    <p:animEffect transition="in" filter="blinds(horizontal)">
                                      <p:cBhvr>
                                        <p:cTn id="56" dur="500"/>
                                        <p:tgtEl>
                                          <p:spTgt spid="193"/>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94"/>
                                        </p:tgtEl>
                                        <p:attrNameLst>
                                          <p:attrName>style.visibility</p:attrName>
                                        </p:attrNameLst>
                                      </p:cBhvr>
                                      <p:to>
                                        <p:strVal val="visible"/>
                                      </p:to>
                                    </p:set>
                                    <p:animEffect transition="in" filter="blinds(horizontal)">
                                      <p:cBhvr>
                                        <p:cTn id="59" dur="500"/>
                                        <p:tgtEl>
                                          <p:spTgt spid="194"/>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195"/>
                                        </p:tgtEl>
                                        <p:attrNameLst>
                                          <p:attrName>style.visibility</p:attrName>
                                        </p:attrNameLst>
                                      </p:cBhvr>
                                      <p:to>
                                        <p:strVal val="visible"/>
                                      </p:to>
                                    </p:set>
                                    <p:animEffect transition="in" filter="blinds(horizontal)">
                                      <p:cBhvr>
                                        <p:cTn id="62" dur="500"/>
                                        <p:tgtEl>
                                          <p:spTgt spid="195"/>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96"/>
                                        </p:tgtEl>
                                        <p:attrNameLst>
                                          <p:attrName>style.visibility</p:attrName>
                                        </p:attrNameLst>
                                      </p:cBhvr>
                                      <p:to>
                                        <p:strVal val="visible"/>
                                      </p:to>
                                    </p:set>
                                    <p:animEffect transition="in" filter="blinds(horizontal)">
                                      <p:cBhvr>
                                        <p:cTn id="65" dur="500"/>
                                        <p:tgtEl>
                                          <p:spTgt spid="196"/>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197"/>
                                        </p:tgtEl>
                                        <p:attrNameLst>
                                          <p:attrName>style.visibility</p:attrName>
                                        </p:attrNameLst>
                                      </p:cBhvr>
                                      <p:to>
                                        <p:strVal val="visible"/>
                                      </p:to>
                                    </p:set>
                                    <p:animEffect transition="in" filter="blinds(horizontal)">
                                      <p:cBhvr>
                                        <p:cTn id="68" dur="500"/>
                                        <p:tgtEl>
                                          <p:spTgt spid="197"/>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198"/>
                                        </p:tgtEl>
                                        <p:attrNameLst>
                                          <p:attrName>style.visibility</p:attrName>
                                        </p:attrNameLst>
                                      </p:cBhvr>
                                      <p:to>
                                        <p:strVal val="visible"/>
                                      </p:to>
                                    </p:set>
                                    <p:animEffect transition="in" filter="blinds(horizontal)">
                                      <p:cBhvr>
                                        <p:cTn id="71" dur="500"/>
                                        <p:tgtEl>
                                          <p:spTgt spid="198"/>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199"/>
                                        </p:tgtEl>
                                        <p:attrNameLst>
                                          <p:attrName>style.visibility</p:attrName>
                                        </p:attrNameLst>
                                      </p:cBhvr>
                                      <p:to>
                                        <p:strVal val="visible"/>
                                      </p:to>
                                    </p:set>
                                    <p:animEffect transition="in" filter="blinds(horizontal)">
                                      <p:cBhvr>
                                        <p:cTn id="74" dur="500"/>
                                        <p:tgtEl>
                                          <p:spTgt spid="19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203">
                                            <p:txEl>
                                              <p:pRg st="0" end="0"/>
                                            </p:txEl>
                                          </p:spTgt>
                                        </p:tgtEl>
                                        <p:attrNameLst>
                                          <p:attrName>style.visibility</p:attrName>
                                        </p:attrNameLst>
                                      </p:cBhvr>
                                      <p:to>
                                        <p:strVal val="visible"/>
                                      </p:to>
                                    </p:set>
                                    <p:animEffect transition="in" filter="blinds(horizontal)">
                                      <p:cBhvr>
                                        <p:cTn id="79" dur="500"/>
                                        <p:tgtEl>
                                          <p:spTgt spid="203">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nodeType="clickEffect">
                                  <p:stCondLst>
                                    <p:cond delay="0"/>
                                  </p:stCondLst>
                                  <p:childTnLst>
                                    <p:set>
                                      <p:cBhvr>
                                        <p:cTn id="83" dur="1" fill="hold">
                                          <p:stCondLst>
                                            <p:cond delay="0"/>
                                          </p:stCondLst>
                                        </p:cTn>
                                        <p:tgtEl>
                                          <p:spTgt spid="203">
                                            <p:txEl>
                                              <p:pRg st="2" end="2"/>
                                            </p:txEl>
                                          </p:spTgt>
                                        </p:tgtEl>
                                        <p:attrNameLst>
                                          <p:attrName>style.visibility</p:attrName>
                                        </p:attrNameLst>
                                      </p:cBhvr>
                                      <p:to>
                                        <p:strVal val="visible"/>
                                      </p:to>
                                    </p:set>
                                    <p:animEffect transition="in" filter="blinds(horizontal)">
                                      <p:cBhvr>
                                        <p:cTn id="84" dur="500"/>
                                        <p:tgtEl>
                                          <p:spTgt spid="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p:bldP spid="4" grpId="0"/>
      <p:bldP spid="177" grpId="0"/>
      <p:bldP spid="178" grpId="0"/>
      <p:bldP spid="179" grpId="0"/>
      <p:bldP spid="5" grpId="0"/>
      <p:bldP spid="180" grpId="0"/>
      <p:bldP spid="181" grpId="0"/>
      <p:bldP spid="182" grpId="0"/>
      <p:bldP spid="191" grpId="0"/>
      <p:bldP spid="192" grpId="0"/>
      <p:bldP spid="193" grpId="0"/>
      <p:bldP spid="194" grpId="0"/>
      <p:bldP spid="195" grpId="0"/>
      <p:bldP spid="196" grpId="0"/>
      <p:bldP spid="197" grpId="0"/>
      <p:bldP spid="198" grpId="0"/>
      <p:bldP spid="199" grpId="0"/>
      <p:bldP spid="2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mic Sans MS" panose="030F0702030302020204" pitchFamily="66" charset="0"/>
              </a:rPr>
              <a:t>Prior Knowledge Check</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5" name="Content Placeholder 14"/>
              <p:cNvSpPr>
                <a:spLocks noGrp="1"/>
              </p:cNvSpPr>
              <p:nvPr>
                <p:ph idx="1"/>
              </p:nvPr>
            </p:nvSpPr>
            <p:spPr>
              <a:xfrm>
                <a:off x="334576" y="1700808"/>
                <a:ext cx="4176464" cy="4752528"/>
              </a:xfrm>
            </p:spPr>
            <p:txBody>
              <a:bodyPr>
                <a:normAutofit/>
              </a:bodyPr>
              <a:lstStyle/>
              <a:p>
                <a:pPr marL="342900" indent="-342900">
                  <a:buAutoNum type="arabicParenR"/>
                </a:pPr>
                <a:r>
                  <a:rPr lang="en-US" sz="1800" dirty="0">
                    <a:latin typeface="Comic Sans MS" panose="030F0702030302020204" pitchFamily="66" charset="0"/>
                  </a:rPr>
                  <a:t>Write down the exact values of these trigonometric ratios:</a:t>
                </a:r>
              </a:p>
              <a:p>
                <a:pPr marL="342900" indent="-342900">
                  <a:buAutoNum type="arabicParenR"/>
                </a:pPr>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a) </a:t>
                </a:r>
                <a14:m>
                  <m:oMath xmlns:m="http://schemas.openxmlformats.org/officeDocument/2006/math">
                    <m:r>
                      <a:rPr lang="en-US" sz="1800" b="0" i="1" smtClean="0">
                        <a:latin typeface="Cambria Math" panose="02040503050406030204" pitchFamily="18" charset="0"/>
                      </a:rPr>
                      <m:t>𝑐𝑜𝑠</m:t>
                    </m:r>
                    <m:r>
                      <a:rPr lang="en-US" sz="1800" b="0" i="1" smtClean="0">
                        <a:latin typeface="Cambria Math" panose="02040503050406030204" pitchFamily="18" charset="0"/>
                      </a:rPr>
                      <m:t>120</m:t>
                    </m:r>
                  </m:oMath>
                </a14:m>
                <a:r>
                  <a:rPr lang="en-GB" sz="1800" dirty="0">
                    <a:latin typeface="Comic Sans MS" panose="030F0702030302020204" pitchFamily="66" charset="0"/>
                  </a:rPr>
                  <a:t>	b) </a:t>
                </a:r>
                <a14:m>
                  <m:oMath xmlns:m="http://schemas.openxmlformats.org/officeDocument/2006/math">
                    <m:r>
                      <a:rPr lang="en-US" sz="1800" b="0" i="1" smtClean="0">
                        <a:latin typeface="Cambria Math" panose="02040503050406030204" pitchFamily="18" charset="0"/>
                      </a:rPr>
                      <m:t>𝑠𝑖𝑛</m:t>
                    </m:r>
                    <m:r>
                      <a:rPr lang="en-US" sz="1800" b="0" i="1" smtClean="0">
                        <a:latin typeface="Cambria Math" panose="02040503050406030204" pitchFamily="18" charset="0"/>
                      </a:rPr>
                      <m:t>225</m:t>
                    </m:r>
                  </m:oMath>
                </a14:m>
                <a:endParaRPr lang="en-GB" sz="1800" dirty="0">
                  <a:latin typeface="Comic Sans MS" panose="030F0702030302020204" pitchFamily="66" charset="0"/>
                </a:endParaRPr>
              </a:p>
              <a:p>
                <a:pPr marL="0" indent="0">
                  <a:buNone/>
                </a:pPr>
                <a:r>
                  <a:rPr lang="en-US" sz="1800" dirty="0">
                    <a:latin typeface="Comic Sans MS" panose="030F0702030302020204" pitchFamily="66" charset="0"/>
                  </a:rPr>
                  <a:t>c) </a:t>
                </a:r>
                <a14:m>
                  <m:oMath xmlns:m="http://schemas.openxmlformats.org/officeDocument/2006/math">
                    <m:r>
                      <m:rPr>
                        <m:sty m:val="p"/>
                      </m:rPr>
                      <a:rPr lang="en-US" sz="1800" b="0" i="0" smtClean="0">
                        <a:latin typeface="Cambria Math" panose="02040503050406030204" pitchFamily="18" charset="0"/>
                      </a:rPr>
                      <m:t>tan</m:t>
                    </m:r>
                    <m:r>
                      <a:rPr lang="en-US" sz="1800" b="0" i="1" smtClean="0">
                        <a:latin typeface="Cambria Math" panose="02040503050406030204" pitchFamily="18" charset="0"/>
                      </a:rPr>
                      <m:t>⁡(−300)</m:t>
                    </m:r>
                  </m:oMath>
                </a14:m>
                <a:r>
                  <a:rPr lang="en-GB" sz="1800" dirty="0">
                    <a:latin typeface="Comic Sans MS" panose="030F0702030302020204" pitchFamily="66" charset="0"/>
                  </a:rPr>
                  <a:t>	d) </a:t>
                </a:r>
                <a14:m>
                  <m:oMath xmlns:m="http://schemas.openxmlformats.org/officeDocument/2006/math">
                    <m:r>
                      <m:rPr>
                        <m:sty m:val="p"/>
                      </m:rPr>
                      <a:rPr lang="en-US" sz="1800" b="0" i="0" smtClean="0">
                        <a:latin typeface="Cambria Math" panose="02040503050406030204" pitchFamily="18" charset="0"/>
                      </a:rPr>
                      <m:t>sin</m:t>
                    </m:r>
                    <m:r>
                      <a:rPr lang="en-US" sz="1800" b="0" i="1" smtClean="0">
                        <a:latin typeface="Cambria Math" panose="02040503050406030204" pitchFamily="18" charset="0"/>
                      </a:rPr>
                      <m:t>⁡(−480)</m:t>
                    </m:r>
                  </m:oMath>
                </a14:m>
                <a:endParaRPr lang="en-GB" sz="1800" dirty="0">
                  <a:latin typeface="Comic Sans MS" panose="030F0702030302020204" pitchFamily="66" charset="0"/>
                </a:endParaRPr>
              </a:p>
              <a:p>
                <a:pPr marL="0" indent="0">
                  <a:buNone/>
                </a:pPr>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2) Simplify each of the following expressions:</a:t>
                </a:r>
              </a:p>
              <a:p>
                <a:pPr marL="0" indent="0">
                  <a:buNone/>
                </a:pPr>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a) </a:t>
                </a:r>
                <a14:m>
                  <m:oMath xmlns:m="http://schemas.openxmlformats.org/officeDocument/2006/math">
                    <m:sSup>
                      <m:sSupPr>
                        <m:ctrlPr>
                          <a:rPr lang="en-US" sz="1800" i="1" smtClean="0">
                            <a:latin typeface="Cambria Math" panose="02040503050406030204" pitchFamily="18" charset="0"/>
                          </a:rPr>
                        </m:ctrlPr>
                      </m:sSupPr>
                      <m:e>
                        <m:d>
                          <m:dPr>
                            <m:ctrlPr>
                              <a:rPr lang="en-US" sz="1800" i="1">
                                <a:latin typeface="Cambria Math" panose="02040503050406030204" pitchFamily="18" charset="0"/>
                              </a:rPr>
                            </m:ctrlPr>
                          </m:dPr>
                          <m:e>
                            <m:r>
                              <a:rPr lang="en-US" sz="1800" i="1">
                                <a:latin typeface="Cambria Math" panose="02040503050406030204" pitchFamily="18" charset="0"/>
                              </a:rPr>
                              <m:t>𝑡𝑎𝑛</m:t>
                            </m:r>
                            <m:r>
                              <a:rPr lang="en-US" sz="1800" i="1">
                                <a:latin typeface="Cambria Math" panose="02040503050406030204" pitchFamily="18" charset="0"/>
                                <a:ea typeface="Cambria Math" panose="02040503050406030204" pitchFamily="18" charset="0"/>
                              </a:rPr>
                              <m:t>𝜃</m:t>
                            </m:r>
                            <m:r>
                              <a:rPr lang="en-US" sz="1800" i="1">
                                <a:latin typeface="Cambria Math" panose="02040503050406030204" pitchFamily="18" charset="0"/>
                                <a:ea typeface="Cambria Math" panose="02040503050406030204" pitchFamily="18" charset="0"/>
                              </a:rPr>
                              <m:t>𝑐𝑜𝑠</m:t>
                            </m:r>
                            <m:r>
                              <a:rPr lang="en-US" sz="1800" i="1">
                                <a:latin typeface="Cambria Math" panose="02040503050406030204" pitchFamily="18" charset="0"/>
                                <a:ea typeface="Cambria Math" panose="02040503050406030204" pitchFamily="18" charset="0"/>
                              </a:rPr>
                              <m:t>𝜃</m:t>
                            </m:r>
                          </m:e>
                        </m:d>
                      </m:e>
                      <m:sup>
                        <m:r>
                          <a:rPr lang="en-US" sz="1800" b="0" i="1" smtClean="0">
                            <a:latin typeface="Cambria Math" panose="02040503050406030204" pitchFamily="18" charset="0"/>
                          </a:rPr>
                          <m:t>2</m:t>
                        </m:r>
                      </m:sup>
                    </m:sSup>
                    <m:r>
                      <a:rPr lang="en-US" sz="1800" b="0" i="1" smtClean="0">
                        <a:latin typeface="Cambria Math" panose="02040503050406030204" pitchFamily="18" charset="0"/>
                      </a:rPr>
                      <m:t>+</m:t>
                    </m:r>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𝑐𝑜𝑠</m:t>
                        </m:r>
                      </m:e>
                      <m:sup>
                        <m:r>
                          <a:rPr lang="en-US" sz="1800" b="0" i="1" smtClean="0">
                            <a:latin typeface="Cambria Math" panose="02040503050406030204" pitchFamily="18" charset="0"/>
                          </a:rPr>
                          <m:t>2</m:t>
                        </m:r>
                      </m:sup>
                    </m:sSup>
                    <m:r>
                      <a:rPr lang="en-US" sz="1800" b="0" i="1" smtClean="0">
                        <a:latin typeface="Cambria Math" panose="02040503050406030204" pitchFamily="18" charset="0"/>
                        <a:ea typeface="Cambria Math" panose="02040503050406030204" pitchFamily="18" charset="0"/>
                      </a:rPr>
                      <m:t>𝜃</m:t>
                    </m:r>
                  </m:oMath>
                </a14:m>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b) </a:t>
                </a:r>
                <a14:m>
                  <m:oMath xmlns:m="http://schemas.openxmlformats.org/officeDocument/2006/math">
                    <m:r>
                      <a:rPr lang="en-US" sz="1800" b="0" i="1" smtClean="0">
                        <a:latin typeface="Cambria Math" panose="02040503050406030204" pitchFamily="18" charset="0"/>
                      </a:rPr>
                      <m:t>1−</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𝑐𝑜𝑠</m:t>
                            </m:r>
                          </m:e>
                          <m:sup>
                            <m:r>
                              <a:rPr lang="en-US" sz="1800" b="0" i="1" smtClean="0">
                                <a:latin typeface="Cambria Math" panose="02040503050406030204" pitchFamily="18" charset="0"/>
                              </a:rPr>
                              <m:t>2</m:t>
                            </m:r>
                          </m:sup>
                        </m:sSup>
                        <m:r>
                          <a:rPr lang="en-US" sz="1800" b="0" i="1" smtClean="0">
                            <a:latin typeface="Cambria Math" panose="02040503050406030204" pitchFamily="18" charset="0"/>
                            <a:ea typeface="Cambria Math" panose="02040503050406030204" pitchFamily="18" charset="0"/>
                          </a:rPr>
                          <m:t>𝜃</m:t>
                        </m:r>
                      </m:den>
                    </m:f>
                  </m:oMath>
                </a14:m>
                <a:endParaRPr lang="en-US" sz="1800" b="0" dirty="0">
                  <a:latin typeface="Comic Sans MS" panose="030F0702030302020204" pitchFamily="66" charset="0"/>
                </a:endParaRPr>
              </a:p>
              <a:p>
                <a:pPr marL="0" indent="0">
                  <a:buNone/>
                </a:pPr>
                <a:r>
                  <a:rPr lang="en-US" sz="1800" dirty="0">
                    <a:latin typeface="Comic Sans MS" panose="030F0702030302020204" pitchFamily="66" charset="0"/>
                  </a:rPr>
                  <a:t>c) </a:t>
                </a:r>
                <a14:m>
                  <m:oMath xmlns:m="http://schemas.openxmlformats.org/officeDocument/2006/math">
                    <m:rad>
                      <m:radPr>
                        <m:degHide m:val="on"/>
                        <m:ctrlPr>
                          <a:rPr lang="en-US" sz="1800" i="1" smtClean="0">
                            <a:latin typeface="Cambria Math" panose="02040503050406030204" pitchFamily="18" charset="0"/>
                          </a:rPr>
                        </m:ctrlPr>
                      </m:radPr>
                      <m:deg/>
                      <m:e>
                        <m:r>
                          <a:rPr lang="en-US" sz="1800" b="0" i="1" smtClean="0">
                            <a:latin typeface="Cambria Math" panose="02040503050406030204" pitchFamily="18" charset="0"/>
                          </a:rPr>
                          <m:t>1−</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𝑠𝑖𝑛</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𝑐𝑜𝑠</m:t>
                            </m:r>
                            <m:r>
                              <a:rPr lang="en-US" sz="1800" b="0" i="1" smtClean="0">
                                <a:latin typeface="Cambria Math" panose="02040503050406030204" pitchFamily="18" charset="0"/>
                                <a:ea typeface="Cambria Math" panose="02040503050406030204" pitchFamily="18" charset="0"/>
                              </a:rPr>
                              <m:t>𝜃</m:t>
                            </m:r>
                          </m:num>
                          <m:den>
                            <m:r>
                              <a:rPr lang="en-US" sz="1800" b="0" i="1" smtClean="0">
                                <a:latin typeface="Cambria Math" panose="02040503050406030204" pitchFamily="18" charset="0"/>
                              </a:rPr>
                              <m:t>𝑡𝑎𝑛</m:t>
                            </m:r>
                            <m:r>
                              <a:rPr lang="en-US" sz="1800" b="0" i="1" smtClean="0">
                                <a:latin typeface="Cambria Math" panose="02040503050406030204" pitchFamily="18" charset="0"/>
                                <a:ea typeface="Cambria Math" panose="02040503050406030204" pitchFamily="18" charset="0"/>
                              </a:rPr>
                              <m:t>𝜃</m:t>
                            </m:r>
                          </m:den>
                        </m:f>
                      </m:e>
                    </m:rad>
                  </m:oMath>
                </a14:m>
                <a:endParaRPr lang="en-US" sz="1800" dirty="0">
                  <a:latin typeface="Comic Sans MS" panose="030F0702030302020204" pitchFamily="66" charset="0"/>
                </a:endParaRPr>
              </a:p>
            </p:txBody>
          </p:sp>
        </mc:Choice>
        <mc:Fallback xmlns="">
          <p:sp>
            <p:nvSpPr>
              <p:cNvPr id="15" name="Content Placeholder 14"/>
              <p:cNvSpPr>
                <a:spLocks noGrp="1" noRot="1" noChangeAspect="1" noMove="1" noResize="1" noEditPoints="1" noAdjustHandles="1" noChangeArrowheads="1" noChangeShapeType="1" noTextEdit="1"/>
              </p:cNvSpPr>
              <p:nvPr>
                <p:ph idx="1"/>
              </p:nvPr>
            </p:nvSpPr>
            <p:spPr>
              <a:xfrm>
                <a:off x="334576" y="1700808"/>
                <a:ext cx="4176464" cy="4752528"/>
              </a:xfrm>
              <a:blipFill>
                <a:blip r:embed="rId2"/>
                <a:stretch>
                  <a:fillRect l="-1752" t="-21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Content Placeholder 14"/>
              <p:cNvSpPr txBox="1">
                <a:spLocks/>
              </p:cNvSpPr>
              <p:nvPr/>
            </p:nvSpPr>
            <p:spPr>
              <a:xfrm>
                <a:off x="4606129" y="1687745"/>
                <a:ext cx="4285321" cy="47525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latin typeface="Comic Sans MS" panose="030F0702030302020204" pitchFamily="66" charset="0"/>
                  </a:rPr>
                  <a:t>3) Show that:</a:t>
                </a:r>
              </a:p>
              <a:p>
                <a:pPr marL="0" indent="0">
                  <a:buFont typeface="Arial" panose="020B0604020202020204" pitchFamily="34" charset="0"/>
                  <a:buNone/>
                </a:pPr>
                <a:endParaRPr lang="en-US"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a) </a:t>
                </a:r>
                <a14:m>
                  <m:oMath xmlns:m="http://schemas.openxmlformats.org/officeDocument/2006/math">
                    <m:sSup>
                      <m:sSupPr>
                        <m:ctrlPr>
                          <a:rPr lang="en-US" sz="1800" i="1" smtClean="0">
                            <a:latin typeface="Cambria Math" panose="02040503050406030204" pitchFamily="18" charset="0"/>
                          </a:rPr>
                        </m:ctrlPr>
                      </m:sSupPr>
                      <m:e>
                        <m:d>
                          <m:dPr>
                            <m:ctrlPr>
                              <a:rPr lang="en-US" sz="1800" i="1" smtClean="0">
                                <a:latin typeface="Cambria Math" panose="02040503050406030204" pitchFamily="18" charset="0"/>
                              </a:rPr>
                            </m:ctrlPr>
                          </m:dPr>
                          <m:e>
                            <m:r>
                              <a:rPr lang="en-US" sz="1800" b="0" i="1" smtClean="0">
                                <a:latin typeface="Cambria Math" panose="02040503050406030204" pitchFamily="18" charset="0"/>
                              </a:rPr>
                              <m:t>𝑠𝑖𝑛</m:t>
                            </m:r>
                            <m:r>
                              <a:rPr lang="en-US" sz="1800" b="0" i="1" smtClean="0">
                                <a:latin typeface="Cambria Math" panose="02040503050406030204" pitchFamily="18" charset="0"/>
                              </a:rPr>
                              <m:t>2</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𝑐𝑜𝑠</m:t>
                            </m:r>
                            <m:r>
                              <a:rPr lang="en-US" sz="1800" b="0" i="1" smtClean="0">
                                <a:latin typeface="Cambria Math" panose="02040503050406030204" pitchFamily="18" charset="0"/>
                                <a:ea typeface="Cambria Math" panose="02040503050406030204" pitchFamily="18" charset="0"/>
                              </a:rPr>
                              <m:t>2</m:t>
                            </m:r>
                            <m:r>
                              <a:rPr lang="en-US" sz="1800" b="0" i="1" smtClean="0">
                                <a:latin typeface="Cambria Math" panose="02040503050406030204" pitchFamily="18" charset="0"/>
                                <a:ea typeface="Cambria Math" panose="02040503050406030204" pitchFamily="18" charset="0"/>
                              </a:rPr>
                              <m:t>𝜃</m:t>
                            </m:r>
                          </m:e>
                        </m:d>
                      </m:e>
                      <m:sup>
                        <m:r>
                          <a:rPr lang="en-US" sz="1800" b="0" i="1" smtClean="0">
                            <a:latin typeface="Cambria Math" panose="02040503050406030204" pitchFamily="18" charset="0"/>
                          </a:rPr>
                          <m:t>2</m:t>
                        </m:r>
                      </m:sup>
                    </m:sSup>
                    <m:r>
                      <a:rPr lang="en-US" sz="180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1+2</m:t>
                    </m:r>
                    <m:r>
                      <a:rPr lang="en-US" sz="1800" b="0" i="1" smtClean="0">
                        <a:latin typeface="Cambria Math" panose="02040503050406030204" pitchFamily="18" charset="0"/>
                        <a:ea typeface="Cambria Math" panose="02040503050406030204" pitchFamily="18" charset="0"/>
                      </a:rPr>
                      <m:t>𝑠𝑖𝑛</m:t>
                    </m:r>
                    <m:r>
                      <a:rPr lang="en-US" sz="1800" b="0" i="1" smtClean="0">
                        <a:latin typeface="Cambria Math" panose="02040503050406030204" pitchFamily="18" charset="0"/>
                        <a:ea typeface="Cambria Math" panose="02040503050406030204" pitchFamily="18" charset="0"/>
                      </a:rPr>
                      <m:t>2</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𝑐𝑜𝑠</m:t>
                    </m:r>
                    <m:r>
                      <a:rPr lang="en-US" sz="1800" b="0" i="1" smtClean="0">
                        <a:latin typeface="Cambria Math" panose="02040503050406030204" pitchFamily="18" charset="0"/>
                        <a:ea typeface="Cambria Math" panose="02040503050406030204" pitchFamily="18" charset="0"/>
                      </a:rPr>
                      <m:t>2</m:t>
                    </m:r>
                    <m:r>
                      <a:rPr lang="en-US" sz="1800" b="0" i="1" smtClean="0">
                        <a:latin typeface="Cambria Math" panose="02040503050406030204" pitchFamily="18" charset="0"/>
                        <a:ea typeface="Cambria Math" panose="02040503050406030204" pitchFamily="18" charset="0"/>
                      </a:rPr>
                      <m:t>𝜃</m:t>
                    </m:r>
                  </m:oMath>
                </a14:m>
                <a:endParaRPr lang="en-GB"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b) </a:t>
                </a:r>
                <a14:m>
                  <m:oMath xmlns:m="http://schemas.openxmlformats.org/officeDocument/2006/math">
                    <m:f>
                      <m:fPr>
                        <m:ctrlPr>
                          <a:rPr lang="en-US" sz="1800" i="1" smtClean="0">
                            <a:latin typeface="Cambria Math" panose="02040503050406030204" pitchFamily="18" charset="0"/>
                          </a:rPr>
                        </m:ctrlPr>
                      </m:fPr>
                      <m:num>
                        <m:r>
                          <a:rPr lang="en-US" sz="1800" b="0" i="1" smtClean="0">
                            <a:latin typeface="Cambria Math" panose="02040503050406030204" pitchFamily="18" charset="0"/>
                          </a:rPr>
                          <m:t>2</m:t>
                        </m:r>
                      </m:num>
                      <m:den>
                        <m:r>
                          <a:rPr lang="en-US" sz="1800" b="0" i="1" smtClean="0">
                            <a:latin typeface="Cambria Math" panose="02040503050406030204" pitchFamily="18" charset="0"/>
                          </a:rPr>
                          <m:t>𝑠𝑖𝑛</m:t>
                        </m:r>
                        <m:r>
                          <a:rPr lang="en-US" sz="1800" b="0" i="1" smtClean="0">
                            <a:latin typeface="Cambria Math" panose="02040503050406030204" pitchFamily="18" charset="0"/>
                            <a:ea typeface="Cambria Math" panose="02040503050406030204" pitchFamily="18" charset="0"/>
                          </a:rPr>
                          <m:t>𝜃</m:t>
                        </m:r>
                      </m:den>
                    </m:f>
                    <m:r>
                      <a:rPr lang="en-US" sz="1800" b="0" i="1" smtClean="0">
                        <a:latin typeface="Cambria Math" panose="02040503050406030204" pitchFamily="18" charset="0"/>
                      </a:rPr>
                      <m:t>−2</m:t>
                    </m:r>
                    <m:r>
                      <a:rPr lang="en-US" sz="1800" b="0" i="1" smtClean="0">
                        <a:latin typeface="Cambria Math" panose="02040503050406030204" pitchFamily="18" charset="0"/>
                      </a:rPr>
                      <m:t>𝑠𝑖𝑛</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m:t>
                    </m:r>
                    <m:f>
                      <m:fPr>
                        <m:ctrlPr>
                          <a:rPr lang="en-US" sz="1800" b="0" i="1" smtClean="0">
                            <a:latin typeface="Cambria Math" panose="02040503050406030204" pitchFamily="18" charset="0"/>
                            <a:ea typeface="Cambria Math" panose="02040503050406030204" pitchFamily="18" charset="0"/>
                          </a:rPr>
                        </m:ctrlPr>
                      </m:fPr>
                      <m:num>
                        <m:r>
                          <a:rPr lang="en-US" sz="1800" b="0" i="1" smtClean="0">
                            <a:latin typeface="Cambria Math" panose="02040503050406030204" pitchFamily="18" charset="0"/>
                            <a:ea typeface="Cambria Math" panose="02040503050406030204" pitchFamily="18" charset="0"/>
                          </a:rPr>
                          <m:t>2</m:t>
                        </m:r>
                        <m:sSup>
                          <m:sSupPr>
                            <m:ctrlPr>
                              <a:rPr lang="en-US" sz="1800" b="0" i="1" smtClean="0">
                                <a:latin typeface="Cambria Math" panose="02040503050406030204" pitchFamily="18" charset="0"/>
                                <a:ea typeface="Cambria Math" panose="02040503050406030204" pitchFamily="18" charset="0"/>
                              </a:rPr>
                            </m:ctrlPr>
                          </m:sSupPr>
                          <m:e>
                            <m:r>
                              <a:rPr lang="en-US" sz="1800" b="0" i="1" smtClean="0">
                                <a:latin typeface="Cambria Math" panose="02040503050406030204" pitchFamily="18" charset="0"/>
                                <a:ea typeface="Cambria Math" panose="02040503050406030204" pitchFamily="18" charset="0"/>
                              </a:rPr>
                              <m:t>𝑐𝑜𝑠</m:t>
                            </m:r>
                          </m:e>
                          <m:sup>
                            <m:r>
                              <a:rPr lang="en-US" sz="1800" b="0" i="1" smtClean="0">
                                <a:latin typeface="Cambria Math" panose="02040503050406030204" pitchFamily="18" charset="0"/>
                                <a:ea typeface="Cambria Math" panose="02040503050406030204" pitchFamily="18" charset="0"/>
                              </a:rPr>
                              <m:t>2</m:t>
                            </m:r>
                          </m:sup>
                        </m:sSup>
                        <m:r>
                          <a:rPr lang="en-US" sz="1800" b="0" i="1" smtClean="0">
                            <a:latin typeface="Cambria Math" panose="02040503050406030204" pitchFamily="18" charset="0"/>
                            <a:ea typeface="Cambria Math" panose="02040503050406030204" pitchFamily="18" charset="0"/>
                          </a:rPr>
                          <m:t>𝜃</m:t>
                        </m:r>
                      </m:num>
                      <m:den>
                        <m:r>
                          <a:rPr lang="en-US" sz="1800" b="0" i="1" smtClean="0">
                            <a:latin typeface="Cambria Math" panose="02040503050406030204" pitchFamily="18" charset="0"/>
                            <a:ea typeface="Cambria Math" panose="02040503050406030204" pitchFamily="18" charset="0"/>
                          </a:rPr>
                          <m:t>𝑠𝑖𝑛</m:t>
                        </m:r>
                        <m:r>
                          <a:rPr lang="en-US" sz="1800" b="0" i="1" smtClean="0">
                            <a:latin typeface="Cambria Math" panose="02040503050406030204" pitchFamily="18" charset="0"/>
                            <a:ea typeface="Cambria Math" panose="02040503050406030204" pitchFamily="18" charset="0"/>
                          </a:rPr>
                          <m:t>𝜃</m:t>
                        </m:r>
                      </m:den>
                    </m:f>
                  </m:oMath>
                </a14:m>
                <a:endParaRPr lang="en-GB" sz="1800" dirty="0">
                  <a:latin typeface="Comic Sans MS" panose="030F0702030302020204" pitchFamily="66" charset="0"/>
                </a:endParaRPr>
              </a:p>
              <a:p>
                <a:pPr marL="0" indent="0">
                  <a:buFont typeface="Arial" panose="020B0604020202020204" pitchFamily="34" charset="0"/>
                  <a:buNone/>
                </a:pPr>
                <a:endParaRPr lang="en-US"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4) Solve the following equations for </a:t>
                </a:r>
                <a14:m>
                  <m:oMath xmlns:m="http://schemas.openxmlformats.org/officeDocument/2006/math">
                    <m:r>
                      <a:rPr lang="en-US" sz="1800" i="1" smtClean="0">
                        <a:latin typeface="Cambria Math" panose="02040503050406030204" pitchFamily="18" charset="0"/>
                        <a:ea typeface="Cambria Math" panose="02040503050406030204" pitchFamily="18" charset="0"/>
                      </a:rPr>
                      <m:t>𝜃</m:t>
                    </m:r>
                  </m:oMath>
                </a14:m>
                <a:r>
                  <a:rPr lang="en-GB" sz="1800" dirty="0">
                    <a:latin typeface="Comic Sans MS" panose="030F0702030302020204" pitchFamily="66" charset="0"/>
                  </a:rPr>
                  <a:t> in the interval </a:t>
                </a:r>
                <a14:m>
                  <m:oMath xmlns:m="http://schemas.openxmlformats.org/officeDocument/2006/math">
                    <m:r>
                      <a:rPr lang="en-US" sz="1800" b="0" i="1" smtClean="0">
                        <a:latin typeface="Cambria Math" panose="02040503050406030204" pitchFamily="18" charset="0"/>
                      </a:rPr>
                      <m:t>0</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≤360</m:t>
                    </m:r>
                  </m:oMath>
                </a14:m>
                <a:r>
                  <a:rPr lang="en-GB" sz="1800" dirty="0">
                    <a:latin typeface="Comic Sans MS" panose="030F0702030302020204" pitchFamily="66" charset="0"/>
                  </a:rPr>
                  <a:t>, giving your answers to 3sf where appropriate.</a:t>
                </a:r>
              </a:p>
              <a:p>
                <a:pPr marL="0" indent="0">
                  <a:buFont typeface="Arial" panose="020B0604020202020204" pitchFamily="34" charset="0"/>
                  <a:buNone/>
                </a:pPr>
                <a:endParaRPr lang="en-US"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a) </a:t>
                </a:r>
                <a14:m>
                  <m:oMath xmlns:m="http://schemas.openxmlformats.org/officeDocument/2006/math">
                    <m:r>
                      <a:rPr lang="en-US" sz="1800" b="0" i="1" smtClean="0">
                        <a:latin typeface="Cambria Math" panose="02040503050406030204" pitchFamily="18" charset="0"/>
                      </a:rPr>
                      <m:t>4</m:t>
                    </m:r>
                    <m:r>
                      <a:rPr lang="en-US" sz="1800" b="0" i="1" smtClean="0">
                        <a:latin typeface="Cambria Math" panose="02040503050406030204" pitchFamily="18" charset="0"/>
                      </a:rPr>
                      <m:t>𝑐𝑜𝑠</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+2=3</m:t>
                    </m:r>
                  </m:oMath>
                </a14:m>
                <a:endParaRPr lang="en-GB"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b) </a:t>
                </a:r>
                <a14:m>
                  <m:oMath xmlns:m="http://schemas.openxmlformats.org/officeDocument/2006/math">
                    <m:r>
                      <a:rPr lang="en-US" sz="1800" b="0" i="1" smtClean="0">
                        <a:latin typeface="Cambria Math" panose="02040503050406030204" pitchFamily="18" charset="0"/>
                      </a:rPr>
                      <m:t>2</m:t>
                    </m:r>
                    <m:r>
                      <a:rPr lang="en-US" sz="1800" b="0" i="1" smtClean="0">
                        <a:latin typeface="Cambria Math" panose="02040503050406030204" pitchFamily="18" charset="0"/>
                      </a:rPr>
                      <m:t>𝑠𝑖𝑛</m:t>
                    </m:r>
                    <m:r>
                      <a:rPr lang="en-US" sz="1800" b="0" i="1" smtClean="0">
                        <a:latin typeface="Cambria Math" panose="02040503050406030204" pitchFamily="18" charset="0"/>
                      </a:rPr>
                      <m:t>2</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=1</m:t>
                    </m:r>
                  </m:oMath>
                </a14:m>
                <a:endParaRPr lang="en-GB"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c) </a:t>
                </a:r>
                <a14:m>
                  <m:oMath xmlns:m="http://schemas.openxmlformats.org/officeDocument/2006/math">
                    <m:r>
                      <a:rPr lang="en-US" sz="1800" b="0" i="1" smtClean="0">
                        <a:latin typeface="Cambria Math" panose="02040503050406030204" pitchFamily="18" charset="0"/>
                      </a:rPr>
                      <m:t>6</m:t>
                    </m:r>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𝑡𝑎𝑛</m:t>
                        </m:r>
                      </m:e>
                      <m:sup>
                        <m:r>
                          <a:rPr lang="en-US" sz="1800" b="0" i="1" smtClean="0">
                            <a:latin typeface="Cambria Math" panose="02040503050406030204" pitchFamily="18" charset="0"/>
                          </a:rPr>
                          <m:t>2</m:t>
                        </m:r>
                      </m:sup>
                    </m:sSup>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+10</m:t>
                    </m:r>
                    <m:r>
                      <a:rPr lang="en-US" sz="1800" b="0" i="1" smtClean="0">
                        <a:latin typeface="Cambria Math" panose="02040503050406030204" pitchFamily="18" charset="0"/>
                        <a:ea typeface="Cambria Math" panose="02040503050406030204" pitchFamily="18" charset="0"/>
                      </a:rPr>
                      <m:t>𝑡𝑎𝑛</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−4=</m:t>
                    </m:r>
                    <m:r>
                      <a:rPr lang="en-US" sz="1800" b="0" i="1" smtClean="0">
                        <a:latin typeface="Cambria Math" panose="02040503050406030204" pitchFamily="18" charset="0"/>
                        <a:ea typeface="Cambria Math" panose="02040503050406030204" pitchFamily="18" charset="0"/>
                      </a:rPr>
                      <m:t>𝑡𝑎𝑛</m:t>
                    </m:r>
                    <m:r>
                      <a:rPr lang="en-US" sz="1800" b="0" i="1" smtClean="0">
                        <a:latin typeface="Cambria Math" panose="02040503050406030204" pitchFamily="18" charset="0"/>
                        <a:ea typeface="Cambria Math" panose="02040503050406030204" pitchFamily="18" charset="0"/>
                      </a:rPr>
                      <m:t>𝜃</m:t>
                    </m:r>
                  </m:oMath>
                </a14:m>
                <a:endParaRPr lang="en-GB" sz="1800" dirty="0">
                  <a:latin typeface="Comic Sans MS" panose="030F0702030302020204" pitchFamily="66" charset="0"/>
                </a:endParaRPr>
              </a:p>
              <a:p>
                <a:pPr marL="0" indent="0">
                  <a:buFont typeface="Arial" panose="020B0604020202020204" pitchFamily="34" charset="0"/>
                  <a:buNone/>
                </a:pPr>
                <a:r>
                  <a:rPr lang="en-US" sz="1800" dirty="0">
                    <a:latin typeface="Comic Sans MS" panose="030F0702030302020204" pitchFamily="66" charset="0"/>
                  </a:rPr>
                  <a:t>d) </a:t>
                </a:r>
                <a14:m>
                  <m:oMath xmlns:m="http://schemas.openxmlformats.org/officeDocument/2006/math">
                    <m:r>
                      <a:rPr lang="en-US" sz="1800" b="0" i="1" smtClean="0">
                        <a:latin typeface="Cambria Math" panose="02040503050406030204" pitchFamily="18" charset="0"/>
                      </a:rPr>
                      <m:t>10+5</m:t>
                    </m:r>
                    <m:r>
                      <a:rPr lang="en-US" sz="1800" b="0" i="1" smtClean="0">
                        <a:latin typeface="Cambria Math" panose="02040503050406030204" pitchFamily="18" charset="0"/>
                      </a:rPr>
                      <m:t>𝑐𝑜𝑠</m:t>
                    </m:r>
                    <m:r>
                      <a:rPr lang="en-US" sz="1800" b="0" i="1" smtClean="0">
                        <a:latin typeface="Cambria Math" panose="02040503050406030204" pitchFamily="18" charset="0"/>
                        <a:ea typeface="Cambria Math" panose="02040503050406030204" pitchFamily="18" charset="0"/>
                      </a:rPr>
                      <m:t>𝜃</m:t>
                    </m:r>
                    <m:r>
                      <a:rPr lang="en-US" sz="1800" b="0" i="1" smtClean="0">
                        <a:latin typeface="Cambria Math" panose="02040503050406030204" pitchFamily="18" charset="0"/>
                        <a:ea typeface="Cambria Math" panose="02040503050406030204" pitchFamily="18" charset="0"/>
                      </a:rPr>
                      <m:t>=12</m:t>
                    </m:r>
                    <m:sSup>
                      <m:sSupPr>
                        <m:ctrlPr>
                          <a:rPr lang="en-US" sz="1800" b="0" i="1" smtClean="0">
                            <a:latin typeface="Cambria Math" panose="02040503050406030204" pitchFamily="18" charset="0"/>
                            <a:ea typeface="Cambria Math" panose="02040503050406030204" pitchFamily="18" charset="0"/>
                          </a:rPr>
                        </m:ctrlPr>
                      </m:sSupPr>
                      <m:e>
                        <m:r>
                          <a:rPr lang="en-US" sz="1800" b="0" i="1" smtClean="0">
                            <a:latin typeface="Cambria Math" panose="02040503050406030204" pitchFamily="18" charset="0"/>
                            <a:ea typeface="Cambria Math" panose="02040503050406030204" pitchFamily="18" charset="0"/>
                          </a:rPr>
                          <m:t>𝑠𝑖𝑛</m:t>
                        </m:r>
                      </m:e>
                      <m:sup>
                        <m:r>
                          <a:rPr lang="en-US" sz="1800" b="0" i="1" smtClean="0">
                            <a:latin typeface="Cambria Math" panose="02040503050406030204" pitchFamily="18" charset="0"/>
                            <a:ea typeface="Cambria Math" panose="02040503050406030204" pitchFamily="18" charset="0"/>
                          </a:rPr>
                          <m:t>2</m:t>
                        </m:r>
                      </m:sup>
                    </m:sSup>
                    <m:r>
                      <a:rPr lang="en-US" sz="1800" b="0" i="1" smtClean="0">
                        <a:latin typeface="Cambria Math" panose="02040503050406030204" pitchFamily="18" charset="0"/>
                        <a:ea typeface="Cambria Math" panose="02040503050406030204" pitchFamily="18" charset="0"/>
                      </a:rPr>
                      <m:t>𝜃</m:t>
                    </m:r>
                  </m:oMath>
                </a14:m>
                <a:endParaRPr lang="en-GB" sz="1800" dirty="0">
                  <a:latin typeface="Comic Sans MS" panose="030F0702030302020204" pitchFamily="66" charset="0"/>
                </a:endParaRPr>
              </a:p>
            </p:txBody>
          </p:sp>
        </mc:Choice>
        <mc:Fallback xmlns="">
          <p:sp>
            <p:nvSpPr>
              <p:cNvPr id="4" name="Content Placeholder 14"/>
              <p:cNvSpPr txBox="1">
                <a:spLocks noRot="1" noChangeAspect="1" noMove="1" noResize="1" noEditPoints="1" noAdjustHandles="1" noChangeArrowheads="1" noChangeShapeType="1" noTextEdit="1"/>
              </p:cNvSpPr>
              <p:nvPr/>
            </p:nvSpPr>
            <p:spPr>
              <a:xfrm>
                <a:off x="4606129" y="1687745"/>
                <a:ext cx="4285321" cy="4752528"/>
              </a:xfrm>
              <a:prstGeom prst="rect">
                <a:avLst/>
              </a:prstGeom>
              <a:blipFill>
                <a:blip r:embed="rId3"/>
                <a:stretch>
                  <a:fillRect l="-1280" t="-1284" r="-1991" b="-128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1476103" y="2573383"/>
                <a:ext cx="304058"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m:t>
                      </m:r>
                      <m:f>
                        <m:fPr>
                          <m:ctrlPr>
                            <a:rPr lang="en-GB"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1</m:t>
                          </m:r>
                        </m:num>
                        <m:den>
                          <m:r>
                            <a:rPr lang="en-US" sz="1400" b="0" i="1" smtClean="0">
                              <a:solidFill>
                                <a:srgbClr val="FF0000"/>
                              </a:solidFill>
                              <a:latin typeface="Cambria Math" panose="02040503050406030204" pitchFamily="18" charset="0"/>
                            </a:rPr>
                            <m:t>2</m:t>
                          </m:r>
                        </m:den>
                      </m:f>
                    </m:oMath>
                  </m:oMathPara>
                </a14:m>
                <a:endParaRPr lang="en-GB" sz="1400" dirty="0">
                  <a:solidFill>
                    <a:srgbClr val="FF0000"/>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476103" y="2573383"/>
                <a:ext cx="304058" cy="403316"/>
              </a:xfrm>
              <a:prstGeom prst="rect">
                <a:avLst/>
              </a:prstGeom>
              <a:blipFill>
                <a:blip r:embed="rId4"/>
                <a:stretch>
                  <a:fillRect l="-4000" r="-12000" b="-1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396343" y="2534194"/>
                <a:ext cx="421974" cy="4524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m:t>
                      </m:r>
                      <m:f>
                        <m:fPr>
                          <m:ctrlPr>
                            <a:rPr lang="en-GB" sz="1400" i="1" smtClean="0">
                              <a:solidFill>
                                <a:srgbClr val="FF0000"/>
                              </a:solidFill>
                              <a:latin typeface="Cambria Math" panose="02040503050406030204" pitchFamily="18" charset="0"/>
                            </a:rPr>
                          </m:ctrlPr>
                        </m:fPr>
                        <m:num>
                          <m:rad>
                            <m:radPr>
                              <m:degHide m:val="on"/>
                              <m:ctrlPr>
                                <a:rPr lang="en-GB" sz="1400" i="1" smtClean="0">
                                  <a:solidFill>
                                    <a:srgbClr val="FF0000"/>
                                  </a:solidFill>
                                  <a:latin typeface="Cambria Math" panose="02040503050406030204" pitchFamily="18" charset="0"/>
                                </a:rPr>
                              </m:ctrlPr>
                            </m:radPr>
                            <m:deg/>
                            <m:e>
                              <m:r>
                                <a:rPr lang="en-US" sz="1400" b="0" i="1" smtClean="0">
                                  <a:solidFill>
                                    <a:srgbClr val="FF0000"/>
                                  </a:solidFill>
                                  <a:latin typeface="Cambria Math" panose="02040503050406030204" pitchFamily="18" charset="0"/>
                                </a:rPr>
                                <m:t>2</m:t>
                              </m:r>
                            </m:e>
                          </m:rad>
                        </m:num>
                        <m:den>
                          <m:r>
                            <a:rPr lang="en-US" sz="1400" b="0" i="1" smtClean="0">
                              <a:solidFill>
                                <a:srgbClr val="FF0000"/>
                              </a:solidFill>
                              <a:latin typeface="Cambria Math" panose="02040503050406030204" pitchFamily="18" charset="0"/>
                            </a:rPr>
                            <m:t>2</m:t>
                          </m:r>
                        </m:den>
                      </m:f>
                    </m:oMath>
                  </m:oMathPara>
                </a14:m>
                <a:endParaRPr lang="en-GB" sz="1400" dirty="0">
                  <a:solidFill>
                    <a:srgbClr val="FF0000"/>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3396343" y="2534194"/>
                <a:ext cx="421974" cy="452496"/>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1515291" y="3439886"/>
                <a:ext cx="257378" cy="2408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ad>
                        <m:radPr>
                          <m:degHide m:val="on"/>
                          <m:ctrlPr>
                            <a:rPr lang="en-GB" sz="1400" i="1" smtClean="0">
                              <a:solidFill>
                                <a:srgbClr val="FF0000"/>
                              </a:solidFill>
                              <a:latin typeface="Cambria Math" panose="02040503050406030204" pitchFamily="18" charset="0"/>
                            </a:rPr>
                          </m:ctrlPr>
                        </m:radPr>
                        <m:deg/>
                        <m:e>
                          <m:r>
                            <a:rPr lang="en-US" sz="1400" b="0" i="1" smtClean="0">
                              <a:solidFill>
                                <a:srgbClr val="FF0000"/>
                              </a:solidFill>
                              <a:latin typeface="Cambria Math" panose="02040503050406030204" pitchFamily="18" charset="0"/>
                            </a:rPr>
                            <m:t>3</m:t>
                          </m:r>
                        </m:e>
                      </m:rad>
                    </m:oMath>
                  </m:oMathPara>
                </a14:m>
                <a:endParaRPr lang="en-GB" sz="1400" dirty="0">
                  <a:solidFill>
                    <a:srgbClr val="FF0000"/>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1515291" y="3439886"/>
                <a:ext cx="257378" cy="240835"/>
              </a:xfrm>
              <a:prstGeom prst="rect">
                <a:avLst/>
              </a:prstGeom>
              <a:blipFill>
                <a:blip r:embed="rId6"/>
                <a:stretch>
                  <a:fillRect r="-14286"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631474" y="3108961"/>
                <a:ext cx="421974" cy="4517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m:t>
                      </m:r>
                      <m:f>
                        <m:fPr>
                          <m:ctrlPr>
                            <a:rPr lang="en-GB" sz="1400" i="1" smtClean="0">
                              <a:solidFill>
                                <a:srgbClr val="FF0000"/>
                              </a:solidFill>
                              <a:latin typeface="Cambria Math" panose="02040503050406030204" pitchFamily="18" charset="0"/>
                            </a:rPr>
                          </m:ctrlPr>
                        </m:fPr>
                        <m:num>
                          <m:rad>
                            <m:radPr>
                              <m:degHide m:val="on"/>
                              <m:ctrlPr>
                                <a:rPr lang="en-GB" sz="1400" i="1" smtClean="0">
                                  <a:solidFill>
                                    <a:srgbClr val="FF0000"/>
                                  </a:solidFill>
                                  <a:latin typeface="Cambria Math" panose="02040503050406030204" pitchFamily="18" charset="0"/>
                                </a:rPr>
                              </m:ctrlPr>
                            </m:radPr>
                            <m:deg/>
                            <m:e>
                              <m:r>
                                <a:rPr lang="en-US" sz="1400" b="0" i="1" smtClean="0">
                                  <a:solidFill>
                                    <a:srgbClr val="FF0000"/>
                                  </a:solidFill>
                                  <a:latin typeface="Cambria Math" panose="02040503050406030204" pitchFamily="18" charset="0"/>
                                </a:rPr>
                                <m:t>3</m:t>
                              </m:r>
                            </m:e>
                          </m:rad>
                        </m:num>
                        <m:den>
                          <m:r>
                            <a:rPr lang="en-US" sz="1400" b="0" i="1" smtClean="0">
                              <a:solidFill>
                                <a:srgbClr val="FF0000"/>
                              </a:solidFill>
                              <a:latin typeface="Cambria Math" panose="02040503050406030204" pitchFamily="18" charset="0"/>
                            </a:rPr>
                            <m:t>2</m:t>
                          </m:r>
                        </m:den>
                      </m:f>
                    </m:oMath>
                  </m:oMathPara>
                </a14:m>
                <a:endParaRPr lang="en-GB" sz="1400"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631474" y="3108961"/>
                <a:ext cx="421974" cy="45179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2926079" y="4859384"/>
                <a:ext cx="13946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1</m:t>
                      </m:r>
                    </m:oMath>
                  </m:oMathPara>
                </a14:m>
                <a:endParaRPr lang="en-GB" sz="1400" dirty="0">
                  <a:solidFill>
                    <a:srgbClr val="FF0000"/>
                  </a:solidFill>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2926079" y="4859384"/>
                <a:ext cx="139461" cy="215444"/>
              </a:xfrm>
              <a:prstGeom prst="rect">
                <a:avLst/>
              </a:prstGeom>
              <a:blipFill>
                <a:blip r:embed="rId8"/>
                <a:stretch>
                  <a:fillRect l="-30435" r="-26087" b="-5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789611" y="5316585"/>
                <a:ext cx="639342"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m:t>
                      </m:r>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𝑡𝑎𝑛</m:t>
                          </m:r>
                        </m:e>
                        <m:sup>
                          <m:r>
                            <a:rPr lang="en-US" sz="1400" b="0" i="1" smtClean="0">
                              <a:solidFill>
                                <a:srgbClr val="FF0000"/>
                              </a:solidFill>
                              <a:latin typeface="Cambria Math" panose="02040503050406030204" pitchFamily="18" charset="0"/>
                            </a:rPr>
                            <m:t>2</m:t>
                          </m:r>
                        </m:sup>
                      </m:sSup>
                      <m:r>
                        <a:rPr lang="en-US" sz="1400" b="0" i="1" smtClean="0">
                          <a:solidFill>
                            <a:srgbClr val="FF0000"/>
                          </a:solidFill>
                          <a:latin typeface="Cambria Math" panose="02040503050406030204" pitchFamily="18" charset="0"/>
                          <a:ea typeface="Cambria Math" panose="02040503050406030204" pitchFamily="18" charset="0"/>
                        </a:rPr>
                        <m:t>𝜃</m:t>
                      </m:r>
                    </m:oMath>
                  </m:oMathPara>
                </a14:m>
                <a:endParaRPr lang="en-GB" sz="1400" dirty="0">
                  <a:solidFill>
                    <a:srgbClr val="FF000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789611" y="5316585"/>
                <a:ext cx="639342" cy="215444"/>
              </a:xfrm>
              <a:prstGeom prst="rect">
                <a:avLst/>
              </a:prstGeom>
              <a:blipFill>
                <a:blip r:embed="rId9"/>
                <a:stretch>
                  <a:fillRect l="-962" r="-5769" b="-114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2142308" y="5826036"/>
                <a:ext cx="501997"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1400" b="0" i="1" smtClean="0">
                              <a:solidFill>
                                <a:srgbClr val="FF0000"/>
                              </a:solidFill>
                              <a:latin typeface="Cambria Math" panose="02040503050406030204" pitchFamily="18" charset="0"/>
                              <a:ea typeface="Cambria Math" panose="02040503050406030204" pitchFamily="18" charset="0"/>
                            </a:rPr>
                          </m:ctrlPr>
                        </m:dPr>
                        <m:e>
                          <m:r>
                            <a:rPr lang="en-US" sz="1400" b="0" i="1" smtClean="0">
                              <a:solidFill>
                                <a:srgbClr val="FF0000"/>
                              </a:solidFill>
                              <a:latin typeface="Cambria Math" panose="02040503050406030204" pitchFamily="18" charset="0"/>
                              <a:ea typeface="Cambria Math" panose="02040503050406030204" pitchFamily="18" charset="0"/>
                            </a:rPr>
                            <m:t>𝑠𝑖𝑛</m:t>
                          </m:r>
                          <m:r>
                            <a:rPr lang="en-US" sz="1400" b="0" i="1" smtClean="0">
                              <a:solidFill>
                                <a:srgbClr val="FF0000"/>
                              </a:solidFill>
                              <a:latin typeface="Cambria Math" panose="02040503050406030204" pitchFamily="18" charset="0"/>
                              <a:ea typeface="Cambria Math" panose="02040503050406030204" pitchFamily="18" charset="0"/>
                            </a:rPr>
                            <m:t>𝜃</m:t>
                          </m:r>
                        </m:e>
                      </m:d>
                    </m:oMath>
                  </m:oMathPara>
                </a14:m>
                <a:endParaRPr lang="en-GB" sz="1400" dirty="0">
                  <a:solidFill>
                    <a:srgbClr val="FF0000"/>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2142308" y="5826036"/>
                <a:ext cx="501997" cy="215444"/>
              </a:xfrm>
              <a:prstGeom prst="rect">
                <a:avLst/>
              </a:prstGeom>
              <a:blipFill>
                <a:blip r:embed="rId10"/>
                <a:stretch>
                  <a:fillRect b="-5714"/>
                </a:stretch>
              </a:blipFill>
            </p:spPr>
            <p:txBody>
              <a:bodyPr/>
              <a:lstStyle/>
              <a:p>
                <a:r>
                  <a:rPr lang="en-GB">
                    <a:noFill/>
                  </a:rPr>
                  <a:t> </a:t>
                </a:r>
              </a:p>
            </p:txBody>
          </p:sp>
        </mc:Fallback>
      </mc:AlternateContent>
      <p:sp>
        <p:nvSpPr>
          <p:cNvPr id="12" name="TextBox 11"/>
          <p:cNvSpPr txBox="1"/>
          <p:nvPr/>
        </p:nvSpPr>
        <p:spPr>
          <a:xfrm>
            <a:off x="6657702" y="4915991"/>
            <a:ext cx="870431" cy="276999"/>
          </a:xfrm>
          <a:prstGeom prst="rect">
            <a:avLst/>
          </a:prstGeom>
          <a:noFill/>
        </p:spPr>
        <p:txBody>
          <a:bodyPr wrap="none" lIns="0" tIns="0" rIns="0" bIns="0" rtlCol="0">
            <a:spAutoFit/>
          </a:bodyPr>
          <a:lstStyle/>
          <a:p>
            <a:r>
              <a:rPr lang="en-US" dirty="0">
                <a:solidFill>
                  <a:srgbClr val="FF0000"/>
                </a:solidFill>
              </a:rPr>
              <a:t>75.5, 284</a:t>
            </a:r>
            <a:endParaRPr lang="en-GB" dirty="0">
              <a:solidFill>
                <a:srgbClr val="FF0000"/>
              </a:solidFill>
            </a:endParaRPr>
          </a:p>
        </p:txBody>
      </p:sp>
      <p:sp>
        <p:nvSpPr>
          <p:cNvPr id="13" name="TextBox 12"/>
          <p:cNvSpPr txBox="1"/>
          <p:nvPr/>
        </p:nvSpPr>
        <p:spPr>
          <a:xfrm>
            <a:off x="6309359" y="5299168"/>
            <a:ext cx="1502014" cy="276999"/>
          </a:xfrm>
          <a:prstGeom prst="rect">
            <a:avLst/>
          </a:prstGeom>
          <a:noFill/>
        </p:spPr>
        <p:txBody>
          <a:bodyPr wrap="none" lIns="0" tIns="0" rIns="0" bIns="0" rtlCol="0">
            <a:spAutoFit/>
          </a:bodyPr>
          <a:lstStyle/>
          <a:p>
            <a:r>
              <a:rPr lang="en-US" dirty="0">
                <a:solidFill>
                  <a:srgbClr val="FF0000"/>
                </a:solidFill>
              </a:rPr>
              <a:t>15, 75, 195, 255</a:t>
            </a:r>
            <a:endParaRPr lang="en-GB" dirty="0">
              <a:solidFill>
                <a:srgbClr val="FF0000"/>
              </a:solidFill>
            </a:endParaRPr>
          </a:p>
        </p:txBody>
      </p:sp>
      <p:sp>
        <p:nvSpPr>
          <p:cNvPr id="14" name="TextBox 13"/>
          <p:cNvSpPr txBox="1"/>
          <p:nvPr/>
        </p:nvSpPr>
        <p:spPr>
          <a:xfrm>
            <a:off x="7267302" y="6109065"/>
            <a:ext cx="1876698" cy="276999"/>
          </a:xfrm>
          <a:prstGeom prst="rect">
            <a:avLst/>
          </a:prstGeom>
          <a:noFill/>
        </p:spPr>
        <p:txBody>
          <a:bodyPr wrap="square" lIns="0" tIns="0" rIns="0" bIns="0" rtlCol="0">
            <a:spAutoFit/>
          </a:bodyPr>
          <a:lstStyle/>
          <a:p>
            <a:r>
              <a:rPr lang="en-US" dirty="0">
                <a:solidFill>
                  <a:srgbClr val="FF0000"/>
                </a:solidFill>
              </a:rPr>
              <a:t>75.5, 132, 228, 284</a:t>
            </a:r>
            <a:endParaRPr lang="en-GB" dirty="0">
              <a:solidFill>
                <a:srgbClr val="FF0000"/>
              </a:solidFill>
            </a:endParaRPr>
          </a:p>
        </p:txBody>
      </p:sp>
      <p:sp>
        <p:nvSpPr>
          <p:cNvPr id="16" name="TextBox 15"/>
          <p:cNvSpPr txBox="1"/>
          <p:nvPr/>
        </p:nvSpPr>
        <p:spPr>
          <a:xfrm>
            <a:off x="8007531" y="5473339"/>
            <a:ext cx="1136469" cy="553998"/>
          </a:xfrm>
          <a:prstGeom prst="rect">
            <a:avLst/>
          </a:prstGeom>
          <a:noFill/>
        </p:spPr>
        <p:txBody>
          <a:bodyPr wrap="square" lIns="0" tIns="0" rIns="0" bIns="0" rtlCol="0">
            <a:spAutoFit/>
          </a:bodyPr>
          <a:lstStyle/>
          <a:p>
            <a:r>
              <a:rPr lang="en-US" dirty="0">
                <a:solidFill>
                  <a:srgbClr val="FF0000"/>
                </a:solidFill>
              </a:rPr>
              <a:t>19.7, 118, 200, 298</a:t>
            </a:r>
            <a:endParaRPr lang="en-GB" dirty="0">
              <a:solidFill>
                <a:srgbClr val="FF0000"/>
              </a:solidFill>
            </a:endParaRPr>
          </a:p>
        </p:txBody>
      </p:sp>
    </p:spTree>
    <p:extLst>
      <p:ext uri="{BB962C8B-B14F-4D97-AF65-F5344CB8AC3E}">
        <p14:creationId xmlns:p14="http://schemas.microsoft.com/office/powerpoint/2010/main" val="80281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linds(horizont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P spid="11" grpId="0"/>
      <p:bldP spid="12" grpId="0"/>
      <p:bldP spid="13" grpId="0"/>
      <p:bldP spid="1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1978" y="2250747"/>
            <a:ext cx="7309437" cy="2800767"/>
          </a:xfrm>
          <a:prstGeom prst="rect">
            <a:avLst/>
          </a:prstGeom>
          <a:noFill/>
        </p:spPr>
        <p:txBody>
          <a:bodyPr wrap="none" lIns="91440" tIns="45720" rIns="91440" bIns="45720">
            <a:spAutoFit/>
          </a:bodyPr>
          <a:lstStyle/>
          <a:p>
            <a:pPr algn="ctr"/>
            <a:r>
              <a:rPr lang="en-US" sz="8800" b="1" cap="none" spc="0" dirty="0">
                <a:ln w="28575">
                  <a:solidFill>
                    <a:schemeClr val="tx1"/>
                  </a:solidFill>
                  <a:prstDash val="solid"/>
                </a:ln>
                <a:solidFill>
                  <a:srgbClr val="FFFF00"/>
                </a:solidFill>
                <a:effectLst>
                  <a:innerShdw blurRad="63500" dist="50800" dir="13500000">
                    <a:prstClr val="black">
                      <a:alpha val="50000"/>
                    </a:prstClr>
                  </a:innerShdw>
                </a:effectLst>
                <a:latin typeface="GrilledCheese BTN" panose="020B0604060402040206" pitchFamily="34" charset="0"/>
              </a:rPr>
              <a:t>Teachings for </a:t>
            </a:r>
          </a:p>
          <a:p>
            <a:pPr algn="ctr"/>
            <a:r>
              <a:rPr lang="en-US" sz="8800" b="1" cap="none" spc="0" dirty="0">
                <a:ln w="28575">
                  <a:solidFill>
                    <a:schemeClr val="tx1"/>
                  </a:solidFill>
                  <a:prstDash val="solid"/>
                </a:ln>
                <a:solidFill>
                  <a:srgbClr val="FFFF00"/>
                </a:solidFill>
                <a:effectLst>
                  <a:innerShdw blurRad="63500" dist="50800" dir="13500000">
                    <a:prstClr val="black">
                      <a:alpha val="50000"/>
                    </a:prstClr>
                  </a:innerShdw>
                </a:effectLst>
                <a:latin typeface="GrilledCheese BTN" panose="020B0604060402040206" pitchFamily="34" charset="0"/>
              </a:rPr>
              <a:t>Section 5A</a:t>
            </a:r>
          </a:p>
        </p:txBody>
      </p:sp>
    </p:spTree>
    <p:extLst>
      <p:ext uri="{BB962C8B-B14F-4D97-AF65-F5344CB8AC3E}">
        <p14:creationId xmlns:p14="http://schemas.microsoft.com/office/powerpoint/2010/main" val="3190232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60338" y="1600200"/>
            <a:ext cx="4800600" cy="4525963"/>
          </a:xfrm>
        </p:spPr>
        <p:txBody>
          <a:bodyPr/>
          <a:lstStyle/>
          <a:p>
            <a:pPr eaLnBrk="1" hangingPunct="1">
              <a:buFontTx/>
              <a:buNone/>
            </a:pPr>
            <a:r>
              <a:rPr lang="en-GB" altLang="en-US" sz="2000" dirty="0">
                <a:latin typeface="Comic Sans MS" pitchFamily="66" charset="0"/>
              </a:rPr>
              <a:t>	</a:t>
            </a:r>
            <a:r>
              <a:rPr lang="en-GB" altLang="en-US" sz="1800" u="sng" dirty="0">
                <a:latin typeface="Comic Sans MS" pitchFamily="66" charset="0"/>
              </a:rPr>
              <a:t>You can measure angles in Radians</a:t>
            </a:r>
          </a:p>
          <a:p>
            <a:pPr eaLnBrk="1" hangingPunct="1">
              <a:buFontTx/>
              <a:buNone/>
            </a:pPr>
            <a:endParaRPr lang="en-GB" altLang="en-US" sz="1800" dirty="0">
              <a:latin typeface="Comic Sans MS" pitchFamily="66" charset="0"/>
            </a:endParaRPr>
          </a:p>
          <a:p>
            <a:pPr eaLnBrk="1" hangingPunct="1">
              <a:buFontTx/>
              <a:buNone/>
            </a:pPr>
            <a:r>
              <a:rPr lang="en-GB" altLang="en-US" sz="2000" dirty="0">
                <a:latin typeface="Comic Sans MS" pitchFamily="66" charset="0"/>
              </a:rPr>
              <a:t>	</a:t>
            </a:r>
            <a:r>
              <a:rPr lang="en-GB" altLang="en-US" sz="1800" dirty="0">
                <a:latin typeface="Comic Sans MS" pitchFamily="66" charset="0"/>
              </a:rPr>
              <a:t>Radians are an alternative to degrees. Some calculations involving circles are easier when Radians are used, as opposed to degrees.</a:t>
            </a:r>
          </a:p>
          <a:p>
            <a:pPr eaLnBrk="1" hangingPunct="1">
              <a:buFontTx/>
              <a:buNone/>
            </a:pPr>
            <a:endParaRPr lang="en-GB" altLang="en-US" sz="1800" dirty="0">
              <a:latin typeface="Comic Sans MS" pitchFamily="66" charset="0"/>
            </a:endParaRPr>
          </a:p>
          <a:p>
            <a:pPr eaLnBrk="1" hangingPunct="1">
              <a:buFontTx/>
              <a:buNone/>
            </a:pPr>
            <a:r>
              <a:rPr lang="en-GB" altLang="en-US" sz="1800" dirty="0">
                <a:latin typeface="Comic Sans MS" pitchFamily="66" charset="0"/>
              </a:rPr>
              <a:t>	‘If arc AB has length r, then angle AOB is 1 radian (1</a:t>
            </a:r>
            <a:r>
              <a:rPr lang="en-GB" altLang="en-US" sz="1800" baseline="30000" dirty="0">
                <a:latin typeface="Comic Sans MS" pitchFamily="66" charset="0"/>
              </a:rPr>
              <a:t>c</a:t>
            </a:r>
            <a:r>
              <a:rPr lang="en-GB" altLang="en-US" sz="1800" dirty="0">
                <a:latin typeface="Comic Sans MS" pitchFamily="66" charset="0"/>
              </a:rPr>
              <a:t> or 1 rad)’</a:t>
            </a:r>
          </a:p>
          <a:p>
            <a:pPr eaLnBrk="1" hangingPunct="1">
              <a:buFontTx/>
              <a:buNone/>
            </a:pPr>
            <a:endParaRPr lang="en-GB" altLang="en-US" sz="1800" dirty="0">
              <a:latin typeface="Comic Sans MS" pitchFamily="66" charset="0"/>
            </a:endParaRPr>
          </a:p>
          <a:p>
            <a:pPr eaLnBrk="1" hangingPunct="1">
              <a:buFontTx/>
              <a:buNone/>
            </a:pPr>
            <a:r>
              <a:rPr lang="en-GB" altLang="en-US" sz="2000" dirty="0">
                <a:latin typeface="Comic Sans MS" pitchFamily="66" charset="0"/>
              </a:rPr>
              <a:t>	</a:t>
            </a:r>
          </a:p>
        </p:txBody>
      </p:sp>
      <p:sp>
        <p:nvSpPr>
          <p:cNvPr id="8197" name="Oval 5"/>
          <p:cNvSpPr>
            <a:spLocks noChangeAspect="1" noChangeArrowheads="1"/>
          </p:cNvSpPr>
          <p:nvPr/>
        </p:nvSpPr>
        <p:spPr bwMode="auto">
          <a:xfrm>
            <a:off x="6096000" y="1752600"/>
            <a:ext cx="2057400" cy="20574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198" name="Line 6"/>
          <p:cNvSpPr>
            <a:spLocks noChangeShapeType="1"/>
          </p:cNvSpPr>
          <p:nvPr/>
        </p:nvSpPr>
        <p:spPr bwMode="auto">
          <a:xfrm flipV="1">
            <a:off x="7086600" y="2209800"/>
            <a:ext cx="9144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 name="Line 7"/>
          <p:cNvSpPr>
            <a:spLocks noChangeShapeType="1"/>
          </p:cNvSpPr>
          <p:nvPr/>
        </p:nvSpPr>
        <p:spPr bwMode="auto">
          <a:xfrm>
            <a:off x="7086600" y="2743200"/>
            <a:ext cx="9144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0" name="Text Box 8"/>
          <p:cNvSpPr txBox="1">
            <a:spLocks noChangeArrowheads="1"/>
          </p:cNvSpPr>
          <p:nvPr/>
        </p:nvSpPr>
        <p:spPr bwMode="auto">
          <a:xfrm>
            <a:off x="7315200" y="2209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r</a:t>
            </a:r>
          </a:p>
        </p:txBody>
      </p:sp>
      <p:sp>
        <p:nvSpPr>
          <p:cNvPr id="8201" name="Text Box 9"/>
          <p:cNvSpPr txBox="1">
            <a:spLocks noChangeArrowheads="1"/>
          </p:cNvSpPr>
          <p:nvPr/>
        </p:nvSpPr>
        <p:spPr bwMode="auto">
          <a:xfrm>
            <a:off x="7315200" y="2971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r</a:t>
            </a:r>
          </a:p>
        </p:txBody>
      </p:sp>
      <p:sp>
        <p:nvSpPr>
          <p:cNvPr id="8202" name="Text Box 10"/>
          <p:cNvSpPr txBox="1">
            <a:spLocks noChangeArrowheads="1"/>
          </p:cNvSpPr>
          <p:nvPr/>
        </p:nvSpPr>
        <p:spPr bwMode="auto">
          <a:xfrm>
            <a:off x="82296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r</a:t>
            </a:r>
          </a:p>
        </p:txBody>
      </p:sp>
      <p:sp>
        <p:nvSpPr>
          <p:cNvPr id="8203" name="Arc 11"/>
          <p:cNvSpPr>
            <a:spLocks/>
          </p:cNvSpPr>
          <p:nvPr/>
        </p:nvSpPr>
        <p:spPr bwMode="auto">
          <a:xfrm>
            <a:off x="7467600" y="2209800"/>
            <a:ext cx="762000" cy="1112838"/>
          </a:xfrm>
          <a:custGeom>
            <a:avLst/>
            <a:gdLst>
              <a:gd name="T0" fmla="*/ 593690 w 21600"/>
              <a:gd name="T1" fmla="*/ 0 h 25210"/>
              <a:gd name="T2" fmla="*/ 641209 w 21600"/>
              <a:gd name="T3" fmla="*/ 1112838 h 25210"/>
              <a:gd name="T4" fmla="*/ 0 w 21600"/>
              <a:gd name="T5" fmla="*/ 597692 h 25210"/>
              <a:gd name="T6" fmla="*/ 0 60000 65536"/>
              <a:gd name="T7" fmla="*/ 0 60000 65536"/>
              <a:gd name="T8" fmla="*/ 0 60000 65536"/>
            </a:gdLst>
            <a:ahLst/>
            <a:cxnLst>
              <a:cxn ang="T6">
                <a:pos x="T0" y="T1"/>
              </a:cxn>
              <a:cxn ang="T7">
                <a:pos x="T2" y="T3"/>
              </a:cxn>
              <a:cxn ang="T8">
                <a:pos x="T4" y="T5"/>
              </a:cxn>
            </a:cxnLst>
            <a:rect l="0" t="0" r="r" b="b"/>
            <a:pathLst>
              <a:path w="21600" h="25210" fill="none" extrusionOk="0">
                <a:moveTo>
                  <a:pt x="16829" y="-1"/>
                </a:moveTo>
                <a:cubicBezTo>
                  <a:pt x="19916" y="3837"/>
                  <a:pt x="21600" y="8614"/>
                  <a:pt x="21600" y="13540"/>
                </a:cubicBezTo>
                <a:cubicBezTo>
                  <a:pt x="21600" y="17677"/>
                  <a:pt x="20411" y="21728"/>
                  <a:pt x="18176" y="25210"/>
                </a:cubicBezTo>
              </a:path>
              <a:path w="21600" h="25210" stroke="0" extrusionOk="0">
                <a:moveTo>
                  <a:pt x="16829" y="-1"/>
                </a:moveTo>
                <a:cubicBezTo>
                  <a:pt x="19916" y="3837"/>
                  <a:pt x="21600" y="8614"/>
                  <a:pt x="21600" y="13540"/>
                </a:cubicBezTo>
                <a:cubicBezTo>
                  <a:pt x="21600" y="17677"/>
                  <a:pt x="20411" y="21728"/>
                  <a:pt x="18176" y="25210"/>
                </a:cubicBezTo>
                <a:lnTo>
                  <a:pt x="0" y="13540"/>
                </a:lnTo>
                <a:lnTo>
                  <a:pt x="16829" y="-1"/>
                </a:lnTo>
                <a:close/>
              </a:path>
            </a:pathLst>
          </a:custGeom>
          <a:noFill/>
          <a:ln w="9525">
            <a:solidFill>
              <a:schemeClr val="tx1"/>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04" name="Text Box 12"/>
          <p:cNvSpPr txBox="1">
            <a:spLocks noChangeArrowheads="1"/>
          </p:cNvSpPr>
          <p:nvPr/>
        </p:nvSpPr>
        <p:spPr bwMode="auto">
          <a:xfrm>
            <a:off x="7924800" y="19050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a:latin typeface="Comic Sans MS" pitchFamily="66" charset="0"/>
              </a:rPr>
              <a:t>A</a:t>
            </a:r>
          </a:p>
        </p:txBody>
      </p:sp>
      <p:sp>
        <p:nvSpPr>
          <p:cNvPr id="8205" name="Text Box 13"/>
          <p:cNvSpPr txBox="1">
            <a:spLocks noChangeArrowheads="1"/>
          </p:cNvSpPr>
          <p:nvPr/>
        </p:nvSpPr>
        <p:spPr bwMode="auto">
          <a:xfrm>
            <a:off x="8001000" y="3276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a:latin typeface="Comic Sans MS" pitchFamily="66" charset="0"/>
              </a:rPr>
              <a:t>B</a:t>
            </a:r>
          </a:p>
        </p:txBody>
      </p:sp>
      <p:sp>
        <p:nvSpPr>
          <p:cNvPr id="8206" name="Text Box 14"/>
          <p:cNvSpPr txBox="1">
            <a:spLocks noChangeArrowheads="1"/>
          </p:cNvSpPr>
          <p:nvPr/>
        </p:nvSpPr>
        <p:spPr bwMode="auto">
          <a:xfrm>
            <a:off x="6781800" y="2590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a:latin typeface="Comic Sans MS" pitchFamily="66" charset="0"/>
              </a:rPr>
              <a:t>O</a:t>
            </a:r>
          </a:p>
        </p:txBody>
      </p:sp>
      <p:sp>
        <p:nvSpPr>
          <p:cNvPr id="8207" name="Arc 15"/>
          <p:cNvSpPr>
            <a:spLocks/>
          </p:cNvSpPr>
          <p:nvPr/>
        </p:nvSpPr>
        <p:spPr bwMode="auto">
          <a:xfrm>
            <a:off x="6324600" y="2667000"/>
            <a:ext cx="914400" cy="161925"/>
          </a:xfrm>
          <a:custGeom>
            <a:avLst/>
            <a:gdLst>
              <a:gd name="T0" fmla="*/ 910802 w 21600"/>
              <a:gd name="T1" fmla="*/ 0 h 3815"/>
              <a:gd name="T2" fmla="*/ 910844 w 21600"/>
              <a:gd name="T3" fmla="*/ 161925 h 3815"/>
              <a:gd name="T4" fmla="*/ 0 w 21600"/>
              <a:gd name="T5" fmla="*/ 81153 h 3815"/>
              <a:gd name="T6" fmla="*/ 0 60000 65536"/>
              <a:gd name="T7" fmla="*/ 0 60000 65536"/>
              <a:gd name="T8" fmla="*/ 0 60000 65536"/>
            </a:gdLst>
            <a:ahLst/>
            <a:cxnLst>
              <a:cxn ang="T6">
                <a:pos x="T0" y="T1"/>
              </a:cxn>
              <a:cxn ang="T7">
                <a:pos x="T2" y="T3"/>
              </a:cxn>
              <a:cxn ang="T8">
                <a:pos x="T4" y="T5"/>
              </a:cxn>
            </a:cxnLst>
            <a:rect l="0" t="0" r="r" b="b"/>
            <a:pathLst>
              <a:path w="21600" h="3815" fill="none" extrusionOk="0">
                <a:moveTo>
                  <a:pt x="21515" y="-1"/>
                </a:moveTo>
                <a:cubicBezTo>
                  <a:pt x="21571" y="635"/>
                  <a:pt x="21600" y="1273"/>
                  <a:pt x="21600" y="1912"/>
                </a:cubicBezTo>
                <a:cubicBezTo>
                  <a:pt x="21600" y="2547"/>
                  <a:pt x="21571" y="3182"/>
                  <a:pt x="21516" y="3815"/>
                </a:cubicBezTo>
              </a:path>
              <a:path w="21600" h="3815" stroke="0" extrusionOk="0">
                <a:moveTo>
                  <a:pt x="21515" y="-1"/>
                </a:moveTo>
                <a:cubicBezTo>
                  <a:pt x="21571" y="635"/>
                  <a:pt x="21600" y="1273"/>
                  <a:pt x="21600" y="1912"/>
                </a:cubicBezTo>
                <a:cubicBezTo>
                  <a:pt x="21600" y="2547"/>
                  <a:pt x="21571" y="3182"/>
                  <a:pt x="21516" y="3815"/>
                </a:cubicBezTo>
                <a:lnTo>
                  <a:pt x="0" y="1912"/>
                </a:lnTo>
                <a:lnTo>
                  <a:pt x="21515" y="-1"/>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08" name="Text Box 16"/>
          <p:cNvSpPr txBox="1">
            <a:spLocks noChangeArrowheads="1"/>
          </p:cNvSpPr>
          <p:nvPr/>
        </p:nvSpPr>
        <p:spPr bwMode="auto">
          <a:xfrm>
            <a:off x="7162800" y="25908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1</a:t>
            </a:r>
            <a:r>
              <a:rPr lang="en-GB" altLang="en-US" sz="1600" baseline="30000">
                <a:latin typeface="Comic Sans MS" pitchFamily="66" charset="0"/>
              </a:rPr>
              <a:t>c</a:t>
            </a:r>
          </a:p>
        </p:txBody>
      </p:sp>
      <p:graphicFrame>
        <p:nvGraphicFramePr>
          <p:cNvPr id="8209" name="Object 17"/>
          <p:cNvGraphicFramePr>
            <a:graphicFrameLocks noChangeAspect="1"/>
          </p:cNvGraphicFramePr>
          <p:nvPr/>
        </p:nvGraphicFramePr>
        <p:xfrm>
          <a:off x="2786063" y="4657725"/>
          <a:ext cx="206375" cy="228600"/>
        </p:xfrm>
        <a:graphic>
          <a:graphicData uri="http://schemas.openxmlformats.org/presentationml/2006/ole">
            <mc:AlternateContent xmlns:mc="http://schemas.openxmlformats.org/markup-compatibility/2006">
              <mc:Choice xmlns:v="urn:schemas-microsoft-com:vml" Requires="v">
                <p:oleObj spid="_x0000_s1786" name="Equation" r:id="rId4" imgW="114102" imgH="126780" progId="Equation.DSMT4">
                  <p:embed/>
                </p:oleObj>
              </mc:Choice>
              <mc:Fallback>
                <p:oleObj name="Equation" r:id="rId4" imgW="114102" imgH="126780" progId="Equation.DSMT4">
                  <p:embed/>
                  <p:pic>
                    <p:nvPicPr>
                      <p:cNvPr id="8209"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6063" y="4657725"/>
                        <a:ext cx="20637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10" name="Object 18"/>
          <p:cNvGraphicFramePr>
            <a:graphicFrameLocks noChangeAspect="1"/>
          </p:cNvGraphicFramePr>
          <p:nvPr/>
        </p:nvGraphicFramePr>
        <p:xfrm>
          <a:off x="3201988" y="5046663"/>
          <a:ext cx="609600" cy="314325"/>
        </p:xfrm>
        <a:graphic>
          <a:graphicData uri="http://schemas.openxmlformats.org/presentationml/2006/ole">
            <mc:AlternateContent xmlns:mc="http://schemas.openxmlformats.org/markup-compatibility/2006">
              <mc:Choice xmlns:v="urn:schemas-microsoft-com:vml" Requires="v">
                <p:oleObj spid="_x0000_s1787" name="Equation" r:id="rId6" imgW="393529" imgH="203112" progId="Equation.DSMT4">
                  <p:embed/>
                </p:oleObj>
              </mc:Choice>
              <mc:Fallback>
                <p:oleObj name="Equation" r:id="rId6" imgW="393529" imgH="203112" progId="Equation.DSMT4">
                  <p:embed/>
                  <p:pic>
                    <p:nvPicPr>
                      <p:cNvPr id="8210" name="Object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1988" y="5046663"/>
                        <a:ext cx="609600" cy="31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11" name="Text Box 19"/>
          <p:cNvSpPr txBox="1">
            <a:spLocks noChangeArrowheads="1"/>
          </p:cNvSpPr>
          <p:nvPr/>
        </p:nvSpPr>
        <p:spPr bwMode="auto">
          <a:xfrm>
            <a:off x="1531938" y="4598988"/>
            <a:ext cx="129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Arc Length</a:t>
            </a:r>
          </a:p>
        </p:txBody>
      </p:sp>
      <p:graphicFrame>
        <p:nvGraphicFramePr>
          <p:cNvPr id="8212" name="Object 20"/>
          <p:cNvGraphicFramePr>
            <a:graphicFrameLocks noChangeAspect="1"/>
          </p:cNvGraphicFramePr>
          <p:nvPr/>
        </p:nvGraphicFramePr>
        <p:xfrm>
          <a:off x="3006725" y="4562475"/>
          <a:ext cx="457200" cy="327025"/>
        </p:xfrm>
        <a:graphic>
          <a:graphicData uri="http://schemas.openxmlformats.org/presentationml/2006/ole">
            <mc:AlternateContent xmlns:mc="http://schemas.openxmlformats.org/markup-compatibility/2006">
              <mc:Choice xmlns:v="urn:schemas-microsoft-com:vml" Requires="v">
                <p:oleObj spid="_x0000_s1788" name="Equation" r:id="rId8" imgW="266469" imgH="190335" progId="Equation.DSMT4">
                  <p:embed/>
                </p:oleObj>
              </mc:Choice>
              <mc:Fallback>
                <p:oleObj name="Equation" r:id="rId8" imgW="266469" imgH="190335" progId="Equation.DSMT4">
                  <p:embed/>
                  <p:pic>
                    <p:nvPicPr>
                      <p:cNvPr id="8212" name="Object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06725" y="4562475"/>
                        <a:ext cx="457200" cy="32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13" name="Object 21"/>
          <p:cNvGraphicFramePr>
            <a:graphicFrameLocks noChangeAspect="1"/>
          </p:cNvGraphicFramePr>
          <p:nvPr/>
        </p:nvGraphicFramePr>
        <p:xfrm>
          <a:off x="2763838" y="5078413"/>
          <a:ext cx="457200" cy="279400"/>
        </p:xfrm>
        <a:graphic>
          <a:graphicData uri="http://schemas.openxmlformats.org/presentationml/2006/ole">
            <mc:AlternateContent xmlns:mc="http://schemas.openxmlformats.org/markup-compatibility/2006">
              <mc:Choice xmlns:v="urn:schemas-microsoft-com:vml" Requires="v">
                <p:oleObj spid="_x0000_s1789" name="Equation" r:id="rId10" imgW="291847" imgH="177646" progId="Equation.DSMT4">
                  <p:embed/>
                </p:oleObj>
              </mc:Choice>
              <mc:Fallback>
                <p:oleObj name="Equation" r:id="rId10" imgW="291847" imgH="177646" progId="Equation.DSMT4">
                  <p:embed/>
                  <p:pic>
                    <p:nvPicPr>
                      <p:cNvPr id="8213"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63838" y="5078413"/>
                        <a:ext cx="4572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14" name="Text Box 22"/>
          <p:cNvSpPr txBox="1">
            <a:spLocks noChangeArrowheads="1"/>
          </p:cNvSpPr>
          <p:nvPr/>
        </p:nvSpPr>
        <p:spPr bwMode="auto">
          <a:xfrm>
            <a:off x="1531938" y="5056188"/>
            <a:ext cx="129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Arc Length</a:t>
            </a:r>
          </a:p>
        </p:txBody>
      </p:sp>
      <p:graphicFrame>
        <p:nvGraphicFramePr>
          <p:cNvPr id="8216" name="Object 24"/>
          <p:cNvGraphicFramePr>
            <a:graphicFrameLocks noChangeAspect="1"/>
          </p:cNvGraphicFramePr>
          <p:nvPr/>
        </p:nvGraphicFramePr>
        <p:xfrm>
          <a:off x="3208338" y="5437188"/>
          <a:ext cx="609600" cy="314325"/>
        </p:xfrm>
        <a:graphic>
          <a:graphicData uri="http://schemas.openxmlformats.org/presentationml/2006/ole">
            <mc:AlternateContent xmlns:mc="http://schemas.openxmlformats.org/markup-compatibility/2006">
              <mc:Choice xmlns:v="urn:schemas-microsoft-com:vml" Requires="v">
                <p:oleObj spid="_x0000_s1790" name="Equation" r:id="rId12" imgW="393529" imgH="203112" progId="Equation.DSMT4">
                  <p:embed/>
                </p:oleObj>
              </mc:Choice>
              <mc:Fallback>
                <p:oleObj name="Equation" r:id="rId12" imgW="393529" imgH="203112" progId="Equation.DSMT4">
                  <p:embed/>
                  <p:pic>
                    <p:nvPicPr>
                      <p:cNvPr id="8216" name="Object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8338" y="5437188"/>
                        <a:ext cx="609600" cy="31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17" name="Object 25"/>
          <p:cNvGraphicFramePr>
            <a:graphicFrameLocks noChangeAspect="1"/>
          </p:cNvGraphicFramePr>
          <p:nvPr/>
        </p:nvGraphicFramePr>
        <p:xfrm>
          <a:off x="2751138" y="5437188"/>
          <a:ext cx="476250" cy="319087"/>
        </p:xfrm>
        <a:graphic>
          <a:graphicData uri="http://schemas.openxmlformats.org/presentationml/2006/ole">
            <mc:AlternateContent xmlns:mc="http://schemas.openxmlformats.org/markup-compatibility/2006">
              <mc:Choice xmlns:v="urn:schemas-microsoft-com:vml" Requires="v">
                <p:oleObj spid="_x0000_s1791" name="Equation" r:id="rId14" imgW="304536" imgH="203024" progId="Equation.DSMT4">
                  <p:embed/>
                </p:oleObj>
              </mc:Choice>
              <mc:Fallback>
                <p:oleObj name="Equation" r:id="rId14" imgW="304536" imgH="203024" progId="Equation.DSMT4">
                  <p:embed/>
                  <p:pic>
                    <p:nvPicPr>
                      <p:cNvPr id="8217"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51138" y="5437188"/>
                        <a:ext cx="476250" cy="3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18" name="Object 26"/>
          <p:cNvGraphicFramePr>
            <a:graphicFrameLocks noChangeAspect="1"/>
          </p:cNvGraphicFramePr>
          <p:nvPr/>
        </p:nvGraphicFramePr>
        <p:xfrm>
          <a:off x="3208338" y="5818188"/>
          <a:ext cx="471487" cy="314325"/>
        </p:xfrm>
        <a:graphic>
          <a:graphicData uri="http://schemas.openxmlformats.org/presentationml/2006/ole">
            <mc:AlternateContent xmlns:mc="http://schemas.openxmlformats.org/markup-compatibility/2006">
              <mc:Choice xmlns:v="urn:schemas-microsoft-com:vml" Requires="v">
                <p:oleObj spid="_x0000_s1792" name="Equation" r:id="rId16" imgW="304536" imgH="203024" progId="Equation.DSMT4">
                  <p:embed/>
                </p:oleObj>
              </mc:Choice>
              <mc:Fallback>
                <p:oleObj name="Equation" r:id="rId16" imgW="304536" imgH="203024" progId="Equation.DSMT4">
                  <p:embed/>
                  <p:pic>
                    <p:nvPicPr>
                      <p:cNvPr id="8218"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208338" y="5818188"/>
                        <a:ext cx="471487" cy="31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19" name="Object 27"/>
          <p:cNvGraphicFramePr>
            <a:graphicFrameLocks noChangeAspect="1"/>
          </p:cNvGraphicFramePr>
          <p:nvPr/>
        </p:nvGraphicFramePr>
        <p:xfrm>
          <a:off x="2751138" y="5818188"/>
          <a:ext cx="457200" cy="319087"/>
        </p:xfrm>
        <a:graphic>
          <a:graphicData uri="http://schemas.openxmlformats.org/presentationml/2006/ole">
            <mc:AlternateContent xmlns:mc="http://schemas.openxmlformats.org/markup-compatibility/2006">
              <mc:Choice xmlns:v="urn:schemas-microsoft-com:vml" Requires="v">
                <p:oleObj spid="_x0000_s1793" name="Equation" r:id="rId18" imgW="291973" imgH="203112" progId="Equation.DSMT4">
                  <p:embed/>
                </p:oleObj>
              </mc:Choice>
              <mc:Fallback>
                <p:oleObj name="Equation" r:id="rId18" imgW="291973" imgH="203112" progId="Equation.DSMT4">
                  <p:embed/>
                  <p:pic>
                    <p:nvPicPr>
                      <p:cNvPr id="8219" name="Object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51138" y="5818188"/>
                        <a:ext cx="457200" cy="3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20" name="Object 28"/>
          <p:cNvGraphicFramePr>
            <a:graphicFrameLocks noChangeAspect="1"/>
          </p:cNvGraphicFramePr>
          <p:nvPr/>
        </p:nvGraphicFramePr>
        <p:xfrm>
          <a:off x="3200400" y="6248400"/>
          <a:ext cx="412750" cy="295275"/>
        </p:xfrm>
        <a:graphic>
          <a:graphicData uri="http://schemas.openxmlformats.org/presentationml/2006/ole">
            <mc:AlternateContent xmlns:mc="http://schemas.openxmlformats.org/markup-compatibility/2006">
              <mc:Choice xmlns:v="urn:schemas-microsoft-com:vml" Requires="v">
                <p:oleObj spid="_x0000_s1794" name="Equation" r:id="rId20" imgW="266469" imgH="190335" progId="Equation.DSMT4">
                  <p:embed/>
                </p:oleObj>
              </mc:Choice>
              <mc:Fallback>
                <p:oleObj name="Equation" r:id="rId20" imgW="266469" imgH="190335" progId="Equation.DSMT4">
                  <p:embed/>
                  <p:pic>
                    <p:nvPicPr>
                      <p:cNvPr id="8220" name="Object 2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00400" y="6248400"/>
                        <a:ext cx="412750"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21" name="Object 29"/>
          <p:cNvGraphicFramePr>
            <a:graphicFrameLocks noChangeAspect="1"/>
          </p:cNvGraphicFramePr>
          <p:nvPr/>
        </p:nvGraphicFramePr>
        <p:xfrm>
          <a:off x="2735263" y="6083300"/>
          <a:ext cx="515937" cy="658813"/>
        </p:xfrm>
        <a:graphic>
          <a:graphicData uri="http://schemas.openxmlformats.org/presentationml/2006/ole">
            <mc:AlternateContent xmlns:mc="http://schemas.openxmlformats.org/markup-compatibility/2006">
              <mc:Choice xmlns:v="urn:schemas-microsoft-com:vml" Requires="v">
                <p:oleObj spid="_x0000_s1795" name="Equation" r:id="rId22" imgW="330200" imgH="419100" progId="Equation.DSMT4">
                  <p:embed/>
                </p:oleObj>
              </mc:Choice>
              <mc:Fallback>
                <p:oleObj name="Equation" r:id="rId22" imgW="330200" imgH="419100" progId="Equation.DSMT4">
                  <p:embed/>
                  <p:pic>
                    <p:nvPicPr>
                      <p:cNvPr id="8221" name="Object 2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35263" y="6083300"/>
                        <a:ext cx="515937"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22" name="Arc 30"/>
          <p:cNvSpPr>
            <a:spLocks/>
          </p:cNvSpPr>
          <p:nvPr/>
        </p:nvSpPr>
        <p:spPr bwMode="auto">
          <a:xfrm>
            <a:off x="4046538" y="4751388"/>
            <a:ext cx="228600" cy="381000"/>
          </a:xfrm>
          <a:custGeom>
            <a:avLst/>
            <a:gdLst>
              <a:gd name="T0" fmla="*/ 0 w 21600"/>
              <a:gd name="T1" fmla="*/ 0 h 43199"/>
              <a:gd name="T2" fmla="*/ 1588 w 21600"/>
              <a:gd name="T3" fmla="*/ 381000 h 43199"/>
              <a:gd name="T4" fmla="*/ 0 w 21600"/>
              <a:gd name="T5" fmla="*/ 190504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70"/>
                  <a:pt x="12020" y="43117"/>
                  <a:pt x="150" y="43199"/>
                </a:cubicBezTo>
              </a:path>
              <a:path w="21600" h="43199" stroke="0" extrusionOk="0">
                <a:moveTo>
                  <a:pt x="-1" y="0"/>
                </a:moveTo>
                <a:cubicBezTo>
                  <a:pt x="11929" y="0"/>
                  <a:pt x="21600" y="9670"/>
                  <a:pt x="21600" y="21600"/>
                </a:cubicBezTo>
                <a:cubicBezTo>
                  <a:pt x="21600" y="33470"/>
                  <a:pt x="12020" y="43117"/>
                  <a:pt x="150" y="43199"/>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23" name="Arc 31"/>
          <p:cNvSpPr>
            <a:spLocks/>
          </p:cNvSpPr>
          <p:nvPr/>
        </p:nvSpPr>
        <p:spPr bwMode="auto">
          <a:xfrm>
            <a:off x="4046538" y="5208588"/>
            <a:ext cx="228600" cy="381000"/>
          </a:xfrm>
          <a:custGeom>
            <a:avLst/>
            <a:gdLst>
              <a:gd name="T0" fmla="*/ 0 w 21600"/>
              <a:gd name="T1" fmla="*/ 0 h 43199"/>
              <a:gd name="T2" fmla="*/ 1588 w 21600"/>
              <a:gd name="T3" fmla="*/ 381000 h 43199"/>
              <a:gd name="T4" fmla="*/ 0 w 21600"/>
              <a:gd name="T5" fmla="*/ 190504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70"/>
                  <a:pt x="12020" y="43117"/>
                  <a:pt x="150" y="43199"/>
                </a:cubicBezTo>
              </a:path>
              <a:path w="21600" h="43199" stroke="0" extrusionOk="0">
                <a:moveTo>
                  <a:pt x="-1" y="0"/>
                </a:moveTo>
                <a:cubicBezTo>
                  <a:pt x="11929" y="0"/>
                  <a:pt x="21600" y="9670"/>
                  <a:pt x="21600" y="21600"/>
                </a:cubicBezTo>
                <a:cubicBezTo>
                  <a:pt x="21600" y="33470"/>
                  <a:pt x="12020" y="43117"/>
                  <a:pt x="150" y="43199"/>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24" name="Arc 32"/>
          <p:cNvSpPr>
            <a:spLocks/>
          </p:cNvSpPr>
          <p:nvPr/>
        </p:nvSpPr>
        <p:spPr bwMode="auto">
          <a:xfrm>
            <a:off x="4046538" y="5665788"/>
            <a:ext cx="228600" cy="381000"/>
          </a:xfrm>
          <a:custGeom>
            <a:avLst/>
            <a:gdLst>
              <a:gd name="T0" fmla="*/ 0 w 21600"/>
              <a:gd name="T1" fmla="*/ 0 h 43199"/>
              <a:gd name="T2" fmla="*/ 1588 w 21600"/>
              <a:gd name="T3" fmla="*/ 381000 h 43199"/>
              <a:gd name="T4" fmla="*/ 0 w 21600"/>
              <a:gd name="T5" fmla="*/ 190504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70"/>
                  <a:pt x="12020" y="43117"/>
                  <a:pt x="150" y="43199"/>
                </a:cubicBezTo>
              </a:path>
              <a:path w="21600" h="43199" stroke="0" extrusionOk="0">
                <a:moveTo>
                  <a:pt x="-1" y="0"/>
                </a:moveTo>
                <a:cubicBezTo>
                  <a:pt x="11929" y="0"/>
                  <a:pt x="21600" y="9670"/>
                  <a:pt x="21600" y="21600"/>
                </a:cubicBezTo>
                <a:cubicBezTo>
                  <a:pt x="21600" y="33470"/>
                  <a:pt x="12020" y="43117"/>
                  <a:pt x="150" y="43199"/>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25" name="Arc 33"/>
          <p:cNvSpPr>
            <a:spLocks/>
          </p:cNvSpPr>
          <p:nvPr/>
        </p:nvSpPr>
        <p:spPr bwMode="auto">
          <a:xfrm>
            <a:off x="4038600" y="6122988"/>
            <a:ext cx="228600" cy="381000"/>
          </a:xfrm>
          <a:custGeom>
            <a:avLst/>
            <a:gdLst>
              <a:gd name="T0" fmla="*/ 0 w 21600"/>
              <a:gd name="T1" fmla="*/ 0 h 43199"/>
              <a:gd name="T2" fmla="*/ 1588 w 21600"/>
              <a:gd name="T3" fmla="*/ 381000 h 43199"/>
              <a:gd name="T4" fmla="*/ 0 w 21600"/>
              <a:gd name="T5" fmla="*/ 190504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70"/>
                  <a:pt x="12020" y="43117"/>
                  <a:pt x="150" y="43199"/>
                </a:cubicBezTo>
              </a:path>
              <a:path w="21600" h="43199" stroke="0" extrusionOk="0">
                <a:moveTo>
                  <a:pt x="-1" y="0"/>
                </a:moveTo>
                <a:cubicBezTo>
                  <a:pt x="11929" y="0"/>
                  <a:pt x="21600" y="9670"/>
                  <a:pt x="21600" y="21600"/>
                </a:cubicBezTo>
                <a:cubicBezTo>
                  <a:pt x="21600" y="33470"/>
                  <a:pt x="12020" y="43117"/>
                  <a:pt x="150" y="43199"/>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26" name="Text Box 34"/>
          <p:cNvSpPr txBox="1">
            <a:spLocks noChangeArrowheads="1"/>
          </p:cNvSpPr>
          <p:nvPr/>
        </p:nvSpPr>
        <p:spPr bwMode="auto">
          <a:xfrm>
            <a:off x="4275138" y="4751388"/>
            <a:ext cx="152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400" dirty="0">
                <a:solidFill>
                  <a:srgbClr val="FF0000"/>
                </a:solidFill>
                <a:latin typeface="Comic Sans MS" pitchFamily="66" charset="0"/>
              </a:rPr>
              <a:t>Multiply by 2</a:t>
            </a:r>
            <a:r>
              <a:rPr lang="el-GR" altLang="en-US" sz="1400" dirty="0">
                <a:solidFill>
                  <a:srgbClr val="FF0000"/>
                </a:solidFill>
                <a:latin typeface="Comic Sans MS" pitchFamily="66" charset="0"/>
              </a:rPr>
              <a:t>π</a:t>
            </a:r>
          </a:p>
        </p:txBody>
      </p:sp>
      <p:sp>
        <p:nvSpPr>
          <p:cNvPr id="8227" name="Text Box 35"/>
          <p:cNvSpPr txBox="1">
            <a:spLocks noChangeArrowheads="1"/>
          </p:cNvSpPr>
          <p:nvPr/>
        </p:nvSpPr>
        <p:spPr bwMode="auto">
          <a:xfrm>
            <a:off x="4118383" y="5080137"/>
            <a:ext cx="44247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1400" dirty="0">
                <a:solidFill>
                  <a:srgbClr val="FF0000"/>
                </a:solidFill>
                <a:latin typeface="Comic Sans MS" pitchFamily="66" charset="0"/>
              </a:rPr>
              <a:t>As 2</a:t>
            </a:r>
            <a:r>
              <a:rPr lang="el-GR" altLang="en-US" sz="1400" dirty="0">
                <a:solidFill>
                  <a:srgbClr val="FF0000"/>
                </a:solidFill>
                <a:latin typeface="Comic Sans MS" pitchFamily="66" charset="0"/>
              </a:rPr>
              <a:t>π</a:t>
            </a:r>
            <a:r>
              <a:rPr lang="en-US" altLang="en-US" sz="1400" dirty="0">
                <a:solidFill>
                  <a:srgbClr val="FF0000"/>
                </a:solidFill>
                <a:latin typeface="Comic Sans MS" pitchFamily="66" charset="0"/>
              </a:rPr>
              <a:t>r is a complete circle, this means that 2</a:t>
            </a:r>
            <a:r>
              <a:rPr lang="el-GR" altLang="en-US" sz="1400" dirty="0">
                <a:solidFill>
                  <a:srgbClr val="FF0000"/>
                </a:solidFill>
                <a:latin typeface="Comic Sans MS" pitchFamily="66" charset="0"/>
              </a:rPr>
              <a:t>π</a:t>
            </a:r>
            <a:r>
              <a:rPr lang="en-US" altLang="en-US" sz="1400" dirty="0">
                <a:solidFill>
                  <a:srgbClr val="FF0000"/>
                </a:solidFill>
                <a:latin typeface="Comic Sans MS" pitchFamily="66" charset="0"/>
              </a:rPr>
              <a:t> radians is the same as 360 degrees</a:t>
            </a:r>
            <a:endParaRPr lang="el-GR" altLang="en-US" sz="1400" dirty="0">
              <a:solidFill>
                <a:srgbClr val="FF0000"/>
              </a:solidFill>
              <a:latin typeface="Comic Sans MS" pitchFamily="66" charset="0"/>
            </a:endParaRPr>
          </a:p>
        </p:txBody>
      </p:sp>
      <p:sp>
        <p:nvSpPr>
          <p:cNvPr id="8228" name="Text Box 36"/>
          <p:cNvSpPr txBox="1">
            <a:spLocks noChangeArrowheads="1"/>
          </p:cNvSpPr>
          <p:nvPr/>
        </p:nvSpPr>
        <p:spPr bwMode="auto">
          <a:xfrm>
            <a:off x="4351338" y="5665788"/>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 2</a:t>
            </a:r>
          </a:p>
        </p:txBody>
      </p:sp>
      <p:sp>
        <p:nvSpPr>
          <p:cNvPr id="8229" name="Text Box 37"/>
          <p:cNvSpPr txBox="1">
            <a:spLocks noChangeArrowheads="1"/>
          </p:cNvSpPr>
          <p:nvPr/>
        </p:nvSpPr>
        <p:spPr bwMode="auto">
          <a:xfrm>
            <a:off x="4343400" y="6122988"/>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 </a:t>
            </a:r>
            <a:r>
              <a:rPr lang="el-GR" altLang="en-US" sz="1400">
                <a:solidFill>
                  <a:srgbClr val="FF0000"/>
                </a:solidFill>
                <a:latin typeface="Comic Sans MS" pitchFamily="66" charset="0"/>
              </a:rPr>
              <a:t>π</a:t>
            </a:r>
          </a:p>
        </p:txBody>
      </p:sp>
      <p:sp>
        <p:nvSpPr>
          <p:cNvPr id="39"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40" name="TextBox 39"/>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TextBox 2"/>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 name="TextBox 2"/>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24"/>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25"/>
                <a:stretch>
                  <a:fillRect l="-1509" r="-377" b="-4762"/>
                </a:stretch>
              </a:blipFill>
            </p:spPr>
            <p:txBody>
              <a:bodyPr/>
              <a:lstStyle/>
              <a:p>
                <a:r>
                  <a:rPr lang="en-GB">
                    <a:noFill/>
                  </a:rPr>
                  <a:t> </a:t>
                </a:r>
              </a:p>
            </p:txBody>
          </p:sp>
        </mc:Fallback>
      </mc:AlternateContent>
    </p:spTree>
    <p:custDataLst>
      <p:tags r:id="rId2"/>
    </p:custDataLst>
    <p:extLst>
      <p:ext uri="{BB962C8B-B14F-4D97-AF65-F5344CB8AC3E}">
        <p14:creationId xmlns:p14="http://schemas.microsoft.com/office/powerpoint/2010/main" val="32665180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blinds(horizontal)">
                                      <p:cBhvr>
                                        <p:cTn id="7" dur="500"/>
                                        <p:tgtEl>
                                          <p:spTgt spid="819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195">
                                            <p:txEl>
                                              <p:pRg st="4" end="4"/>
                                            </p:txEl>
                                          </p:spTgt>
                                        </p:tgtEl>
                                        <p:attrNameLst>
                                          <p:attrName>style.visibility</p:attrName>
                                        </p:attrNameLst>
                                      </p:cBhvr>
                                      <p:to>
                                        <p:strVal val="visible"/>
                                      </p:to>
                                    </p:set>
                                    <p:animEffect transition="in" filter="blinds(horizontal)">
                                      <p:cBhvr>
                                        <p:cTn id="12" dur="500"/>
                                        <p:tgtEl>
                                          <p:spTgt spid="8195">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blinds(horizontal)">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blinds(horizontal)">
                                      <p:cBhvr>
                                        <p:cTn id="22" dur="500"/>
                                        <p:tgtEl>
                                          <p:spTgt spid="819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200"/>
                                        </p:tgtEl>
                                        <p:attrNameLst>
                                          <p:attrName>style.visibility</p:attrName>
                                        </p:attrNameLst>
                                      </p:cBhvr>
                                      <p:to>
                                        <p:strVal val="visible"/>
                                      </p:to>
                                    </p:set>
                                    <p:animEffect transition="in" filter="blinds(horizontal)">
                                      <p:cBhvr>
                                        <p:cTn id="25" dur="500"/>
                                        <p:tgtEl>
                                          <p:spTgt spid="820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199"/>
                                        </p:tgtEl>
                                        <p:attrNameLst>
                                          <p:attrName>style.visibility</p:attrName>
                                        </p:attrNameLst>
                                      </p:cBhvr>
                                      <p:to>
                                        <p:strVal val="visible"/>
                                      </p:to>
                                    </p:set>
                                    <p:animEffect transition="in" filter="blinds(horizontal)">
                                      <p:cBhvr>
                                        <p:cTn id="30" dur="500"/>
                                        <p:tgtEl>
                                          <p:spTgt spid="819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8201"/>
                                        </p:tgtEl>
                                        <p:attrNameLst>
                                          <p:attrName>style.visibility</p:attrName>
                                        </p:attrNameLst>
                                      </p:cBhvr>
                                      <p:to>
                                        <p:strVal val="visible"/>
                                      </p:to>
                                    </p:set>
                                    <p:animEffect transition="in" filter="blinds(horizontal)">
                                      <p:cBhvr>
                                        <p:cTn id="33" dur="500"/>
                                        <p:tgtEl>
                                          <p:spTgt spid="820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8203"/>
                                        </p:tgtEl>
                                        <p:attrNameLst>
                                          <p:attrName>style.visibility</p:attrName>
                                        </p:attrNameLst>
                                      </p:cBhvr>
                                      <p:to>
                                        <p:strVal val="visible"/>
                                      </p:to>
                                    </p:set>
                                    <p:animEffect transition="in" filter="blinds(horizontal)">
                                      <p:cBhvr>
                                        <p:cTn id="38" dur="500"/>
                                        <p:tgtEl>
                                          <p:spTgt spid="820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202"/>
                                        </p:tgtEl>
                                        <p:attrNameLst>
                                          <p:attrName>style.visibility</p:attrName>
                                        </p:attrNameLst>
                                      </p:cBhvr>
                                      <p:to>
                                        <p:strVal val="visible"/>
                                      </p:to>
                                    </p:set>
                                    <p:animEffect transition="in" filter="blinds(horizontal)">
                                      <p:cBhvr>
                                        <p:cTn id="43" dur="500"/>
                                        <p:tgtEl>
                                          <p:spTgt spid="820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8204"/>
                                        </p:tgtEl>
                                        <p:attrNameLst>
                                          <p:attrName>style.visibility</p:attrName>
                                        </p:attrNameLst>
                                      </p:cBhvr>
                                      <p:to>
                                        <p:strVal val="visible"/>
                                      </p:to>
                                    </p:set>
                                    <p:animEffect transition="in" filter="blinds(horizontal)">
                                      <p:cBhvr>
                                        <p:cTn id="48" dur="500"/>
                                        <p:tgtEl>
                                          <p:spTgt spid="8204"/>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8206"/>
                                        </p:tgtEl>
                                        <p:attrNameLst>
                                          <p:attrName>style.visibility</p:attrName>
                                        </p:attrNameLst>
                                      </p:cBhvr>
                                      <p:to>
                                        <p:strVal val="visible"/>
                                      </p:to>
                                    </p:set>
                                    <p:animEffect transition="in" filter="blinds(horizontal)">
                                      <p:cBhvr>
                                        <p:cTn id="51" dur="500"/>
                                        <p:tgtEl>
                                          <p:spTgt spid="8206"/>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8205"/>
                                        </p:tgtEl>
                                        <p:attrNameLst>
                                          <p:attrName>style.visibility</p:attrName>
                                        </p:attrNameLst>
                                      </p:cBhvr>
                                      <p:to>
                                        <p:strVal val="visible"/>
                                      </p:to>
                                    </p:set>
                                    <p:animEffect transition="in" filter="blinds(horizontal)">
                                      <p:cBhvr>
                                        <p:cTn id="54" dur="500"/>
                                        <p:tgtEl>
                                          <p:spTgt spid="820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8207"/>
                                        </p:tgtEl>
                                        <p:attrNameLst>
                                          <p:attrName>style.visibility</p:attrName>
                                        </p:attrNameLst>
                                      </p:cBhvr>
                                      <p:to>
                                        <p:strVal val="visible"/>
                                      </p:to>
                                    </p:set>
                                    <p:animEffect transition="in" filter="blinds(horizontal)">
                                      <p:cBhvr>
                                        <p:cTn id="59" dur="500"/>
                                        <p:tgtEl>
                                          <p:spTgt spid="820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8208"/>
                                        </p:tgtEl>
                                        <p:attrNameLst>
                                          <p:attrName>style.visibility</p:attrName>
                                        </p:attrNameLst>
                                      </p:cBhvr>
                                      <p:to>
                                        <p:strVal val="visible"/>
                                      </p:to>
                                    </p:set>
                                    <p:animEffect transition="in" filter="blinds(horizontal)">
                                      <p:cBhvr>
                                        <p:cTn id="64" dur="500"/>
                                        <p:tgtEl>
                                          <p:spTgt spid="820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8211"/>
                                        </p:tgtEl>
                                        <p:attrNameLst>
                                          <p:attrName>style.visibility</p:attrName>
                                        </p:attrNameLst>
                                      </p:cBhvr>
                                      <p:to>
                                        <p:strVal val="visible"/>
                                      </p:to>
                                    </p:set>
                                    <p:animEffect transition="in" filter="blinds(horizontal)">
                                      <p:cBhvr>
                                        <p:cTn id="69" dur="500"/>
                                        <p:tgtEl>
                                          <p:spTgt spid="821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nodeType="clickEffect">
                                  <p:stCondLst>
                                    <p:cond delay="0"/>
                                  </p:stCondLst>
                                  <p:childTnLst>
                                    <p:set>
                                      <p:cBhvr>
                                        <p:cTn id="73" dur="1" fill="hold">
                                          <p:stCondLst>
                                            <p:cond delay="0"/>
                                          </p:stCondLst>
                                        </p:cTn>
                                        <p:tgtEl>
                                          <p:spTgt spid="8209"/>
                                        </p:tgtEl>
                                        <p:attrNameLst>
                                          <p:attrName>style.visibility</p:attrName>
                                        </p:attrNameLst>
                                      </p:cBhvr>
                                      <p:to>
                                        <p:strVal val="visible"/>
                                      </p:to>
                                    </p:set>
                                    <p:animEffect transition="in" filter="blinds(horizontal)">
                                      <p:cBhvr>
                                        <p:cTn id="74" dur="500"/>
                                        <p:tgtEl>
                                          <p:spTgt spid="820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nodeType="clickEffect">
                                  <p:stCondLst>
                                    <p:cond delay="0"/>
                                  </p:stCondLst>
                                  <p:childTnLst>
                                    <p:set>
                                      <p:cBhvr>
                                        <p:cTn id="78" dur="1" fill="hold">
                                          <p:stCondLst>
                                            <p:cond delay="0"/>
                                          </p:stCondLst>
                                        </p:cTn>
                                        <p:tgtEl>
                                          <p:spTgt spid="8212"/>
                                        </p:tgtEl>
                                        <p:attrNameLst>
                                          <p:attrName>style.visibility</p:attrName>
                                        </p:attrNameLst>
                                      </p:cBhvr>
                                      <p:to>
                                        <p:strVal val="visible"/>
                                      </p:to>
                                    </p:set>
                                    <p:animEffect transition="in" filter="blinds(horizontal)">
                                      <p:cBhvr>
                                        <p:cTn id="79" dur="500"/>
                                        <p:tgtEl>
                                          <p:spTgt spid="821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8222"/>
                                        </p:tgtEl>
                                        <p:attrNameLst>
                                          <p:attrName>style.visibility</p:attrName>
                                        </p:attrNameLst>
                                      </p:cBhvr>
                                      <p:to>
                                        <p:strVal val="visible"/>
                                      </p:to>
                                    </p:set>
                                    <p:animEffect transition="in" filter="blinds(horizontal)">
                                      <p:cBhvr>
                                        <p:cTn id="84" dur="500"/>
                                        <p:tgtEl>
                                          <p:spTgt spid="822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8226"/>
                                        </p:tgtEl>
                                        <p:attrNameLst>
                                          <p:attrName>style.visibility</p:attrName>
                                        </p:attrNameLst>
                                      </p:cBhvr>
                                      <p:to>
                                        <p:strVal val="visible"/>
                                      </p:to>
                                    </p:set>
                                    <p:animEffect transition="in" filter="blinds(horizontal)">
                                      <p:cBhvr>
                                        <p:cTn id="89" dur="500"/>
                                        <p:tgtEl>
                                          <p:spTgt spid="8226"/>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8214"/>
                                        </p:tgtEl>
                                        <p:attrNameLst>
                                          <p:attrName>style.visibility</p:attrName>
                                        </p:attrNameLst>
                                      </p:cBhvr>
                                      <p:to>
                                        <p:strVal val="visible"/>
                                      </p:to>
                                    </p:set>
                                    <p:animEffect transition="in" filter="blinds(horizontal)">
                                      <p:cBhvr>
                                        <p:cTn id="94" dur="500"/>
                                        <p:tgtEl>
                                          <p:spTgt spid="8214"/>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3" presetClass="entr" presetSubtype="10" fill="hold" nodeType="clickEffect">
                                  <p:stCondLst>
                                    <p:cond delay="0"/>
                                  </p:stCondLst>
                                  <p:childTnLst>
                                    <p:set>
                                      <p:cBhvr>
                                        <p:cTn id="98" dur="1" fill="hold">
                                          <p:stCondLst>
                                            <p:cond delay="0"/>
                                          </p:stCondLst>
                                        </p:cTn>
                                        <p:tgtEl>
                                          <p:spTgt spid="8213"/>
                                        </p:tgtEl>
                                        <p:attrNameLst>
                                          <p:attrName>style.visibility</p:attrName>
                                        </p:attrNameLst>
                                      </p:cBhvr>
                                      <p:to>
                                        <p:strVal val="visible"/>
                                      </p:to>
                                    </p:set>
                                    <p:animEffect transition="in" filter="blinds(horizontal)">
                                      <p:cBhvr>
                                        <p:cTn id="99" dur="500"/>
                                        <p:tgtEl>
                                          <p:spTgt spid="821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3" presetClass="entr" presetSubtype="10" fill="hold" nodeType="clickEffect">
                                  <p:stCondLst>
                                    <p:cond delay="0"/>
                                  </p:stCondLst>
                                  <p:childTnLst>
                                    <p:set>
                                      <p:cBhvr>
                                        <p:cTn id="103" dur="1" fill="hold">
                                          <p:stCondLst>
                                            <p:cond delay="0"/>
                                          </p:stCondLst>
                                        </p:cTn>
                                        <p:tgtEl>
                                          <p:spTgt spid="8210"/>
                                        </p:tgtEl>
                                        <p:attrNameLst>
                                          <p:attrName>style.visibility</p:attrName>
                                        </p:attrNameLst>
                                      </p:cBhvr>
                                      <p:to>
                                        <p:strVal val="visible"/>
                                      </p:to>
                                    </p:set>
                                    <p:animEffect transition="in" filter="blinds(horizontal)">
                                      <p:cBhvr>
                                        <p:cTn id="104" dur="500"/>
                                        <p:tgtEl>
                                          <p:spTgt spid="821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8223"/>
                                        </p:tgtEl>
                                        <p:attrNameLst>
                                          <p:attrName>style.visibility</p:attrName>
                                        </p:attrNameLst>
                                      </p:cBhvr>
                                      <p:to>
                                        <p:strVal val="visible"/>
                                      </p:to>
                                    </p:set>
                                    <p:animEffect transition="in" filter="blinds(horizontal)">
                                      <p:cBhvr>
                                        <p:cTn id="109" dur="500"/>
                                        <p:tgtEl>
                                          <p:spTgt spid="8223"/>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8227"/>
                                        </p:tgtEl>
                                        <p:attrNameLst>
                                          <p:attrName>style.visibility</p:attrName>
                                        </p:attrNameLst>
                                      </p:cBhvr>
                                      <p:to>
                                        <p:strVal val="visible"/>
                                      </p:to>
                                    </p:set>
                                    <p:animEffect transition="in" filter="blinds(horizontal)">
                                      <p:cBhvr>
                                        <p:cTn id="114" dur="500"/>
                                        <p:tgtEl>
                                          <p:spTgt spid="822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3" presetClass="entr" presetSubtype="10" fill="hold" nodeType="clickEffect">
                                  <p:stCondLst>
                                    <p:cond delay="0"/>
                                  </p:stCondLst>
                                  <p:childTnLst>
                                    <p:set>
                                      <p:cBhvr>
                                        <p:cTn id="118" dur="1" fill="hold">
                                          <p:stCondLst>
                                            <p:cond delay="0"/>
                                          </p:stCondLst>
                                        </p:cTn>
                                        <p:tgtEl>
                                          <p:spTgt spid="8217"/>
                                        </p:tgtEl>
                                        <p:attrNameLst>
                                          <p:attrName>style.visibility</p:attrName>
                                        </p:attrNameLst>
                                      </p:cBhvr>
                                      <p:to>
                                        <p:strVal val="visible"/>
                                      </p:to>
                                    </p:set>
                                    <p:animEffect transition="in" filter="blinds(horizontal)">
                                      <p:cBhvr>
                                        <p:cTn id="119" dur="500"/>
                                        <p:tgtEl>
                                          <p:spTgt spid="8217"/>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3" presetClass="entr" presetSubtype="10" fill="hold" nodeType="clickEffect">
                                  <p:stCondLst>
                                    <p:cond delay="0"/>
                                  </p:stCondLst>
                                  <p:childTnLst>
                                    <p:set>
                                      <p:cBhvr>
                                        <p:cTn id="123" dur="1" fill="hold">
                                          <p:stCondLst>
                                            <p:cond delay="0"/>
                                          </p:stCondLst>
                                        </p:cTn>
                                        <p:tgtEl>
                                          <p:spTgt spid="8216"/>
                                        </p:tgtEl>
                                        <p:attrNameLst>
                                          <p:attrName>style.visibility</p:attrName>
                                        </p:attrNameLst>
                                      </p:cBhvr>
                                      <p:to>
                                        <p:strVal val="visible"/>
                                      </p:to>
                                    </p:set>
                                    <p:animEffect transition="in" filter="blinds(horizontal)">
                                      <p:cBhvr>
                                        <p:cTn id="124" dur="500"/>
                                        <p:tgtEl>
                                          <p:spTgt spid="8216"/>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8224"/>
                                        </p:tgtEl>
                                        <p:attrNameLst>
                                          <p:attrName>style.visibility</p:attrName>
                                        </p:attrNameLst>
                                      </p:cBhvr>
                                      <p:to>
                                        <p:strVal val="visible"/>
                                      </p:to>
                                    </p:set>
                                    <p:animEffect transition="in" filter="blinds(horizontal)">
                                      <p:cBhvr>
                                        <p:cTn id="129" dur="500"/>
                                        <p:tgtEl>
                                          <p:spTgt spid="8224"/>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8228"/>
                                        </p:tgtEl>
                                        <p:attrNameLst>
                                          <p:attrName>style.visibility</p:attrName>
                                        </p:attrNameLst>
                                      </p:cBhvr>
                                      <p:to>
                                        <p:strVal val="visible"/>
                                      </p:to>
                                    </p:set>
                                    <p:animEffect transition="in" filter="blinds(horizontal)">
                                      <p:cBhvr>
                                        <p:cTn id="134" dur="500"/>
                                        <p:tgtEl>
                                          <p:spTgt spid="8228"/>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3" presetClass="entr" presetSubtype="10" fill="hold" nodeType="clickEffect">
                                  <p:stCondLst>
                                    <p:cond delay="0"/>
                                  </p:stCondLst>
                                  <p:childTnLst>
                                    <p:set>
                                      <p:cBhvr>
                                        <p:cTn id="138" dur="1" fill="hold">
                                          <p:stCondLst>
                                            <p:cond delay="0"/>
                                          </p:stCondLst>
                                        </p:cTn>
                                        <p:tgtEl>
                                          <p:spTgt spid="8219"/>
                                        </p:tgtEl>
                                        <p:attrNameLst>
                                          <p:attrName>style.visibility</p:attrName>
                                        </p:attrNameLst>
                                      </p:cBhvr>
                                      <p:to>
                                        <p:strVal val="visible"/>
                                      </p:to>
                                    </p:set>
                                    <p:animEffect transition="in" filter="blinds(horizontal)">
                                      <p:cBhvr>
                                        <p:cTn id="139" dur="500"/>
                                        <p:tgtEl>
                                          <p:spTgt spid="8219"/>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3" presetClass="entr" presetSubtype="10" fill="hold" nodeType="clickEffect">
                                  <p:stCondLst>
                                    <p:cond delay="0"/>
                                  </p:stCondLst>
                                  <p:childTnLst>
                                    <p:set>
                                      <p:cBhvr>
                                        <p:cTn id="143" dur="1" fill="hold">
                                          <p:stCondLst>
                                            <p:cond delay="0"/>
                                          </p:stCondLst>
                                        </p:cTn>
                                        <p:tgtEl>
                                          <p:spTgt spid="8218"/>
                                        </p:tgtEl>
                                        <p:attrNameLst>
                                          <p:attrName>style.visibility</p:attrName>
                                        </p:attrNameLst>
                                      </p:cBhvr>
                                      <p:to>
                                        <p:strVal val="visible"/>
                                      </p:to>
                                    </p:set>
                                    <p:animEffect transition="in" filter="blinds(horizontal)">
                                      <p:cBhvr>
                                        <p:cTn id="144" dur="500"/>
                                        <p:tgtEl>
                                          <p:spTgt spid="8218"/>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8225"/>
                                        </p:tgtEl>
                                        <p:attrNameLst>
                                          <p:attrName>style.visibility</p:attrName>
                                        </p:attrNameLst>
                                      </p:cBhvr>
                                      <p:to>
                                        <p:strVal val="visible"/>
                                      </p:to>
                                    </p:set>
                                    <p:animEffect transition="in" filter="blinds(horizontal)">
                                      <p:cBhvr>
                                        <p:cTn id="149" dur="500"/>
                                        <p:tgtEl>
                                          <p:spTgt spid="822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8229"/>
                                        </p:tgtEl>
                                        <p:attrNameLst>
                                          <p:attrName>style.visibility</p:attrName>
                                        </p:attrNameLst>
                                      </p:cBhvr>
                                      <p:to>
                                        <p:strVal val="visible"/>
                                      </p:to>
                                    </p:set>
                                    <p:animEffect transition="in" filter="blinds(horizontal)">
                                      <p:cBhvr>
                                        <p:cTn id="154" dur="500"/>
                                        <p:tgtEl>
                                          <p:spTgt spid="8229"/>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3" presetClass="entr" presetSubtype="10" fill="hold" nodeType="clickEffect">
                                  <p:stCondLst>
                                    <p:cond delay="0"/>
                                  </p:stCondLst>
                                  <p:childTnLst>
                                    <p:set>
                                      <p:cBhvr>
                                        <p:cTn id="158" dur="1" fill="hold">
                                          <p:stCondLst>
                                            <p:cond delay="0"/>
                                          </p:stCondLst>
                                        </p:cTn>
                                        <p:tgtEl>
                                          <p:spTgt spid="8221"/>
                                        </p:tgtEl>
                                        <p:attrNameLst>
                                          <p:attrName>style.visibility</p:attrName>
                                        </p:attrNameLst>
                                      </p:cBhvr>
                                      <p:to>
                                        <p:strVal val="visible"/>
                                      </p:to>
                                    </p:set>
                                    <p:animEffect transition="in" filter="blinds(horizontal)">
                                      <p:cBhvr>
                                        <p:cTn id="159" dur="500"/>
                                        <p:tgtEl>
                                          <p:spTgt spid="8221"/>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3" presetClass="entr" presetSubtype="10" fill="hold" nodeType="clickEffect">
                                  <p:stCondLst>
                                    <p:cond delay="0"/>
                                  </p:stCondLst>
                                  <p:childTnLst>
                                    <p:set>
                                      <p:cBhvr>
                                        <p:cTn id="163" dur="1" fill="hold">
                                          <p:stCondLst>
                                            <p:cond delay="0"/>
                                          </p:stCondLst>
                                        </p:cTn>
                                        <p:tgtEl>
                                          <p:spTgt spid="8220"/>
                                        </p:tgtEl>
                                        <p:attrNameLst>
                                          <p:attrName>style.visibility</p:attrName>
                                        </p:attrNameLst>
                                      </p:cBhvr>
                                      <p:to>
                                        <p:strVal val="visible"/>
                                      </p:to>
                                    </p:set>
                                    <p:animEffect transition="in" filter="blinds(horizontal)">
                                      <p:cBhvr>
                                        <p:cTn id="164" dur="500"/>
                                        <p:tgtEl>
                                          <p:spTgt spid="8220"/>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3"/>
                                        </p:tgtEl>
                                        <p:attrNameLst>
                                          <p:attrName>style.visibility</p:attrName>
                                        </p:attrNameLst>
                                      </p:cBhvr>
                                      <p:to>
                                        <p:strVal val="visible"/>
                                      </p:to>
                                    </p:set>
                                    <p:animEffect transition="in" filter="blinds(horizontal)">
                                      <p:cBhvr>
                                        <p:cTn id="169" dur="500"/>
                                        <p:tgtEl>
                                          <p:spTgt spid="3"/>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42"/>
                                        </p:tgtEl>
                                        <p:attrNameLst>
                                          <p:attrName>style.visibility</p:attrName>
                                        </p:attrNameLst>
                                      </p:cBhvr>
                                      <p:to>
                                        <p:strVal val="visible"/>
                                      </p:to>
                                    </p:set>
                                    <p:animEffect transition="in" filter="blinds(horizontal)">
                                      <p:cBhvr>
                                        <p:cTn id="17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P spid="8198" grpId="0" animBg="1"/>
      <p:bldP spid="8199" grpId="0" animBg="1"/>
      <p:bldP spid="8200" grpId="0"/>
      <p:bldP spid="8201" grpId="0"/>
      <p:bldP spid="8202" grpId="0"/>
      <p:bldP spid="8203" grpId="0" animBg="1"/>
      <p:bldP spid="8204" grpId="0"/>
      <p:bldP spid="8205" grpId="0"/>
      <p:bldP spid="8206" grpId="0"/>
      <p:bldP spid="8207" grpId="0" animBg="1"/>
      <p:bldP spid="8208" grpId="0"/>
      <p:bldP spid="8211" grpId="0"/>
      <p:bldP spid="8214" grpId="0"/>
      <p:bldP spid="8222" grpId="0" animBg="1"/>
      <p:bldP spid="8223" grpId="0" animBg="1"/>
      <p:bldP spid="8224" grpId="0" animBg="1"/>
      <p:bldP spid="8225" grpId="0" animBg="1"/>
      <p:bldP spid="8226" grpId="0"/>
      <p:bldP spid="8227" grpId="0"/>
      <p:bldP spid="8228" grpId="0"/>
      <p:bldP spid="8229" grpId="0"/>
      <p:bldP spid="3"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a:latin typeface="Comic Sans MS" pitchFamily="66" charset="0"/>
              </a:rPr>
              <a:t>	</a:t>
            </a:r>
            <a:r>
              <a:rPr lang="en-GB" altLang="en-US" sz="1800" u="sng">
                <a:latin typeface="Comic Sans MS" pitchFamily="66" charset="0"/>
              </a:rPr>
              <a:t>You can measure angles in Radians</a:t>
            </a:r>
          </a:p>
          <a:p>
            <a:pPr eaLnBrk="1" hangingPunct="1">
              <a:buFontTx/>
              <a:buNone/>
            </a:pPr>
            <a:endParaRPr lang="en-GB" altLang="en-US" sz="1800">
              <a:latin typeface="Comic Sans MS" pitchFamily="66" charset="0"/>
            </a:endParaRPr>
          </a:p>
          <a:p>
            <a:pPr eaLnBrk="1" hangingPunct="1">
              <a:buFontTx/>
              <a:buNone/>
            </a:pPr>
            <a:r>
              <a:rPr lang="en-GB" altLang="en-US" sz="2000">
                <a:latin typeface="Comic Sans MS" pitchFamily="66" charset="0"/>
              </a:rPr>
              <a:t>	</a:t>
            </a:r>
            <a:r>
              <a:rPr lang="en-GB" altLang="en-US" sz="1800">
                <a:latin typeface="Comic Sans MS" pitchFamily="66" charset="0"/>
              </a:rPr>
              <a:t>You need to be able to convert between degrees and radians.</a:t>
            </a:r>
            <a:endParaRPr lang="en-GB" altLang="en-US" sz="2000">
              <a:latin typeface="Comic Sans MS" pitchFamily="66" charset="0"/>
            </a:endParaRPr>
          </a:p>
        </p:txBody>
      </p:sp>
      <p:graphicFrame>
        <p:nvGraphicFramePr>
          <p:cNvPr id="9254" name="Object 38"/>
          <p:cNvGraphicFramePr>
            <a:graphicFrameLocks noChangeAspect="1"/>
          </p:cNvGraphicFramePr>
          <p:nvPr/>
        </p:nvGraphicFramePr>
        <p:xfrm>
          <a:off x="1720850" y="3556000"/>
          <a:ext cx="344488" cy="471488"/>
        </p:xfrm>
        <a:graphic>
          <a:graphicData uri="http://schemas.openxmlformats.org/presentationml/2006/ole">
            <mc:AlternateContent xmlns:mc="http://schemas.openxmlformats.org/markup-compatibility/2006">
              <mc:Choice xmlns:v="urn:schemas-microsoft-com:vml" Requires="v">
                <p:oleObj spid="_x0000_s2582" name="Equation" r:id="rId4" imgW="139639" imgH="190417" progId="Equation.DSMT4">
                  <p:embed/>
                </p:oleObj>
              </mc:Choice>
              <mc:Fallback>
                <p:oleObj name="Equation" r:id="rId4" imgW="139639" imgH="190417" progId="Equation.DSMT4">
                  <p:embed/>
                  <p:pic>
                    <p:nvPicPr>
                      <p:cNvPr id="9254"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0850" y="3556000"/>
                        <a:ext cx="34448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55" name="Object 39"/>
          <p:cNvGraphicFramePr>
            <a:graphicFrameLocks noChangeAspect="1"/>
          </p:cNvGraphicFramePr>
          <p:nvPr/>
        </p:nvGraphicFramePr>
        <p:xfrm>
          <a:off x="2019300" y="3433763"/>
          <a:ext cx="857250" cy="790575"/>
        </p:xfrm>
        <a:graphic>
          <a:graphicData uri="http://schemas.openxmlformats.org/presentationml/2006/ole">
            <mc:AlternateContent xmlns:mc="http://schemas.openxmlformats.org/markup-compatibility/2006">
              <mc:Choice xmlns:v="urn:schemas-microsoft-com:vml" Requires="v">
                <p:oleObj spid="_x0000_s2583" name="Equation" r:id="rId6" imgW="457200" imgH="419100" progId="Equation.DSMT4">
                  <p:embed/>
                </p:oleObj>
              </mc:Choice>
              <mc:Fallback>
                <p:oleObj name="Equation" r:id="rId6" imgW="457200" imgH="419100" progId="Equation.DSMT4">
                  <p:embed/>
                  <p:pic>
                    <p:nvPicPr>
                      <p:cNvPr id="9255" name="Object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19300" y="3433763"/>
                        <a:ext cx="85725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56" name="Arc 40"/>
          <p:cNvSpPr>
            <a:spLocks/>
          </p:cNvSpPr>
          <p:nvPr/>
        </p:nvSpPr>
        <p:spPr bwMode="auto">
          <a:xfrm rot="5400000">
            <a:off x="2115345" y="4098131"/>
            <a:ext cx="233362" cy="752475"/>
          </a:xfrm>
          <a:custGeom>
            <a:avLst/>
            <a:gdLst>
              <a:gd name="T0" fmla="*/ 0 w 21600"/>
              <a:gd name="T1" fmla="*/ 0 h 43199"/>
              <a:gd name="T2" fmla="*/ 1869 w 21600"/>
              <a:gd name="T3" fmla="*/ 752475 h 43199"/>
              <a:gd name="T4" fmla="*/ 0 w 21600"/>
              <a:gd name="T5" fmla="*/ 376246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61"/>
                  <a:pt x="12034" y="43104"/>
                  <a:pt x="173" y="43199"/>
                </a:cubicBezTo>
              </a:path>
              <a:path w="21600" h="43199" stroke="0" extrusionOk="0">
                <a:moveTo>
                  <a:pt x="-1" y="0"/>
                </a:moveTo>
                <a:cubicBezTo>
                  <a:pt x="11929" y="0"/>
                  <a:pt x="21600" y="9670"/>
                  <a:pt x="21600" y="21600"/>
                </a:cubicBezTo>
                <a:cubicBezTo>
                  <a:pt x="21600" y="33461"/>
                  <a:pt x="12034" y="43104"/>
                  <a:pt x="173" y="43199"/>
                </a:cubicBezTo>
                <a:lnTo>
                  <a:pt x="0" y="21600"/>
                </a:lnTo>
                <a:lnTo>
                  <a:pt x="-1" y="0"/>
                </a:lnTo>
                <a:close/>
              </a:path>
            </a:pathLst>
          </a:custGeom>
          <a:noFill/>
          <a:ln w="25400">
            <a:solidFill>
              <a:srgbClr val="FF00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57" name="Text Box 41"/>
          <p:cNvSpPr txBox="1">
            <a:spLocks noChangeArrowheads="1"/>
          </p:cNvSpPr>
          <p:nvPr/>
        </p:nvSpPr>
        <p:spPr bwMode="auto">
          <a:xfrm>
            <a:off x="1793875" y="4616450"/>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9258" name="Text Box 42"/>
          <p:cNvSpPr txBox="1">
            <a:spLocks noChangeArrowheads="1"/>
          </p:cNvSpPr>
          <p:nvPr/>
        </p:nvSpPr>
        <p:spPr bwMode="auto">
          <a:xfrm>
            <a:off x="533400" y="3048000"/>
            <a:ext cx="2016125"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Radians </a:t>
            </a:r>
            <a:r>
              <a:rPr lang="en-GB" altLang="en-US" sz="1600">
                <a:latin typeface="Comic Sans MS" pitchFamily="66" charset="0"/>
                <a:sym typeface="Wingdings" pitchFamily="2" charset="2"/>
              </a:rPr>
              <a:t> Degrees</a:t>
            </a:r>
            <a:endParaRPr lang="en-GB" altLang="en-US" sz="1600">
              <a:latin typeface="Comic Sans MS" pitchFamily="66" charset="0"/>
            </a:endParaRPr>
          </a:p>
        </p:txBody>
      </p:sp>
      <p:sp>
        <p:nvSpPr>
          <p:cNvPr id="9259" name="Text Box 43"/>
          <p:cNvSpPr txBox="1">
            <a:spLocks noChangeArrowheads="1"/>
          </p:cNvSpPr>
          <p:nvPr/>
        </p:nvSpPr>
        <p:spPr bwMode="auto">
          <a:xfrm>
            <a:off x="5638800" y="1676400"/>
            <a:ext cx="2362200" cy="590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600">
                <a:latin typeface="Comic Sans MS" pitchFamily="66" charset="0"/>
              </a:rPr>
              <a:t>Convert the following angle to degrees</a:t>
            </a:r>
          </a:p>
        </p:txBody>
      </p:sp>
      <p:graphicFrame>
        <p:nvGraphicFramePr>
          <p:cNvPr id="9260" name="Object 44"/>
          <p:cNvGraphicFramePr>
            <a:graphicFrameLocks noChangeAspect="1"/>
          </p:cNvGraphicFramePr>
          <p:nvPr/>
        </p:nvGraphicFramePr>
        <p:xfrm>
          <a:off x="6324600" y="2362200"/>
          <a:ext cx="838200" cy="666750"/>
        </p:xfrm>
        <a:graphic>
          <a:graphicData uri="http://schemas.openxmlformats.org/presentationml/2006/ole">
            <mc:AlternateContent xmlns:mc="http://schemas.openxmlformats.org/markup-compatibility/2006">
              <mc:Choice xmlns:v="urn:schemas-microsoft-com:vml" Requires="v">
                <p:oleObj spid="_x0000_s2584" name="Equation" r:id="rId8" imgW="495085" imgH="393529" progId="Equation.DSMT4">
                  <p:embed/>
                </p:oleObj>
              </mc:Choice>
              <mc:Fallback>
                <p:oleObj name="Equation" r:id="rId8" imgW="495085" imgH="393529" progId="Equation.DSMT4">
                  <p:embed/>
                  <p:pic>
                    <p:nvPicPr>
                      <p:cNvPr id="9260" name="Object 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24600" y="2362200"/>
                        <a:ext cx="83820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1" name="Object 45"/>
          <p:cNvGraphicFramePr>
            <a:graphicFrameLocks noChangeAspect="1"/>
          </p:cNvGraphicFramePr>
          <p:nvPr/>
        </p:nvGraphicFramePr>
        <p:xfrm>
          <a:off x="6248400" y="3124200"/>
          <a:ext cx="1009650" cy="666750"/>
        </p:xfrm>
        <a:graphic>
          <a:graphicData uri="http://schemas.openxmlformats.org/presentationml/2006/ole">
            <mc:AlternateContent xmlns:mc="http://schemas.openxmlformats.org/markup-compatibility/2006">
              <mc:Choice xmlns:v="urn:schemas-microsoft-com:vml" Requires="v">
                <p:oleObj spid="_x0000_s2585" name="Equation" r:id="rId10" imgW="596641" imgH="393529" progId="Equation.DSMT4">
                  <p:embed/>
                </p:oleObj>
              </mc:Choice>
              <mc:Fallback>
                <p:oleObj name="Equation" r:id="rId10" imgW="596641" imgH="393529" progId="Equation.DSMT4">
                  <p:embed/>
                  <p:pic>
                    <p:nvPicPr>
                      <p:cNvPr id="9261" name="Object 4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48400" y="3124200"/>
                        <a:ext cx="100965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2" name="Object 46"/>
          <p:cNvGraphicFramePr>
            <a:graphicFrameLocks noChangeAspect="1"/>
          </p:cNvGraphicFramePr>
          <p:nvPr/>
        </p:nvGraphicFramePr>
        <p:xfrm>
          <a:off x="6400800" y="3886200"/>
          <a:ext cx="773113" cy="666750"/>
        </p:xfrm>
        <a:graphic>
          <a:graphicData uri="http://schemas.openxmlformats.org/presentationml/2006/ole">
            <mc:AlternateContent xmlns:mc="http://schemas.openxmlformats.org/markup-compatibility/2006">
              <mc:Choice xmlns:v="urn:schemas-microsoft-com:vml" Requires="v">
                <p:oleObj spid="_x0000_s2586" name="Equation" r:id="rId12" imgW="457002" imgH="393529" progId="Equation.DSMT4">
                  <p:embed/>
                </p:oleObj>
              </mc:Choice>
              <mc:Fallback>
                <p:oleObj name="Equation" r:id="rId12" imgW="457002" imgH="393529" progId="Equation.DSMT4">
                  <p:embed/>
                  <p:pic>
                    <p:nvPicPr>
                      <p:cNvPr id="9262" name="Object 4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00800" y="3886200"/>
                        <a:ext cx="773113"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3" name="Object 47"/>
          <p:cNvGraphicFramePr>
            <a:graphicFrameLocks noChangeAspect="1"/>
          </p:cNvGraphicFramePr>
          <p:nvPr/>
        </p:nvGraphicFramePr>
        <p:xfrm>
          <a:off x="6477000" y="4724400"/>
          <a:ext cx="601663" cy="666750"/>
        </p:xfrm>
        <a:graphic>
          <a:graphicData uri="http://schemas.openxmlformats.org/presentationml/2006/ole">
            <mc:AlternateContent xmlns:mc="http://schemas.openxmlformats.org/markup-compatibility/2006">
              <mc:Choice xmlns:v="urn:schemas-microsoft-com:vml" Requires="v">
                <p:oleObj spid="_x0000_s2587" name="Equation" r:id="rId14" imgW="355292" imgH="393359" progId="Equation.DSMT4">
                  <p:embed/>
                </p:oleObj>
              </mc:Choice>
              <mc:Fallback>
                <p:oleObj name="Equation" r:id="rId14" imgW="355292" imgH="393359" progId="Equation.DSMT4">
                  <p:embed/>
                  <p:pic>
                    <p:nvPicPr>
                      <p:cNvPr id="9263" name="Object 4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77000" y="4724400"/>
                        <a:ext cx="601663"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4" name="Object 48"/>
          <p:cNvGraphicFramePr>
            <a:graphicFrameLocks noChangeAspect="1"/>
          </p:cNvGraphicFramePr>
          <p:nvPr/>
        </p:nvGraphicFramePr>
        <p:xfrm>
          <a:off x="6477000" y="5562600"/>
          <a:ext cx="687388" cy="344488"/>
        </p:xfrm>
        <a:graphic>
          <a:graphicData uri="http://schemas.openxmlformats.org/presentationml/2006/ole">
            <mc:AlternateContent xmlns:mc="http://schemas.openxmlformats.org/markup-compatibility/2006">
              <mc:Choice xmlns:v="urn:schemas-microsoft-com:vml" Requires="v">
                <p:oleObj spid="_x0000_s2588" name="Equation" r:id="rId16" imgW="406048" imgH="203024" progId="Equation.DSMT4">
                  <p:embed/>
                </p:oleObj>
              </mc:Choice>
              <mc:Fallback>
                <p:oleObj name="Equation" r:id="rId16" imgW="406048" imgH="203024" progId="Equation.DSMT4">
                  <p:embed/>
                  <p:pic>
                    <p:nvPicPr>
                      <p:cNvPr id="9264" name="Object 4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477000" y="5562600"/>
                        <a:ext cx="687388" cy="344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65" name="Arc 49"/>
          <p:cNvSpPr>
            <a:spLocks/>
          </p:cNvSpPr>
          <p:nvPr/>
        </p:nvSpPr>
        <p:spPr bwMode="auto">
          <a:xfrm flipH="1">
            <a:off x="5791200" y="2743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66" name="Arc 50"/>
          <p:cNvSpPr>
            <a:spLocks/>
          </p:cNvSpPr>
          <p:nvPr/>
        </p:nvSpPr>
        <p:spPr bwMode="auto">
          <a:xfrm flipH="1">
            <a:off x="5791200" y="3505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67" name="Arc 51"/>
          <p:cNvSpPr>
            <a:spLocks/>
          </p:cNvSpPr>
          <p:nvPr/>
        </p:nvSpPr>
        <p:spPr bwMode="auto">
          <a:xfrm flipH="1">
            <a:off x="5791200" y="4267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68" name="Arc 52"/>
          <p:cNvSpPr>
            <a:spLocks/>
          </p:cNvSpPr>
          <p:nvPr/>
        </p:nvSpPr>
        <p:spPr bwMode="auto">
          <a:xfrm flipH="1">
            <a:off x="5791200" y="5029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69" name="Text Box 53"/>
          <p:cNvSpPr txBox="1">
            <a:spLocks noChangeArrowheads="1"/>
          </p:cNvSpPr>
          <p:nvPr/>
        </p:nvSpPr>
        <p:spPr bwMode="auto">
          <a:xfrm>
            <a:off x="4724400" y="2819400"/>
            <a:ext cx="1143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9270" name="Text Box 54"/>
          <p:cNvSpPr txBox="1">
            <a:spLocks noChangeArrowheads="1"/>
          </p:cNvSpPr>
          <p:nvPr/>
        </p:nvSpPr>
        <p:spPr bwMode="auto">
          <a:xfrm>
            <a:off x="4114800" y="3657600"/>
            <a:ext cx="1676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Top x Top, Bottom x Bottom</a:t>
            </a:r>
            <a:endParaRPr lang="el-GR" altLang="en-US" sz="1400" baseline="-25000">
              <a:solidFill>
                <a:srgbClr val="FF0000"/>
              </a:solidFill>
              <a:latin typeface="Comic Sans MS" pitchFamily="66" charset="0"/>
            </a:endParaRPr>
          </a:p>
        </p:txBody>
      </p:sp>
      <p:sp>
        <p:nvSpPr>
          <p:cNvPr id="9271" name="Text Box 55"/>
          <p:cNvSpPr txBox="1">
            <a:spLocks noChangeArrowheads="1"/>
          </p:cNvSpPr>
          <p:nvPr/>
        </p:nvSpPr>
        <p:spPr bwMode="auto">
          <a:xfrm>
            <a:off x="4495800" y="44958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Cancel out </a:t>
            </a:r>
            <a:r>
              <a:rPr lang="el-GR" altLang="en-US" sz="1400">
                <a:solidFill>
                  <a:srgbClr val="FF0000"/>
                </a:solidFill>
                <a:latin typeface="Comic Sans MS" pitchFamily="66" charset="0"/>
              </a:rPr>
              <a:t>π</a:t>
            </a:r>
            <a:endParaRPr lang="el-GR" altLang="en-US" sz="1400" baseline="-25000">
              <a:solidFill>
                <a:srgbClr val="FF0000"/>
              </a:solidFill>
              <a:latin typeface="Comic Sans MS" pitchFamily="66" charset="0"/>
            </a:endParaRPr>
          </a:p>
        </p:txBody>
      </p:sp>
      <p:sp>
        <p:nvSpPr>
          <p:cNvPr id="9272" name="Text Box 56"/>
          <p:cNvSpPr txBox="1">
            <a:spLocks noChangeArrowheads="1"/>
          </p:cNvSpPr>
          <p:nvPr/>
        </p:nvSpPr>
        <p:spPr bwMode="auto">
          <a:xfrm>
            <a:off x="4648200" y="5181600"/>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Work out the sum</a:t>
            </a:r>
            <a:endParaRPr lang="el-GR" altLang="en-US" sz="1400" baseline="-25000">
              <a:solidFill>
                <a:srgbClr val="FF0000"/>
              </a:solidFill>
              <a:latin typeface="Comic Sans MS" pitchFamily="66" charset="0"/>
            </a:endParaRPr>
          </a:p>
        </p:txBody>
      </p:sp>
      <p:sp>
        <p:nvSpPr>
          <p:cNvPr id="26"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7" name="TextBox 26"/>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18"/>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19"/>
                <a:stretch>
                  <a:fillRect l="-1509" r="-377" b="-4762"/>
                </a:stretch>
              </a:blipFill>
            </p:spPr>
            <p:txBody>
              <a:bodyPr/>
              <a:lstStyle/>
              <a:p>
                <a:r>
                  <a:rPr lang="en-GB">
                    <a:noFill/>
                  </a:rPr>
                  <a:t> </a:t>
                </a:r>
              </a:p>
            </p:txBody>
          </p:sp>
        </mc:Fallback>
      </mc:AlternateContent>
    </p:spTree>
    <p:custDataLst>
      <p:tags r:id="rId2"/>
    </p:custDataLst>
    <p:extLst>
      <p:ext uri="{BB962C8B-B14F-4D97-AF65-F5344CB8AC3E}">
        <p14:creationId xmlns:p14="http://schemas.microsoft.com/office/powerpoint/2010/main" val="31090664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58"/>
                                        </p:tgtEl>
                                        <p:attrNameLst>
                                          <p:attrName>style.visibility</p:attrName>
                                        </p:attrNameLst>
                                      </p:cBhvr>
                                      <p:to>
                                        <p:strVal val="visible"/>
                                      </p:to>
                                    </p:set>
                                    <p:animEffect transition="in" filter="blinds(horizontal)">
                                      <p:cBhvr>
                                        <p:cTn id="7" dur="500"/>
                                        <p:tgtEl>
                                          <p:spTgt spid="9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54"/>
                                        </p:tgtEl>
                                        <p:attrNameLst>
                                          <p:attrName>style.visibility</p:attrName>
                                        </p:attrNameLst>
                                      </p:cBhvr>
                                      <p:to>
                                        <p:strVal val="visible"/>
                                      </p:to>
                                    </p:set>
                                    <p:animEffect transition="in" filter="blinds(horizontal)">
                                      <p:cBhvr>
                                        <p:cTn id="12" dur="500"/>
                                        <p:tgtEl>
                                          <p:spTgt spid="9254"/>
                                        </p:tgtEl>
                                      </p:cBhvr>
                                    </p:animEffect>
                                  </p:childTnLst>
                                </p:cTn>
                              </p:par>
                              <p:par>
                                <p:cTn id="13" presetID="3" presetClass="entr" presetSubtype="10" fill="hold" nodeType="withEffect">
                                  <p:stCondLst>
                                    <p:cond delay="0"/>
                                  </p:stCondLst>
                                  <p:childTnLst>
                                    <p:set>
                                      <p:cBhvr>
                                        <p:cTn id="14" dur="1" fill="hold">
                                          <p:stCondLst>
                                            <p:cond delay="0"/>
                                          </p:stCondLst>
                                        </p:cTn>
                                        <p:tgtEl>
                                          <p:spTgt spid="9255"/>
                                        </p:tgtEl>
                                        <p:attrNameLst>
                                          <p:attrName>style.visibility</p:attrName>
                                        </p:attrNameLst>
                                      </p:cBhvr>
                                      <p:to>
                                        <p:strVal val="visible"/>
                                      </p:to>
                                    </p:set>
                                    <p:animEffect transition="in" filter="blinds(horizontal)">
                                      <p:cBhvr>
                                        <p:cTn id="15" dur="500"/>
                                        <p:tgtEl>
                                          <p:spTgt spid="92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9256"/>
                                        </p:tgtEl>
                                        <p:attrNameLst>
                                          <p:attrName>style.visibility</p:attrName>
                                        </p:attrNameLst>
                                      </p:cBhvr>
                                      <p:to>
                                        <p:strVal val="visible"/>
                                      </p:to>
                                    </p:set>
                                    <p:animEffect transition="in" filter="blinds(horizontal)">
                                      <p:cBhvr>
                                        <p:cTn id="20" dur="500"/>
                                        <p:tgtEl>
                                          <p:spTgt spid="925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9257"/>
                                        </p:tgtEl>
                                        <p:attrNameLst>
                                          <p:attrName>style.visibility</p:attrName>
                                        </p:attrNameLst>
                                      </p:cBhvr>
                                      <p:to>
                                        <p:strVal val="visible"/>
                                      </p:to>
                                    </p:set>
                                    <p:animEffect transition="in" filter="blinds(horizontal)">
                                      <p:cBhvr>
                                        <p:cTn id="25" dur="500"/>
                                        <p:tgtEl>
                                          <p:spTgt spid="92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259"/>
                                        </p:tgtEl>
                                        <p:attrNameLst>
                                          <p:attrName>style.visibility</p:attrName>
                                        </p:attrNameLst>
                                      </p:cBhvr>
                                      <p:to>
                                        <p:strVal val="visible"/>
                                      </p:to>
                                    </p:set>
                                    <p:animEffect transition="in" filter="blinds(horizontal)">
                                      <p:cBhvr>
                                        <p:cTn id="30" dur="500"/>
                                        <p:tgtEl>
                                          <p:spTgt spid="925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9260"/>
                                        </p:tgtEl>
                                        <p:attrNameLst>
                                          <p:attrName>style.visibility</p:attrName>
                                        </p:attrNameLst>
                                      </p:cBhvr>
                                      <p:to>
                                        <p:strVal val="visible"/>
                                      </p:to>
                                    </p:set>
                                    <p:animEffect transition="in" filter="blinds(horizontal)">
                                      <p:cBhvr>
                                        <p:cTn id="35" dur="500"/>
                                        <p:tgtEl>
                                          <p:spTgt spid="926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9265"/>
                                        </p:tgtEl>
                                        <p:attrNameLst>
                                          <p:attrName>style.visibility</p:attrName>
                                        </p:attrNameLst>
                                      </p:cBhvr>
                                      <p:to>
                                        <p:strVal val="visible"/>
                                      </p:to>
                                    </p:set>
                                    <p:animEffect transition="in" filter="blinds(horizontal)">
                                      <p:cBhvr>
                                        <p:cTn id="40" dur="500"/>
                                        <p:tgtEl>
                                          <p:spTgt spid="926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9269"/>
                                        </p:tgtEl>
                                        <p:attrNameLst>
                                          <p:attrName>style.visibility</p:attrName>
                                        </p:attrNameLst>
                                      </p:cBhvr>
                                      <p:to>
                                        <p:strVal val="visible"/>
                                      </p:to>
                                    </p:set>
                                    <p:animEffect transition="in" filter="blinds(horizontal)">
                                      <p:cBhvr>
                                        <p:cTn id="45" dur="500"/>
                                        <p:tgtEl>
                                          <p:spTgt spid="926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9261"/>
                                        </p:tgtEl>
                                        <p:attrNameLst>
                                          <p:attrName>style.visibility</p:attrName>
                                        </p:attrNameLst>
                                      </p:cBhvr>
                                      <p:to>
                                        <p:strVal val="visible"/>
                                      </p:to>
                                    </p:set>
                                    <p:animEffect transition="in" filter="blinds(horizontal)">
                                      <p:cBhvr>
                                        <p:cTn id="50" dur="500"/>
                                        <p:tgtEl>
                                          <p:spTgt spid="926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9266"/>
                                        </p:tgtEl>
                                        <p:attrNameLst>
                                          <p:attrName>style.visibility</p:attrName>
                                        </p:attrNameLst>
                                      </p:cBhvr>
                                      <p:to>
                                        <p:strVal val="visible"/>
                                      </p:to>
                                    </p:set>
                                    <p:animEffect transition="in" filter="blinds(horizontal)">
                                      <p:cBhvr>
                                        <p:cTn id="55" dur="500"/>
                                        <p:tgtEl>
                                          <p:spTgt spid="926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9270"/>
                                        </p:tgtEl>
                                        <p:attrNameLst>
                                          <p:attrName>style.visibility</p:attrName>
                                        </p:attrNameLst>
                                      </p:cBhvr>
                                      <p:to>
                                        <p:strVal val="visible"/>
                                      </p:to>
                                    </p:set>
                                    <p:animEffect transition="in" filter="blinds(horizontal)">
                                      <p:cBhvr>
                                        <p:cTn id="60" dur="500"/>
                                        <p:tgtEl>
                                          <p:spTgt spid="927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nodeType="clickEffect">
                                  <p:stCondLst>
                                    <p:cond delay="0"/>
                                  </p:stCondLst>
                                  <p:childTnLst>
                                    <p:set>
                                      <p:cBhvr>
                                        <p:cTn id="64" dur="1" fill="hold">
                                          <p:stCondLst>
                                            <p:cond delay="0"/>
                                          </p:stCondLst>
                                        </p:cTn>
                                        <p:tgtEl>
                                          <p:spTgt spid="9262"/>
                                        </p:tgtEl>
                                        <p:attrNameLst>
                                          <p:attrName>style.visibility</p:attrName>
                                        </p:attrNameLst>
                                      </p:cBhvr>
                                      <p:to>
                                        <p:strVal val="visible"/>
                                      </p:to>
                                    </p:set>
                                    <p:animEffect transition="in" filter="blinds(horizontal)">
                                      <p:cBhvr>
                                        <p:cTn id="65" dur="500"/>
                                        <p:tgtEl>
                                          <p:spTgt spid="926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9267"/>
                                        </p:tgtEl>
                                        <p:attrNameLst>
                                          <p:attrName>style.visibility</p:attrName>
                                        </p:attrNameLst>
                                      </p:cBhvr>
                                      <p:to>
                                        <p:strVal val="visible"/>
                                      </p:to>
                                    </p:set>
                                    <p:animEffect transition="in" filter="blinds(horizontal)">
                                      <p:cBhvr>
                                        <p:cTn id="70" dur="500"/>
                                        <p:tgtEl>
                                          <p:spTgt spid="926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9271"/>
                                        </p:tgtEl>
                                        <p:attrNameLst>
                                          <p:attrName>style.visibility</p:attrName>
                                        </p:attrNameLst>
                                      </p:cBhvr>
                                      <p:to>
                                        <p:strVal val="visible"/>
                                      </p:to>
                                    </p:set>
                                    <p:animEffect transition="in" filter="blinds(horizontal)">
                                      <p:cBhvr>
                                        <p:cTn id="75" dur="500"/>
                                        <p:tgtEl>
                                          <p:spTgt spid="927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nodeType="clickEffect">
                                  <p:stCondLst>
                                    <p:cond delay="0"/>
                                  </p:stCondLst>
                                  <p:childTnLst>
                                    <p:set>
                                      <p:cBhvr>
                                        <p:cTn id="79" dur="1" fill="hold">
                                          <p:stCondLst>
                                            <p:cond delay="0"/>
                                          </p:stCondLst>
                                        </p:cTn>
                                        <p:tgtEl>
                                          <p:spTgt spid="9263"/>
                                        </p:tgtEl>
                                        <p:attrNameLst>
                                          <p:attrName>style.visibility</p:attrName>
                                        </p:attrNameLst>
                                      </p:cBhvr>
                                      <p:to>
                                        <p:strVal val="visible"/>
                                      </p:to>
                                    </p:set>
                                    <p:animEffect transition="in" filter="blinds(horizontal)">
                                      <p:cBhvr>
                                        <p:cTn id="80" dur="500"/>
                                        <p:tgtEl>
                                          <p:spTgt spid="9263"/>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9268"/>
                                        </p:tgtEl>
                                        <p:attrNameLst>
                                          <p:attrName>style.visibility</p:attrName>
                                        </p:attrNameLst>
                                      </p:cBhvr>
                                      <p:to>
                                        <p:strVal val="visible"/>
                                      </p:to>
                                    </p:set>
                                    <p:animEffect transition="in" filter="blinds(horizontal)">
                                      <p:cBhvr>
                                        <p:cTn id="85" dur="500"/>
                                        <p:tgtEl>
                                          <p:spTgt spid="926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9272"/>
                                        </p:tgtEl>
                                        <p:attrNameLst>
                                          <p:attrName>style.visibility</p:attrName>
                                        </p:attrNameLst>
                                      </p:cBhvr>
                                      <p:to>
                                        <p:strVal val="visible"/>
                                      </p:to>
                                    </p:set>
                                    <p:animEffect transition="in" filter="blinds(horizontal)">
                                      <p:cBhvr>
                                        <p:cTn id="90" dur="500"/>
                                        <p:tgtEl>
                                          <p:spTgt spid="9272"/>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 presetClass="entr" presetSubtype="10" fill="hold" nodeType="clickEffect">
                                  <p:stCondLst>
                                    <p:cond delay="0"/>
                                  </p:stCondLst>
                                  <p:childTnLst>
                                    <p:set>
                                      <p:cBhvr>
                                        <p:cTn id="94" dur="1" fill="hold">
                                          <p:stCondLst>
                                            <p:cond delay="0"/>
                                          </p:stCondLst>
                                        </p:cTn>
                                        <p:tgtEl>
                                          <p:spTgt spid="9264"/>
                                        </p:tgtEl>
                                        <p:attrNameLst>
                                          <p:attrName>style.visibility</p:attrName>
                                        </p:attrNameLst>
                                      </p:cBhvr>
                                      <p:to>
                                        <p:strVal val="visible"/>
                                      </p:to>
                                    </p:set>
                                    <p:animEffect transition="in" filter="blinds(horizontal)">
                                      <p:cBhvr>
                                        <p:cTn id="95" dur="500"/>
                                        <p:tgtEl>
                                          <p:spTgt spid="9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6" grpId="0" animBg="1"/>
      <p:bldP spid="9257" grpId="0"/>
      <p:bldP spid="9258" grpId="0" animBg="1"/>
      <p:bldP spid="9259" grpId="0" animBg="1"/>
      <p:bldP spid="9265" grpId="0" animBg="1"/>
      <p:bldP spid="9266" grpId="0" animBg="1"/>
      <p:bldP spid="9267" grpId="0" animBg="1"/>
      <p:bldP spid="9268" grpId="0" animBg="1"/>
      <p:bldP spid="9269" grpId="0"/>
      <p:bldP spid="9270" grpId="0"/>
      <p:bldP spid="9271" grpId="0"/>
      <p:bldP spid="927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a:latin typeface="Comic Sans MS" pitchFamily="66" charset="0"/>
              </a:rPr>
              <a:t>	</a:t>
            </a:r>
            <a:r>
              <a:rPr lang="en-GB" altLang="en-US" sz="1800" u="sng">
                <a:latin typeface="Comic Sans MS" pitchFamily="66" charset="0"/>
              </a:rPr>
              <a:t>You can measure angles in Radians</a:t>
            </a:r>
          </a:p>
          <a:p>
            <a:pPr eaLnBrk="1" hangingPunct="1">
              <a:buFontTx/>
              <a:buNone/>
            </a:pPr>
            <a:endParaRPr lang="en-GB" altLang="en-US" sz="1800">
              <a:latin typeface="Comic Sans MS" pitchFamily="66" charset="0"/>
            </a:endParaRPr>
          </a:p>
          <a:p>
            <a:pPr eaLnBrk="1" hangingPunct="1">
              <a:buFontTx/>
              <a:buNone/>
            </a:pPr>
            <a:r>
              <a:rPr lang="en-GB" altLang="en-US" sz="2000">
                <a:latin typeface="Comic Sans MS" pitchFamily="66" charset="0"/>
              </a:rPr>
              <a:t>	</a:t>
            </a:r>
            <a:r>
              <a:rPr lang="en-GB" altLang="en-US" sz="1800">
                <a:latin typeface="Comic Sans MS" pitchFamily="66" charset="0"/>
              </a:rPr>
              <a:t>You need to be able to convert between degrees and radians.</a:t>
            </a:r>
            <a:endParaRPr lang="en-GB" altLang="en-US" sz="2000">
              <a:latin typeface="Comic Sans MS" pitchFamily="66" charset="0"/>
            </a:endParaRPr>
          </a:p>
        </p:txBody>
      </p:sp>
      <p:graphicFrame>
        <p:nvGraphicFramePr>
          <p:cNvPr id="7173" name="Object 5"/>
          <p:cNvGraphicFramePr>
            <a:graphicFrameLocks noChangeAspect="1"/>
          </p:cNvGraphicFramePr>
          <p:nvPr/>
        </p:nvGraphicFramePr>
        <p:xfrm>
          <a:off x="1720850" y="3556000"/>
          <a:ext cx="344488" cy="471488"/>
        </p:xfrm>
        <a:graphic>
          <a:graphicData uri="http://schemas.openxmlformats.org/presentationml/2006/ole">
            <mc:AlternateContent xmlns:mc="http://schemas.openxmlformats.org/markup-compatibility/2006">
              <mc:Choice xmlns:v="urn:schemas-microsoft-com:vml" Requires="v">
                <p:oleObj spid="_x0000_s3606" name="Equation" r:id="rId3" imgW="139639" imgH="190417" progId="Equation.DSMT4">
                  <p:embed/>
                </p:oleObj>
              </mc:Choice>
              <mc:Fallback>
                <p:oleObj name="Equation" r:id="rId3" imgW="139639" imgH="190417" progId="Equation.DSMT4">
                  <p:embed/>
                  <p:pic>
                    <p:nvPicPr>
                      <p:cNvPr id="717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3556000"/>
                        <a:ext cx="34448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4" name="Object 6"/>
          <p:cNvGraphicFramePr>
            <a:graphicFrameLocks noChangeAspect="1"/>
          </p:cNvGraphicFramePr>
          <p:nvPr/>
        </p:nvGraphicFramePr>
        <p:xfrm>
          <a:off x="2019300" y="3433763"/>
          <a:ext cx="857250" cy="790575"/>
        </p:xfrm>
        <a:graphic>
          <a:graphicData uri="http://schemas.openxmlformats.org/presentationml/2006/ole">
            <mc:AlternateContent xmlns:mc="http://schemas.openxmlformats.org/markup-compatibility/2006">
              <mc:Choice xmlns:v="urn:schemas-microsoft-com:vml" Requires="v">
                <p:oleObj spid="_x0000_s3607" name="Equation" r:id="rId5" imgW="457200" imgH="419100" progId="Equation.DSMT4">
                  <p:embed/>
                </p:oleObj>
              </mc:Choice>
              <mc:Fallback>
                <p:oleObj name="Equation" r:id="rId5" imgW="457200" imgH="419100" progId="Equation.DSMT4">
                  <p:embed/>
                  <p:pic>
                    <p:nvPicPr>
                      <p:cNvPr id="717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9300" y="3433763"/>
                        <a:ext cx="85725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5" name="Arc 7"/>
          <p:cNvSpPr>
            <a:spLocks/>
          </p:cNvSpPr>
          <p:nvPr/>
        </p:nvSpPr>
        <p:spPr bwMode="auto">
          <a:xfrm rot="5400000">
            <a:off x="2115345" y="4098131"/>
            <a:ext cx="233362" cy="752475"/>
          </a:xfrm>
          <a:custGeom>
            <a:avLst/>
            <a:gdLst>
              <a:gd name="T0" fmla="*/ 0 w 21600"/>
              <a:gd name="T1" fmla="*/ 0 h 43199"/>
              <a:gd name="T2" fmla="*/ 1869 w 21600"/>
              <a:gd name="T3" fmla="*/ 752475 h 43199"/>
              <a:gd name="T4" fmla="*/ 0 w 21600"/>
              <a:gd name="T5" fmla="*/ 376246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61"/>
                  <a:pt x="12034" y="43104"/>
                  <a:pt x="173" y="43199"/>
                </a:cubicBezTo>
              </a:path>
              <a:path w="21600" h="43199" stroke="0" extrusionOk="0">
                <a:moveTo>
                  <a:pt x="-1" y="0"/>
                </a:moveTo>
                <a:cubicBezTo>
                  <a:pt x="11929" y="0"/>
                  <a:pt x="21600" y="9670"/>
                  <a:pt x="21600" y="21600"/>
                </a:cubicBezTo>
                <a:cubicBezTo>
                  <a:pt x="21600" y="33461"/>
                  <a:pt x="12034" y="43104"/>
                  <a:pt x="173" y="43199"/>
                </a:cubicBezTo>
                <a:lnTo>
                  <a:pt x="0" y="21600"/>
                </a:lnTo>
                <a:lnTo>
                  <a:pt x="-1" y="0"/>
                </a:lnTo>
                <a:close/>
              </a:path>
            </a:pathLst>
          </a:custGeom>
          <a:noFill/>
          <a:ln w="25400">
            <a:solidFill>
              <a:srgbClr val="FF00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76" name="Text Box 8"/>
          <p:cNvSpPr txBox="1">
            <a:spLocks noChangeArrowheads="1"/>
          </p:cNvSpPr>
          <p:nvPr/>
        </p:nvSpPr>
        <p:spPr bwMode="auto">
          <a:xfrm>
            <a:off x="1793875" y="4616450"/>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7177" name="Text Box 9"/>
          <p:cNvSpPr txBox="1">
            <a:spLocks noChangeArrowheads="1"/>
          </p:cNvSpPr>
          <p:nvPr/>
        </p:nvSpPr>
        <p:spPr bwMode="auto">
          <a:xfrm>
            <a:off x="533400" y="3048000"/>
            <a:ext cx="2016125"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Radians </a:t>
            </a:r>
            <a:r>
              <a:rPr lang="en-GB" altLang="en-US" sz="1600">
                <a:latin typeface="Comic Sans MS" pitchFamily="66" charset="0"/>
                <a:sym typeface="Wingdings" pitchFamily="2" charset="2"/>
              </a:rPr>
              <a:t> Degrees</a:t>
            </a:r>
            <a:endParaRPr lang="en-GB" altLang="en-US" sz="1600">
              <a:latin typeface="Comic Sans MS" pitchFamily="66" charset="0"/>
            </a:endParaRPr>
          </a:p>
        </p:txBody>
      </p:sp>
      <p:sp>
        <p:nvSpPr>
          <p:cNvPr id="7178" name="Text Box 10"/>
          <p:cNvSpPr txBox="1">
            <a:spLocks noChangeArrowheads="1"/>
          </p:cNvSpPr>
          <p:nvPr/>
        </p:nvSpPr>
        <p:spPr bwMode="auto">
          <a:xfrm>
            <a:off x="5638800" y="1676400"/>
            <a:ext cx="2362200" cy="590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600">
                <a:latin typeface="Comic Sans MS" pitchFamily="66" charset="0"/>
              </a:rPr>
              <a:t>Convert the following angle to degrees</a:t>
            </a:r>
          </a:p>
        </p:txBody>
      </p:sp>
      <p:graphicFrame>
        <p:nvGraphicFramePr>
          <p:cNvPr id="10251" name="Object 11"/>
          <p:cNvGraphicFramePr>
            <a:graphicFrameLocks noChangeAspect="1"/>
          </p:cNvGraphicFramePr>
          <p:nvPr/>
        </p:nvGraphicFramePr>
        <p:xfrm>
          <a:off x="6324600" y="2362200"/>
          <a:ext cx="838200" cy="666750"/>
        </p:xfrm>
        <a:graphic>
          <a:graphicData uri="http://schemas.openxmlformats.org/presentationml/2006/ole">
            <mc:AlternateContent xmlns:mc="http://schemas.openxmlformats.org/markup-compatibility/2006">
              <mc:Choice xmlns:v="urn:schemas-microsoft-com:vml" Requires="v">
                <p:oleObj spid="_x0000_s3608" name="Equation" r:id="rId7" imgW="495085" imgH="393529" progId="Equation.DSMT4">
                  <p:embed/>
                </p:oleObj>
              </mc:Choice>
              <mc:Fallback>
                <p:oleObj name="Equation" r:id="rId7" imgW="495085" imgH="393529" progId="Equation.DSMT4">
                  <p:embed/>
                  <p:pic>
                    <p:nvPicPr>
                      <p:cNvPr id="10251"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4600" y="2362200"/>
                        <a:ext cx="83820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52" name="Object 12"/>
          <p:cNvGraphicFramePr>
            <a:graphicFrameLocks noChangeAspect="1"/>
          </p:cNvGraphicFramePr>
          <p:nvPr/>
        </p:nvGraphicFramePr>
        <p:xfrm>
          <a:off x="6248400" y="3124200"/>
          <a:ext cx="1009650" cy="666750"/>
        </p:xfrm>
        <a:graphic>
          <a:graphicData uri="http://schemas.openxmlformats.org/presentationml/2006/ole">
            <mc:AlternateContent xmlns:mc="http://schemas.openxmlformats.org/markup-compatibility/2006">
              <mc:Choice xmlns:v="urn:schemas-microsoft-com:vml" Requires="v">
                <p:oleObj spid="_x0000_s3609" name="Equation" r:id="rId9" imgW="596641" imgH="393529" progId="Equation.DSMT4">
                  <p:embed/>
                </p:oleObj>
              </mc:Choice>
              <mc:Fallback>
                <p:oleObj name="Equation" r:id="rId9" imgW="596641" imgH="393529" progId="Equation.DSMT4">
                  <p:embed/>
                  <p:pic>
                    <p:nvPicPr>
                      <p:cNvPr id="10252"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48400" y="3124200"/>
                        <a:ext cx="100965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53" name="Object 13"/>
          <p:cNvGraphicFramePr>
            <a:graphicFrameLocks noChangeAspect="1"/>
          </p:cNvGraphicFramePr>
          <p:nvPr/>
        </p:nvGraphicFramePr>
        <p:xfrm>
          <a:off x="6454775" y="3886200"/>
          <a:ext cx="665163" cy="666750"/>
        </p:xfrm>
        <a:graphic>
          <a:graphicData uri="http://schemas.openxmlformats.org/presentationml/2006/ole">
            <mc:AlternateContent xmlns:mc="http://schemas.openxmlformats.org/markup-compatibility/2006">
              <mc:Choice xmlns:v="urn:schemas-microsoft-com:vml" Requires="v">
                <p:oleObj spid="_x0000_s3610" name="Equation" r:id="rId11" imgW="393529" imgH="393529" progId="Equation.DSMT4">
                  <p:embed/>
                </p:oleObj>
              </mc:Choice>
              <mc:Fallback>
                <p:oleObj name="Equation" r:id="rId11" imgW="393529" imgH="393529" progId="Equation.DSMT4">
                  <p:embed/>
                  <p:pic>
                    <p:nvPicPr>
                      <p:cNvPr id="10253"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4775" y="3886200"/>
                        <a:ext cx="665163"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54" name="Object 14"/>
          <p:cNvGraphicFramePr>
            <a:graphicFrameLocks noChangeAspect="1"/>
          </p:cNvGraphicFramePr>
          <p:nvPr/>
        </p:nvGraphicFramePr>
        <p:xfrm>
          <a:off x="6529388" y="4724400"/>
          <a:ext cx="495300" cy="666750"/>
        </p:xfrm>
        <a:graphic>
          <a:graphicData uri="http://schemas.openxmlformats.org/presentationml/2006/ole">
            <mc:AlternateContent xmlns:mc="http://schemas.openxmlformats.org/markup-compatibility/2006">
              <mc:Choice xmlns:v="urn:schemas-microsoft-com:vml" Requires="v">
                <p:oleObj spid="_x0000_s3611" name="Equation" r:id="rId13" imgW="291973" imgH="393529" progId="Equation.DSMT4">
                  <p:embed/>
                </p:oleObj>
              </mc:Choice>
              <mc:Fallback>
                <p:oleObj name="Equation" r:id="rId13" imgW="291973" imgH="393529" progId="Equation.DSMT4">
                  <p:embed/>
                  <p:pic>
                    <p:nvPicPr>
                      <p:cNvPr id="10254"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29388" y="4724400"/>
                        <a:ext cx="49530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55" name="Object 15"/>
          <p:cNvGraphicFramePr>
            <a:graphicFrameLocks noChangeAspect="1"/>
          </p:cNvGraphicFramePr>
          <p:nvPr/>
        </p:nvGraphicFramePr>
        <p:xfrm>
          <a:off x="6616700" y="5562600"/>
          <a:ext cx="407988" cy="344488"/>
        </p:xfrm>
        <a:graphic>
          <a:graphicData uri="http://schemas.openxmlformats.org/presentationml/2006/ole">
            <mc:AlternateContent xmlns:mc="http://schemas.openxmlformats.org/markup-compatibility/2006">
              <mc:Choice xmlns:v="urn:schemas-microsoft-com:vml" Requires="v">
                <p:oleObj spid="_x0000_s3612" name="Equation" r:id="rId15" imgW="241195" imgH="203112" progId="Equation.DSMT4">
                  <p:embed/>
                </p:oleObj>
              </mc:Choice>
              <mc:Fallback>
                <p:oleObj name="Equation" r:id="rId15" imgW="241195" imgH="203112" progId="Equation.DSMT4">
                  <p:embed/>
                  <p:pic>
                    <p:nvPicPr>
                      <p:cNvPr id="10255"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16700" y="5562600"/>
                        <a:ext cx="407988" cy="344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56" name="Arc 16"/>
          <p:cNvSpPr>
            <a:spLocks/>
          </p:cNvSpPr>
          <p:nvPr/>
        </p:nvSpPr>
        <p:spPr bwMode="auto">
          <a:xfrm flipH="1">
            <a:off x="5791200" y="2743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57" name="Arc 17"/>
          <p:cNvSpPr>
            <a:spLocks/>
          </p:cNvSpPr>
          <p:nvPr/>
        </p:nvSpPr>
        <p:spPr bwMode="auto">
          <a:xfrm flipH="1">
            <a:off x="5791200" y="3505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58" name="Arc 18"/>
          <p:cNvSpPr>
            <a:spLocks/>
          </p:cNvSpPr>
          <p:nvPr/>
        </p:nvSpPr>
        <p:spPr bwMode="auto">
          <a:xfrm flipH="1">
            <a:off x="5791200" y="4267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59" name="Arc 19"/>
          <p:cNvSpPr>
            <a:spLocks/>
          </p:cNvSpPr>
          <p:nvPr/>
        </p:nvSpPr>
        <p:spPr bwMode="auto">
          <a:xfrm flipH="1">
            <a:off x="5791200" y="5029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60" name="Text Box 20"/>
          <p:cNvSpPr txBox="1">
            <a:spLocks noChangeArrowheads="1"/>
          </p:cNvSpPr>
          <p:nvPr/>
        </p:nvSpPr>
        <p:spPr bwMode="auto">
          <a:xfrm>
            <a:off x="4724400" y="2819400"/>
            <a:ext cx="1143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10261" name="Text Box 21"/>
          <p:cNvSpPr txBox="1">
            <a:spLocks noChangeArrowheads="1"/>
          </p:cNvSpPr>
          <p:nvPr/>
        </p:nvSpPr>
        <p:spPr bwMode="auto">
          <a:xfrm>
            <a:off x="4114800" y="3657600"/>
            <a:ext cx="1676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Top x Top, Bottom x Bottom</a:t>
            </a:r>
            <a:endParaRPr lang="el-GR" altLang="en-US" sz="1400" baseline="-25000">
              <a:solidFill>
                <a:srgbClr val="FF0000"/>
              </a:solidFill>
              <a:latin typeface="Comic Sans MS" pitchFamily="66" charset="0"/>
            </a:endParaRPr>
          </a:p>
        </p:txBody>
      </p:sp>
      <p:sp>
        <p:nvSpPr>
          <p:cNvPr id="10262" name="Text Box 22"/>
          <p:cNvSpPr txBox="1">
            <a:spLocks noChangeArrowheads="1"/>
          </p:cNvSpPr>
          <p:nvPr/>
        </p:nvSpPr>
        <p:spPr bwMode="auto">
          <a:xfrm>
            <a:off x="4495800" y="44958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Cancel out </a:t>
            </a:r>
            <a:r>
              <a:rPr lang="el-GR" altLang="en-US" sz="1400">
                <a:solidFill>
                  <a:srgbClr val="FF0000"/>
                </a:solidFill>
                <a:latin typeface="Comic Sans MS" pitchFamily="66" charset="0"/>
              </a:rPr>
              <a:t>π</a:t>
            </a:r>
            <a:endParaRPr lang="el-GR" altLang="en-US" sz="1400" baseline="-25000">
              <a:solidFill>
                <a:srgbClr val="FF0000"/>
              </a:solidFill>
              <a:latin typeface="Comic Sans MS" pitchFamily="66" charset="0"/>
            </a:endParaRPr>
          </a:p>
        </p:txBody>
      </p:sp>
      <p:sp>
        <p:nvSpPr>
          <p:cNvPr id="10263" name="Text Box 23"/>
          <p:cNvSpPr txBox="1">
            <a:spLocks noChangeArrowheads="1"/>
          </p:cNvSpPr>
          <p:nvPr/>
        </p:nvSpPr>
        <p:spPr bwMode="auto">
          <a:xfrm>
            <a:off x="4648200" y="5181600"/>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Work out the sum</a:t>
            </a:r>
            <a:endParaRPr lang="el-GR" altLang="en-US" sz="1400" baseline="-25000">
              <a:solidFill>
                <a:srgbClr val="FF0000"/>
              </a:solidFill>
              <a:latin typeface="Comic Sans MS" pitchFamily="66" charset="0"/>
            </a:endParaRPr>
          </a:p>
        </p:txBody>
      </p:sp>
      <p:sp>
        <p:nvSpPr>
          <p:cNvPr id="26"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7" name="TextBox 26"/>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17"/>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18"/>
                <a:stretch>
                  <a:fillRect l="-1509" r="-377" b="-4762"/>
                </a:stretch>
              </a:blipFill>
            </p:spPr>
            <p:txBody>
              <a:bodyPr/>
              <a:lstStyle/>
              <a:p>
                <a:r>
                  <a:rPr lang="en-GB">
                    <a:noFill/>
                  </a:rPr>
                  <a:t> </a:t>
                </a:r>
              </a:p>
            </p:txBody>
          </p:sp>
        </mc:Fallback>
      </mc:AlternateContent>
    </p:spTree>
    <p:extLst>
      <p:ext uri="{BB962C8B-B14F-4D97-AF65-F5344CB8AC3E}">
        <p14:creationId xmlns:p14="http://schemas.microsoft.com/office/powerpoint/2010/main" val="1143743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251"/>
                                        </p:tgtEl>
                                        <p:attrNameLst>
                                          <p:attrName>style.visibility</p:attrName>
                                        </p:attrNameLst>
                                      </p:cBhvr>
                                      <p:to>
                                        <p:strVal val="visible"/>
                                      </p:to>
                                    </p:set>
                                    <p:animEffect transition="in" filter="blinds(horizontal)">
                                      <p:cBhvr>
                                        <p:cTn id="7" dur="500"/>
                                        <p:tgtEl>
                                          <p:spTgt spid="102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56"/>
                                        </p:tgtEl>
                                        <p:attrNameLst>
                                          <p:attrName>style.visibility</p:attrName>
                                        </p:attrNameLst>
                                      </p:cBhvr>
                                      <p:to>
                                        <p:strVal val="visible"/>
                                      </p:to>
                                    </p:set>
                                    <p:animEffect transition="in" filter="blinds(horizontal)">
                                      <p:cBhvr>
                                        <p:cTn id="12" dur="500"/>
                                        <p:tgtEl>
                                          <p:spTgt spid="102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60"/>
                                        </p:tgtEl>
                                        <p:attrNameLst>
                                          <p:attrName>style.visibility</p:attrName>
                                        </p:attrNameLst>
                                      </p:cBhvr>
                                      <p:to>
                                        <p:strVal val="visible"/>
                                      </p:to>
                                    </p:set>
                                    <p:animEffect transition="in" filter="blinds(horizontal)">
                                      <p:cBhvr>
                                        <p:cTn id="17" dur="500"/>
                                        <p:tgtEl>
                                          <p:spTgt spid="102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0252"/>
                                        </p:tgtEl>
                                        <p:attrNameLst>
                                          <p:attrName>style.visibility</p:attrName>
                                        </p:attrNameLst>
                                      </p:cBhvr>
                                      <p:to>
                                        <p:strVal val="visible"/>
                                      </p:to>
                                    </p:set>
                                    <p:animEffect transition="in" filter="blinds(horizontal)">
                                      <p:cBhvr>
                                        <p:cTn id="22" dur="500"/>
                                        <p:tgtEl>
                                          <p:spTgt spid="1025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257"/>
                                        </p:tgtEl>
                                        <p:attrNameLst>
                                          <p:attrName>style.visibility</p:attrName>
                                        </p:attrNameLst>
                                      </p:cBhvr>
                                      <p:to>
                                        <p:strVal val="visible"/>
                                      </p:to>
                                    </p:set>
                                    <p:animEffect transition="in" filter="blinds(horizontal)">
                                      <p:cBhvr>
                                        <p:cTn id="27" dur="500"/>
                                        <p:tgtEl>
                                          <p:spTgt spid="102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261"/>
                                        </p:tgtEl>
                                        <p:attrNameLst>
                                          <p:attrName>style.visibility</p:attrName>
                                        </p:attrNameLst>
                                      </p:cBhvr>
                                      <p:to>
                                        <p:strVal val="visible"/>
                                      </p:to>
                                    </p:set>
                                    <p:animEffect transition="in" filter="blinds(horizontal)">
                                      <p:cBhvr>
                                        <p:cTn id="32" dur="500"/>
                                        <p:tgtEl>
                                          <p:spTgt spid="1026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0253"/>
                                        </p:tgtEl>
                                        <p:attrNameLst>
                                          <p:attrName>style.visibility</p:attrName>
                                        </p:attrNameLst>
                                      </p:cBhvr>
                                      <p:to>
                                        <p:strVal val="visible"/>
                                      </p:to>
                                    </p:set>
                                    <p:animEffect transition="in" filter="blinds(horizontal)">
                                      <p:cBhvr>
                                        <p:cTn id="37" dur="500"/>
                                        <p:tgtEl>
                                          <p:spTgt spid="102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258"/>
                                        </p:tgtEl>
                                        <p:attrNameLst>
                                          <p:attrName>style.visibility</p:attrName>
                                        </p:attrNameLst>
                                      </p:cBhvr>
                                      <p:to>
                                        <p:strVal val="visible"/>
                                      </p:to>
                                    </p:set>
                                    <p:animEffect transition="in" filter="blinds(horizontal)">
                                      <p:cBhvr>
                                        <p:cTn id="42" dur="500"/>
                                        <p:tgtEl>
                                          <p:spTgt spid="1025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262"/>
                                        </p:tgtEl>
                                        <p:attrNameLst>
                                          <p:attrName>style.visibility</p:attrName>
                                        </p:attrNameLst>
                                      </p:cBhvr>
                                      <p:to>
                                        <p:strVal val="visible"/>
                                      </p:to>
                                    </p:set>
                                    <p:animEffect transition="in" filter="blinds(horizontal)">
                                      <p:cBhvr>
                                        <p:cTn id="47" dur="500"/>
                                        <p:tgtEl>
                                          <p:spTgt spid="102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0254"/>
                                        </p:tgtEl>
                                        <p:attrNameLst>
                                          <p:attrName>style.visibility</p:attrName>
                                        </p:attrNameLst>
                                      </p:cBhvr>
                                      <p:to>
                                        <p:strVal val="visible"/>
                                      </p:to>
                                    </p:set>
                                    <p:animEffect transition="in" filter="blinds(horizontal)">
                                      <p:cBhvr>
                                        <p:cTn id="52" dur="500"/>
                                        <p:tgtEl>
                                          <p:spTgt spid="1025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259"/>
                                        </p:tgtEl>
                                        <p:attrNameLst>
                                          <p:attrName>style.visibility</p:attrName>
                                        </p:attrNameLst>
                                      </p:cBhvr>
                                      <p:to>
                                        <p:strVal val="visible"/>
                                      </p:to>
                                    </p:set>
                                    <p:animEffect transition="in" filter="blinds(horizontal)">
                                      <p:cBhvr>
                                        <p:cTn id="57" dur="500"/>
                                        <p:tgtEl>
                                          <p:spTgt spid="1025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263"/>
                                        </p:tgtEl>
                                        <p:attrNameLst>
                                          <p:attrName>style.visibility</p:attrName>
                                        </p:attrNameLst>
                                      </p:cBhvr>
                                      <p:to>
                                        <p:strVal val="visible"/>
                                      </p:to>
                                    </p:set>
                                    <p:animEffect transition="in" filter="blinds(horizontal)">
                                      <p:cBhvr>
                                        <p:cTn id="62" dur="500"/>
                                        <p:tgtEl>
                                          <p:spTgt spid="1026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10255"/>
                                        </p:tgtEl>
                                        <p:attrNameLst>
                                          <p:attrName>style.visibility</p:attrName>
                                        </p:attrNameLst>
                                      </p:cBhvr>
                                      <p:to>
                                        <p:strVal val="visible"/>
                                      </p:to>
                                    </p:set>
                                    <p:animEffect transition="in" filter="blinds(horizontal)">
                                      <p:cBhvr>
                                        <p:cTn id="67" dur="500"/>
                                        <p:tgtEl>
                                          <p:spTgt spid="10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6" grpId="0" animBg="1"/>
      <p:bldP spid="10257" grpId="0" animBg="1"/>
      <p:bldP spid="10258" grpId="0" animBg="1"/>
      <p:bldP spid="10259" grpId="0" animBg="1"/>
      <p:bldP spid="10260" grpId="0"/>
      <p:bldP spid="10261" grpId="0"/>
      <p:bldP spid="10262" grpId="0"/>
      <p:bldP spid="102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a:latin typeface="Comic Sans MS" pitchFamily="66" charset="0"/>
              </a:rPr>
              <a:t>	</a:t>
            </a:r>
            <a:r>
              <a:rPr lang="en-GB" altLang="en-US" sz="1800" u="sng">
                <a:latin typeface="Comic Sans MS" pitchFamily="66" charset="0"/>
              </a:rPr>
              <a:t>You can measure angles in Radians</a:t>
            </a:r>
          </a:p>
          <a:p>
            <a:pPr eaLnBrk="1" hangingPunct="1">
              <a:buFontTx/>
              <a:buNone/>
            </a:pPr>
            <a:endParaRPr lang="en-GB" altLang="en-US" sz="1800">
              <a:latin typeface="Comic Sans MS" pitchFamily="66" charset="0"/>
            </a:endParaRPr>
          </a:p>
          <a:p>
            <a:pPr eaLnBrk="1" hangingPunct="1">
              <a:buFontTx/>
              <a:buNone/>
            </a:pPr>
            <a:r>
              <a:rPr lang="en-GB" altLang="en-US" sz="2000">
                <a:latin typeface="Comic Sans MS" pitchFamily="66" charset="0"/>
              </a:rPr>
              <a:t>	</a:t>
            </a:r>
            <a:r>
              <a:rPr lang="en-GB" altLang="en-US" sz="1800">
                <a:latin typeface="Comic Sans MS" pitchFamily="66" charset="0"/>
              </a:rPr>
              <a:t>You need to be able to convert between degrees and radians.</a:t>
            </a:r>
            <a:endParaRPr lang="en-GB" altLang="en-US" sz="2000">
              <a:latin typeface="Comic Sans MS" pitchFamily="66" charset="0"/>
            </a:endParaRPr>
          </a:p>
        </p:txBody>
      </p:sp>
      <p:graphicFrame>
        <p:nvGraphicFramePr>
          <p:cNvPr id="8197" name="Object 5"/>
          <p:cNvGraphicFramePr>
            <a:graphicFrameLocks noChangeAspect="1"/>
          </p:cNvGraphicFramePr>
          <p:nvPr/>
        </p:nvGraphicFramePr>
        <p:xfrm>
          <a:off x="1720850" y="3556000"/>
          <a:ext cx="344488" cy="471488"/>
        </p:xfrm>
        <a:graphic>
          <a:graphicData uri="http://schemas.openxmlformats.org/presentationml/2006/ole">
            <mc:AlternateContent xmlns:mc="http://schemas.openxmlformats.org/markup-compatibility/2006">
              <mc:Choice xmlns:v="urn:schemas-microsoft-com:vml" Requires="v">
                <p:oleObj spid="_x0000_s4554" name="Equation" r:id="rId3" imgW="139639" imgH="190417" progId="Equation.DSMT4">
                  <p:embed/>
                </p:oleObj>
              </mc:Choice>
              <mc:Fallback>
                <p:oleObj name="Equation" r:id="rId3" imgW="139639" imgH="190417" progId="Equation.DSMT4">
                  <p:embed/>
                  <p:pic>
                    <p:nvPicPr>
                      <p:cNvPr id="819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3556000"/>
                        <a:ext cx="34448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8" name="Object 6"/>
          <p:cNvGraphicFramePr>
            <a:graphicFrameLocks noChangeAspect="1"/>
          </p:cNvGraphicFramePr>
          <p:nvPr/>
        </p:nvGraphicFramePr>
        <p:xfrm>
          <a:off x="2019300" y="3433763"/>
          <a:ext cx="857250" cy="790575"/>
        </p:xfrm>
        <a:graphic>
          <a:graphicData uri="http://schemas.openxmlformats.org/presentationml/2006/ole">
            <mc:AlternateContent xmlns:mc="http://schemas.openxmlformats.org/markup-compatibility/2006">
              <mc:Choice xmlns:v="urn:schemas-microsoft-com:vml" Requires="v">
                <p:oleObj spid="_x0000_s4555" name="Equation" r:id="rId5" imgW="457200" imgH="419100" progId="Equation.DSMT4">
                  <p:embed/>
                </p:oleObj>
              </mc:Choice>
              <mc:Fallback>
                <p:oleObj name="Equation" r:id="rId5" imgW="457200" imgH="419100" progId="Equation.DSMT4">
                  <p:embed/>
                  <p:pic>
                    <p:nvPicPr>
                      <p:cNvPr id="8198"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9300" y="3433763"/>
                        <a:ext cx="85725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1" name="Arc 7"/>
          <p:cNvSpPr>
            <a:spLocks/>
          </p:cNvSpPr>
          <p:nvPr/>
        </p:nvSpPr>
        <p:spPr bwMode="auto">
          <a:xfrm rot="16200000" flipH="1">
            <a:off x="2115345" y="4098131"/>
            <a:ext cx="233362" cy="752475"/>
          </a:xfrm>
          <a:custGeom>
            <a:avLst/>
            <a:gdLst>
              <a:gd name="T0" fmla="*/ 0 w 21600"/>
              <a:gd name="T1" fmla="*/ 0 h 43199"/>
              <a:gd name="T2" fmla="*/ 1869 w 21600"/>
              <a:gd name="T3" fmla="*/ 752475 h 43199"/>
              <a:gd name="T4" fmla="*/ 0 w 21600"/>
              <a:gd name="T5" fmla="*/ 376246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61"/>
                  <a:pt x="12034" y="43104"/>
                  <a:pt x="173" y="43199"/>
                </a:cubicBezTo>
              </a:path>
              <a:path w="21600" h="43199" stroke="0" extrusionOk="0">
                <a:moveTo>
                  <a:pt x="-1" y="0"/>
                </a:moveTo>
                <a:cubicBezTo>
                  <a:pt x="11929" y="0"/>
                  <a:pt x="21600" y="9670"/>
                  <a:pt x="21600" y="21600"/>
                </a:cubicBezTo>
                <a:cubicBezTo>
                  <a:pt x="21600" y="33461"/>
                  <a:pt x="12034" y="43104"/>
                  <a:pt x="173" y="43199"/>
                </a:cubicBezTo>
                <a:lnTo>
                  <a:pt x="0" y="21600"/>
                </a:lnTo>
                <a:lnTo>
                  <a:pt x="-1" y="0"/>
                </a:lnTo>
                <a:close/>
              </a:path>
            </a:pathLst>
          </a:custGeom>
          <a:noFill/>
          <a:ln w="25400">
            <a:solidFill>
              <a:srgbClr val="FF00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72" name="Text Box 8"/>
          <p:cNvSpPr txBox="1">
            <a:spLocks noChangeArrowheads="1"/>
          </p:cNvSpPr>
          <p:nvPr/>
        </p:nvSpPr>
        <p:spPr bwMode="auto">
          <a:xfrm>
            <a:off x="1793875" y="4616450"/>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Divide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8201" name="Text Box 9"/>
          <p:cNvSpPr txBox="1">
            <a:spLocks noChangeArrowheads="1"/>
          </p:cNvSpPr>
          <p:nvPr/>
        </p:nvSpPr>
        <p:spPr bwMode="auto">
          <a:xfrm>
            <a:off x="533400" y="3048000"/>
            <a:ext cx="2016125"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Degrees </a:t>
            </a:r>
            <a:r>
              <a:rPr lang="en-GB" altLang="en-US" sz="1600">
                <a:latin typeface="Comic Sans MS" pitchFamily="66" charset="0"/>
                <a:sym typeface="Wingdings" pitchFamily="2" charset="2"/>
              </a:rPr>
              <a:t> Radians</a:t>
            </a:r>
            <a:endParaRPr lang="en-GB" altLang="en-US" sz="1600">
              <a:latin typeface="Comic Sans MS" pitchFamily="66" charset="0"/>
            </a:endParaRPr>
          </a:p>
        </p:txBody>
      </p:sp>
      <p:sp>
        <p:nvSpPr>
          <p:cNvPr id="11274" name="Text Box 10"/>
          <p:cNvSpPr txBox="1">
            <a:spLocks noChangeArrowheads="1"/>
          </p:cNvSpPr>
          <p:nvPr/>
        </p:nvSpPr>
        <p:spPr bwMode="auto">
          <a:xfrm>
            <a:off x="5638800" y="1676400"/>
            <a:ext cx="2362200" cy="590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600">
                <a:latin typeface="Comic Sans MS" pitchFamily="66" charset="0"/>
              </a:rPr>
              <a:t>Convert the following angle to radians</a:t>
            </a:r>
          </a:p>
        </p:txBody>
      </p:sp>
      <p:graphicFrame>
        <p:nvGraphicFramePr>
          <p:cNvPr id="11275" name="Object 11"/>
          <p:cNvGraphicFramePr>
            <a:graphicFrameLocks noChangeAspect="1"/>
          </p:cNvGraphicFramePr>
          <p:nvPr/>
        </p:nvGraphicFramePr>
        <p:xfrm>
          <a:off x="6496050" y="2522538"/>
          <a:ext cx="493713" cy="344487"/>
        </p:xfrm>
        <a:graphic>
          <a:graphicData uri="http://schemas.openxmlformats.org/presentationml/2006/ole">
            <mc:AlternateContent xmlns:mc="http://schemas.openxmlformats.org/markup-compatibility/2006">
              <mc:Choice xmlns:v="urn:schemas-microsoft-com:vml" Requires="v">
                <p:oleObj spid="_x0000_s4556" name="Equation" r:id="rId7" imgW="291973" imgH="203112" progId="Equation.DSMT4">
                  <p:embed/>
                </p:oleObj>
              </mc:Choice>
              <mc:Fallback>
                <p:oleObj name="Equation" r:id="rId7" imgW="291973" imgH="203112" progId="Equation.DSMT4">
                  <p:embed/>
                  <p:pic>
                    <p:nvPicPr>
                      <p:cNvPr id="11275"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6050" y="2522538"/>
                        <a:ext cx="493713"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6" name="Object 12"/>
          <p:cNvGraphicFramePr>
            <a:graphicFrameLocks noChangeAspect="1"/>
          </p:cNvGraphicFramePr>
          <p:nvPr/>
        </p:nvGraphicFramePr>
        <p:xfrm>
          <a:off x="6238875" y="3079750"/>
          <a:ext cx="1030288" cy="666750"/>
        </p:xfrm>
        <a:graphic>
          <a:graphicData uri="http://schemas.openxmlformats.org/presentationml/2006/ole">
            <mc:AlternateContent xmlns:mc="http://schemas.openxmlformats.org/markup-compatibility/2006">
              <mc:Choice xmlns:v="urn:schemas-microsoft-com:vml" Requires="v">
                <p:oleObj spid="_x0000_s4557" name="Equation" r:id="rId9" imgW="609336" imgH="393529" progId="Equation.DSMT4">
                  <p:embed/>
                </p:oleObj>
              </mc:Choice>
              <mc:Fallback>
                <p:oleObj name="Equation" r:id="rId9" imgW="609336" imgH="393529" progId="Equation.DSMT4">
                  <p:embed/>
                  <p:pic>
                    <p:nvPicPr>
                      <p:cNvPr id="11276"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38875" y="3079750"/>
                        <a:ext cx="1030288"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7" name="Object 13"/>
          <p:cNvGraphicFramePr>
            <a:graphicFrameLocks noChangeAspect="1"/>
          </p:cNvGraphicFramePr>
          <p:nvPr/>
        </p:nvGraphicFramePr>
        <p:xfrm>
          <a:off x="6465888" y="3886200"/>
          <a:ext cx="642937" cy="666750"/>
        </p:xfrm>
        <a:graphic>
          <a:graphicData uri="http://schemas.openxmlformats.org/presentationml/2006/ole">
            <mc:AlternateContent xmlns:mc="http://schemas.openxmlformats.org/markup-compatibility/2006">
              <mc:Choice xmlns:v="urn:schemas-microsoft-com:vml" Requires="v">
                <p:oleObj spid="_x0000_s4558" name="Equation" r:id="rId11" imgW="380835" imgH="393529" progId="Equation.DSMT4">
                  <p:embed/>
                </p:oleObj>
              </mc:Choice>
              <mc:Fallback>
                <p:oleObj name="Equation" r:id="rId11" imgW="380835" imgH="393529" progId="Equation.DSMT4">
                  <p:embed/>
                  <p:pic>
                    <p:nvPicPr>
                      <p:cNvPr id="11277"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65888" y="3886200"/>
                        <a:ext cx="642937"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8" name="Object 14"/>
          <p:cNvGraphicFramePr>
            <a:graphicFrameLocks noChangeAspect="1"/>
          </p:cNvGraphicFramePr>
          <p:nvPr/>
        </p:nvGraphicFramePr>
        <p:xfrm>
          <a:off x="6411913" y="4733925"/>
          <a:ext cx="819150" cy="666750"/>
        </p:xfrm>
        <a:graphic>
          <a:graphicData uri="http://schemas.openxmlformats.org/presentationml/2006/ole">
            <mc:AlternateContent xmlns:mc="http://schemas.openxmlformats.org/markup-compatibility/2006">
              <mc:Choice xmlns:v="urn:schemas-microsoft-com:vml" Requires="v">
                <p:oleObj spid="_x0000_s4559" name="Equation" r:id="rId13" imgW="482391" imgH="393529" progId="Equation.DSMT4">
                  <p:embed/>
                </p:oleObj>
              </mc:Choice>
              <mc:Fallback>
                <p:oleObj name="Equation" r:id="rId13" imgW="482391" imgH="393529" progId="Equation.DSMT4">
                  <p:embed/>
                  <p:pic>
                    <p:nvPicPr>
                      <p:cNvPr id="11278"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11913" y="4733925"/>
                        <a:ext cx="81915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80" name="Arc 16"/>
          <p:cNvSpPr>
            <a:spLocks/>
          </p:cNvSpPr>
          <p:nvPr/>
        </p:nvSpPr>
        <p:spPr bwMode="auto">
          <a:xfrm flipH="1">
            <a:off x="5791200" y="2743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81" name="Arc 17"/>
          <p:cNvSpPr>
            <a:spLocks/>
          </p:cNvSpPr>
          <p:nvPr/>
        </p:nvSpPr>
        <p:spPr bwMode="auto">
          <a:xfrm flipH="1">
            <a:off x="5791200" y="3505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82" name="Arc 18"/>
          <p:cNvSpPr>
            <a:spLocks/>
          </p:cNvSpPr>
          <p:nvPr/>
        </p:nvSpPr>
        <p:spPr bwMode="auto">
          <a:xfrm flipH="1">
            <a:off x="5791200" y="4267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84" name="Text Box 20"/>
          <p:cNvSpPr txBox="1">
            <a:spLocks noChangeArrowheads="1"/>
          </p:cNvSpPr>
          <p:nvPr/>
        </p:nvSpPr>
        <p:spPr bwMode="auto">
          <a:xfrm>
            <a:off x="4724400" y="2819400"/>
            <a:ext cx="1143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l-GR" altLang="en-US" sz="1400" baseline="30000">
                <a:solidFill>
                  <a:srgbClr val="FF0000"/>
                </a:solidFill>
                <a:latin typeface="Comic Sans MS" pitchFamily="66" charset="0"/>
              </a:rPr>
              <a:t>π</a:t>
            </a:r>
            <a:r>
              <a:rPr lang="en-GB" altLang="en-US" sz="1400">
                <a:solidFill>
                  <a:srgbClr val="FF0000"/>
                </a:solidFill>
                <a:latin typeface="Comic Sans MS" pitchFamily="66" charset="0"/>
              </a:rPr>
              <a:t>/</a:t>
            </a:r>
            <a:r>
              <a:rPr lang="en-GB" altLang="en-US" sz="1400" baseline="-25000">
                <a:solidFill>
                  <a:srgbClr val="FF0000"/>
                </a:solidFill>
                <a:latin typeface="Comic Sans MS" pitchFamily="66" charset="0"/>
              </a:rPr>
              <a:t>180</a:t>
            </a:r>
            <a:endParaRPr lang="el-GR" altLang="en-US" sz="1400" baseline="-25000">
              <a:solidFill>
                <a:srgbClr val="FF0000"/>
              </a:solidFill>
              <a:latin typeface="Comic Sans MS" pitchFamily="66" charset="0"/>
            </a:endParaRPr>
          </a:p>
        </p:txBody>
      </p:sp>
      <p:sp>
        <p:nvSpPr>
          <p:cNvPr id="11285" name="Text Box 21"/>
          <p:cNvSpPr txBox="1">
            <a:spLocks noChangeArrowheads="1"/>
          </p:cNvSpPr>
          <p:nvPr/>
        </p:nvSpPr>
        <p:spPr bwMode="auto">
          <a:xfrm>
            <a:off x="4114800" y="3657600"/>
            <a:ext cx="1676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Only multiply the top here</a:t>
            </a:r>
            <a:endParaRPr lang="el-GR" altLang="en-US" sz="1400" baseline="-25000">
              <a:solidFill>
                <a:srgbClr val="FF0000"/>
              </a:solidFill>
              <a:latin typeface="Comic Sans MS" pitchFamily="66" charset="0"/>
            </a:endParaRPr>
          </a:p>
        </p:txBody>
      </p:sp>
      <p:sp>
        <p:nvSpPr>
          <p:cNvPr id="11286" name="Text Box 22"/>
          <p:cNvSpPr txBox="1">
            <a:spLocks noChangeArrowheads="1"/>
          </p:cNvSpPr>
          <p:nvPr/>
        </p:nvSpPr>
        <p:spPr bwMode="auto">
          <a:xfrm>
            <a:off x="4495800" y="44958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Simplify</a:t>
            </a:r>
            <a:endParaRPr lang="el-GR" altLang="en-US" sz="1400" baseline="-25000">
              <a:solidFill>
                <a:srgbClr val="FF0000"/>
              </a:solidFill>
              <a:latin typeface="Comic Sans MS" pitchFamily="66" charset="0"/>
            </a:endParaRPr>
          </a:p>
        </p:txBody>
      </p:sp>
      <p:sp>
        <p:nvSpPr>
          <p:cNvPr id="11288" name="Text Box 24"/>
          <p:cNvSpPr txBox="1">
            <a:spLocks noChangeArrowheads="1"/>
          </p:cNvSpPr>
          <p:nvPr/>
        </p:nvSpPr>
        <p:spPr bwMode="auto">
          <a:xfrm>
            <a:off x="1801813" y="5260975"/>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l-GR" altLang="en-US" sz="1400" baseline="30000">
                <a:solidFill>
                  <a:srgbClr val="FF0000"/>
                </a:solidFill>
                <a:latin typeface="Comic Sans MS" pitchFamily="66" charset="0"/>
              </a:rPr>
              <a:t>π</a:t>
            </a:r>
            <a:r>
              <a:rPr lang="en-GB" altLang="en-US" sz="1400">
                <a:solidFill>
                  <a:srgbClr val="FF0000"/>
                </a:solidFill>
                <a:latin typeface="Comic Sans MS" pitchFamily="66" charset="0"/>
              </a:rPr>
              <a:t>/</a:t>
            </a:r>
            <a:r>
              <a:rPr lang="en-GB" altLang="en-US" sz="1400" baseline="-25000">
                <a:solidFill>
                  <a:srgbClr val="FF0000"/>
                </a:solidFill>
                <a:latin typeface="Comic Sans MS" pitchFamily="66" charset="0"/>
              </a:rPr>
              <a:t>180</a:t>
            </a:r>
            <a:endParaRPr lang="el-GR" altLang="en-US" sz="1400" baseline="-25000">
              <a:solidFill>
                <a:srgbClr val="FF0000"/>
              </a:solidFill>
              <a:latin typeface="Comic Sans MS" pitchFamily="66" charset="0"/>
            </a:endParaRPr>
          </a:p>
        </p:txBody>
      </p:sp>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15"/>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16"/>
                <a:stretch>
                  <a:fillRect l="-1509" r="-377" b="-4762"/>
                </a:stretch>
              </a:blipFill>
            </p:spPr>
            <p:txBody>
              <a:bodyPr/>
              <a:lstStyle/>
              <a:p>
                <a:r>
                  <a:rPr lang="en-GB">
                    <a:noFill/>
                  </a:rPr>
                  <a:t> </a:t>
                </a:r>
              </a:p>
            </p:txBody>
          </p:sp>
        </mc:Fallback>
      </mc:AlternateContent>
    </p:spTree>
    <p:extLst>
      <p:ext uri="{BB962C8B-B14F-4D97-AF65-F5344CB8AC3E}">
        <p14:creationId xmlns:p14="http://schemas.microsoft.com/office/powerpoint/2010/main" val="1384364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blinds(horizontal)">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72"/>
                                        </p:tgtEl>
                                        <p:attrNameLst>
                                          <p:attrName>style.visibility</p:attrName>
                                        </p:attrNameLst>
                                      </p:cBhvr>
                                      <p:to>
                                        <p:strVal val="visible"/>
                                      </p:to>
                                    </p:set>
                                    <p:animEffect transition="in" filter="blinds(horizontal)">
                                      <p:cBhvr>
                                        <p:cTn id="12" dur="500"/>
                                        <p:tgtEl>
                                          <p:spTgt spid="112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88"/>
                                        </p:tgtEl>
                                        <p:attrNameLst>
                                          <p:attrName>style.visibility</p:attrName>
                                        </p:attrNameLst>
                                      </p:cBhvr>
                                      <p:to>
                                        <p:strVal val="visible"/>
                                      </p:to>
                                    </p:set>
                                    <p:animEffect transition="in" filter="blinds(horizontal)">
                                      <p:cBhvr>
                                        <p:cTn id="17" dur="500"/>
                                        <p:tgtEl>
                                          <p:spTgt spid="112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74"/>
                                        </p:tgtEl>
                                        <p:attrNameLst>
                                          <p:attrName>style.visibility</p:attrName>
                                        </p:attrNameLst>
                                      </p:cBhvr>
                                      <p:to>
                                        <p:strVal val="visible"/>
                                      </p:to>
                                    </p:set>
                                    <p:animEffect transition="in" filter="blinds(horizontal)">
                                      <p:cBhvr>
                                        <p:cTn id="22" dur="500"/>
                                        <p:tgtEl>
                                          <p:spTgt spid="112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1275"/>
                                        </p:tgtEl>
                                        <p:attrNameLst>
                                          <p:attrName>style.visibility</p:attrName>
                                        </p:attrNameLst>
                                      </p:cBhvr>
                                      <p:to>
                                        <p:strVal val="visible"/>
                                      </p:to>
                                    </p:set>
                                    <p:animEffect transition="in" filter="blinds(horizontal)">
                                      <p:cBhvr>
                                        <p:cTn id="27" dur="500"/>
                                        <p:tgtEl>
                                          <p:spTgt spid="112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80"/>
                                        </p:tgtEl>
                                        <p:attrNameLst>
                                          <p:attrName>style.visibility</p:attrName>
                                        </p:attrNameLst>
                                      </p:cBhvr>
                                      <p:to>
                                        <p:strVal val="visible"/>
                                      </p:to>
                                    </p:set>
                                    <p:animEffect transition="in" filter="blinds(horizontal)">
                                      <p:cBhvr>
                                        <p:cTn id="32" dur="500"/>
                                        <p:tgtEl>
                                          <p:spTgt spid="1128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284"/>
                                        </p:tgtEl>
                                        <p:attrNameLst>
                                          <p:attrName>style.visibility</p:attrName>
                                        </p:attrNameLst>
                                      </p:cBhvr>
                                      <p:to>
                                        <p:strVal val="visible"/>
                                      </p:to>
                                    </p:set>
                                    <p:animEffect transition="in" filter="blinds(horizontal)">
                                      <p:cBhvr>
                                        <p:cTn id="37" dur="500"/>
                                        <p:tgtEl>
                                          <p:spTgt spid="1128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1276"/>
                                        </p:tgtEl>
                                        <p:attrNameLst>
                                          <p:attrName>style.visibility</p:attrName>
                                        </p:attrNameLst>
                                      </p:cBhvr>
                                      <p:to>
                                        <p:strVal val="visible"/>
                                      </p:to>
                                    </p:set>
                                    <p:animEffect transition="in" filter="blinds(horizontal)">
                                      <p:cBhvr>
                                        <p:cTn id="42" dur="500"/>
                                        <p:tgtEl>
                                          <p:spTgt spid="1127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281"/>
                                        </p:tgtEl>
                                        <p:attrNameLst>
                                          <p:attrName>style.visibility</p:attrName>
                                        </p:attrNameLst>
                                      </p:cBhvr>
                                      <p:to>
                                        <p:strVal val="visible"/>
                                      </p:to>
                                    </p:set>
                                    <p:animEffect transition="in" filter="blinds(horizontal)">
                                      <p:cBhvr>
                                        <p:cTn id="47" dur="500"/>
                                        <p:tgtEl>
                                          <p:spTgt spid="1128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285"/>
                                        </p:tgtEl>
                                        <p:attrNameLst>
                                          <p:attrName>style.visibility</p:attrName>
                                        </p:attrNameLst>
                                      </p:cBhvr>
                                      <p:to>
                                        <p:strVal val="visible"/>
                                      </p:to>
                                    </p:set>
                                    <p:animEffect transition="in" filter="blinds(horizontal)">
                                      <p:cBhvr>
                                        <p:cTn id="52" dur="500"/>
                                        <p:tgtEl>
                                          <p:spTgt spid="1128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11277"/>
                                        </p:tgtEl>
                                        <p:attrNameLst>
                                          <p:attrName>style.visibility</p:attrName>
                                        </p:attrNameLst>
                                      </p:cBhvr>
                                      <p:to>
                                        <p:strVal val="visible"/>
                                      </p:to>
                                    </p:set>
                                    <p:animEffect transition="in" filter="blinds(horizontal)">
                                      <p:cBhvr>
                                        <p:cTn id="57" dur="500"/>
                                        <p:tgtEl>
                                          <p:spTgt spid="1127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282"/>
                                        </p:tgtEl>
                                        <p:attrNameLst>
                                          <p:attrName>style.visibility</p:attrName>
                                        </p:attrNameLst>
                                      </p:cBhvr>
                                      <p:to>
                                        <p:strVal val="visible"/>
                                      </p:to>
                                    </p:set>
                                    <p:animEffect transition="in" filter="blinds(horizontal)">
                                      <p:cBhvr>
                                        <p:cTn id="62" dur="500"/>
                                        <p:tgtEl>
                                          <p:spTgt spid="1128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1286"/>
                                        </p:tgtEl>
                                        <p:attrNameLst>
                                          <p:attrName>style.visibility</p:attrName>
                                        </p:attrNameLst>
                                      </p:cBhvr>
                                      <p:to>
                                        <p:strVal val="visible"/>
                                      </p:to>
                                    </p:set>
                                    <p:animEffect transition="in" filter="blinds(horizontal)">
                                      <p:cBhvr>
                                        <p:cTn id="67" dur="500"/>
                                        <p:tgtEl>
                                          <p:spTgt spid="1128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11278"/>
                                        </p:tgtEl>
                                        <p:attrNameLst>
                                          <p:attrName>style.visibility</p:attrName>
                                        </p:attrNameLst>
                                      </p:cBhvr>
                                      <p:to>
                                        <p:strVal val="visible"/>
                                      </p:to>
                                    </p:set>
                                    <p:animEffect transition="in" filter="blinds(horizontal)">
                                      <p:cBhvr>
                                        <p:cTn id="72"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P spid="11272" grpId="0"/>
      <p:bldP spid="11274" grpId="0" animBg="1"/>
      <p:bldP spid="11280" grpId="0" animBg="1"/>
      <p:bldP spid="11281" grpId="0" animBg="1"/>
      <p:bldP spid="11282" grpId="0" animBg="1"/>
      <p:bldP spid="11284" grpId="0"/>
      <p:bldP spid="11285" grpId="0"/>
      <p:bldP spid="11286" grpId="0"/>
      <p:bldP spid="112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a:latin typeface="Comic Sans MS" pitchFamily="66" charset="0"/>
              </a:rPr>
              <a:t>	</a:t>
            </a:r>
            <a:r>
              <a:rPr lang="en-GB" altLang="en-US" sz="1800" u="sng">
                <a:latin typeface="Comic Sans MS" pitchFamily="66" charset="0"/>
              </a:rPr>
              <a:t>You can measure angles in Radians</a:t>
            </a:r>
          </a:p>
          <a:p>
            <a:pPr eaLnBrk="1" hangingPunct="1">
              <a:buFontTx/>
              <a:buNone/>
            </a:pPr>
            <a:endParaRPr lang="en-GB" altLang="en-US" sz="1800">
              <a:latin typeface="Comic Sans MS" pitchFamily="66" charset="0"/>
            </a:endParaRPr>
          </a:p>
          <a:p>
            <a:pPr eaLnBrk="1" hangingPunct="1">
              <a:buFontTx/>
              <a:buNone/>
            </a:pPr>
            <a:r>
              <a:rPr lang="en-GB" altLang="en-US" sz="2000">
                <a:latin typeface="Comic Sans MS" pitchFamily="66" charset="0"/>
              </a:rPr>
              <a:t>	</a:t>
            </a:r>
            <a:r>
              <a:rPr lang="en-GB" altLang="en-US" sz="1800">
                <a:latin typeface="Comic Sans MS" pitchFamily="66" charset="0"/>
              </a:rPr>
              <a:t>You need to be able to convert between degrees and radians.</a:t>
            </a:r>
            <a:endParaRPr lang="en-GB" altLang="en-US" sz="2000">
              <a:latin typeface="Comic Sans MS" pitchFamily="66" charset="0"/>
            </a:endParaRPr>
          </a:p>
        </p:txBody>
      </p:sp>
      <p:graphicFrame>
        <p:nvGraphicFramePr>
          <p:cNvPr id="9221" name="Object 5"/>
          <p:cNvGraphicFramePr>
            <a:graphicFrameLocks noChangeAspect="1"/>
          </p:cNvGraphicFramePr>
          <p:nvPr/>
        </p:nvGraphicFramePr>
        <p:xfrm>
          <a:off x="1720850" y="3556000"/>
          <a:ext cx="344488" cy="471488"/>
        </p:xfrm>
        <a:graphic>
          <a:graphicData uri="http://schemas.openxmlformats.org/presentationml/2006/ole">
            <mc:AlternateContent xmlns:mc="http://schemas.openxmlformats.org/markup-compatibility/2006">
              <mc:Choice xmlns:v="urn:schemas-microsoft-com:vml" Requires="v">
                <p:oleObj spid="_x0000_s5578" name="Equation" r:id="rId3" imgW="139639" imgH="190417" progId="Equation.DSMT4">
                  <p:embed/>
                </p:oleObj>
              </mc:Choice>
              <mc:Fallback>
                <p:oleObj name="Equation" r:id="rId3" imgW="139639" imgH="190417" progId="Equation.DSMT4">
                  <p:embed/>
                  <p:pic>
                    <p:nvPicPr>
                      <p:cNvPr id="922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3556000"/>
                        <a:ext cx="34448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6"/>
          <p:cNvGraphicFramePr>
            <a:graphicFrameLocks noChangeAspect="1"/>
          </p:cNvGraphicFramePr>
          <p:nvPr/>
        </p:nvGraphicFramePr>
        <p:xfrm>
          <a:off x="2019300" y="3433763"/>
          <a:ext cx="857250" cy="790575"/>
        </p:xfrm>
        <a:graphic>
          <a:graphicData uri="http://schemas.openxmlformats.org/presentationml/2006/ole">
            <mc:AlternateContent xmlns:mc="http://schemas.openxmlformats.org/markup-compatibility/2006">
              <mc:Choice xmlns:v="urn:schemas-microsoft-com:vml" Requires="v">
                <p:oleObj spid="_x0000_s5579" name="Equation" r:id="rId5" imgW="457200" imgH="419100" progId="Equation.DSMT4">
                  <p:embed/>
                </p:oleObj>
              </mc:Choice>
              <mc:Fallback>
                <p:oleObj name="Equation" r:id="rId5" imgW="457200" imgH="419100" progId="Equation.DSMT4">
                  <p:embed/>
                  <p:pic>
                    <p:nvPicPr>
                      <p:cNvPr id="9222"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9300" y="3433763"/>
                        <a:ext cx="85725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3" name="Arc 7"/>
          <p:cNvSpPr>
            <a:spLocks/>
          </p:cNvSpPr>
          <p:nvPr/>
        </p:nvSpPr>
        <p:spPr bwMode="auto">
          <a:xfrm rot="16200000" flipH="1">
            <a:off x="2115345" y="4098131"/>
            <a:ext cx="233362" cy="752475"/>
          </a:xfrm>
          <a:custGeom>
            <a:avLst/>
            <a:gdLst>
              <a:gd name="T0" fmla="*/ 0 w 21600"/>
              <a:gd name="T1" fmla="*/ 0 h 43199"/>
              <a:gd name="T2" fmla="*/ 1869 w 21600"/>
              <a:gd name="T3" fmla="*/ 752475 h 43199"/>
              <a:gd name="T4" fmla="*/ 0 w 21600"/>
              <a:gd name="T5" fmla="*/ 376246 h 43199"/>
              <a:gd name="T6" fmla="*/ 0 60000 65536"/>
              <a:gd name="T7" fmla="*/ 0 60000 65536"/>
              <a:gd name="T8" fmla="*/ 0 60000 65536"/>
            </a:gdLst>
            <a:ahLst/>
            <a:cxnLst>
              <a:cxn ang="T6">
                <a:pos x="T0" y="T1"/>
              </a:cxn>
              <a:cxn ang="T7">
                <a:pos x="T2" y="T3"/>
              </a:cxn>
              <a:cxn ang="T8">
                <a:pos x="T4" y="T5"/>
              </a:cxn>
            </a:cxnLst>
            <a:rect l="0" t="0" r="r" b="b"/>
            <a:pathLst>
              <a:path w="21600" h="43199" fill="none" extrusionOk="0">
                <a:moveTo>
                  <a:pt x="-1" y="0"/>
                </a:moveTo>
                <a:cubicBezTo>
                  <a:pt x="11929" y="0"/>
                  <a:pt x="21600" y="9670"/>
                  <a:pt x="21600" y="21600"/>
                </a:cubicBezTo>
                <a:cubicBezTo>
                  <a:pt x="21600" y="33461"/>
                  <a:pt x="12034" y="43104"/>
                  <a:pt x="173" y="43199"/>
                </a:cubicBezTo>
              </a:path>
              <a:path w="21600" h="43199" stroke="0" extrusionOk="0">
                <a:moveTo>
                  <a:pt x="-1" y="0"/>
                </a:moveTo>
                <a:cubicBezTo>
                  <a:pt x="11929" y="0"/>
                  <a:pt x="21600" y="9670"/>
                  <a:pt x="21600" y="21600"/>
                </a:cubicBezTo>
                <a:cubicBezTo>
                  <a:pt x="21600" y="33461"/>
                  <a:pt x="12034" y="43104"/>
                  <a:pt x="173" y="43199"/>
                </a:cubicBezTo>
                <a:lnTo>
                  <a:pt x="0" y="21600"/>
                </a:lnTo>
                <a:lnTo>
                  <a:pt x="-1" y="0"/>
                </a:lnTo>
                <a:close/>
              </a:path>
            </a:pathLst>
          </a:custGeom>
          <a:noFill/>
          <a:ln w="25400">
            <a:solidFill>
              <a:srgbClr val="FF00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4" name="Text Box 8"/>
          <p:cNvSpPr txBox="1">
            <a:spLocks noChangeArrowheads="1"/>
          </p:cNvSpPr>
          <p:nvPr/>
        </p:nvSpPr>
        <p:spPr bwMode="auto">
          <a:xfrm>
            <a:off x="1793875" y="4616450"/>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Divide by </a:t>
            </a:r>
            <a:r>
              <a:rPr lang="en-GB" altLang="en-US" sz="1400" baseline="30000">
                <a:solidFill>
                  <a:srgbClr val="FF0000"/>
                </a:solidFill>
                <a:latin typeface="Comic Sans MS" pitchFamily="66" charset="0"/>
              </a:rPr>
              <a:t>180</a:t>
            </a:r>
            <a:r>
              <a:rPr lang="en-GB" altLang="en-US" sz="1400">
                <a:solidFill>
                  <a:srgbClr val="FF0000"/>
                </a:solidFill>
                <a:latin typeface="Comic Sans MS" pitchFamily="66" charset="0"/>
              </a:rPr>
              <a:t>/</a:t>
            </a:r>
            <a:r>
              <a:rPr lang="el-GR" altLang="en-US" sz="1400" baseline="-25000">
                <a:solidFill>
                  <a:srgbClr val="FF0000"/>
                </a:solidFill>
                <a:latin typeface="Comic Sans MS" pitchFamily="66" charset="0"/>
              </a:rPr>
              <a:t>π</a:t>
            </a:r>
          </a:p>
        </p:txBody>
      </p:sp>
      <p:sp>
        <p:nvSpPr>
          <p:cNvPr id="9225" name="Text Box 9"/>
          <p:cNvSpPr txBox="1">
            <a:spLocks noChangeArrowheads="1"/>
          </p:cNvSpPr>
          <p:nvPr/>
        </p:nvSpPr>
        <p:spPr bwMode="auto">
          <a:xfrm>
            <a:off x="533400" y="3048000"/>
            <a:ext cx="2016125"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altLang="en-US" sz="1600">
                <a:latin typeface="Comic Sans MS" pitchFamily="66" charset="0"/>
              </a:rPr>
              <a:t>Degrees </a:t>
            </a:r>
            <a:r>
              <a:rPr lang="en-GB" altLang="en-US" sz="1600">
                <a:latin typeface="Comic Sans MS" pitchFamily="66" charset="0"/>
                <a:sym typeface="Wingdings" pitchFamily="2" charset="2"/>
              </a:rPr>
              <a:t> Radians</a:t>
            </a:r>
            <a:endParaRPr lang="en-GB" altLang="en-US" sz="1600">
              <a:latin typeface="Comic Sans MS" pitchFamily="66" charset="0"/>
            </a:endParaRPr>
          </a:p>
        </p:txBody>
      </p:sp>
      <p:sp>
        <p:nvSpPr>
          <p:cNvPr id="9226" name="Text Box 10"/>
          <p:cNvSpPr txBox="1">
            <a:spLocks noChangeArrowheads="1"/>
          </p:cNvSpPr>
          <p:nvPr/>
        </p:nvSpPr>
        <p:spPr bwMode="auto">
          <a:xfrm>
            <a:off x="5638800" y="1676400"/>
            <a:ext cx="2362200" cy="590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600">
                <a:latin typeface="Comic Sans MS" pitchFamily="66" charset="0"/>
              </a:rPr>
              <a:t>Convert the following angle to radians</a:t>
            </a:r>
          </a:p>
        </p:txBody>
      </p:sp>
      <p:graphicFrame>
        <p:nvGraphicFramePr>
          <p:cNvPr id="13323" name="Object 11"/>
          <p:cNvGraphicFramePr>
            <a:graphicFrameLocks noChangeAspect="1"/>
          </p:cNvGraphicFramePr>
          <p:nvPr/>
        </p:nvGraphicFramePr>
        <p:xfrm>
          <a:off x="6496050" y="2522538"/>
          <a:ext cx="493713" cy="344487"/>
        </p:xfrm>
        <a:graphic>
          <a:graphicData uri="http://schemas.openxmlformats.org/presentationml/2006/ole">
            <mc:AlternateContent xmlns:mc="http://schemas.openxmlformats.org/markup-compatibility/2006">
              <mc:Choice xmlns:v="urn:schemas-microsoft-com:vml" Requires="v">
                <p:oleObj spid="_x0000_s5580" name="Equation" r:id="rId7" imgW="291973" imgH="203112" progId="Equation.DSMT4">
                  <p:embed/>
                </p:oleObj>
              </mc:Choice>
              <mc:Fallback>
                <p:oleObj name="Equation" r:id="rId7" imgW="291973" imgH="203112" progId="Equation.DSMT4">
                  <p:embed/>
                  <p:pic>
                    <p:nvPicPr>
                      <p:cNvPr id="13323"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6050" y="2522538"/>
                        <a:ext cx="493713"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24" name="Object 12"/>
          <p:cNvGraphicFramePr>
            <a:graphicFrameLocks noChangeAspect="1"/>
          </p:cNvGraphicFramePr>
          <p:nvPr/>
        </p:nvGraphicFramePr>
        <p:xfrm>
          <a:off x="6238875" y="3079750"/>
          <a:ext cx="1030288" cy="666750"/>
        </p:xfrm>
        <a:graphic>
          <a:graphicData uri="http://schemas.openxmlformats.org/presentationml/2006/ole">
            <mc:AlternateContent xmlns:mc="http://schemas.openxmlformats.org/markup-compatibility/2006">
              <mc:Choice xmlns:v="urn:schemas-microsoft-com:vml" Requires="v">
                <p:oleObj spid="_x0000_s5581" name="Equation" r:id="rId9" imgW="609336" imgH="393529" progId="Equation.DSMT4">
                  <p:embed/>
                </p:oleObj>
              </mc:Choice>
              <mc:Fallback>
                <p:oleObj name="Equation" r:id="rId9" imgW="609336" imgH="393529" progId="Equation.DSMT4">
                  <p:embed/>
                  <p:pic>
                    <p:nvPicPr>
                      <p:cNvPr id="13324"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38875" y="3079750"/>
                        <a:ext cx="1030288"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25" name="Object 13"/>
          <p:cNvGraphicFramePr>
            <a:graphicFrameLocks noChangeAspect="1"/>
          </p:cNvGraphicFramePr>
          <p:nvPr/>
        </p:nvGraphicFramePr>
        <p:xfrm>
          <a:off x="6465888" y="3886200"/>
          <a:ext cx="642937" cy="666750"/>
        </p:xfrm>
        <a:graphic>
          <a:graphicData uri="http://schemas.openxmlformats.org/presentationml/2006/ole">
            <mc:AlternateContent xmlns:mc="http://schemas.openxmlformats.org/markup-compatibility/2006">
              <mc:Choice xmlns:v="urn:schemas-microsoft-com:vml" Requires="v">
                <p:oleObj spid="_x0000_s5582" name="Equation" r:id="rId11" imgW="380835" imgH="393529" progId="Equation.DSMT4">
                  <p:embed/>
                </p:oleObj>
              </mc:Choice>
              <mc:Fallback>
                <p:oleObj name="Equation" r:id="rId11" imgW="380835" imgH="393529" progId="Equation.DSMT4">
                  <p:embed/>
                  <p:pic>
                    <p:nvPicPr>
                      <p:cNvPr id="13325"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65888" y="3886200"/>
                        <a:ext cx="642937"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26" name="Object 14"/>
          <p:cNvGraphicFramePr>
            <a:graphicFrameLocks noChangeAspect="1"/>
          </p:cNvGraphicFramePr>
          <p:nvPr/>
        </p:nvGraphicFramePr>
        <p:xfrm>
          <a:off x="6357938" y="4733925"/>
          <a:ext cx="927100" cy="666750"/>
        </p:xfrm>
        <a:graphic>
          <a:graphicData uri="http://schemas.openxmlformats.org/presentationml/2006/ole">
            <mc:AlternateContent xmlns:mc="http://schemas.openxmlformats.org/markup-compatibility/2006">
              <mc:Choice xmlns:v="urn:schemas-microsoft-com:vml" Requires="v">
                <p:oleObj spid="_x0000_s5583" name="Equation" r:id="rId13" imgW="545863" imgH="393529" progId="Equation.DSMT4">
                  <p:embed/>
                </p:oleObj>
              </mc:Choice>
              <mc:Fallback>
                <p:oleObj name="Equation" r:id="rId13" imgW="545863" imgH="393529" progId="Equation.DSMT4">
                  <p:embed/>
                  <p:pic>
                    <p:nvPicPr>
                      <p:cNvPr id="13326"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7938" y="4733925"/>
                        <a:ext cx="927100"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27" name="Arc 15"/>
          <p:cNvSpPr>
            <a:spLocks/>
          </p:cNvSpPr>
          <p:nvPr/>
        </p:nvSpPr>
        <p:spPr bwMode="auto">
          <a:xfrm flipH="1">
            <a:off x="5791200" y="2743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28" name="Arc 16"/>
          <p:cNvSpPr>
            <a:spLocks/>
          </p:cNvSpPr>
          <p:nvPr/>
        </p:nvSpPr>
        <p:spPr bwMode="auto">
          <a:xfrm flipH="1">
            <a:off x="5791200" y="3505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29" name="Arc 17"/>
          <p:cNvSpPr>
            <a:spLocks/>
          </p:cNvSpPr>
          <p:nvPr/>
        </p:nvSpPr>
        <p:spPr bwMode="auto">
          <a:xfrm flipH="1">
            <a:off x="5791200" y="4267200"/>
            <a:ext cx="228600" cy="762000"/>
          </a:xfrm>
          <a:custGeom>
            <a:avLst/>
            <a:gdLst>
              <a:gd name="T0" fmla="*/ 0 w 21600"/>
              <a:gd name="T1" fmla="*/ 0 h 43188"/>
              <a:gd name="T2" fmla="*/ 7557 w 21600"/>
              <a:gd name="T3" fmla="*/ 762000 h 43188"/>
              <a:gd name="T4" fmla="*/ 0 w 21600"/>
              <a:gd name="T5" fmla="*/ 381106 h 43188"/>
              <a:gd name="T6" fmla="*/ 0 60000 65536"/>
              <a:gd name="T7" fmla="*/ 0 60000 65536"/>
              <a:gd name="T8" fmla="*/ 0 60000 65536"/>
            </a:gdLst>
            <a:ahLst/>
            <a:cxnLst>
              <a:cxn ang="T6">
                <a:pos x="T0" y="T1"/>
              </a:cxn>
              <a:cxn ang="T7">
                <a:pos x="T2" y="T3"/>
              </a:cxn>
              <a:cxn ang="T8">
                <a:pos x="T4" y="T5"/>
              </a:cxn>
            </a:cxnLst>
            <a:rect l="0" t="0" r="r" b="b"/>
            <a:pathLst>
              <a:path w="21600" h="43188" fill="none" extrusionOk="0">
                <a:moveTo>
                  <a:pt x="-1" y="0"/>
                </a:moveTo>
                <a:cubicBezTo>
                  <a:pt x="11929" y="0"/>
                  <a:pt x="21600" y="9670"/>
                  <a:pt x="21600" y="21600"/>
                </a:cubicBezTo>
                <a:cubicBezTo>
                  <a:pt x="21600" y="33251"/>
                  <a:pt x="12359" y="42803"/>
                  <a:pt x="714" y="43188"/>
                </a:cubicBezTo>
              </a:path>
              <a:path w="21600" h="43188" stroke="0" extrusionOk="0">
                <a:moveTo>
                  <a:pt x="-1" y="0"/>
                </a:moveTo>
                <a:cubicBezTo>
                  <a:pt x="11929" y="0"/>
                  <a:pt x="21600" y="9670"/>
                  <a:pt x="21600" y="21600"/>
                </a:cubicBezTo>
                <a:cubicBezTo>
                  <a:pt x="21600" y="33251"/>
                  <a:pt x="12359" y="42803"/>
                  <a:pt x="714" y="43188"/>
                </a:cubicBezTo>
                <a:lnTo>
                  <a:pt x="0" y="21600"/>
                </a:lnTo>
                <a:lnTo>
                  <a:pt x="-1" y="0"/>
                </a:lnTo>
                <a:close/>
              </a:path>
            </a:pathLst>
          </a:custGeom>
          <a:noFill/>
          <a:ln w="254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30" name="Text Box 18"/>
          <p:cNvSpPr txBox="1">
            <a:spLocks noChangeArrowheads="1"/>
          </p:cNvSpPr>
          <p:nvPr/>
        </p:nvSpPr>
        <p:spPr bwMode="auto">
          <a:xfrm>
            <a:off x="4724400" y="2819400"/>
            <a:ext cx="1143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l-GR" altLang="en-US" sz="1400" baseline="30000">
                <a:solidFill>
                  <a:srgbClr val="FF0000"/>
                </a:solidFill>
                <a:latin typeface="Comic Sans MS" pitchFamily="66" charset="0"/>
              </a:rPr>
              <a:t>π</a:t>
            </a:r>
            <a:r>
              <a:rPr lang="en-GB" altLang="en-US" sz="1400">
                <a:solidFill>
                  <a:srgbClr val="FF0000"/>
                </a:solidFill>
                <a:latin typeface="Comic Sans MS" pitchFamily="66" charset="0"/>
              </a:rPr>
              <a:t>/</a:t>
            </a:r>
            <a:r>
              <a:rPr lang="en-GB" altLang="en-US" sz="1400" baseline="-25000">
                <a:solidFill>
                  <a:srgbClr val="FF0000"/>
                </a:solidFill>
                <a:latin typeface="Comic Sans MS" pitchFamily="66" charset="0"/>
              </a:rPr>
              <a:t>180</a:t>
            </a:r>
            <a:endParaRPr lang="el-GR" altLang="en-US" sz="1400" baseline="-25000">
              <a:solidFill>
                <a:srgbClr val="FF0000"/>
              </a:solidFill>
              <a:latin typeface="Comic Sans MS" pitchFamily="66" charset="0"/>
            </a:endParaRPr>
          </a:p>
        </p:txBody>
      </p:sp>
      <p:sp>
        <p:nvSpPr>
          <p:cNvPr id="13331" name="Text Box 19"/>
          <p:cNvSpPr txBox="1">
            <a:spLocks noChangeArrowheads="1"/>
          </p:cNvSpPr>
          <p:nvPr/>
        </p:nvSpPr>
        <p:spPr bwMode="auto">
          <a:xfrm>
            <a:off x="4114800" y="3657600"/>
            <a:ext cx="1676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Only multiply the top here</a:t>
            </a:r>
            <a:endParaRPr lang="el-GR" altLang="en-US" sz="1400" baseline="-25000">
              <a:solidFill>
                <a:srgbClr val="FF0000"/>
              </a:solidFill>
              <a:latin typeface="Comic Sans MS" pitchFamily="66" charset="0"/>
            </a:endParaRPr>
          </a:p>
        </p:txBody>
      </p:sp>
      <p:sp>
        <p:nvSpPr>
          <p:cNvPr id="13332" name="Text Box 20"/>
          <p:cNvSpPr txBox="1">
            <a:spLocks noChangeArrowheads="1"/>
          </p:cNvSpPr>
          <p:nvPr/>
        </p:nvSpPr>
        <p:spPr bwMode="auto">
          <a:xfrm>
            <a:off x="4495800" y="44958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Simplify</a:t>
            </a:r>
            <a:endParaRPr lang="el-GR" altLang="en-US" sz="1400" baseline="-25000">
              <a:solidFill>
                <a:srgbClr val="FF0000"/>
              </a:solidFill>
              <a:latin typeface="Comic Sans MS" pitchFamily="66" charset="0"/>
            </a:endParaRPr>
          </a:p>
        </p:txBody>
      </p:sp>
      <p:sp>
        <p:nvSpPr>
          <p:cNvPr id="9237" name="Text Box 21"/>
          <p:cNvSpPr txBox="1">
            <a:spLocks noChangeArrowheads="1"/>
          </p:cNvSpPr>
          <p:nvPr/>
        </p:nvSpPr>
        <p:spPr bwMode="auto">
          <a:xfrm>
            <a:off x="1801813" y="5260975"/>
            <a:ext cx="904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altLang="en-US" sz="1400">
                <a:solidFill>
                  <a:srgbClr val="FF0000"/>
                </a:solidFill>
                <a:latin typeface="Comic Sans MS" pitchFamily="66" charset="0"/>
              </a:rPr>
              <a:t>Multiply by </a:t>
            </a:r>
            <a:r>
              <a:rPr lang="el-GR" altLang="en-US" sz="1400" baseline="30000">
                <a:solidFill>
                  <a:srgbClr val="FF0000"/>
                </a:solidFill>
                <a:latin typeface="Comic Sans MS" pitchFamily="66" charset="0"/>
              </a:rPr>
              <a:t>π</a:t>
            </a:r>
            <a:r>
              <a:rPr lang="en-GB" altLang="en-US" sz="1400">
                <a:solidFill>
                  <a:srgbClr val="FF0000"/>
                </a:solidFill>
                <a:latin typeface="Comic Sans MS" pitchFamily="66" charset="0"/>
              </a:rPr>
              <a:t>/</a:t>
            </a:r>
            <a:r>
              <a:rPr lang="en-GB" altLang="en-US" sz="1400" baseline="-25000">
                <a:solidFill>
                  <a:srgbClr val="FF0000"/>
                </a:solidFill>
                <a:latin typeface="Comic Sans MS" pitchFamily="66" charset="0"/>
              </a:rPr>
              <a:t>180</a:t>
            </a:r>
            <a:endParaRPr lang="el-GR" altLang="en-US" sz="1400" baseline="-25000">
              <a:solidFill>
                <a:srgbClr val="FF0000"/>
              </a:solidFill>
              <a:latin typeface="Comic Sans MS" pitchFamily="66" charset="0"/>
            </a:endParaRPr>
          </a:p>
        </p:txBody>
      </p:sp>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15"/>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16"/>
                <a:stretch>
                  <a:fillRect l="-1509" r="-377" b="-4762"/>
                </a:stretch>
              </a:blipFill>
            </p:spPr>
            <p:txBody>
              <a:bodyPr/>
              <a:lstStyle/>
              <a:p>
                <a:r>
                  <a:rPr lang="en-GB">
                    <a:noFill/>
                  </a:rPr>
                  <a:t> </a:t>
                </a:r>
              </a:p>
            </p:txBody>
          </p:sp>
        </mc:Fallback>
      </mc:AlternateContent>
    </p:spTree>
    <p:extLst>
      <p:ext uri="{BB962C8B-B14F-4D97-AF65-F5344CB8AC3E}">
        <p14:creationId xmlns:p14="http://schemas.microsoft.com/office/powerpoint/2010/main" val="1744165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23"/>
                                        </p:tgtEl>
                                        <p:attrNameLst>
                                          <p:attrName>style.visibility</p:attrName>
                                        </p:attrNameLst>
                                      </p:cBhvr>
                                      <p:to>
                                        <p:strVal val="visible"/>
                                      </p:to>
                                    </p:set>
                                    <p:animEffect transition="in" filter="blinds(horizontal)">
                                      <p:cBhvr>
                                        <p:cTn id="7" dur="500"/>
                                        <p:tgtEl>
                                          <p:spTgt spid="133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27"/>
                                        </p:tgtEl>
                                        <p:attrNameLst>
                                          <p:attrName>style.visibility</p:attrName>
                                        </p:attrNameLst>
                                      </p:cBhvr>
                                      <p:to>
                                        <p:strVal val="visible"/>
                                      </p:to>
                                    </p:set>
                                    <p:animEffect transition="in" filter="blinds(horizontal)">
                                      <p:cBhvr>
                                        <p:cTn id="12" dur="500"/>
                                        <p:tgtEl>
                                          <p:spTgt spid="133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30"/>
                                        </p:tgtEl>
                                        <p:attrNameLst>
                                          <p:attrName>style.visibility</p:attrName>
                                        </p:attrNameLst>
                                      </p:cBhvr>
                                      <p:to>
                                        <p:strVal val="visible"/>
                                      </p:to>
                                    </p:set>
                                    <p:animEffect transition="in" filter="blinds(horizontal)">
                                      <p:cBhvr>
                                        <p:cTn id="17" dur="500"/>
                                        <p:tgtEl>
                                          <p:spTgt spid="133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3324"/>
                                        </p:tgtEl>
                                        <p:attrNameLst>
                                          <p:attrName>style.visibility</p:attrName>
                                        </p:attrNameLst>
                                      </p:cBhvr>
                                      <p:to>
                                        <p:strVal val="visible"/>
                                      </p:to>
                                    </p:set>
                                    <p:animEffect transition="in" filter="blinds(horizontal)">
                                      <p:cBhvr>
                                        <p:cTn id="22" dur="500"/>
                                        <p:tgtEl>
                                          <p:spTgt spid="133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328"/>
                                        </p:tgtEl>
                                        <p:attrNameLst>
                                          <p:attrName>style.visibility</p:attrName>
                                        </p:attrNameLst>
                                      </p:cBhvr>
                                      <p:to>
                                        <p:strVal val="visible"/>
                                      </p:to>
                                    </p:set>
                                    <p:animEffect transition="in" filter="blinds(horizontal)">
                                      <p:cBhvr>
                                        <p:cTn id="27" dur="500"/>
                                        <p:tgtEl>
                                          <p:spTgt spid="133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331"/>
                                        </p:tgtEl>
                                        <p:attrNameLst>
                                          <p:attrName>style.visibility</p:attrName>
                                        </p:attrNameLst>
                                      </p:cBhvr>
                                      <p:to>
                                        <p:strVal val="visible"/>
                                      </p:to>
                                    </p:set>
                                    <p:animEffect transition="in" filter="blinds(horizontal)">
                                      <p:cBhvr>
                                        <p:cTn id="32" dur="500"/>
                                        <p:tgtEl>
                                          <p:spTgt spid="133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3325"/>
                                        </p:tgtEl>
                                        <p:attrNameLst>
                                          <p:attrName>style.visibility</p:attrName>
                                        </p:attrNameLst>
                                      </p:cBhvr>
                                      <p:to>
                                        <p:strVal val="visible"/>
                                      </p:to>
                                    </p:set>
                                    <p:animEffect transition="in" filter="blinds(horizontal)">
                                      <p:cBhvr>
                                        <p:cTn id="37" dur="500"/>
                                        <p:tgtEl>
                                          <p:spTgt spid="1332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329"/>
                                        </p:tgtEl>
                                        <p:attrNameLst>
                                          <p:attrName>style.visibility</p:attrName>
                                        </p:attrNameLst>
                                      </p:cBhvr>
                                      <p:to>
                                        <p:strVal val="visible"/>
                                      </p:to>
                                    </p:set>
                                    <p:animEffect transition="in" filter="blinds(horizontal)">
                                      <p:cBhvr>
                                        <p:cTn id="42" dur="500"/>
                                        <p:tgtEl>
                                          <p:spTgt spid="1332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332"/>
                                        </p:tgtEl>
                                        <p:attrNameLst>
                                          <p:attrName>style.visibility</p:attrName>
                                        </p:attrNameLst>
                                      </p:cBhvr>
                                      <p:to>
                                        <p:strVal val="visible"/>
                                      </p:to>
                                    </p:set>
                                    <p:animEffect transition="in" filter="blinds(horizontal)">
                                      <p:cBhvr>
                                        <p:cTn id="47" dur="500"/>
                                        <p:tgtEl>
                                          <p:spTgt spid="1333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3326"/>
                                        </p:tgtEl>
                                        <p:attrNameLst>
                                          <p:attrName>style.visibility</p:attrName>
                                        </p:attrNameLst>
                                      </p:cBhvr>
                                      <p:to>
                                        <p:strVal val="visible"/>
                                      </p:to>
                                    </p:set>
                                    <p:animEffect transition="in" filter="blinds(horizontal)">
                                      <p:cBhvr>
                                        <p:cTn id="52" dur="500"/>
                                        <p:tgtEl>
                                          <p:spTgt spid="13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7" grpId="0" animBg="1"/>
      <p:bldP spid="13328" grpId="0" animBg="1"/>
      <p:bldP spid="13329" grpId="0" animBg="1"/>
      <p:bldP spid="13330" grpId="0"/>
      <p:bldP spid="13331" grpId="0"/>
      <p:bldP spid="133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 y="1600200"/>
            <a:ext cx="4800600" cy="4525963"/>
          </a:xfrm>
        </p:spPr>
        <p:txBody>
          <a:bodyPr/>
          <a:lstStyle/>
          <a:p>
            <a:pPr eaLnBrk="1" hangingPunct="1">
              <a:buFontTx/>
              <a:buNone/>
            </a:pPr>
            <a:r>
              <a:rPr lang="en-GB" altLang="en-US" sz="2000" dirty="0">
                <a:latin typeface="Comic Sans MS" pitchFamily="66" charset="0"/>
              </a:rPr>
              <a:t>	</a:t>
            </a:r>
            <a:r>
              <a:rPr lang="en-GB" altLang="en-US" sz="1800" u="sng" dirty="0">
                <a:latin typeface="Comic Sans MS" pitchFamily="66" charset="0"/>
              </a:rPr>
              <a:t>You can measure angles in Radians</a:t>
            </a:r>
            <a:endParaRPr lang="en-GB" altLang="en-US" sz="1800" dirty="0">
              <a:latin typeface="Comic Sans MS" pitchFamily="66" charset="0"/>
            </a:endParaRPr>
          </a:p>
          <a:p>
            <a:pPr eaLnBrk="1" hangingPunct="1">
              <a:buFontTx/>
              <a:buNone/>
            </a:pPr>
            <a:endParaRPr lang="en-US" altLang="en-US" sz="1800" dirty="0">
              <a:latin typeface="Comic Sans MS" pitchFamily="66" charset="0"/>
            </a:endParaRPr>
          </a:p>
          <a:p>
            <a:pPr eaLnBrk="1" hangingPunct="1">
              <a:buFontTx/>
              <a:buNone/>
            </a:pPr>
            <a:r>
              <a:rPr lang="en-US" altLang="en-US" sz="1800" dirty="0">
                <a:latin typeface="Comic Sans MS" pitchFamily="66" charset="0"/>
                <a:sym typeface="Wingdings" panose="05000000000000000000" pitchFamily="2" charset="2"/>
              </a:rPr>
              <a:t> You should learn to recognize some equivalences, using the relationships above…</a:t>
            </a:r>
            <a:endParaRPr lang="en-GB" altLang="en-US" sz="1800" dirty="0">
              <a:latin typeface="Comic Sans MS" pitchFamily="66" charset="0"/>
            </a:endParaRPr>
          </a:p>
        </p:txBody>
      </p:sp>
      <p:sp>
        <p:nvSpPr>
          <p:cNvPr id="24" name="Title 1"/>
          <p:cNvSpPr>
            <a:spLocks noGrp="1"/>
          </p:cNvSpPr>
          <p:nvPr>
            <p:ph type="title"/>
          </p:nvPr>
        </p:nvSpPr>
        <p:spPr>
          <a:xfrm>
            <a:off x="602524" y="129995"/>
            <a:ext cx="7886700" cy="1325563"/>
          </a:xfrm>
        </p:spPr>
        <p:txBody>
          <a:bodyPr/>
          <a:lstStyle/>
          <a:p>
            <a:pPr algn="ctr"/>
            <a:r>
              <a:rPr lang="en-US" dirty="0">
                <a:latin typeface="Comic Sans MS" panose="030F0702030302020204" pitchFamily="66" charset="0"/>
              </a:rPr>
              <a:t>Radians</a:t>
            </a:r>
            <a:endParaRPr lang="en-GB" dirty="0">
              <a:latin typeface="Comic Sans MS" panose="030F0702030302020204" pitchFamily="66" charset="0"/>
            </a:endParaRPr>
          </a:p>
        </p:txBody>
      </p:sp>
      <p:sp>
        <p:nvSpPr>
          <p:cNvPr id="25" name="TextBox 24"/>
          <p:cNvSpPr txBox="1"/>
          <p:nvPr/>
        </p:nvSpPr>
        <p:spPr>
          <a:xfrm>
            <a:off x="8708571" y="6519446"/>
            <a:ext cx="510074" cy="338554"/>
          </a:xfrm>
          <a:prstGeom prst="rect">
            <a:avLst/>
          </a:prstGeom>
          <a:noFill/>
        </p:spPr>
        <p:txBody>
          <a:bodyPr wrap="square" rtlCol="0">
            <a:spAutoFit/>
          </a:bodyPr>
          <a:lstStyle/>
          <a:p>
            <a:r>
              <a:rPr lang="en-US" sz="1600" dirty="0">
                <a:latin typeface="Comic Sans MS" panose="030F0702030302020204" pitchFamily="66" charset="0"/>
              </a:rPr>
              <a:t>5A</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08857" y="439782"/>
                <a:ext cx="173098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m:t>
                      </m:r>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08857" y="439782"/>
                <a:ext cx="1730987" cy="251800"/>
              </a:xfrm>
              <a:prstGeom prst="rect">
                <a:avLst/>
              </a:prstGeom>
              <a:blipFill>
                <a:blip r:embed="rId2"/>
                <a:stretch>
                  <a:fillRect l="-2465"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56754" y="696685"/>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56754" y="696685"/>
                <a:ext cx="1617173" cy="251800"/>
              </a:xfrm>
              <a:prstGeom prst="rect">
                <a:avLst/>
              </a:prstGeom>
              <a:blipFill>
                <a:blip r:embed="rId3"/>
                <a:stretch>
                  <a:fillRect l="-1509" r="-377" b="-476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3766457" y="3801291"/>
                <a:ext cx="1617173"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ea typeface="Cambria Math" panose="02040503050406030204" pitchFamily="18" charset="0"/>
                        </a:rPr>
                        <m:t>𝜋</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180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3766457" y="3801291"/>
                <a:ext cx="1617173" cy="251800"/>
              </a:xfrm>
              <a:prstGeom prst="rect">
                <a:avLst/>
              </a:prstGeom>
              <a:blipFill>
                <a:blip r:embed="rId4"/>
                <a:stretch>
                  <a:fillRect l="-1509" t="-2439" r="-377"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788125" y="4924697"/>
                <a:ext cx="1188274" cy="4184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𝜋</m:t>
                          </m:r>
                        </m:num>
                        <m:den>
                          <m:r>
                            <a:rPr lang="en-US" sz="1600" b="0" i="1" smtClean="0">
                              <a:latin typeface="Cambria Math" panose="02040503050406030204" pitchFamily="18" charset="0"/>
                              <a:ea typeface="Cambria Math" panose="02040503050406030204" pitchFamily="18" charset="0"/>
                            </a:rPr>
                            <m:t>2</m:t>
                          </m:r>
                        </m:den>
                      </m:f>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788125" y="4924697"/>
                <a:ext cx="1188274" cy="418448"/>
              </a:xfrm>
              <a:prstGeom prst="rect">
                <a:avLst/>
              </a:prstGeom>
              <a:blipFill>
                <a:blip r:embed="rId5"/>
                <a:stretch>
                  <a:fillRect l="-2564" r="-1026" b="-1449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1998618" y="5011783"/>
                <a:ext cx="338746"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90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0" name="TextBox 29"/>
              <p:cNvSpPr txBox="1">
                <a:spLocks noRot="1" noChangeAspect="1" noMove="1" noResize="1" noEditPoints="1" noAdjustHandles="1" noChangeArrowheads="1" noChangeShapeType="1" noTextEdit="1"/>
              </p:cNvSpPr>
              <p:nvPr/>
            </p:nvSpPr>
            <p:spPr>
              <a:xfrm>
                <a:off x="1998618" y="5011783"/>
                <a:ext cx="338746" cy="251800"/>
              </a:xfrm>
              <a:prstGeom prst="rect">
                <a:avLst/>
              </a:prstGeom>
              <a:blipFill>
                <a:blip r:embed="rId6"/>
                <a:stretch>
                  <a:fillRect l="-14545" r="-3636"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2751908" y="4911634"/>
                <a:ext cx="1188274" cy="4184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𝜋</m:t>
                          </m:r>
                        </m:num>
                        <m:den>
                          <m:r>
                            <a:rPr lang="en-US" sz="1600" b="0" i="1" smtClean="0">
                              <a:latin typeface="Cambria Math" panose="02040503050406030204" pitchFamily="18" charset="0"/>
                              <a:ea typeface="Cambria Math" panose="02040503050406030204" pitchFamily="18" charset="0"/>
                            </a:rPr>
                            <m:t>3</m:t>
                          </m:r>
                        </m:den>
                      </m:f>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31" name="TextBox 30"/>
              <p:cNvSpPr txBox="1">
                <a:spLocks noRot="1" noChangeAspect="1" noMove="1" noResize="1" noEditPoints="1" noAdjustHandles="1" noChangeArrowheads="1" noChangeShapeType="1" noTextEdit="1"/>
              </p:cNvSpPr>
              <p:nvPr/>
            </p:nvSpPr>
            <p:spPr>
              <a:xfrm>
                <a:off x="2751908" y="4911634"/>
                <a:ext cx="1188274" cy="418448"/>
              </a:xfrm>
              <a:prstGeom prst="rect">
                <a:avLst/>
              </a:prstGeom>
              <a:blipFill>
                <a:blip r:embed="rId7"/>
                <a:stretch>
                  <a:fillRect l="-2564" r="-1026" b="-161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3962401" y="4998719"/>
                <a:ext cx="338746"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60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2" name="TextBox 31"/>
              <p:cNvSpPr txBox="1">
                <a:spLocks noRot="1" noChangeAspect="1" noMove="1" noResize="1" noEditPoints="1" noAdjustHandles="1" noChangeArrowheads="1" noChangeShapeType="1" noTextEdit="1"/>
              </p:cNvSpPr>
              <p:nvPr/>
            </p:nvSpPr>
            <p:spPr>
              <a:xfrm>
                <a:off x="3962401" y="4998719"/>
                <a:ext cx="338746" cy="251800"/>
              </a:xfrm>
              <a:prstGeom prst="rect">
                <a:avLst/>
              </a:prstGeom>
              <a:blipFill>
                <a:blip r:embed="rId8"/>
                <a:stretch>
                  <a:fillRect l="-12500" r="-1786"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763589" y="4902925"/>
                <a:ext cx="1188274" cy="4184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𝜋</m:t>
                          </m:r>
                        </m:num>
                        <m:den>
                          <m:r>
                            <a:rPr lang="en-US" sz="1600" b="0" i="1" smtClean="0">
                              <a:latin typeface="Cambria Math" panose="02040503050406030204" pitchFamily="18" charset="0"/>
                              <a:ea typeface="Cambria Math" panose="02040503050406030204" pitchFamily="18" charset="0"/>
                            </a:rPr>
                            <m:t>4</m:t>
                          </m:r>
                        </m:den>
                      </m:f>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33" name="TextBox 32"/>
              <p:cNvSpPr txBox="1">
                <a:spLocks noRot="1" noChangeAspect="1" noMove="1" noResize="1" noEditPoints="1" noAdjustHandles="1" noChangeArrowheads="1" noChangeShapeType="1" noTextEdit="1"/>
              </p:cNvSpPr>
              <p:nvPr/>
            </p:nvSpPr>
            <p:spPr>
              <a:xfrm>
                <a:off x="4763589" y="4902925"/>
                <a:ext cx="1188274" cy="418448"/>
              </a:xfrm>
              <a:prstGeom prst="rect">
                <a:avLst/>
              </a:prstGeom>
              <a:blipFill>
                <a:blip r:embed="rId9"/>
                <a:stretch>
                  <a:fillRect l="-2564" r="-1026" b="-1594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5974082" y="4981303"/>
                <a:ext cx="33874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45</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4" name="TextBox 33"/>
              <p:cNvSpPr txBox="1">
                <a:spLocks noRot="1" noChangeAspect="1" noMove="1" noResize="1" noEditPoints="1" noAdjustHandles="1" noChangeArrowheads="1" noChangeShapeType="1" noTextEdit="1"/>
              </p:cNvSpPr>
              <p:nvPr/>
            </p:nvSpPr>
            <p:spPr>
              <a:xfrm>
                <a:off x="5974082" y="4981303"/>
                <a:ext cx="338747" cy="251800"/>
              </a:xfrm>
              <a:prstGeom prst="rect">
                <a:avLst/>
              </a:prstGeom>
              <a:blipFill>
                <a:blip r:embed="rId10"/>
                <a:stretch>
                  <a:fillRect l="-14286" r="-1786" b="-73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6618514" y="4885508"/>
                <a:ext cx="1188274" cy="4184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ea typeface="Cambria Math" panose="02040503050406030204" pitchFamily="18" charset="0"/>
                            </a:rPr>
                          </m:ctrlPr>
                        </m:fPr>
                        <m:num>
                          <m:r>
                            <a:rPr lang="en-US" sz="1600" b="0" i="1" smtClean="0">
                              <a:latin typeface="Cambria Math" panose="02040503050406030204" pitchFamily="18" charset="0"/>
                              <a:ea typeface="Cambria Math" panose="02040503050406030204" pitchFamily="18" charset="0"/>
                            </a:rPr>
                            <m:t>𝜋</m:t>
                          </m:r>
                        </m:num>
                        <m:den>
                          <m:r>
                            <a:rPr lang="en-US" sz="1600" b="0" i="1" smtClean="0">
                              <a:latin typeface="Cambria Math" panose="02040503050406030204" pitchFamily="18" charset="0"/>
                              <a:ea typeface="Cambria Math" panose="02040503050406030204" pitchFamily="18" charset="0"/>
                            </a:rPr>
                            <m:t>6</m:t>
                          </m:r>
                        </m:den>
                      </m:f>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𝑟𝑎𝑑𝑖𝑎𝑛𝑠</m:t>
                      </m:r>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6618514" y="4885508"/>
                <a:ext cx="1188274" cy="418448"/>
              </a:xfrm>
              <a:prstGeom prst="rect">
                <a:avLst/>
              </a:prstGeom>
              <a:blipFill>
                <a:blip r:embed="rId11"/>
                <a:stretch>
                  <a:fillRect l="-3077" r="-1026" b="-1594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811590" y="4963886"/>
                <a:ext cx="338747"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30</m:t>
                          </m:r>
                        </m:e>
                        <m:sup>
                          <m:r>
                            <a:rPr lang="en-US" sz="1600" b="0" i="1" smtClean="0">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7811590" y="4963886"/>
                <a:ext cx="338747" cy="251800"/>
              </a:xfrm>
              <a:prstGeom prst="rect">
                <a:avLst/>
              </a:prstGeom>
              <a:blipFill>
                <a:blip r:embed="rId12"/>
                <a:stretch>
                  <a:fillRect l="-12500" r="-3571" b="-4762"/>
                </a:stretch>
              </a:blipFill>
            </p:spPr>
            <p:txBody>
              <a:bodyPr/>
              <a:lstStyle/>
              <a:p>
                <a:r>
                  <a:rPr lang="en-GB">
                    <a:noFill/>
                  </a:rPr>
                  <a:t> </a:t>
                </a:r>
              </a:p>
            </p:txBody>
          </p:sp>
        </mc:Fallback>
      </mc:AlternateContent>
      <p:cxnSp>
        <p:nvCxnSpPr>
          <p:cNvPr id="4" name="Straight Arrow Connector 3"/>
          <p:cNvCxnSpPr/>
          <p:nvPr/>
        </p:nvCxnSpPr>
        <p:spPr>
          <a:xfrm flipH="1">
            <a:off x="1881051" y="4136571"/>
            <a:ext cx="2403567" cy="74022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855028" y="4123508"/>
            <a:ext cx="2403567" cy="74022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3648892" y="4127862"/>
            <a:ext cx="827313" cy="71410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637315" y="4132216"/>
            <a:ext cx="827313" cy="71410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43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blinds(horizontal)">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linds(horizontal)">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linds(horizontal)">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blinds(horizontal)">
                                      <p:cBhvr>
                                        <p:cTn id="42" dur="500"/>
                                        <p:tgtEl>
                                          <p:spTgt spid="4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blinds(horizontal)">
                                      <p:cBhvr>
                                        <p:cTn id="47" dur="500"/>
                                        <p:tgtEl>
                                          <p:spTgt spid="3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linds(horizontal)">
                                      <p:cBhvr>
                                        <p:cTn id="52" dur="500"/>
                                        <p:tgtEl>
                                          <p:spTgt spid="3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blinds(horizontal)">
                                      <p:cBhvr>
                                        <p:cTn id="57" dur="500"/>
                                        <p:tgtEl>
                                          <p:spTgt spid="3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blinds(horizontal)">
                                      <p:cBhvr>
                                        <p:cTn id="6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P spid="34" grpId="0"/>
      <p:bldP spid="35" grpId="0"/>
      <p:bldP spid="36"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3" ma:contentTypeDescription="Create a new document." ma:contentTypeScope="" ma:versionID="23bc477752390507dc2cffcd22a104a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8007d9db6d91cd99dd6d826ae72dde73"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066035-FC81-4449-B3EF-A5431B5F88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56F5F1-1FF7-466E-A0F1-53D98119662B}">
  <ds:schemaRefs>
    <ds:schemaRef ds:uri="http://schemas.microsoft.com/sharepoint/v3/contenttype/forms"/>
  </ds:schemaRefs>
</ds:datastoreItem>
</file>

<file path=customXml/itemProps3.xml><?xml version="1.0" encoding="utf-8"?>
<ds:datastoreItem xmlns:ds="http://schemas.openxmlformats.org/officeDocument/2006/customXml" ds:itemID="{785B621C-380E-4C0D-8D70-C4EC08D5379C}">
  <ds:schemaRefs>
    <ds:schemaRef ds:uri="http://schemas.microsoft.com/office/infopath/2007/PartnerControls"/>
    <ds:schemaRef ds:uri="http://www.w3.org/XML/1998/namespace"/>
    <ds:schemaRef ds:uri="http://purl.org/dc/terms/"/>
    <ds:schemaRef ds:uri="78db98b4-7c56-4667-9532-fea666d1edab"/>
    <ds:schemaRef ds:uri="http://schemas.microsoft.com/office/2006/documentManagement/types"/>
    <ds:schemaRef ds:uri="http://schemas.openxmlformats.org/package/2006/metadata/core-properties"/>
    <ds:schemaRef ds:uri="http://purl.org/dc/elements/1.1/"/>
    <ds:schemaRef ds:uri="00eee050-7eda-4a68-8825-514e694f5f09"/>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1257</TotalTime>
  <Words>1159</Words>
  <Application>Microsoft Office PowerPoint</Application>
  <PresentationFormat>On-screen Show (4:3)</PresentationFormat>
  <Paragraphs>249</Paragraphs>
  <Slides>12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vt:lpstr>
      <vt:lpstr>Arial Black</vt:lpstr>
      <vt:lpstr>Calibri</vt:lpstr>
      <vt:lpstr>Calibri Light</vt:lpstr>
      <vt:lpstr>Cambria Math</vt:lpstr>
      <vt:lpstr>Comic Sans MS</vt:lpstr>
      <vt:lpstr>GrilledCheese BTN</vt:lpstr>
      <vt:lpstr>Wingdings</vt:lpstr>
      <vt:lpstr>Office Theme</vt:lpstr>
      <vt:lpstr>Equation</vt:lpstr>
      <vt:lpstr>PowerPoint Presentation</vt:lpstr>
      <vt:lpstr>Prior Knowledge Check</vt:lpstr>
      <vt:lpstr>PowerPoint Presentation</vt:lpstr>
      <vt:lpstr>Radians</vt:lpstr>
      <vt:lpstr>Radians</vt:lpstr>
      <vt:lpstr>Radians</vt:lpstr>
      <vt:lpstr>Radians</vt:lpstr>
      <vt:lpstr>Radians</vt:lpstr>
      <vt:lpstr>Radians</vt:lpstr>
      <vt:lpstr>Radians</vt:lpstr>
      <vt:lpstr>Radians</vt:lpstr>
      <vt:lpstr>Radians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VMUSER</dc:creator>
  <cp:lastModifiedBy>Gareth Westwater</cp:lastModifiedBy>
  <cp:revision>321</cp:revision>
  <dcterms:created xsi:type="dcterms:W3CDTF">2018-04-30T00:32:33Z</dcterms:created>
  <dcterms:modified xsi:type="dcterms:W3CDTF">2021-01-05T20:49:13Z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