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ke Pye" initials="MP" lastIdx="4" clrIdx="0">
    <p:extLst>
      <p:ext uri="{19B8F6BF-5375-455C-9EA6-DF929625EA0E}">
        <p15:presenceInfo xmlns:p15="http://schemas.microsoft.com/office/powerpoint/2012/main" userId="9932f53b462bfe5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123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83B36C-9161-4EE7-9FC8-446A42B42E28}" type="datetimeFigureOut">
              <a:rPr lang="en-GB" smtClean="0"/>
              <a:t>28/01/2021</a:t>
            </a:fld>
            <a:endParaRPr lang="en-GB"/>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FD931B-CF5A-493D-8107-C8C64FCC687D}" type="slidenum">
              <a:rPr lang="en-GB" smtClean="0"/>
              <a:t>‹#›</a:t>
            </a:fld>
            <a:endParaRPr lang="en-GB"/>
          </a:p>
        </p:txBody>
      </p:sp>
    </p:spTree>
    <p:extLst>
      <p:ext uri="{BB962C8B-B14F-4D97-AF65-F5344CB8AC3E}">
        <p14:creationId xmlns:p14="http://schemas.microsoft.com/office/powerpoint/2010/main" val="435458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GB" dirty="0"/>
          </a:p>
        </p:txBody>
      </p:sp>
      <p:sp>
        <p:nvSpPr>
          <p:cNvPr id="4" name="スライド番号プレースホルダー 3"/>
          <p:cNvSpPr>
            <a:spLocks noGrp="1"/>
          </p:cNvSpPr>
          <p:nvPr>
            <p:ph type="sldNum" sz="quarter" idx="10"/>
          </p:nvPr>
        </p:nvSpPr>
        <p:spPr/>
        <p:txBody>
          <a:bodyPr/>
          <a:lstStyle/>
          <a:p>
            <a:fld id="{3BFD931B-CF5A-493D-8107-C8C64FCC687D}" type="slidenum">
              <a:rPr lang="en-GB" smtClean="0"/>
              <a:t>3</a:t>
            </a:fld>
            <a:endParaRPr lang="en-GB"/>
          </a:p>
        </p:txBody>
      </p:sp>
    </p:spTree>
    <p:extLst>
      <p:ext uri="{BB962C8B-B14F-4D97-AF65-F5344CB8AC3E}">
        <p14:creationId xmlns:p14="http://schemas.microsoft.com/office/powerpoint/2010/main" val="3531264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GB" dirty="0"/>
          </a:p>
        </p:txBody>
      </p:sp>
      <p:sp>
        <p:nvSpPr>
          <p:cNvPr id="4" name="スライド番号プレースホルダー 3"/>
          <p:cNvSpPr>
            <a:spLocks noGrp="1"/>
          </p:cNvSpPr>
          <p:nvPr>
            <p:ph type="sldNum" sz="quarter" idx="10"/>
          </p:nvPr>
        </p:nvSpPr>
        <p:spPr/>
        <p:txBody>
          <a:bodyPr/>
          <a:lstStyle/>
          <a:p>
            <a:fld id="{3BFD931B-CF5A-493D-8107-C8C64FCC687D}" type="slidenum">
              <a:rPr lang="en-GB" smtClean="0"/>
              <a:t>4</a:t>
            </a:fld>
            <a:endParaRPr lang="en-GB"/>
          </a:p>
        </p:txBody>
      </p:sp>
    </p:spTree>
    <p:extLst>
      <p:ext uri="{BB962C8B-B14F-4D97-AF65-F5344CB8AC3E}">
        <p14:creationId xmlns:p14="http://schemas.microsoft.com/office/powerpoint/2010/main" val="1730058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GB" dirty="0"/>
          </a:p>
        </p:txBody>
      </p:sp>
      <p:sp>
        <p:nvSpPr>
          <p:cNvPr id="4" name="スライド番号プレースホルダー 3"/>
          <p:cNvSpPr>
            <a:spLocks noGrp="1"/>
          </p:cNvSpPr>
          <p:nvPr>
            <p:ph type="sldNum" sz="quarter" idx="10"/>
          </p:nvPr>
        </p:nvSpPr>
        <p:spPr/>
        <p:txBody>
          <a:bodyPr/>
          <a:lstStyle/>
          <a:p>
            <a:fld id="{3BFD931B-CF5A-493D-8107-C8C64FCC687D}" type="slidenum">
              <a:rPr lang="en-GB" smtClean="0"/>
              <a:t>5</a:t>
            </a:fld>
            <a:endParaRPr lang="en-GB"/>
          </a:p>
        </p:txBody>
      </p:sp>
    </p:spTree>
    <p:extLst>
      <p:ext uri="{BB962C8B-B14F-4D97-AF65-F5344CB8AC3E}">
        <p14:creationId xmlns:p14="http://schemas.microsoft.com/office/powerpoint/2010/main" val="765313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GB" dirty="0"/>
          </a:p>
        </p:txBody>
      </p:sp>
      <p:sp>
        <p:nvSpPr>
          <p:cNvPr id="4" name="スライド番号プレースホルダー 3"/>
          <p:cNvSpPr>
            <a:spLocks noGrp="1"/>
          </p:cNvSpPr>
          <p:nvPr>
            <p:ph type="sldNum" sz="quarter" idx="10"/>
          </p:nvPr>
        </p:nvSpPr>
        <p:spPr/>
        <p:txBody>
          <a:bodyPr/>
          <a:lstStyle/>
          <a:p>
            <a:fld id="{3BFD931B-CF5A-493D-8107-C8C64FCC687D}" type="slidenum">
              <a:rPr lang="en-GB" smtClean="0"/>
              <a:t>6</a:t>
            </a:fld>
            <a:endParaRPr lang="en-GB"/>
          </a:p>
        </p:txBody>
      </p:sp>
    </p:spTree>
    <p:extLst>
      <p:ext uri="{BB962C8B-B14F-4D97-AF65-F5344CB8AC3E}">
        <p14:creationId xmlns:p14="http://schemas.microsoft.com/office/powerpoint/2010/main" val="2713296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2F1ED18-9525-49C4-8F1A-61607BA47645}"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3859007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F1ED18-9525-49C4-8F1A-61607BA47645}"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3523610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F1ED18-9525-49C4-8F1A-61607BA47645}"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2588049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F1ED18-9525-49C4-8F1A-61607BA47645}"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1949353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2F1ED18-9525-49C4-8F1A-61607BA47645}"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1032624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2F1ED18-9525-49C4-8F1A-61607BA47645}"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226994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2F1ED18-9525-49C4-8F1A-61607BA47645}" type="datetimeFigureOut">
              <a:rPr lang="en-GB" smtClean="0"/>
              <a:t>28/01/2021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1364194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2F1ED18-9525-49C4-8F1A-61607BA47645}" type="datetimeFigureOut">
              <a:rPr lang="en-GB" smtClean="0"/>
              <a:t>28/01/2021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342392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F1ED18-9525-49C4-8F1A-61607BA47645}" type="datetimeFigureOut">
              <a:rPr lang="en-GB" smtClean="0"/>
              <a:t>28/01/2021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2334906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2F1ED18-9525-49C4-8F1A-61607BA47645}"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3730269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2F1ED18-9525-49C4-8F1A-61607BA47645}"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139472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50000"/>
              </a:schemeClr>
            </a:gs>
            <a:gs pos="6000">
              <a:schemeClr val="accent6">
                <a:lumMod val="20000"/>
                <a:lumOff val="80000"/>
              </a:schemeClr>
            </a:gs>
            <a:gs pos="95000">
              <a:schemeClr val="accent6">
                <a:lumMod val="20000"/>
                <a:lumOff val="80000"/>
              </a:schemeClr>
            </a:gs>
            <a:gs pos="100000">
              <a:schemeClr val="accent6">
                <a:lumMod val="5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F1ED18-9525-49C4-8F1A-61607BA47645}" type="datetimeFigureOut">
              <a:rPr lang="en-GB" smtClean="0"/>
              <a:t>28/01/2021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495762-C255-4281-8E76-DD5AE8282954}" type="slidenum">
              <a:rPr lang="en-GB" smtClean="0"/>
              <a:t>‹#›</a:t>
            </a:fld>
            <a:endParaRPr lang="en-GB"/>
          </a:p>
        </p:txBody>
      </p:sp>
    </p:spTree>
    <p:extLst>
      <p:ext uri="{BB962C8B-B14F-4D97-AF65-F5344CB8AC3E}">
        <p14:creationId xmlns:p14="http://schemas.microsoft.com/office/powerpoint/2010/main" val="299401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97.png"/><Relationship Id="rId3" Type="http://schemas.openxmlformats.org/officeDocument/2006/relationships/image" Target="../media/image3820.png"/><Relationship Id="rId7" Type="http://schemas.openxmlformats.org/officeDocument/2006/relationships/image" Target="../media/image389.png"/><Relationship Id="rId2" Type="http://schemas.openxmlformats.org/officeDocument/2006/relationships/image" Target="../media/image3810.png"/><Relationship Id="rId1" Type="http://schemas.openxmlformats.org/officeDocument/2006/relationships/slideLayout" Target="../slideLayouts/slideLayout2.xml"/><Relationship Id="rId6" Type="http://schemas.openxmlformats.org/officeDocument/2006/relationships/image" Target="../media/image3850.png"/><Relationship Id="rId5" Type="http://schemas.openxmlformats.org/officeDocument/2006/relationships/image" Target="../media/image388.png"/><Relationship Id="rId4" Type="http://schemas.openxmlformats.org/officeDocument/2006/relationships/image" Target="../media/image3830.png"/><Relationship Id="rId9" Type="http://schemas.openxmlformats.org/officeDocument/2006/relationships/image" Target="../media/image398.png"/></Relationships>
</file>

<file path=ppt/slides/_rels/slide11.xml.rels><?xml version="1.0" encoding="UTF-8" standalone="yes"?>
<Relationships xmlns="http://schemas.openxmlformats.org/package/2006/relationships"><Relationship Id="rId3" Type="http://schemas.openxmlformats.org/officeDocument/2006/relationships/image" Target="../media/image3830.png"/><Relationship Id="rId7" Type="http://schemas.openxmlformats.org/officeDocument/2006/relationships/image" Target="../media/image402.png"/><Relationship Id="rId2" Type="http://schemas.openxmlformats.org/officeDocument/2006/relationships/image" Target="../media/image3820.png"/><Relationship Id="rId1" Type="http://schemas.openxmlformats.org/officeDocument/2006/relationships/slideLayout" Target="../slideLayouts/slideLayout2.xml"/><Relationship Id="rId6" Type="http://schemas.openxmlformats.org/officeDocument/2006/relationships/image" Target="../media/image401.png"/><Relationship Id="rId5" Type="http://schemas.openxmlformats.org/officeDocument/2006/relationships/image" Target="../media/image400.png"/><Relationship Id="rId4" Type="http://schemas.openxmlformats.org/officeDocument/2006/relationships/image" Target="../media/image399.png"/></Relationships>
</file>

<file path=ppt/slides/_rels/slide12.xml.rels><?xml version="1.0" encoding="UTF-8" standalone="yes"?>
<Relationships xmlns="http://schemas.openxmlformats.org/package/2006/relationships"><Relationship Id="rId8" Type="http://schemas.openxmlformats.org/officeDocument/2006/relationships/image" Target="../media/image407.png"/><Relationship Id="rId3" Type="http://schemas.openxmlformats.org/officeDocument/2006/relationships/image" Target="../media/image3820.png"/><Relationship Id="rId7" Type="http://schemas.openxmlformats.org/officeDocument/2006/relationships/image" Target="../media/image406.png"/><Relationship Id="rId2" Type="http://schemas.openxmlformats.org/officeDocument/2006/relationships/image" Target="../media/image403.png"/><Relationship Id="rId1" Type="http://schemas.openxmlformats.org/officeDocument/2006/relationships/slideLayout" Target="../slideLayouts/slideLayout2.xml"/><Relationship Id="rId6" Type="http://schemas.openxmlformats.org/officeDocument/2006/relationships/image" Target="../media/image405.png"/><Relationship Id="rId5" Type="http://schemas.openxmlformats.org/officeDocument/2006/relationships/image" Target="../media/image404.png"/><Relationship Id="rId10" Type="http://schemas.openxmlformats.org/officeDocument/2006/relationships/image" Target="../media/image409.png"/><Relationship Id="rId4" Type="http://schemas.openxmlformats.org/officeDocument/2006/relationships/image" Target="../media/image3830.png"/><Relationship Id="rId9" Type="http://schemas.openxmlformats.org/officeDocument/2006/relationships/image" Target="../media/image408.png"/></Relationships>
</file>

<file path=ppt/slides/_rels/slide13.xml.rels><?xml version="1.0" encoding="UTF-8" standalone="yes"?>
<Relationships xmlns="http://schemas.openxmlformats.org/package/2006/relationships"><Relationship Id="rId8" Type="http://schemas.openxmlformats.org/officeDocument/2006/relationships/image" Target="../media/image411.png"/><Relationship Id="rId13" Type="http://schemas.openxmlformats.org/officeDocument/2006/relationships/image" Target="../media/image416.png"/><Relationship Id="rId3" Type="http://schemas.openxmlformats.org/officeDocument/2006/relationships/image" Target="../media/image3820.png"/><Relationship Id="rId7" Type="http://schemas.openxmlformats.org/officeDocument/2006/relationships/image" Target="../media/image410.png"/><Relationship Id="rId12" Type="http://schemas.openxmlformats.org/officeDocument/2006/relationships/image" Target="../media/image415.png"/><Relationship Id="rId2" Type="http://schemas.openxmlformats.org/officeDocument/2006/relationships/image" Target="../media/image403.png"/><Relationship Id="rId16" Type="http://schemas.openxmlformats.org/officeDocument/2006/relationships/image" Target="../media/image419.png"/><Relationship Id="rId1" Type="http://schemas.openxmlformats.org/officeDocument/2006/relationships/slideLayout" Target="../slideLayouts/slideLayout2.xml"/><Relationship Id="rId6" Type="http://schemas.openxmlformats.org/officeDocument/2006/relationships/image" Target="../media/image405.png"/><Relationship Id="rId11" Type="http://schemas.openxmlformats.org/officeDocument/2006/relationships/image" Target="../media/image414.png"/><Relationship Id="rId5" Type="http://schemas.openxmlformats.org/officeDocument/2006/relationships/image" Target="../media/image404.png"/><Relationship Id="rId15" Type="http://schemas.openxmlformats.org/officeDocument/2006/relationships/image" Target="../media/image418.png"/><Relationship Id="rId10" Type="http://schemas.openxmlformats.org/officeDocument/2006/relationships/image" Target="../media/image413.png"/><Relationship Id="rId4" Type="http://schemas.openxmlformats.org/officeDocument/2006/relationships/image" Target="../media/image3830.png"/><Relationship Id="rId9" Type="http://schemas.openxmlformats.org/officeDocument/2006/relationships/image" Target="../media/image412.png"/><Relationship Id="rId14" Type="http://schemas.openxmlformats.org/officeDocument/2006/relationships/image" Target="../media/image417.png"/></Relationships>
</file>

<file path=ppt/slides/_rels/slide14.xml.rels><?xml version="1.0" encoding="UTF-8" standalone="yes"?>
<Relationships xmlns="http://schemas.openxmlformats.org/package/2006/relationships"><Relationship Id="rId8" Type="http://schemas.openxmlformats.org/officeDocument/2006/relationships/image" Target="../media/image405.png"/><Relationship Id="rId13" Type="http://schemas.openxmlformats.org/officeDocument/2006/relationships/image" Target="../media/image414.png"/><Relationship Id="rId18" Type="http://schemas.openxmlformats.org/officeDocument/2006/relationships/image" Target="../media/image423.png"/><Relationship Id="rId3" Type="http://schemas.openxmlformats.org/officeDocument/2006/relationships/image" Target="../media/image418.png"/><Relationship Id="rId7" Type="http://schemas.openxmlformats.org/officeDocument/2006/relationships/image" Target="../media/image404.png"/><Relationship Id="rId12" Type="http://schemas.openxmlformats.org/officeDocument/2006/relationships/image" Target="../media/image413.png"/><Relationship Id="rId17" Type="http://schemas.openxmlformats.org/officeDocument/2006/relationships/image" Target="../media/image422.png"/><Relationship Id="rId2" Type="http://schemas.openxmlformats.org/officeDocument/2006/relationships/image" Target="../media/image419.png"/><Relationship Id="rId16" Type="http://schemas.openxmlformats.org/officeDocument/2006/relationships/image" Target="../media/image421.png"/><Relationship Id="rId1" Type="http://schemas.openxmlformats.org/officeDocument/2006/relationships/slideLayout" Target="../slideLayouts/slideLayout2.xml"/><Relationship Id="rId6" Type="http://schemas.openxmlformats.org/officeDocument/2006/relationships/image" Target="../media/image3830.png"/><Relationship Id="rId11" Type="http://schemas.openxmlformats.org/officeDocument/2006/relationships/image" Target="../media/image412.png"/><Relationship Id="rId5" Type="http://schemas.openxmlformats.org/officeDocument/2006/relationships/image" Target="../media/image3820.png"/><Relationship Id="rId15" Type="http://schemas.openxmlformats.org/officeDocument/2006/relationships/image" Target="../media/image420.png"/><Relationship Id="rId10" Type="http://schemas.openxmlformats.org/officeDocument/2006/relationships/image" Target="../media/image411.png"/><Relationship Id="rId4" Type="http://schemas.openxmlformats.org/officeDocument/2006/relationships/image" Target="../media/image403.png"/><Relationship Id="rId9" Type="http://schemas.openxmlformats.org/officeDocument/2006/relationships/image" Target="../media/image410.png"/><Relationship Id="rId14" Type="http://schemas.openxmlformats.org/officeDocument/2006/relationships/image" Target="../media/image415.png"/></Relationships>
</file>

<file path=ppt/slides/_rels/slide15.xml.rels><?xml version="1.0" encoding="UTF-8" standalone="yes"?>
<Relationships xmlns="http://schemas.openxmlformats.org/package/2006/relationships"><Relationship Id="rId8" Type="http://schemas.openxmlformats.org/officeDocument/2006/relationships/image" Target="../media/image404.png"/><Relationship Id="rId13" Type="http://schemas.openxmlformats.org/officeDocument/2006/relationships/image" Target="../media/image413.png"/><Relationship Id="rId18" Type="http://schemas.openxmlformats.org/officeDocument/2006/relationships/image" Target="../media/image427.png"/><Relationship Id="rId3" Type="http://schemas.openxmlformats.org/officeDocument/2006/relationships/image" Target="../media/image419.png"/><Relationship Id="rId7" Type="http://schemas.openxmlformats.org/officeDocument/2006/relationships/image" Target="../media/image3830.png"/><Relationship Id="rId12" Type="http://schemas.openxmlformats.org/officeDocument/2006/relationships/image" Target="../media/image412.png"/><Relationship Id="rId17" Type="http://schemas.openxmlformats.org/officeDocument/2006/relationships/image" Target="../media/image426.png"/><Relationship Id="rId2" Type="http://schemas.openxmlformats.org/officeDocument/2006/relationships/image" Target="../media/image423.png"/><Relationship Id="rId16" Type="http://schemas.openxmlformats.org/officeDocument/2006/relationships/image" Target="../media/image425.png"/><Relationship Id="rId1" Type="http://schemas.openxmlformats.org/officeDocument/2006/relationships/slideLayout" Target="../slideLayouts/slideLayout2.xml"/><Relationship Id="rId6" Type="http://schemas.openxmlformats.org/officeDocument/2006/relationships/image" Target="../media/image3820.png"/><Relationship Id="rId11" Type="http://schemas.openxmlformats.org/officeDocument/2006/relationships/image" Target="../media/image411.png"/><Relationship Id="rId5" Type="http://schemas.openxmlformats.org/officeDocument/2006/relationships/image" Target="../media/image403.png"/><Relationship Id="rId15" Type="http://schemas.openxmlformats.org/officeDocument/2006/relationships/image" Target="../media/image424.png"/><Relationship Id="rId10" Type="http://schemas.openxmlformats.org/officeDocument/2006/relationships/image" Target="../media/image410.png"/><Relationship Id="rId4" Type="http://schemas.openxmlformats.org/officeDocument/2006/relationships/image" Target="../media/image418.png"/><Relationship Id="rId9" Type="http://schemas.openxmlformats.org/officeDocument/2006/relationships/image" Target="../media/image405.png"/><Relationship Id="rId14" Type="http://schemas.openxmlformats.org/officeDocument/2006/relationships/image" Target="../media/image415.png"/></Relationships>
</file>

<file path=ppt/slides/_rels/slide16.xml.rels><?xml version="1.0" encoding="UTF-8" standalone="yes"?>
<Relationships xmlns="http://schemas.openxmlformats.org/package/2006/relationships"><Relationship Id="rId8" Type="http://schemas.openxmlformats.org/officeDocument/2006/relationships/image" Target="../media/image3830.png"/><Relationship Id="rId13" Type="http://schemas.openxmlformats.org/officeDocument/2006/relationships/image" Target="../media/image412.png"/><Relationship Id="rId3" Type="http://schemas.openxmlformats.org/officeDocument/2006/relationships/image" Target="../media/image423.png"/><Relationship Id="rId7" Type="http://schemas.openxmlformats.org/officeDocument/2006/relationships/image" Target="../media/image3820.png"/><Relationship Id="rId12" Type="http://schemas.openxmlformats.org/officeDocument/2006/relationships/image" Target="../media/image411.png"/><Relationship Id="rId2" Type="http://schemas.openxmlformats.org/officeDocument/2006/relationships/image" Target="../media/image427.png"/><Relationship Id="rId1" Type="http://schemas.openxmlformats.org/officeDocument/2006/relationships/slideLayout" Target="../slideLayouts/slideLayout2.xml"/><Relationship Id="rId6" Type="http://schemas.openxmlformats.org/officeDocument/2006/relationships/image" Target="../media/image403.png"/><Relationship Id="rId11" Type="http://schemas.openxmlformats.org/officeDocument/2006/relationships/image" Target="../media/image410.png"/><Relationship Id="rId5" Type="http://schemas.openxmlformats.org/officeDocument/2006/relationships/image" Target="../media/image418.png"/><Relationship Id="rId15" Type="http://schemas.openxmlformats.org/officeDocument/2006/relationships/image" Target="../media/image428.png"/><Relationship Id="rId10" Type="http://schemas.openxmlformats.org/officeDocument/2006/relationships/image" Target="../media/image405.png"/><Relationship Id="rId4" Type="http://schemas.openxmlformats.org/officeDocument/2006/relationships/image" Target="../media/image419.png"/><Relationship Id="rId9" Type="http://schemas.openxmlformats.org/officeDocument/2006/relationships/image" Target="../media/image404.png"/><Relationship Id="rId14" Type="http://schemas.openxmlformats.org/officeDocument/2006/relationships/image" Target="../media/image415.png"/></Relationships>
</file>

<file path=ppt/slides/_rels/slide17.xml.rels><?xml version="1.0" encoding="UTF-8" standalone="yes"?>
<Relationships xmlns="http://schemas.openxmlformats.org/package/2006/relationships"><Relationship Id="rId8" Type="http://schemas.openxmlformats.org/officeDocument/2006/relationships/image" Target="../media/image410.png"/><Relationship Id="rId3" Type="http://schemas.openxmlformats.org/officeDocument/2006/relationships/image" Target="../media/image3820.png"/><Relationship Id="rId7" Type="http://schemas.openxmlformats.org/officeDocument/2006/relationships/image" Target="../media/image405.png"/><Relationship Id="rId2" Type="http://schemas.openxmlformats.org/officeDocument/2006/relationships/image" Target="../media/image429.png"/><Relationship Id="rId1" Type="http://schemas.openxmlformats.org/officeDocument/2006/relationships/slideLayout" Target="../slideLayouts/slideLayout2.xml"/><Relationship Id="rId6" Type="http://schemas.openxmlformats.org/officeDocument/2006/relationships/image" Target="../media/image430.png"/><Relationship Id="rId5" Type="http://schemas.openxmlformats.org/officeDocument/2006/relationships/image" Target="../media/image404.png"/><Relationship Id="rId4" Type="http://schemas.openxmlformats.org/officeDocument/2006/relationships/image" Target="../media/image3830.png"/></Relationships>
</file>

<file path=ppt/slides/_rels/slide2.xml.rels><?xml version="1.0" encoding="UTF-8" standalone="yes"?>
<Relationships xmlns="http://schemas.openxmlformats.org/package/2006/relationships"><Relationship Id="rId2" Type="http://schemas.openxmlformats.org/officeDocument/2006/relationships/image" Target="../media/image38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8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83.png"/></Relationships>
</file>

<file path=ppt/slides/_rels/slide4.xml.rels><?xml version="1.0" encoding="UTF-8" standalone="yes"?>
<Relationships xmlns="http://schemas.openxmlformats.org/package/2006/relationships"><Relationship Id="rId3" Type="http://schemas.openxmlformats.org/officeDocument/2006/relationships/image" Target="../media/image38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83.png"/></Relationships>
</file>

<file path=ppt/slides/_rels/slide5.xml.rels><?xml version="1.0" encoding="UTF-8" standalone="yes"?>
<Relationships xmlns="http://schemas.openxmlformats.org/package/2006/relationships"><Relationship Id="rId3" Type="http://schemas.openxmlformats.org/officeDocument/2006/relationships/image" Target="../media/image38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84.png"/></Relationships>
</file>

<file path=ppt/slides/_rels/slide6.xml.rels><?xml version="1.0" encoding="UTF-8" standalone="yes"?>
<Relationships xmlns="http://schemas.openxmlformats.org/package/2006/relationships"><Relationship Id="rId3" Type="http://schemas.openxmlformats.org/officeDocument/2006/relationships/image" Target="../media/image38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84.png"/></Relationships>
</file>

<file path=ppt/slides/_rels/slide7.xml.rels><?xml version="1.0" encoding="UTF-8" standalone="yes"?>
<Relationships xmlns="http://schemas.openxmlformats.org/package/2006/relationships"><Relationship Id="rId3" Type="http://schemas.openxmlformats.org/officeDocument/2006/relationships/image" Target="../media/image3821.png"/><Relationship Id="rId2" Type="http://schemas.openxmlformats.org/officeDocument/2006/relationships/image" Target="../media/image3811.png"/><Relationship Id="rId1" Type="http://schemas.openxmlformats.org/officeDocument/2006/relationships/slideLayout" Target="../slideLayouts/slideLayout2.xml"/><Relationship Id="rId4" Type="http://schemas.openxmlformats.org/officeDocument/2006/relationships/image" Target="../media/image385.png"/></Relationships>
</file>

<file path=ppt/slides/_rels/slide8.xml.rels><?xml version="1.0" encoding="UTF-8" standalone="yes"?>
<Relationships xmlns="http://schemas.openxmlformats.org/package/2006/relationships"><Relationship Id="rId8" Type="http://schemas.openxmlformats.org/officeDocument/2006/relationships/image" Target="../media/image387.png"/><Relationship Id="rId3" Type="http://schemas.openxmlformats.org/officeDocument/2006/relationships/image" Target="../media/image3820.png"/><Relationship Id="rId7" Type="http://schemas.openxmlformats.org/officeDocument/2006/relationships/image" Target="../media/image386.png"/><Relationship Id="rId2" Type="http://schemas.openxmlformats.org/officeDocument/2006/relationships/image" Target="../media/image3810.png"/><Relationship Id="rId1" Type="http://schemas.openxmlformats.org/officeDocument/2006/relationships/slideLayout" Target="../slideLayouts/slideLayout2.xml"/><Relationship Id="rId6" Type="http://schemas.openxmlformats.org/officeDocument/2006/relationships/image" Target="../media/image3850.png"/><Relationship Id="rId5" Type="http://schemas.openxmlformats.org/officeDocument/2006/relationships/image" Target="../media/image3840.png"/><Relationship Id="rId4" Type="http://schemas.openxmlformats.org/officeDocument/2006/relationships/image" Target="../media/image3830.png"/></Relationships>
</file>

<file path=ppt/slides/_rels/slide9.xml.rels><?xml version="1.0" encoding="UTF-8" standalone="yes"?>
<Relationships xmlns="http://schemas.openxmlformats.org/package/2006/relationships"><Relationship Id="rId8" Type="http://schemas.openxmlformats.org/officeDocument/2006/relationships/image" Target="../media/image390.png"/><Relationship Id="rId13" Type="http://schemas.openxmlformats.org/officeDocument/2006/relationships/image" Target="../media/image395.png"/><Relationship Id="rId3" Type="http://schemas.openxmlformats.org/officeDocument/2006/relationships/image" Target="../media/image3820.png"/><Relationship Id="rId7" Type="http://schemas.openxmlformats.org/officeDocument/2006/relationships/image" Target="../media/image389.png"/><Relationship Id="rId12" Type="http://schemas.openxmlformats.org/officeDocument/2006/relationships/image" Target="../media/image394.png"/><Relationship Id="rId2" Type="http://schemas.openxmlformats.org/officeDocument/2006/relationships/image" Target="../media/image3810.png"/><Relationship Id="rId1" Type="http://schemas.openxmlformats.org/officeDocument/2006/relationships/slideLayout" Target="../slideLayouts/slideLayout2.xml"/><Relationship Id="rId6" Type="http://schemas.openxmlformats.org/officeDocument/2006/relationships/image" Target="../media/image3850.png"/><Relationship Id="rId11" Type="http://schemas.openxmlformats.org/officeDocument/2006/relationships/image" Target="../media/image393.png"/><Relationship Id="rId5" Type="http://schemas.openxmlformats.org/officeDocument/2006/relationships/image" Target="../media/image388.png"/><Relationship Id="rId10" Type="http://schemas.openxmlformats.org/officeDocument/2006/relationships/image" Target="../media/image392.png"/><Relationship Id="rId4" Type="http://schemas.openxmlformats.org/officeDocument/2006/relationships/image" Target="../media/image3830.png"/><Relationship Id="rId9" Type="http://schemas.openxmlformats.org/officeDocument/2006/relationships/image" Target="../media/image391.png"/><Relationship Id="rId14" Type="http://schemas.openxmlformats.org/officeDocument/2006/relationships/image" Target="../media/image39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180B3ED-5FE6-4D9B-846B-4F0F303DADB3}"/>
              </a:ext>
            </a:extLst>
          </p:cNvPr>
          <p:cNvSpPr/>
          <p:nvPr/>
        </p:nvSpPr>
        <p:spPr>
          <a:xfrm>
            <a:off x="801727" y="2106202"/>
            <a:ext cx="7576113" cy="2800767"/>
          </a:xfrm>
          <a:prstGeom prst="rect">
            <a:avLst/>
          </a:prstGeom>
          <a:noFill/>
        </p:spPr>
        <p:txBody>
          <a:bodyPr wrap="none" lIns="91440" tIns="45720" rIns="91440" bIns="45720">
            <a:spAutoFit/>
          </a:bodyPr>
          <a:lstStyle/>
          <a:p>
            <a:pPr algn="ctr"/>
            <a:r>
              <a:rPr lang="en-US" altLang="ja-JP" sz="8800" b="0" cap="none" spc="0" dirty="0">
                <a:ln w="19050">
                  <a:solidFill>
                    <a:schemeClr val="tx1"/>
                  </a:solidFill>
                </a:ln>
                <a:solidFill>
                  <a:schemeClr val="accent4">
                    <a:lumMod val="60000"/>
                    <a:lumOff val="40000"/>
                  </a:schemeClr>
                </a:solidFill>
                <a:effectLst>
                  <a:reflection blurRad="6350" stA="53000" endA="300" endPos="35500" dir="5400000" sy="-90000" algn="bl" rotWithShape="0"/>
                </a:effectLst>
                <a:latin typeface="Racing Sans One" panose="02000000000000000000" pitchFamily="2" charset="0"/>
                <a:ea typeface="Microsoft Himalaya" panose="01010100010101010101" pitchFamily="2" charset="0"/>
                <a:cs typeface="Microsoft Himalaya" panose="01010100010101010101" pitchFamily="2" charset="0"/>
              </a:rPr>
              <a:t>Teachings for </a:t>
            </a:r>
          </a:p>
          <a:p>
            <a:pPr algn="ctr"/>
            <a:r>
              <a:rPr lang="en-US" altLang="ja-JP" sz="8800" b="0" cap="none" spc="0" dirty="0">
                <a:ln w="19050">
                  <a:solidFill>
                    <a:schemeClr val="tx1"/>
                  </a:solidFill>
                </a:ln>
                <a:solidFill>
                  <a:schemeClr val="accent4">
                    <a:lumMod val="60000"/>
                    <a:lumOff val="40000"/>
                  </a:schemeClr>
                </a:solidFill>
                <a:effectLst>
                  <a:reflection blurRad="6350" stA="53000" endA="300" endPos="35500" dir="5400000" sy="-90000" algn="bl" rotWithShape="0"/>
                </a:effectLst>
                <a:latin typeface="Racing Sans One" panose="02000000000000000000" pitchFamily="2" charset="0"/>
                <a:ea typeface="Microsoft Himalaya" panose="01010100010101010101" pitchFamily="2" charset="0"/>
                <a:cs typeface="Microsoft Himalaya" panose="01010100010101010101" pitchFamily="2" charset="0"/>
              </a:rPr>
              <a:t>Exercise 3G</a:t>
            </a:r>
            <a:endParaRPr lang="ja-JP" altLang="en-US" sz="8800" b="0" cap="none" spc="0" dirty="0">
              <a:ln w="19050">
                <a:solidFill>
                  <a:schemeClr val="tx1"/>
                </a:solidFill>
              </a:ln>
              <a:solidFill>
                <a:schemeClr val="accent4">
                  <a:lumMod val="60000"/>
                  <a:lumOff val="40000"/>
                </a:schemeClr>
              </a:solidFill>
              <a:effectLst>
                <a:reflection blurRad="6350" stA="53000" endA="300" endPos="35500" dir="5400000" sy="-90000" algn="bl" rotWithShape="0"/>
              </a:effectLst>
              <a:latin typeface="Racing Sans One" panose="02000000000000000000" pitchFamily="2" charset="0"/>
              <a:cs typeface="Microsoft Himalaya" panose="01010100010101010101" pitchFamily="2" charset="0"/>
            </a:endParaRPr>
          </a:p>
        </p:txBody>
      </p:sp>
    </p:spTree>
    <p:extLst>
      <p:ext uri="{BB962C8B-B14F-4D97-AF65-F5344CB8AC3E}">
        <p14:creationId xmlns:p14="http://schemas.microsoft.com/office/powerpoint/2010/main" val="709306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5"/>
                <a:ext cx="3755254" cy="4891596"/>
              </a:xfrm>
            </p:spPr>
            <p:txBody>
              <a:bodyPr>
                <a:normAutofit fontScale="92500"/>
              </a:bodyPr>
              <a:lstStyle/>
              <a:p>
                <a:pPr marL="0" indent="0" algn="ctr">
                  <a:buNone/>
                </a:pPr>
                <a:r>
                  <a:rPr lang="en-US" sz="1600" b="1" dirty="0">
                    <a:latin typeface="Comic Sans MS" panose="030F0702030302020204" pitchFamily="66" charset="0"/>
                  </a:rPr>
                  <a:t>You need to be able to do hypothesis testing using the normal distribution</a:t>
                </a:r>
                <a:endParaRPr lang="en-US" sz="1600" dirty="0">
                  <a:latin typeface="Comic Sans MS" panose="030F0702030302020204" pitchFamily="66" charset="0"/>
                </a:endParaRPr>
              </a:p>
              <a:p>
                <a:pPr marL="0" indent="0" algn="ctr">
                  <a:lnSpc>
                    <a:spcPct val="110000"/>
                  </a:lnSpc>
                  <a:spcBef>
                    <a:spcPts val="0"/>
                  </a:spcBef>
                  <a:buNone/>
                </a:pPr>
                <a:endParaRPr lang="en-US" sz="1400" dirty="0">
                  <a:latin typeface="Comic Sans MS" panose="030F0702030302020204" pitchFamily="66" charset="0"/>
                </a:endParaRPr>
              </a:p>
              <a:p>
                <a:pPr marL="0" indent="0" algn="ctr">
                  <a:lnSpc>
                    <a:spcPct val="110000"/>
                  </a:lnSpc>
                  <a:spcBef>
                    <a:spcPts val="0"/>
                  </a:spcBef>
                  <a:buNone/>
                </a:pPr>
                <a:r>
                  <a:rPr lang="en-US" sz="1400" dirty="0">
                    <a:latin typeface="Comic Sans MS" panose="030F0702030302020204" pitchFamily="66" charset="0"/>
                  </a:rPr>
                  <a:t>A company sells fruit juice in cartons. The amount of juice in a carton has a normal distribution with a standard deviation of 3ml.</a:t>
                </a:r>
              </a:p>
              <a:p>
                <a:pPr marL="0" indent="0" algn="ctr">
                  <a:lnSpc>
                    <a:spcPct val="110000"/>
                  </a:lnSpc>
                  <a:spcBef>
                    <a:spcPts val="0"/>
                  </a:spcBef>
                  <a:buNone/>
                </a:pPr>
                <a:endParaRPr lang="en-US" sz="1400" dirty="0">
                  <a:latin typeface="Comic Sans MS" panose="030F0702030302020204" pitchFamily="66" charset="0"/>
                </a:endParaRPr>
              </a:p>
              <a:p>
                <a:pPr marL="0" indent="0" algn="ctr">
                  <a:lnSpc>
                    <a:spcPct val="110000"/>
                  </a:lnSpc>
                  <a:spcBef>
                    <a:spcPts val="0"/>
                  </a:spcBef>
                  <a:buNone/>
                </a:pPr>
                <a:r>
                  <a:rPr lang="en-US" sz="1400" dirty="0">
                    <a:latin typeface="Comic Sans MS" panose="030F0702030302020204" pitchFamily="66" charset="0"/>
                  </a:rPr>
                  <a:t>The company claims that the mean amount of juice per carton, </a:t>
                </a:r>
                <a14:m>
                  <m:oMath xmlns:m="http://schemas.openxmlformats.org/officeDocument/2006/math">
                    <m:r>
                      <a:rPr lang="en-US" sz="1400" i="1" smtClean="0">
                        <a:latin typeface="Cambria Math" panose="02040503050406030204" pitchFamily="18" charset="0"/>
                        <a:ea typeface="Cambria Math" panose="02040503050406030204" pitchFamily="18" charset="0"/>
                      </a:rPr>
                      <m:t>𝜇</m:t>
                    </m:r>
                  </m:oMath>
                </a14:m>
                <a:r>
                  <a:rPr lang="en-GB" sz="1400" dirty="0">
                    <a:latin typeface="Comic Sans MS" panose="030F0702030302020204" pitchFamily="66" charset="0"/>
                  </a:rPr>
                  <a:t>, is 60ml. A trading inspector has received complaints that the company is overstating the amount of juice per carton and wishes to investigate this complaint.</a:t>
                </a:r>
              </a:p>
              <a:p>
                <a:pPr marL="0" indent="0" algn="ctr">
                  <a:lnSpc>
                    <a:spcPct val="110000"/>
                  </a:lnSpc>
                  <a:spcBef>
                    <a:spcPts val="0"/>
                  </a:spcBef>
                  <a:buNone/>
                </a:pPr>
                <a:endParaRPr lang="en-US" sz="1400" dirty="0">
                  <a:latin typeface="Comic Sans MS" panose="030F0702030302020204" pitchFamily="66" charset="0"/>
                </a:endParaRPr>
              </a:p>
              <a:p>
                <a:pPr marL="0" indent="0" algn="ctr">
                  <a:lnSpc>
                    <a:spcPct val="110000"/>
                  </a:lnSpc>
                  <a:spcBef>
                    <a:spcPts val="0"/>
                  </a:spcBef>
                  <a:buNone/>
                </a:pPr>
                <a:r>
                  <a:rPr lang="en-US" sz="1400" dirty="0">
                    <a:latin typeface="Comic Sans MS" panose="030F0702030302020204" pitchFamily="66" charset="0"/>
                  </a:rPr>
                  <a:t>T</a:t>
                </a:r>
                <a:r>
                  <a:rPr lang="en-GB" sz="1400" dirty="0">
                    <a:latin typeface="Comic Sans MS" panose="030F0702030302020204" pitchFamily="66" charset="0"/>
                  </a:rPr>
                  <a:t>he inspector takes a random sample of 16 cartons and finds that the mean amount of juice per carton is 59.1ml.</a:t>
                </a:r>
              </a:p>
              <a:p>
                <a:pPr marL="0" indent="0" algn="ctr">
                  <a:lnSpc>
                    <a:spcPct val="110000"/>
                  </a:lnSpc>
                  <a:spcBef>
                    <a:spcPts val="0"/>
                  </a:spcBef>
                  <a:buNone/>
                </a:pPr>
                <a:endParaRPr lang="en-US" sz="1400" dirty="0">
                  <a:latin typeface="Comic Sans MS" panose="030F0702030302020204" pitchFamily="66" charset="0"/>
                </a:endParaRPr>
              </a:p>
              <a:p>
                <a:pPr marL="0" indent="0" algn="ctr">
                  <a:lnSpc>
                    <a:spcPct val="110000"/>
                  </a:lnSpc>
                  <a:spcBef>
                    <a:spcPts val="0"/>
                  </a:spcBef>
                  <a:buNone/>
                </a:pPr>
                <a:r>
                  <a:rPr lang="en-US" sz="1400" dirty="0">
                    <a:latin typeface="Comic Sans MS" panose="030F0702030302020204" pitchFamily="66" charset="0"/>
                  </a:rPr>
                  <a:t>Using a 5% significance level, and stating your hypotheses clearly, test whether or not there is sufficient evidence to uphold the complaints.</a:t>
                </a:r>
                <a:endParaRPr lang="en-GB" sz="14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2C05EC9A-9A67-481E-9F6E-17B5E76AB2CF}"/>
                  </a:ext>
                </a:extLst>
              </p:cNvPr>
              <p:cNvSpPr>
                <a:spLocks noGrp="1" noRot="1" noChangeAspect="1" noMove="1" noResize="1" noEditPoints="1" noAdjustHandles="1" noChangeArrowheads="1" noChangeShapeType="1" noTextEdit="1"/>
              </p:cNvSpPr>
              <p:nvPr>
                <p:ph idx="1"/>
              </p:nvPr>
            </p:nvSpPr>
            <p:spPr>
              <a:xfrm>
                <a:off x="230820" y="1544715"/>
                <a:ext cx="3755254" cy="4891596"/>
              </a:xfrm>
              <a:blipFill>
                <a:blip r:embed="rId2"/>
                <a:stretch>
                  <a:fillRect l="-162" t="-623" r="-1461" b="-249"/>
                </a:stretch>
              </a:blipFill>
            </p:spPr>
            <p:txBody>
              <a:bodyPr/>
              <a:lstStyle/>
              <a:p>
                <a:r>
                  <a:rPr lang="en-GB">
                    <a:noFill/>
                  </a:rPr>
                  <a:t> </a:t>
                </a:r>
              </a:p>
            </p:txBody>
          </p:sp>
        </mc:Fallback>
      </mc:AlternateContent>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a:latin typeface="Comic Sans MS" panose="030F0702030302020204" pitchFamily="66" charset="0"/>
              </a:rPr>
              <a:t>3G</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6D429D57-37F1-4907-BB43-1E0CC65BEBD0}"/>
                  </a:ext>
                </a:extLst>
              </p:cNvPr>
              <p:cNvSpPr txBox="1"/>
              <p:nvPr/>
            </p:nvSpPr>
            <p:spPr>
              <a:xfrm>
                <a:off x="0" y="0"/>
                <a:ext cx="1213987" cy="276999"/>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m:t>
                      </m:r>
                    </m:oMath>
                  </m:oMathPara>
                </a14:m>
                <a:endParaRPr lang="en-GB" dirty="0"/>
              </a:p>
            </p:txBody>
          </p:sp>
        </mc:Choice>
        <mc:Fallback xmlns="">
          <p:sp>
            <p:nvSpPr>
              <p:cNvPr id="5" name="テキスト ボックス 4">
                <a:extLst>
                  <a:ext uri="{FF2B5EF4-FFF2-40B4-BE49-F238E27FC236}">
                    <a16:creationId xmlns:a16="http://schemas.microsoft.com/office/drawing/2014/main" id="{6D429D57-37F1-4907-BB43-1E0CC65BEBD0}"/>
                  </a:ext>
                </a:extLst>
              </p:cNvPr>
              <p:cNvSpPr txBox="1">
                <a:spLocks noRot="1" noChangeAspect="1" noMove="1" noResize="1" noEditPoints="1" noAdjustHandles="1" noChangeArrowheads="1" noChangeShapeType="1" noTextEdit="1"/>
              </p:cNvSpPr>
              <p:nvPr/>
            </p:nvSpPr>
            <p:spPr>
              <a:xfrm>
                <a:off x="0" y="0"/>
                <a:ext cx="1213987" cy="276999"/>
              </a:xfrm>
              <a:prstGeom prst="rect">
                <a:avLst/>
              </a:prstGeom>
              <a:blipFill>
                <a:blip r:embed="rId3"/>
                <a:stretch>
                  <a:fillRect l="-2956" r="-5911" b="-28571"/>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49825569-9A38-413B-83F1-321F9C093739}"/>
                  </a:ext>
                </a:extLst>
              </p:cNvPr>
              <p:cNvSpPr txBox="1"/>
              <p:nvPr/>
            </p:nvSpPr>
            <p:spPr>
              <a:xfrm>
                <a:off x="0" y="418730"/>
                <a:ext cx="1324914" cy="627992"/>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num>
                            <m:den>
                              <m:r>
                                <a:rPr lang="en-US" b="0" i="1" smtClean="0">
                                  <a:latin typeface="Cambria Math" panose="02040503050406030204" pitchFamily="18" charset="0"/>
                                  <a:ea typeface="Cambria Math" panose="02040503050406030204" pitchFamily="18" charset="0"/>
                                </a:rPr>
                                <m:t>𝑛</m:t>
                              </m:r>
                            </m:den>
                          </m:f>
                        </m:e>
                      </m:d>
                    </m:oMath>
                  </m:oMathPara>
                </a14:m>
                <a:endParaRPr lang="en-GB" dirty="0"/>
              </a:p>
            </p:txBody>
          </p:sp>
        </mc:Choice>
        <mc:Fallback xmlns="">
          <p:sp>
            <p:nvSpPr>
              <p:cNvPr id="6" name="テキスト ボックス 5">
                <a:extLst>
                  <a:ext uri="{FF2B5EF4-FFF2-40B4-BE49-F238E27FC236}">
                    <a16:creationId xmlns:a16="http://schemas.microsoft.com/office/drawing/2014/main" id="{49825569-9A38-413B-83F1-321F9C093739}"/>
                  </a:ext>
                </a:extLst>
              </p:cNvPr>
              <p:cNvSpPr txBox="1">
                <a:spLocks noRot="1" noChangeAspect="1" noMove="1" noResize="1" noEditPoints="1" noAdjustHandles="1" noChangeArrowheads="1" noChangeShapeType="1" noTextEdit="1"/>
              </p:cNvSpPr>
              <p:nvPr/>
            </p:nvSpPr>
            <p:spPr>
              <a:xfrm>
                <a:off x="0" y="418730"/>
                <a:ext cx="1324914" cy="62799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テキスト ボックス 18">
                <a:extLst>
                  <a:ext uri="{FF2B5EF4-FFF2-40B4-BE49-F238E27FC236}">
                    <a16:creationId xmlns:a16="http://schemas.microsoft.com/office/drawing/2014/main" id="{7A374E4D-E2AF-4DDA-9538-237CFB007846}"/>
                  </a:ext>
                </a:extLst>
              </p:cNvPr>
              <p:cNvSpPr txBox="1"/>
              <p:nvPr/>
            </p:nvSpPr>
            <p:spPr>
              <a:xfrm>
                <a:off x="5272546" y="1420428"/>
                <a:ext cx="109517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0</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=60</m:t>
                      </m:r>
                    </m:oMath>
                  </m:oMathPara>
                </a14:m>
                <a:endParaRPr lang="en-GB" sz="1400" dirty="0">
                  <a:latin typeface="Comic Sans MS" panose="030F0702030302020204" pitchFamily="66" charset="0"/>
                </a:endParaRPr>
              </a:p>
            </p:txBody>
          </p:sp>
        </mc:Choice>
        <mc:Fallback xmlns="">
          <p:sp>
            <p:nvSpPr>
              <p:cNvPr id="19" name="テキスト ボックス 18">
                <a:extLst>
                  <a:ext uri="{FF2B5EF4-FFF2-40B4-BE49-F238E27FC236}">
                    <a16:creationId xmlns:a16="http://schemas.microsoft.com/office/drawing/2014/main" id="{7A374E4D-E2AF-4DDA-9538-237CFB007846}"/>
                  </a:ext>
                </a:extLst>
              </p:cNvPr>
              <p:cNvSpPr txBox="1">
                <a:spLocks noRot="1" noChangeAspect="1" noMove="1" noResize="1" noEditPoints="1" noAdjustHandles="1" noChangeArrowheads="1" noChangeShapeType="1" noTextEdit="1"/>
              </p:cNvSpPr>
              <p:nvPr/>
            </p:nvSpPr>
            <p:spPr>
              <a:xfrm>
                <a:off x="5272546" y="1420428"/>
                <a:ext cx="1095172" cy="307777"/>
              </a:xfrm>
              <a:prstGeom prst="rect">
                <a:avLst/>
              </a:prstGeom>
              <a:blipFill>
                <a:blip r:embed="rId5"/>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テキスト ボックス 19">
                <a:extLst>
                  <a:ext uri="{FF2B5EF4-FFF2-40B4-BE49-F238E27FC236}">
                    <a16:creationId xmlns:a16="http://schemas.microsoft.com/office/drawing/2014/main" id="{26EFBC43-7D32-4FC4-B9AB-E6D123DB929F}"/>
                  </a:ext>
                </a:extLst>
              </p:cNvPr>
              <p:cNvSpPr txBox="1"/>
              <p:nvPr/>
            </p:nvSpPr>
            <p:spPr>
              <a:xfrm>
                <a:off x="5272988" y="1777381"/>
                <a:ext cx="109100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1</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&lt;60</m:t>
                      </m:r>
                    </m:oMath>
                  </m:oMathPara>
                </a14:m>
                <a:endParaRPr lang="en-GB" sz="1400" dirty="0">
                  <a:latin typeface="Comic Sans MS" panose="030F0702030302020204" pitchFamily="66" charset="0"/>
                </a:endParaRPr>
              </a:p>
            </p:txBody>
          </p:sp>
        </mc:Choice>
        <mc:Fallback xmlns="">
          <p:sp>
            <p:nvSpPr>
              <p:cNvPr id="20" name="テキスト ボックス 19">
                <a:extLst>
                  <a:ext uri="{FF2B5EF4-FFF2-40B4-BE49-F238E27FC236}">
                    <a16:creationId xmlns:a16="http://schemas.microsoft.com/office/drawing/2014/main" id="{26EFBC43-7D32-4FC4-B9AB-E6D123DB929F}"/>
                  </a:ext>
                </a:extLst>
              </p:cNvPr>
              <p:cNvSpPr txBox="1">
                <a:spLocks noRot="1" noChangeAspect="1" noMove="1" noResize="1" noEditPoints="1" noAdjustHandles="1" noChangeArrowheads="1" noChangeShapeType="1" noTextEdit="1"/>
              </p:cNvSpPr>
              <p:nvPr/>
            </p:nvSpPr>
            <p:spPr>
              <a:xfrm>
                <a:off x="5272988" y="1777381"/>
                <a:ext cx="1091004" cy="307777"/>
              </a:xfrm>
              <a:prstGeom prst="rect">
                <a:avLst/>
              </a:prstGeom>
              <a:blipFill>
                <a:blip r:embed="rId6"/>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テキスト ボックス 21">
                <a:extLst>
                  <a:ext uri="{FF2B5EF4-FFF2-40B4-BE49-F238E27FC236}">
                    <a16:creationId xmlns:a16="http://schemas.microsoft.com/office/drawing/2014/main" id="{4C5330D2-C3C7-4314-9D40-CE0FA6331578}"/>
                  </a:ext>
                </a:extLst>
              </p:cNvPr>
              <p:cNvSpPr txBox="1"/>
              <p:nvPr/>
            </p:nvSpPr>
            <p:spPr>
              <a:xfrm>
                <a:off x="6635707" y="1432248"/>
                <a:ext cx="1286826" cy="5582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1600" b="0" i="1" smtClean="0">
                              <a:latin typeface="Cambria Math" panose="02040503050406030204" pitchFamily="18" charset="0"/>
                              <a:ea typeface="Cambria Math" panose="02040503050406030204" pitchFamily="18" charset="0"/>
                            </a:rPr>
                          </m:ctrlPr>
                        </m:accPr>
                        <m:e>
                          <m:r>
                            <a:rPr lang="en-US" sz="1600" b="0" i="1" smtClean="0">
                              <a:latin typeface="Cambria Math" panose="02040503050406030204" pitchFamily="18" charset="0"/>
                              <a:ea typeface="Cambria Math" panose="02040503050406030204" pitchFamily="18" charset="0"/>
                            </a:rPr>
                            <m:t>𝑋</m:t>
                          </m:r>
                        </m:e>
                      </m:acc>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𝑁</m:t>
                      </m:r>
                      <m:d>
                        <m:dPr>
                          <m:ctrlPr>
                            <a:rPr lang="en-US" sz="1600" b="0" i="1" smtClean="0">
                              <a:latin typeface="Cambria Math" panose="02040503050406030204" pitchFamily="18" charset="0"/>
                              <a:ea typeface="Cambria Math" panose="02040503050406030204" pitchFamily="18" charset="0"/>
                            </a:rPr>
                          </m:ctrlPr>
                        </m:dPr>
                        <m:e>
                          <m:r>
                            <a:rPr lang="en-US" sz="1600" b="0" i="1" smtClean="0">
                              <a:latin typeface="Cambria Math" panose="02040503050406030204" pitchFamily="18" charset="0"/>
                              <a:ea typeface="Cambria Math" panose="02040503050406030204" pitchFamily="18" charset="0"/>
                            </a:rPr>
                            <m:t>60,</m:t>
                          </m:r>
                          <m:f>
                            <m:fPr>
                              <m:ctrlPr>
                                <a:rPr lang="en-US" sz="1600" b="0" i="1" smtClean="0">
                                  <a:latin typeface="Cambria Math" panose="02040503050406030204" pitchFamily="18" charset="0"/>
                                  <a:ea typeface="Cambria Math" panose="02040503050406030204" pitchFamily="18" charset="0"/>
                                </a:rPr>
                              </m:ctrlPr>
                            </m:fPr>
                            <m:num>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3</m:t>
                                  </m:r>
                                </m:e>
                                <m:sup>
                                  <m:r>
                                    <a:rPr lang="en-US" sz="1600" b="0" i="1" smtClean="0">
                                      <a:latin typeface="Cambria Math" panose="02040503050406030204" pitchFamily="18" charset="0"/>
                                      <a:ea typeface="Cambria Math" panose="02040503050406030204" pitchFamily="18" charset="0"/>
                                    </a:rPr>
                                    <m:t>2</m:t>
                                  </m:r>
                                </m:sup>
                              </m:sSup>
                            </m:num>
                            <m:den>
                              <m:r>
                                <a:rPr lang="en-US" sz="1600" b="0" i="1" smtClean="0">
                                  <a:latin typeface="Cambria Math" panose="02040503050406030204" pitchFamily="18" charset="0"/>
                                  <a:ea typeface="Cambria Math" panose="02040503050406030204" pitchFamily="18" charset="0"/>
                                </a:rPr>
                                <m:t>16</m:t>
                              </m:r>
                            </m:den>
                          </m:f>
                        </m:e>
                      </m:d>
                    </m:oMath>
                  </m:oMathPara>
                </a14:m>
                <a:endParaRPr lang="en-GB" sz="1600" dirty="0"/>
              </a:p>
            </p:txBody>
          </p:sp>
        </mc:Choice>
        <mc:Fallback xmlns="">
          <p:sp>
            <p:nvSpPr>
              <p:cNvPr id="22" name="テキスト ボックス 21">
                <a:extLst>
                  <a:ext uri="{FF2B5EF4-FFF2-40B4-BE49-F238E27FC236}">
                    <a16:creationId xmlns:a16="http://schemas.microsoft.com/office/drawing/2014/main" id="{4C5330D2-C3C7-4314-9D40-CE0FA6331578}"/>
                  </a:ext>
                </a:extLst>
              </p:cNvPr>
              <p:cNvSpPr txBox="1">
                <a:spLocks noRot="1" noChangeAspect="1" noMove="1" noResize="1" noEditPoints="1" noAdjustHandles="1" noChangeArrowheads="1" noChangeShapeType="1" noTextEdit="1"/>
              </p:cNvSpPr>
              <p:nvPr/>
            </p:nvSpPr>
            <p:spPr>
              <a:xfrm>
                <a:off x="6635707" y="1432248"/>
                <a:ext cx="1286826" cy="558230"/>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テキスト ボックス 44">
                <a:extLst>
                  <a:ext uri="{FF2B5EF4-FFF2-40B4-BE49-F238E27FC236}">
                    <a16:creationId xmlns:a16="http://schemas.microsoft.com/office/drawing/2014/main" id="{2198CAA6-8806-4089-B6FE-0D10F5593E5A}"/>
                  </a:ext>
                </a:extLst>
              </p:cNvPr>
              <p:cNvSpPr txBox="1"/>
              <p:nvPr/>
            </p:nvSpPr>
            <p:spPr>
              <a:xfrm>
                <a:off x="5570430" y="2576501"/>
                <a:ext cx="201612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𝑃</m:t>
                      </m:r>
                      <m:d>
                        <m:dPr>
                          <m:ctrlPr>
                            <a:rPr lang="en-US" sz="1600" b="0" i="1" smtClean="0">
                              <a:latin typeface="Cambria Math" panose="02040503050406030204" pitchFamily="18" charset="0"/>
                            </a:rPr>
                          </m:ctrlPr>
                        </m:dPr>
                        <m:e>
                          <m:acc>
                            <m:accPr>
                              <m:chr m:val="̅"/>
                              <m:ctrlPr>
                                <a:rPr lang="en-US" sz="1600" b="0" i="1" smtClean="0">
                                  <a:latin typeface="Cambria Math" panose="02040503050406030204" pitchFamily="18" charset="0"/>
                                </a:rPr>
                              </m:ctrlPr>
                            </m:accPr>
                            <m:e>
                              <m:r>
                                <a:rPr lang="en-US" sz="1600" b="0" i="1" smtClean="0">
                                  <a:latin typeface="Cambria Math" panose="02040503050406030204" pitchFamily="18" charset="0"/>
                                </a:rPr>
                                <m:t>𝑋</m:t>
                              </m:r>
                            </m:e>
                          </m:acc>
                          <m:r>
                            <a:rPr lang="en-US" sz="1600" b="0" i="1" smtClean="0">
                              <a:latin typeface="Cambria Math" panose="02040503050406030204" pitchFamily="18" charset="0"/>
                            </a:rPr>
                            <m:t>&lt;59.1</m:t>
                          </m:r>
                        </m:e>
                      </m:d>
                      <m:r>
                        <a:rPr lang="en-US" sz="1600" b="0" i="1" smtClean="0">
                          <a:latin typeface="Cambria Math" panose="02040503050406030204" pitchFamily="18" charset="0"/>
                        </a:rPr>
                        <m:t>=0.1151</m:t>
                      </m:r>
                    </m:oMath>
                  </m:oMathPara>
                </a14:m>
                <a:endParaRPr lang="en-GB" sz="1600" dirty="0"/>
              </a:p>
            </p:txBody>
          </p:sp>
        </mc:Choice>
        <mc:Fallback xmlns="">
          <p:sp>
            <p:nvSpPr>
              <p:cNvPr id="45" name="テキスト ボックス 44">
                <a:extLst>
                  <a:ext uri="{FF2B5EF4-FFF2-40B4-BE49-F238E27FC236}">
                    <a16:creationId xmlns:a16="http://schemas.microsoft.com/office/drawing/2014/main" id="{2198CAA6-8806-4089-B6FE-0D10F5593E5A}"/>
                  </a:ext>
                </a:extLst>
              </p:cNvPr>
              <p:cNvSpPr txBox="1">
                <a:spLocks noRot="1" noChangeAspect="1" noMove="1" noResize="1" noEditPoints="1" noAdjustHandles="1" noChangeArrowheads="1" noChangeShapeType="1" noTextEdit="1"/>
              </p:cNvSpPr>
              <p:nvPr/>
            </p:nvSpPr>
            <p:spPr>
              <a:xfrm>
                <a:off x="5570430" y="2576501"/>
                <a:ext cx="2016129" cy="246221"/>
              </a:xfrm>
              <a:prstGeom prst="rect">
                <a:avLst/>
              </a:prstGeom>
              <a:blipFill>
                <a:blip r:embed="rId8"/>
                <a:stretch>
                  <a:fillRect l="-2115" t="-5000" r="-1511" b="-7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テキスト ボックス 45">
                <a:extLst>
                  <a:ext uri="{FF2B5EF4-FFF2-40B4-BE49-F238E27FC236}">
                    <a16:creationId xmlns:a16="http://schemas.microsoft.com/office/drawing/2014/main" id="{6E423795-0BC0-4086-82FB-390132DD8816}"/>
                  </a:ext>
                </a:extLst>
              </p:cNvPr>
              <p:cNvSpPr txBox="1"/>
              <p:nvPr/>
            </p:nvSpPr>
            <p:spPr>
              <a:xfrm>
                <a:off x="6711166" y="2920533"/>
                <a:ext cx="937051"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=11.51%</m:t>
                      </m:r>
                    </m:oMath>
                  </m:oMathPara>
                </a14:m>
                <a:endParaRPr lang="en-GB" sz="1600" dirty="0"/>
              </a:p>
            </p:txBody>
          </p:sp>
        </mc:Choice>
        <mc:Fallback xmlns="">
          <p:sp>
            <p:nvSpPr>
              <p:cNvPr id="46" name="テキスト ボックス 45">
                <a:extLst>
                  <a:ext uri="{FF2B5EF4-FFF2-40B4-BE49-F238E27FC236}">
                    <a16:creationId xmlns:a16="http://schemas.microsoft.com/office/drawing/2014/main" id="{6E423795-0BC0-4086-82FB-390132DD8816}"/>
                  </a:ext>
                </a:extLst>
              </p:cNvPr>
              <p:cNvSpPr txBox="1">
                <a:spLocks noRot="1" noChangeAspect="1" noMove="1" noResize="1" noEditPoints="1" noAdjustHandles="1" noChangeArrowheads="1" noChangeShapeType="1" noTextEdit="1"/>
              </p:cNvSpPr>
              <p:nvPr/>
            </p:nvSpPr>
            <p:spPr>
              <a:xfrm>
                <a:off x="6711166" y="2920533"/>
                <a:ext cx="937051" cy="246221"/>
              </a:xfrm>
              <a:prstGeom prst="rect">
                <a:avLst/>
              </a:prstGeom>
              <a:blipFill>
                <a:blip r:embed="rId9"/>
                <a:stretch>
                  <a:fillRect l="-1948" r="-4545" b="-15000"/>
                </a:stretch>
              </a:blipFill>
            </p:spPr>
            <p:txBody>
              <a:bodyPr/>
              <a:lstStyle/>
              <a:p>
                <a:r>
                  <a:rPr lang="en-GB">
                    <a:noFill/>
                  </a:rPr>
                  <a:t> </a:t>
                </a:r>
              </a:p>
            </p:txBody>
          </p:sp>
        </mc:Fallback>
      </mc:AlternateContent>
      <p:sp>
        <p:nvSpPr>
          <p:cNvPr id="33" name="テキスト ボックス 32">
            <a:extLst>
              <a:ext uri="{FF2B5EF4-FFF2-40B4-BE49-F238E27FC236}">
                <a16:creationId xmlns:a16="http://schemas.microsoft.com/office/drawing/2014/main" id="{C49B3221-0CF7-4BCA-8080-190ADB1900B8}"/>
              </a:ext>
            </a:extLst>
          </p:cNvPr>
          <p:cNvSpPr txBox="1"/>
          <p:nvPr/>
        </p:nvSpPr>
        <p:spPr>
          <a:xfrm>
            <a:off x="4317449" y="3455260"/>
            <a:ext cx="4635374" cy="1815882"/>
          </a:xfrm>
          <a:prstGeom prst="rect">
            <a:avLst/>
          </a:prstGeom>
          <a:noFill/>
        </p:spPr>
        <p:txBody>
          <a:bodyPr wrap="square" rtlCol="0">
            <a:spAutoFit/>
          </a:bodyPr>
          <a:lstStyle/>
          <a:p>
            <a:pPr marL="285750" indent="-285750">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Although getting in this range is unlikely , it is not below 5%</a:t>
            </a:r>
          </a:p>
          <a:p>
            <a:pPr marL="285750" indent="-285750">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Therefore, it is not unlikely enough for us to reject the null hypothesis that the mean is actually 60ml</a:t>
            </a:r>
          </a:p>
          <a:p>
            <a:pPr marL="285750" indent="-285750">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So we accept the null hypothesis</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093211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animEffect transition="in" filter="blinds(horizontal)">
                                      <p:cBhvr>
                                        <p:cTn id="7" dur="500"/>
                                        <p:tgtEl>
                                          <p:spTgt spid="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3">
                                            <p:txEl>
                                              <p:pRg st="2" end="2"/>
                                            </p:txEl>
                                          </p:spTgt>
                                        </p:tgtEl>
                                        <p:attrNameLst>
                                          <p:attrName>style.visibility</p:attrName>
                                        </p:attrNameLst>
                                      </p:cBhvr>
                                      <p:to>
                                        <p:strVal val="visible"/>
                                      </p:to>
                                    </p:set>
                                    <p:animEffect transition="in" filter="blinds(horizontal)">
                                      <p:cBhvr>
                                        <p:cTn id="12" dur="500"/>
                                        <p:tgtEl>
                                          <p:spTgt spid="3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3">
                                            <p:txEl>
                                              <p:pRg st="4" end="4"/>
                                            </p:txEl>
                                          </p:spTgt>
                                        </p:tgtEl>
                                        <p:attrNameLst>
                                          <p:attrName>style.visibility</p:attrName>
                                        </p:attrNameLst>
                                      </p:cBhvr>
                                      <p:to>
                                        <p:strVal val="visible"/>
                                      </p:to>
                                    </p:set>
                                    <p:animEffect transition="in" filter="blinds(horizontal)">
                                      <p:cBhvr>
                                        <p:cTn id="17" dur="500"/>
                                        <p:tgtEl>
                                          <p:spTgt spid="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5"/>
            <a:ext cx="3755254" cy="4891596"/>
          </a:xfrm>
        </p:spPr>
        <p:txBody>
          <a:bodyPr>
            <a:normAutofit/>
          </a:bodyPr>
          <a:lstStyle/>
          <a:p>
            <a:pPr marL="0" indent="0" algn="ctr">
              <a:buNone/>
            </a:pPr>
            <a:r>
              <a:rPr lang="en-US" sz="1500" b="1" dirty="0">
                <a:latin typeface="Comic Sans MS" panose="030F0702030302020204" pitchFamily="66" charset="0"/>
              </a:rPr>
              <a:t>You need to be able to do hypothesis testing using the normal distribution</a:t>
            </a:r>
            <a:endParaRPr lang="en-US" sz="1500" dirty="0">
              <a:latin typeface="Comic Sans MS" panose="030F0702030302020204" pitchFamily="66" charset="0"/>
            </a:endParaRPr>
          </a:p>
          <a:p>
            <a:pPr marL="0" indent="0" algn="ctr">
              <a:lnSpc>
                <a:spcPct val="110000"/>
              </a:lnSpc>
              <a:spcBef>
                <a:spcPts val="0"/>
              </a:spcBef>
              <a:buNone/>
            </a:pPr>
            <a:endParaRPr lang="en-US" sz="1500" dirty="0">
              <a:latin typeface="Comic Sans MS" panose="030F0702030302020204" pitchFamily="66" charset="0"/>
            </a:endParaRPr>
          </a:p>
          <a:p>
            <a:pPr marL="0" indent="0" algn="ctr">
              <a:lnSpc>
                <a:spcPct val="110000"/>
              </a:lnSpc>
              <a:spcBef>
                <a:spcPts val="0"/>
              </a:spcBef>
              <a:buNone/>
            </a:pPr>
            <a:r>
              <a:rPr lang="en-US" sz="1500" dirty="0">
                <a:latin typeface="Comic Sans MS" panose="030F0702030302020204" pitchFamily="66" charset="0"/>
                <a:sym typeface="Wingdings" panose="05000000000000000000" pitchFamily="2" charset="2"/>
              </a:rPr>
              <a:t>It is also possible to use the </a:t>
            </a:r>
            <a:r>
              <a:rPr lang="en-US" sz="1500" dirty="0" err="1">
                <a:latin typeface="Comic Sans MS" panose="030F0702030302020204" pitchFamily="66" charset="0"/>
                <a:sym typeface="Wingdings" panose="05000000000000000000" pitchFamily="2" charset="2"/>
              </a:rPr>
              <a:t>standardised</a:t>
            </a:r>
            <a:r>
              <a:rPr lang="en-US" sz="1500" dirty="0">
                <a:latin typeface="Comic Sans MS" panose="030F0702030302020204" pitchFamily="66" charset="0"/>
                <a:sym typeface="Wingdings" panose="05000000000000000000" pitchFamily="2" charset="2"/>
              </a:rPr>
              <a:t> normal distribution when using a sample</a:t>
            </a:r>
            <a:endParaRPr lang="en-GB" sz="1500" dirty="0">
              <a:latin typeface="Comic Sans MS" panose="030F0702030302020204" pitchFamily="66" charset="0"/>
            </a:endParaRPr>
          </a:p>
        </p:txBody>
      </p:sp>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a:latin typeface="Comic Sans MS" panose="030F0702030302020204" pitchFamily="66" charset="0"/>
              </a:rPr>
              <a:t>3G</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6D429D57-37F1-4907-BB43-1E0CC65BEBD0}"/>
                  </a:ext>
                </a:extLst>
              </p:cNvPr>
              <p:cNvSpPr txBox="1"/>
              <p:nvPr/>
            </p:nvSpPr>
            <p:spPr>
              <a:xfrm>
                <a:off x="0" y="0"/>
                <a:ext cx="1213987" cy="276999"/>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m:t>
                      </m:r>
                    </m:oMath>
                  </m:oMathPara>
                </a14:m>
                <a:endParaRPr lang="en-GB" dirty="0"/>
              </a:p>
            </p:txBody>
          </p:sp>
        </mc:Choice>
        <mc:Fallback xmlns="">
          <p:sp>
            <p:nvSpPr>
              <p:cNvPr id="5" name="テキスト ボックス 4">
                <a:extLst>
                  <a:ext uri="{FF2B5EF4-FFF2-40B4-BE49-F238E27FC236}">
                    <a16:creationId xmlns:a16="http://schemas.microsoft.com/office/drawing/2014/main" id="{6D429D57-37F1-4907-BB43-1E0CC65BEBD0}"/>
                  </a:ext>
                </a:extLst>
              </p:cNvPr>
              <p:cNvSpPr txBox="1">
                <a:spLocks noRot="1" noChangeAspect="1" noMove="1" noResize="1" noEditPoints="1" noAdjustHandles="1" noChangeArrowheads="1" noChangeShapeType="1" noTextEdit="1"/>
              </p:cNvSpPr>
              <p:nvPr/>
            </p:nvSpPr>
            <p:spPr>
              <a:xfrm>
                <a:off x="0" y="0"/>
                <a:ext cx="1213987" cy="276999"/>
              </a:xfrm>
              <a:prstGeom prst="rect">
                <a:avLst/>
              </a:prstGeom>
              <a:blipFill>
                <a:blip r:embed="rId2"/>
                <a:stretch>
                  <a:fillRect l="-2956" r="-5911" b="-28571"/>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49825569-9A38-413B-83F1-321F9C093739}"/>
                  </a:ext>
                </a:extLst>
              </p:cNvPr>
              <p:cNvSpPr txBox="1"/>
              <p:nvPr/>
            </p:nvSpPr>
            <p:spPr>
              <a:xfrm>
                <a:off x="0" y="418730"/>
                <a:ext cx="1324914" cy="627992"/>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num>
                            <m:den>
                              <m:r>
                                <a:rPr lang="en-US" b="0" i="1" smtClean="0">
                                  <a:latin typeface="Cambria Math" panose="02040503050406030204" pitchFamily="18" charset="0"/>
                                  <a:ea typeface="Cambria Math" panose="02040503050406030204" pitchFamily="18" charset="0"/>
                                </a:rPr>
                                <m:t>𝑛</m:t>
                              </m:r>
                            </m:den>
                          </m:f>
                        </m:e>
                      </m:d>
                    </m:oMath>
                  </m:oMathPara>
                </a14:m>
                <a:endParaRPr lang="en-GB" dirty="0"/>
              </a:p>
            </p:txBody>
          </p:sp>
        </mc:Choice>
        <mc:Fallback xmlns="">
          <p:sp>
            <p:nvSpPr>
              <p:cNvPr id="6" name="テキスト ボックス 5">
                <a:extLst>
                  <a:ext uri="{FF2B5EF4-FFF2-40B4-BE49-F238E27FC236}">
                    <a16:creationId xmlns:a16="http://schemas.microsoft.com/office/drawing/2014/main" id="{49825569-9A38-413B-83F1-321F9C093739}"/>
                  </a:ext>
                </a:extLst>
              </p:cNvPr>
              <p:cNvSpPr txBox="1">
                <a:spLocks noRot="1" noChangeAspect="1" noMove="1" noResize="1" noEditPoints="1" noAdjustHandles="1" noChangeArrowheads="1" noChangeShapeType="1" noTextEdit="1"/>
              </p:cNvSpPr>
              <p:nvPr/>
            </p:nvSpPr>
            <p:spPr>
              <a:xfrm>
                <a:off x="0" y="418730"/>
                <a:ext cx="1324914" cy="627992"/>
              </a:xfrm>
              <a:prstGeom prst="rect">
                <a:avLst/>
              </a:prstGeom>
              <a:blipFill>
                <a:blip r:embed="rId3"/>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AB71A6B0-F251-411D-81E7-F3CA7613B398}"/>
                  </a:ext>
                </a:extLst>
              </p:cNvPr>
              <p:cNvSpPr txBox="1"/>
              <p:nvPr/>
            </p:nvSpPr>
            <p:spPr>
              <a:xfrm>
                <a:off x="1811398" y="5427156"/>
                <a:ext cx="1059457" cy="5167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r>
                            <a:rPr lang="en-US" b="0" i="1" smtClean="0">
                              <a:latin typeface="Cambria Math" panose="02040503050406030204" pitchFamily="18" charset="0"/>
                              <a:ea typeface="Cambria Math" panose="02040503050406030204" pitchFamily="18" charset="0"/>
                            </a:rPr>
                            <m:t>𝜎</m:t>
                          </m:r>
                        </m:den>
                      </m:f>
                    </m:oMath>
                  </m:oMathPara>
                </a14:m>
                <a:endParaRPr lang="en-GB" dirty="0"/>
              </a:p>
            </p:txBody>
          </p:sp>
        </mc:Choice>
        <mc:Fallback xmlns="">
          <p:sp>
            <p:nvSpPr>
              <p:cNvPr id="7" name="テキスト ボックス 6">
                <a:extLst>
                  <a:ext uri="{FF2B5EF4-FFF2-40B4-BE49-F238E27FC236}">
                    <a16:creationId xmlns:a16="http://schemas.microsoft.com/office/drawing/2014/main" id="{AB71A6B0-F251-411D-81E7-F3CA7613B398}"/>
                  </a:ext>
                </a:extLst>
              </p:cNvPr>
              <p:cNvSpPr txBox="1">
                <a:spLocks noRot="1" noChangeAspect="1" noMove="1" noResize="1" noEditPoints="1" noAdjustHandles="1" noChangeArrowheads="1" noChangeShapeType="1" noTextEdit="1"/>
              </p:cNvSpPr>
              <p:nvPr/>
            </p:nvSpPr>
            <p:spPr>
              <a:xfrm>
                <a:off x="1811398" y="5427156"/>
                <a:ext cx="1059457" cy="516745"/>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テキスト ボックス 14">
                <a:extLst>
                  <a:ext uri="{FF2B5EF4-FFF2-40B4-BE49-F238E27FC236}">
                    <a16:creationId xmlns:a16="http://schemas.microsoft.com/office/drawing/2014/main" id="{ABCCC030-3E41-435B-9254-46819995CF1A}"/>
                  </a:ext>
                </a:extLst>
              </p:cNvPr>
              <p:cNvSpPr txBox="1"/>
              <p:nvPr/>
            </p:nvSpPr>
            <p:spPr>
              <a:xfrm>
                <a:off x="1777366" y="3710149"/>
                <a:ext cx="1213987" cy="276999"/>
              </a:xfrm>
              <a:prstGeom prst="rect">
                <a:avLst/>
              </a:prstGeom>
              <a:noFill/>
              <a:ln w="25400">
                <a:no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m:t>
                      </m:r>
                    </m:oMath>
                  </m:oMathPara>
                </a14:m>
                <a:endParaRPr lang="en-GB" dirty="0"/>
              </a:p>
            </p:txBody>
          </p:sp>
        </mc:Choice>
        <mc:Fallback xmlns="">
          <p:sp>
            <p:nvSpPr>
              <p:cNvPr id="15" name="テキスト ボックス 14">
                <a:extLst>
                  <a:ext uri="{FF2B5EF4-FFF2-40B4-BE49-F238E27FC236}">
                    <a16:creationId xmlns:a16="http://schemas.microsoft.com/office/drawing/2014/main" id="{ABCCC030-3E41-435B-9254-46819995CF1A}"/>
                  </a:ext>
                </a:extLst>
              </p:cNvPr>
              <p:cNvSpPr txBox="1">
                <a:spLocks noRot="1" noChangeAspect="1" noMove="1" noResize="1" noEditPoints="1" noAdjustHandles="1" noChangeArrowheads="1" noChangeShapeType="1" noTextEdit="1"/>
              </p:cNvSpPr>
              <p:nvPr/>
            </p:nvSpPr>
            <p:spPr>
              <a:xfrm>
                <a:off x="1777366" y="3710149"/>
                <a:ext cx="1213987" cy="276999"/>
              </a:xfrm>
              <a:prstGeom prst="rect">
                <a:avLst/>
              </a:prstGeom>
              <a:blipFill>
                <a:blip r:embed="rId5"/>
                <a:stretch>
                  <a:fillRect l="-4523" t="-4444" r="-7035" b="-35556"/>
                </a:stretch>
              </a:blipFill>
              <a:ln w="25400">
                <a:noFill/>
              </a:ln>
            </p:spPr>
            <p:txBody>
              <a:bodyPr/>
              <a:lstStyle/>
              <a:p>
                <a:r>
                  <a:rPr lang="en-GB">
                    <a:noFill/>
                  </a:rPr>
                  <a:t> </a:t>
                </a:r>
              </a:p>
            </p:txBody>
          </p:sp>
        </mc:Fallback>
      </mc:AlternateContent>
      <p:sp>
        <p:nvSpPr>
          <p:cNvPr id="9" name="テキスト ボックス 8">
            <a:extLst>
              <a:ext uri="{FF2B5EF4-FFF2-40B4-BE49-F238E27FC236}">
                <a16:creationId xmlns:a16="http://schemas.microsoft.com/office/drawing/2014/main" id="{578A0475-842B-4E56-B2EA-90365AA306D0}"/>
              </a:ext>
            </a:extLst>
          </p:cNvPr>
          <p:cNvSpPr txBox="1"/>
          <p:nvPr/>
        </p:nvSpPr>
        <p:spPr>
          <a:xfrm>
            <a:off x="1721917" y="3107976"/>
            <a:ext cx="1266693" cy="369332"/>
          </a:xfrm>
          <a:prstGeom prst="rect">
            <a:avLst/>
          </a:prstGeom>
          <a:noFill/>
        </p:spPr>
        <p:txBody>
          <a:bodyPr wrap="none" rtlCol="0">
            <a:spAutoFit/>
          </a:bodyPr>
          <a:lstStyle/>
          <a:p>
            <a:r>
              <a:rPr lang="en-US" u="sng" dirty="0">
                <a:latin typeface="Comic Sans MS" panose="030F0702030302020204" pitchFamily="66" charset="0"/>
              </a:rPr>
              <a:t>Population</a:t>
            </a:r>
            <a:endParaRPr lang="en-GB" u="sng" dirty="0">
              <a:latin typeface="Comic Sans MS" panose="030F0702030302020204" pitchFamily="66" charset="0"/>
            </a:endParaRPr>
          </a:p>
        </p:txBody>
      </p:sp>
      <p:cxnSp>
        <p:nvCxnSpPr>
          <p:cNvPr id="11" name="直線矢印コネクタ 10">
            <a:extLst>
              <a:ext uri="{FF2B5EF4-FFF2-40B4-BE49-F238E27FC236}">
                <a16:creationId xmlns:a16="http://schemas.microsoft.com/office/drawing/2014/main" id="{B21944A2-14AD-4068-B06E-26F6DB841EDD}"/>
              </a:ext>
            </a:extLst>
          </p:cNvPr>
          <p:cNvCxnSpPr/>
          <p:nvPr/>
        </p:nvCxnSpPr>
        <p:spPr>
          <a:xfrm>
            <a:off x="2423956" y="4288881"/>
            <a:ext cx="0" cy="94103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8E9C7871-5F77-425F-9B09-5F2C775A3EF1}"/>
              </a:ext>
            </a:extLst>
          </p:cNvPr>
          <p:cNvSpPr txBox="1"/>
          <p:nvPr/>
        </p:nvSpPr>
        <p:spPr>
          <a:xfrm>
            <a:off x="414437" y="4343906"/>
            <a:ext cx="1912302" cy="73866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Converting values to the standard normal distribution</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1" name="テキスト ボックス 20">
                <a:extLst>
                  <a:ext uri="{FF2B5EF4-FFF2-40B4-BE49-F238E27FC236}">
                    <a16:creationId xmlns:a16="http://schemas.microsoft.com/office/drawing/2014/main" id="{25DE6E05-751C-491B-8FFE-606F6F6492D4}"/>
                  </a:ext>
                </a:extLst>
              </p:cNvPr>
              <p:cNvSpPr txBox="1"/>
              <p:nvPr/>
            </p:nvSpPr>
            <p:spPr>
              <a:xfrm>
                <a:off x="6200820" y="5416593"/>
                <a:ext cx="1059457" cy="76995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f>
                            <m:fPr>
                              <m:ctrlPr>
                                <a:rPr lang="en-US" b="0" i="1" smtClean="0">
                                  <a:latin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𝜎</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den>
                      </m:f>
                    </m:oMath>
                  </m:oMathPara>
                </a14:m>
                <a:endParaRPr lang="en-GB" dirty="0"/>
              </a:p>
            </p:txBody>
          </p:sp>
        </mc:Choice>
        <mc:Fallback xmlns="">
          <p:sp>
            <p:nvSpPr>
              <p:cNvPr id="21" name="テキスト ボックス 20">
                <a:extLst>
                  <a:ext uri="{FF2B5EF4-FFF2-40B4-BE49-F238E27FC236}">
                    <a16:creationId xmlns:a16="http://schemas.microsoft.com/office/drawing/2014/main" id="{25DE6E05-751C-491B-8FFE-606F6F6492D4}"/>
                  </a:ext>
                </a:extLst>
              </p:cNvPr>
              <p:cNvSpPr txBox="1">
                <a:spLocks noRot="1" noChangeAspect="1" noMove="1" noResize="1" noEditPoints="1" noAdjustHandles="1" noChangeArrowheads="1" noChangeShapeType="1" noTextEdit="1"/>
              </p:cNvSpPr>
              <p:nvPr/>
            </p:nvSpPr>
            <p:spPr>
              <a:xfrm>
                <a:off x="6200820" y="5416593"/>
                <a:ext cx="1059457" cy="769954"/>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テキスト ボックス 22">
                <a:extLst>
                  <a:ext uri="{FF2B5EF4-FFF2-40B4-BE49-F238E27FC236}">
                    <a16:creationId xmlns:a16="http://schemas.microsoft.com/office/drawing/2014/main" id="{0AABB88A-5CEE-4E48-AC41-BD7363D13119}"/>
                  </a:ext>
                </a:extLst>
              </p:cNvPr>
              <p:cNvSpPr txBox="1"/>
              <p:nvPr/>
            </p:nvSpPr>
            <p:spPr>
              <a:xfrm>
                <a:off x="6121521" y="3572838"/>
                <a:ext cx="1324914" cy="627992"/>
              </a:xfrm>
              <a:prstGeom prst="rect">
                <a:avLst/>
              </a:prstGeom>
              <a:noFill/>
              <a:ln w="25400">
                <a:no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num>
                            <m:den>
                              <m:r>
                                <a:rPr lang="en-US" b="0" i="1" smtClean="0">
                                  <a:latin typeface="Cambria Math" panose="02040503050406030204" pitchFamily="18" charset="0"/>
                                  <a:ea typeface="Cambria Math" panose="02040503050406030204" pitchFamily="18" charset="0"/>
                                </a:rPr>
                                <m:t>𝑛</m:t>
                              </m:r>
                            </m:den>
                          </m:f>
                        </m:e>
                      </m:d>
                    </m:oMath>
                  </m:oMathPara>
                </a14:m>
                <a:endParaRPr lang="en-GB" dirty="0"/>
              </a:p>
            </p:txBody>
          </p:sp>
        </mc:Choice>
        <mc:Fallback xmlns="">
          <p:sp>
            <p:nvSpPr>
              <p:cNvPr id="23" name="テキスト ボックス 22">
                <a:extLst>
                  <a:ext uri="{FF2B5EF4-FFF2-40B4-BE49-F238E27FC236}">
                    <a16:creationId xmlns:a16="http://schemas.microsoft.com/office/drawing/2014/main" id="{0AABB88A-5CEE-4E48-AC41-BD7363D13119}"/>
                  </a:ext>
                </a:extLst>
              </p:cNvPr>
              <p:cNvSpPr txBox="1">
                <a:spLocks noRot="1" noChangeAspect="1" noMove="1" noResize="1" noEditPoints="1" noAdjustHandles="1" noChangeArrowheads="1" noChangeShapeType="1" noTextEdit="1"/>
              </p:cNvSpPr>
              <p:nvPr/>
            </p:nvSpPr>
            <p:spPr>
              <a:xfrm>
                <a:off x="6121521" y="3572838"/>
                <a:ext cx="1324914" cy="627992"/>
              </a:xfrm>
              <a:prstGeom prst="rect">
                <a:avLst/>
              </a:prstGeom>
              <a:blipFill>
                <a:blip r:embed="rId7"/>
                <a:stretch>
                  <a:fillRect/>
                </a:stretch>
              </a:blipFill>
              <a:ln w="25400">
                <a:noFill/>
              </a:ln>
            </p:spPr>
            <p:txBody>
              <a:bodyPr/>
              <a:lstStyle/>
              <a:p>
                <a:r>
                  <a:rPr lang="en-GB">
                    <a:noFill/>
                  </a:rPr>
                  <a:t> </a:t>
                </a:r>
              </a:p>
            </p:txBody>
          </p:sp>
        </mc:Fallback>
      </mc:AlternateContent>
      <p:sp>
        <p:nvSpPr>
          <p:cNvPr id="24" name="テキスト ボックス 23">
            <a:extLst>
              <a:ext uri="{FF2B5EF4-FFF2-40B4-BE49-F238E27FC236}">
                <a16:creationId xmlns:a16="http://schemas.microsoft.com/office/drawing/2014/main" id="{0DAAF250-2A30-446B-AFF2-EEF10E72D4E1}"/>
              </a:ext>
            </a:extLst>
          </p:cNvPr>
          <p:cNvSpPr txBox="1"/>
          <p:nvPr/>
        </p:nvSpPr>
        <p:spPr>
          <a:xfrm>
            <a:off x="6066072" y="3106467"/>
            <a:ext cx="955711" cy="369332"/>
          </a:xfrm>
          <a:prstGeom prst="rect">
            <a:avLst/>
          </a:prstGeom>
          <a:noFill/>
        </p:spPr>
        <p:txBody>
          <a:bodyPr wrap="none" rtlCol="0">
            <a:spAutoFit/>
          </a:bodyPr>
          <a:lstStyle/>
          <a:p>
            <a:r>
              <a:rPr lang="en-US" u="sng" dirty="0">
                <a:latin typeface="Comic Sans MS" panose="030F0702030302020204" pitchFamily="66" charset="0"/>
              </a:rPr>
              <a:t>Sample</a:t>
            </a:r>
            <a:endParaRPr lang="en-GB" u="sng" dirty="0">
              <a:latin typeface="Comic Sans MS" panose="030F0702030302020204" pitchFamily="66" charset="0"/>
            </a:endParaRPr>
          </a:p>
        </p:txBody>
      </p:sp>
      <p:cxnSp>
        <p:nvCxnSpPr>
          <p:cNvPr id="25" name="直線矢印コネクタ 24">
            <a:extLst>
              <a:ext uri="{FF2B5EF4-FFF2-40B4-BE49-F238E27FC236}">
                <a16:creationId xmlns:a16="http://schemas.microsoft.com/office/drawing/2014/main" id="{F70FEBD2-61B6-4B1C-B668-6237547A6749}"/>
              </a:ext>
            </a:extLst>
          </p:cNvPr>
          <p:cNvCxnSpPr/>
          <p:nvPr/>
        </p:nvCxnSpPr>
        <p:spPr>
          <a:xfrm>
            <a:off x="6813378" y="4287372"/>
            <a:ext cx="0" cy="94103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DA7F255A-9AFA-432B-9ABB-67EBACEF329E}"/>
              </a:ext>
            </a:extLst>
          </p:cNvPr>
          <p:cNvSpPr txBox="1"/>
          <p:nvPr/>
        </p:nvSpPr>
        <p:spPr>
          <a:xfrm>
            <a:off x="4921555" y="4342397"/>
            <a:ext cx="1912302" cy="73866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Converting values to the standard normal distribution</a:t>
            </a:r>
            <a:endParaRPr lang="en-GB" sz="1400" dirty="0">
              <a:solidFill>
                <a:srgbClr val="FF0000"/>
              </a:solidFill>
              <a:latin typeface="Comic Sans MS" panose="030F0702030302020204" pitchFamily="66" charset="0"/>
            </a:endParaRPr>
          </a:p>
        </p:txBody>
      </p:sp>
      <p:sp>
        <p:nvSpPr>
          <p:cNvPr id="13" name="正方形/長方形 12">
            <a:extLst>
              <a:ext uri="{FF2B5EF4-FFF2-40B4-BE49-F238E27FC236}">
                <a16:creationId xmlns:a16="http://schemas.microsoft.com/office/drawing/2014/main" id="{759280CB-12EA-46E2-9D46-72C3719542DD}"/>
              </a:ext>
            </a:extLst>
          </p:cNvPr>
          <p:cNvSpPr/>
          <p:nvPr/>
        </p:nvSpPr>
        <p:spPr>
          <a:xfrm>
            <a:off x="2580238" y="3693814"/>
            <a:ext cx="307817" cy="307818"/>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正方形/長方形 26">
            <a:extLst>
              <a:ext uri="{FF2B5EF4-FFF2-40B4-BE49-F238E27FC236}">
                <a16:creationId xmlns:a16="http://schemas.microsoft.com/office/drawing/2014/main" id="{E124AE64-16A8-4E30-8FFB-7B0A4D193051}"/>
              </a:ext>
            </a:extLst>
          </p:cNvPr>
          <p:cNvSpPr/>
          <p:nvPr/>
        </p:nvSpPr>
        <p:spPr>
          <a:xfrm>
            <a:off x="6996820" y="3547448"/>
            <a:ext cx="307817" cy="644305"/>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テキスト ボックス 13">
            <a:extLst>
              <a:ext uri="{FF2B5EF4-FFF2-40B4-BE49-F238E27FC236}">
                <a16:creationId xmlns:a16="http://schemas.microsoft.com/office/drawing/2014/main" id="{7151AD91-8694-4A20-95ED-5D77454C10F5}"/>
              </a:ext>
            </a:extLst>
          </p:cNvPr>
          <p:cNvSpPr txBox="1"/>
          <p:nvPr/>
        </p:nvSpPr>
        <p:spPr>
          <a:xfrm>
            <a:off x="2888055" y="3431263"/>
            <a:ext cx="906017" cy="307777"/>
          </a:xfrm>
          <a:prstGeom prst="rect">
            <a:avLst/>
          </a:prstGeom>
          <a:noFill/>
        </p:spPr>
        <p:txBody>
          <a:bodyPr wrap="none" rtlCol="0">
            <a:spAutoFit/>
          </a:bodyPr>
          <a:lstStyle/>
          <a:p>
            <a:r>
              <a:rPr lang="en-US" sz="1400" dirty="0">
                <a:solidFill>
                  <a:srgbClr val="0000FF"/>
                </a:solidFill>
                <a:latin typeface="Comic Sans MS" panose="030F0702030302020204" pitchFamily="66" charset="0"/>
              </a:rPr>
              <a:t>Variance</a:t>
            </a:r>
            <a:endParaRPr lang="en-GB" sz="1400" dirty="0">
              <a:solidFill>
                <a:srgbClr val="0000FF"/>
              </a:solidFill>
              <a:latin typeface="Comic Sans MS" panose="030F0702030302020204" pitchFamily="66" charset="0"/>
            </a:endParaRPr>
          </a:p>
        </p:txBody>
      </p:sp>
      <p:sp>
        <p:nvSpPr>
          <p:cNvPr id="28" name="テキスト ボックス 27">
            <a:extLst>
              <a:ext uri="{FF2B5EF4-FFF2-40B4-BE49-F238E27FC236}">
                <a16:creationId xmlns:a16="http://schemas.microsoft.com/office/drawing/2014/main" id="{4BE71E03-DA1A-4A55-8F6D-FBA9E22ACD1E}"/>
              </a:ext>
            </a:extLst>
          </p:cNvPr>
          <p:cNvSpPr txBox="1"/>
          <p:nvPr/>
        </p:nvSpPr>
        <p:spPr>
          <a:xfrm>
            <a:off x="7324253" y="3313569"/>
            <a:ext cx="906017" cy="307777"/>
          </a:xfrm>
          <a:prstGeom prst="rect">
            <a:avLst/>
          </a:prstGeom>
          <a:noFill/>
        </p:spPr>
        <p:txBody>
          <a:bodyPr wrap="none" rtlCol="0">
            <a:spAutoFit/>
          </a:bodyPr>
          <a:lstStyle/>
          <a:p>
            <a:r>
              <a:rPr lang="en-US" sz="1400" dirty="0">
                <a:solidFill>
                  <a:srgbClr val="0000FF"/>
                </a:solidFill>
                <a:latin typeface="Comic Sans MS" panose="030F0702030302020204" pitchFamily="66" charset="0"/>
              </a:rPr>
              <a:t>Variance</a:t>
            </a:r>
            <a:endParaRPr lang="en-GB" sz="1400" dirty="0">
              <a:solidFill>
                <a:srgbClr val="0000FF"/>
              </a:solidFill>
              <a:latin typeface="Comic Sans MS" panose="030F0702030302020204" pitchFamily="66" charset="0"/>
            </a:endParaRPr>
          </a:p>
        </p:txBody>
      </p:sp>
      <p:sp>
        <p:nvSpPr>
          <p:cNvPr id="29" name="テキスト ボックス 28">
            <a:extLst>
              <a:ext uri="{FF2B5EF4-FFF2-40B4-BE49-F238E27FC236}">
                <a16:creationId xmlns:a16="http://schemas.microsoft.com/office/drawing/2014/main" id="{23FBD473-59C1-4AE8-96B4-5555E3FDEBEC}"/>
              </a:ext>
            </a:extLst>
          </p:cNvPr>
          <p:cNvSpPr txBox="1"/>
          <p:nvPr/>
        </p:nvSpPr>
        <p:spPr>
          <a:xfrm>
            <a:off x="2706986" y="5848538"/>
            <a:ext cx="1004935" cy="523220"/>
          </a:xfrm>
          <a:prstGeom prst="rect">
            <a:avLst/>
          </a:prstGeom>
          <a:noFill/>
        </p:spPr>
        <p:txBody>
          <a:bodyPr wrap="square" rtlCol="0">
            <a:spAutoFit/>
          </a:bodyPr>
          <a:lstStyle/>
          <a:p>
            <a:pPr algn="ctr"/>
            <a:r>
              <a:rPr lang="en-US" sz="1400" dirty="0">
                <a:solidFill>
                  <a:srgbClr val="0000FF"/>
                </a:solidFill>
                <a:latin typeface="Comic Sans MS" panose="030F0702030302020204" pitchFamily="66" charset="0"/>
              </a:rPr>
              <a:t>Standard deviation</a:t>
            </a:r>
            <a:endParaRPr lang="en-GB" sz="1400" dirty="0">
              <a:solidFill>
                <a:srgbClr val="0000FF"/>
              </a:solidFill>
              <a:latin typeface="Comic Sans MS" panose="030F0702030302020204" pitchFamily="66" charset="0"/>
            </a:endParaRPr>
          </a:p>
        </p:txBody>
      </p:sp>
      <p:sp>
        <p:nvSpPr>
          <p:cNvPr id="30" name="テキスト ボックス 29">
            <a:extLst>
              <a:ext uri="{FF2B5EF4-FFF2-40B4-BE49-F238E27FC236}">
                <a16:creationId xmlns:a16="http://schemas.microsoft.com/office/drawing/2014/main" id="{CF6E4CCE-4BDE-48AB-9860-BBCDF3F5DD32}"/>
              </a:ext>
            </a:extLst>
          </p:cNvPr>
          <p:cNvSpPr txBox="1"/>
          <p:nvPr/>
        </p:nvSpPr>
        <p:spPr>
          <a:xfrm>
            <a:off x="7125076" y="6029609"/>
            <a:ext cx="1149791" cy="523220"/>
          </a:xfrm>
          <a:prstGeom prst="rect">
            <a:avLst/>
          </a:prstGeom>
          <a:noFill/>
        </p:spPr>
        <p:txBody>
          <a:bodyPr wrap="square" rtlCol="0">
            <a:spAutoFit/>
          </a:bodyPr>
          <a:lstStyle/>
          <a:p>
            <a:pPr algn="ctr"/>
            <a:r>
              <a:rPr lang="en-US" sz="1400" dirty="0">
                <a:solidFill>
                  <a:srgbClr val="0000FF"/>
                </a:solidFill>
                <a:latin typeface="Comic Sans MS" panose="030F0702030302020204" pitchFamily="66" charset="0"/>
              </a:rPr>
              <a:t>Standard deviation</a:t>
            </a:r>
            <a:endParaRPr lang="en-GB" sz="1400" dirty="0">
              <a:solidFill>
                <a:srgbClr val="0000FF"/>
              </a:solidFill>
              <a:latin typeface="Comic Sans MS" panose="030F0702030302020204" pitchFamily="66" charset="0"/>
            </a:endParaRPr>
          </a:p>
        </p:txBody>
      </p:sp>
      <p:sp>
        <p:nvSpPr>
          <p:cNvPr id="31" name="正方形/長方形 30">
            <a:extLst>
              <a:ext uri="{FF2B5EF4-FFF2-40B4-BE49-F238E27FC236}">
                <a16:creationId xmlns:a16="http://schemas.microsoft.com/office/drawing/2014/main" id="{259C5272-CCB2-4C8B-ADC1-34F5753E2F9F}"/>
              </a:ext>
            </a:extLst>
          </p:cNvPr>
          <p:cNvSpPr/>
          <p:nvPr/>
        </p:nvSpPr>
        <p:spPr>
          <a:xfrm>
            <a:off x="6796135" y="5700663"/>
            <a:ext cx="307817" cy="537175"/>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正方形/長方形 34">
            <a:extLst>
              <a:ext uri="{FF2B5EF4-FFF2-40B4-BE49-F238E27FC236}">
                <a16:creationId xmlns:a16="http://schemas.microsoft.com/office/drawing/2014/main" id="{F64DE97C-8D6A-4396-9341-92133C7A8713}"/>
              </a:ext>
            </a:extLst>
          </p:cNvPr>
          <p:cNvSpPr/>
          <p:nvPr/>
        </p:nvSpPr>
        <p:spPr>
          <a:xfrm>
            <a:off x="2408222" y="5712737"/>
            <a:ext cx="307817" cy="307818"/>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円弧 15">
            <a:extLst>
              <a:ext uri="{FF2B5EF4-FFF2-40B4-BE49-F238E27FC236}">
                <a16:creationId xmlns:a16="http://schemas.microsoft.com/office/drawing/2014/main" id="{82F27354-454C-432E-A243-48787E121150}"/>
              </a:ext>
            </a:extLst>
          </p:cNvPr>
          <p:cNvSpPr/>
          <p:nvPr/>
        </p:nvSpPr>
        <p:spPr>
          <a:xfrm>
            <a:off x="2652665" y="3965417"/>
            <a:ext cx="706171" cy="1874068"/>
          </a:xfrm>
          <a:prstGeom prst="arc">
            <a:avLst>
              <a:gd name="adj1" fmla="val 16200000"/>
              <a:gd name="adj2" fmla="val 5536656"/>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6" name="テキスト ボックス 35">
            <a:extLst>
              <a:ext uri="{FF2B5EF4-FFF2-40B4-BE49-F238E27FC236}">
                <a16:creationId xmlns:a16="http://schemas.microsoft.com/office/drawing/2014/main" id="{72EF9B90-CBF4-4D6A-92EA-9DF44031DE25}"/>
              </a:ext>
            </a:extLst>
          </p:cNvPr>
          <p:cNvSpPr txBox="1"/>
          <p:nvPr/>
        </p:nvSpPr>
        <p:spPr>
          <a:xfrm>
            <a:off x="3277353" y="4526732"/>
            <a:ext cx="1004935" cy="738664"/>
          </a:xfrm>
          <a:prstGeom prst="rect">
            <a:avLst/>
          </a:prstGeom>
          <a:noFill/>
        </p:spPr>
        <p:txBody>
          <a:bodyPr wrap="square" rtlCol="0">
            <a:spAutoFit/>
          </a:bodyPr>
          <a:lstStyle/>
          <a:p>
            <a:pPr algn="ctr"/>
            <a:r>
              <a:rPr lang="en-US" sz="1400" dirty="0">
                <a:solidFill>
                  <a:srgbClr val="0000FF"/>
                </a:solidFill>
                <a:latin typeface="Comic Sans MS" panose="030F0702030302020204" pitchFamily="66" charset="0"/>
              </a:rPr>
              <a:t>Square root the variance</a:t>
            </a:r>
            <a:endParaRPr lang="en-GB" sz="1400" dirty="0">
              <a:solidFill>
                <a:srgbClr val="0000FF"/>
              </a:solidFill>
              <a:latin typeface="Comic Sans MS" panose="030F0702030302020204" pitchFamily="66" charset="0"/>
            </a:endParaRPr>
          </a:p>
        </p:txBody>
      </p:sp>
      <p:sp>
        <p:nvSpPr>
          <p:cNvPr id="37" name="円弧 36">
            <a:extLst>
              <a:ext uri="{FF2B5EF4-FFF2-40B4-BE49-F238E27FC236}">
                <a16:creationId xmlns:a16="http://schemas.microsoft.com/office/drawing/2014/main" id="{4382AE70-6A71-40D7-8BFD-64CC0D007C49}"/>
              </a:ext>
            </a:extLst>
          </p:cNvPr>
          <p:cNvSpPr/>
          <p:nvPr/>
        </p:nvSpPr>
        <p:spPr>
          <a:xfrm rot="418311">
            <a:off x="7023979" y="4045389"/>
            <a:ext cx="706171" cy="1874068"/>
          </a:xfrm>
          <a:prstGeom prst="arc">
            <a:avLst>
              <a:gd name="adj1" fmla="val 16200000"/>
              <a:gd name="adj2" fmla="val 5536656"/>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8" name="テキスト ボックス 37">
            <a:extLst>
              <a:ext uri="{FF2B5EF4-FFF2-40B4-BE49-F238E27FC236}">
                <a16:creationId xmlns:a16="http://schemas.microsoft.com/office/drawing/2014/main" id="{F30C77D6-B0F5-41A6-AE1C-2AC369B88377}"/>
              </a:ext>
            </a:extLst>
          </p:cNvPr>
          <p:cNvSpPr txBox="1"/>
          <p:nvPr/>
        </p:nvSpPr>
        <p:spPr>
          <a:xfrm>
            <a:off x="7621508" y="4516169"/>
            <a:ext cx="1004935" cy="738664"/>
          </a:xfrm>
          <a:prstGeom prst="rect">
            <a:avLst/>
          </a:prstGeom>
          <a:noFill/>
        </p:spPr>
        <p:txBody>
          <a:bodyPr wrap="square" rtlCol="0">
            <a:spAutoFit/>
          </a:bodyPr>
          <a:lstStyle/>
          <a:p>
            <a:pPr algn="ctr"/>
            <a:r>
              <a:rPr lang="en-US" sz="1400" dirty="0">
                <a:solidFill>
                  <a:srgbClr val="0000FF"/>
                </a:solidFill>
                <a:latin typeface="Comic Sans MS" panose="030F0702030302020204" pitchFamily="66" charset="0"/>
              </a:rPr>
              <a:t>Square root the variance</a:t>
            </a:r>
            <a:endParaRPr lang="en-GB" sz="1400" dirty="0">
              <a:solidFill>
                <a:srgbClr val="0000FF"/>
              </a:solidFill>
              <a:latin typeface="Comic Sans MS" panose="030F0702030302020204" pitchFamily="66" charset="0"/>
            </a:endParaRPr>
          </a:p>
        </p:txBody>
      </p:sp>
    </p:spTree>
    <p:extLst>
      <p:ext uri="{BB962C8B-B14F-4D97-AF65-F5344CB8AC3E}">
        <p14:creationId xmlns:p14="http://schemas.microsoft.com/office/powerpoint/2010/main" val="505156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blinds(horizontal)">
                                      <p:cBhvr>
                                        <p:cTn id="32" dur="5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blinds(horizontal)">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blinds(horizontal)">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blinds(horizontal)">
                                      <p:cBhvr>
                                        <p:cTn id="47" dur="5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blinds(horizontal)">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linds(horizontal)">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blinds(horizontal)">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blinds(horizontal)">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blinds(horizontal)">
                                      <p:cBhvr>
                                        <p:cTn id="72" dur="500"/>
                                        <p:tgtEl>
                                          <p:spTgt spid="36"/>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35"/>
                                        </p:tgtEl>
                                        <p:attrNameLst>
                                          <p:attrName>style.visibility</p:attrName>
                                        </p:attrNameLst>
                                      </p:cBhvr>
                                      <p:to>
                                        <p:strVal val="visible"/>
                                      </p:to>
                                    </p:set>
                                    <p:animEffect transition="in" filter="blinds(horizontal)">
                                      <p:cBhvr>
                                        <p:cTn id="77" dur="500"/>
                                        <p:tgtEl>
                                          <p:spTgt spid="35"/>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9"/>
                                        </p:tgtEl>
                                        <p:attrNameLst>
                                          <p:attrName>style.visibility</p:attrName>
                                        </p:attrNameLst>
                                      </p:cBhvr>
                                      <p:to>
                                        <p:strVal val="visible"/>
                                      </p:to>
                                    </p:set>
                                    <p:animEffect transition="in" filter="blinds(horizontal)">
                                      <p:cBhvr>
                                        <p:cTn id="82" dur="500"/>
                                        <p:tgtEl>
                                          <p:spTgt spid="29"/>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xit" presetSubtype="10" fill="hold" grpId="1" nodeType="clickEffect">
                                  <p:stCondLst>
                                    <p:cond delay="0"/>
                                  </p:stCondLst>
                                  <p:childTnLst>
                                    <p:animEffect transition="out" filter="blinds(horizontal)">
                                      <p:cBhvr>
                                        <p:cTn id="86" dur="500"/>
                                        <p:tgtEl>
                                          <p:spTgt spid="13"/>
                                        </p:tgtEl>
                                      </p:cBhvr>
                                    </p:animEffect>
                                    <p:set>
                                      <p:cBhvr>
                                        <p:cTn id="87" dur="1" fill="hold">
                                          <p:stCondLst>
                                            <p:cond delay="499"/>
                                          </p:stCondLst>
                                        </p:cTn>
                                        <p:tgtEl>
                                          <p:spTgt spid="13"/>
                                        </p:tgtEl>
                                        <p:attrNameLst>
                                          <p:attrName>style.visibility</p:attrName>
                                        </p:attrNameLst>
                                      </p:cBhvr>
                                      <p:to>
                                        <p:strVal val="hidden"/>
                                      </p:to>
                                    </p:set>
                                  </p:childTnLst>
                                </p:cTn>
                              </p:par>
                              <p:par>
                                <p:cTn id="88" presetID="3" presetClass="exit" presetSubtype="10" fill="hold" grpId="1" nodeType="withEffect">
                                  <p:stCondLst>
                                    <p:cond delay="0"/>
                                  </p:stCondLst>
                                  <p:childTnLst>
                                    <p:animEffect transition="out" filter="blinds(horizontal)">
                                      <p:cBhvr>
                                        <p:cTn id="89" dur="500"/>
                                        <p:tgtEl>
                                          <p:spTgt spid="14"/>
                                        </p:tgtEl>
                                      </p:cBhvr>
                                    </p:animEffect>
                                    <p:set>
                                      <p:cBhvr>
                                        <p:cTn id="90" dur="1" fill="hold">
                                          <p:stCondLst>
                                            <p:cond delay="499"/>
                                          </p:stCondLst>
                                        </p:cTn>
                                        <p:tgtEl>
                                          <p:spTgt spid="14"/>
                                        </p:tgtEl>
                                        <p:attrNameLst>
                                          <p:attrName>style.visibility</p:attrName>
                                        </p:attrNameLst>
                                      </p:cBhvr>
                                      <p:to>
                                        <p:strVal val="hidden"/>
                                      </p:to>
                                    </p:set>
                                  </p:childTnLst>
                                </p:cTn>
                              </p:par>
                              <p:par>
                                <p:cTn id="91" presetID="3" presetClass="exit" presetSubtype="10" fill="hold" grpId="1" nodeType="withEffect">
                                  <p:stCondLst>
                                    <p:cond delay="0"/>
                                  </p:stCondLst>
                                  <p:childTnLst>
                                    <p:animEffect transition="out" filter="blinds(horizontal)">
                                      <p:cBhvr>
                                        <p:cTn id="92" dur="500"/>
                                        <p:tgtEl>
                                          <p:spTgt spid="16"/>
                                        </p:tgtEl>
                                      </p:cBhvr>
                                    </p:animEffect>
                                    <p:set>
                                      <p:cBhvr>
                                        <p:cTn id="93" dur="1" fill="hold">
                                          <p:stCondLst>
                                            <p:cond delay="499"/>
                                          </p:stCondLst>
                                        </p:cTn>
                                        <p:tgtEl>
                                          <p:spTgt spid="16"/>
                                        </p:tgtEl>
                                        <p:attrNameLst>
                                          <p:attrName>style.visibility</p:attrName>
                                        </p:attrNameLst>
                                      </p:cBhvr>
                                      <p:to>
                                        <p:strVal val="hidden"/>
                                      </p:to>
                                    </p:set>
                                  </p:childTnLst>
                                </p:cTn>
                              </p:par>
                              <p:par>
                                <p:cTn id="94" presetID="3" presetClass="exit" presetSubtype="10" fill="hold" grpId="1" nodeType="withEffect">
                                  <p:stCondLst>
                                    <p:cond delay="0"/>
                                  </p:stCondLst>
                                  <p:childTnLst>
                                    <p:animEffect transition="out" filter="blinds(horizontal)">
                                      <p:cBhvr>
                                        <p:cTn id="95" dur="500"/>
                                        <p:tgtEl>
                                          <p:spTgt spid="36"/>
                                        </p:tgtEl>
                                      </p:cBhvr>
                                    </p:animEffect>
                                    <p:set>
                                      <p:cBhvr>
                                        <p:cTn id="96" dur="1" fill="hold">
                                          <p:stCondLst>
                                            <p:cond delay="499"/>
                                          </p:stCondLst>
                                        </p:cTn>
                                        <p:tgtEl>
                                          <p:spTgt spid="36"/>
                                        </p:tgtEl>
                                        <p:attrNameLst>
                                          <p:attrName>style.visibility</p:attrName>
                                        </p:attrNameLst>
                                      </p:cBhvr>
                                      <p:to>
                                        <p:strVal val="hidden"/>
                                      </p:to>
                                    </p:set>
                                  </p:childTnLst>
                                </p:cTn>
                              </p:par>
                              <p:par>
                                <p:cTn id="97" presetID="3" presetClass="exit" presetSubtype="10" fill="hold" grpId="1" nodeType="withEffect">
                                  <p:stCondLst>
                                    <p:cond delay="0"/>
                                  </p:stCondLst>
                                  <p:childTnLst>
                                    <p:animEffect transition="out" filter="blinds(horizontal)">
                                      <p:cBhvr>
                                        <p:cTn id="98" dur="500"/>
                                        <p:tgtEl>
                                          <p:spTgt spid="35"/>
                                        </p:tgtEl>
                                      </p:cBhvr>
                                    </p:animEffect>
                                    <p:set>
                                      <p:cBhvr>
                                        <p:cTn id="99" dur="1" fill="hold">
                                          <p:stCondLst>
                                            <p:cond delay="499"/>
                                          </p:stCondLst>
                                        </p:cTn>
                                        <p:tgtEl>
                                          <p:spTgt spid="35"/>
                                        </p:tgtEl>
                                        <p:attrNameLst>
                                          <p:attrName>style.visibility</p:attrName>
                                        </p:attrNameLst>
                                      </p:cBhvr>
                                      <p:to>
                                        <p:strVal val="hidden"/>
                                      </p:to>
                                    </p:set>
                                  </p:childTnLst>
                                </p:cTn>
                              </p:par>
                              <p:par>
                                <p:cTn id="100" presetID="3" presetClass="exit" presetSubtype="10" fill="hold" grpId="1" nodeType="withEffect">
                                  <p:stCondLst>
                                    <p:cond delay="0"/>
                                  </p:stCondLst>
                                  <p:childTnLst>
                                    <p:animEffect transition="out" filter="blinds(horizontal)">
                                      <p:cBhvr>
                                        <p:cTn id="101" dur="500"/>
                                        <p:tgtEl>
                                          <p:spTgt spid="29"/>
                                        </p:tgtEl>
                                      </p:cBhvr>
                                    </p:animEffect>
                                    <p:set>
                                      <p:cBhvr>
                                        <p:cTn id="102" dur="1" fill="hold">
                                          <p:stCondLst>
                                            <p:cond delay="499"/>
                                          </p:stCondLst>
                                        </p:cTn>
                                        <p:tgtEl>
                                          <p:spTgt spid="29"/>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27"/>
                                        </p:tgtEl>
                                        <p:attrNameLst>
                                          <p:attrName>style.visibility</p:attrName>
                                        </p:attrNameLst>
                                      </p:cBhvr>
                                      <p:to>
                                        <p:strVal val="visible"/>
                                      </p:to>
                                    </p:set>
                                    <p:animEffect transition="in" filter="blinds(horizontal)">
                                      <p:cBhvr>
                                        <p:cTn id="107" dur="500"/>
                                        <p:tgtEl>
                                          <p:spTgt spid="27"/>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28"/>
                                        </p:tgtEl>
                                        <p:attrNameLst>
                                          <p:attrName>style.visibility</p:attrName>
                                        </p:attrNameLst>
                                      </p:cBhvr>
                                      <p:to>
                                        <p:strVal val="visible"/>
                                      </p:to>
                                    </p:set>
                                    <p:animEffect transition="in" filter="blinds(horizontal)">
                                      <p:cBhvr>
                                        <p:cTn id="112" dur="500"/>
                                        <p:tgtEl>
                                          <p:spTgt spid="28"/>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37"/>
                                        </p:tgtEl>
                                        <p:attrNameLst>
                                          <p:attrName>style.visibility</p:attrName>
                                        </p:attrNameLst>
                                      </p:cBhvr>
                                      <p:to>
                                        <p:strVal val="visible"/>
                                      </p:to>
                                    </p:set>
                                    <p:animEffect transition="in" filter="blinds(horizontal)">
                                      <p:cBhvr>
                                        <p:cTn id="117" dur="500"/>
                                        <p:tgtEl>
                                          <p:spTgt spid="37"/>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38"/>
                                        </p:tgtEl>
                                        <p:attrNameLst>
                                          <p:attrName>style.visibility</p:attrName>
                                        </p:attrNameLst>
                                      </p:cBhvr>
                                      <p:to>
                                        <p:strVal val="visible"/>
                                      </p:to>
                                    </p:set>
                                    <p:animEffect transition="in" filter="blinds(horizontal)">
                                      <p:cBhvr>
                                        <p:cTn id="122" dur="500"/>
                                        <p:tgtEl>
                                          <p:spTgt spid="38"/>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31"/>
                                        </p:tgtEl>
                                        <p:attrNameLst>
                                          <p:attrName>style.visibility</p:attrName>
                                        </p:attrNameLst>
                                      </p:cBhvr>
                                      <p:to>
                                        <p:strVal val="visible"/>
                                      </p:to>
                                    </p:set>
                                    <p:animEffect transition="in" filter="blinds(horizontal)">
                                      <p:cBhvr>
                                        <p:cTn id="127" dur="500"/>
                                        <p:tgtEl>
                                          <p:spTgt spid="31"/>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30"/>
                                        </p:tgtEl>
                                        <p:attrNameLst>
                                          <p:attrName>style.visibility</p:attrName>
                                        </p:attrNameLst>
                                      </p:cBhvr>
                                      <p:to>
                                        <p:strVal val="visible"/>
                                      </p:to>
                                    </p:set>
                                    <p:animEffect transition="in" filter="blinds(horizontal)">
                                      <p:cBhvr>
                                        <p:cTn id="132" dur="500"/>
                                        <p:tgtEl>
                                          <p:spTgt spid="30"/>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xit" presetSubtype="10" fill="hold" grpId="1" nodeType="clickEffect">
                                  <p:stCondLst>
                                    <p:cond delay="0"/>
                                  </p:stCondLst>
                                  <p:childTnLst>
                                    <p:animEffect transition="out" filter="blinds(horizontal)">
                                      <p:cBhvr>
                                        <p:cTn id="136" dur="500"/>
                                        <p:tgtEl>
                                          <p:spTgt spid="27"/>
                                        </p:tgtEl>
                                      </p:cBhvr>
                                    </p:animEffect>
                                    <p:set>
                                      <p:cBhvr>
                                        <p:cTn id="137" dur="1" fill="hold">
                                          <p:stCondLst>
                                            <p:cond delay="499"/>
                                          </p:stCondLst>
                                        </p:cTn>
                                        <p:tgtEl>
                                          <p:spTgt spid="27"/>
                                        </p:tgtEl>
                                        <p:attrNameLst>
                                          <p:attrName>style.visibility</p:attrName>
                                        </p:attrNameLst>
                                      </p:cBhvr>
                                      <p:to>
                                        <p:strVal val="hidden"/>
                                      </p:to>
                                    </p:set>
                                  </p:childTnLst>
                                </p:cTn>
                              </p:par>
                              <p:par>
                                <p:cTn id="138" presetID="3" presetClass="exit" presetSubtype="10" fill="hold" grpId="1" nodeType="withEffect">
                                  <p:stCondLst>
                                    <p:cond delay="0"/>
                                  </p:stCondLst>
                                  <p:childTnLst>
                                    <p:animEffect transition="out" filter="blinds(horizontal)">
                                      <p:cBhvr>
                                        <p:cTn id="139" dur="500"/>
                                        <p:tgtEl>
                                          <p:spTgt spid="28"/>
                                        </p:tgtEl>
                                      </p:cBhvr>
                                    </p:animEffect>
                                    <p:set>
                                      <p:cBhvr>
                                        <p:cTn id="140" dur="1" fill="hold">
                                          <p:stCondLst>
                                            <p:cond delay="499"/>
                                          </p:stCondLst>
                                        </p:cTn>
                                        <p:tgtEl>
                                          <p:spTgt spid="28"/>
                                        </p:tgtEl>
                                        <p:attrNameLst>
                                          <p:attrName>style.visibility</p:attrName>
                                        </p:attrNameLst>
                                      </p:cBhvr>
                                      <p:to>
                                        <p:strVal val="hidden"/>
                                      </p:to>
                                    </p:set>
                                  </p:childTnLst>
                                </p:cTn>
                              </p:par>
                              <p:par>
                                <p:cTn id="141" presetID="3" presetClass="exit" presetSubtype="10" fill="hold" grpId="1" nodeType="withEffect">
                                  <p:stCondLst>
                                    <p:cond delay="0"/>
                                  </p:stCondLst>
                                  <p:childTnLst>
                                    <p:animEffect transition="out" filter="blinds(horizontal)">
                                      <p:cBhvr>
                                        <p:cTn id="142" dur="500"/>
                                        <p:tgtEl>
                                          <p:spTgt spid="37"/>
                                        </p:tgtEl>
                                      </p:cBhvr>
                                    </p:animEffect>
                                    <p:set>
                                      <p:cBhvr>
                                        <p:cTn id="143" dur="1" fill="hold">
                                          <p:stCondLst>
                                            <p:cond delay="499"/>
                                          </p:stCondLst>
                                        </p:cTn>
                                        <p:tgtEl>
                                          <p:spTgt spid="37"/>
                                        </p:tgtEl>
                                        <p:attrNameLst>
                                          <p:attrName>style.visibility</p:attrName>
                                        </p:attrNameLst>
                                      </p:cBhvr>
                                      <p:to>
                                        <p:strVal val="hidden"/>
                                      </p:to>
                                    </p:set>
                                  </p:childTnLst>
                                </p:cTn>
                              </p:par>
                              <p:par>
                                <p:cTn id="144" presetID="3" presetClass="exit" presetSubtype="10" fill="hold" grpId="1" nodeType="withEffect">
                                  <p:stCondLst>
                                    <p:cond delay="0"/>
                                  </p:stCondLst>
                                  <p:childTnLst>
                                    <p:animEffect transition="out" filter="blinds(horizontal)">
                                      <p:cBhvr>
                                        <p:cTn id="145" dur="500"/>
                                        <p:tgtEl>
                                          <p:spTgt spid="38"/>
                                        </p:tgtEl>
                                      </p:cBhvr>
                                    </p:animEffect>
                                    <p:set>
                                      <p:cBhvr>
                                        <p:cTn id="146" dur="1" fill="hold">
                                          <p:stCondLst>
                                            <p:cond delay="499"/>
                                          </p:stCondLst>
                                        </p:cTn>
                                        <p:tgtEl>
                                          <p:spTgt spid="38"/>
                                        </p:tgtEl>
                                        <p:attrNameLst>
                                          <p:attrName>style.visibility</p:attrName>
                                        </p:attrNameLst>
                                      </p:cBhvr>
                                      <p:to>
                                        <p:strVal val="hidden"/>
                                      </p:to>
                                    </p:set>
                                  </p:childTnLst>
                                </p:cTn>
                              </p:par>
                              <p:par>
                                <p:cTn id="147" presetID="3" presetClass="exit" presetSubtype="10" fill="hold" grpId="1" nodeType="withEffect">
                                  <p:stCondLst>
                                    <p:cond delay="0"/>
                                  </p:stCondLst>
                                  <p:childTnLst>
                                    <p:animEffect transition="out" filter="blinds(horizontal)">
                                      <p:cBhvr>
                                        <p:cTn id="148" dur="500"/>
                                        <p:tgtEl>
                                          <p:spTgt spid="31"/>
                                        </p:tgtEl>
                                      </p:cBhvr>
                                    </p:animEffect>
                                    <p:set>
                                      <p:cBhvr>
                                        <p:cTn id="149" dur="1" fill="hold">
                                          <p:stCondLst>
                                            <p:cond delay="499"/>
                                          </p:stCondLst>
                                        </p:cTn>
                                        <p:tgtEl>
                                          <p:spTgt spid="31"/>
                                        </p:tgtEl>
                                        <p:attrNameLst>
                                          <p:attrName>style.visibility</p:attrName>
                                        </p:attrNameLst>
                                      </p:cBhvr>
                                      <p:to>
                                        <p:strVal val="hidden"/>
                                      </p:to>
                                    </p:set>
                                  </p:childTnLst>
                                </p:cTn>
                              </p:par>
                              <p:par>
                                <p:cTn id="150" presetID="3" presetClass="exit" presetSubtype="10" fill="hold" grpId="1" nodeType="withEffect">
                                  <p:stCondLst>
                                    <p:cond delay="0"/>
                                  </p:stCondLst>
                                  <p:childTnLst>
                                    <p:animEffect transition="out" filter="blinds(horizontal)">
                                      <p:cBhvr>
                                        <p:cTn id="151" dur="500"/>
                                        <p:tgtEl>
                                          <p:spTgt spid="30"/>
                                        </p:tgtEl>
                                      </p:cBhvr>
                                    </p:animEffect>
                                    <p:set>
                                      <p:cBhvr>
                                        <p:cTn id="152" dur="1" fill="hold">
                                          <p:stCondLst>
                                            <p:cond delay="499"/>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p:bldP spid="9" grpId="0"/>
      <p:bldP spid="12" grpId="0"/>
      <p:bldP spid="21" grpId="0"/>
      <p:bldP spid="23" grpId="0"/>
      <p:bldP spid="24" grpId="0"/>
      <p:bldP spid="26" grpId="0"/>
      <p:bldP spid="13" grpId="0" animBg="1"/>
      <p:bldP spid="13" grpId="1" animBg="1"/>
      <p:bldP spid="27" grpId="0" animBg="1"/>
      <p:bldP spid="27" grpId="1" animBg="1"/>
      <p:bldP spid="14" grpId="0"/>
      <p:bldP spid="14" grpId="1"/>
      <p:bldP spid="28" grpId="0"/>
      <p:bldP spid="28" grpId="1"/>
      <p:bldP spid="29" grpId="0"/>
      <p:bldP spid="29" grpId="1"/>
      <p:bldP spid="30" grpId="0"/>
      <p:bldP spid="30" grpId="1"/>
      <p:bldP spid="31" grpId="0" animBg="1"/>
      <p:bldP spid="31" grpId="1" animBg="1"/>
      <p:bldP spid="35" grpId="0" animBg="1"/>
      <p:bldP spid="35" grpId="1" animBg="1"/>
      <p:bldP spid="16" grpId="0" animBg="1"/>
      <p:bldP spid="16" grpId="1" animBg="1"/>
      <p:bldP spid="36" grpId="0"/>
      <p:bldP spid="36" grpId="1"/>
      <p:bldP spid="37" grpId="0" animBg="1"/>
      <p:bldP spid="37" grpId="1" animBg="1"/>
      <p:bldP spid="38" grpId="0"/>
      <p:bldP spid="38"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5"/>
                <a:ext cx="3755254" cy="4891596"/>
              </a:xfrm>
            </p:spPr>
            <p:txBody>
              <a:bodyPr>
                <a:normAutofit/>
              </a:bodyPr>
              <a:lstStyle/>
              <a:p>
                <a:pPr marL="0" indent="0" algn="ctr">
                  <a:buNone/>
                </a:pPr>
                <a:r>
                  <a:rPr lang="en-US" sz="1500" b="1" dirty="0">
                    <a:latin typeface="Comic Sans MS" panose="030F0702030302020204" pitchFamily="66" charset="0"/>
                  </a:rPr>
                  <a:t>You need to be able to do hypothesis testing using the normal distribution</a:t>
                </a:r>
                <a:endParaRPr lang="en-US" sz="1500" dirty="0">
                  <a:latin typeface="Comic Sans MS" panose="030F0702030302020204" pitchFamily="66" charset="0"/>
                </a:endParaRP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rPr>
                  <a:t>A machine produces bolts of diameter </a:t>
                </a:r>
                <a14:m>
                  <m:oMath xmlns:m="http://schemas.openxmlformats.org/officeDocument/2006/math">
                    <m:r>
                      <a:rPr lang="en-US" sz="1300" i="1" dirty="0" smtClean="0">
                        <a:latin typeface="Cambria Math" panose="02040503050406030204" pitchFamily="18" charset="0"/>
                      </a:rPr>
                      <m:t>𝐷</m:t>
                    </m:r>
                  </m:oMath>
                </a14:m>
                <a:r>
                  <a:rPr lang="en-US" sz="1300" dirty="0">
                    <a:latin typeface="Comic Sans MS" panose="030F0702030302020204" pitchFamily="66" charset="0"/>
                  </a:rPr>
                  <a:t> where </a:t>
                </a:r>
                <a14:m>
                  <m:oMath xmlns:m="http://schemas.openxmlformats.org/officeDocument/2006/math">
                    <m:r>
                      <a:rPr lang="en-US" sz="1300" i="1" dirty="0" smtClean="0">
                        <a:latin typeface="Cambria Math" panose="02040503050406030204" pitchFamily="18" charset="0"/>
                      </a:rPr>
                      <m:t>𝐷</m:t>
                    </m:r>
                  </m:oMath>
                </a14:m>
                <a:r>
                  <a:rPr lang="en-US" sz="1300" dirty="0">
                    <a:latin typeface="Comic Sans MS" panose="030F0702030302020204" pitchFamily="66" charset="0"/>
                  </a:rPr>
                  <a:t> has a normal distribution with mean 0.580cm and standard deviation 0.015cm.</a:t>
                </a: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rPr>
                  <a:t>This machine is serviced and after the service a random sample of 50 bolts from the next production is taken to see if the mean diameter of the bolts has changed from 0.580cm. The distribution of the bolts after the service is still normal with a standard deviation of 0.015cm.</a:t>
                </a:r>
              </a:p>
              <a:p>
                <a:pPr marL="0" indent="0" algn="ctr">
                  <a:lnSpc>
                    <a:spcPct val="110000"/>
                  </a:lnSpc>
                  <a:spcBef>
                    <a:spcPts val="0"/>
                  </a:spcBef>
                  <a:buNone/>
                </a:pPr>
                <a:endParaRPr lang="en-US" sz="1300" dirty="0">
                  <a:latin typeface="Comic Sans MS" panose="030F0702030302020204" pitchFamily="66" charset="0"/>
                </a:endParaRPr>
              </a:p>
              <a:p>
                <a:pPr marL="342900" indent="-342900" algn="ctr">
                  <a:lnSpc>
                    <a:spcPct val="110000"/>
                  </a:lnSpc>
                  <a:spcBef>
                    <a:spcPts val="0"/>
                  </a:spcBef>
                  <a:buAutoNum type="alphaLcParenR"/>
                </a:pPr>
                <a:r>
                  <a:rPr lang="en-US" sz="1300" dirty="0">
                    <a:latin typeface="Comic Sans MS" panose="030F0702030302020204" pitchFamily="66" charset="0"/>
                  </a:rPr>
                  <a:t>Find, at the 1% level, the critical region for this test, stating your hypotheses clearly</a:t>
                </a: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sym typeface="Wingdings" panose="05000000000000000000" pitchFamily="2" charset="2"/>
                  </a:rPr>
                  <a:t> Remember that the critical region is the region where the null hypothesis would be rejected…</a:t>
                </a:r>
                <a:endParaRPr lang="en-US" sz="13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2C05EC9A-9A67-481E-9F6E-17B5E76AB2CF}"/>
                  </a:ext>
                </a:extLst>
              </p:cNvPr>
              <p:cNvSpPr>
                <a:spLocks noGrp="1" noRot="1" noChangeAspect="1" noMove="1" noResize="1" noEditPoints="1" noAdjustHandles="1" noChangeArrowheads="1" noChangeShapeType="1" noTextEdit="1"/>
              </p:cNvSpPr>
              <p:nvPr>
                <p:ph idx="1"/>
              </p:nvPr>
            </p:nvSpPr>
            <p:spPr>
              <a:xfrm>
                <a:off x="230820" y="1544715"/>
                <a:ext cx="3755254" cy="4891596"/>
              </a:xfrm>
              <a:blipFill>
                <a:blip r:embed="rId2"/>
                <a:stretch>
                  <a:fillRect l="-325" t="-623" r="-1461" b="-249"/>
                </a:stretch>
              </a:blipFill>
            </p:spPr>
            <p:txBody>
              <a:bodyPr/>
              <a:lstStyle/>
              <a:p>
                <a:r>
                  <a:rPr lang="en-GB">
                    <a:noFill/>
                  </a:rPr>
                  <a:t> </a:t>
                </a:r>
              </a:p>
            </p:txBody>
          </p:sp>
        </mc:Fallback>
      </mc:AlternateContent>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a:latin typeface="Comic Sans MS" panose="030F0702030302020204" pitchFamily="66" charset="0"/>
              </a:rPr>
              <a:t>3G</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6D429D57-37F1-4907-BB43-1E0CC65BEBD0}"/>
                  </a:ext>
                </a:extLst>
              </p:cNvPr>
              <p:cNvSpPr txBox="1"/>
              <p:nvPr/>
            </p:nvSpPr>
            <p:spPr>
              <a:xfrm>
                <a:off x="0" y="0"/>
                <a:ext cx="1213987" cy="276999"/>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m:t>
                      </m:r>
                    </m:oMath>
                  </m:oMathPara>
                </a14:m>
                <a:endParaRPr lang="en-GB" dirty="0"/>
              </a:p>
            </p:txBody>
          </p:sp>
        </mc:Choice>
        <mc:Fallback xmlns="">
          <p:sp>
            <p:nvSpPr>
              <p:cNvPr id="5" name="テキスト ボックス 4">
                <a:extLst>
                  <a:ext uri="{FF2B5EF4-FFF2-40B4-BE49-F238E27FC236}">
                    <a16:creationId xmlns:a16="http://schemas.microsoft.com/office/drawing/2014/main" id="{6D429D57-37F1-4907-BB43-1E0CC65BEBD0}"/>
                  </a:ext>
                </a:extLst>
              </p:cNvPr>
              <p:cNvSpPr txBox="1">
                <a:spLocks noRot="1" noChangeAspect="1" noMove="1" noResize="1" noEditPoints="1" noAdjustHandles="1" noChangeArrowheads="1" noChangeShapeType="1" noTextEdit="1"/>
              </p:cNvSpPr>
              <p:nvPr/>
            </p:nvSpPr>
            <p:spPr>
              <a:xfrm>
                <a:off x="0" y="0"/>
                <a:ext cx="1213987" cy="276999"/>
              </a:xfrm>
              <a:prstGeom prst="rect">
                <a:avLst/>
              </a:prstGeom>
              <a:blipFill>
                <a:blip r:embed="rId3"/>
                <a:stretch>
                  <a:fillRect l="-2956" r="-5911" b="-28571"/>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49825569-9A38-413B-83F1-321F9C093739}"/>
                  </a:ext>
                </a:extLst>
              </p:cNvPr>
              <p:cNvSpPr txBox="1"/>
              <p:nvPr/>
            </p:nvSpPr>
            <p:spPr>
              <a:xfrm>
                <a:off x="0" y="418730"/>
                <a:ext cx="1324914" cy="627992"/>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num>
                            <m:den>
                              <m:r>
                                <a:rPr lang="en-US" b="0" i="1" smtClean="0">
                                  <a:latin typeface="Cambria Math" panose="02040503050406030204" pitchFamily="18" charset="0"/>
                                  <a:ea typeface="Cambria Math" panose="02040503050406030204" pitchFamily="18" charset="0"/>
                                </a:rPr>
                                <m:t>𝑛</m:t>
                              </m:r>
                            </m:den>
                          </m:f>
                        </m:e>
                      </m:d>
                    </m:oMath>
                  </m:oMathPara>
                </a14:m>
                <a:endParaRPr lang="en-GB" dirty="0"/>
              </a:p>
            </p:txBody>
          </p:sp>
        </mc:Choice>
        <mc:Fallback xmlns="">
          <p:sp>
            <p:nvSpPr>
              <p:cNvPr id="6" name="テキスト ボックス 5">
                <a:extLst>
                  <a:ext uri="{FF2B5EF4-FFF2-40B4-BE49-F238E27FC236}">
                    <a16:creationId xmlns:a16="http://schemas.microsoft.com/office/drawing/2014/main" id="{49825569-9A38-413B-83F1-321F9C093739}"/>
                  </a:ext>
                </a:extLst>
              </p:cNvPr>
              <p:cNvSpPr txBox="1">
                <a:spLocks noRot="1" noChangeAspect="1" noMove="1" noResize="1" noEditPoints="1" noAdjustHandles="1" noChangeArrowheads="1" noChangeShapeType="1" noTextEdit="1"/>
              </p:cNvSpPr>
              <p:nvPr/>
            </p:nvSpPr>
            <p:spPr>
              <a:xfrm>
                <a:off x="0" y="418730"/>
                <a:ext cx="1324914" cy="62799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テキスト ボックス 31">
                <a:extLst>
                  <a:ext uri="{FF2B5EF4-FFF2-40B4-BE49-F238E27FC236}">
                    <a16:creationId xmlns:a16="http://schemas.microsoft.com/office/drawing/2014/main" id="{49FA5426-E957-4546-8A7E-30B82741ECB3}"/>
                  </a:ext>
                </a:extLst>
              </p:cNvPr>
              <p:cNvSpPr txBox="1"/>
              <p:nvPr/>
            </p:nvSpPr>
            <p:spPr>
              <a:xfrm>
                <a:off x="8084543" y="0"/>
                <a:ext cx="1059457" cy="769954"/>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f>
                            <m:fPr>
                              <m:ctrlPr>
                                <a:rPr lang="en-US" b="0" i="1" smtClean="0">
                                  <a:latin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𝜎</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den>
                      </m:f>
                    </m:oMath>
                  </m:oMathPara>
                </a14:m>
                <a:endParaRPr lang="en-GB" dirty="0"/>
              </a:p>
            </p:txBody>
          </p:sp>
        </mc:Choice>
        <mc:Fallback xmlns="">
          <p:sp>
            <p:nvSpPr>
              <p:cNvPr id="32" name="テキスト ボックス 31">
                <a:extLst>
                  <a:ext uri="{FF2B5EF4-FFF2-40B4-BE49-F238E27FC236}">
                    <a16:creationId xmlns:a16="http://schemas.microsoft.com/office/drawing/2014/main" id="{49FA5426-E957-4546-8A7E-30B82741ECB3}"/>
                  </a:ext>
                </a:extLst>
              </p:cNvPr>
              <p:cNvSpPr txBox="1">
                <a:spLocks noRot="1" noChangeAspect="1" noMove="1" noResize="1" noEditPoints="1" noAdjustHandles="1" noChangeArrowheads="1" noChangeShapeType="1" noTextEdit="1"/>
              </p:cNvSpPr>
              <p:nvPr/>
            </p:nvSpPr>
            <p:spPr>
              <a:xfrm>
                <a:off x="8084543" y="0"/>
                <a:ext cx="1059457" cy="769954"/>
              </a:xfrm>
              <a:prstGeom prst="rect">
                <a:avLst/>
              </a:prstGeom>
              <a:blipFill>
                <a:blip r:embed="rId5"/>
                <a:stretch>
                  <a:fillRect/>
                </a:stretch>
              </a:blipFill>
              <a:ln w="25400">
                <a:solidFill>
                  <a:schemeClr val="tx1"/>
                </a:solidFill>
              </a:ln>
            </p:spPr>
            <p:txBody>
              <a:bodyPr/>
              <a:lstStyle/>
              <a:p>
                <a:r>
                  <a:rPr lang="en-GB">
                    <a:noFill/>
                  </a:rPr>
                  <a:t> </a:t>
                </a:r>
              </a:p>
            </p:txBody>
          </p:sp>
        </mc:Fallback>
      </mc:AlternateContent>
      <p:sp>
        <p:nvSpPr>
          <p:cNvPr id="33" name="テキスト ボックス 32">
            <a:extLst>
              <a:ext uri="{FF2B5EF4-FFF2-40B4-BE49-F238E27FC236}">
                <a16:creationId xmlns:a16="http://schemas.microsoft.com/office/drawing/2014/main" id="{54C64E30-14E5-49A2-B4C4-2AF16AAAC1CA}"/>
              </a:ext>
            </a:extLst>
          </p:cNvPr>
          <p:cNvSpPr txBox="1"/>
          <p:nvPr/>
        </p:nvSpPr>
        <p:spPr>
          <a:xfrm>
            <a:off x="4305671" y="1438183"/>
            <a:ext cx="2343911" cy="307777"/>
          </a:xfrm>
          <a:prstGeom prst="rect">
            <a:avLst/>
          </a:prstGeom>
          <a:noFill/>
        </p:spPr>
        <p:txBody>
          <a:bodyPr wrap="none" rtlCol="0">
            <a:spAutoFit/>
          </a:bodyPr>
          <a:lstStyle/>
          <a:p>
            <a:r>
              <a:rPr lang="en-US" sz="1400" dirty="0">
                <a:latin typeface="Comic Sans MS" panose="030F0702030302020204" pitchFamily="66" charset="0"/>
              </a:rPr>
              <a:t>1) Write your Hypotheses</a:t>
            </a:r>
            <a:endParaRPr lang="en-GB" sz="14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4" name="テキスト ボックス 33">
                <a:extLst>
                  <a:ext uri="{FF2B5EF4-FFF2-40B4-BE49-F238E27FC236}">
                    <a16:creationId xmlns:a16="http://schemas.microsoft.com/office/drawing/2014/main" id="{B89C1646-EC08-44B1-BE02-C09BA11E5ADC}"/>
                  </a:ext>
                </a:extLst>
              </p:cNvPr>
              <p:cNvSpPr txBox="1"/>
              <p:nvPr/>
            </p:nvSpPr>
            <p:spPr>
              <a:xfrm>
                <a:off x="4722130" y="1802168"/>
                <a:ext cx="133081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0</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=0.580</m:t>
                      </m:r>
                    </m:oMath>
                  </m:oMathPara>
                </a14:m>
                <a:endParaRPr lang="en-GB" sz="1400" dirty="0">
                  <a:latin typeface="Comic Sans MS" panose="030F0702030302020204" pitchFamily="66" charset="0"/>
                </a:endParaRPr>
              </a:p>
            </p:txBody>
          </p:sp>
        </mc:Choice>
        <mc:Fallback xmlns="">
          <p:sp>
            <p:nvSpPr>
              <p:cNvPr id="34" name="テキスト ボックス 33">
                <a:extLst>
                  <a:ext uri="{FF2B5EF4-FFF2-40B4-BE49-F238E27FC236}">
                    <a16:creationId xmlns:a16="http://schemas.microsoft.com/office/drawing/2014/main" id="{B89C1646-EC08-44B1-BE02-C09BA11E5ADC}"/>
                  </a:ext>
                </a:extLst>
              </p:cNvPr>
              <p:cNvSpPr txBox="1">
                <a:spLocks noRot="1" noChangeAspect="1" noMove="1" noResize="1" noEditPoints="1" noAdjustHandles="1" noChangeArrowheads="1" noChangeShapeType="1" noTextEdit="1"/>
              </p:cNvSpPr>
              <p:nvPr/>
            </p:nvSpPr>
            <p:spPr>
              <a:xfrm>
                <a:off x="4722130" y="1802168"/>
                <a:ext cx="1330814" cy="307777"/>
              </a:xfrm>
              <a:prstGeom prst="rect">
                <a:avLst/>
              </a:prstGeom>
              <a:blipFill>
                <a:blip r:embed="rId6"/>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テキスト ボックス 38">
                <a:extLst>
                  <a:ext uri="{FF2B5EF4-FFF2-40B4-BE49-F238E27FC236}">
                    <a16:creationId xmlns:a16="http://schemas.microsoft.com/office/drawing/2014/main" id="{4EB603F9-FD07-4119-9F5F-F30C9610E497}"/>
                  </a:ext>
                </a:extLst>
              </p:cNvPr>
              <p:cNvSpPr txBox="1"/>
              <p:nvPr/>
            </p:nvSpPr>
            <p:spPr>
              <a:xfrm>
                <a:off x="7030766" y="1821769"/>
                <a:ext cx="132664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1</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≠0.580</m:t>
                      </m:r>
                    </m:oMath>
                  </m:oMathPara>
                </a14:m>
                <a:endParaRPr lang="en-GB" sz="1400" dirty="0">
                  <a:latin typeface="Comic Sans MS" panose="030F0702030302020204" pitchFamily="66" charset="0"/>
                </a:endParaRPr>
              </a:p>
            </p:txBody>
          </p:sp>
        </mc:Choice>
        <mc:Fallback xmlns="">
          <p:sp>
            <p:nvSpPr>
              <p:cNvPr id="39" name="テキスト ボックス 38">
                <a:extLst>
                  <a:ext uri="{FF2B5EF4-FFF2-40B4-BE49-F238E27FC236}">
                    <a16:creationId xmlns:a16="http://schemas.microsoft.com/office/drawing/2014/main" id="{4EB603F9-FD07-4119-9F5F-F30C9610E497}"/>
                  </a:ext>
                </a:extLst>
              </p:cNvPr>
              <p:cNvSpPr txBox="1">
                <a:spLocks noRot="1" noChangeAspect="1" noMove="1" noResize="1" noEditPoints="1" noAdjustHandles="1" noChangeArrowheads="1" noChangeShapeType="1" noTextEdit="1"/>
              </p:cNvSpPr>
              <p:nvPr/>
            </p:nvSpPr>
            <p:spPr>
              <a:xfrm>
                <a:off x="7030766" y="1821769"/>
                <a:ext cx="1326645" cy="307777"/>
              </a:xfrm>
              <a:prstGeom prst="rect">
                <a:avLst/>
              </a:prstGeom>
              <a:blipFill>
                <a:blip r:embed="rId7"/>
                <a:stretch>
                  <a:fillRect b="-4000"/>
                </a:stretch>
              </a:blipFill>
            </p:spPr>
            <p:txBody>
              <a:bodyPr/>
              <a:lstStyle/>
              <a:p>
                <a:r>
                  <a:rPr lang="en-GB">
                    <a:noFill/>
                  </a:rPr>
                  <a:t> </a:t>
                </a:r>
              </a:p>
            </p:txBody>
          </p:sp>
        </mc:Fallback>
      </mc:AlternateContent>
      <p:sp>
        <p:nvSpPr>
          <p:cNvPr id="40" name="テキスト ボックス 39">
            <a:extLst>
              <a:ext uri="{FF2B5EF4-FFF2-40B4-BE49-F238E27FC236}">
                <a16:creationId xmlns:a16="http://schemas.microsoft.com/office/drawing/2014/main" id="{78FE96B8-8705-4891-BE6A-332B3DE84D5E}"/>
              </a:ext>
            </a:extLst>
          </p:cNvPr>
          <p:cNvSpPr txBox="1"/>
          <p:nvPr/>
        </p:nvSpPr>
        <p:spPr>
          <a:xfrm>
            <a:off x="4293893" y="2132750"/>
            <a:ext cx="1925838" cy="830997"/>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sym typeface="Wingdings" panose="05000000000000000000" pitchFamily="2" charset="2"/>
              </a:rPr>
              <a:t> Remember that the null hypothesis is the default position </a:t>
            </a:r>
            <a:r>
              <a:rPr lang="en-US" sz="1200" dirty="0" err="1">
                <a:solidFill>
                  <a:srgbClr val="FF0000"/>
                </a:solidFill>
                <a:latin typeface="Comic Sans MS" panose="030F0702030302020204" pitchFamily="66" charset="0"/>
                <a:sym typeface="Wingdings" panose="05000000000000000000" pitchFamily="2" charset="2"/>
              </a:rPr>
              <a:t>ie</a:t>
            </a:r>
            <a:r>
              <a:rPr lang="en-US" sz="1200" dirty="0">
                <a:solidFill>
                  <a:srgbClr val="FF0000"/>
                </a:solidFill>
                <a:latin typeface="Comic Sans MS" panose="030F0702030302020204" pitchFamily="66" charset="0"/>
                <a:sym typeface="Wingdings" panose="05000000000000000000" pitchFamily="2" charset="2"/>
              </a:rPr>
              <a:t>) Nothing has changed</a:t>
            </a:r>
            <a:endParaRPr lang="en-GB" sz="1200" dirty="0">
              <a:solidFill>
                <a:srgbClr val="FF0000"/>
              </a:solidFill>
              <a:latin typeface="Comic Sans MS" panose="030F0702030302020204" pitchFamily="66" charset="0"/>
            </a:endParaRPr>
          </a:p>
        </p:txBody>
      </p:sp>
      <p:sp>
        <p:nvSpPr>
          <p:cNvPr id="41" name="テキスト ボックス 40">
            <a:extLst>
              <a:ext uri="{FF2B5EF4-FFF2-40B4-BE49-F238E27FC236}">
                <a16:creationId xmlns:a16="http://schemas.microsoft.com/office/drawing/2014/main" id="{C50AB67A-2597-430B-953D-6014CB1C6A0D}"/>
              </a:ext>
            </a:extLst>
          </p:cNvPr>
          <p:cNvSpPr txBox="1"/>
          <p:nvPr/>
        </p:nvSpPr>
        <p:spPr>
          <a:xfrm>
            <a:off x="6457674" y="2141805"/>
            <a:ext cx="2469046" cy="1200329"/>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sym typeface="Wingdings" panose="05000000000000000000" pitchFamily="2" charset="2"/>
              </a:rPr>
              <a:t> The alternative hypothesis is where we consider the statement in the question. In this case, the claim is that the mean has changed (could be higher or lower)</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2" name="テキスト ボックス 41">
                <a:extLst>
                  <a:ext uri="{FF2B5EF4-FFF2-40B4-BE49-F238E27FC236}">
                    <a16:creationId xmlns:a16="http://schemas.microsoft.com/office/drawing/2014/main" id="{EC0F12C1-6227-431C-B656-7A47161052E4}"/>
                  </a:ext>
                </a:extLst>
              </p:cNvPr>
              <p:cNvSpPr txBox="1"/>
              <p:nvPr/>
            </p:nvSpPr>
            <p:spPr>
              <a:xfrm>
                <a:off x="4332831" y="3484266"/>
                <a:ext cx="4811169" cy="523220"/>
              </a:xfrm>
              <a:prstGeom prst="rect">
                <a:avLst/>
              </a:prstGeom>
              <a:noFill/>
            </p:spPr>
            <p:txBody>
              <a:bodyPr wrap="square" rtlCol="0">
                <a:spAutoFit/>
              </a:bodyPr>
              <a:lstStyle/>
              <a:p>
                <a:r>
                  <a:rPr lang="en-US" sz="1400" dirty="0">
                    <a:latin typeface="Comic Sans MS" panose="030F0702030302020204" pitchFamily="66" charset="0"/>
                  </a:rPr>
                  <a:t>2) Convert the population distribution to the sample distribution (using </a:t>
                </a:r>
                <a14:m>
                  <m:oMath xmlns:m="http://schemas.openxmlformats.org/officeDocument/2006/math">
                    <m:r>
                      <a:rPr lang="en-US" sz="1400" i="1" dirty="0" smtClean="0">
                        <a:latin typeface="Cambria Math" panose="02040503050406030204" pitchFamily="18" charset="0"/>
                      </a:rPr>
                      <m:t>𝐷</m:t>
                    </m:r>
                  </m:oMath>
                </a14:m>
                <a:r>
                  <a:rPr lang="en-US" sz="1400" dirty="0">
                    <a:latin typeface="Comic Sans MS" panose="030F0702030302020204" pitchFamily="66" charset="0"/>
                  </a:rPr>
                  <a:t> for diameter)</a:t>
                </a:r>
                <a:endParaRPr lang="en-GB" sz="1400" dirty="0">
                  <a:latin typeface="Comic Sans MS" panose="030F0702030302020204" pitchFamily="66" charset="0"/>
                </a:endParaRPr>
              </a:p>
            </p:txBody>
          </p:sp>
        </mc:Choice>
        <mc:Fallback xmlns="">
          <p:sp>
            <p:nvSpPr>
              <p:cNvPr id="42" name="テキスト ボックス 41">
                <a:extLst>
                  <a:ext uri="{FF2B5EF4-FFF2-40B4-BE49-F238E27FC236}">
                    <a16:creationId xmlns:a16="http://schemas.microsoft.com/office/drawing/2014/main" id="{EC0F12C1-6227-431C-B656-7A47161052E4}"/>
                  </a:ext>
                </a:extLst>
              </p:cNvPr>
              <p:cNvSpPr txBox="1">
                <a:spLocks noRot="1" noChangeAspect="1" noMove="1" noResize="1" noEditPoints="1" noAdjustHandles="1" noChangeArrowheads="1" noChangeShapeType="1" noTextEdit="1"/>
              </p:cNvSpPr>
              <p:nvPr/>
            </p:nvSpPr>
            <p:spPr>
              <a:xfrm>
                <a:off x="4332831" y="3484266"/>
                <a:ext cx="4811169" cy="523220"/>
              </a:xfrm>
              <a:prstGeom prst="rect">
                <a:avLst/>
              </a:prstGeom>
              <a:blipFill>
                <a:blip r:embed="rId8"/>
                <a:stretch>
                  <a:fillRect l="-380" t="-2353" b="-1176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3" name="テキスト ボックス 42">
                <a:extLst>
                  <a:ext uri="{FF2B5EF4-FFF2-40B4-BE49-F238E27FC236}">
                    <a16:creationId xmlns:a16="http://schemas.microsoft.com/office/drawing/2014/main" id="{6AB2D21E-3B4B-467C-87E7-13F247914CFE}"/>
                  </a:ext>
                </a:extLst>
              </p:cNvPr>
              <p:cNvSpPr txBox="1"/>
              <p:nvPr/>
            </p:nvSpPr>
            <p:spPr>
              <a:xfrm>
                <a:off x="4476938" y="4676113"/>
                <a:ext cx="182081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𝐷</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𝑁</m:t>
                      </m:r>
                      <m:r>
                        <a:rPr lang="en-US" sz="1600" b="0" i="1" smtClean="0">
                          <a:latin typeface="Cambria Math" panose="02040503050406030204" pitchFamily="18" charset="0"/>
                          <a:ea typeface="Cambria Math" panose="02040503050406030204" pitchFamily="18" charset="0"/>
                        </a:rPr>
                        <m:t>(0.580,</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0.015</m:t>
                          </m:r>
                        </m:e>
                        <m:sup>
                          <m:r>
                            <a:rPr lang="en-US" sz="1600" b="0" i="1" smtClean="0">
                              <a:latin typeface="Cambria Math" panose="02040503050406030204" pitchFamily="18" charset="0"/>
                              <a:ea typeface="Cambria Math" panose="02040503050406030204" pitchFamily="18" charset="0"/>
                            </a:rPr>
                            <m:t>2</m:t>
                          </m:r>
                        </m:sup>
                      </m:sSup>
                      <m:r>
                        <a:rPr lang="en-US" sz="1600" b="0" i="1" smtClean="0">
                          <a:latin typeface="Cambria Math" panose="02040503050406030204" pitchFamily="18" charset="0"/>
                          <a:ea typeface="Cambria Math" panose="02040503050406030204" pitchFamily="18" charset="0"/>
                        </a:rPr>
                        <m:t>)</m:t>
                      </m:r>
                    </m:oMath>
                  </m:oMathPara>
                </a14:m>
                <a:endParaRPr lang="en-GB" sz="1600" dirty="0"/>
              </a:p>
            </p:txBody>
          </p:sp>
        </mc:Choice>
        <mc:Fallback xmlns="">
          <p:sp>
            <p:nvSpPr>
              <p:cNvPr id="43" name="テキスト ボックス 42">
                <a:extLst>
                  <a:ext uri="{FF2B5EF4-FFF2-40B4-BE49-F238E27FC236}">
                    <a16:creationId xmlns:a16="http://schemas.microsoft.com/office/drawing/2014/main" id="{6AB2D21E-3B4B-467C-87E7-13F247914CFE}"/>
                  </a:ext>
                </a:extLst>
              </p:cNvPr>
              <p:cNvSpPr txBox="1">
                <a:spLocks noRot="1" noChangeAspect="1" noMove="1" noResize="1" noEditPoints="1" noAdjustHandles="1" noChangeArrowheads="1" noChangeShapeType="1" noTextEdit="1"/>
              </p:cNvSpPr>
              <p:nvPr/>
            </p:nvSpPr>
            <p:spPr>
              <a:xfrm>
                <a:off x="4476938" y="4676113"/>
                <a:ext cx="1820819" cy="246221"/>
              </a:xfrm>
              <a:prstGeom prst="rect">
                <a:avLst/>
              </a:prstGeom>
              <a:blipFill>
                <a:blip r:embed="rId9"/>
                <a:stretch>
                  <a:fillRect l="-2341" r="-3679" b="-3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テキスト ボックス 43">
                <a:extLst>
                  <a:ext uri="{FF2B5EF4-FFF2-40B4-BE49-F238E27FC236}">
                    <a16:creationId xmlns:a16="http://schemas.microsoft.com/office/drawing/2014/main" id="{E04A3117-55FE-4585-A19C-39A3EB6AEC83}"/>
                  </a:ext>
                </a:extLst>
              </p:cNvPr>
              <p:cNvSpPr txBox="1"/>
              <p:nvPr/>
            </p:nvSpPr>
            <p:spPr>
              <a:xfrm>
                <a:off x="6839893" y="4495045"/>
                <a:ext cx="1971630" cy="5582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1600" b="0" i="1" smtClean="0">
                              <a:latin typeface="Cambria Math" panose="02040503050406030204" pitchFamily="18" charset="0"/>
                              <a:ea typeface="Cambria Math" panose="02040503050406030204" pitchFamily="18" charset="0"/>
                            </a:rPr>
                          </m:ctrlPr>
                        </m:accPr>
                        <m:e>
                          <m:r>
                            <a:rPr lang="en-US" sz="1600" b="0" i="1" smtClean="0">
                              <a:latin typeface="Cambria Math" panose="02040503050406030204" pitchFamily="18" charset="0"/>
                              <a:ea typeface="Cambria Math" panose="02040503050406030204" pitchFamily="18" charset="0"/>
                            </a:rPr>
                            <m:t>𝐷</m:t>
                          </m:r>
                        </m:e>
                      </m:acc>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𝑁</m:t>
                      </m:r>
                      <m:d>
                        <m:dPr>
                          <m:ctrlPr>
                            <a:rPr lang="en-US" sz="1600" b="0" i="1" smtClean="0">
                              <a:latin typeface="Cambria Math" panose="02040503050406030204" pitchFamily="18" charset="0"/>
                              <a:ea typeface="Cambria Math" panose="02040503050406030204" pitchFamily="18" charset="0"/>
                            </a:rPr>
                          </m:ctrlPr>
                        </m:dPr>
                        <m:e>
                          <m:r>
                            <a:rPr lang="en-US" sz="1600" b="0" i="1" smtClean="0">
                              <a:latin typeface="Cambria Math" panose="02040503050406030204" pitchFamily="18" charset="0"/>
                              <a:ea typeface="Cambria Math" panose="02040503050406030204" pitchFamily="18" charset="0"/>
                            </a:rPr>
                            <m:t>0.580,</m:t>
                          </m:r>
                          <m:f>
                            <m:fPr>
                              <m:ctrlPr>
                                <a:rPr lang="en-US" sz="1600" b="0" i="1" smtClean="0">
                                  <a:latin typeface="Cambria Math" panose="02040503050406030204" pitchFamily="18" charset="0"/>
                                  <a:ea typeface="Cambria Math" panose="02040503050406030204" pitchFamily="18" charset="0"/>
                                </a:rPr>
                              </m:ctrlPr>
                            </m:fPr>
                            <m:num>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0.015</m:t>
                                  </m:r>
                                </m:e>
                                <m:sup>
                                  <m:r>
                                    <a:rPr lang="en-US" sz="1600" b="0" i="1" smtClean="0">
                                      <a:latin typeface="Cambria Math" panose="02040503050406030204" pitchFamily="18" charset="0"/>
                                      <a:ea typeface="Cambria Math" panose="02040503050406030204" pitchFamily="18" charset="0"/>
                                    </a:rPr>
                                    <m:t>2</m:t>
                                  </m:r>
                                </m:sup>
                              </m:sSup>
                            </m:num>
                            <m:den>
                              <m:r>
                                <a:rPr lang="en-US" sz="1600" b="0" i="1" smtClean="0">
                                  <a:latin typeface="Cambria Math" panose="02040503050406030204" pitchFamily="18" charset="0"/>
                                  <a:ea typeface="Cambria Math" panose="02040503050406030204" pitchFamily="18" charset="0"/>
                                </a:rPr>
                                <m:t>50</m:t>
                              </m:r>
                            </m:den>
                          </m:f>
                        </m:e>
                      </m:d>
                    </m:oMath>
                  </m:oMathPara>
                </a14:m>
                <a:endParaRPr lang="en-GB" sz="1600" dirty="0"/>
              </a:p>
            </p:txBody>
          </p:sp>
        </mc:Choice>
        <mc:Fallback xmlns="">
          <p:sp>
            <p:nvSpPr>
              <p:cNvPr id="44" name="テキスト ボックス 43">
                <a:extLst>
                  <a:ext uri="{FF2B5EF4-FFF2-40B4-BE49-F238E27FC236}">
                    <a16:creationId xmlns:a16="http://schemas.microsoft.com/office/drawing/2014/main" id="{E04A3117-55FE-4585-A19C-39A3EB6AEC83}"/>
                  </a:ext>
                </a:extLst>
              </p:cNvPr>
              <p:cNvSpPr txBox="1">
                <a:spLocks noRot="1" noChangeAspect="1" noMove="1" noResize="1" noEditPoints="1" noAdjustHandles="1" noChangeArrowheads="1" noChangeShapeType="1" noTextEdit="1"/>
              </p:cNvSpPr>
              <p:nvPr/>
            </p:nvSpPr>
            <p:spPr>
              <a:xfrm>
                <a:off x="6839893" y="4495045"/>
                <a:ext cx="1971630" cy="558230"/>
              </a:xfrm>
              <a:prstGeom prst="rect">
                <a:avLst/>
              </a:prstGeom>
              <a:blipFill>
                <a:blip r:embed="rId10"/>
                <a:stretch>
                  <a:fillRect b="-1087"/>
                </a:stretch>
              </a:blipFill>
            </p:spPr>
            <p:txBody>
              <a:bodyPr/>
              <a:lstStyle/>
              <a:p>
                <a:r>
                  <a:rPr lang="en-GB">
                    <a:noFill/>
                  </a:rPr>
                  <a:t> </a:t>
                </a:r>
              </a:p>
            </p:txBody>
          </p:sp>
        </mc:Fallback>
      </mc:AlternateContent>
      <p:cxnSp>
        <p:nvCxnSpPr>
          <p:cNvPr id="45" name="直線矢印コネクタ 44">
            <a:extLst>
              <a:ext uri="{FF2B5EF4-FFF2-40B4-BE49-F238E27FC236}">
                <a16:creationId xmlns:a16="http://schemas.microsoft.com/office/drawing/2014/main" id="{C8F291BC-4783-4CB0-82EB-625D09627A50}"/>
              </a:ext>
            </a:extLst>
          </p:cNvPr>
          <p:cNvCxnSpPr/>
          <p:nvPr/>
        </p:nvCxnSpPr>
        <p:spPr>
          <a:xfrm>
            <a:off x="6301213" y="4789282"/>
            <a:ext cx="46172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6CBC0EC5-90D5-4621-A2B5-4315E65B47EA}"/>
              </a:ext>
            </a:extLst>
          </p:cNvPr>
          <p:cNvSpPr txBox="1"/>
          <p:nvPr/>
        </p:nvSpPr>
        <p:spPr>
          <a:xfrm>
            <a:off x="7335860" y="3997764"/>
            <a:ext cx="1056702"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sym typeface="Wingdings" panose="05000000000000000000" pitchFamily="2" charset="2"/>
              </a:rPr>
              <a:t>Sample distribution</a:t>
            </a:r>
            <a:endParaRPr lang="en-GB" sz="1200" dirty="0">
              <a:solidFill>
                <a:srgbClr val="FF0000"/>
              </a:solidFill>
              <a:latin typeface="Comic Sans MS" panose="030F0702030302020204" pitchFamily="66" charset="0"/>
            </a:endParaRPr>
          </a:p>
        </p:txBody>
      </p:sp>
      <p:sp>
        <p:nvSpPr>
          <p:cNvPr id="47" name="テキスト ボックス 46">
            <a:extLst>
              <a:ext uri="{FF2B5EF4-FFF2-40B4-BE49-F238E27FC236}">
                <a16:creationId xmlns:a16="http://schemas.microsoft.com/office/drawing/2014/main" id="{44E8E93C-B025-4866-9CBE-4F351A3A08F8}"/>
              </a:ext>
            </a:extLst>
          </p:cNvPr>
          <p:cNvSpPr txBox="1"/>
          <p:nvPr/>
        </p:nvSpPr>
        <p:spPr>
          <a:xfrm>
            <a:off x="4918586" y="4015871"/>
            <a:ext cx="1056702"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sym typeface="Wingdings" panose="05000000000000000000" pitchFamily="2" charset="2"/>
              </a:rPr>
              <a:t>Population distribution</a:t>
            </a:r>
            <a:endParaRPr lang="en-GB" sz="1200" dirty="0">
              <a:solidFill>
                <a:srgbClr val="FF0000"/>
              </a:solidFill>
              <a:latin typeface="Comic Sans MS" panose="030F0702030302020204" pitchFamily="66" charset="0"/>
            </a:endParaRPr>
          </a:p>
        </p:txBody>
      </p:sp>
      <p:sp>
        <p:nvSpPr>
          <p:cNvPr id="48" name="テキスト ボックス 47">
            <a:extLst>
              <a:ext uri="{FF2B5EF4-FFF2-40B4-BE49-F238E27FC236}">
                <a16:creationId xmlns:a16="http://schemas.microsoft.com/office/drawing/2014/main" id="{C43B1794-B8C2-44AC-871D-BA785E33E184}"/>
              </a:ext>
            </a:extLst>
          </p:cNvPr>
          <p:cNvSpPr txBox="1"/>
          <p:nvPr/>
        </p:nvSpPr>
        <p:spPr>
          <a:xfrm>
            <a:off x="4332831" y="5385494"/>
            <a:ext cx="4811169" cy="738664"/>
          </a:xfrm>
          <a:prstGeom prst="rect">
            <a:avLst/>
          </a:prstGeom>
          <a:noFill/>
        </p:spPr>
        <p:txBody>
          <a:bodyPr wrap="square" rtlCol="0">
            <a:spAutoFit/>
          </a:bodyPr>
          <a:lstStyle/>
          <a:p>
            <a:r>
              <a:rPr lang="en-US" sz="1400" dirty="0">
                <a:latin typeface="Comic Sans MS" panose="030F0702030302020204" pitchFamily="66" charset="0"/>
              </a:rPr>
              <a:t>3) Now, using the sample distribution, we need to find the regions that have a probability of 1% or less (</a:t>
            </a:r>
            <a:r>
              <a:rPr lang="en-US" sz="1400" dirty="0" err="1">
                <a:latin typeface="Comic Sans MS" panose="030F0702030302020204" pitchFamily="66" charset="0"/>
              </a:rPr>
              <a:t>ie</a:t>
            </a:r>
            <a:r>
              <a:rPr lang="en-US" sz="1400" dirty="0">
                <a:latin typeface="Comic Sans MS" panose="030F0702030302020204" pitchFamily="66" charset="0"/>
              </a:rPr>
              <a:t> have an total area of 0.01)</a:t>
            </a:r>
            <a:endParaRPr lang="en-GB" sz="1400" dirty="0">
              <a:latin typeface="Comic Sans MS" panose="030F0702030302020204" pitchFamily="66" charset="0"/>
            </a:endParaRPr>
          </a:p>
        </p:txBody>
      </p:sp>
    </p:spTree>
    <p:extLst>
      <p:ext uri="{BB962C8B-B14F-4D97-AF65-F5344CB8AC3E}">
        <p14:creationId xmlns:p14="http://schemas.microsoft.com/office/powerpoint/2010/main" val="137420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linds(horizontal)">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blinds(horizontal)">
                                      <p:cBhvr>
                                        <p:cTn id="12" dur="500"/>
                                        <p:tgtEl>
                                          <p:spTgt spid="3">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blinds(horizontal)">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blinds(horizontal)">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blinds(horizontal)">
                                      <p:cBhvr>
                                        <p:cTn id="27" dur="500"/>
                                        <p:tgtEl>
                                          <p:spTgt spid="4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blinds(horizontal)">
                                      <p:cBhvr>
                                        <p:cTn id="32" dur="500"/>
                                        <p:tgtEl>
                                          <p:spTgt spid="3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blinds(horizontal)">
                                      <p:cBhvr>
                                        <p:cTn id="37" dur="500"/>
                                        <p:tgtEl>
                                          <p:spTgt spid="4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2"/>
                                        </p:tgtEl>
                                        <p:attrNameLst>
                                          <p:attrName>style.visibility</p:attrName>
                                        </p:attrNameLst>
                                      </p:cBhvr>
                                      <p:to>
                                        <p:strVal val="visible"/>
                                      </p:to>
                                    </p:set>
                                    <p:animEffect transition="in" filter="blinds(horizontal)">
                                      <p:cBhvr>
                                        <p:cTn id="42" dur="500"/>
                                        <p:tgtEl>
                                          <p:spTgt spid="4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7"/>
                                        </p:tgtEl>
                                        <p:attrNameLst>
                                          <p:attrName>style.visibility</p:attrName>
                                        </p:attrNameLst>
                                      </p:cBhvr>
                                      <p:to>
                                        <p:strVal val="visible"/>
                                      </p:to>
                                    </p:set>
                                    <p:animEffect transition="in" filter="blinds(horizontal)">
                                      <p:cBhvr>
                                        <p:cTn id="47" dur="500"/>
                                        <p:tgtEl>
                                          <p:spTgt spid="4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43"/>
                                        </p:tgtEl>
                                        <p:attrNameLst>
                                          <p:attrName>style.visibility</p:attrName>
                                        </p:attrNameLst>
                                      </p:cBhvr>
                                      <p:to>
                                        <p:strVal val="visible"/>
                                      </p:to>
                                    </p:set>
                                    <p:animEffect transition="in" filter="blinds(horizontal)">
                                      <p:cBhvr>
                                        <p:cTn id="52" dur="500"/>
                                        <p:tgtEl>
                                          <p:spTgt spid="43"/>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blinds(horizontal)">
                                      <p:cBhvr>
                                        <p:cTn id="57" dur="500"/>
                                        <p:tgtEl>
                                          <p:spTgt spid="45"/>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46"/>
                                        </p:tgtEl>
                                        <p:attrNameLst>
                                          <p:attrName>style.visibility</p:attrName>
                                        </p:attrNameLst>
                                      </p:cBhvr>
                                      <p:to>
                                        <p:strVal val="visible"/>
                                      </p:to>
                                    </p:set>
                                    <p:animEffect transition="in" filter="blinds(horizontal)">
                                      <p:cBhvr>
                                        <p:cTn id="62" dur="500"/>
                                        <p:tgtEl>
                                          <p:spTgt spid="46"/>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44"/>
                                        </p:tgtEl>
                                        <p:attrNameLst>
                                          <p:attrName>style.visibility</p:attrName>
                                        </p:attrNameLst>
                                      </p:cBhvr>
                                      <p:to>
                                        <p:strVal val="visible"/>
                                      </p:to>
                                    </p:set>
                                    <p:animEffect transition="in" filter="blinds(horizontal)">
                                      <p:cBhvr>
                                        <p:cTn id="67" dur="500"/>
                                        <p:tgtEl>
                                          <p:spTgt spid="44"/>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blinds(horizontal)">
                                      <p:cBhvr>
                                        <p:cTn id="72"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9" grpId="0"/>
      <p:bldP spid="40" grpId="0"/>
      <p:bldP spid="41" grpId="0"/>
      <p:bldP spid="42" grpId="0"/>
      <p:bldP spid="43" grpId="0"/>
      <p:bldP spid="44" grpId="0"/>
      <p:bldP spid="46" grpId="0"/>
      <p:bldP spid="47" grpId="0"/>
      <p:bldP spid="4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フリーフォーム: 図形 55">
            <a:extLst>
              <a:ext uri="{FF2B5EF4-FFF2-40B4-BE49-F238E27FC236}">
                <a16:creationId xmlns:a16="http://schemas.microsoft.com/office/drawing/2014/main" id="{4B1C2B5D-61AC-48B4-A8B4-C19FEE18B756}"/>
              </a:ext>
            </a:extLst>
          </p:cNvPr>
          <p:cNvSpPr/>
          <p:nvPr/>
        </p:nvSpPr>
        <p:spPr>
          <a:xfrm flipH="1">
            <a:off x="6030201" y="4190972"/>
            <a:ext cx="450850" cy="171450"/>
          </a:xfrm>
          <a:custGeom>
            <a:avLst/>
            <a:gdLst>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0 w 460375"/>
              <a:gd name="connsiteY5"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0 w 460375"/>
              <a:gd name="connsiteY5" fmla="*/ 127000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50850"/>
              <a:gd name="connsiteY0" fmla="*/ 171450 h 171450"/>
              <a:gd name="connsiteX1" fmla="*/ 447675 w 450850"/>
              <a:gd name="connsiteY1" fmla="*/ 161925 h 171450"/>
              <a:gd name="connsiteX2" fmla="*/ 450850 w 450850"/>
              <a:gd name="connsiteY2" fmla="*/ 0 h 171450"/>
              <a:gd name="connsiteX3" fmla="*/ 323850 w 450850"/>
              <a:gd name="connsiteY3" fmla="*/ 57150 h 171450"/>
              <a:gd name="connsiteX4" fmla="*/ 152400 w 450850"/>
              <a:gd name="connsiteY4" fmla="*/ 101600 h 171450"/>
              <a:gd name="connsiteX5" fmla="*/ 0 w 450850"/>
              <a:gd name="connsiteY5" fmla="*/ 123825 h 171450"/>
              <a:gd name="connsiteX6" fmla="*/ 0 w 450850"/>
              <a:gd name="connsiteY6"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850" h="171450">
                <a:moveTo>
                  <a:pt x="0" y="171450"/>
                </a:moveTo>
                <a:lnTo>
                  <a:pt x="447675" y="161925"/>
                </a:lnTo>
                <a:cubicBezTo>
                  <a:pt x="448733" y="107950"/>
                  <a:pt x="449792" y="53975"/>
                  <a:pt x="450850" y="0"/>
                </a:cubicBezTo>
                <a:lnTo>
                  <a:pt x="323850" y="57150"/>
                </a:lnTo>
                <a:lnTo>
                  <a:pt x="152400" y="101600"/>
                </a:lnTo>
                <a:cubicBezTo>
                  <a:pt x="101600" y="109008"/>
                  <a:pt x="60325" y="132292"/>
                  <a:pt x="0" y="123825"/>
                </a:cubicBezTo>
                <a:lnTo>
                  <a:pt x="0" y="17145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フリーフォーム: 図形 9">
            <a:extLst>
              <a:ext uri="{FF2B5EF4-FFF2-40B4-BE49-F238E27FC236}">
                <a16:creationId xmlns:a16="http://schemas.microsoft.com/office/drawing/2014/main" id="{E8B989E4-4428-47A6-A846-BE582DCE7806}"/>
              </a:ext>
            </a:extLst>
          </p:cNvPr>
          <p:cNvSpPr/>
          <p:nvPr/>
        </p:nvSpPr>
        <p:spPr>
          <a:xfrm>
            <a:off x="4569701" y="4184622"/>
            <a:ext cx="450850" cy="171450"/>
          </a:xfrm>
          <a:custGeom>
            <a:avLst/>
            <a:gdLst>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0 w 460375"/>
              <a:gd name="connsiteY5"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0 w 460375"/>
              <a:gd name="connsiteY5" fmla="*/ 127000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50850"/>
              <a:gd name="connsiteY0" fmla="*/ 171450 h 171450"/>
              <a:gd name="connsiteX1" fmla="*/ 447675 w 450850"/>
              <a:gd name="connsiteY1" fmla="*/ 161925 h 171450"/>
              <a:gd name="connsiteX2" fmla="*/ 450850 w 450850"/>
              <a:gd name="connsiteY2" fmla="*/ 0 h 171450"/>
              <a:gd name="connsiteX3" fmla="*/ 323850 w 450850"/>
              <a:gd name="connsiteY3" fmla="*/ 57150 h 171450"/>
              <a:gd name="connsiteX4" fmla="*/ 152400 w 450850"/>
              <a:gd name="connsiteY4" fmla="*/ 101600 h 171450"/>
              <a:gd name="connsiteX5" fmla="*/ 0 w 450850"/>
              <a:gd name="connsiteY5" fmla="*/ 123825 h 171450"/>
              <a:gd name="connsiteX6" fmla="*/ 0 w 450850"/>
              <a:gd name="connsiteY6"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850" h="171450">
                <a:moveTo>
                  <a:pt x="0" y="171450"/>
                </a:moveTo>
                <a:lnTo>
                  <a:pt x="447675" y="161925"/>
                </a:lnTo>
                <a:cubicBezTo>
                  <a:pt x="448733" y="107950"/>
                  <a:pt x="449792" y="53975"/>
                  <a:pt x="450850" y="0"/>
                </a:cubicBezTo>
                <a:lnTo>
                  <a:pt x="323850" y="57150"/>
                </a:lnTo>
                <a:lnTo>
                  <a:pt x="152400" y="101600"/>
                </a:lnTo>
                <a:cubicBezTo>
                  <a:pt x="101600" y="109008"/>
                  <a:pt x="60325" y="132292"/>
                  <a:pt x="0" y="123825"/>
                </a:cubicBezTo>
                <a:lnTo>
                  <a:pt x="0" y="17145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5"/>
                <a:ext cx="3755254" cy="4891596"/>
              </a:xfrm>
            </p:spPr>
            <p:txBody>
              <a:bodyPr>
                <a:normAutofit/>
              </a:bodyPr>
              <a:lstStyle/>
              <a:p>
                <a:pPr marL="0" indent="0" algn="ctr">
                  <a:buNone/>
                </a:pPr>
                <a:r>
                  <a:rPr lang="en-US" sz="1500" b="1" dirty="0">
                    <a:latin typeface="Comic Sans MS" panose="030F0702030302020204" pitchFamily="66" charset="0"/>
                  </a:rPr>
                  <a:t>You need to be able to do hypothesis testing using the normal distribution</a:t>
                </a:r>
                <a:endParaRPr lang="en-US" sz="1500" dirty="0">
                  <a:latin typeface="Comic Sans MS" panose="030F0702030302020204" pitchFamily="66" charset="0"/>
                </a:endParaRP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rPr>
                  <a:t>A machine produces bolts of diameter </a:t>
                </a:r>
                <a14:m>
                  <m:oMath xmlns:m="http://schemas.openxmlformats.org/officeDocument/2006/math">
                    <m:r>
                      <a:rPr lang="en-US" sz="1300" i="1" dirty="0">
                        <a:latin typeface="Cambria Math" panose="02040503050406030204" pitchFamily="18" charset="0"/>
                      </a:rPr>
                      <m:t>𝐷</m:t>
                    </m:r>
                  </m:oMath>
                </a14:m>
                <a:r>
                  <a:rPr lang="en-US" sz="1300" dirty="0">
                    <a:latin typeface="Comic Sans MS" panose="030F0702030302020204" pitchFamily="66" charset="0"/>
                  </a:rPr>
                  <a:t> where </a:t>
                </a:r>
                <a14:m>
                  <m:oMath xmlns:m="http://schemas.openxmlformats.org/officeDocument/2006/math">
                    <m:r>
                      <a:rPr lang="en-US" sz="1300" i="1" dirty="0">
                        <a:latin typeface="Cambria Math" panose="02040503050406030204" pitchFamily="18" charset="0"/>
                      </a:rPr>
                      <m:t>𝐷</m:t>
                    </m:r>
                  </m:oMath>
                </a14:m>
                <a:r>
                  <a:rPr lang="en-US" sz="1300" dirty="0">
                    <a:latin typeface="Comic Sans MS" panose="030F0702030302020204" pitchFamily="66" charset="0"/>
                  </a:rPr>
                  <a:t> has a normal distribution with mean 0.580cm and standard deviation 0.015cm.</a:t>
                </a: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rPr>
                  <a:t>This machine is serviced and after the service a random sample of 50 bolts from the next production is taken to see if the mean diameter of the bolts has changed from 0.580cm. The distribution of the bolts after the service is still normal with a standard deviation of 0.015cm.</a:t>
                </a:r>
              </a:p>
              <a:p>
                <a:pPr marL="0" indent="0" algn="ctr">
                  <a:lnSpc>
                    <a:spcPct val="110000"/>
                  </a:lnSpc>
                  <a:spcBef>
                    <a:spcPts val="0"/>
                  </a:spcBef>
                  <a:buNone/>
                </a:pPr>
                <a:endParaRPr lang="en-US" sz="1300" dirty="0">
                  <a:latin typeface="Comic Sans MS" panose="030F0702030302020204" pitchFamily="66" charset="0"/>
                </a:endParaRPr>
              </a:p>
              <a:p>
                <a:pPr marL="342900" indent="-342900" algn="ctr">
                  <a:lnSpc>
                    <a:spcPct val="110000"/>
                  </a:lnSpc>
                  <a:spcBef>
                    <a:spcPts val="0"/>
                  </a:spcBef>
                  <a:buAutoNum type="alphaLcParenR"/>
                </a:pPr>
                <a:r>
                  <a:rPr lang="en-US" sz="1300" dirty="0">
                    <a:latin typeface="Comic Sans MS" panose="030F0702030302020204" pitchFamily="66" charset="0"/>
                  </a:rPr>
                  <a:t>Find, at the 1% level, the critical region for this test, stating your hypotheses clearly</a:t>
                </a: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sym typeface="Wingdings" panose="05000000000000000000" pitchFamily="2" charset="2"/>
                  </a:rPr>
                  <a:t> Remember that the critical region is the region where the null hypothesis would be rejected…</a:t>
                </a:r>
                <a:endParaRPr lang="en-US" sz="13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2C05EC9A-9A67-481E-9F6E-17B5E76AB2CF}"/>
                  </a:ext>
                </a:extLst>
              </p:cNvPr>
              <p:cNvSpPr>
                <a:spLocks noGrp="1" noRot="1" noChangeAspect="1" noMove="1" noResize="1" noEditPoints="1" noAdjustHandles="1" noChangeArrowheads="1" noChangeShapeType="1" noTextEdit="1"/>
              </p:cNvSpPr>
              <p:nvPr>
                <p:ph idx="1"/>
              </p:nvPr>
            </p:nvSpPr>
            <p:spPr>
              <a:xfrm>
                <a:off x="230820" y="1544715"/>
                <a:ext cx="3755254" cy="4891596"/>
              </a:xfrm>
              <a:blipFill>
                <a:blip r:embed="rId2"/>
                <a:stretch>
                  <a:fillRect l="-325" t="-623" r="-1461" b="-249"/>
                </a:stretch>
              </a:blipFill>
            </p:spPr>
            <p:txBody>
              <a:bodyPr/>
              <a:lstStyle/>
              <a:p>
                <a:r>
                  <a:rPr lang="en-GB">
                    <a:noFill/>
                  </a:rPr>
                  <a:t> </a:t>
                </a:r>
              </a:p>
            </p:txBody>
          </p:sp>
        </mc:Fallback>
      </mc:AlternateContent>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a:latin typeface="Comic Sans MS" panose="030F0702030302020204" pitchFamily="66" charset="0"/>
              </a:rPr>
              <a:t>3G</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6D429D57-37F1-4907-BB43-1E0CC65BEBD0}"/>
                  </a:ext>
                </a:extLst>
              </p:cNvPr>
              <p:cNvSpPr txBox="1"/>
              <p:nvPr/>
            </p:nvSpPr>
            <p:spPr>
              <a:xfrm>
                <a:off x="0" y="0"/>
                <a:ext cx="1213987" cy="276999"/>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m:t>
                      </m:r>
                    </m:oMath>
                  </m:oMathPara>
                </a14:m>
                <a:endParaRPr lang="en-GB" dirty="0"/>
              </a:p>
            </p:txBody>
          </p:sp>
        </mc:Choice>
        <mc:Fallback xmlns="">
          <p:sp>
            <p:nvSpPr>
              <p:cNvPr id="5" name="テキスト ボックス 4">
                <a:extLst>
                  <a:ext uri="{FF2B5EF4-FFF2-40B4-BE49-F238E27FC236}">
                    <a16:creationId xmlns:a16="http://schemas.microsoft.com/office/drawing/2014/main" id="{6D429D57-37F1-4907-BB43-1E0CC65BEBD0}"/>
                  </a:ext>
                </a:extLst>
              </p:cNvPr>
              <p:cNvSpPr txBox="1">
                <a:spLocks noRot="1" noChangeAspect="1" noMove="1" noResize="1" noEditPoints="1" noAdjustHandles="1" noChangeArrowheads="1" noChangeShapeType="1" noTextEdit="1"/>
              </p:cNvSpPr>
              <p:nvPr/>
            </p:nvSpPr>
            <p:spPr>
              <a:xfrm>
                <a:off x="0" y="0"/>
                <a:ext cx="1213987" cy="276999"/>
              </a:xfrm>
              <a:prstGeom prst="rect">
                <a:avLst/>
              </a:prstGeom>
              <a:blipFill>
                <a:blip r:embed="rId3"/>
                <a:stretch>
                  <a:fillRect l="-2956" r="-5911" b="-28571"/>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49825569-9A38-413B-83F1-321F9C093739}"/>
                  </a:ext>
                </a:extLst>
              </p:cNvPr>
              <p:cNvSpPr txBox="1"/>
              <p:nvPr/>
            </p:nvSpPr>
            <p:spPr>
              <a:xfrm>
                <a:off x="0" y="418730"/>
                <a:ext cx="1324914" cy="627992"/>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num>
                            <m:den>
                              <m:r>
                                <a:rPr lang="en-US" b="0" i="1" smtClean="0">
                                  <a:latin typeface="Cambria Math" panose="02040503050406030204" pitchFamily="18" charset="0"/>
                                  <a:ea typeface="Cambria Math" panose="02040503050406030204" pitchFamily="18" charset="0"/>
                                </a:rPr>
                                <m:t>𝑛</m:t>
                              </m:r>
                            </m:den>
                          </m:f>
                        </m:e>
                      </m:d>
                    </m:oMath>
                  </m:oMathPara>
                </a14:m>
                <a:endParaRPr lang="en-GB" dirty="0"/>
              </a:p>
            </p:txBody>
          </p:sp>
        </mc:Choice>
        <mc:Fallback xmlns="">
          <p:sp>
            <p:nvSpPr>
              <p:cNvPr id="6" name="テキスト ボックス 5">
                <a:extLst>
                  <a:ext uri="{FF2B5EF4-FFF2-40B4-BE49-F238E27FC236}">
                    <a16:creationId xmlns:a16="http://schemas.microsoft.com/office/drawing/2014/main" id="{49825569-9A38-413B-83F1-321F9C093739}"/>
                  </a:ext>
                </a:extLst>
              </p:cNvPr>
              <p:cNvSpPr txBox="1">
                <a:spLocks noRot="1" noChangeAspect="1" noMove="1" noResize="1" noEditPoints="1" noAdjustHandles="1" noChangeArrowheads="1" noChangeShapeType="1" noTextEdit="1"/>
              </p:cNvSpPr>
              <p:nvPr/>
            </p:nvSpPr>
            <p:spPr>
              <a:xfrm>
                <a:off x="0" y="418730"/>
                <a:ext cx="1324914" cy="62799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テキスト ボックス 31">
                <a:extLst>
                  <a:ext uri="{FF2B5EF4-FFF2-40B4-BE49-F238E27FC236}">
                    <a16:creationId xmlns:a16="http://schemas.microsoft.com/office/drawing/2014/main" id="{49FA5426-E957-4546-8A7E-30B82741ECB3}"/>
                  </a:ext>
                </a:extLst>
              </p:cNvPr>
              <p:cNvSpPr txBox="1"/>
              <p:nvPr/>
            </p:nvSpPr>
            <p:spPr>
              <a:xfrm>
                <a:off x="8084543" y="0"/>
                <a:ext cx="1059457" cy="769954"/>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f>
                            <m:fPr>
                              <m:ctrlPr>
                                <a:rPr lang="en-US" b="0" i="1" smtClean="0">
                                  <a:latin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𝜎</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den>
                      </m:f>
                    </m:oMath>
                  </m:oMathPara>
                </a14:m>
                <a:endParaRPr lang="en-GB" dirty="0"/>
              </a:p>
            </p:txBody>
          </p:sp>
        </mc:Choice>
        <mc:Fallback xmlns="">
          <p:sp>
            <p:nvSpPr>
              <p:cNvPr id="32" name="テキスト ボックス 31">
                <a:extLst>
                  <a:ext uri="{FF2B5EF4-FFF2-40B4-BE49-F238E27FC236}">
                    <a16:creationId xmlns:a16="http://schemas.microsoft.com/office/drawing/2014/main" id="{49FA5426-E957-4546-8A7E-30B82741ECB3}"/>
                  </a:ext>
                </a:extLst>
              </p:cNvPr>
              <p:cNvSpPr txBox="1">
                <a:spLocks noRot="1" noChangeAspect="1" noMove="1" noResize="1" noEditPoints="1" noAdjustHandles="1" noChangeArrowheads="1" noChangeShapeType="1" noTextEdit="1"/>
              </p:cNvSpPr>
              <p:nvPr/>
            </p:nvSpPr>
            <p:spPr>
              <a:xfrm>
                <a:off x="8084543" y="0"/>
                <a:ext cx="1059457" cy="769954"/>
              </a:xfrm>
              <a:prstGeom prst="rect">
                <a:avLst/>
              </a:prstGeom>
              <a:blipFill>
                <a:blip r:embed="rId5"/>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テキスト ボックス 21">
                <a:extLst>
                  <a:ext uri="{FF2B5EF4-FFF2-40B4-BE49-F238E27FC236}">
                    <a16:creationId xmlns:a16="http://schemas.microsoft.com/office/drawing/2014/main" id="{0CD0C57C-127F-4059-AC8F-21D773F43CB7}"/>
                  </a:ext>
                </a:extLst>
              </p:cNvPr>
              <p:cNvSpPr txBox="1"/>
              <p:nvPr/>
            </p:nvSpPr>
            <p:spPr>
              <a:xfrm>
                <a:off x="4420290" y="1339049"/>
                <a:ext cx="133081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0</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=0.580</m:t>
                      </m:r>
                    </m:oMath>
                  </m:oMathPara>
                </a14:m>
                <a:endParaRPr lang="en-GB" sz="1400" dirty="0">
                  <a:latin typeface="Comic Sans MS" panose="030F0702030302020204" pitchFamily="66" charset="0"/>
                </a:endParaRPr>
              </a:p>
            </p:txBody>
          </p:sp>
        </mc:Choice>
        <mc:Fallback xmlns="">
          <p:sp>
            <p:nvSpPr>
              <p:cNvPr id="22" name="テキスト ボックス 21">
                <a:extLst>
                  <a:ext uri="{FF2B5EF4-FFF2-40B4-BE49-F238E27FC236}">
                    <a16:creationId xmlns:a16="http://schemas.microsoft.com/office/drawing/2014/main" id="{0CD0C57C-127F-4059-AC8F-21D773F43CB7}"/>
                  </a:ext>
                </a:extLst>
              </p:cNvPr>
              <p:cNvSpPr txBox="1">
                <a:spLocks noRot="1" noChangeAspect="1" noMove="1" noResize="1" noEditPoints="1" noAdjustHandles="1" noChangeArrowheads="1" noChangeShapeType="1" noTextEdit="1"/>
              </p:cNvSpPr>
              <p:nvPr/>
            </p:nvSpPr>
            <p:spPr>
              <a:xfrm>
                <a:off x="4420290" y="1339049"/>
                <a:ext cx="1330814" cy="307777"/>
              </a:xfrm>
              <a:prstGeom prst="rect">
                <a:avLst/>
              </a:prstGeom>
              <a:blipFill>
                <a:blip r:embed="rId6"/>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テキスト ボックス 22">
                <a:extLst>
                  <a:ext uri="{FF2B5EF4-FFF2-40B4-BE49-F238E27FC236}">
                    <a16:creationId xmlns:a16="http://schemas.microsoft.com/office/drawing/2014/main" id="{5DCED158-8463-4B1C-AF31-4ADD6762B392}"/>
                  </a:ext>
                </a:extLst>
              </p:cNvPr>
              <p:cNvSpPr txBox="1"/>
              <p:nvPr/>
            </p:nvSpPr>
            <p:spPr>
              <a:xfrm>
                <a:off x="5636972" y="1332017"/>
                <a:ext cx="132664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1</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≠0.580</m:t>
                      </m:r>
                    </m:oMath>
                  </m:oMathPara>
                </a14:m>
                <a:endParaRPr lang="en-GB" sz="1400" dirty="0">
                  <a:latin typeface="Comic Sans MS" panose="030F0702030302020204" pitchFamily="66" charset="0"/>
                </a:endParaRPr>
              </a:p>
            </p:txBody>
          </p:sp>
        </mc:Choice>
        <mc:Fallback xmlns="">
          <p:sp>
            <p:nvSpPr>
              <p:cNvPr id="23" name="テキスト ボックス 22">
                <a:extLst>
                  <a:ext uri="{FF2B5EF4-FFF2-40B4-BE49-F238E27FC236}">
                    <a16:creationId xmlns:a16="http://schemas.microsoft.com/office/drawing/2014/main" id="{5DCED158-8463-4B1C-AF31-4ADD6762B392}"/>
                  </a:ext>
                </a:extLst>
              </p:cNvPr>
              <p:cNvSpPr txBox="1">
                <a:spLocks noRot="1" noChangeAspect="1" noMove="1" noResize="1" noEditPoints="1" noAdjustHandles="1" noChangeArrowheads="1" noChangeShapeType="1" noTextEdit="1"/>
              </p:cNvSpPr>
              <p:nvPr/>
            </p:nvSpPr>
            <p:spPr>
              <a:xfrm>
                <a:off x="5636972" y="1332017"/>
                <a:ext cx="1326645" cy="307777"/>
              </a:xfrm>
              <a:prstGeom prst="rect">
                <a:avLst/>
              </a:prstGeom>
              <a:blipFill>
                <a:blip r:embed="rId7"/>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テキスト ボックス 23">
                <a:extLst>
                  <a:ext uri="{FF2B5EF4-FFF2-40B4-BE49-F238E27FC236}">
                    <a16:creationId xmlns:a16="http://schemas.microsoft.com/office/drawing/2014/main" id="{F45191FE-4580-48A6-935F-5F518A2C51A9}"/>
                  </a:ext>
                </a:extLst>
              </p:cNvPr>
              <p:cNvSpPr txBox="1"/>
              <p:nvPr/>
            </p:nvSpPr>
            <p:spPr>
              <a:xfrm>
                <a:off x="7008569" y="1191072"/>
                <a:ext cx="1971630" cy="5582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1600" b="0" i="1" smtClean="0">
                              <a:latin typeface="Cambria Math" panose="02040503050406030204" pitchFamily="18" charset="0"/>
                              <a:ea typeface="Cambria Math" panose="02040503050406030204" pitchFamily="18" charset="0"/>
                            </a:rPr>
                          </m:ctrlPr>
                        </m:accPr>
                        <m:e>
                          <m:r>
                            <a:rPr lang="en-US" sz="1600" b="0" i="1" smtClean="0">
                              <a:latin typeface="Cambria Math" panose="02040503050406030204" pitchFamily="18" charset="0"/>
                              <a:ea typeface="Cambria Math" panose="02040503050406030204" pitchFamily="18" charset="0"/>
                            </a:rPr>
                            <m:t>𝐷</m:t>
                          </m:r>
                        </m:e>
                      </m:acc>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𝑁</m:t>
                      </m:r>
                      <m:d>
                        <m:dPr>
                          <m:ctrlPr>
                            <a:rPr lang="en-US" sz="1600" b="0" i="1" smtClean="0">
                              <a:latin typeface="Cambria Math" panose="02040503050406030204" pitchFamily="18" charset="0"/>
                              <a:ea typeface="Cambria Math" panose="02040503050406030204" pitchFamily="18" charset="0"/>
                            </a:rPr>
                          </m:ctrlPr>
                        </m:dPr>
                        <m:e>
                          <m:r>
                            <a:rPr lang="en-US" sz="1600" b="0" i="1" smtClean="0">
                              <a:latin typeface="Cambria Math" panose="02040503050406030204" pitchFamily="18" charset="0"/>
                              <a:ea typeface="Cambria Math" panose="02040503050406030204" pitchFamily="18" charset="0"/>
                            </a:rPr>
                            <m:t>0.580,</m:t>
                          </m:r>
                          <m:f>
                            <m:fPr>
                              <m:ctrlPr>
                                <a:rPr lang="en-US" sz="1600" b="0" i="1" smtClean="0">
                                  <a:latin typeface="Cambria Math" panose="02040503050406030204" pitchFamily="18" charset="0"/>
                                  <a:ea typeface="Cambria Math" panose="02040503050406030204" pitchFamily="18" charset="0"/>
                                </a:rPr>
                              </m:ctrlPr>
                            </m:fPr>
                            <m:num>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0.015</m:t>
                                  </m:r>
                                </m:e>
                                <m:sup>
                                  <m:r>
                                    <a:rPr lang="en-US" sz="1600" b="0" i="1" smtClean="0">
                                      <a:latin typeface="Cambria Math" panose="02040503050406030204" pitchFamily="18" charset="0"/>
                                      <a:ea typeface="Cambria Math" panose="02040503050406030204" pitchFamily="18" charset="0"/>
                                    </a:rPr>
                                    <m:t>2</m:t>
                                  </m:r>
                                </m:sup>
                              </m:sSup>
                            </m:num>
                            <m:den>
                              <m:r>
                                <a:rPr lang="en-US" sz="1600" b="0" i="1" smtClean="0">
                                  <a:latin typeface="Cambria Math" panose="02040503050406030204" pitchFamily="18" charset="0"/>
                                  <a:ea typeface="Cambria Math" panose="02040503050406030204" pitchFamily="18" charset="0"/>
                                </a:rPr>
                                <m:t>50</m:t>
                              </m:r>
                            </m:den>
                          </m:f>
                        </m:e>
                      </m:d>
                    </m:oMath>
                  </m:oMathPara>
                </a14:m>
                <a:endParaRPr lang="en-GB" sz="1600" dirty="0"/>
              </a:p>
            </p:txBody>
          </p:sp>
        </mc:Choice>
        <mc:Fallback xmlns="">
          <p:sp>
            <p:nvSpPr>
              <p:cNvPr id="24" name="テキスト ボックス 23">
                <a:extLst>
                  <a:ext uri="{FF2B5EF4-FFF2-40B4-BE49-F238E27FC236}">
                    <a16:creationId xmlns:a16="http://schemas.microsoft.com/office/drawing/2014/main" id="{F45191FE-4580-48A6-935F-5F518A2C51A9}"/>
                  </a:ext>
                </a:extLst>
              </p:cNvPr>
              <p:cNvSpPr txBox="1">
                <a:spLocks noRot="1" noChangeAspect="1" noMove="1" noResize="1" noEditPoints="1" noAdjustHandles="1" noChangeArrowheads="1" noChangeShapeType="1" noTextEdit="1"/>
              </p:cNvSpPr>
              <p:nvPr/>
            </p:nvSpPr>
            <p:spPr>
              <a:xfrm>
                <a:off x="7008569" y="1191072"/>
                <a:ext cx="1971630" cy="558230"/>
              </a:xfrm>
              <a:prstGeom prst="rect">
                <a:avLst/>
              </a:prstGeom>
              <a:blipFill>
                <a:blip r:embed="rId8"/>
                <a:stretch>
                  <a:fillRect b="-1087"/>
                </a:stretch>
              </a:blipFill>
            </p:spPr>
            <p:txBody>
              <a:bodyPr/>
              <a:lstStyle/>
              <a:p>
                <a:r>
                  <a:rPr lang="en-GB">
                    <a:noFill/>
                  </a:rPr>
                  <a:t> </a:t>
                </a:r>
              </a:p>
            </p:txBody>
          </p:sp>
        </mc:Fallback>
      </mc:AlternateContent>
      <p:sp>
        <p:nvSpPr>
          <p:cNvPr id="25" name="テキスト ボックス 24">
            <a:extLst>
              <a:ext uri="{FF2B5EF4-FFF2-40B4-BE49-F238E27FC236}">
                <a16:creationId xmlns:a16="http://schemas.microsoft.com/office/drawing/2014/main" id="{29B6F33B-0C1E-435D-A927-3D9489EE7E9B}"/>
              </a:ext>
            </a:extLst>
          </p:cNvPr>
          <p:cNvSpPr txBox="1"/>
          <p:nvPr/>
        </p:nvSpPr>
        <p:spPr>
          <a:xfrm>
            <a:off x="4332831" y="1798484"/>
            <a:ext cx="4811169" cy="738664"/>
          </a:xfrm>
          <a:prstGeom prst="rect">
            <a:avLst/>
          </a:prstGeom>
          <a:noFill/>
        </p:spPr>
        <p:txBody>
          <a:bodyPr wrap="square" rtlCol="0">
            <a:spAutoFit/>
          </a:bodyPr>
          <a:lstStyle/>
          <a:p>
            <a:r>
              <a:rPr lang="en-US" sz="1400" dirty="0">
                <a:latin typeface="Comic Sans MS" panose="030F0702030302020204" pitchFamily="66" charset="0"/>
              </a:rPr>
              <a:t>3) Now, using the sample distribution, we need to find the regions that have a probability of 1% or less (</a:t>
            </a:r>
            <a:r>
              <a:rPr lang="en-US" sz="1400" dirty="0" err="1">
                <a:latin typeface="Comic Sans MS" panose="030F0702030302020204" pitchFamily="66" charset="0"/>
              </a:rPr>
              <a:t>ie</a:t>
            </a:r>
            <a:r>
              <a:rPr lang="en-US" sz="1400" dirty="0">
                <a:latin typeface="Comic Sans MS" panose="030F0702030302020204" pitchFamily="66" charset="0"/>
              </a:rPr>
              <a:t> have an total area of 0.01)</a:t>
            </a:r>
            <a:endParaRPr lang="en-GB" sz="1400" dirty="0">
              <a:latin typeface="Comic Sans MS" panose="030F0702030302020204" pitchFamily="66" charset="0"/>
            </a:endParaRPr>
          </a:p>
        </p:txBody>
      </p:sp>
      <p:cxnSp>
        <p:nvCxnSpPr>
          <p:cNvPr id="38" name="直線矢印コネクタ 37">
            <a:extLst>
              <a:ext uri="{FF2B5EF4-FFF2-40B4-BE49-F238E27FC236}">
                <a16:creationId xmlns:a16="http://schemas.microsoft.com/office/drawing/2014/main" id="{DBDC7795-038C-4FC3-A52C-A573A3F8E166}"/>
              </a:ext>
            </a:extLst>
          </p:cNvPr>
          <p:cNvCxnSpPr>
            <a:cxnSpLocks/>
          </p:cNvCxnSpPr>
          <p:nvPr/>
        </p:nvCxnSpPr>
        <p:spPr>
          <a:xfrm flipV="1">
            <a:off x="5528980" y="2768304"/>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9" name="テキスト ボックス 48">
                <a:extLst>
                  <a:ext uri="{FF2B5EF4-FFF2-40B4-BE49-F238E27FC236}">
                    <a16:creationId xmlns:a16="http://schemas.microsoft.com/office/drawing/2014/main" id="{110417A8-FACD-4619-A490-1982A649209E}"/>
                  </a:ext>
                </a:extLst>
              </p:cNvPr>
              <p:cNvSpPr txBox="1"/>
              <p:nvPr/>
            </p:nvSpPr>
            <p:spPr>
              <a:xfrm>
                <a:off x="5427267" y="4342365"/>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0.580</m:t>
                      </m:r>
                    </m:oMath>
                  </m:oMathPara>
                </a14:m>
                <a:endParaRPr lang="en-GB" sz="1100" dirty="0">
                  <a:solidFill>
                    <a:srgbClr val="0000FF"/>
                  </a:solidFill>
                  <a:latin typeface="Comic Sans MS" panose="030F0702030302020204" pitchFamily="66" charset="0"/>
                </a:endParaRPr>
              </a:p>
            </p:txBody>
          </p:sp>
        </mc:Choice>
        <mc:Fallback xmlns="">
          <p:sp>
            <p:nvSpPr>
              <p:cNvPr id="49" name="テキスト ボックス 48">
                <a:extLst>
                  <a:ext uri="{FF2B5EF4-FFF2-40B4-BE49-F238E27FC236}">
                    <a16:creationId xmlns:a16="http://schemas.microsoft.com/office/drawing/2014/main" id="{110417A8-FACD-4619-A490-1982A649209E}"/>
                  </a:ext>
                </a:extLst>
              </p:cNvPr>
              <p:cNvSpPr txBox="1">
                <a:spLocks noRot="1" noChangeAspect="1" noMove="1" noResize="1" noEditPoints="1" noAdjustHandles="1" noChangeArrowheads="1" noChangeShapeType="1" noTextEdit="1"/>
              </p:cNvSpPr>
              <p:nvPr/>
            </p:nvSpPr>
            <p:spPr>
              <a:xfrm>
                <a:off x="5427267" y="4342365"/>
                <a:ext cx="275514" cy="261610"/>
              </a:xfrm>
              <a:prstGeom prst="rect">
                <a:avLst/>
              </a:prstGeom>
              <a:blipFill>
                <a:blip r:embed="rId9"/>
                <a:stretch>
                  <a:fillRect l="-35556" r="-26667"/>
                </a:stretch>
              </a:blipFill>
            </p:spPr>
            <p:txBody>
              <a:bodyPr/>
              <a:lstStyle/>
              <a:p>
                <a:r>
                  <a:rPr lang="en-GB">
                    <a:noFill/>
                  </a:rPr>
                  <a:t> </a:t>
                </a:r>
              </a:p>
            </p:txBody>
          </p:sp>
        </mc:Fallback>
      </mc:AlternateContent>
      <p:cxnSp>
        <p:nvCxnSpPr>
          <p:cNvPr id="51" name="直線矢印コネクタ 50">
            <a:extLst>
              <a:ext uri="{FF2B5EF4-FFF2-40B4-BE49-F238E27FC236}">
                <a16:creationId xmlns:a16="http://schemas.microsoft.com/office/drawing/2014/main" id="{34FBB69D-1C5B-4EEE-863E-17C46850F1CD}"/>
              </a:ext>
            </a:extLst>
          </p:cNvPr>
          <p:cNvCxnSpPr>
            <a:cxnSpLocks/>
          </p:cNvCxnSpPr>
          <p:nvPr/>
        </p:nvCxnSpPr>
        <p:spPr>
          <a:xfrm flipV="1">
            <a:off x="5019071" y="4172384"/>
            <a:ext cx="0" cy="191039"/>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2" name="テキスト ボックス 51">
                <a:extLst>
                  <a:ext uri="{FF2B5EF4-FFF2-40B4-BE49-F238E27FC236}">
                    <a16:creationId xmlns:a16="http://schemas.microsoft.com/office/drawing/2014/main" id="{A3C95321-847C-4734-B1B4-5759C0D9D0F1}"/>
                  </a:ext>
                </a:extLst>
              </p:cNvPr>
              <p:cNvSpPr txBox="1"/>
              <p:nvPr/>
            </p:nvSpPr>
            <p:spPr>
              <a:xfrm>
                <a:off x="4898298" y="4342366"/>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m:t>
                      </m:r>
                    </m:oMath>
                  </m:oMathPara>
                </a14:m>
                <a:endParaRPr lang="en-GB" sz="1100" dirty="0">
                  <a:solidFill>
                    <a:srgbClr val="0000FF"/>
                  </a:solidFill>
                  <a:latin typeface="Comic Sans MS" panose="030F0702030302020204" pitchFamily="66" charset="0"/>
                </a:endParaRPr>
              </a:p>
            </p:txBody>
          </p:sp>
        </mc:Choice>
        <mc:Fallback xmlns="">
          <p:sp>
            <p:nvSpPr>
              <p:cNvPr id="52" name="テキスト ボックス 51">
                <a:extLst>
                  <a:ext uri="{FF2B5EF4-FFF2-40B4-BE49-F238E27FC236}">
                    <a16:creationId xmlns:a16="http://schemas.microsoft.com/office/drawing/2014/main" id="{A3C95321-847C-4734-B1B4-5759C0D9D0F1}"/>
                  </a:ext>
                </a:extLst>
              </p:cNvPr>
              <p:cNvSpPr txBox="1">
                <a:spLocks noRot="1" noChangeAspect="1" noMove="1" noResize="1" noEditPoints="1" noAdjustHandles="1" noChangeArrowheads="1" noChangeShapeType="1" noTextEdit="1"/>
              </p:cNvSpPr>
              <p:nvPr/>
            </p:nvSpPr>
            <p:spPr>
              <a:xfrm>
                <a:off x="4898298" y="4342366"/>
                <a:ext cx="275514" cy="261610"/>
              </a:xfrm>
              <a:prstGeom prst="rect">
                <a:avLst/>
              </a:prstGeom>
              <a:blipFill>
                <a:blip r:embed="rId10"/>
                <a:stretch>
                  <a:fillRect/>
                </a:stretch>
              </a:blipFill>
            </p:spPr>
            <p:txBody>
              <a:bodyPr/>
              <a:lstStyle/>
              <a:p>
                <a:r>
                  <a:rPr lang="en-GB">
                    <a:noFill/>
                  </a:rPr>
                  <a:t> </a:t>
                </a:r>
              </a:p>
            </p:txBody>
          </p:sp>
        </mc:Fallback>
      </mc:AlternateContent>
      <p:sp>
        <p:nvSpPr>
          <p:cNvPr id="53" name="テキスト ボックス 52">
            <a:extLst>
              <a:ext uri="{FF2B5EF4-FFF2-40B4-BE49-F238E27FC236}">
                <a16:creationId xmlns:a16="http://schemas.microsoft.com/office/drawing/2014/main" id="{3CEF30D0-1C0A-498F-B90C-4C473DB904DD}"/>
              </a:ext>
            </a:extLst>
          </p:cNvPr>
          <p:cNvSpPr txBox="1"/>
          <p:nvPr/>
        </p:nvSpPr>
        <p:spPr>
          <a:xfrm>
            <a:off x="4474667" y="3747440"/>
            <a:ext cx="6946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0.005</a:t>
            </a:r>
            <a:endParaRPr lang="en-GB" sz="1200" dirty="0">
              <a:solidFill>
                <a:srgbClr val="FF0000"/>
              </a:solidFill>
              <a:latin typeface="Comic Sans MS" panose="030F0702030302020204" pitchFamily="66" charset="0"/>
            </a:endParaRPr>
          </a:p>
        </p:txBody>
      </p:sp>
      <p:cxnSp>
        <p:nvCxnSpPr>
          <p:cNvPr id="57" name="直線矢印コネクタ 56">
            <a:extLst>
              <a:ext uri="{FF2B5EF4-FFF2-40B4-BE49-F238E27FC236}">
                <a16:creationId xmlns:a16="http://schemas.microsoft.com/office/drawing/2014/main" id="{D2C5DFE0-FB3C-4C13-ACCD-1F74E9789328}"/>
              </a:ext>
            </a:extLst>
          </p:cNvPr>
          <p:cNvCxnSpPr>
            <a:cxnSpLocks/>
          </p:cNvCxnSpPr>
          <p:nvPr/>
        </p:nvCxnSpPr>
        <p:spPr>
          <a:xfrm flipV="1">
            <a:off x="6041421" y="4172384"/>
            <a:ext cx="0" cy="191039"/>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8" name="テキスト ボックス 57">
                <a:extLst>
                  <a:ext uri="{FF2B5EF4-FFF2-40B4-BE49-F238E27FC236}">
                    <a16:creationId xmlns:a16="http://schemas.microsoft.com/office/drawing/2014/main" id="{2E9030D9-9FFE-49AD-9502-E0343070E8D3}"/>
                  </a:ext>
                </a:extLst>
              </p:cNvPr>
              <p:cNvSpPr txBox="1"/>
              <p:nvPr/>
            </p:nvSpPr>
            <p:spPr>
              <a:xfrm>
                <a:off x="5920648" y="4342366"/>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m:t>
                      </m:r>
                    </m:oMath>
                  </m:oMathPara>
                </a14:m>
                <a:endParaRPr lang="en-GB" sz="1100" dirty="0">
                  <a:solidFill>
                    <a:srgbClr val="0000FF"/>
                  </a:solidFill>
                  <a:latin typeface="Comic Sans MS" panose="030F0702030302020204" pitchFamily="66" charset="0"/>
                </a:endParaRPr>
              </a:p>
            </p:txBody>
          </p:sp>
        </mc:Choice>
        <mc:Fallback xmlns="">
          <p:sp>
            <p:nvSpPr>
              <p:cNvPr id="58" name="テキスト ボックス 57">
                <a:extLst>
                  <a:ext uri="{FF2B5EF4-FFF2-40B4-BE49-F238E27FC236}">
                    <a16:creationId xmlns:a16="http://schemas.microsoft.com/office/drawing/2014/main" id="{2E9030D9-9FFE-49AD-9502-E0343070E8D3}"/>
                  </a:ext>
                </a:extLst>
              </p:cNvPr>
              <p:cNvSpPr txBox="1">
                <a:spLocks noRot="1" noChangeAspect="1" noMove="1" noResize="1" noEditPoints="1" noAdjustHandles="1" noChangeArrowheads="1" noChangeShapeType="1" noTextEdit="1"/>
              </p:cNvSpPr>
              <p:nvPr/>
            </p:nvSpPr>
            <p:spPr>
              <a:xfrm>
                <a:off x="5920648" y="4342366"/>
                <a:ext cx="275514" cy="261610"/>
              </a:xfrm>
              <a:prstGeom prst="rect">
                <a:avLst/>
              </a:prstGeom>
              <a:blipFill>
                <a:blip r:embed="rId11"/>
                <a:stretch>
                  <a:fillRect/>
                </a:stretch>
              </a:blipFill>
            </p:spPr>
            <p:txBody>
              <a:bodyPr/>
              <a:lstStyle/>
              <a:p>
                <a:r>
                  <a:rPr lang="en-GB">
                    <a:noFill/>
                  </a:rPr>
                  <a:t> </a:t>
                </a:r>
              </a:p>
            </p:txBody>
          </p:sp>
        </mc:Fallback>
      </mc:AlternateContent>
      <p:grpSp>
        <p:nvGrpSpPr>
          <p:cNvPr id="27" name="グループ化 26">
            <a:extLst>
              <a:ext uri="{FF2B5EF4-FFF2-40B4-BE49-F238E27FC236}">
                <a16:creationId xmlns:a16="http://schemas.microsoft.com/office/drawing/2014/main" id="{7CAAAAA3-A6D8-4BC9-A5E3-8A45D2FD2DAC}"/>
              </a:ext>
            </a:extLst>
          </p:cNvPr>
          <p:cNvGrpSpPr/>
          <p:nvPr/>
        </p:nvGrpSpPr>
        <p:grpSpPr>
          <a:xfrm>
            <a:off x="4255721" y="2542017"/>
            <a:ext cx="2314772" cy="2087293"/>
            <a:chOff x="4499342" y="1196752"/>
            <a:chExt cx="4321250" cy="3985257"/>
          </a:xfrm>
        </p:grpSpPr>
        <p:cxnSp>
          <p:nvCxnSpPr>
            <p:cNvPr id="28" name="直線矢印コネクタ 27">
              <a:extLst>
                <a:ext uri="{FF2B5EF4-FFF2-40B4-BE49-F238E27FC236}">
                  <a16:creationId xmlns:a16="http://schemas.microsoft.com/office/drawing/2014/main" id="{C87512B9-75DA-4563-B011-95FF277A7AAD}"/>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1D8FA041-E00F-4005-92C8-0A93C1E35054}"/>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BED2A14F-FF01-48F0-B39A-DBF429D0CAF8}"/>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31" name="テキスト ボックス 30">
              <a:extLst>
                <a:ext uri="{FF2B5EF4-FFF2-40B4-BE49-F238E27FC236}">
                  <a16:creationId xmlns:a16="http://schemas.microsoft.com/office/drawing/2014/main" id="{6E7F89CC-F3CC-476C-905F-D70768B69615}"/>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35" name="グループ化 34">
              <a:extLst>
                <a:ext uri="{FF2B5EF4-FFF2-40B4-BE49-F238E27FC236}">
                  <a16:creationId xmlns:a16="http://schemas.microsoft.com/office/drawing/2014/main" id="{81B29BDF-A08D-4FE6-95EA-F9B630ABCDCC}"/>
                </a:ext>
              </a:extLst>
            </p:cNvPr>
            <p:cNvGrpSpPr/>
            <p:nvPr/>
          </p:nvGrpSpPr>
          <p:grpSpPr>
            <a:xfrm>
              <a:off x="5058300" y="1628800"/>
              <a:ext cx="3637208" cy="2973657"/>
              <a:chOff x="5004048" y="1412776"/>
              <a:chExt cx="3637208" cy="2973657"/>
            </a:xfrm>
          </p:grpSpPr>
          <p:sp>
            <p:nvSpPr>
              <p:cNvPr id="36" name="Freeform 22">
                <a:extLst>
                  <a:ext uri="{FF2B5EF4-FFF2-40B4-BE49-F238E27FC236}">
                    <a16:creationId xmlns:a16="http://schemas.microsoft.com/office/drawing/2014/main" id="{3584E5DF-E804-4624-8596-2B2BE815D4DA}"/>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Freeform 22">
                <a:extLst>
                  <a:ext uri="{FF2B5EF4-FFF2-40B4-BE49-F238E27FC236}">
                    <a16:creationId xmlns:a16="http://schemas.microsoft.com/office/drawing/2014/main" id="{2AB616D0-08D0-4329-92C5-1B0A7F42F1DA}"/>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59" name="テキスト ボックス 58">
            <a:extLst>
              <a:ext uri="{FF2B5EF4-FFF2-40B4-BE49-F238E27FC236}">
                <a16:creationId xmlns:a16="http://schemas.microsoft.com/office/drawing/2014/main" id="{B69253BF-EEB8-403D-9E41-734489791839}"/>
              </a:ext>
            </a:extLst>
          </p:cNvPr>
          <p:cNvSpPr txBox="1"/>
          <p:nvPr/>
        </p:nvSpPr>
        <p:spPr>
          <a:xfrm>
            <a:off x="5998667" y="3741090"/>
            <a:ext cx="6946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0.005</a:t>
            </a:r>
            <a:endParaRPr lang="en-GB" sz="1200" dirty="0">
              <a:solidFill>
                <a:srgbClr val="FF0000"/>
              </a:solidFill>
              <a:latin typeface="Comic Sans MS" panose="030F0702030302020204" pitchFamily="66" charset="0"/>
            </a:endParaRPr>
          </a:p>
        </p:txBody>
      </p:sp>
      <p:sp>
        <p:nvSpPr>
          <p:cNvPr id="60" name="フリーフォーム: 図形 59">
            <a:extLst>
              <a:ext uri="{FF2B5EF4-FFF2-40B4-BE49-F238E27FC236}">
                <a16:creationId xmlns:a16="http://schemas.microsoft.com/office/drawing/2014/main" id="{01EAC64E-1D98-4028-A185-8876700F9160}"/>
              </a:ext>
            </a:extLst>
          </p:cNvPr>
          <p:cNvSpPr/>
          <p:nvPr/>
        </p:nvSpPr>
        <p:spPr>
          <a:xfrm flipH="1">
            <a:off x="6047714" y="6132633"/>
            <a:ext cx="450850" cy="171450"/>
          </a:xfrm>
          <a:custGeom>
            <a:avLst/>
            <a:gdLst>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0 w 460375"/>
              <a:gd name="connsiteY5"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0 w 460375"/>
              <a:gd name="connsiteY5" fmla="*/ 127000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50850"/>
              <a:gd name="connsiteY0" fmla="*/ 171450 h 171450"/>
              <a:gd name="connsiteX1" fmla="*/ 447675 w 450850"/>
              <a:gd name="connsiteY1" fmla="*/ 161925 h 171450"/>
              <a:gd name="connsiteX2" fmla="*/ 450850 w 450850"/>
              <a:gd name="connsiteY2" fmla="*/ 0 h 171450"/>
              <a:gd name="connsiteX3" fmla="*/ 323850 w 450850"/>
              <a:gd name="connsiteY3" fmla="*/ 57150 h 171450"/>
              <a:gd name="connsiteX4" fmla="*/ 152400 w 450850"/>
              <a:gd name="connsiteY4" fmla="*/ 101600 h 171450"/>
              <a:gd name="connsiteX5" fmla="*/ 0 w 450850"/>
              <a:gd name="connsiteY5" fmla="*/ 123825 h 171450"/>
              <a:gd name="connsiteX6" fmla="*/ 0 w 450850"/>
              <a:gd name="connsiteY6"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850" h="171450">
                <a:moveTo>
                  <a:pt x="0" y="171450"/>
                </a:moveTo>
                <a:lnTo>
                  <a:pt x="447675" y="161925"/>
                </a:lnTo>
                <a:cubicBezTo>
                  <a:pt x="448733" y="107950"/>
                  <a:pt x="449792" y="53975"/>
                  <a:pt x="450850" y="0"/>
                </a:cubicBezTo>
                <a:lnTo>
                  <a:pt x="323850" y="57150"/>
                </a:lnTo>
                <a:lnTo>
                  <a:pt x="152400" y="101600"/>
                </a:lnTo>
                <a:cubicBezTo>
                  <a:pt x="101600" y="109008"/>
                  <a:pt x="60325" y="132292"/>
                  <a:pt x="0" y="123825"/>
                </a:cubicBezTo>
                <a:lnTo>
                  <a:pt x="0" y="17145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フリーフォーム: 図形 60">
            <a:extLst>
              <a:ext uri="{FF2B5EF4-FFF2-40B4-BE49-F238E27FC236}">
                <a16:creationId xmlns:a16="http://schemas.microsoft.com/office/drawing/2014/main" id="{F5F3AB30-6381-477C-A469-E6167E4622A1}"/>
              </a:ext>
            </a:extLst>
          </p:cNvPr>
          <p:cNvSpPr/>
          <p:nvPr/>
        </p:nvSpPr>
        <p:spPr>
          <a:xfrm>
            <a:off x="4587214" y="6126283"/>
            <a:ext cx="450850" cy="171450"/>
          </a:xfrm>
          <a:custGeom>
            <a:avLst/>
            <a:gdLst>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0 w 460375"/>
              <a:gd name="connsiteY5"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0 w 460375"/>
              <a:gd name="connsiteY5" fmla="*/ 127000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50850"/>
              <a:gd name="connsiteY0" fmla="*/ 171450 h 171450"/>
              <a:gd name="connsiteX1" fmla="*/ 447675 w 450850"/>
              <a:gd name="connsiteY1" fmla="*/ 161925 h 171450"/>
              <a:gd name="connsiteX2" fmla="*/ 450850 w 450850"/>
              <a:gd name="connsiteY2" fmla="*/ 0 h 171450"/>
              <a:gd name="connsiteX3" fmla="*/ 323850 w 450850"/>
              <a:gd name="connsiteY3" fmla="*/ 57150 h 171450"/>
              <a:gd name="connsiteX4" fmla="*/ 152400 w 450850"/>
              <a:gd name="connsiteY4" fmla="*/ 101600 h 171450"/>
              <a:gd name="connsiteX5" fmla="*/ 0 w 450850"/>
              <a:gd name="connsiteY5" fmla="*/ 123825 h 171450"/>
              <a:gd name="connsiteX6" fmla="*/ 0 w 450850"/>
              <a:gd name="connsiteY6"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850" h="171450">
                <a:moveTo>
                  <a:pt x="0" y="171450"/>
                </a:moveTo>
                <a:lnTo>
                  <a:pt x="447675" y="161925"/>
                </a:lnTo>
                <a:cubicBezTo>
                  <a:pt x="448733" y="107950"/>
                  <a:pt x="449792" y="53975"/>
                  <a:pt x="450850" y="0"/>
                </a:cubicBezTo>
                <a:lnTo>
                  <a:pt x="323850" y="57150"/>
                </a:lnTo>
                <a:lnTo>
                  <a:pt x="152400" y="101600"/>
                </a:lnTo>
                <a:cubicBezTo>
                  <a:pt x="101600" y="109008"/>
                  <a:pt x="60325" y="132292"/>
                  <a:pt x="0" y="123825"/>
                </a:cubicBezTo>
                <a:lnTo>
                  <a:pt x="0" y="17145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2" name="直線矢印コネクタ 61">
            <a:extLst>
              <a:ext uri="{FF2B5EF4-FFF2-40B4-BE49-F238E27FC236}">
                <a16:creationId xmlns:a16="http://schemas.microsoft.com/office/drawing/2014/main" id="{CDC418EC-F1F8-4182-8ED4-A0F4DD73CD38}"/>
              </a:ext>
            </a:extLst>
          </p:cNvPr>
          <p:cNvCxnSpPr>
            <a:cxnSpLocks/>
          </p:cNvCxnSpPr>
          <p:nvPr/>
        </p:nvCxnSpPr>
        <p:spPr>
          <a:xfrm flipV="1">
            <a:off x="5546493" y="4709965"/>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3" name="テキスト ボックス 62">
                <a:extLst>
                  <a:ext uri="{FF2B5EF4-FFF2-40B4-BE49-F238E27FC236}">
                    <a16:creationId xmlns:a16="http://schemas.microsoft.com/office/drawing/2014/main" id="{3D978C4D-051A-4E2E-B028-E0C99F748FE6}"/>
                  </a:ext>
                </a:extLst>
              </p:cNvPr>
              <p:cNvSpPr txBox="1"/>
              <p:nvPr/>
            </p:nvSpPr>
            <p:spPr>
              <a:xfrm>
                <a:off x="5444780" y="6284026"/>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m:t>
                      </m:r>
                    </m:oMath>
                  </m:oMathPara>
                </a14:m>
                <a:endParaRPr lang="en-GB" sz="1100" dirty="0">
                  <a:solidFill>
                    <a:srgbClr val="0000FF"/>
                  </a:solidFill>
                  <a:latin typeface="Comic Sans MS" panose="030F0702030302020204" pitchFamily="66" charset="0"/>
                </a:endParaRPr>
              </a:p>
            </p:txBody>
          </p:sp>
        </mc:Choice>
        <mc:Fallback xmlns="">
          <p:sp>
            <p:nvSpPr>
              <p:cNvPr id="63" name="テキスト ボックス 62">
                <a:extLst>
                  <a:ext uri="{FF2B5EF4-FFF2-40B4-BE49-F238E27FC236}">
                    <a16:creationId xmlns:a16="http://schemas.microsoft.com/office/drawing/2014/main" id="{3D978C4D-051A-4E2E-B028-E0C99F748FE6}"/>
                  </a:ext>
                </a:extLst>
              </p:cNvPr>
              <p:cNvSpPr txBox="1">
                <a:spLocks noRot="1" noChangeAspect="1" noMove="1" noResize="1" noEditPoints="1" noAdjustHandles="1" noChangeArrowheads="1" noChangeShapeType="1" noTextEdit="1"/>
              </p:cNvSpPr>
              <p:nvPr/>
            </p:nvSpPr>
            <p:spPr>
              <a:xfrm>
                <a:off x="5444780" y="6284026"/>
                <a:ext cx="275514" cy="261610"/>
              </a:xfrm>
              <a:prstGeom prst="rect">
                <a:avLst/>
              </a:prstGeom>
              <a:blipFill>
                <a:blip r:embed="rId12"/>
                <a:stretch>
                  <a:fillRect/>
                </a:stretch>
              </a:blipFill>
            </p:spPr>
            <p:txBody>
              <a:bodyPr/>
              <a:lstStyle/>
              <a:p>
                <a:r>
                  <a:rPr lang="en-GB">
                    <a:noFill/>
                  </a:rPr>
                  <a:t> </a:t>
                </a:r>
              </a:p>
            </p:txBody>
          </p:sp>
        </mc:Fallback>
      </mc:AlternateContent>
      <p:cxnSp>
        <p:nvCxnSpPr>
          <p:cNvPr id="64" name="直線矢印コネクタ 63">
            <a:extLst>
              <a:ext uri="{FF2B5EF4-FFF2-40B4-BE49-F238E27FC236}">
                <a16:creationId xmlns:a16="http://schemas.microsoft.com/office/drawing/2014/main" id="{49C60FE8-59D5-4826-B116-4FD8E54A04DA}"/>
              </a:ext>
            </a:extLst>
          </p:cNvPr>
          <p:cNvCxnSpPr>
            <a:cxnSpLocks/>
          </p:cNvCxnSpPr>
          <p:nvPr/>
        </p:nvCxnSpPr>
        <p:spPr>
          <a:xfrm flipV="1">
            <a:off x="5036584" y="6114045"/>
            <a:ext cx="0" cy="191039"/>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5" name="テキスト ボックス 64">
                <a:extLst>
                  <a:ext uri="{FF2B5EF4-FFF2-40B4-BE49-F238E27FC236}">
                    <a16:creationId xmlns:a16="http://schemas.microsoft.com/office/drawing/2014/main" id="{41126864-4938-4E74-B1DF-43EDCB1BE450}"/>
                  </a:ext>
                </a:extLst>
              </p:cNvPr>
              <p:cNvSpPr txBox="1"/>
              <p:nvPr/>
            </p:nvSpPr>
            <p:spPr>
              <a:xfrm>
                <a:off x="4915811" y="6284027"/>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m:t>
                      </m:r>
                    </m:oMath>
                  </m:oMathPara>
                </a14:m>
                <a:endParaRPr lang="en-GB" sz="1100" dirty="0">
                  <a:solidFill>
                    <a:srgbClr val="0000FF"/>
                  </a:solidFill>
                  <a:latin typeface="Comic Sans MS" panose="030F0702030302020204" pitchFamily="66" charset="0"/>
                </a:endParaRPr>
              </a:p>
            </p:txBody>
          </p:sp>
        </mc:Choice>
        <mc:Fallback xmlns="">
          <p:sp>
            <p:nvSpPr>
              <p:cNvPr id="65" name="テキスト ボックス 64">
                <a:extLst>
                  <a:ext uri="{FF2B5EF4-FFF2-40B4-BE49-F238E27FC236}">
                    <a16:creationId xmlns:a16="http://schemas.microsoft.com/office/drawing/2014/main" id="{41126864-4938-4E74-B1DF-43EDCB1BE450}"/>
                  </a:ext>
                </a:extLst>
              </p:cNvPr>
              <p:cNvSpPr txBox="1">
                <a:spLocks noRot="1" noChangeAspect="1" noMove="1" noResize="1" noEditPoints="1" noAdjustHandles="1" noChangeArrowheads="1" noChangeShapeType="1" noTextEdit="1"/>
              </p:cNvSpPr>
              <p:nvPr/>
            </p:nvSpPr>
            <p:spPr>
              <a:xfrm>
                <a:off x="4915811" y="6284027"/>
                <a:ext cx="275514" cy="261610"/>
              </a:xfrm>
              <a:prstGeom prst="rect">
                <a:avLst/>
              </a:prstGeom>
              <a:blipFill>
                <a:blip r:embed="rId13"/>
                <a:stretch>
                  <a:fillRect/>
                </a:stretch>
              </a:blipFill>
            </p:spPr>
            <p:txBody>
              <a:bodyPr/>
              <a:lstStyle/>
              <a:p>
                <a:r>
                  <a:rPr lang="en-GB">
                    <a:noFill/>
                  </a:rPr>
                  <a:t> </a:t>
                </a:r>
              </a:p>
            </p:txBody>
          </p:sp>
        </mc:Fallback>
      </mc:AlternateContent>
      <p:sp>
        <p:nvSpPr>
          <p:cNvPr id="66" name="テキスト ボックス 65">
            <a:extLst>
              <a:ext uri="{FF2B5EF4-FFF2-40B4-BE49-F238E27FC236}">
                <a16:creationId xmlns:a16="http://schemas.microsoft.com/office/drawing/2014/main" id="{D77700EE-B704-4DBE-B629-8195F53BCB6E}"/>
              </a:ext>
            </a:extLst>
          </p:cNvPr>
          <p:cNvSpPr txBox="1"/>
          <p:nvPr/>
        </p:nvSpPr>
        <p:spPr>
          <a:xfrm>
            <a:off x="4492180" y="5689101"/>
            <a:ext cx="6946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0.005</a:t>
            </a:r>
            <a:endParaRPr lang="en-GB" sz="1200" dirty="0">
              <a:solidFill>
                <a:srgbClr val="FF0000"/>
              </a:solidFill>
              <a:latin typeface="Comic Sans MS" panose="030F0702030302020204" pitchFamily="66" charset="0"/>
            </a:endParaRPr>
          </a:p>
        </p:txBody>
      </p:sp>
      <p:cxnSp>
        <p:nvCxnSpPr>
          <p:cNvPr id="67" name="直線矢印コネクタ 66">
            <a:extLst>
              <a:ext uri="{FF2B5EF4-FFF2-40B4-BE49-F238E27FC236}">
                <a16:creationId xmlns:a16="http://schemas.microsoft.com/office/drawing/2014/main" id="{FE7038CD-08B4-4DEC-B894-D88A590C5B1E}"/>
              </a:ext>
            </a:extLst>
          </p:cNvPr>
          <p:cNvCxnSpPr>
            <a:cxnSpLocks/>
          </p:cNvCxnSpPr>
          <p:nvPr/>
        </p:nvCxnSpPr>
        <p:spPr>
          <a:xfrm flipV="1">
            <a:off x="6058934" y="6114045"/>
            <a:ext cx="0" cy="191039"/>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8" name="テキスト ボックス 67">
                <a:extLst>
                  <a:ext uri="{FF2B5EF4-FFF2-40B4-BE49-F238E27FC236}">
                    <a16:creationId xmlns:a16="http://schemas.microsoft.com/office/drawing/2014/main" id="{2586C059-7706-49B0-86C3-58D3F2D9337F}"/>
                  </a:ext>
                </a:extLst>
              </p:cNvPr>
              <p:cNvSpPr txBox="1"/>
              <p:nvPr/>
            </p:nvSpPr>
            <p:spPr>
              <a:xfrm>
                <a:off x="5938161" y="6284027"/>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m:t>
                      </m:r>
                    </m:oMath>
                  </m:oMathPara>
                </a14:m>
                <a:endParaRPr lang="en-GB" sz="1100" dirty="0">
                  <a:solidFill>
                    <a:srgbClr val="0000FF"/>
                  </a:solidFill>
                  <a:latin typeface="Comic Sans MS" panose="030F0702030302020204" pitchFamily="66" charset="0"/>
                </a:endParaRPr>
              </a:p>
            </p:txBody>
          </p:sp>
        </mc:Choice>
        <mc:Fallback xmlns="">
          <p:sp>
            <p:nvSpPr>
              <p:cNvPr id="68" name="テキスト ボックス 67">
                <a:extLst>
                  <a:ext uri="{FF2B5EF4-FFF2-40B4-BE49-F238E27FC236}">
                    <a16:creationId xmlns:a16="http://schemas.microsoft.com/office/drawing/2014/main" id="{2586C059-7706-49B0-86C3-58D3F2D9337F}"/>
                  </a:ext>
                </a:extLst>
              </p:cNvPr>
              <p:cNvSpPr txBox="1">
                <a:spLocks noRot="1" noChangeAspect="1" noMove="1" noResize="1" noEditPoints="1" noAdjustHandles="1" noChangeArrowheads="1" noChangeShapeType="1" noTextEdit="1"/>
              </p:cNvSpPr>
              <p:nvPr/>
            </p:nvSpPr>
            <p:spPr>
              <a:xfrm>
                <a:off x="5938161" y="6284027"/>
                <a:ext cx="275514" cy="261610"/>
              </a:xfrm>
              <a:prstGeom prst="rect">
                <a:avLst/>
              </a:prstGeom>
              <a:blipFill>
                <a:blip r:embed="rId14"/>
                <a:stretch>
                  <a:fillRect/>
                </a:stretch>
              </a:blipFill>
            </p:spPr>
            <p:txBody>
              <a:bodyPr/>
              <a:lstStyle/>
              <a:p>
                <a:r>
                  <a:rPr lang="en-GB">
                    <a:noFill/>
                  </a:rPr>
                  <a:t> </a:t>
                </a:r>
              </a:p>
            </p:txBody>
          </p:sp>
        </mc:Fallback>
      </mc:AlternateContent>
      <p:grpSp>
        <p:nvGrpSpPr>
          <p:cNvPr id="69" name="グループ化 68">
            <a:extLst>
              <a:ext uri="{FF2B5EF4-FFF2-40B4-BE49-F238E27FC236}">
                <a16:creationId xmlns:a16="http://schemas.microsoft.com/office/drawing/2014/main" id="{B78A3F91-7C43-4B8E-BC3F-4AB0135C956F}"/>
              </a:ext>
            </a:extLst>
          </p:cNvPr>
          <p:cNvGrpSpPr/>
          <p:nvPr/>
        </p:nvGrpSpPr>
        <p:grpSpPr>
          <a:xfrm>
            <a:off x="4273234" y="4483678"/>
            <a:ext cx="2314772" cy="2087293"/>
            <a:chOff x="4499342" y="1196752"/>
            <a:chExt cx="4321250" cy="3985257"/>
          </a:xfrm>
        </p:grpSpPr>
        <p:cxnSp>
          <p:nvCxnSpPr>
            <p:cNvPr id="70" name="直線矢印コネクタ 69">
              <a:extLst>
                <a:ext uri="{FF2B5EF4-FFF2-40B4-BE49-F238E27FC236}">
                  <a16:creationId xmlns:a16="http://schemas.microsoft.com/office/drawing/2014/main" id="{15A4DC80-F7B3-4132-8B05-BF66557E960B}"/>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a:extLst>
                <a:ext uri="{FF2B5EF4-FFF2-40B4-BE49-F238E27FC236}">
                  <a16:creationId xmlns:a16="http://schemas.microsoft.com/office/drawing/2014/main" id="{C7E40BC8-476B-4C3B-8EE9-1F935BC8F433}"/>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F9A5A0E6-A6C7-45D8-83AA-989F422AEA9E}"/>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73" name="テキスト ボックス 72">
              <a:extLst>
                <a:ext uri="{FF2B5EF4-FFF2-40B4-BE49-F238E27FC236}">
                  <a16:creationId xmlns:a16="http://schemas.microsoft.com/office/drawing/2014/main" id="{C5C54AAE-E5A8-4256-8DDE-493D6F049B25}"/>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74" name="グループ化 73">
              <a:extLst>
                <a:ext uri="{FF2B5EF4-FFF2-40B4-BE49-F238E27FC236}">
                  <a16:creationId xmlns:a16="http://schemas.microsoft.com/office/drawing/2014/main" id="{6A553D3A-38D7-432E-97F9-5328A09F8E4A}"/>
                </a:ext>
              </a:extLst>
            </p:cNvPr>
            <p:cNvGrpSpPr/>
            <p:nvPr/>
          </p:nvGrpSpPr>
          <p:grpSpPr>
            <a:xfrm>
              <a:off x="5058300" y="1628800"/>
              <a:ext cx="3637208" cy="2973657"/>
              <a:chOff x="5004048" y="1412776"/>
              <a:chExt cx="3637208" cy="2973657"/>
            </a:xfrm>
          </p:grpSpPr>
          <p:sp>
            <p:nvSpPr>
              <p:cNvPr id="75" name="Freeform 22">
                <a:extLst>
                  <a:ext uri="{FF2B5EF4-FFF2-40B4-BE49-F238E27FC236}">
                    <a16:creationId xmlns:a16="http://schemas.microsoft.com/office/drawing/2014/main" id="{8A3D12AF-9BDA-4752-9A76-FC8D7EB9917F}"/>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Freeform 22">
                <a:extLst>
                  <a:ext uri="{FF2B5EF4-FFF2-40B4-BE49-F238E27FC236}">
                    <a16:creationId xmlns:a16="http://schemas.microsoft.com/office/drawing/2014/main" id="{A7E9BCC9-F08B-42A6-B4B9-394D56E6BF8C}"/>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77" name="テキスト ボックス 76">
            <a:extLst>
              <a:ext uri="{FF2B5EF4-FFF2-40B4-BE49-F238E27FC236}">
                <a16:creationId xmlns:a16="http://schemas.microsoft.com/office/drawing/2014/main" id="{B89288F2-C2F5-4C8B-82AE-35A5C02E6610}"/>
              </a:ext>
            </a:extLst>
          </p:cNvPr>
          <p:cNvSpPr txBox="1"/>
          <p:nvPr/>
        </p:nvSpPr>
        <p:spPr>
          <a:xfrm>
            <a:off x="6016180" y="5682751"/>
            <a:ext cx="6946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0.005</a:t>
            </a:r>
            <a:endParaRPr lang="en-GB" sz="1200" dirty="0">
              <a:solidFill>
                <a:srgbClr val="FF0000"/>
              </a:solidFill>
              <a:latin typeface="Comic Sans MS" panose="030F0702030302020204" pitchFamily="66" charset="0"/>
            </a:endParaRPr>
          </a:p>
        </p:txBody>
      </p:sp>
      <p:sp>
        <p:nvSpPr>
          <p:cNvPr id="11" name="テキスト ボックス 10">
            <a:extLst>
              <a:ext uri="{FF2B5EF4-FFF2-40B4-BE49-F238E27FC236}">
                <a16:creationId xmlns:a16="http://schemas.microsoft.com/office/drawing/2014/main" id="{045F78CD-8288-4D77-9589-F2850D964C81}"/>
              </a:ext>
            </a:extLst>
          </p:cNvPr>
          <p:cNvSpPr txBox="1"/>
          <p:nvPr/>
        </p:nvSpPr>
        <p:spPr>
          <a:xfrm>
            <a:off x="4405408" y="2607398"/>
            <a:ext cx="1065320" cy="461665"/>
          </a:xfrm>
          <a:prstGeom prst="rect">
            <a:avLst/>
          </a:prstGeom>
          <a:noFill/>
        </p:spPr>
        <p:txBody>
          <a:bodyPr wrap="square" rtlCol="0">
            <a:spAutoFit/>
          </a:bodyPr>
          <a:lstStyle/>
          <a:p>
            <a:pPr algn="ctr"/>
            <a:r>
              <a:rPr lang="en-US" sz="1200" u="sng" dirty="0">
                <a:latin typeface="Comic Sans MS" panose="030F0702030302020204" pitchFamily="66" charset="0"/>
              </a:rPr>
              <a:t>Specific</a:t>
            </a:r>
            <a:r>
              <a:rPr lang="en-US" sz="1200" dirty="0">
                <a:latin typeface="Comic Sans MS" panose="030F0702030302020204" pitchFamily="66" charset="0"/>
              </a:rPr>
              <a:t> distribution</a:t>
            </a:r>
            <a:endParaRPr lang="en-GB" sz="1200" dirty="0">
              <a:latin typeface="Comic Sans MS" panose="030F0702030302020204" pitchFamily="66" charset="0"/>
            </a:endParaRPr>
          </a:p>
        </p:txBody>
      </p:sp>
      <p:sp>
        <p:nvSpPr>
          <p:cNvPr id="78" name="テキスト ボックス 77">
            <a:extLst>
              <a:ext uri="{FF2B5EF4-FFF2-40B4-BE49-F238E27FC236}">
                <a16:creationId xmlns:a16="http://schemas.microsoft.com/office/drawing/2014/main" id="{4358473E-CB77-4F7F-A100-5BFACDCD9E20}"/>
              </a:ext>
            </a:extLst>
          </p:cNvPr>
          <p:cNvSpPr txBox="1"/>
          <p:nvPr/>
        </p:nvSpPr>
        <p:spPr>
          <a:xfrm>
            <a:off x="4441556" y="4627728"/>
            <a:ext cx="1065320" cy="461665"/>
          </a:xfrm>
          <a:prstGeom prst="rect">
            <a:avLst/>
          </a:prstGeom>
          <a:noFill/>
        </p:spPr>
        <p:txBody>
          <a:bodyPr wrap="square" rtlCol="0">
            <a:spAutoFit/>
          </a:bodyPr>
          <a:lstStyle/>
          <a:p>
            <a:pPr algn="ctr"/>
            <a:r>
              <a:rPr lang="en-US" sz="1200" u="sng" dirty="0">
                <a:latin typeface="Comic Sans MS" panose="030F0702030302020204" pitchFamily="66" charset="0"/>
              </a:rPr>
              <a:t>Standard</a:t>
            </a:r>
            <a:r>
              <a:rPr lang="en-US" sz="1200" dirty="0">
                <a:latin typeface="Comic Sans MS" panose="030F0702030302020204" pitchFamily="66" charset="0"/>
              </a:rPr>
              <a:t> distribution</a:t>
            </a:r>
            <a:endParaRPr lang="en-GB" sz="1200" dirty="0">
              <a:latin typeface="Comic Sans MS" panose="030F0702030302020204" pitchFamily="66" charset="0"/>
            </a:endParaRPr>
          </a:p>
        </p:txBody>
      </p:sp>
      <p:sp>
        <p:nvSpPr>
          <p:cNvPr id="12" name="テキスト ボックス 11">
            <a:extLst>
              <a:ext uri="{FF2B5EF4-FFF2-40B4-BE49-F238E27FC236}">
                <a16:creationId xmlns:a16="http://schemas.microsoft.com/office/drawing/2014/main" id="{F10934F8-9843-4739-A46F-31343A374ADC}"/>
              </a:ext>
            </a:extLst>
          </p:cNvPr>
          <p:cNvSpPr txBox="1"/>
          <p:nvPr/>
        </p:nvSpPr>
        <p:spPr>
          <a:xfrm>
            <a:off x="6701323" y="4754385"/>
            <a:ext cx="2442677" cy="1569660"/>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Using the standard table of results given in the booklet, we can find that the value with an area 0.005 above it is 2.5758</a:t>
            </a:r>
          </a:p>
          <a:p>
            <a:pPr algn="ctr"/>
            <a:endParaRPr lang="en-US" sz="1200" dirty="0">
              <a:solidFill>
                <a:srgbClr val="FF0000"/>
              </a:solidFill>
              <a:latin typeface="Comic Sans MS" panose="030F0702030302020204" pitchFamily="66" charset="0"/>
            </a:endParaRPr>
          </a:p>
          <a:p>
            <a:pPr algn="ctr"/>
            <a:r>
              <a:rPr lang="en-US" sz="1200" dirty="0">
                <a:solidFill>
                  <a:srgbClr val="FF0000"/>
                </a:solidFill>
                <a:latin typeface="Comic Sans MS" panose="030F0702030302020204" pitchFamily="66" charset="0"/>
                <a:sym typeface="Wingdings" panose="05000000000000000000" pitchFamily="2" charset="2"/>
              </a:rPr>
              <a:t> Due to symmetry, the lower value will be the negative of this…</a:t>
            </a:r>
            <a:r>
              <a:rPr lang="en-US" sz="1200" dirty="0">
                <a:solidFill>
                  <a:srgbClr val="FF0000"/>
                </a:solidFill>
                <a:latin typeface="Comic Sans MS" panose="030F0702030302020204" pitchFamily="66" charset="0"/>
              </a:rPr>
              <a:t> </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79" name="テキスト ボックス 78">
                <a:extLst>
                  <a:ext uri="{FF2B5EF4-FFF2-40B4-BE49-F238E27FC236}">
                    <a16:creationId xmlns:a16="http://schemas.microsoft.com/office/drawing/2014/main" id="{5328B65D-1E42-453E-94C3-FBD7F7F68966}"/>
                  </a:ext>
                </a:extLst>
              </p:cNvPr>
              <p:cNvSpPr txBox="1"/>
              <p:nvPr/>
            </p:nvSpPr>
            <p:spPr>
              <a:xfrm>
                <a:off x="5858375" y="6282770"/>
                <a:ext cx="472479"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2.5758</m:t>
                      </m:r>
                    </m:oMath>
                  </m:oMathPara>
                </a14:m>
                <a:endParaRPr lang="en-GB" sz="1100" dirty="0">
                  <a:solidFill>
                    <a:srgbClr val="0000FF"/>
                  </a:solidFill>
                  <a:latin typeface="Comic Sans MS" panose="030F0702030302020204" pitchFamily="66" charset="0"/>
                </a:endParaRPr>
              </a:p>
            </p:txBody>
          </p:sp>
        </mc:Choice>
        <mc:Fallback xmlns="">
          <p:sp>
            <p:nvSpPr>
              <p:cNvPr id="79" name="テキスト ボックス 78">
                <a:extLst>
                  <a:ext uri="{FF2B5EF4-FFF2-40B4-BE49-F238E27FC236}">
                    <a16:creationId xmlns:a16="http://schemas.microsoft.com/office/drawing/2014/main" id="{5328B65D-1E42-453E-94C3-FBD7F7F68966}"/>
                  </a:ext>
                </a:extLst>
              </p:cNvPr>
              <p:cNvSpPr txBox="1">
                <a:spLocks noRot="1" noChangeAspect="1" noMove="1" noResize="1" noEditPoints="1" noAdjustHandles="1" noChangeArrowheads="1" noChangeShapeType="1" noTextEdit="1"/>
              </p:cNvSpPr>
              <p:nvPr/>
            </p:nvSpPr>
            <p:spPr>
              <a:xfrm>
                <a:off x="5858375" y="6282770"/>
                <a:ext cx="472479" cy="261610"/>
              </a:xfrm>
              <a:prstGeom prst="rect">
                <a:avLst/>
              </a:prstGeom>
              <a:blipFill>
                <a:blip r:embed="rId15"/>
                <a:stretch>
                  <a:fillRect l="-8974" r="-128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テキスト ボックス 79">
                <a:extLst>
                  <a:ext uri="{FF2B5EF4-FFF2-40B4-BE49-F238E27FC236}">
                    <a16:creationId xmlns:a16="http://schemas.microsoft.com/office/drawing/2014/main" id="{2E283B8A-F303-49A1-A9E7-51C13B77BAE7}"/>
                  </a:ext>
                </a:extLst>
              </p:cNvPr>
              <p:cNvSpPr txBox="1"/>
              <p:nvPr/>
            </p:nvSpPr>
            <p:spPr>
              <a:xfrm>
                <a:off x="4782144" y="6286291"/>
                <a:ext cx="472479"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−2.5758</m:t>
                      </m:r>
                    </m:oMath>
                  </m:oMathPara>
                </a14:m>
                <a:endParaRPr lang="en-GB" sz="1100" dirty="0">
                  <a:solidFill>
                    <a:srgbClr val="0000FF"/>
                  </a:solidFill>
                  <a:latin typeface="Comic Sans MS" panose="030F0702030302020204" pitchFamily="66" charset="0"/>
                </a:endParaRPr>
              </a:p>
            </p:txBody>
          </p:sp>
        </mc:Choice>
        <mc:Fallback xmlns="">
          <p:sp>
            <p:nvSpPr>
              <p:cNvPr id="80" name="テキスト ボックス 79">
                <a:extLst>
                  <a:ext uri="{FF2B5EF4-FFF2-40B4-BE49-F238E27FC236}">
                    <a16:creationId xmlns:a16="http://schemas.microsoft.com/office/drawing/2014/main" id="{2E283B8A-F303-49A1-A9E7-51C13B77BAE7}"/>
                  </a:ext>
                </a:extLst>
              </p:cNvPr>
              <p:cNvSpPr txBox="1">
                <a:spLocks noRot="1" noChangeAspect="1" noMove="1" noResize="1" noEditPoints="1" noAdjustHandles="1" noChangeArrowheads="1" noChangeShapeType="1" noTextEdit="1"/>
              </p:cNvSpPr>
              <p:nvPr/>
            </p:nvSpPr>
            <p:spPr>
              <a:xfrm>
                <a:off x="4782144" y="6286291"/>
                <a:ext cx="472479" cy="261610"/>
              </a:xfrm>
              <a:prstGeom prst="rect">
                <a:avLst/>
              </a:prstGeom>
              <a:blipFill>
                <a:blip r:embed="rId16"/>
                <a:stretch>
                  <a:fillRect l="-14103" r="-14103"/>
                </a:stretch>
              </a:blipFill>
            </p:spPr>
            <p:txBody>
              <a:bodyPr/>
              <a:lstStyle/>
              <a:p>
                <a:r>
                  <a:rPr lang="en-GB">
                    <a:noFill/>
                  </a:rPr>
                  <a:t> </a:t>
                </a:r>
              </a:p>
            </p:txBody>
          </p:sp>
        </mc:Fallback>
      </mc:AlternateContent>
    </p:spTree>
    <p:extLst>
      <p:ext uri="{BB962C8B-B14F-4D97-AF65-F5344CB8AC3E}">
        <p14:creationId xmlns:p14="http://schemas.microsoft.com/office/powerpoint/2010/main" val="286501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blinds(horizontal)">
                                      <p:cBhvr>
                                        <p:cTn id="10" dur="500"/>
                                        <p:tgtEl>
                                          <p:spTgt spid="27"/>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blinds(horizontal)">
                                      <p:cBhvr>
                                        <p:cTn id="15" dur="500"/>
                                        <p:tgtEl>
                                          <p:spTgt spid="38"/>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blinds(horizontal)">
                                      <p:cBhvr>
                                        <p:cTn id="18" dur="500"/>
                                        <p:tgtEl>
                                          <p:spTgt spid="49"/>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51"/>
                                        </p:tgtEl>
                                        <p:attrNameLst>
                                          <p:attrName>style.visibility</p:attrName>
                                        </p:attrNameLst>
                                      </p:cBhvr>
                                      <p:to>
                                        <p:strVal val="visible"/>
                                      </p:to>
                                    </p:set>
                                    <p:animEffect transition="in" filter="blinds(horizontal)">
                                      <p:cBhvr>
                                        <p:cTn id="23" dur="500"/>
                                        <p:tgtEl>
                                          <p:spTgt spid="51"/>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52"/>
                                        </p:tgtEl>
                                        <p:attrNameLst>
                                          <p:attrName>style.visibility</p:attrName>
                                        </p:attrNameLst>
                                      </p:cBhvr>
                                      <p:to>
                                        <p:strVal val="visible"/>
                                      </p:to>
                                    </p:set>
                                    <p:animEffect transition="in" filter="blinds(horizontal)">
                                      <p:cBhvr>
                                        <p:cTn id="26" dur="500"/>
                                        <p:tgtEl>
                                          <p:spTgt spid="52"/>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53"/>
                                        </p:tgtEl>
                                        <p:attrNameLst>
                                          <p:attrName>style.visibility</p:attrName>
                                        </p:attrNameLst>
                                      </p:cBhvr>
                                      <p:to>
                                        <p:strVal val="visible"/>
                                      </p:to>
                                    </p:set>
                                    <p:animEffect transition="in" filter="blinds(horizontal)">
                                      <p:cBhvr>
                                        <p:cTn id="36" dur="500"/>
                                        <p:tgtEl>
                                          <p:spTgt spid="53"/>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57"/>
                                        </p:tgtEl>
                                        <p:attrNameLst>
                                          <p:attrName>style.visibility</p:attrName>
                                        </p:attrNameLst>
                                      </p:cBhvr>
                                      <p:to>
                                        <p:strVal val="visible"/>
                                      </p:to>
                                    </p:set>
                                    <p:animEffect transition="in" filter="blinds(horizontal)">
                                      <p:cBhvr>
                                        <p:cTn id="41" dur="500"/>
                                        <p:tgtEl>
                                          <p:spTgt spid="57"/>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58"/>
                                        </p:tgtEl>
                                        <p:attrNameLst>
                                          <p:attrName>style.visibility</p:attrName>
                                        </p:attrNameLst>
                                      </p:cBhvr>
                                      <p:to>
                                        <p:strVal val="visible"/>
                                      </p:to>
                                    </p:set>
                                    <p:animEffect transition="in" filter="blinds(horizontal)">
                                      <p:cBhvr>
                                        <p:cTn id="44" dur="500"/>
                                        <p:tgtEl>
                                          <p:spTgt spid="58"/>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56"/>
                                        </p:tgtEl>
                                        <p:attrNameLst>
                                          <p:attrName>style.visibility</p:attrName>
                                        </p:attrNameLst>
                                      </p:cBhvr>
                                      <p:to>
                                        <p:strVal val="visible"/>
                                      </p:to>
                                    </p:set>
                                    <p:animEffect transition="in" filter="blinds(horizontal)">
                                      <p:cBhvr>
                                        <p:cTn id="49" dur="500"/>
                                        <p:tgtEl>
                                          <p:spTgt spid="56"/>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59"/>
                                        </p:tgtEl>
                                        <p:attrNameLst>
                                          <p:attrName>style.visibility</p:attrName>
                                        </p:attrNameLst>
                                      </p:cBhvr>
                                      <p:to>
                                        <p:strVal val="visible"/>
                                      </p:to>
                                    </p:set>
                                    <p:animEffect transition="in" filter="blinds(horizontal)">
                                      <p:cBhvr>
                                        <p:cTn id="54" dur="500"/>
                                        <p:tgtEl>
                                          <p:spTgt spid="59"/>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69"/>
                                        </p:tgtEl>
                                        <p:attrNameLst>
                                          <p:attrName>style.visibility</p:attrName>
                                        </p:attrNameLst>
                                      </p:cBhvr>
                                      <p:to>
                                        <p:strVal val="visible"/>
                                      </p:to>
                                    </p:set>
                                    <p:animEffect transition="in" filter="blinds(horizontal)">
                                      <p:cBhvr>
                                        <p:cTn id="59" dur="500"/>
                                        <p:tgtEl>
                                          <p:spTgt spid="69"/>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78"/>
                                        </p:tgtEl>
                                        <p:attrNameLst>
                                          <p:attrName>style.visibility</p:attrName>
                                        </p:attrNameLst>
                                      </p:cBhvr>
                                      <p:to>
                                        <p:strVal val="visible"/>
                                      </p:to>
                                    </p:set>
                                    <p:animEffect transition="in" filter="blinds(horizontal)">
                                      <p:cBhvr>
                                        <p:cTn id="62" dur="500"/>
                                        <p:tgtEl>
                                          <p:spTgt spid="78"/>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62"/>
                                        </p:tgtEl>
                                        <p:attrNameLst>
                                          <p:attrName>style.visibility</p:attrName>
                                        </p:attrNameLst>
                                      </p:cBhvr>
                                      <p:to>
                                        <p:strVal val="visible"/>
                                      </p:to>
                                    </p:set>
                                    <p:animEffect transition="in" filter="blinds(horizontal)">
                                      <p:cBhvr>
                                        <p:cTn id="67" dur="500"/>
                                        <p:tgtEl>
                                          <p:spTgt spid="62"/>
                                        </p:tgtEl>
                                      </p:cBhvr>
                                    </p:animEffect>
                                  </p:childTnLst>
                                </p:cTn>
                              </p:par>
                              <p:par>
                                <p:cTn id="68" presetID="3" presetClass="entr" presetSubtype="10" fill="hold" grpId="0" nodeType="withEffect">
                                  <p:stCondLst>
                                    <p:cond delay="0"/>
                                  </p:stCondLst>
                                  <p:childTnLst>
                                    <p:set>
                                      <p:cBhvr>
                                        <p:cTn id="69" dur="1" fill="hold">
                                          <p:stCondLst>
                                            <p:cond delay="0"/>
                                          </p:stCondLst>
                                        </p:cTn>
                                        <p:tgtEl>
                                          <p:spTgt spid="63"/>
                                        </p:tgtEl>
                                        <p:attrNameLst>
                                          <p:attrName>style.visibility</p:attrName>
                                        </p:attrNameLst>
                                      </p:cBhvr>
                                      <p:to>
                                        <p:strVal val="visible"/>
                                      </p:to>
                                    </p:set>
                                    <p:animEffect transition="in" filter="blinds(horizontal)">
                                      <p:cBhvr>
                                        <p:cTn id="70" dur="500"/>
                                        <p:tgtEl>
                                          <p:spTgt spid="63"/>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nodeType="clickEffect">
                                  <p:stCondLst>
                                    <p:cond delay="0"/>
                                  </p:stCondLst>
                                  <p:childTnLst>
                                    <p:set>
                                      <p:cBhvr>
                                        <p:cTn id="74" dur="1" fill="hold">
                                          <p:stCondLst>
                                            <p:cond delay="0"/>
                                          </p:stCondLst>
                                        </p:cTn>
                                        <p:tgtEl>
                                          <p:spTgt spid="64"/>
                                        </p:tgtEl>
                                        <p:attrNameLst>
                                          <p:attrName>style.visibility</p:attrName>
                                        </p:attrNameLst>
                                      </p:cBhvr>
                                      <p:to>
                                        <p:strVal val="visible"/>
                                      </p:to>
                                    </p:set>
                                    <p:animEffect transition="in" filter="blinds(horizontal)">
                                      <p:cBhvr>
                                        <p:cTn id="75" dur="500"/>
                                        <p:tgtEl>
                                          <p:spTgt spid="64"/>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65"/>
                                        </p:tgtEl>
                                        <p:attrNameLst>
                                          <p:attrName>style.visibility</p:attrName>
                                        </p:attrNameLst>
                                      </p:cBhvr>
                                      <p:to>
                                        <p:strVal val="visible"/>
                                      </p:to>
                                    </p:set>
                                    <p:animEffect transition="in" filter="blinds(horizontal)">
                                      <p:cBhvr>
                                        <p:cTn id="78" dur="500"/>
                                        <p:tgtEl>
                                          <p:spTgt spid="65"/>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61"/>
                                        </p:tgtEl>
                                        <p:attrNameLst>
                                          <p:attrName>style.visibility</p:attrName>
                                        </p:attrNameLst>
                                      </p:cBhvr>
                                      <p:to>
                                        <p:strVal val="visible"/>
                                      </p:to>
                                    </p:set>
                                    <p:animEffect transition="in" filter="blinds(horizontal)">
                                      <p:cBhvr>
                                        <p:cTn id="83" dur="500"/>
                                        <p:tgtEl>
                                          <p:spTgt spid="61"/>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66"/>
                                        </p:tgtEl>
                                        <p:attrNameLst>
                                          <p:attrName>style.visibility</p:attrName>
                                        </p:attrNameLst>
                                      </p:cBhvr>
                                      <p:to>
                                        <p:strVal val="visible"/>
                                      </p:to>
                                    </p:set>
                                    <p:animEffect transition="in" filter="blinds(horizontal)">
                                      <p:cBhvr>
                                        <p:cTn id="88" dur="500"/>
                                        <p:tgtEl>
                                          <p:spTgt spid="66"/>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nodeType="clickEffect">
                                  <p:stCondLst>
                                    <p:cond delay="0"/>
                                  </p:stCondLst>
                                  <p:childTnLst>
                                    <p:set>
                                      <p:cBhvr>
                                        <p:cTn id="92" dur="1" fill="hold">
                                          <p:stCondLst>
                                            <p:cond delay="0"/>
                                          </p:stCondLst>
                                        </p:cTn>
                                        <p:tgtEl>
                                          <p:spTgt spid="67"/>
                                        </p:tgtEl>
                                        <p:attrNameLst>
                                          <p:attrName>style.visibility</p:attrName>
                                        </p:attrNameLst>
                                      </p:cBhvr>
                                      <p:to>
                                        <p:strVal val="visible"/>
                                      </p:to>
                                    </p:set>
                                    <p:animEffect transition="in" filter="blinds(horizontal)">
                                      <p:cBhvr>
                                        <p:cTn id="93" dur="500"/>
                                        <p:tgtEl>
                                          <p:spTgt spid="67"/>
                                        </p:tgtEl>
                                      </p:cBhvr>
                                    </p:animEffect>
                                  </p:childTnLst>
                                </p:cTn>
                              </p:par>
                              <p:par>
                                <p:cTn id="94" presetID="3" presetClass="entr" presetSubtype="10" fill="hold" grpId="0" nodeType="withEffect">
                                  <p:stCondLst>
                                    <p:cond delay="0"/>
                                  </p:stCondLst>
                                  <p:childTnLst>
                                    <p:set>
                                      <p:cBhvr>
                                        <p:cTn id="95" dur="1" fill="hold">
                                          <p:stCondLst>
                                            <p:cond delay="0"/>
                                          </p:stCondLst>
                                        </p:cTn>
                                        <p:tgtEl>
                                          <p:spTgt spid="68"/>
                                        </p:tgtEl>
                                        <p:attrNameLst>
                                          <p:attrName>style.visibility</p:attrName>
                                        </p:attrNameLst>
                                      </p:cBhvr>
                                      <p:to>
                                        <p:strVal val="visible"/>
                                      </p:to>
                                    </p:set>
                                    <p:animEffect transition="in" filter="blinds(horizontal)">
                                      <p:cBhvr>
                                        <p:cTn id="96" dur="500"/>
                                        <p:tgtEl>
                                          <p:spTgt spid="68"/>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60"/>
                                        </p:tgtEl>
                                        <p:attrNameLst>
                                          <p:attrName>style.visibility</p:attrName>
                                        </p:attrNameLst>
                                      </p:cBhvr>
                                      <p:to>
                                        <p:strVal val="visible"/>
                                      </p:to>
                                    </p:set>
                                    <p:animEffect transition="in" filter="blinds(horizontal)">
                                      <p:cBhvr>
                                        <p:cTn id="101" dur="500"/>
                                        <p:tgtEl>
                                          <p:spTgt spid="60"/>
                                        </p:tgtEl>
                                      </p:cBhvr>
                                    </p:animEffect>
                                  </p:childTnLst>
                                </p:cTn>
                              </p:par>
                              <p:par>
                                <p:cTn id="102" presetID="3" presetClass="entr" presetSubtype="10" fill="hold" grpId="0" nodeType="withEffect">
                                  <p:stCondLst>
                                    <p:cond delay="0"/>
                                  </p:stCondLst>
                                  <p:childTnLst>
                                    <p:set>
                                      <p:cBhvr>
                                        <p:cTn id="103" dur="1" fill="hold">
                                          <p:stCondLst>
                                            <p:cond delay="0"/>
                                          </p:stCondLst>
                                        </p:cTn>
                                        <p:tgtEl>
                                          <p:spTgt spid="77"/>
                                        </p:tgtEl>
                                        <p:attrNameLst>
                                          <p:attrName>style.visibility</p:attrName>
                                        </p:attrNameLst>
                                      </p:cBhvr>
                                      <p:to>
                                        <p:strVal val="visible"/>
                                      </p:to>
                                    </p:set>
                                    <p:animEffect transition="in" filter="blinds(horizontal)">
                                      <p:cBhvr>
                                        <p:cTn id="104" dur="500"/>
                                        <p:tgtEl>
                                          <p:spTgt spid="77"/>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nodeType="clickEffect">
                                  <p:stCondLst>
                                    <p:cond delay="0"/>
                                  </p:stCondLst>
                                  <p:childTnLst>
                                    <p:set>
                                      <p:cBhvr>
                                        <p:cTn id="108" dur="1" fill="hold">
                                          <p:stCondLst>
                                            <p:cond delay="0"/>
                                          </p:stCondLst>
                                        </p:cTn>
                                        <p:tgtEl>
                                          <p:spTgt spid="12">
                                            <p:txEl>
                                              <p:pRg st="0" end="0"/>
                                            </p:txEl>
                                          </p:spTgt>
                                        </p:tgtEl>
                                        <p:attrNameLst>
                                          <p:attrName>style.visibility</p:attrName>
                                        </p:attrNameLst>
                                      </p:cBhvr>
                                      <p:to>
                                        <p:strVal val="visible"/>
                                      </p:to>
                                    </p:set>
                                    <p:animEffect transition="in" filter="blinds(horizontal)">
                                      <p:cBhvr>
                                        <p:cTn id="109" dur="500"/>
                                        <p:tgtEl>
                                          <p:spTgt spid="12">
                                            <p:txEl>
                                              <p:pRg st="0" end="0"/>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xit" presetSubtype="10" fill="hold" grpId="1" nodeType="clickEffect">
                                  <p:stCondLst>
                                    <p:cond delay="0"/>
                                  </p:stCondLst>
                                  <p:childTnLst>
                                    <p:animEffect transition="out" filter="blinds(horizontal)">
                                      <p:cBhvr>
                                        <p:cTn id="113" dur="500"/>
                                        <p:tgtEl>
                                          <p:spTgt spid="68"/>
                                        </p:tgtEl>
                                      </p:cBhvr>
                                    </p:animEffect>
                                    <p:set>
                                      <p:cBhvr>
                                        <p:cTn id="114" dur="1" fill="hold">
                                          <p:stCondLst>
                                            <p:cond delay="499"/>
                                          </p:stCondLst>
                                        </p:cTn>
                                        <p:tgtEl>
                                          <p:spTgt spid="68"/>
                                        </p:tgtEl>
                                        <p:attrNameLst>
                                          <p:attrName>style.visibility</p:attrName>
                                        </p:attrNameLst>
                                      </p:cBhvr>
                                      <p:to>
                                        <p:strVal val="hidden"/>
                                      </p:to>
                                    </p:set>
                                  </p:childTnLst>
                                </p:cTn>
                              </p:par>
                              <p:par>
                                <p:cTn id="115" presetID="3" presetClass="entr" presetSubtype="10" fill="hold" grpId="0" nodeType="withEffect">
                                  <p:stCondLst>
                                    <p:cond delay="0"/>
                                  </p:stCondLst>
                                  <p:childTnLst>
                                    <p:set>
                                      <p:cBhvr>
                                        <p:cTn id="116" dur="1" fill="hold">
                                          <p:stCondLst>
                                            <p:cond delay="0"/>
                                          </p:stCondLst>
                                        </p:cTn>
                                        <p:tgtEl>
                                          <p:spTgt spid="79"/>
                                        </p:tgtEl>
                                        <p:attrNameLst>
                                          <p:attrName>style.visibility</p:attrName>
                                        </p:attrNameLst>
                                      </p:cBhvr>
                                      <p:to>
                                        <p:strVal val="visible"/>
                                      </p:to>
                                    </p:set>
                                    <p:animEffect transition="in" filter="blinds(horizontal)">
                                      <p:cBhvr>
                                        <p:cTn id="117" dur="500"/>
                                        <p:tgtEl>
                                          <p:spTgt spid="79"/>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nodeType="clickEffect">
                                  <p:stCondLst>
                                    <p:cond delay="0"/>
                                  </p:stCondLst>
                                  <p:childTnLst>
                                    <p:set>
                                      <p:cBhvr>
                                        <p:cTn id="121" dur="1" fill="hold">
                                          <p:stCondLst>
                                            <p:cond delay="0"/>
                                          </p:stCondLst>
                                        </p:cTn>
                                        <p:tgtEl>
                                          <p:spTgt spid="12">
                                            <p:txEl>
                                              <p:pRg st="2" end="2"/>
                                            </p:txEl>
                                          </p:spTgt>
                                        </p:tgtEl>
                                        <p:attrNameLst>
                                          <p:attrName>style.visibility</p:attrName>
                                        </p:attrNameLst>
                                      </p:cBhvr>
                                      <p:to>
                                        <p:strVal val="visible"/>
                                      </p:to>
                                    </p:set>
                                    <p:animEffect transition="in" filter="blinds(horizontal)">
                                      <p:cBhvr>
                                        <p:cTn id="122" dur="500"/>
                                        <p:tgtEl>
                                          <p:spTgt spid="12">
                                            <p:txEl>
                                              <p:pRg st="2" end="2"/>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xit" presetSubtype="10" fill="hold" grpId="1" nodeType="clickEffect">
                                  <p:stCondLst>
                                    <p:cond delay="0"/>
                                  </p:stCondLst>
                                  <p:childTnLst>
                                    <p:animEffect transition="out" filter="blinds(horizontal)">
                                      <p:cBhvr>
                                        <p:cTn id="126" dur="500"/>
                                        <p:tgtEl>
                                          <p:spTgt spid="65"/>
                                        </p:tgtEl>
                                      </p:cBhvr>
                                    </p:animEffect>
                                    <p:set>
                                      <p:cBhvr>
                                        <p:cTn id="127" dur="1" fill="hold">
                                          <p:stCondLst>
                                            <p:cond delay="499"/>
                                          </p:stCondLst>
                                        </p:cTn>
                                        <p:tgtEl>
                                          <p:spTgt spid="65"/>
                                        </p:tgtEl>
                                        <p:attrNameLst>
                                          <p:attrName>style.visibility</p:attrName>
                                        </p:attrNameLst>
                                      </p:cBhvr>
                                      <p:to>
                                        <p:strVal val="hidden"/>
                                      </p:to>
                                    </p:set>
                                  </p:childTnLst>
                                </p:cTn>
                              </p:par>
                              <p:par>
                                <p:cTn id="128" presetID="3" presetClass="entr" presetSubtype="10" fill="hold" grpId="0" nodeType="withEffect">
                                  <p:stCondLst>
                                    <p:cond delay="0"/>
                                  </p:stCondLst>
                                  <p:childTnLst>
                                    <p:set>
                                      <p:cBhvr>
                                        <p:cTn id="129" dur="1" fill="hold">
                                          <p:stCondLst>
                                            <p:cond delay="0"/>
                                          </p:stCondLst>
                                        </p:cTn>
                                        <p:tgtEl>
                                          <p:spTgt spid="80"/>
                                        </p:tgtEl>
                                        <p:attrNameLst>
                                          <p:attrName>style.visibility</p:attrName>
                                        </p:attrNameLst>
                                      </p:cBhvr>
                                      <p:to>
                                        <p:strVal val="visible"/>
                                      </p:to>
                                    </p:set>
                                    <p:animEffect transition="in" filter="blinds(horizontal)">
                                      <p:cBhvr>
                                        <p:cTn id="130"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10" grpId="0" animBg="1"/>
      <p:bldP spid="49" grpId="0"/>
      <p:bldP spid="52" grpId="0"/>
      <p:bldP spid="53" grpId="0"/>
      <p:bldP spid="58" grpId="0"/>
      <p:bldP spid="59" grpId="0"/>
      <p:bldP spid="60" grpId="0" animBg="1"/>
      <p:bldP spid="61" grpId="0" animBg="1"/>
      <p:bldP spid="63" grpId="0"/>
      <p:bldP spid="65" grpId="0"/>
      <p:bldP spid="65" grpId="1"/>
      <p:bldP spid="66" grpId="0"/>
      <p:bldP spid="68" grpId="0"/>
      <p:bldP spid="68" grpId="1"/>
      <p:bldP spid="77" grpId="0"/>
      <p:bldP spid="11" grpId="0"/>
      <p:bldP spid="78" grpId="0"/>
      <p:bldP spid="79" grpId="0"/>
      <p:bldP spid="8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80" name="テキスト ボックス 79">
                <a:extLst>
                  <a:ext uri="{FF2B5EF4-FFF2-40B4-BE49-F238E27FC236}">
                    <a16:creationId xmlns:a16="http://schemas.microsoft.com/office/drawing/2014/main" id="{2E283B8A-F303-49A1-A9E7-51C13B77BAE7}"/>
                  </a:ext>
                </a:extLst>
              </p:cNvPr>
              <p:cNvSpPr txBox="1"/>
              <p:nvPr/>
            </p:nvSpPr>
            <p:spPr>
              <a:xfrm>
                <a:off x="4782144" y="6286291"/>
                <a:ext cx="472479"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−2.5758</m:t>
                      </m:r>
                    </m:oMath>
                  </m:oMathPara>
                </a14:m>
                <a:endParaRPr lang="en-GB" sz="1100" dirty="0">
                  <a:solidFill>
                    <a:srgbClr val="0000FF"/>
                  </a:solidFill>
                  <a:latin typeface="Comic Sans MS" panose="030F0702030302020204" pitchFamily="66" charset="0"/>
                </a:endParaRPr>
              </a:p>
            </p:txBody>
          </p:sp>
        </mc:Choice>
        <mc:Fallback xmlns="">
          <p:sp>
            <p:nvSpPr>
              <p:cNvPr id="80" name="テキスト ボックス 79">
                <a:extLst>
                  <a:ext uri="{FF2B5EF4-FFF2-40B4-BE49-F238E27FC236}">
                    <a16:creationId xmlns:a16="http://schemas.microsoft.com/office/drawing/2014/main" id="{2E283B8A-F303-49A1-A9E7-51C13B77BAE7}"/>
                  </a:ext>
                </a:extLst>
              </p:cNvPr>
              <p:cNvSpPr txBox="1">
                <a:spLocks noRot="1" noChangeAspect="1" noMove="1" noResize="1" noEditPoints="1" noAdjustHandles="1" noChangeArrowheads="1" noChangeShapeType="1" noTextEdit="1"/>
              </p:cNvSpPr>
              <p:nvPr/>
            </p:nvSpPr>
            <p:spPr>
              <a:xfrm>
                <a:off x="4782144" y="6286291"/>
                <a:ext cx="472479" cy="261610"/>
              </a:xfrm>
              <a:prstGeom prst="rect">
                <a:avLst/>
              </a:prstGeom>
              <a:blipFill>
                <a:blip r:embed="rId2"/>
                <a:stretch>
                  <a:fillRect l="-14103" r="-1410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テキスト ボックス 78">
                <a:extLst>
                  <a:ext uri="{FF2B5EF4-FFF2-40B4-BE49-F238E27FC236}">
                    <a16:creationId xmlns:a16="http://schemas.microsoft.com/office/drawing/2014/main" id="{5328B65D-1E42-453E-94C3-FBD7F7F68966}"/>
                  </a:ext>
                </a:extLst>
              </p:cNvPr>
              <p:cNvSpPr txBox="1"/>
              <p:nvPr/>
            </p:nvSpPr>
            <p:spPr>
              <a:xfrm>
                <a:off x="5858375" y="6282770"/>
                <a:ext cx="472479"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2.5758</m:t>
                      </m:r>
                    </m:oMath>
                  </m:oMathPara>
                </a14:m>
                <a:endParaRPr lang="en-GB" sz="1100" dirty="0">
                  <a:solidFill>
                    <a:srgbClr val="0000FF"/>
                  </a:solidFill>
                  <a:latin typeface="Comic Sans MS" panose="030F0702030302020204" pitchFamily="66" charset="0"/>
                </a:endParaRPr>
              </a:p>
            </p:txBody>
          </p:sp>
        </mc:Choice>
        <mc:Fallback xmlns="">
          <p:sp>
            <p:nvSpPr>
              <p:cNvPr id="79" name="テキスト ボックス 78">
                <a:extLst>
                  <a:ext uri="{FF2B5EF4-FFF2-40B4-BE49-F238E27FC236}">
                    <a16:creationId xmlns:a16="http://schemas.microsoft.com/office/drawing/2014/main" id="{5328B65D-1E42-453E-94C3-FBD7F7F68966}"/>
                  </a:ext>
                </a:extLst>
              </p:cNvPr>
              <p:cNvSpPr txBox="1">
                <a:spLocks noRot="1" noChangeAspect="1" noMove="1" noResize="1" noEditPoints="1" noAdjustHandles="1" noChangeArrowheads="1" noChangeShapeType="1" noTextEdit="1"/>
              </p:cNvSpPr>
              <p:nvPr/>
            </p:nvSpPr>
            <p:spPr>
              <a:xfrm>
                <a:off x="5858375" y="6282770"/>
                <a:ext cx="472479" cy="261610"/>
              </a:xfrm>
              <a:prstGeom prst="rect">
                <a:avLst/>
              </a:prstGeom>
              <a:blipFill>
                <a:blip r:embed="rId3"/>
                <a:stretch>
                  <a:fillRect l="-8974" r="-1282"/>
                </a:stretch>
              </a:blipFill>
            </p:spPr>
            <p:txBody>
              <a:bodyPr/>
              <a:lstStyle/>
              <a:p>
                <a:r>
                  <a:rPr lang="en-GB">
                    <a:noFill/>
                  </a:rPr>
                  <a:t> </a:t>
                </a:r>
              </a:p>
            </p:txBody>
          </p:sp>
        </mc:Fallback>
      </mc:AlternateContent>
      <p:sp>
        <p:nvSpPr>
          <p:cNvPr id="56" name="フリーフォーム: 図形 55">
            <a:extLst>
              <a:ext uri="{FF2B5EF4-FFF2-40B4-BE49-F238E27FC236}">
                <a16:creationId xmlns:a16="http://schemas.microsoft.com/office/drawing/2014/main" id="{4B1C2B5D-61AC-48B4-A8B4-C19FEE18B756}"/>
              </a:ext>
            </a:extLst>
          </p:cNvPr>
          <p:cNvSpPr/>
          <p:nvPr/>
        </p:nvSpPr>
        <p:spPr>
          <a:xfrm flipH="1">
            <a:off x="6030201" y="4190972"/>
            <a:ext cx="450850" cy="171450"/>
          </a:xfrm>
          <a:custGeom>
            <a:avLst/>
            <a:gdLst>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0 w 460375"/>
              <a:gd name="connsiteY5"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0 w 460375"/>
              <a:gd name="connsiteY5" fmla="*/ 127000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50850"/>
              <a:gd name="connsiteY0" fmla="*/ 171450 h 171450"/>
              <a:gd name="connsiteX1" fmla="*/ 447675 w 450850"/>
              <a:gd name="connsiteY1" fmla="*/ 161925 h 171450"/>
              <a:gd name="connsiteX2" fmla="*/ 450850 w 450850"/>
              <a:gd name="connsiteY2" fmla="*/ 0 h 171450"/>
              <a:gd name="connsiteX3" fmla="*/ 323850 w 450850"/>
              <a:gd name="connsiteY3" fmla="*/ 57150 h 171450"/>
              <a:gd name="connsiteX4" fmla="*/ 152400 w 450850"/>
              <a:gd name="connsiteY4" fmla="*/ 101600 h 171450"/>
              <a:gd name="connsiteX5" fmla="*/ 0 w 450850"/>
              <a:gd name="connsiteY5" fmla="*/ 123825 h 171450"/>
              <a:gd name="connsiteX6" fmla="*/ 0 w 450850"/>
              <a:gd name="connsiteY6"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850" h="171450">
                <a:moveTo>
                  <a:pt x="0" y="171450"/>
                </a:moveTo>
                <a:lnTo>
                  <a:pt x="447675" y="161925"/>
                </a:lnTo>
                <a:cubicBezTo>
                  <a:pt x="448733" y="107950"/>
                  <a:pt x="449792" y="53975"/>
                  <a:pt x="450850" y="0"/>
                </a:cubicBezTo>
                <a:lnTo>
                  <a:pt x="323850" y="57150"/>
                </a:lnTo>
                <a:lnTo>
                  <a:pt x="152400" y="101600"/>
                </a:lnTo>
                <a:cubicBezTo>
                  <a:pt x="101600" y="109008"/>
                  <a:pt x="60325" y="132292"/>
                  <a:pt x="0" y="123825"/>
                </a:cubicBezTo>
                <a:lnTo>
                  <a:pt x="0" y="17145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フリーフォーム: 図形 9">
            <a:extLst>
              <a:ext uri="{FF2B5EF4-FFF2-40B4-BE49-F238E27FC236}">
                <a16:creationId xmlns:a16="http://schemas.microsoft.com/office/drawing/2014/main" id="{E8B989E4-4428-47A6-A846-BE582DCE7806}"/>
              </a:ext>
            </a:extLst>
          </p:cNvPr>
          <p:cNvSpPr/>
          <p:nvPr/>
        </p:nvSpPr>
        <p:spPr>
          <a:xfrm>
            <a:off x="4569701" y="4184622"/>
            <a:ext cx="450850" cy="171450"/>
          </a:xfrm>
          <a:custGeom>
            <a:avLst/>
            <a:gdLst>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0 w 460375"/>
              <a:gd name="connsiteY5"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0 w 460375"/>
              <a:gd name="connsiteY5" fmla="*/ 127000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50850"/>
              <a:gd name="connsiteY0" fmla="*/ 171450 h 171450"/>
              <a:gd name="connsiteX1" fmla="*/ 447675 w 450850"/>
              <a:gd name="connsiteY1" fmla="*/ 161925 h 171450"/>
              <a:gd name="connsiteX2" fmla="*/ 450850 w 450850"/>
              <a:gd name="connsiteY2" fmla="*/ 0 h 171450"/>
              <a:gd name="connsiteX3" fmla="*/ 323850 w 450850"/>
              <a:gd name="connsiteY3" fmla="*/ 57150 h 171450"/>
              <a:gd name="connsiteX4" fmla="*/ 152400 w 450850"/>
              <a:gd name="connsiteY4" fmla="*/ 101600 h 171450"/>
              <a:gd name="connsiteX5" fmla="*/ 0 w 450850"/>
              <a:gd name="connsiteY5" fmla="*/ 123825 h 171450"/>
              <a:gd name="connsiteX6" fmla="*/ 0 w 450850"/>
              <a:gd name="connsiteY6"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850" h="171450">
                <a:moveTo>
                  <a:pt x="0" y="171450"/>
                </a:moveTo>
                <a:lnTo>
                  <a:pt x="447675" y="161925"/>
                </a:lnTo>
                <a:cubicBezTo>
                  <a:pt x="448733" y="107950"/>
                  <a:pt x="449792" y="53975"/>
                  <a:pt x="450850" y="0"/>
                </a:cubicBezTo>
                <a:lnTo>
                  <a:pt x="323850" y="57150"/>
                </a:lnTo>
                <a:lnTo>
                  <a:pt x="152400" y="101600"/>
                </a:lnTo>
                <a:cubicBezTo>
                  <a:pt x="101600" y="109008"/>
                  <a:pt x="60325" y="132292"/>
                  <a:pt x="0" y="123825"/>
                </a:cubicBezTo>
                <a:lnTo>
                  <a:pt x="0" y="17145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5"/>
                <a:ext cx="3755254" cy="4891596"/>
              </a:xfrm>
            </p:spPr>
            <p:txBody>
              <a:bodyPr>
                <a:normAutofit/>
              </a:bodyPr>
              <a:lstStyle/>
              <a:p>
                <a:pPr marL="0" indent="0" algn="ctr">
                  <a:buNone/>
                </a:pPr>
                <a:r>
                  <a:rPr lang="en-US" sz="1500" b="1" dirty="0">
                    <a:latin typeface="Comic Sans MS" panose="030F0702030302020204" pitchFamily="66" charset="0"/>
                  </a:rPr>
                  <a:t>You need to be able to do hypothesis testing using the normal distribution</a:t>
                </a:r>
                <a:endParaRPr lang="en-US" sz="1500" dirty="0">
                  <a:latin typeface="Comic Sans MS" panose="030F0702030302020204" pitchFamily="66" charset="0"/>
                </a:endParaRP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rPr>
                  <a:t>A machine produces bolts of diameter </a:t>
                </a:r>
                <a14:m>
                  <m:oMath xmlns:m="http://schemas.openxmlformats.org/officeDocument/2006/math">
                    <m:r>
                      <a:rPr lang="en-US" sz="1300" i="1" dirty="0">
                        <a:latin typeface="Cambria Math" panose="02040503050406030204" pitchFamily="18" charset="0"/>
                      </a:rPr>
                      <m:t>𝐷</m:t>
                    </m:r>
                  </m:oMath>
                </a14:m>
                <a:r>
                  <a:rPr lang="en-US" sz="1300" dirty="0">
                    <a:latin typeface="Comic Sans MS" panose="030F0702030302020204" pitchFamily="66" charset="0"/>
                  </a:rPr>
                  <a:t> where </a:t>
                </a:r>
                <a14:m>
                  <m:oMath xmlns:m="http://schemas.openxmlformats.org/officeDocument/2006/math">
                    <m:r>
                      <a:rPr lang="en-US" sz="1300" i="1" dirty="0">
                        <a:latin typeface="Cambria Math" panose="02040503050406030204" pitchFamily="18" charset="0"/>
                      </a:rPr>
                      <m:t>𝐷</m:t>
                    </m:r>
                  </m:oMath>
                </a14:m>
                <a:r>
                  <a:rPr lang="en-US" sz="1300" dirty="0">
                    <a:latin typeface="Comic Sans MS" panose="030F0702030302020204" pitchFamily="66" charset="0"/>
                  </a:rPr>
                  <a:t> has a normal distribution with mean 0.580cm and standard deviation 0.015cm.</a:t>
                </a: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rPr>
                  <a:t>This machine is serviced and after the service a random sample of 50 bolts from the next production is taken to see if the mean diameter of the bolts has changed from 0.580cm. The distribution of the bolts after the service is still normal with a standard deviation of 0.015cm.</a:t>
                </a:r>
              </a:p>
              <a:p>
                <a:pPr marL="0" indent="0" algn="ctr">
                  <a:lnSpc>
                    <a:spcPct val="110000"/>
                  </a:lnSpc>
                  <a:spcBef>
                    <a:spcPts val="0"/>
                  </a:spcBef>
                  <a:buNone/>
                </a:pPr>
                <a:endParaRPr lang="en-US" sz="1300" dirty="0">
                  <a:latin typeface="Comic Sans MS" panose="030F0702030302020204" pitchFamily="66" charset="0"/>
                </a:endParaRPr>
              </a:p>
              <a:p>
                <a:pPr marL="342900" indent="-342900" algn="ctr">
                  <a:lnSpc>
                    <a:spcPct val="110000"/>
                  </a:lnSpc>
                  <a:spcBef>
                    <a:spcPts val="0"/>
                  </a:spcBef>
                  <a:buAutoNum type="alphaLcParenR"/>
                </a:pPr>
                <a:r>
                  <a:rPr lang="en-US" sz="1300" dirty="0">
                    <a:latin typeface="Comic Sans MS" panose="030F0702030302020204" pitchFamily="66" charset="0"/>
                  </a:rPr>
                  <a:t>Find, at the 1% level, the critical region for this test, stating your hypotheses clearly</a:t>
                </a: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sym typeface="Wingdings" panose="05000000000000000000" pitchFamily="2" charset="2"/>
                  </a:rPr>
                  <a:t> Remember that the critical region is the region where the null hypothesis would be rejected…</a:t>
                </a:r>
                <a:endParaRPr lang="en-US" sz="13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2C05EC9A-9A67-481E-9F6E-17B5E76AB2CF}"/>
                  </a:ext>
                </a:extLst>
              </p:cNvPr>
              <p:cNvSpPr>
                <a:spLocks noGrp="1" noRot="1" noChangeAspect="1" noMove="1" noResize="1" noEditPoints="1" noAdjustHandles="1" noChangeArrowheads="1" noChangeShapeType="1" noTextEdit="1"/>
              </p:cNvSpPr>
              <p:nvPr>
                <p:ph idx="1"/>
              </p:nvPr>
            </p:nvSpPr>
            <p:spPr>
              <a:xfrm>
                <a:off x="230820" y="1544715"/>
                <a:ext cx="3755254" cy="4891596"/>
              </a:xfrm>
              <a:blipFill>
                <a:blip r:embed="rId4"/>
                <a:stretch>
                  <a:fillRect l="-325" t="-623" r="-1461" b="-249"/>
                </a:stretch>
              </a:blipFill>
            </p:spPr>
            <p:txBody>
              <a:bodyPr/>
              <a:lstStyle/>
              <a:p>
                <a:r>
                  <a:rPr lang="en-GB">
                    <a:noFill/>
                  </a:rPr>
                  <a:t> </a:t>
                </a:r>
              </a:p>
            </p:txBody>
          </p:sp>
        </mc:Fallback>
      </mc:AlternateContent>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a:latin typeface="Comic Sans MS" panose="030F0702030302020204" pitchFamily="66" charset="0"/>
              </a:rPr>
              <a:t>3G</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6D429D57-37F1-4907-BB43-1E0CC65BEBD0}"/>
                  </a:ext>
                </a:extLst>
              </p:cNvPr>
              <p:cNvSpPr txBox="1"/>
              <p:nvPr/>
            </p:nvSpPr>
            <p:spPr>
              <a:xfrm>
                <a:off x="0" y="0"/>
                <a:ext cx="1213987" cy="276999"/>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m:t>
                      </m:r>
                    </m:oMath>
                  </m:oMathPara>
                </a14:m>
                <a:endParaRPr lang="en-GB" dirty="0"/>
              </a:p>
            </p:txBody>
          </p:sp>
        </mc:Choice>
        <mc:Fallback xmlns="">
          <p:sp>
            <p:nvSpPr>
              <p:cNvPr id="5" name="テキスト ボックス 4">
                <a:extLst>
                  <a:ext uri="{FF2B5EF4-FFF2-40B4-BE49-F238E27FC236}">
                    <a16:creationId xmlns:a16="http://schemas.microsoft.com/office/drawing/2014/main" id="{6D429D57-37F1-4907-BB43-1E0CC65BEBD0}"/>
                  </a:ext>
                </a:extLst>
              </p:cNvPr>
              <p:cNvSpPr txBox="1">
                <a:spLocks noRot="1" noChangeAspect="1" noMove="1" noResize="1" noEditPoints="1" noAdjustHandles="1" noChangeArrowheads="1" noChangeShapeType="1" noTextEdit="1"/>
              </p:cNvSpPr>
              <p:nvPr/>
            </p:nvSpPr>
            <p:spPr>
              <a:xfrm>
                <a:off x="0" y="0"/>
                <a:ext cx="1213987" cy="276999"/>
              </a:xfrm>
              <a:prstGeom prst="rect">
                <a:avLst/>
              </a:prstGeom>
              <a:blipFill>
                <a:blip r:embed="rId5"/>
                <a:stretch>
                  <a:fillRect l="-2956" r="-5911" b="-28571"/>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49825569-9A38-413B-83F1-321F9C093739}"/>
                  </a:ext>
                </a:extLst>
              </p:cNvPr>
              <p:cNvSpPr txBox="1"/>
              <p:nvPr/>
            </p:nvSpPr>
            <p:spPr>
              <a:xfrm>
                <a:off x="0" y="418730"/>
                <a:ext cx="1324914" cy="627992"/>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num>
                            <m:den>
                              <m:r>
                                <a:rPr lang="en-US" b="0" i="1" smtClean="0">
                                  <a:latin typeface="Cambria Math" panose="02040503050406030204" pitchFamily="18" charset="0"/>
                                  <a:ea typeface="Cambria Math" panose="02040503050406030204" pitchFamily="18" charset="0"/>
                                </a:rPr>
                                <m:t>𝑛</m:t>
                              </m:r>
                            </m:den>
                          </m:f>
                        </m:e>
                      </m:d>
                    </m:oMath>
                  </m:oMathPara>
                </a14:m>
                <a:endParaRPr lang="en-GB" dirty="0"/>
              </a:p>
            </p:txBody>
          </p:sp>
        </mc:Choice>
        <mc:Fallback xmlns="">
          <p:sp>
            <p:nvSpPr>
              <p:cNvPr id="6" name="テキスト ボックス 5">
                <a:extLst>
                  <a:ext uri="{FF2B5EF4-FFF2-40B4-BE49-F238E27FC236}">
                    <a16:creationId xmlns:a16="http://schemas.microsoft.com/office/drawing/2014/main" id="{49825569-9A38-413B-83F1-321F9C093739}"/>
                  </a:ext>
                </a:extLst>
              </p:cNvPr>
              <p:cNvSpPr txBox="1">
                <a:spLocks noRot="1" noChangeAspect="1" noMove="1" noResize="1" noEditPoints="1" noAdjustHandles="1" noChangeArrowheads="1" noChangeShapeType="1" noTextEdit="1"/>
              </p:cNvSpPr>
              <p:nvPr/>
            </p:nvSpPr>
            <p:spPr>
              <a:xfrm>
                <a:off x="0" y="418730"/>
                <a:ext cx="1324914" cy="627992"/>
              </a:xfrm>
              <a:prstGeom prst="rect">
                <a:avLst/>
              </a:prstGeom>
              <a:blipFill>
                <a:blip r:embed="rId6"/>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テキスト ボックス 31">
                <a:extLst>
                  <a:ext uri="{FF2B5EF4-FFF2-40B4-BE49-F238E27FC236}">
                    <a16:creationId xmlns:a16="http://schemas.microsoft.com/office/drawing/2014/main" id="{49FA5426-E957-4546-8A7E-30B82741ECB3}"/>
                  </a:ext>
                </a:extLst>
              </p:cNvPr>
              <p:cNvSpPr txBox="1"/>
              <p:nvPr/>
            </p:nvSpPr>
            <p:spPr>
              <a:xfrm>
                <a:off x="8084543" y="0"/>
                <a:ext cx="1059457" cy="769954"/>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f>
                            <m:fPr>
                              <m:ctrlPr>
                                <a:rPr lang="en-US" b="0" i="1" smtClean="0">
                                  <a:latin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𝜎</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den>
                      </m:f>
                    </m:oMath>
                  </m:oMathPara>
                </a14:m>
                <a:endParaRPr lang="en-GB" dirty="0"/>
              </a:p>
            </p:txBody>
          </p:sp>
        </mc:Choice>
        <mc:Fallback xmlns="">
          <p:sp>
            <p:nvSpPr>
              <p:cNvPr id="32" name="テキスト ボックス 31">
                <a:extLst>
                  <a:ext uri="{FF2B5EF4-FFF2-40B4-BE49-F238E27FC236}">
                    <a16:creationId xmlns:a16="http://schemas.microsoft.com/office/drawing/2014/main" id="{49FA5426-E957-4546-8A7E-30B82741ECB3}"/>
                  </a:ext>
                </a:extLst>
              </p:cNvPr>
              <p:cNvSpPr txBox="1">
                <a:spLocks noRot="1" noChangeAspect="1" noMove="1" noResize="1" noEditPoints="1" noAdjustHandles="1" noChangeArrowheads="1" noChangeShapeType="1" noTextEdit="1"/>
              </p:cNvSpPr>
              <p:nvPr/>
            </p:nvSpPr>
            <p:spPr>
              <a:xfrm>
                <a:off x="8084543" y="0"/>
                <a:ext cx="1059457" cy="769954"/>
              </a:xfrm>
              <a:prstGeom prst="rect">
                <a:avLst/>
              </a:prstGeom>
              <a:blipFill>
                <a:blip r:embed="rId7"/>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テキスト ボックス 21">
                <a:extLst>
                  <a:ext uri="{FF2B5EF4-FFF2-40B4-BE49-F238E27FC236}">
                    <a16:creationId xmlns:a16="http://schemas.microsoft.com/office/drawing/2014/main" id="{0CD0C57C-127F-4059-AC8F-21D773F43CB7}"/>
                  </a:ext>
                </a:extLst>
              </p:cNvPr>
              <p:cNvSpPr txBox="1"/>
              <p:nvPr/>
            </p:nvSpPr>
            <p:spPr>
              <a:xfrm>
                <a:off x="4420290" y="1339049"/>
                <a:ext cx="133081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0</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=0.580</m:t>
                      </m:r>
                    </m:oMath>
                  </m:oMathPara>
                </a14:m>
                <a:endParaRPr lang="en-GB" sz="1400" dirty="0">
                  <a:latin typeface="Comic Sans MS" panose="030F0702030302020204" pitchFamily="66" charset="0"/>
                </a:endParaRPr>
              </a:p>
            </p:txBody>
          </p:sp>
        </mc:Choice>
        <mc:Fallback xmlns="">
          <p:sp>
            <p:nvSpPr>
              <p:cNvPr id="22" name="テキスト ボックス 21">
                <a:extLst>
                  <a:ext uri="{FF2B5EF4-FFF2-40B4-BE49-F238E27FC236}">
                    <a16:creationId xmlns:a16="http://schemas.microsoft.com/office/drawing/2014/main" id="{0CD0C57C-127F-4059-AC8F-21D773F43CB7}"/>
                  </a:ext>
                </a:extLst>
              </p:cNvPr>
              <p:cNvSpPr txBox="1">
                <a:spLocks noRot="1" noChangeAspect="1" noMove="1" noResize="1" noEditPoints="1" noAdjustHandles="1" noChangeArrowheads="1" noChangeShapeType="1" noTextEdit="1"/>
              </p:cNvSpPr>
              <p:nvPr/>
            </p:nvSpPr>
            <p:spPr>
              <a:xfrm>
                <a:off x="4420290" y="1339049"/>
                <a:ext cx="1330814" cy="307777"/>
              </a:xfrm>
              <a:prstGeom prst="rect">
                <a:avLst/>
              </a:prstGeom>
              <a:blipFill>
                <a:blip r:embed="rId8"/>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テキスト ボックス 22">
                <a:extLst>
                  <a:ext uri="{FF2B5EF4-FFF2-40B4-BE49-F238E27FC236}">
                    <a16:creationId xmlns:a16="http://schemas.microsoft.com/office/drawing/2014/main" id="{5DCED158-8463-4B1C-AF31-4ADD6762B392}"/>
                  </a:ext>
                </a:extLst>
              </p:cNvPr>
              <p:cNvSpPr txBox="1"/>
              <p:nvPr/>
            </p:nvSpPr>
            <p:spPr>
              <a:xfrm>
                <a:off x="5636972" y="1332017"/>
                <a:ext cx="132664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1</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≠0.580</m:t>
                      </m:r>
                    </m:oMath>
                  </m:oMathPara>
                </a14:m>
                <a:endParaRPr lang="en-GB" sz="1400" dirty="0">
                  <a:latin typeface="Comic Sans MS" panose="030F0702030302020204" pitchFamily="66" charset="0"/>
                </a:endParaRPr>
              </a:p>
            </p:txBody>
          </p:sp>
        </mc:Choice>
        <mc:Fallback xmlns="">
          <p:sp>
            <p:nvSpPr>
              <p:cNvPr id="23" name="テキスト ボックス 22">
                <a:extLst>
                  <a:ext uri="{FF2B5EF4-FFF2-40B4-BE49-F238E27FC236}">
                    <a16:creationId xmlns:a16="http://schemas.microsoft.com/office/drawing/2014/main" id="{5DCED158-8463-4B1C-AF31-4ADD6762B392}"/>
                  </a:ext>
                </a:extLst>
              </p:cNvPr>
              <p:cNvSpPr txBox="1">
                <a:spLocks noRot="1" noChangeAspect="1" noMove="1" noResize="1" noEditPoints="1" noAdjustHandles="1" noChangeArrowheads="1" noChangeShapeType="1" noTextEdit="1"/>
              </p:cNvSpPr>
              <p:nvPr/>
            </p:nvSpPr>
            <p:spPr>
              <a:xfrm>
                <a:off x="5636972" y="1332017"/>
                <a:ext cx="1326645" cy="307777"/>
              </a:xfrm>
              <a:prstGeom prst="rect">
                <a:avLst/>
              </a:prstGeom>
              <a:blipFill>
                <a:blip r:embed="rId9"/>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テキスト ボックス 23">
                <a:extLst>
                  <a:ext uri="{FF2B5EF4-FFF2-40B4-BE49-F238E27FC236}">
                    <a16:creationId xmlns:a16="http://schemas.microsoft.com/office/drawing/2014/main" id="{F45191FE-4580-48A6-935F-5F518A2C51A9}"/>
                  </a:ext>
                </a:extLst>
              </p:cNvPr>
              <p:cNvSpPr txBox="1"/>
              <p:nvPr/>
            </p:nvSpPr>
            <p:spPr>
              <a:xfrm>
                <a:off x="7008569" y="1191072"/>
                <a:ext cx="1971630" cy="5582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1600" b="0" i="1" smtClean="0">
                              <a:latin typeface="Cambria Math" panose="02040503050406030204" pitchFamily="18" charset="0"/>
                              <a:ea typeface="Cambria Math" panose="02040503050406030204" pitchFamily="18" charset="0"/>
                            </a:rPr>
                          </m:ctrlPr>
                        </m:accPr>
                        <m:e>
                          <m:r>
                            <a:rPr lang="en-US" sz="1600" b="0" i="1" smtClean="0">
                              <a:latin typeface="Cambria Math" panose="02040503050406030204" pitchFamily="18" charset="0"/>
                              <a:ea typeface="Cambria Math" panose="02040503050406030204" pitchFamily="18" charset="0"/>
                            </a:rPr>
                            <m:t>𝐷</m:t>
                          </m:r>
                        </m:e>
                      </m:acc>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𝑁</m:t>
                      </m:r>
                      <m:d>
                        <m:dPr>
                          <m:ctrlPr>
                            <a:rPr lang="en-US" sz="1600" b="0" i="1" smtClean="0">
                              <a:latin typeface="Cambria Math" panose="02040503050406030204" pitchFamily="18" charset="0"/>
                              <a:ea typeface="Cambria Math" panose="02040503050406030204" pitchFamily="18" charset="0"/>
                            </a:rPr>
                          </m:ctrlPr>
                        </m:dPr>
                        <m:e>
                          <m:r>
                            <a:rPr lang="en-US" sz="1600" b="0" i="1" smtClean="0">
                              <a:latin typeface="Cambria Math" panose="02040503050406030204" pitchFamily="18" charset="0"/>
                              <a:ea typeface="Cambria Math" panose="02040503050406030204" pitchFamily="18" charset="0"/>
                            </a:rPr>
                            <m:t>0.580,</m:t>
                          </m:r>
                          <m:f>
                            <m:fPr>
                              <m:ctrlPr>
                                <a:rPr lang="en-US" sz="1600" b="0" i="1" smtClean="0">
                                  <a:latin typeface="Cambria Math" panose="02040503050406030204" pitchFamily="18" charset="0"/>
                                  <a:ea typeface="Cambria Math" panose="02040503050406030204" pitchFamily="18" charset="0"/>
                                </a:rPr>
                              </m:ctrlPr>
                            </m:fPr>
                            <m:num>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0.015</m:t>
                                  </m:r>
                                </m:e>
                                <m:sup>
                                  <m:r>
                                    <a:rPr lang="en-US" sz="1600" b="0" i="1" smtClean="0">
                                      <a:latin typeface="Cambria Math" panose="02040503050406030204" pitchFamily="18" charset="0"/>
                                      <a:ea typeface="Cambria Math" panose="02040503050406030204" pitchFamily="18" charset="0"/>
                                    </a:rPr>
                                    <m:t>2</m:t>
                                  </m:r>
                                </m:sup>
                              </m:sSup>
                            </m:num>
                            <m:den>
                              <m:r>
                                <a:rPr lang="en-US" sz="1600" b="0" i="1" smtClean="0">
                                  <a:latin typeface="Cambria Math" panose="02040503050406030204" pitchFamily="18" charset="0"/>
                                  <a:ea typeface="Cambria Math" panose="02040503050406030204" pitchFamily="18" charset="0"/>
                                </a:rPr>
                                <m:t>50</m:t>
                              </m:r>
                            </m:den>
                          </m:f>
                        </m:e>
                      </m:d>
                    </m:oMath>
                  </m:oMathPara>
                </a14:m>
                <a:endParaRPr lang="en-GB" sz="1600" dirty="0"/>
              </a:p>
            </p:txBody>
          </p:sp>
        </mc:Choice>
        <mc:Fallback xmlns="">
          <p:sp>
            <p:nvSpPr>
              <p:cNvPr id="24" name="テキスト ボックス 23">
                <a:extLst>
                  <a:ext uri="{FF2B5EF4-FFF2-40B4-BE49-F238E27FC236}">
                    <a16:creationId xmlns:a16="http://schemas.microsoft.com/office/drawing/2014/main" id="{F45191FE-4580-48A6-935F-5F518A2C51A9}"/>
                  </a:ext>
                </a:extLst>
              </p:cNvPr>
              <p:cNvSpPr txBox="1">
                <a:spLocks noRot="1" noChangeAspect="1" noMove="1" noResize="1" noEditPoints="1" noAdjustHandles="1" noChangeArrowheads="1" noChangeShapeType="1" noTextEdit="1"/>
              </p:cNvSpPr>
              <p:nvPr/>
            </p:nvSpPr>
            <p:spPr>
              <a:xfrm>
                <a:off x="7008569" y="1191072"/>
                <a:ext cx="1971630" cy="558230"/>
              </a:xfrm>
              <a:prstGeom prst="rect">
                <a:avLst/>
              </a:prstGeom>
              <a:blipFill>
                <a:blip r:embed="rId10"/>
                <a:stretch>
                  <a:fillRect b="-1087"/>
                </a:stretch>
              </a:blipFill>
            </p:spPr>
            <p:txBody>
              <a:bodyPr/>
              <a:lstStyle/>
              <a:p>
                <a:r>
                  <a:rPr lang="en-GB">
                    <a:noFill/>
                  </a:rPr>
                  <a:t> </a:t>
                </a:r>
              </a:p>
            </p:txBody>
          </p:sp>
        </mc:Fallback>
      </mc:AlternateContent>
      <p:sp>
        <p:nvSpPr>
          <p:cNvPr id="25" name="テキスト ボックス 24">
            <a:extLst>
              <a:ext uri="{FF2B5EF4-FFF2-40B4-BE49-F238E27FC236}">
                <a16:creationId xmlns:a16="http://schemas.microsoft.com/office/drawing/2014/main" id="{29B6F33B-0C1E-435D-A927-3D9489EE7E9B}"/>
              </a:ext>
            </a:extLst>
          </p:cNvPr>
          <p:cNvSpPr txBox="1"/>
          <p:nvPr/>
        </p:nvSpPr>
        <p:spPr>
          <a:xfrm>
            <a:off x="4332831" y="1798484"/>
            <a:ext cx="4811169" cy="738664"/>
          </a:xfrm>
          <a:prstGeom prst="rect">
            <a:avLst/>
          </a:prstGeom>
          <a:noFill/>
        </p:spPr>
        <p:txBody>
          <a:bodyPr wrap="square" rtlCol="0">
            <a:spAutoFit/>
          </a:bodyPr>
          <a:lstStyle/>
          <a:p>
            <a:r>
              <a:rPr lang="en-US" sz="1400" dirty="0">
                <a:latin typeface="Comic Sans MS" panose="030F0702030302020204" pitchFamily="66" charset="0"/>
              </a:rPr>
              <a:t>3) Now, using the sample distribution, we need to find the regions that have a probability of 1% or less (</a:t>
            </a:r>
            <a:r>
              <a:rPr lang="en-US" sz="1400" dirty="0" err="1">
                <a:latin typeface="Comic Sans MS" panose="030F0702030302020204" pitchFamily="66" charset="0"/>
              </a:rPr>
              <a:t>ie</a:t>
            </a:r>
            <a:r>
              <a:rPr lang="en-US" sz="1400" dirty="0">
                <a:latin typeface="Comic Sans MS" panose="030F0702030302020204" pitchFamily="66" charset="0"/>
              </a:rPr>
              <a:t> have an total area of 0.01)</a:t>
            </a:r>
            <a:endParaRPr lang="en-GB" sz="1400" dirty="0">
              <a:latin typeface="Comic Sans MS" panose="030F0702030302020204" pitchFamily="66" charset="0"/>
            </a:endParaRPr>
          </a:p>
        </p:txBody>
      </p:sp>
      <p:cxnSp>
        <p:nvCxnSpPr>
          <p:cNvPr id="38" name="直線矢印コネクタ 37">
            <a:extLst>
              <a:ext uri="{FF2B5EF4-FFF2-40B4-BE49-F238E27FC236}">
                <a16:creationId xmlns:a16="http://schemas.microsoft.com/office/drawing/2014/main" id="{DBDC7795-038C-4FC3-A52C-A573A3F8E166}"/>
              </a:ext>
            </a:extLst>
          </p:cNvPr>
          <p:cNvCxnSpPr>
            <a:cxnSpLocks/>
          </p:cNvCxnSpPr>
          <p:nvPr/>
        </p:nvCxnSpPr>
        <p:spPr>
          <a:xfrm flipV="1">
            <a:off x="5528980" y="2768304"/>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9" name="テキスト ボックス 48">
                <a:extLst>
                  <a:ext uri="{FF2B5EF4-FFF2-40B4-BE49-F238E27FC236}">
                    <a16:creationId xmlns:a16="http://schemas.microsoft.com/office/drawing/2014/main" id="{110417A8-FACD-4619-A490-1982A649209E}"/>
                  </a:ext>
                </a:extLst>
              </p:cNvPr>
              <p:cNvSpPr txBox="1"/>
              <p:nvPr/>
            </p:nvSpPr>
            <p:spPr>
              <a:xfrm>
                <a:off x="5427267" y="4342365"/>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0.580</m:t>
                      </m:r>
                    </m:oMath>
                  </m:oMathPara>
                </a14:m>
                <a:endParaRPr lang="en-GB" sz="1100" dirty="0">
                  <a:solidFill>
                    <a:srgbClr val="0000FF"/>
                  </a:solidFill>
                  <a:latin typeface="Comic Sans MS" panose="030F0702030302020204" pitchFamily="66" charset="0"/>
                </a:endParaRPr>
              </a:p>
            </p:txBody>
          </p:sp>
        </mc:Choice>
        <mc:Fallback xmlns="">
          <p:sp>
            <p:nvSpPr>
              <p:cNvPr id="49" name="テキスト ボックス 48">
                <a:extLst>
                  <a:ext uri="{FF2B5EF4-FFF2-40B4-BE49-F238E27FC236}">
                    <a16:creationId xmlns:a16="http://schemas.microsoft.com/office/drawing/2014/main" id="{110417A8-FACD-4619-A490-1982A649209E}"/>
                  </a:ext>
                </a:extLst>
              </p:cNvPr>
              <p:cNvSpPr txBox="1">
                <a:spLocks noRot="1" noChangeAspect="1" noMove="1" noResize="1" noEditPoints="1" noAdjustHandles="1" noChangeArrowheads="1" noChangeShapeType="1" noTextEdit="1"/>
              </p:cNvSpPr>
              <p:nvPr/>
            </p:nvSpPr>
            <p:spPr>
              <a:xfrm>
                <a:off x="5427267" y="4342365"/>
                <a:ext cx="275514" cy="261610"/>
              </a:xfrm>
              <a:prstGeom prst="rect">
                <a:avLst/>
              </a:prstGeom>
              <a:blipFill>
                <a:blip r:embed="rId11"/>
                <a:stretch>
                  <a:fillRect l="-35556" r="-26667"/>
                </a:stretch>
              </a:blipFill>
            </p:spPr>
            <p:txBody>
              <a:bodyPr/>
              <a:lstStyle/>
              <a:p>
                <a:r>
                  <a:rPr lang="en-GB">
                    <a:noFill/>
                  </a:rPr>
                  <a:t> </a:t>
                </a:r>
              </a:p>
            </p:txBody>
          </p:sp>
        </mc:Fallback>
      </mc:AlternateContent>
      <p:cxnSp>
        <p:nvCxnSpPr>
          <p:cNvPr id="51" name="直線矢印コネクタ 50">
            <a:extLst>
              <a:ext uri="{FF2B5EF4-FFF2-40B4-BE49-F238E27FC236}">
                <a16:creationId xmlns:a16="http://schemas.microsoft.com/office/drawing/2014/main" id="{34FBB69D-1C5B-4EEE-863E-17C46850F1CD}"/>
              </a:ext>
            </a:extLst>
          </p:cNvPr>
          <p:cNvCxnSpPr>
            <a:cxnSpLocks/>
          </p:cNvCxnSpPr>
          <p:nvPr/>
        </p:nvCxnSpPr>
        <p:spPr>
          <a:xfrm flipV="1">
            <a:off x="5019071" y="4172384"/>
            <a:ext cx="0" cy="191039"/>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2" name="テキスト ボックス 51">
                <a:extLst>
                  <a:ext uri="{FF2B5EF4-FFF2-40B4-BE49-F238E27FC236}">
                    <a16:creationId xmlns:a16="http://schemas.microsoft.com/office/drawing/2014/main" id="{A3C95321-847C-4734-B1B4-5759C0D9D0F1}"/>
                  </a:ext>
                </a:extLst>
              </p:cNvPr>
              <p:cNvSpPr txBox="1"/>
              <p:nvPr/>
            </p:nvSpPr>
            <p:spPr>
              <a:xfrm>
                <a:off x="4898298" y="4342366"/>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m:t>
                      </m:r>
                    </m:oMath>
                  </m:oMathPara>
                </a14:m>
                <a:endParaRPr lang="en-GB" sz="1100" dirty="0">
                  <a:solidFill>
                    <a:srgbClr val="0000FF"/>
                  </a:solidFill>
                  <a:latin typeface="Comic Sans MS" panose="030F0702030302020204" pitchFamily="66" charset="0"/>
                </a:endParaRPr>
              </a:p>
            </p:txBody>
          </p:sp>
        </mc:Choice>
        <mc:Fallback xmlns="">
          <p:sp>
            <p:nvSpPr>
              <p:cNvPr id="52" name="テキスト ボックス 51">
                <a:extLst>
                  <a:ext uri="{FF2B5EF4-FFF2-40B4-BE49-F238E27FC236}">
                    <a16:creationId xmlns:a16="http://schemas.microsoft.com/office/drawing/2014/main" id="{A3C95321-847C-4734-B1B4-5759C0D9D0F1}"/>
                  </a:ext>
                </a:extLst>
              </p:cNvPr>
              <p:cNvSpPr txBox="1">
                <a:spLocks noRot="1" noChangeAspect="1" noMove="1" noResize="1" noEditPoints="1" noAdjustHandles="1" noChangeArrowheads="1" noChangeShapeType="1" noTextEdit="1"/>
              </p:cNvSpPr>
              <p:nvPr/>
            </p:nvSpPr>
            <p:spPr>
              <a:xfrm>
                <a:off x="4898298" y="4342366"/>
                <a:ext cx="275514" cy="261610"/>
              </a:xfrm>
              <a:prstGeom prst="rect">
                <a:avLst/>
              </a:prstGeom>
              <a:blipFill>
                <a:blip r:embed="rId12"/>
                <a:stretch>
                  <a:fillRect/>
                </a:stretch>
              </a:blipFill>
            </p:spPr>
            <p:txBody>
              <a:bodyPr/>
              <a:lstStyle/>
              <a:p>
                <a:r>
                  <a:rPr lang="en-GB">
                    <a:noFill/>
                  </a:rPr>
                  <a:t> </a:t>
                </a:r>
              </a:p>
            </p:txBody>
          </p:sp>
        </mc:Fallback>
      </mc:AlternateContent>
      <p:sp>
        <p:nvSpPr>
          <p:cNvPr id="53" name="テキスト ボックス 52">
            <a:extLst>
              <a:ext uri="{FF2B5EF4-FFF2-40B4-BE49-F238E27FC236}">
                <a16:creationId xmlns:a16="http://schemas.microsoft.com/office/drawing/2014/main" id="{3CEF30D0-1C0A-498F-B90C-4C473DB904DD}"/>
              </a:ext>
            </a:extLst>
          </p:cNvPr>
          <p:cNvSpPr txBox="1"/>
          <p:nvPr/>
        </p:nvSpPr>
        <p:spPr>
          <a:xfrm>
            <a:off x="4474667" y="3747440"/>
            <a:ext cx="6946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0.005</a:t>
            </a:r>
            <a:endParaRPr lang="en-GB" sz="1200" dirty="0">
              <a:solidFill>
                <a:srgbClr val="FF0000"/>
              </a:solidFill>
              <a:latin typeface="Comic Sans MS" panose="030F0702030302020204" pitchFamily="66" charset="0"/>
            </a:endParaRPr>
          </a:p>
        </p:txBody>
      </p:sp>
      <p:cxnSp>
        <p:nvCxnSpPr>
          <p:cNvPr id="57" name="直線矢印コネクタ 56">
            <a:extLst>
              <a:ext uri="{FF2B5EF4-FFF2-40B4-BE49-F238E27FC236}">
                <a16:creationId xmlns:a16="http://schemas.microsoft.com/office/drawing/2014/main" id="{D2C5DFE0-FB3C-4C13-ACCD-1F74E9789328}"/>
              </a:ext>
            </a:extLst>
          </p:cNvPr>
          <p:cNvCxnSpPr>
            <a:cxnSpLocks/>
          </p:cNvCxnSpPr>
          <p:nvPr/>
        </p:nvCxnSpPr>
        <p:spPr>
          <a:xfrm flipV="1">
            <a:off x="6041421" y="4172384"/>
            <a:ext cx="0" cy="191039"/>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8" name="テキスト ボックス 57">
                <a:extLst>
                  <a:ext uri="{FF2B5EF4-FFF2-40B4-BE49-F238E27FC236}">
                    <a16:creationId xmlns:a16="http://schemas.microsoft.com/office/drawing/2014/main" id="{2E9030D9-9FFE-49AD-9502-E0343070E8D3}"/>
                  </a:ext>
                </a:extLst>
              </p:cNvPr>
              <p:cNvSpPr txBox="1"/>
              <p:nvPr/>
            </p:nvSpPr>
            <p:spPr>
              <a:xfrm>
                <a:off x="5920648" y="4342366"/>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m:t>
                      </m:r>
                    </m:oMath>
                  </m:oMathPara>
                </a14:m>
                <a:endParaRPr lang="en-GB" sz="1100" dirty="0">
                  <a:solidFill>
                    <a:srgbClr val="0000FF"/>
                  </a:solidFill>
                  <a:latin typeface="Comic Sans MS" panose="030F0702030302020204" pitchFamily="66" charset="0"/>
                </a:endParaRPr>
              </a:p>
            </p:txBody>
          </p:sp>
        </mc:Choice>
        <mc:Fallback xmlns="">
          <p:sp>
            <p:nvSpPr>
              <p:cNvPr id="58" name="テキスト ボックス 57">
                <a:extLst>
                  <a:ext uri="{FF2B5EF4-FFF2-40B4-BE49-F238E27FC236}">
                    <a16:creationId xmlns:a16="http://schemas.microsoft.com/office/drawing/2014/main" id="{2E9030D9-9FFE-49AD-9502-E0343070E8D3}"/>
                  </a:ext>
                </a:extLst>
              </p:cNvPr>
              <p:cNvSpPr txBox="1">
                <a:spLocks noRot="1" noChangeAspect="1" noMove="1" noResize="1" noEditPoints="1" noAdjustHandles="1" noChangeArrowheads="1" noChangeShapeType="1" noTextEdit="1"/>
              </p:cNvSpPr>
              <p:nvPr/>
            </p:nvSpPr>
            <p:spPr>
              <a:xfrm>
                <a:off x="5920648" y="4342366"/>
                <a:ext cx="275514" cy="261610"/>
              </a:xfrm>
              <a:prstGeom prst="rect">
                <a:avLst/>
              </a:prstGeom>
              <a:blipFill>
                <a:blip r:embed="rId13"/>
                <a:stretch>
                  <a:fillRect/>
                </a:stretch>
              </a:blipFill>
            </p:spPr>
            <p:txBody>
              <a:bodyPr/>
              <a:lstStyle/>
              <a:p>
                <a:r>
                  <a:rPr lang="en-GB">
                    <a:noFill/>
                  </a:rPr>
                  <a:t> </a:t>
                </a:r>
              </a:p>
            </p:txBody>
          </p:sp>
        </mc:Fallback>
      </mc:AlternateContent>
      <p:grpSp>
        <p:nvGrpSpPr>
          <p:cNvPr id="27" name="グループ化 26">
            <a:extLst>
              <a:ext uri="{FF2B5EF4-FFF2-40B4-BE49-F238E27FC236}">
                <a16:creationId xmlns:a16="http://schemas.microsoft.com/office/drawing/2014/main" id="{7CAAAAA3-A6D8-4BC9-A5E3-8A45D2FD2DAC}"/>
              </a:ext>
            </a:extLst>
          </p:cNvPr>
          <p:cNvGrpSpPr/>
          <p:nvPr/>
        </p:nvGrpSpPr>
        <p:grpSpPr>
          <a:xfrm>
            <a:off x="4255721" y="2542017"/>
            <a:ext cx="2314772" cy="2087293"/>
            <a:chOff x="4499342" y="1196752"/>
            <a:chExt cx="4321250" cy="3985257"/>
          </a:xfrm>
        </p:grpSpPr>
        <p:cxnSp>
          <p:nvCxnSpPr>
            <p:cNvPr id="28" name="直線矢印コネクタ 27">
              <a:extLst>
                <a:ext uri="{FF2B5EF4-FFF2-40B4-BE49-F238E27FC236}">
                  <a16:creationId xmlns:a16="http://schemas.microsoft.com/office/drawing/2014/main" id="{C87512B9-75DA-4563-B011-95FF277A7AAD}"/>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1D8FA041-E00F-4005-92C8-0A93C1E35054}"/>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BED2A14F-FF01-48F0-B39A-DBF429D0CAF8}"/>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31" name="テキスト ボックス 30">
              <a:extLst>
                <a:ext uri="{FF2B5EF4-FFF2-40B4-BE49-F238E27FC236}">
                  <a16:creationId xmlns:a16="http://schemas.microsoft.com/office/drawing/2014/main" id="{6E7F89CC-F3CC-476C-905F-D70768B69615}"/>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35" name="グループ化 34">
              <a:extLst>
                <a:ext uri="{FF2B5EF4-FFF2-40B4-BE49-F238E27FC236}">
                  <a16:creationId xmlns:a16="http://schemas.microsoft.com/office/drawing/2014/main" id="{81B29BDF-A08D-4FE6-95EA-F9B630ABCDCC}"/>
                </a:ext>
              </a:extLst>
            </p:cNvPr>
            <p:cNvGrpSpPr/>
            <p:nvPr/>
          </p:nvGrpSpPr>
          <p:grpSpPr>
            <a:xfrm>
              <a:off x="5058300" y="1628800"/>
              <a:ext cx="3637208" cy="2973657"/>
              <a:chOff x="5004048" y="1412776"/>
              <a:chExt cx="3637208" cy="2973657"/>
            </a:xfrm>
          </p:grpSpPr>
          <p:sp>
            <p:nvSpPr>
              <p:cNvPr id="36" name="Freeform 22">
                <a:extLst>
                  <a:ext uri="{FF2B5EF4-FFF2-40B4-BE49-F238E27FC236}">
                    <a16:creationId xmlns:a16="http://schemas.microsoft.com/office/drawing/2014/main" id="{3584E5DF-E804-4624-8596-2B2BE815D4DA}"/>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Freeform 22">
                <a:extLst>
                  <a:ext uri="{FF2B5EF4-FFF2-40B4-BE49-F238E27FC236}">
                    <a16:creationId xmlns:a16="http://schemas.microsoft.com/office/drawing/2014/main" id="{2AB616D0-08D0-4329-92C5-1B0A7F42F1DA}"/>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59" name="テキスト ボックス 58">
            <a:extLst>
              <a:ext uri="{FF2B5EF4-FFF2-40B4-BE49-F238E27FC236}">
                <a16:creationId xmlns:a16="http://schemas.microsoft.com/office/drawing/2014/main" id="{B69253BF-EEB8-403D-9E41-734489791839}"/>
              </a:ext>
            </a:extLst>
          </p:cNvPr>
          <p:cNvSpPr txBox="1"/>
          <p:nvPr/>
        </p:nvSpPr>
        <p:spPr>
          <a:xfrm>
            <a:off x="5998667" y="3741090"/>
            <a:ext cx="6946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0.005</a:t>
            </a:r>
            <a:endParaRPr lang="en-GB" sz="1200" dirty="0">
              <a:solidFill>
                <a:srgbClr val="FF0000"/>
              </a:solidFill>
              <a:latin typeface="Comic Sans MS" panose="030F0702030302020204" pitchFamily="66" charset="0"/>
            </a:endParaRPr>
          </a:p>
        </p:txBody>
      </p:sp>
      <p:sp>
        <p:nvSpPr>
          <p:cNvPr id="60" name="フリーフォーム: 図形 59">
            <a:extLst>
              <a:ext uri="{FF2B5EF4-FFF2-40B4-BE49-F238E27FC236}">
                <a16:creationId xmlns:a16="http://schemas.microsoft.com/office/drawing/2014/main" id="{01EAC64E-1D98-4028-A185-8876700F9160}"/>
              </a:ext>
            </a:extLst>
          </p:cNvPr>
          <p:cNvSpPr/>
          <p:nvPr/>
        </p:nvSpPr>
        <p:spPr>
          <a:xfrm flipH="1">
            <a:off x="6047714" y="6132633"/>
            <a:ext cx="450850" cy="171450"/>
          </a:xfrm>
          <a:custGeom>
            <a:avLst/>
            <a:gdLst>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0 w 460375"/>
              <a:gd name="connsiteY5"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0 w 460375"/>
              <a:gd name="connsiteY5" fmla="*/ 127000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50850"/>
              <a:gd name="connsiteY0" fmla="*/ 171450 h 171450"/>
              <a:gd name="connsiteX1" fmla="*/ 447675 w 450850"/>
              <a:gd name="connsiteY1" fmla="*/ 161925 h 171450"/>
              <a:gd name="connsiteX2" fmla="*/ 450850 w 450850"/>
              <a:gd name="connsiteY2" fmla="*/ 0 h 171450"/>
              <a:gd name="connsiteX3" fmla="*/ 323850 w 450850"/>
              <a:gd name="connsiteY3" fmla="*/ 57150 h 171450"/>
              <a:gd name="connsiteX4" fmla="*/ 152400 w 450850"/>
              <a:gd name="connsiteY4" fmla="*/ 101600 h 171450"/>
              <a:gd name="connsiteX5" fmla="*/ 0 w 450850"/>
              <a:gd name="connsiteY5" fmla="*/ 123825 h 171450"/>
              <a:gd name="connsiteX6" fmla="*/ 0 w 450850"/>
              <a:gd name="connsiteY6"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850" h="171450">
                <a:moveTo>
                  <a:pt x="0" y="171450"/>
                </a:moveTo>
                <a:lnTo>
                  <a:pt x="447675" y="161925"/>
                </a:lnTo>
                <a:cubicBezTo>
                  <a:pt x="448733" y="107950"/>
                  <a:pt x="449792" y="53975"/>
                  <a:pt x="450850" y="0"/>
                </a:cubicBezTo>
                <a:lnTo>
                  <a:pt x="323850" y="57150"/>
                </a:lnTo>
                <a:lnTo>
                  <a:pt x="152400" y="101600"/>
                </a:lnTo>
                <a:cubicBezTo>
                  <a:pt x="101600" y="109008"/>
                  <a:pt x="60325" y="132292"/>
                  <a:pt x="0" y="123825"/>
                </a:cubicBezTo>
                <a:lnTo>
                  <a:pt x="0" y="17145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フリーフォーム: 図形 60">
            <a:extLst>
              <a:ext uri="{FF2B5EF4-FFF2-40B4-BE49-F238E27FC236}">
                <a16:creationId xmlns:a16="http://schemas.microsoft.com/office/drawing/2014/main" id="{F5F3AB30-6381-477C-A469-E6167E4622A1}"/>
              </a:ext>
            </a:extLst>
          </p:cNvPr>
          <p:cNvSpPr/>
          <p:nvPr/>
        </p:nvSpPr>
        <p:spPr>
          <a:xfrm>
            <a:off x="4587214" y="6126283"/>
            <a:ext cx="450850" cy="171450"/>
          </a:xfrm>
          <a:custGeom>
            <a:avLst/>
            <a:gdLst>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0 w 460375"/>
              <a:gd name="connsiteY5"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0 w 460375"/>
              <a:gd name="connsiteY5" fmla="*/ 127000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50850"/>
              <a:gd name="connsiteY0" fmla="*/ 171450 h 171450"/>
              <a:gd name="connsiteX1" fmla="*/ 447675 w 450850"/>
              <a:gd name="connsiteY1" fmla="*/ 161925 h 171450"/>
              <a:gd name="connsiteX2" fmla="*/ 450850 w 450850"/>
              <a:gd name="connsiteY2" fmla="*/ 0 h 171450"/>
              <a:gd name="connsiteX3" fmla="*/ 323850 w 450850"/>
              <a:gd name="connsiteY3" fmla="*/ 57150 h 171450"/>
              <a:gd name="connsiteX4" fmla="*/ 152400 w 450850"/>
              <a:gd name="connsiteY4" fmla="*/ 101600 h 171450"/>
              <a:gd name="connsiteX5" fmla="*/ 0 w 450850"/>
              <a:gd name="connsiteY5" fmla="*/ 123825 h 171450"/>
              <a:gd name="connsiteX6" fmla="*/ 0 w 450850"/>
              <a:gd name="connsiteY6"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850" h="171450">
                <a:moveTo>
                  <a:pt x="0" y="171450"/>
                </a:moveTo>
                <a:lnTo>
                  <a:pt x="447675" y="161925"/>
                </a:lnTo>
                <a:cubicBezTo>
                  <a:pt x="448733" y="107950"/>
                  <a:pt x="449792" y="53975"/>
                  <a:pt x="450850" y="0"/>
                </a:cubicBezTo>
                <a:lnTo>
                  <a:pt x="323850" y="57150"/>
                </a:lnTo>
                <a:lnTo>
                  <a:pt x="152400" y="101600"/>
                </a:lnTo>
                <a:cubicBezTo>
                  <a:pt x="101600" y="109008"/>
                  <a:pt x="60325" y="132292"/>
                  <a:pt x="0" y="123825"/>
                </a:cubicBezTo>
                <a:lnTo>
                  <a:pt x="0" y="17145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2" name="直線矢印コネクタ 61">
            <a:extLst>
              <a:ext uri="{FF2B5EF4-FFF2-40B4-BE49-F238E27FC236}">
                <a16:creationId xmlns:a16="http://schemas.microsoft.com/office/drawing/2014/main" id="{CDC418EC-F1F8-4182-8ED4-A0F4DD73CD38}"/>
              </a:ext>
            </a:extLst>
          </p:cNvPr>
          <p:cNvCxnSpPr>
            <a:cxnSpLocks/>
          </p:cNvCxnSpPr>
          <p:nvPr/>
        </p:nvCxnSpPr>
        <p:spPr>
          <a:xfrm flipV="1">
            <a:off x="5546493" y="4709965"/>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3" name="テキスト ボックス 62">
                <a:extLst>
                  <a:ext uri="{FF2B5EF4-FFF2-40B4-BE49-F238E27FC236}">
                    <a16:creationId xmlns:a16="http://schemas.microsoft.com/office/drawing/2014/main" id="{3D978C4D-051A-4E2E-B028-E0C99F748FE6}"/>
                  </a:ext>
                </a:extLst>
              </p:cNvPr>
              <p:cNvSpPr txBox="1"/>
              <p:nvPr/>
            </p:nvSpPr>
            <p:spPr>
              <a:xfrm>
                <a:off x="5444780" y="6284026"/>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m:t>
                      </m:r>
                    </m:oMath>
                  </m:oMathPara>
                </a14:m>
                <a:endParaRPr lang="en-GB" sz="1100" dirty="0">
                  <a:solidFill>
                    <a:srgbClr val="0000FF"/>
                  </a:solidFill>
                  <a:latin typeface="Comic Sans MS" panose="030F0702030302020204" pitchFamily="66" charset="0"/>
                </a:endParaRPr>
              </a:p>
            </p:txBody>
          </p:sp>
        </mc:Choice>
        <mc:Fallback xmlns="">
          <p:sp>
            <p:nvSpPr>
              <p:cNvPr id="63" name="テキスト ボックス 62">
                <a:extLst>
                  <a:ext uri="{FF2B5EF4-FFF2-40B4-BE49-F238E27FC236}">
                    <a16:creationId xmlns:a16="http://schemas.microsoft.com/office/drawing/2014/main" id="{3D978C4D-051A-4E2E-B028-E0C99F748FE6}"/>
                  </a:ext>
                </a:extLst>
              </p:cNvPr>
              <p:cNvSpPr txBox="1">
                <a:spLocks noRot="1" noChangeAspect="1" noMove="1" noResize="1" noEditPoints="1" noAdjustHandles="1" noChangeArrowheads="1" noChangeShapeType="1" noTextEdit="1"/>
              </p:cNvSpPr>
              <p:nvPr/>
            </p:nvSpPr>
            <p:spPr>
              <a:xfrm>
                <a:off x="5444780" y="6284026"/>
                <a:ext cx="275514" cy="261610"/>
              </a:xfrm>
              <a:prstGeom prst="rect">
                <a:avLst/>
              </a:prstGeom>
              <a:blipFill>
                <a:blip r:embed="rId14"/>
                <a:stretch>
                  <a:fillRect/>
                </a:stretch>
              </a:blipFill>
            </p:spPr>
            <p:txBody>
              <a:bodyPr/>
              <a:lstStyle/>
              <a:p>
                <a:r>
                  <a:rPr lang="en-GB">
                    <a:noFill/>
                  </a:rPr>
                  <a:t> </a:t>
                </a:r>
              </a:p>
            </p:txBody>
          </p:sp>
        </mc:Fallback>
      </mc:AlternateContent>
      <p:cxnSp>
        <p:nvCxnSpPr>
          <p:cNvPr id="64" name="直線矢印コネクタ 63">
            <a:extLst>
              <a:ext uri="{FF2B5EF4-FFF2-40B4-BE49-F238E27FC236}">
                <a16:creationId xmlns:a16="http://schemas.microsoft.com/office/drawing/2014/main" id="{49C60FE8-59D5-4826-B116-4FD8E54A04DA}"/>
              </a:ext>
            </a:extLst>
          </p:cNvPr>
          <p:cNvCxnSpPr>
            <a:cxnSpLocks/>
          </p:cNvCxnSpPr>
          <p:nvPr/>
        </p:nvCxnSpPr>
        <p:spPr>
          <a:xfrm flipV="1">
            <a:off x="5036584" y="6114045"/>
            <a:ext cx="0" cy="191039"/>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66" name="テキスト ボックス 65">
            <a:extLst>
              <a:ext uri="{FF2B5EF4-FFF2-40B4-BE49-F238E27FC236}">
                <a16:creationId xmlns:a16="http://schemas.microsoft.com/office/drawing/2014/main" id="{D77700EE-B704-4DBE-B629-8195F53BCB6E}"/>
              </a:ext>
            </a:extLst>
          </p:cNvPr>
          <p:cNvSpPr txBox="1"/>
          <p:nvPr/>
        </p:nvSpPr>
        <p:spPr>
          <a:xfrm>
            <a:off x="4492180" y="5689101"/>
            <a:ext cx="6946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0.005</a:t>
            </a:r>
            <a:endParaRPr lang="en-GB" sz="1200" dirty="0">
              <a:solidFill>
                <a:srgbClr val="FF0000"/>
              </a:solidFill>
              <a:latin typeface="Comic Sans MS" panose="030F0702030302020204" pitchFamily="66" charset="0"/>
            </a:endParaRPr>
          </a:p>
        </p:txBody>
      </p:sp>
      <p:cxnSp>
        <p:nvCxnSpPr>
          <p:cNvPr id="67" name="直線矢印コネクタ 66">
            <a:extLst>
              <a:ext uri="{FF2B5EF4-FFF2-40B4-BE49-F238E27FC236}">
                <a16:creationId xmlns:a16="http://schemas.microsoft.com/office/drawing/2014/main" id="{FE7038CD-08B4-4DEC-B894-D88A590C5B1E}"/>
              </a:ext>
            </a:extLst>
          </p:cNvPr>
          <p:cNvCxnSpPr>
            <a:cxnSpLocks/>
          </p:cNvCxnSpPr>
          <p:nvPr/>
        </p:nvCxnSpPr>
        <p:spPr>
          <a:xfrm flipV="1">
            <a:off x="6058934" y="6114045"/>
            <a:ext cx="0" cy="191039"/>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B78A3F91-7C43-4B8E-BC3F-4AB0135C956F}"/>
              </a:ext>
            </a:extLst>
          </p:cNvPr>
          <p:cNvGrpSpPr/>
          <p:nvPr/>
        </p:nvGrpSpPr>
        <p:grpSpPr>
          <a:xfrm>
            <a:off x="4273234" y="4483678"/>
            <a:ext cx="2314772" cy="2087293"/>
            <a:chOff x="4499342" y="1196752"/>
            <a:chExt cx="4321250" cy="3985257"/>
          </a:xfrm>
        </p:grpSpPr>
        <p:cxnSp>
          <p:nvCxnSpPr>
            <p:cNvPr id="70" name="直線矢印コネクタ 69">
              <a:extLst>
                <a:ext uri="{FF2B5EF4-FFF2-40B4-BE49-F238E27FC236}">
                  <a16:creationId xmlns:a16="http://schemas.microsoft.com/office/drawing/2014/main" id="{15A4DC80-F7B3-4132-8B05-BF66557E960B}"/>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a:extLst>
                <a:ext uri="{FF2B5EF4-FFF2-40B4-BE49-F238E27FC236}">
                  <a16:creationId xmlns:a16="http://schemas.microsoft.com/office/drawing/2014/main" id="{C7E40BC8-476B-4C3B-8EE9-1F935BC8F433}"/>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F9A5A0E6-A6C7-45D8-83AA-989F422AEA9E}"/>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73" name="テキスト ボックス 72">
              <a:extLst>
                <a:ext uri="{FF2B5EF4-FFF2-40B4-BE49-F238E27FC236}">
                  <a16:creationId xmlns:a16="http://schemas.microsoft.com/office/drawing/2014/main" id="{C5C54AAE-E5A8-4256-8DDE-493D6F049B25}"/>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74" name="グループ化 73">
              <a:extLst>
                <a:ext uri="{FF2B5EF4-FFF2-40B4-BE49-F238E27FC236}">
                  <a16:creationId xmlns:a16="http://schemas.microsoft.com/office/drawing/2014/main" id="{6A553D3A-38D7-432E-97F9-5328A09F8E4A}"/>
                </a:ext>
              </a:extLst>
            </p:cNvPr>
            <p:cNvGrpSpPr/>
            <p:nvPr/>
          </p:nvGrpSpPr>
          <p:grpSpPr>
            <a:xfrm>
              <a:off x="5058300" y="1628800"/>
              <a:ext cx="3637208" cy="2973657"/>
              <a:chOff x="5004048" y="1412776"/>
              <a:chExt cx="3637208" cy="2973657"/>
            </a:xfrm>
          </p:grpSpPr>
          <p:sp>
            <p:nvSpPr>
              <p:cNvPr id="75" name="Freeform 22">
                <a:extLst>
                  <a:ext uri="{FF2B5EF4-FFF2-40B4-BE49-F238E27FC236}">
                    <a16:creationId xmlns:a16="http://schemas.microsoft.com/office/drawing/2014/main" id="{8A3D12AF-9BDA-4752-9A76-FC8D7EB9917F}"/>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Freeform 22">
                <a:extLst>
                  <a:ext uri="{FF2B5EF4-FFF2-40B4-BE49-F238E27FC236}">
                    <a16:creationId xmlns:a16="http://schemas.microsoft.com/office/drawing/2014/main" id="{A7E9BCC9-F08B-42A6-B4B9-394D56E6BF8C}"/>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77" name="テキスト ボックス 76">
            <a:extLst>
              <a:ext uri="{FF2B5EF4-FFF2-40B4-BE49-F238E27FC236}">
                <a16:creationId xmlns:a16="http://schemas.microsoft.com/office/drawing/2014/main" id="{B89288F2-C2F5-4C8B-82AE-35A5C02E6610}"/>
              </a:ext>
            </a:extLst>
          </p:cNvPr>
          <p:cNvSpPr txBox="1"/>
          <p:nvPr/>
        </p:nvSpPr>
        <p:spPr>
          <a:xfrm>
            <a:off x="6016180" y="5682751"/>
            <a:ext cx="6946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0.005</a:t>
            </a:r>
            <a:endParaRPr lang="en-GB" sz="1200" dirty="0">
              <a:solidFill>
                <a:srgbClr val="FF0000"/>
              </a:solidFill>
              <a:latin typeface="Comic Sans MS" panose="030F0702030302020204" pitchFamily="66" charset="0"/>
            </a:endParaRPr>
          </a:p>
        </p:txBody>
      </p:sp>
      <p:sp>
        <p:nvSpPr>
          <p:cNvPr id="11" name="テキスト ボックス 10">
            <a:extLst>
              <a:ext uri="{FF2B5EF4-FFF2-40B4-BE49-F238E27FC236}">
                <a16:creationId xmlns:a16="http://schemas.microsoft.com/office/drawing/2014/main" id="{045F78CD-8288-4D77-9589-F2850D964C81}"/>
              </a:ext>
            </a:extLst>
          </p:cNvPr>
          <p:cNvSpPr txBox="1"/>
          <p:nvPr/>
        </p:nvSpPr>
        <p:spPr>
          <a:xfrm>
            <a:off x="4405408" y="2607398"/>
            <a:ext cx="1065320" cy="461665"/>
          </a:xfrm>
          <a:prstGeom prst="rect">
            <a:avLst/>
          </a:prstGeom>
          <a:noFill/>
        </p:spPr>
        <p:txBody>
          <a:bodyPr wrap="square" rtlCol="0">
            <a:spAutoFit/>
          </a:bodyPr>
          <a:lstStyle/>
          <a:p>
            <a:pPr algn="ctr"/>
            <a:r>
              <a:rPr lang="en-US" sz="1200" u="sng" dirty="0">
                <a:latin typeface="Comic Sans MS" panose="030F0702030302020204" pitchFamily="66" charset="0"/>
              </a:rPr>
              <a:t>Specific</a:t>
            </a:r>
            <a:r>
              <a:rPr lang="en-US" sz="1200" dirty="0">
                <a:latin typeface="Comic Sans MS" panose="030F0702030302020204" pitchFamily="66" charset="0"/>
              </a:rPr>
              <a:t> distribution</a:t>
            </a:r>
            <a:endParaRPr lang="en-GB" sz="1200" dirty="0">
              <a:latin typeface="Comic Sans MS" panose="030F0702030302020204" pitchFamily="66" charset="0"/>
            </a:endParaRPr>
          </a:p>
        </p:txBody>
      </p:sp>
      <p:sp>
        <p:nvSpPr>
          <p:cNvPr id="78" name="テキスト ボックス 77">
            <a:extLst>
              <a:ext uri="{FF2B5EF4-FFF2-40B4-BE49-F238E27FC236}">
                <a16:creationId xmlns:a16="http://schemas.microsoft.com/office/drawing/2014/main" id="{4358473E-CB77-4F7F-A100-5BFACDCD9E20}"/>
              </a:ext>
            </a:extLst>
          </p:cNvPr>
          <p:cNvSpPr txBox="1"/>
          <p:nvPr/>
        </p:nvSpPr>
        <p:spPr>
          <a:xfrm>
            <a:off x="4441556" y="4627728"/>
            <a:ext cx="1065320" cy="461665"/>
          </a:xfrm>
          <a:prstGeom prst="rect">
            <a:avLst/>
          </a:prstGeom>
          <a:noFill/>
        </p:spPr>
        <p:txBody>
          <a:bodyPr wrap="square" rtlCol="0">
            <a:spAutoFit/>
          </a:bodyPr>
          <a:lstStyle/>
          <a:p>
            <a:pPr algn="ctr"/>
            <a:r>
              <a:rPr lang="en-US" sz="1200" u="sng" dirty="0">
                <a:latin typeface="Comic Sans MS" panose="030F0702030302020204" pitchFamily="66" charset="0"/>
              </a:rPr>
              <a:t>Standard</a:t>
            </a:r>
            <a:r>
              <a:rPr lang="en-US" sz="1200" dirty="0">
                <a:latin typeface="Comic Sans MS" panose="030F0702030302020204" pitchFamily="66" charset="0"/>
              </a:rPr>
              <a:t> distribution</a:t>
            </a:r>
            <a:endParaRPr lang="en-GB" sz="1200" dirty="0">
              <a:latin typeface="Comic Sans MS" panose="030F0702030302020204" pitchFamily="66" charset="0"/>
            </a:endParaRPr>
          </a:p>
        </p:txBody>
      </p:sp>
      <p:sp>
        <p:nvSpPr>
          <p:cNvPr id="12" name="テキスト ボックス 11">
            <a:extLst>
              <a:ext uri="{FF2B5EF4-FFF2-40B4-BE49-F238E27FC236}">
                <a16:creationId xmlns:a16="http://schemas.microsoft.com/office/drawing/2014/main" id="{F10934F8-9843-4739-A46F-31343A374ADC}"/>
              </a:ext>
            </a:extLst>
          </p:cNvPr>
          <p:cNvSpPr txBox="1"/>
          <p:nvPr/>
        </p:nvSpPr>
        <p:spPr>
          <a:xfrm>
            <a:off x="6701323" y="2597111"/>
            <a:ext cx="2442677" cy="276999"/>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Now use the formula above…</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4" name="テキスト ボックス 53">
                <a:extLst>
                  <a:ext uri="{FF2B5EF4-FFF2-40B4-BE49-F238E27FC236}">
                    <a16:creationId xmlns:a16="http://schemas.microsoft.com/office/drawing/2014/main" id="{248435DB-0786-4026-9FAA-927E0F678F86}"/>
                  </a:ext>
                </a:extLst>
              </p:cNvPr>
              <p:cNvSpPr txBox="1"/>
              <p:nvPr/>
            </p:nvSpPr>
            <p:spPr>
              <a:xfrm>
                <a:off x="7303308" y="2974019"/>
                <a:ext cx="831958" cy="598818"/>
              </a:xfrm>
              <a:prstGeom prst="rect">
                <a:avLst/>
              </a:prstGeom>
              <a:noFill/>
              <a:ln w="25400">
                <a:no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𝑍</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𝐷</m:t>
                          </m:r>
                          <m:r>
                            <a:rPr lang="en-US" sz="1400" b="0" i="1" smtClean="0">
                              <a:latin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𝜇</m:t>
                          </m:r>
                        </m:num>
                        <m:den>
                          <m:f>
                            <m:fPr>
                              <m:ctrlPr>
                                <a:rPr lang="en-US" sz="1400" b="0" i="1" smtClean="0">
                                  <a:latin typeface="Cambria Math" panose="02040503050406030204" pitchFamily="18" charset="0"/>
                                </a:rPr>
                              </m:ctrlPr>
                            </m:fPr>
                            <m:num>
                              <m:r>
                                <a:rPr lang="en-US" sz="1400" b="0" i="1" smtClean="0">
                                  <a:latin typeface="Cambria Math" panose="02040503050406030204" pitchFamily="18" charset="0"/>
                                  <a:ea typeface="Cambria Math" panose="02040503050406030204" pitchFamily="18" charset="0"/>
                                </a:rPr>
                                <m:t>𝜎</m:t>
                              </m:r>
                            </m:num>
                            <m:den>
                              <m:rad>
                                <m:radPr>
                                  <m:degHide m:val="on"/>
                                  <m:ctrlPr>
                                    <a:rPr lang="en-US" sz="1400" b="0" i="1" smtClean="0">
                                      <a:latin typeface="Cambria Math" panose="02040503050406030204" pitchFamily="18" charset="0"/>
                                    </a:rPr>
                                  </m:ctrlPr>
                                </m:radPr>
                                <m:deg/>
                                <m:e>
                                  <m:r>
                                    <a:rPr lang="en-US" sz="1400" b="0" i="1" smtClean="0">
                                      <a:latin typeface="Cambria Math" panose="02040503050406030204" pitchFamily="18" charset="0"/>
                                    </a:rPr>
                                    <m:t>𝑛</m:t>
                                  </m:r>
                                </m:e>
                              </m:rad>
                            </m:den>
                          </m:f>
                        </m:den>
                      </m:f>
                    </m:oMath>
                  </m:oMathPara>
                </a14:m>
                <a:endParaRPr lang="en-GB" sz="1400" dirty="0"/>
              </a:p>
            </p:txBody>
          </p:sp>
        </mc:Choice>
        <mc:Fallback xmlns="">
          <p:sp>
            <p:nvSpPr>
              <p:cNvPr id="54" name="テキスト ボックス 53">
                <a:extLst>
                  <a:ext uri="{FF2B5EF4-FFF2-40B4-BE49-F238E27FC236}">
                    <a16:creationId xmlns:a16="http://schemas.microsoft.com/office/drawing/2014/main" id="{248435DB-0786-4026-9FAA-927E0F678F86}"/>
                  </a:ext>
                </a:extLst>
              </p:cNvPr>
              <p:cNvSpPr txBox="1">
                <a:spLocks noRot="1" noChangeAspect="1" noMove="1" noResize="1" noEditPoints="1" noAdjustHandles="1" noChangeArrowheads="1" noChangeShapeType="1" noTextEdit="1"/>
              </p:cNvSpPr>
              <p:nvPr/>
            </p:nvSpPr>
            <p:spPr>
              <a:xfrm>
                <a:off x="7303308" y="2974019"/>
                <a:ext cx="831958" cy="598818"/>
              </a:xfrm>
              <a:prstGeom prst="rect">
                <a:avLst/>
              </a:prstGeom>
              <a:blipFill>
                <a:blip r:embed="rId15"/>
                <a:stretch>
                  <a:fillRect l="-4380" r="-4380" b="-2041"/>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テキスト ボックス 54">
                <a:extLst>
                  <a:ext uri="{FF2B5EF4-FFF2-40B4-BE49-F238E27FC236}">
                    <a16:creationId xmlns:a16="http://schemas.microsoft.com/office/drawing/2014/main" id="{9F29E023-0E48-4087-8A62-7B42AE77322A}"/>
                  </a:ext>
                </a:extLst>
              </p:cNvPr>
              <p:cNvSpPr txBox="1"/>
              <p:nvPr/>
            </p:nvSpPr>
            <p:spPr>
              <a:xfrm>
                <a:off x="6886058" y="3870663"/>
                <a:ext cx="1576907" cy="660437"/>
              </a:xfrm>
              <a:prstGeom prst="rect">
                <a:avLst/>
              </a:prstGeom>
              <a:noFill/>
              <a:ln w="25400">
                <a:no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2.5758=</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𝐷</m:t>
                          </m:r>
                          <m:r>
                            <a:rPr lang="en-US" sz="1400" b="0" i="1" smtClean="0">
                              <a:latin typeface="Cambria Math" panose="02040503050406030204" pitchFamily="18" charset="0"/>
                            </a:rPr>
                            <m:t>−0.580</m:t>
                          </m:r>
                        </m:num>
                        <m:den>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0.015</m:t>
                              </m:r>
                            </m:num>
                            <m:den>
                              <m:rad>
                                <m:radPr>
                                  <m:degHide m:val="on"/>
                                  <m:ctrlPr>
                                    <a:rPr lang="en-US" sz="1400" b="0" i="1" smtClean="0">
                                      <a:latin typeface="Cambria Math" panose="02040503050406030204" pitchFamily="18" charset="0"/>
                                    </a:rPr>
                                  </m:ctrlPr>
                                </m:radPr>
                                <m:deg/>
                                <m:e>
                                  <m:r>
                                    <a:rPr lang="en-US" sz="1400" b="0" i="1" smtClean="0">
                                      <a:latin typeface="Cambria Math" panose="02040503050406030204" pitchFamily="18" charset="0"/>
                                    </a:rPr>
                                    <m:t>50</m:t>
                                  </m:r>
                                </m:e>
                              </m:rad>
                            </m:den>
                          </m:f>
                        </m:den>
                      </m:f>
                    </m:oMath>
                  </m:oMathPara>
                </a14:m>
                <a:endParaRPr lang="en-GB" sz="1400" dirty="0"/>
              </a:p>
            </p:txBody>
          </p:sp>
        </mc:Choice>
        <mc:Fallback xmlns="">
          <p:sp>
            <p:nvSpPr>
              <p:cNvPr id="55" name="テキスト ボックス 54">
                <a:extLst>
                  <a:ext uri="{FF2B5EF4-FFF2-40B4-BE49-F238E27FC236}">
                    <a16:creationId xmlns:a16="http://schemas.microsoft.com/office/drawing/2014/main" id="{9F29E023-0E48-4087-8A62-7B42AE77322A}"/>
                  </a:ext>
                </a:extLst>
              </p:cNvPr>
              <p:cNvSpPr txBox="1">
                <a:spLocks noRot="1" noChangeAspect="1" noMove="1" noResize="1" noEditPoints="1" noAdjustHandles="1" noChangeArrowheads="1" noChangeShapeType="1" noTextEdit="1"/>
              </p:cNvSpPr>
              <p:nvPr/>
            </p:nvSpPr>
            <p:spPr>
              <a:xfrm>
                <a:off x="6886058" y="3870663"/>
                <a:ext cx="1576907" cy="660437"/>
              </a:xfrm>
              <a:prstGeom prst="rect">
                <a:avLst/>
              </a:prstGeom>
              <a:blipFill>
                <a:blip r:embed="rId16"/>
                <a:stretch>
                  <a:fillRect l="-2326" t="-926" r="-2713" b="-5556"/>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1" name="テキスト ボックス 80">
                <a:extLst>
                  <a:ext uri="{FF2B5EF4-FFF2-40B4-BE49-F238E27FC236}">
                    <a16:creationId xmlns:a16="http://schemas.microsoft.com/office/drawing/2014/main" id="{6AFEC89B-BBAD-4878-8B65-0722D777EE8F}"/>
                  </a:ext>
                </a:extLst>
              </p:cNvPr>
              <p:cNvSpPr txBox="1"/>
              <p:nvPr/>
            </p:nvSpPr>
            <p:spPr>
              <a:xfrm>
                <a:off x="7285554" y="4891595"/>
                <a:ext cx="938590" cy="215444"/>
              </a:xfrm>
              <a:prstGeom prst="rect">
                <a:avLst/>
              </a:prstGeom>
              <a:noFill/>
              <a:ln w="25400">
                <a:no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𝐷</m:t>
                      </m:r>
                      <m:r>
                        <a:rPr lang="en-US" sz="1400" b="0" i="1" smtClean="0">
                          <a:latin typeface="Cambria Math" panose="02040503050406030204" pitchFamily="18" charset="0"/>
                        </a:rPr>
                        <m:t>=0.5854</m:t>
                      </m:r>
                    </m:oMath>
                  </m:oMathPara>
                </a14:m>
                <a:endParaRPr lang="en-GB" sz="1400" dirty="0"/>
              </a:p>
            </p:txBody>
          </p:sp>
        </mc:Choice>
        <mc:Fallback xmlns="">
          <p:sp>
            <p:nvSpPr>
              <p:cNvPr id="81" name="テキスト ボックス 80">
                <a:extLst>
                  <a:ext uri="{FF2B5EF4-FFF2-40B4-BE49-F238E27FC236}">
                    <a16:creationId xmlns:a16="http://schemas.microsoft.com/office/drawing/2014/main" id="{6AFEC89B-BBAD-4878-8B65-0722D777EE8F}"/>
                  </a:ext>
                </a:extLst>
              </p:cNvPr>
              <p:cNvSpPr txBox="1">
                <a:spLocks noRot="1" noChangeAspect="1" noMove="1" noResize="1" noEditPoints="1" noAdjustHandles="1" noChangeArrowheads="1" noChangeShapeType="1" noTextEdit="1"/>
              </p:cNvSpPr>
              <p:nvPr/>
            </p:nvSpPr>
            <p:spPr>
              <a:xfrm>
                <a:off x="7285554" y="4891595"/>
                <a:ext cx="938590" cy="215444"/>
              </a:xfrm>
              <a:prstGeom prst="rect">
                <a:avLst/>
              </a:prstGeom>
              <a:blipFill>
                <a:blip r:embed="rId17"/>
                <a:stretch>
                  <a:fillRect l="-3896" r="-3896" b="-5556"/>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2" name="テキスト ボックス 81">
                <a:extLst>
                  <a:ext uri="{FF2B5EF4-FFF2-40B4-BE49-F238E27FC236}">
                    <a16:creationId xmlns:a16="http://schemas.microsoft.com/office/drawing/2014/main" id="{BEE652B9-C8AC-4B05-AE27-EF0221076AE2}"/>
                  </a:ext>
                </a:extLst>
              </p:cNvPr>
              <p:cNvSpPr txBox="1"/>
              <p:nvPr/>
            </p:nvSpPr>
            <p:spPr>
              <a:xfrm>
                <a:off x="5844517" y="4342365"/>
                <a:ext cx="449750"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0.5854</m:t>
                      </m:r>
                    </m:oMath>
                  </m:oMathPara>
                </a14:m>
                <a:endParaRPr lang="en-GB" sz="1100" dirty="0">
                  <a:solidFill>
                    <a:srgbClr val="0000FF"/>
                  </a:solidFill>
                  <a:latin typeface="Comic Sans MS" panose="030F0702030302020204" pitchFamily="66" charset="0"/>
                </a:endParaRPr>
              </a:p>
            </p:txBody>
          </p:sp>
        </mc:Choice>
        <mc:Fallback xmlns="">
          <p:sp>
            <p:nvSpPr>
              <p:cNvPr id="82" name="テキスト ボックス 81">
                <a:extLst>
                  <a:ext uri="{FF2B5EF4-FFF2-40B4-BE49-F238E27FC236}">
                    <a16:creationId xmlns:a16="http://schemas.microsoft.com/office/drawing/2014/main" id="{BEE652B9-C8AC-4B05-AE27-EF0221076AE2}"/>
                  </a:ext>
                </a:extLst>
              </p:cNvPr>
              <p:cNvSpPr txBox="1">
                <a:spLocks noRot="1" noChangeAspect="1" noMove="1" noResize="1" noEditPoints="1" noAdjustHandles="1" noChangeArrowheads="1" noChangeShapeType="1" noTextEdit="1"/>
              </p:cNvSpPr>
              <p:nvPr/>
            </p:nvSpPr>
            <p:spPr>
              <a:xfrm>
                <a:off x="5844517" y="4342365"/>
                <a:ext cx="449750" cy="261610"/>
              </a:xfrm>
              <a:prstGeom prst="rect">
                <a:avLst/>
              </a:prstGeom>
              <a:blipFill>
                <a:blip r:embed="rId18"/>
                <a:stretch>
                  <a:fillRect l="-12162" r="-4054"/>
                </a:stretch>
              </a:blipFill>
            </p:spPr>
            <p:txBody>
              <a:bodyPr/>
              <a:lstStyle/>
              <a:p>
                <a:r>
                  <a:rPr lang="en-GB">
                    <a:noFill/>
                  </a:rPr>
                  <a:t> </a:t>
                </a:r>
              </a:p>
            </p:txBody>
          </p:sp>
        </mc:Fallback>
      </mc:AlternateContent>
      <p:sp>
        <p:nvSpPr>
          <p:cNvPr id="83" name="円弧 82">
            <a:extLst>
              <a:ext uri="{FF2B5EF4-FFF2-40B4-BE49-F238E27FC236}">
                <a16:creationId xmlns:a16="http://schemas.microsoft.com/office/drawing/2014/main" id="{2E03CAF0-774B-4A6E-9B74-1483A6686A0C}"/>
              </a:ext>
            </a:extLst>
          </p:cNvPr>
          <p:cNvSpPr/>
          <p:nvPr/>
        </p:nvSpPr>
        <p:spPr>
          <a:xfrm>
            <a:off x="8390877" y="3231472"/>
            <a:ext cx="184952" cy="878890"/>
          </a:xfrm>
          <a:prstGeom prst="arc">
            <a:avLst>
              <a:gd name="adj1" fmla="val 16200000"/>
              <a:gd name="adj2" fmla="val 5466105"/>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4" name="テキスト ボックス 83">
            <a:extLst>
              <a:ext uri="{FF2B5EF4-FFF2-40B4-BE49-F238E27FC236}">
                <a16:creationId xmlns:a16="http://schemas.microsoft.com/office/drawing/2014/main" id="{4DF9AD32-4E25-4A1F-93AB-C970789AF088}"/>
              </a:ext>
            </a:extLst>
          </p:cNvPr>
          <p:cNvSpPr txBox="1"/>
          <p:nvPr/>
        </p:nvSpPr>
        <p:spPr>
          <a:xfrm>
            <a:off x="8520898" y="3326316"/>
            <a:ext cx="623102" cy="646331"/>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sym typeface="Wingdings" panose="05000000000000000000" pitchFamily="2" charset="2"/>
              </a:rPr>
              <a:t>Sub in values</a:t>
            </a:r>
            <a:endParaRPr lang="en-GB" sz="1200" dirty="0">
              <a:solidFill>
                <a:srgbClr val="FF0000"/>
              </a:solidFill>
              <a:latin typeface="Comic Sans MS" panose="030F0702030302020204" pitchFamily="66" charset="0"/>
            </a:endParaRPr>
          </a:p>
        </p:txBody>
      </p:sp>
      <p:sp>
        <p:nvSpPr>
          <p:cNvPr id="85" name="円弧 84">
            <a:extLst>
              <a:ext uri="{FF2B5EF4-FFF2-40B4-BE49-F238E27FC236}">
                <a16:creationId xmlns:a16="http://schemas.microsoft.com/office/drawing/2014/main" id="{39755C0F-B7F0-4EE4-AF6A-A3A8F137A868}"/>
              </a:ext>
            </a:extLst>
          </p:cNvPr>
          <p:cNvSpPr/>
          <p:nvPr/>
        </p:nvSpPr>
        <p:spPr>
          <a:xfrm>
            <a:off x="8392357" y="4120719"/>
            <a:ext cx="184952" cy="878890"/>
          </a:xfrm>
          <a:prstGeom prst="arc">
            <a:avLst>
              <a:gd name="adj1" fmla="val 16200000"/>
              <a:gd name="adj2" fmla="val 5466105"/>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6" name="テキスト ボックス 85">
            <a:extLst>
              <a:ext uri="{FF2B5EF4-FFF2-40B4-BE49-F238E27FC236}">
                <a16:creationId xmlns:a16="http://schemas.microsoft.com/office/drawing/2014/main" id="{3F1F4367-8DE6-4AAA-AA50-F5085254E5C3}"/>
              </a:ext>
            </a:extLst>
          </p:cNvPr>
          <p:cNvSpPr txBox="1"/>
          <p:nvPr/>
        </p:nvSpPr>
        <p:spPr>
          <a:xfrm>
            <a:off x="8520898" y="4347249"/>
            <a:ext cx="623102"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sym typeface="Wingdings" panose="05000000000000000000" pitchFamily="2" charset="2"/>
              </a:rPr>
              <a:t>Work out</a:t>
            </a:r>
            <a:endParaRPr lang="en-GB" sz="12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51023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4"/>
                                        </p:tgtEl>
                                        <p:attrNameLst>
                                          <p:attrName>style.visibility</p:attrName>
                                        </p:attrNameLst>
                                      </p:cBhvr>
                                      <p:to>
                                        <p:strVal val="visible"/>
                                      </p:to>
                                    </p:set>
                                    <p:animEffect transition="in" filter="blinds(horizontal)">
                                      <p:cBhvr>
                                        <p:cTn id="12" dur="500"/>
                                        <p:tgtEl>
                                          <p:spTgt spid="5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3"/>
                                        </p:tgtEl>
                                        <p:attrNameLst>
                                          <p:attrName>style.visibility</p:attrName>
                                        </p:attrNameLst>
                                      </p:cBhvr>
                                      <p:to>
                                        <p:strVal val="visible"/>
                                      </p:to>
                                    </p:set>
                                    <p:animEffect transition="in" filter="blinds(horizontal)">
                                      <p:cBhvr>
                                        <p:cTn id="17" dur="500"/>
                                        <p:tgtEl>
                                          <p:spTgt spid="8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4"/>
                                        </p:tgtEl>
                                        <p:attrNameLst>
                                          <p:attrName>style.visibility</p:attrName>
                                        </p:attrNameLst>
                                      </p:cBhvr>
                                      <p:to>
                                        <p:strVal val="visible"/>
                                      </p:to>
                                    </p:set>
                                    <p:animEffect transition="in" filter="blinds(horizontal)">
                                      <p:cBhvr>
                                        <p:cTn id="22" dur="500"/>
                                        <p:tgtEl>
                                          <p:spTgt spid="8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5"/>
                                        </p:tgtEl>
                                        <p:attrNameLst>
                                          <p:attrName>style.visibility</p:attrName>
                                        </p:attrNameLst>
                                      </p:cBhvr>
                                      <p:to>
                                        <p:strVal val="visible"/>
                                      </p:to>
                                    </p:set>
                                    <p:animEffect transition="in" filter="blinds(horizontal)">
                                      <p:cBhvr>
                                        <p:cTn id="27" dur="500"/>
                                        <p:tgtEl>
                                          <p:spTgt spid="5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5"/>
                                        </p:tgtEl>
                                        <p:attrNameLst>
                                          <p:attrName>style.visibility</p:attrName>
                                        </p:attrNameLst>
                                      </p:cBhvr>
                                      <p:to>
                                        <p:strVal val="visible"/>
                                      </p:to>
                                    </p:set>
                                    <p:animEffect transition="in" filter="blinds(horizontal)">
                                      <p:cBhvr>
                                        <p:cTn id="32" dur="500"/>
                                        <p:tgtEl>
                                          <p:spTgt spid="8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6"/>
                                        </p:tgtEl>
                                        <p:attrNameLst>
                                          <p:attrName>style.visibility</p:attrName>
                                        </p:attrNameLst>
                                      </p:cBhvr>
                                      <p:to>
                                        <p:strVal val="visible"/>
                                      </p:to>
                                    </p:set>
                                    <p:animEffect transition="in" filter="blinds(horizontal)">
                                      <p:cBhvr>
                                        <p:cTn id="37" dur="500"/>
                                        <p:tgtEl>
                                          <p:spTgt spid="8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1"/>
                                        </p:tgtEl>
                                        <p:attrNameLst>
                                          <p:attrName>style.visibility</p:attrName>
                                        </p:attrNameLst>
                                      </p:cBhvr>
                                      <p:to>
                                        <p:strVal val="visible"/>
                                      </p:to>
                                    </p:set>
                                    <p:animEffect transition="in" filter="blinds(horizontal)">
                                      <p:cBhvr>
                                        <p:cTn id="42" dur="500"/>
                                        <p:tgtEl>
                                          <p:spTgt spid="8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grpId="0" nodeType="clickEffect">
                                  <p:stCondLst>
                                    <p:cond delay="0"/>
                                  </p:stCondLst>
                                  <p:childTnLst>
                                    <p:animEffect transition="out" filter="blinds(horizontal)">
                                      <p:cBhvr>
                                        <p:cTn id="46" dur="500"/>
                                        <p:tgtEl>
                                          <p:spTgt spid="58"/>
                                        </p:tgtEl>
                                      </p:cBhvr>
                                    </p:animEffect>
                                    <p:set>
                                      <p:cBhvr>
                                        <p:cTn id="47" dur="1" fill="hold">
                                          <p:stCondLst>
                                            <p:cond delay="499"/>
                                          </p:stCondLst>
                                        </p:cTn>
                                        <p:tgtEl>
                                          <p:spTgt spid="58"/>
                                        </p:tgtEl>
                                        <p:attrNameLst>
                                          <p:attrName>style.visibility</p:attrName>
                                        </p:attrNameLst>
                                      </p:cBhvr>
                                      <p:to>
                                        <p:strVal val="hidden"/>
                                      </p:to>
                                    </p:set>
                                  </p:childTnLst>
                                </p:cTn>
                              </p:par>
                              <p:par>
                                <p:cTn id="48" presetID="3" presetClass="entr" presetSubtype="10" fill="hold" grpId="0" nodeType="withEffect">
                                  <p:stCondLst>
                                    <p:cond delay="0"/>
                                  </p:stCondLst>
                                  <p:childTnLst>
                                    <p:set>
                                      <p:cBhvr>
                                        <p:cTn id="49" dur="1" fill="hold">
                                          <p:stCondLst>
                                            <p:cond delay="0"/>
                                          </p:stCondLst>
                                        </p:cTn>
                                        <p:tgtEl>
                                          <p:spTgt spid="82"/>
                                        </p:tgtEl>
                                        <p:attrNameLst>
                                          <p:attrName>style.visibility</p:attrName>
                                        </p:attrNameLst>
                                      </p:cBhvr>
                                      <p:to>
                                        <p:strVal val="visible"/>
                                      </p:to>
                                    </p:set>
                                    <p:animEffect transition="in" filter="blinds(horizontal)">
                                      <p:cBhvr>
                                        <p:cTn id="50"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12" grpId="0"/>
      <p:bldP spid="54" grpId="0"/>
      <p:bldP spid="55" grpId="0"/>
      <p:bldP spid="81" grpId="0"/>
      <p:bldP spid="82" grpId="0"/>
      <p:bldP spid="83" grpId="0" animBg="1"/>
      <p:bldP spid="84" grpId="0"/>
      <p:bldP spid="85" grpId="0" animBg="1"/>
      <p:bldP spid="8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82" name="テキスト ボックス 81">
                <a:extLst>
                  <a:ext uri="{FF2B5EF4-FFF2-40B4-BE49-F238E27FC236}">
                    <a16:creationId xmlns:a16="http://schemas.microsoft.com/office/drawing/2014/main" id="{BEE652B9-C8AC-4B05-AE27-EF0221076AE2}"/>
                  </a:ext>
                </a:extLst>
              </p:cNvPr>
              <p:cNvSpPr txBox="1"/>
              <p:nvPr/>
            </p:nvSpPr>
            <p:spPr>
              <a:xfrm>
                <a:off x="5844517" y="4342365"/>
                <a:ext cx="449750"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0.5854</m:t>
                      </m:r>
                    </m:oMath>
                  </m:oMathPara>
                </a14:m>
                <a:endParaRPr lang="en-GB" sz="1100" dirty="0">
                  <a:solidFill>
                    <a:srgbClr val="0000FF"/>
                  </a:solidFill>
                  <a:latin typeface="Comic Sans MS" panose="030F0702030302020204" pitchFamily="66" charset="0"/>
                </a:endParaRPr>
              </a:p>
            </p:txBody>
          </p:sp>
        </mc:Choice>
        <mc:Fallback xmlns="">
          <p:sp>
            <p:nvSpPr>
              <p:cNvPr id="82" name="テキスト ボックス 81">
                <a:extLst>
                  <a:ext uri="{FF2B5EF4-FFF2-40B4-BE49-F238E27FC236}">
                    <a16:creationId xmlns:a16="http://schemas.microsoft.com/office/drawing/2014/main" id="{BEE652B9-C8AC-4B05-AE27-EF0221076AE2}"/>
                  </a:ext>
                </a:extLst>
              </p:cNvPr>
              <p:cNvSpPr txBox="1">
                <a:spLocks noRot="1" noChangeAspect="1" noMove="1" noResize="1" noEditPoints="1" noAdjustHandles="1" noChangeArrowheads="1" noChangeShapeType="1" noTextEdit="1"/>
              </p:cNvSpPr>
              <p:nvPr/>
            </p:nvSpPr>
            <p:spPr>
              <a:xfrm>
                <a:off x="5844517" y="4342365"/>
                <a:ext cx="449750" cy="261610"/>
              </a:xfrm>
              <a:prstGeom prst="rect">
                <a:avLst/>
              </a:prstGeom>
              <a:blipFill>
                <a:blip r:embed="rId2"/>
                <a:stretch>
                  <a:fillRect l="-12162" r="-405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テキスト ボックス 79">
                <a:extLst>
                  <a:ext uri="{FF2B5EF4-FFF2-40B4-BE49-F238E27FC236}">
                    <a16:creationId xmlns:a16="http://schemas.microsoft.com/office/drawing/2014/main" id="{2E283B8A-F303-49A1-A9E7-51C13B77BAE7}"/>
                  </a:ext>
                </a:extLst>
              </p:cNvPr>
              <p:cNvSpPr txBox="1"/>
              <p:nvPr/>
            </p:nvSpPr>
            <p:spPr>
              <a:xfrm>
                <a:off x="4782144" y="6286291"/>
                <a:ext cx="472479"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−2.5758</m:t>
                      </m:r>
                    </m:oMath>
                  </m:oMathPara>
                </a14:m>
                <a:endParaRPr lang="en-GB" sz="1100" dirty="0">
                  <a:solidFill>
                    <a:srgbClr val="0000FF"/>
                  </a:solidFill>
                  <a:latin typeface="Comic Sans MS" panose="030F0702030302020204" pitchFamily="66" charset="0"/>
                </a:endParaRPr>
              </a:p>
            </p:txBody>
          </p:sp>
        </mc:Choice>
        <mc:Fallback xmlns="">
          <p:sp>
            <p:nvSpPr>
              <p:cNvPr id="80" name="テキスト ボックス 79">
                <a:extLst>
                  <a:ext uri="{FF2B5EF4-FFF2-40B4-BE49-F238E27FC236}">
                    <a16:creationId xmlns:a16="http://schemas.microsoft.com/office/drawing/2014/main" id="{2E283B8A-F303-49A1-A9E7-51C13B77BAE7}"/>
                  </a:ext>
                </a:extLst>
              </p:cNvPr>
              <p:cNvSpPr txBox="1">
                <a:spLocks noRot="1" noChangeAspect="1" noMove="1" noResize="1" noEditPoints="1" noAdjustHandles="1" noChangeArrowheads="1" noChangeShapeType="1" noTextEdit="1"/>
              </p:cNvSpPr>
              <p:nvPr/>
            </p:nvSpPr>
            <p:spPr>
              <a:xfrm>
                <a:off x="4782144" y="6286291"/>
                <a:ext cx="472479" cy="261610"/>
              </a:xfrm>
              <a:prstGeom prst="rect">
                <a:avLst/>
              </a:prstGeom>
              <a:blipFill>
                <a:blip r:embed="rId3"/>
                <a:stretch>
                  <a:fillRect l="-14103" r="-1410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テキスト ボックス 78">
                <a:extLst>
                  <a:ext uri="{FF2B5EF4-FFF2-40B4-BE49-F238E27FC236}">
                    <a16:creationId xmlns:a16="http://schemas.microsoft.com/office/drawing/2014/main" id="{5328B65D-1E42-453E-94C3-FBD7F7F68966}"/>
                  </a:ext>
                </a:extLst>
              </p:cNvPr>
              <p:cNvSpPr txBox="1"/>
              <p:nvPr/>
            </p:nvSpPr>
            <p:spPr>
              <a:xfrm>
                <a:off x="5858375" y="6282770"/>
                <a:ext cx="472479"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2.5758</m:t>
                      </m:r>
                    </m:oMath>
                  </m:oMathPara>
                </a14:m>
                <a:endParaRPr lang="en-GB" sz="1100" dirty="0">
                  <a:solidFill>
                    <a:srgbClr val="0000FF"/>
                  </a:solidFill>
                  <a:latin typeface="Comic Sans MS" panose="030F0702030302020204" pitchFamily="66" charset="0"/>
                </a:endParaRPr>
              </a:p>
            </p:txBody>
          </p:sp>
        </mc:Choice>
        <mc:Fallback xmlns="">
          <p:sp>
            <p:nvSpPr>
              <p:cNvPr id="79" name="テキスト ボックス 78">
                <a:extLst>
                  <a:ext uri="{FF2B5EF4-FFF2-40B4-BE49-F238E27FC236}">
                    <a16:creationId xmlns:a16="http://schemas.microsoft.com/office/drawing/2014/main" id="{5328B65D-1E42-453E-94C3-FBD7F7F68966}"/>
                  </a:ext>
                </a:extLst>
              </p:cNvPr>
              <p:cNvSpPr txBox="1">
                <a:spLocks noRot="1" noChangeAspect="1" noMove="1" noResize="1" noEditPoints="1" noAdjustHandles="1" noChangeArrowheads="1" noChangeShapeType="1" noTextEdit="1"/>
              </p:cNvSpPr>
              <p:nvPr/>
            </p:nvSpPr>
            <p:spPr>
              <a:xfrm>
                <a:off x="5858375" y="6282770"/>
                <a:ext cx="472479" cy="261610"/>
              </a:xfrm>
              <a:prstGeom prst="rect">
                <a:avLst/>
              </a:prstGeom>
              <a:blipFill>
                <a:blip r:embed="rId4"/>
                <a:stretch>
                  <a:fillRect l="-8974" r="-1282"/>
                </a:stretch>
              </a:blipFill>
            </p:spPr>
            <p:txBody>
              <a:bodyPr/>
              <a:lstStyle/>
              <a:p>
                <a:r>
                  <a:rPr lang="en-GB">
                    <a:noFill/>
                  </a:rPr>
                  <a:t> </a:t>
                </a:r>
              </a:p>
            </p:txBody>
          </p:sp>
        </mc:Fallback>
      </mc:AlternateContent>
      <p:sp>
        <p:nvSpPr>
          <p:cNvPr id="56" name="フリーフォーム: 図形 55">
            <a:extLst>
              <a:ext uri="{FF2B5EF4-FFF2-40B4-BE49-F238E27FC236}">
                <a16:creationId xmlns:a16="http://schemas.microsoft.com/office/drawing/2014/main" id="{4B1C2B5D-61AC-48B4-A8B4-C19FEE18B756}"/>
              </a:ext>
            </a:extLst>
          </p:cNvPr>
          <p:cNvSpPr/>
          <p:nvPr/>
        </p:nvSpPr>
        <p:spPr>
          <a:xfrm flipH="1">
            <a:off x="6030201" y="4190972"/>
            <a:ext cx="450850" cy="171450"/>
          </a:xfrm>
          <a:custGeom>
            <a:avLst/>
            <a:gdLst>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0 w 460375"/>
              <a:gd name="connsiteY5"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0 w 460375"/>
              <a:gd name="connsiteY5" fmla="*/ 127000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50850"/>
              <a:gd name="connsiteY0" fmla="*/ 171450 h 171450"/>
              <a:gd name="connsiteX1" fmla="*/ 447675 w 450850"/>
              <a:gd name="connsiteY1" fmla="*/ 161925 h 171450"/>
              <a:gd name="connsiteX2" fmla="*/ 450850 w 450850"/>
              <a:gd name="connsiteY2" fmla="*/ 0 h 171450"/>
              <a:gd name="connsiteX3" fmla="*/ 323850 w 450850"/>
              <a:gd name="connsiteY3" fmla="*/ 57150 h 171450"/>
              <a:gd name="connsiteX4" fmla="*/ 152400 w 450850"/>
              <a:gd name="connsiteY4" fmla="*/ 101600 h 171450"/>
              <a:gd name="connsiteX5" fmla="*/ 0 w 450850"/>
              <a:gd name="connsiteY5" fmla="*/ 123825 h 171450"/>
              <a:gd name="connsiteX6" fmla="*/ 0 w 450850"/>
              <a:gd name="connsiteY6"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850" h="171450">
                <a:moveTo>
                  <a:pt x="0" y="171450"/>
                </a:moveTo>
                <a:lnTo>
                  <a:pt x="447675" y="161925"/>
                </a:lnTo>
                <a:cubicBezTo>
                  <a:pt x="448733" y="107950"/>
                  <a:pt x="449792" y="53975"/>
                  <a:pt x="450850" y="0"/>
                </a:cubicBezTo>
                <a:lnTo>
                  <a:pt x="323850" y="57150"/>
                </a:lnTo>
                <a:lnTo>
                  <a:pt x="152400" y="101600"/>
                </a:lnTo>
                <a:cubicBezTo>
                  <a:pt x="101600" y="109008"/>
                  <a:pt x="60325" y="132292"/>
                  <a:pt x="0" y="123825"/>
                </a:cubicBezTo>
                <a:lnTo>
                  <a:pt x="0" y="17145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フリーフォーム: 図形 9">
            <a:extLst>
              <a:ext uri="{FF2B5EF4-FFF2-40B4-BE49-F238E27FC236}">
                <a16:creationId xmlns:a16="http://schemas.microsoft.com/office/drawing/2014/main" id="{E8B989E4-4428-47A6-A846-BE582DCE7806}"/>
              </a:ext>
            </a:extLst>
          </p:cNvPr>
          <p:cNvSpPr/>
          <p:nvPr/>
        </p:nvSpPr>
        <p:spPr>
          <a:xfrm>
            <a:off x="4569701" y="4184622"/>
            <a:ext cx="450850" cy="171450"/>
          </a:xfrm>
          <a:custGeom>
            <a:avLst/>
            <a:gdLst>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0 w 460375"/>
              <a:gd name="connsiteY5"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0 w 460375"/>
              <a:gd name="connsiteY5" fmla="*/ 127000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50850"/>
              <a:gd name="connsiteY0" fmla="*/ 171450 h 171450"/>
              <a:gd name="connsiteX1" fmla="*/ 447675 w 450850"/>
              <a:gd name="connsiteY1" fmla="*/ 161925 h 171450"/>
              <a:gd name="connsiteX2" fmla="*/ 450850 w 450850"/>
              <a:gd name="connsiteY2" fmla="*/ 0 h 171450"/>
              <a:gd name="connsiteX3" fmla="*/ 323850 w 450850"/>
              <a:gd name="connsiteY3" fmla="*/ 57150 h 171450"/>
              <a:gd name="connsiteX4" fmla="*/ 152400 w 450850"/>
              <a:gd name="connsiteY4" fmla="*/ 101600 h 171450"/>
              <a:gd name="connsiteX5" fmla="*/ 0 w 450850"/>
              <a:gd name="connsiteY5" fmla="*/ 123825 h 171450"/>
              <a:gd name="connsiteX6" fmla="*/ 0 w 450850"/>
              <a:gd name="connsiteY6"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850" h="171450">
                <a:moveTo>
                  <a:pt x="0" y="171450"/>
                </a:moveTo>
                <a:lnTo>
                  <a:pt x="447675" y="161925"/>
                </a:lnTo>
                <a:cubicBezTo>
                  <a:pt x="448733" y="107950"/>
                  <a:pt x="449792" y="53975"/>
                  <a:pt x="450850" y="0"/>
                </a:cubicBezTo>
                <a:lnTo>
                  <a:pt x="323850" y="57150"/>
                </a:lnTo>
                <a:lnTo>
                  <a:pt x="152400" y="101600"/>
                </a:lnTo>
                <a:cubicBezTo>
                  <a:pt x="101600" y="109008"/>
                  <a:pt x="60325" y="132292"/>
                  <a:pt x="0" y="123825"/>
                </a:cubicBezTo>
                <a:lnTo>
                  <a:pt x="0" y="17145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5"/>
                <a:ext cx="3755254" cy="4891596"/>
              </a:xfrm>
            </p:spPr>
            <p:txBody>
              <a:bodyPr>
                <a:normAutofit/>
              </a:bodyPr>
              <a:lstStyle/>
              <a:p>
                <a:pPr marL="0" indent="0" algn="ctr">
                  <a:buNone/>
                </a:pPr>
                <a:r>
                  <a:rPr lang="en-US" sz="1500" b="1" dirty="0">
                    <a:latin typeface="Comic Sans MS" panose="030F0702030302020204" pitchFamily="66" charset="0"/>
                  </a:rPr>
                  <a:t>You need to be able to do hypothesis testing using the normal distribution</a:t>
                </a:r>
                <a:endParaRPr lang="en-US" sz="1500" dirty="0">
                  <a:latin typeface="Comic Sans MS" panose="030F0702030302020204" pitchFamily="66" charset="0"/>
                </a:endParaRP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rPr>
                  <a:t>A machine produces bolts of diameter </a:t>
                </a:r>
                <a14:m>
                  <m:oMath xmlns:m="http://schemas.openxmlformats.org/officeDocument/2006/math">
                    <m:r>
                      <a:rPr lang="en-US" sz="1300" i="1" dirty="0">
                        <a:latin typeface="Cambria Math" panose="02040503050406030204" pitchFamily="18" charset="0"/>
                      </a:rPr>
                      <m:t>𝐷</m:t>
                    </m:r>
                  </m:oMath>
                </a14:m>
                <a:r>
                  <a:rPr lang="en-US" sz="1300" dirty="0">
                    <a:latin typeface="Comic Sans MS" panose="030F0702030302020204" pitchFamily="66" charset="0"/>
                  </a:rPr>
                  <a:t> where </a:t>
                </a:r>
                <a14:m>
                  <m:oMath xmlns:m="http://schemas.openxmlformats.org/officeDocument/2006/math">
                    <m:r>
                      <a:rPr lang="en-US" sz="1300" i="1" dirty="0">
                        <a:latin typeface="Cambria Math" panose="02040503050406030204" pitchFamily="18" charset="0"/>
                      </a:rPr>
                      <m:t>𝐷</m:t>
                    </m:r>
                  </m:oMath>
                </a14:m>
                <a:r>
                  <a:rPr lang="en-US" sz="1300" dirty="0">
                    <a:latin typeface="Comic Sans MS" panose="030F0702030302020204" pitchFamily="66" charset="0"/>
                  </a:rPr>
                  <a:t> has a normal distribution with mean 0.580cm and standard deviation 0.015cm.</a:t>
                </a: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rPr>
                  <a:t>This machine is serviced and after the service a random sample of 50 bolts from the next production is taken to see if the mean diameter of the bolts has changed from 0.580cm. The distribution of the bolts after the service is still normal with a standard deviation of 0.015cm.</a:t>
                </a:r>
              </a:p>
              <a:p>
                <a:pPr marL="0" indent="0" algn="ctr">
                  <a:lnSpc>
                    <a:spcPct val="110000"/>
                  </a:lnSpc>
                  <a:spcBef>
                    <a:spcPts val="0"/>
                  </a:spcBef>
                  <a:buNone/>
                </a:pPr>
                <a:endParaRPr lang="en-US" sz="1300" dirty="0">
                  <a:latin typeface="Comic Sans MS" panose="030F0702030302020204" pitchFamily="66" charset="0"/>
                </a:endParaRPr>
              </a:p>
              <a:p>
                <a:pPr marL="342900" indent="-342900" algn="ctr">
                  <a:lnSpc>
                    <a:spcPct val="110000"/>
                  </a:lnSpc>
                  <a:spcBef>
                    <a:spcPts val="0"/>
                  </a:spcBef>
                  <a:buAutoNum type="alphaLcParenR"/>
                </a:pPr>
                <a:r>
                  <a:rPr lang="en-US" sz="1300" dirty="0">
                    <a:latin typeface="Comic Sans MS" panose="030F0702030302020204" pitchFamily="66" charset="0"/>
                  </a:rPr>
                  <a:t>Find, at the 1% level, the critical region for this test, stating your hypotheses clearly</a:t>
                </a: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sym typeface="Wingdings" panose="05000000000000000000" pitchFamily="2" charset="2"/>
                  </a:rPr>
                  <a:t> Remember that the critical region is the region where the null hypothesis would be rejected…</a:t>
                </a:r>
                <a:endParaRPr lang="en-US" sz="13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2C05EC9A-9A67-481E-9F6E-17B5E76AB2CF}"/>
                  </a:ext>
                </a:extLst>
              </p:cNvPr>
              <p:cNvSpPr>
                <a:spLocks noGrp="1" noRot="1" noChangeAspect="1" noMove="1" noResize="1" noEditPoints="1" noAdjustHandles="1" noChangeArrowheads="1" noChangeShapeType="1" noTextEdit="1"/>
              </p:cNvSpPr>
              <p:nvPr>
                <p:ph idx="1"/>
              </p:nvPr>
            </p:nvSpPr>
            <p:spPr>
              <a:xfrm>
                <a:off x="230820" y="1544715"/>
                <a:ext cx="3755254" cy="4891596"/>
              </a:xfrm>
              <a:blipFill>
                <a:blip r:embed="rId5"/>
                <a:stretch>
                  <a:fillRect l="-325" t="-623" r="-1461" b="-249"/>
                </a:stretch>
              </a:blipFill>
            </p:spPr>
            <p:txBody>
              <a:bodyPr/>
              <a:lstStyle/>
              <a:p>
                <a:r>
                  <a:rPr lang="en-GB">
                    <a:noFill/>
                  </a:rPr>
                  <a:t> </a:t>
                </a:r>
              </a:p>
            </p:txBody>
          </p:sp>
        </mc:Fallback>
      </mc:AlternateContent>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a:latin typeface="Comic Sans MS" panose="030F0702030302020204" pitchFamily="66" charset="0"/>
              </a:rPr>
              <a:t>3G</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6D429D57-37F1-4907-BB43-1E0CC65BEBD0}"/>
                  </a:ext>
                </a:extLst>
              </p:cNvPr>
              <p:cNvSpPr txBox="1"/>
              <p:nvPr/>
            </p:nvSpPr>
            <p:spPr>
              <a:xfrm>
                <a:off x="0" y="0"/>
                <a:ext cx="1213987" cy="276999"/>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m:t>
                      </m:r>
                    </m:oMath>
                  </m:oMathPara>
                </a14:m>
                <a:endParaRPr lang="en-GB" dirty="0"/>
              </a:p>
            </p:txBody>
          </p:sp>
        </mc:Choice>
        <mc:Fallback xmlns="">
          <p:sp>
            <p:nvSpPr>
              <p:cNvPr id="5" name="テキスト ボックス 4">
                <a:extLst>
                  <a:ext uri="{FF2B5EF4-FFF2-40B4-BE49-F238E27FC236}">
                    <a16:creationId xmlns:a16="http://schemas.microsoft.com/office/drawing/2014/main" id="{6D429D57-37F1-4907-BB43-1E0CC65BEBD0}"/>
                  </a:ext>
                </a:extLst>
              </p:cNvPr>
              <p:cNvSpPr txBox="1">
                <a:spLocks noRot="1" noChangeAspect="1" noMove="1" noResize="1" noEditPoints="1" noAdjustHandles="1" noChangeArrowheads="1" noChangeShapeType="1" noTextEdit="1"/>
              </p:cNvSpPr>
              <p:nvPr/>
            </p:nvSpPr>
            <p:spPr>
              <a:xfrm>
                <a:off x="0" y="0"/>
                <a:ext cx="1213987" cy="276999"/>
              </a:xfrm>
              <a:prstGeom prst="rect">
                <a:avLst/>
              </a:prstGeom>
              <a:blipFill>
                <a:blip r:embed="rId6"/>
                <a:stretch>
                  <a:fillRect l="-2956" r="-5911" b="-28571"/>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49825569-9A38-413B-83F1-321F9C093739}"/>
                  </a:ext>
                </a:extLst>
              </p:cNvPr>
              <p:cNvSpPr txBox="1"/>
              <p:nvPr/>
            </p:nvSpPr>
            <p:spPr>
              <a:xfrm>
                <a:off x="0" y="418730"/>
                <a:ext cx="1324914" cy="627992"/>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num>
                            <m:den>
                              <m:r>
                                <a:rPr lang="en-US" b="0" i="1" smtClean="0">
                                  <a:latin typeface="Cambria Math" panose="02040503050406030204" pitchFamily="18" charset="0"/>
                                  <a:ea typeface="Cambria Math" panose="02040503050406030204" pitchFamily="18" charset="0"/>
                                </a:rPr>
                                <m:t>𝑛</m:t>
                              </m:r>
                            </m:den>
                          </m:f>
                        </m:e>
                      </m:d>
                    </m:oMath>
                  </m:oMathPara>
                </a14:m>
                <a:endParaRPr lang="en-GB" dirty="0"/>
              </a:p>
            </p:txBody>
          </p:sp>
        </mc:Choice>
        <mc:Fallback xmlns="">
          <p:sp>
            <p:nvSpPr>
              <p:cNvPr id="6" name="テキスト ボックス 5">
                <a:extLst>
                  <a:ext uri="{FF2B5EF4-FFF2-40B4-BE49-F238E27FC236}">
                    <a16:creationId xmlns:a16="http://schemas.microsoft.com/office/drawing/2014/main" id="{49825569-9A38-413B-83F1-321F9C093739}"/>
                  </a:ext>
                </a:extLst>
              </p:cNvPr>
              <p:cNvSpPr txBox="1">
                <a:spLocks noRot="1" noChangeAspect="1" noMove="1" noResize="1" noEditPoints="1" noAdjustHandles="1" noChangeArrowheads="1" noChangeShapeType="1" noTextEdit="1"/>
              </p:cNvSpPr>
              <p:nvPr/>
            </p:nvSpPr>
            <p:spPr>
              <a:xfrm>
                <a:off x="0" y="418730"/>
                <a:ext cx="1324914" cy="627992"/>
              </a:xfrm>
              <a:prstGeom prst="rect">
                <a:avLst/>
              </a:prstGeom>
              <a:blipFill>
                <a:blip r:embed="rId7"/>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テキスト ボックス 31">
                <a:extLst>
                  <a:ext uri="{FF2B5EF4-FFF2-40B4-BE49-F238E27FC236}">
                    <a16:creationId xmlns:a16="http://schemas.microsoft.com/office/drawing/2014/main" id="{49FA5426-E957-4546-8A7E-30B82741ECB3}"/>
                  </a:ext>
                </a:extLst>
              </p:cNvPr>
              <p:cNvSpPr txBox="1"/>
              <p:nvPr/>
            </p:nvSpPr>
            <p:spPr>
              <a:xfrm>
                <a:off x="8084543" y="0"/>
                <a:ext cx="1059457" cy="769954"/>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f>
                            <m:fPr>
                              <m:ctrlPr>
                                <a:rPr lang="en-US" b="0" i="1" smtClean="0">
                                  <a:latin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𝜎</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den>
                      </m:f>
                    </m:oMath>
                  </m:oMathPara>
                </a14:m>
                <a:endParaRPr lang="en-GB" dirty="0"/>
              </a:p>
            </p:txBody>
          </p:sp>
        </mc:Choice>
        <mc:Fallback xmlns="">
          <p:sp>
            <p:nvSpPr>
              <p:cNvPr id="32" name="テキスト ボックス 31">
                <a:extLst>
                  <a:ext uri="{FF2B5EF4-FFF2-40B4-BE49-F238E27FC236}">
                    <a16:creationId xmlns:a16="http://schemas.microsoft.com/office/drawing/2014/main" id="{49FA5426-E957-4546-8A7E-30B82741ECB3}"/>
                  </a:ext>
                </a:extLst>
              </p:cNvPr>
              <p:cNvSpPr txBox="1">
                <a:spLocks noRot="1" noChangeAspect="1" noMove="1" noResize="1" noEditPoints="1" noAdjustHandles="1" noChangeArrowheads="1" noChangeShapeType="1" noTextEdit="1"/>
              </p:cNvSpPr>
              <p:nvPr/>
            </p:nvSpPr>
            <p:spPr>
              <a:xfrm>
                <a:off x="8084543" y="0"/>
                <a:ext cx="1059457" cy="769954"/>
              </a:xfrm>
              <a:prstGeom prst="rect">
                <a:avLst/>
              </a:prstGeom>
              <a:blipFill>
                <a:blip r:embed="rId8"/>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テキスト ボックス 21">
                <a:extLst>
                  <a:ext uri="{FF2B5EF4-FFF2-40B4-BE49-F238E27FC236}">
                    <a16:creationId xmlns:a16="http://schemas.microsoft.com/office/drawing/2014/main" id="{0CD0C57C-127F-4059-AC8F-21D773F43CB7}"/>
                  </a:ext>
                </a:extLst>
              </p:cNvPr>
              <p:cNvSpPr txBox="1"/>
              <p:nvPr/>
            </p:nvSpPr>
            <p:spPr>
              <a:xfrm>
                <a:off x="4420290" y="1339049"/>
                <a:ext cx="133081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0</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=0.580</m:t>
                      </m:r>
                    </m:oMath>
                  </m:oMathPara>
                </a14:m>
                <a:endParaRPr lang="en-GB" sz="1400" dirty="0">
                  <a:latin typeface="Comic Sans MS" panose="030F0702030302020204" pitchFamily="66" charset="0"/>
                </a:endParaRPr>
              </a:p>
            </p:txBody>
          </p:sp>
        </mc:Choice>
        <mc:Fallback xmlns="">
          <p:sp>
            <p:nvSpPr>
              <p:cNvPr id="22" name="テキスト ボックス 21">
                <a:extLst>
                  <a:ext uri="{FF2B5EF4-FFF2-40B4-BE49-F238E27FC236}">
                    <a16:creationId xmlns:a16="http://schemas.microsoft.com/office/drawing/2014/main" id="{0CD0C57C-127F-4059-AC8F-21D773F43CB7}"/>
                  </a:ext>
                </a:extLst>
              </p:cNvPr>
              <p:cNvSpPr txBox="1">
                <a:spLocks noRot="1" noChangeAspect="1" noMove="1" noResize="1" noEditPoints="1" noAdjustHandles="1" noChangeArrowheads="1" noChangeShapeType="1" noTextEdit="1"/>
              </p:cNvSpPr>
              <p:nvPr/>
            </p:nvSpPr>
            <p:spPr>
              <a:xfrm>
                <a:off x="4420290" y="1339049"/>
                <a:ext cx="1330814" cy="307777"/>
              </a:xfrm>
              <a:prstGeom prst="rect">
                <a:avLst/>
              </a:prstGeom>
              <a:blipFill>
                <a:blip r:embed="rId9"/>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テキスト ボックス 22">
                <a:extLst>
                  <a:ext uri="{FF2B5EF4-FFF2-40B4-BE49-F238E27FC236}">
                    <a16:creationId xmlns:a16="http://schemas.microsoft.com/office/drawing/2014/main" id="{5DCED158-8463-4B1C-AF31-4ADD6762B392}"/>
                  </a:ext>
                </a:extLst>
              </p:cNvPr>
              <p:cNvSpPr txBox="1"/>
              <p:nvPr/>
            </p:nvSpPr>
            <p:spPr>
              <a:xfrm>
                <a:off x="5636972" y="1332017"/>
                <a:ext cx="132664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1</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≠0.580</m:t>
                      </m:r>
                    </m:oMath>
                  </m:oMathPara>
                </a14:m>
                <a:endParaRPr lang="en-GB" sz="1400" dirty="0">
                  <a:latin typeface="Comic Sans MS" panose="030F0702030302020204" pitchFamily="66" charset="0"/>
                </a:endParaRPr>
              </a:p>
            </p:txBody>
          </p:sp>
        </mc:Choice>
        <mc:Fallback xmlns="">
          <p:sp>
            <p:nvSpPr>
              <p:cNvPr id="23" name="テキスト ボックス 22">
                <a:extLst>
                  <a:ext uri="{FF2B5EF4-FFF2-40B4-BE49-F238E27FC236}">
                    <a16:creationId xmlns:a16="http://schemas.microsoft.com/office/drawing/2014/main" id="{5DCED158-8463-4B1C-AF31-4ADD6762B392}"/>
                  </a:ext>
                </a:extLst>
              </p:cNvPr>
              <p:cNvSpPr txBox="1">
                <a:spLocks noRot="1" noChangeAspect="1" noMove="1" noResize="1" noEditPoints="1" noAdjustHandles="1" noChangeArrowheads="1" noChangeShapeType="1" noTextEdit="1"/>
              </p:cNvSpPr>
              <p:nvPr/>
            </p:nvSpPr>
            <p:spPr>
              <a:xfrm>
                <a:off x="5636972" y="1332017"/>
                <a:ext cx="1326645" cy="307777"/>
              </a:xfrm>
              <a:prstGeom prst="rect">
                <a:avLst/>
              </a:prstGeom>
              <a:blipFill>
                <a:blip r:embed="rId10"/>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テキスト ボックス 23">
                <a:extLst>
                  <a:ext uri="{FF2B5EF4-FFF2-40B4-BE49-F238E27FC236}">
                    <a16:creationId xmlns:a16="http://schemas.microsoft.com/office/drawing/2014/main" id="{F45191FE-4580-48A6-935F-5F518A2C51A9}"/>
                  </a:ext>
                </a:extLst>
              </p:cNvPr>
              <p:cNvSpPr txBox="1"/>
              <p:nvPr/>
            </p:nvSpPr>
            <p:spPr>
              <a:xfrm>
                <a:off x="7008569" y="1191072"/>
                <a:ext cx="1971630" cy="5582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1600" b="0" i="1" smtClean="0">
                              <a:latin typeface="Cambria Math" panose="02040503050406030204" pitchFamily="18" charset="0"/>
                              <a:ea typeface="Cambria Math" panose="02040503050406030204" pitchFamily="18" charset="0"/>
                            </a:rPr>
                          </m:ctrlPr>
                        </m:accPr>
                        <m:e>
                          <m:r>
                            <a:rPr lang="en-US" sz="1600" b="0" i="1" smtClean="0">
                              <a:latin typeface="Cambria Math" panose="02040503050406030204" pitchFamily="18" charset="0"/>
                              <a:ea typeface="Cambria Math" panose="02040503050406030204" pitchFamily="18" charset="0"/>
                            </a:rPr>
                            <m:t>𝐷</m:t>
                          </m:r>
                        </m:e>
                      </m:acc>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𝑁</m:t>
                      </m:r>
                      <m:d>
                        <m:dPr>
                          <m:ctrlPr>
                            <a:rPr lang="en-US" sz="1600" b="0" i="1" smtClean="0">
                              <a:latin typeface="Cambria Math" panose="02040503050406030204" pitchFamily="18" charset="0"/>
                              <a:ea typeface="Cambria Math" panose="02040503050406030204" pitchFamily="18" charset="0"/>
                            </a:rPr>
                          </m:ctrlPr>
                        </m:dPr>
                        <m:e>
                          <m:r>
                            <a:rPr lang="en-US" sz="1600" b="0" i="1" smtClean="0">
                              <a:latin typeface="Cambria Math" panose="02040503050406030204" pitchFamily="18" charset="0"/>
                              <a:ea typeface="Cambria Math" panose="02040503050406030204" pitchFamily="18" charset="0"/>
                            </a:rPr>
                            <m:t>0.580,</m:t>
                          </m:r>
                          <m:f>
                            <m:fPr>
                              <m:ctrlPr>
                                <a:rPr lang="en-US" sz="1600" b="0" i="1" smtClean="0">
                                  <a:latin typeface="Cambria Math" panose="02040503050406030204" pitchFamily="18" charset="0"/>
                                  <a:ea typeface="Cambria Math" panose="02040503050406030204" pitchFamily="18" charset="0"/>
                                </a:rPr>
                              </m:ctrlPr>
                            </m:fPr>
                            <m:num>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0.015</m:t>
                                  </m:r>
                                </m:e>
                                <m:sup>
                                  <m:r>
                                    <a:rPr lang="en-US" sz="1600" b="0" i="1" smtClean="0">
                                      <a:latin typeface="Cambria Math" panose="02040503050406030204" pitchFamily="18" charset="0"/>
                                      <a:ea typeface="Cambria Math" panose="02040503050406030204" pitchFamily="18" charset="0"/>
                                    </a:rPr>
                                    <m:t>2</m:t>
                                  </m:r>
                                </m:sup>
                              </m:sSup>
                            </m:num>
                            <m:den>
                              <m:r>
                                <a:rPr lang="en-US" sz="1600" b="0" i="1" smtClean="0">
                                  <a:latin typeface="Cambria Math" panose="02040503050406030204" pitchFamily="18" charset="0"/>
                                  <a:ea typeface="Cambria Math" panose="02040503050406030204" pitchFamily="18" charset="0"/>
                                </a:rPr>
                                <m:t>50</m:t>
                              </m:r>
                            </m:den>
                          </m:f>
                        </m:e>
                      </m:d>
                    </m:oMath>
                  </m:oMathPara>
                </a14:m>
                <a:endParaRPr lang="en-GB" sz="1600" dirty="0"/>
              </a:p>
            </p:txBody>
          </p:sp>
        </mc:Choice>
        <mc:Fallback xmlns="">
          <p:sp>
            <p:nvSpPr>
              <p:cNvPr id="24" name="テキスト ボックス 23">
                <a:extLst>
                  <a:ext uri="{FF2B5EF4-FFF2-40B4-BE49-F238E27FC236}">
                    <a16:creationId xmlns:a16="http://schemas.microsoft.com/office/drawing/2014/main" id="{F45191FE-4580-48A6-935F-5F518A2C51A9}"/>
                  </a:ext>
                </a:extLst>
              </p:cNvPr>
              <p:cNvSpPr txBox="1">
                <a:spLocks noRot="1" noChangeAspect="1" noMove="1" noResize="1" noEditPoints="1" noAdjustHandles="1" noChangeArrowheads="1" noChangeShapeType="1" noTextEdit="1"/>
              </p:cNvSpPr>
              <p:nvPr/>
            </p:nvSpPr>
            <p:spPr>
              <a:xfrm>
                <a:off x="7008569" y="1191072"/>
                <a:ext cx="1971630" cy="558230"/>
              </a:xfrm>
              <a:prstGeom prst="rect">
                <a:avLst/>
              </a:prstGeom>
              <a:blipFill>
                <a:blip r:embed="rId11"/>
                <a:stretch>
                  <a:fillRect b="-1087"/>
                </a:stretch>
              </a:blipFill>
            </p:spPr>
            <p:txBody>
              <a:bodyPr/>
              <a:lstStyle/>
              <a:p>
                <a:r>
                  <a:rPr lang="en-GB">
                    <a:noFill/>
                  </a:rPr>
                  <a:t> </a:t>
                </a:r>
              </a:p>
            </p:txBody>
          </p:sp>
        </mc:Fallback>
      </mc:AlternateContent>
      <p:sp>
        <p:nvSpPr>
          <p:cNvPr id="25" name="テキスト ボックス 24">
            <a:extLst>
              <a:ext uri="{FF2B5EF4-FFF2-40B4-BE49-F238E27FC236}">
                <a16:creationId xmlns:a16="http://schemas.microsoft.com/office/drawing/2014/main" id="{29B6F33B-0C1E-435D-A927-3D9489EE7E9B}"/>
              </a:ext>
            </a:extLst>
          </p:cNvPr>
          <p:cNvSpPr txBox="1"/>
          <p:nvPr/>
        </p:nvSpPr>
        <p:spPr>
          <a:xfrm>
            <a:off x="4332831" y="1798484"/>
            <a:ext cx="4811169" cy="738664"/>
          </a:xfrm>
          <a:prstGeom prst="rect">
            <a:avLst/>
          </a:prstGeom>
          <a:noFill/>
        </p:spPr>
        <p:txBody>
          <a:bodyPr wrap="square" rtlCol="0">
            <a:spAutoFit/>
          </a:bodyPr>
          <a:lstStyle/>
          <a:p>
            <a:r>
              <a:rPr lang="en-US" sz="1400" dirty="0">
                <a:latin typeface="Comic Sans MS" panose="030F0702030302020204" pitchFamily="66" charset="0"/>
              </a:rPr>
              <a:t>3) Now, using the sample distribution, we need to find the regions that have a probability of 1% or less (</a:t>
            </a:r>
            <a:r>
              <a:rPr lang="en-US" sz="1400" dirty="0" err="1">
                <a:latin typeface="Comic Sans MS" panose="030F0702030302020204" pitchFamily="66" charset="0"/>
              </a:rPr>
              <a:t>ie</a:t>
            </a:r>
            <a:r>
              <a:rPr lang="en-US" sz="1400" dirty="0">
                <a:latin typeface="Comic Sans MS" panose="030F0702030302020204" pitchFamily="66" charset="0"/>
              </a:rPr>
              <a:t> have an total area of 0.01)</a:t>
            </a:r>
            <a:endParaRPr lang="en-GB" sz="1400" dirty="0">
              <a:latin typeface="Comic Sans MS" panose="030F0702030302020204" pitchFamily="66" charset="0"/>
            </a:endParaRPr>
          </a:p>
        </p:txBody>
      </p:sp>
      <p:cxnSp>
        <p:nvCxnSpPr>
          <p:cNvPr id="38" name="直線矢印コネクタ 37">
            <a:extLst>
              <a:ext uri="{FF2B5EF4-FFF2-40B4-BE49-F238E27FC236}">
                <a16:creationId xmlns:a16="http://schemas.microsoft.com/office/drawing/2014/main" id="{DBDC7795-038C-4FC3-A52C-A573A3F8E166}"/>
              </a:ext>
            </a:extLst>
          </p:cNvPr>
          <p:cNvCxnSpPr>
            <a:cxnSpLocks/>
          </p:cNvCxnSpPr>
          <p:nvPr/>
        </p:nvCxnSpPr>
        <p:spPr>
          <a:xfrm flipV="1">
            <a:off x="5528980" y="2768304"/>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9" name="テキスト ボックス 48">
                <a:extLst>
                  <a:ext uri="{FF2B5EF4-FFF2-40B4-BE49-F238E27FC236}">
                    <a16:creationId xmlns:a16="http://schemas.microsoft.com/office/drawing/2014/main" id="{110417A8-FACD-4619-A490-1982A649209E}"/>
                  </a:ext>
                </a:extLst>
              </p:cNvPr>
              <p:cNvSpPr txBox="1"/>
              <p:nvPr/>
            </p:nvSpPr>
            <p:spPr>
              <a:xfrm>
                <a:off x="5427267" y="4342365"/>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0.580</m:t>
                      </m:r>
                    </m:oMath>
                  </m:oMathPara>
                </a14:m>
                <a:endParaRPr lang="en-GB" sz="1100" dirty="0">
                  <a:solidFill>
                    <a:srgbClr val="0000FF"/>
                  </a:solidFill>
                  <a:latin typeface="Comic Sans MS" panose="030F0702030302020204" pitchFamily="66" charset="0"/>
                </a:endParaRPr>
              </a:p>
            </p:txBody>
          </p:sp>
        </mc:Choice>
        <mc:Fallback xmlns="">
          <p:sp>
            <p:nvSpPr>
              <p:cNvPr id="49" name="テキスト ボックス 48">
                <a:extLst>
                  <a:ext uri="{FF2B5EF4-FFF2-40B4-BE49-F238E27FC236}">
                    <a16:creationId xmlns:a16="http://schemas.microsoft.com/office/drawing/2014/main" id="{110417A8-FACD-4619-A490-1982A649209E}"/>
                  </a:ext>
                </a:extLst>
              </p:cNvPr>
              <p:cNvSpPr txBox="1">
                <a:spLocks noRot="1" noChangeAspect="1" noMove="1" noResize="1" noEditPoints="1" noAdjustHandles="1" noChangeArrowheads="1" noChangeShapeType="1" noTextEdit="1"/>
              </p:cNvSpPr>
              <p:nvPr/>
            </p:nvSpPr>
            <p:spPr>
              <a:xfrm>
                <a:off x="5427267" y="4342365"/>
                <a:ext cx="275514" cy="261610"/>
              </a:xfrm>
              <a:prstGeom prst="rect">
                <a:avLst/>
              </a:prstGeom>
              <a:blipFill>
                <a:blip r:embed="rId12"/>
                <a:stretch>
                  <a:fillRect l="-35556" r="-26667"/>
                </a:stretch>
              </a:blipFill>
            </p:spPr>
            <p:txBody>
              <a:bodyPr/>
              <a:lstStyle/>
              <a:p>
                <a:r>
                  <a:rPr lang="en-GB">
                    <a:noFill/>
                  </a:rPr>
                  <a:t> </a:t>
                </a:r>
              </a:p>
            </p:txBody>
          </p:sp>
        </mc:Fallback>
      </mc:AlternateContent>
      <p:cxnSp>
        <p:nvCxnSpPr>
          <p:cNvPr id="51" name="直線矢印コネクタ 50">
            <a:extLst>
              <a:ext uri="{FF2B5EF4-FFF2-40B4-BE49-F238E27FC236}">
                <a16:creationId xmlns:a16="http://schemas.microsoft.com/office/drawing/2014/main" id="{34FBB69D-1C5B-4EEE-863E-17C46850F1CD}"/>
              </a:ext>
            </a:extLst>
          </p:cNvPr>
          <p:cNvCxnSpPr>
            <a:cxnSpLocks/>
          </p:cNvCxnSpPr>
          <p:nvPr/>
        </p:nvCxnSpPr>
        <p:spPr>
          <a:xfrm flipV="1">
            <a:off x="5019071" y="4172384"/>
            <a:ext cx="0" cy="191039"/>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2" name="テキスト ボックス 51">
                <a:extLst>
                  <a:ext uri="{FF2B5EF4-FFF2-40B4-BE49-F238E27FC236}">
                    <a16:creationId xmlns:a16="http://schemas.microsoft.com/office/drawing/2014/main" id="{A3C95321-847C-4734-B1B4-5759C0D9D0F1}"/>
                  </a:ext>
                </a:extLst>
              </p:cNvPr>
              <p:cNvSpPr txBox="1"/>
              <p:nvPr/>
            </p:nvSpPr>
            <p:spPr>
              <a:xfrm>
                <a:off x="4898298" y="4342366"/>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m:t>
                      </m:r>
                    </m:oMath>
                  </m:oMathPara>
                </a14:m>
                <a:endParaRPr lang="en-GB" sz="1100" dirty="0">
                  <a:solidFill>
                    <a:srgbClr val="0000FF"/>
                  </a:solidFill>
                  <a:latin typeface="Comic Sans MS" panose="030F0702030302020204" pitchFamily="66" charset="0"/>
                </a:endParaRPr>
              </a:p>
            </p:txBody>
          </p:sp>
        </mc:Choice>
        <mc:Fallback xmlns="">
          <p:sp>
            <p:nvSpPr>
              <p:cNvPr id="52" name="テキスト ボックス 51">
                <a:extLst>
                  <a:ext uri="{FF2B5EF4-FFF2-40B4-BE49-F238E27FC236}">
                    <a16:creationId xmlns:a16="http://schemas.microsoft.com/office/drawing/2014/main" id="{A3C95321-847C-4734-B1B4-5759C0D9D0F1}"/>
                  </a:ext>
                </a:extLst>
              </p:cNvPr>
              <p:cNvSpPr txBox="1">
                <a:spLocks noRot="1" noChangeAspect="1" noMove="1" noResize="1" noEditPoints="1" noAdjustHandles="1" noChangeArrowheads="1" noChangeShapeType="1" noTextEdit="1"/>
              </p:cNvSpPr>
              <p:nvPr/>
            </p:nvSpPr>
            <p:spPr>
              <a:xfrm>
                <a:off x="4898298" y="4342366"/>
                <a:ext cx="275514" cy="261610"/>
              </a:xfrm>
              <a:prstGeom prst="rect">
                <a:avLst/>
              </a:prstGeom>
              <a:blipFill>
                <a:blip r:embed="rId13"/>
                <a:stretch>
                  <a:fillRect/>
                </a:stretch>
              </a:blipFill>
            </p:spPr>
            <p:txBody>
              <a:bodyPr/>
              <a:lstStyle/>
              <a:p>
                <a:r>
                  <a:rPr lang="en-GB">
                    <a:noFill/>
                  </a:rPr>
                  <a:t> </a:t>
                </a:r>
              </a:p>
            </p:txBody>
          </p:sp>
        </mc:Fallback>
      </mc:AlternateContent>
      <p:sp>
        <p:nvSpPr>
          <p:cNvPr id="53" name="テキスト ボックス 52">
            <a:extLst>
              <a:ext uri="{FF2B5EF4-FFF2-40B4-BE49-F238E27FC236}">
                <a16:creationId xmlns:a16="http://schemas.microsoft.com/office/drawing/2014/main" id="{3CEF30D0-1C0A-498F-B90C-4C473DB904DD}"/>
              </a:ext>
            </a:extLst>
          </p:cNvPr>
          <p:cNvSpPr txBox="1"/>
          <p:nvPr/>
        </p:nvSpPr>
        <p:spPr>
          <a:xfrm>
            <a:off x="4474667" y="3747440"/>
            <a:ext cx="6946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0.005</a:t>
            </a:r>
            <a:endParaRPr lang="en-GB" sz="1200" dirty="0">
              <a:solidFill>
                <a:srgbClr val="FF0000"/>
              </a:solidFill>
              <a:latin typeface="Comic Sans MS" panose="030F0702030302020204" pitchFamily="66" charset="0"/>
            </a:endParaRPr>
          </a:p>
        </p:txBody>
      </p:sp>
      <p:cxnSp>
        <p:nvCxnSpPr>
          <p:cNvPr id="57" name="直線矢印コネクタ 56">
            <a:extLst>
              <a:ext uri="{FF2B5EF4-FFF2-40B4-BE49-F238E27FC236}">
                <a16:creationId xmlns:a16="http://schemas.microsoft.com/office/drawing/2014/main" id="{D2C5DFE0-FB3C-4C13-ACCD-1F74E9789328}"/>
              </a:ext>
            </a:extLst>
          </p:cNvPr>
          <p:cNvCxnSpPr>
            <a:cxnSpLocks/>
          </p:cNvCxnSpPr>
          <p:nvPr/>
        </p:nvCxnSpPr>
        <p:spPr>
          <a:xfrm flipV="1">
            <a:off x="6041421" y="4172384"/>
            <a:ext cx="0" cy="191039"/>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p:grpSp>
        <p:nvGrpSpPr>
          <p:cNvPr id="27" name="グループ化 26">
            <a:extLst>
              <a:ext uri="{FF2B5EF4-FFF2-40B4-BE49-F238E27FC236}">
                <a16:creationId xmlns:a16="http://schemas.microsoft.com/office/drawing/2014/main" id="{7CAAAAA3-A6D8-4BC9-A5E3-8A45D2FD2DAC}"/>
              </a:ext>
            </a:extLst>
          </p:cNvPr>
          <p:cNvGrpSpPr/>
          <p:nvPr/>
        </p:nvGrpSpPr>
        <p:grpSpPr>
          <a:xfrm>
            <a:off x="4255721" y="2542017"/>
            <a:ext cx="2314772" cy="2087293"/>
            <a:chOff x="4499342" y="1196752"/>
            <a:chExt cx="4321250" cy="3985257"/>
          </a:xfrm>
        </p:grpSpPr>
        <p:cxnSp>
          <p:nvCxnSpPr>
            <p:cNvPr id="28" name="直線矢印コネクタ 27">
              <a:extLst>
                <a:ext uri="{FF2B5EF4-FFF2-40B4-BE49-F238E27FC236}">
                  <a16:creationId xmlns:a16="http://schemas.microsoft.com/office/drawing/2014/main" id="{C87512B9-75DA-4563-B011-95FF277A7AAD}"/>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1D8FA041-E00F-4005-92C8-0A93C1E35054}"/>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BED2A14F-FF01-48F0-B39A-DBF429D0CAF8}"/>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31" name="テキスト ボックス 30">
              <a:extLst>
                <a:ext uri="{FF2B5EF4-FFF2-40B4-BE49-F238E27FC236}">
                  <a16:creationId xmlns:a16="http://schemas.microsoft.com/office/drawing/2014/main" id="{6E7F89CC-F3CC-476C-905F-D70768B69615}"/>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35" name="グループ化 34">
              <a:extLst>
                <a:ext uri="{FF2B5EF4-FFF2-40B4-BE49-F238E27FC236}">
                  <a16:creationId xmlns:a16="http://schemas.microsoft.com/office/drawing/2014/main" id="{81B29BDF-A08D-4FE6-95EA-F9B630ABCDCC}"/>
                </a:ext>
              </a:extLst>
            </p:cNvPr>
            <p:cNvGrpSpPr/>
            <p:nvPr/>
          </p:nvGrpSpPr>
          <p:grpSpPr>
            <a:xfrm>
              <a:off x="5058300" y="1628800"/>
              <a:ext cx="3637208" cy="2973657"/>
              <a:chOff x="5004048" y="1412776"/>
              <a:chExt cx="3637208" cy="2973657"/>
            </a:xfrm>
          </p:grpSpPr>
          <p:sp>
            <p:nvSpPr>
              <p:cNvPr id="36" name="Freeform 22">
                <a:extLst>
                  <a:ext uri="{FF2B5EF4-FFF2-40B4-BE49-F238E27FC236}">
                    <a16:creationId xmlns:a16="http://schemas.microsoft.com/office/drawing/2014/main" id="{3584E5DF-E804-4624-8596-2B2BE815D4DA}"/>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Freeform 22">
                <a:extLst>
                  <a:ext uri="{FF2B5EF4-FFF2-40B4-BE49-F238E27FC236}">
                    <a16:creationId xmlns:a16="http://schemas.microsoft.com/office/drawing/2014/main" id="{2AB616D0-08D0-4329-92C5-1B0A7F42F1DA}"/>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59" name="テキスト ボックス 58">
            <a:extLst>
              <a:ext uri="{FF2B5EF4-FFF2-40B4-BE49-F238E27FC236}">
                <a16:creationId xmlns:a16="http://schemas.microsoft.com/office/drawing/2014/main" id="{B69253BF-EEB8-403D-9E41-734489791839}"/>
              </a:ext>
            </a:extLst>
          </p:cNvPr>
          <p:cNvSpPr txBox="1"/>
          <p:nvPr/>
        </p:nvSpPr>
        <p:spPr>
          <a:xfrm>
            <a:off x="5998667" y="3741090"/>
            <a:ext cx="6946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0.005</a:t>
            </a:r>
            <a:endParaRPr lang="en-GB" sz="1200" dirty="0">
              <a:solidFill>
                <a:srgbClr val="FF0000"/>
              </a:solidFill>
              <a:latin typeface="Comic Sans MS" panose="030F0702030302020204" pitchFamily="66" charset="0"/>
            </a:endParaRPr>
          </a:p>
        </p:txBody>
      </p:sp>
      <p:sp>
        <p:nvSpPr>
          <p:cNvPr id="60" name="フリーフォーム: 図形 59">
            <a:extLst>
              <a:ext uri="{FF2B5EF4-FFF2-40B4-BE49-F238E27FC236}">
                <a16:creationId xmlns:a16="http://schemas.microsoft.com/office/drawing/2014/main" id="{01EAC64E-1D98-4028-A185-8876700F9160}"/>
              </a:ext>
            </a:extLst>
          </p:cNvPr>
          <p:cNvSpPr/>
          <p:nvPr/>
        </p:nvSpPr>
        <p:spPr>
          <a:xfrm flipH="1">
            <a:off x="6047714" y="6132633"/>
            <a:ext cx="450850" cy="171450"/>
          </a:xfrm>
          <a:custGeom>
            <a:avLst/>
            <a:gdLst>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0 w 460375"/>
              <a:gd name="connsiteY5"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0 w 460375"/>
              <a:gd name="connsiteY5" fmla="*/ 127000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50850"/>
              <a:gd name="connsiteY0" fmla="*/ 171450 h 171450"/>
              <a:gd name="connsiteX1" fmla="*/ 447675 w 450850"/>
              <a:gd name="connsiteY1" fmla="*/ 161925 h 171450"/>
              <a:gd name="connsiteX2" fmla="*/ 450850 w 450850"/>
              <a:gd name="connsiteY2" fmla="*/ 0 h 171450"/>
              <a:gd name="connsiteX3" fmla="*/ 323850 w 450850"/>
              <a:gd name="connsiteY3" fmla="*/ 57150 h 171450"/>
              <a:gd name="connsiteX4" fmla="*/ 152400 w 450850"/>
              <a:gd name="connsiteY4" fmla="*/ 101600 h 171450"/>
              <a:gd name="connsiteX5" fmla="*/ 0 w 450850"/>
              <a:gd name="connsiteY5" fmla="*/ 123825 h 171450"/>
              <a:gd name="connsiteX6" fmla="*/ 0 w 450850"/>
              <a:gd name="connsiteY6"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850" h="171450">
                <a:moveTo>
                  <a:pt x="0" y="171450"/>
                </a:moveTo>
                <a:lnTo>
                  <a:pt x="447675" y="161925"/>
                </a:lnTo>
                <a:cubicBezTo>
                  <a:pt x="448733" y="107950"/>
                  <a:pt x="449792" y="53975"/>
                  <a:pt x="450850" y="0"/>
                </a:cubicBezTo>
                <a:lnTo>
                  <a:pt x="323850" y="57150"/>
                </a:lnTo>
                <a:lnTo>
                  <a:pt x="152400" y="101600"/>
                </a:lnTo>
                <a:cubicBezTo>
                  <a:pt x="101600" y="109008"/>
                  <a:pt x="60325" y="132292"/>
                  <a:pt x="0" y="123825"/>
                </a:cubicBezTo>
                <a:lnTo>
                  <a:pt x="0" y="17145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フリーフォーム: 図形 60">
            <a:extLst>
              <a:ext uri="{FF2B5EF4-FFF2-40B4-BE49-F238E27FC236}">
                <a16:creationId xmlns:a16="http://schemas.microsoft.com/office/drawing/2014/main" id="{F5F3AB30-6381-477C-A469-E6167E4622A1}"/>
              </a:ext>
            </a:extLst>
          </p:cNvPr>
          <p:cNvSpPr/>
          <p:nvPr/>
        </p:nvSpPr>
        <p:spPr>
          <a:xfrm>
            <a:off x="4587214" y="6126283"/>
            <a:ext cx="450850" cy="171450"/>
          </a:xfrm>
          <a:custGeom>
            <a:avLst/>
            <a:gdLst>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0 w 460375"/>
              <a:gd name="connsiteY5"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0 w 460375"/>
              <a:gd name="connsiteY5" fmla="*/ 127000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50850"/>
              <a:gd name="connsiteY0" fmla="*/ 171450 h 171450"/>
              <a:gd name="connsiteX1" fmla="*/ 447675 w 450850"/>
              <a:gd name="connsiteY1" fmla="*/ 161925 h 171450"/>
              <a:gd name="connsiteX2" fmla="*/ 450850 w 450850"/>
              <a:gd name="connsiteY2" fmla="*/ 0 h 171450"/>
              <a:gd name="connsiteX3" fmla="*/ 323850 w 450850"/>
              <a:gd name="connsiteY3" fmla="*/ 57150 h 171450"/>
              <a:gd name="connsiteX4" fmla="*/ 152400 w 450850"/>
              <a:gd name="connsiteY4" fmla="*/ 101600 h 171450"/>
              <a:gd name="connsiteX5" fmla="*/ 0 w 450850"/>
              <a:gd name="connsiteY5" fmla="*/ 123825 h 171450"/>
              <a:gd name="connsiteX6" fmla="*/ 0 w 450850"/>
              <a:gd name="connsiteY6"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850" h="171450">
                <a:moveTo>
                  <a:pt x="0" y="171450"/>
                </a:moveTo>
                <a:lnTo>
                  <a:pt x="447675" y="161925"/>
                </a:lnTo>
                <a:cubicBezTo>
                  <a:pt x="448733" y="107950"/>
                  <a:pt x="449792" y="53975"/>
                  <a:pt x="450850" y="0"/>
                </a:cubicBezTo>
                <a:lnTo>
                  <a:pt x="323850" y="57150"/>
                </a:lnTo>
                <a:lnTo>
                  <a:pt x="152400" y="101600"/>
                </a:lnTo>
                <a:cubicBezTo>
                  <a:pt x="101600" y="109008"/>
                  <a:pt x="60325" y="132292"/>
                  <a:pt x="0" y="123825"/>
                </a:cubicBezTo>
                <a:lnTo>
                  <a:pt x="0" y="17145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2" name="直線矢印コネクタ 61">
            <a:extLst>
              <a:ext uri="{FF2B5EF4-FFF2-40B4-BE49-F238E27FC236}">
                <a16:creationId xmlns:a16="http://schemas.microsoft.com/office/drawing/2014/main" id="{CDC418EC-F1F8-4182-8ED4-A0F4DD73CD38}"/>
              </a:ext>
            </a:extLst>
          </p:cNvPr>
          <p:cNvCxnSpPr>
            <a:cxnSpLocks/>
          </p:cNvCxnSpPr>
          <p:nvPr/>
        </p:nvCxnSpPr>
        <p:spPr>
          <a:xfrm flipV="1">
            <a:off x="5546493" y="4709965"/>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3" name="テキスト ボックス 62">
                <a:extLst>
                  <a:ext uri="{FF2B5EF4-FFF2-40B4-BE49-F238E27FC236}">
                    <a16:creationId xmlns:a16="http://schemas.microsoft.com/office/drawing/2014/main" id="{3D978C4D-051A-4E2E-B028-E0C99F748FE6}"/>
                  </a:ext>
                </a:extLst>
              </p:cNvPr>
              <p:cNvSpPr txBox="1"/>
              <p:nvPr/>
            </p:nvSpPr>
            <p:spPr>
              <a:xfrm>
                <a:off x="5444780" y="6284026"/>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m:t>
                      </m:r>
                    </m:oMath>
                  </m:oMathPara>
                </a14:m>
                <a:endParaRPr lang="en-GB" sz="1100" dirty="0">
                  <a:solidFill>
                    <a:srgbClr val="0000FF"/>
                  </a:solidFill>
                  <a:latin typeface="Comic Sans MS" panose="030F0702030302020204" pitchFamily="66" charset="0"/>
                </a:endParaRPr>
              </a:p>
            </p:txBody>
          </p:sp>
        </mc:Choice>
        <mc:Fallback xmlns="">
          <p:sp>
            <p:nvSpPr>
              <p:cNvPr id="63" name="テキスト ボックス 62">
                <a:extLst>
                  <a:ext uri="{FF2B5EF4-FFF2-40B4-BE49-F238E27FC236}">
                    <a16:creationId xmlns:a16="http://schemas.microsoft.com/office/drawing/2014/main" id="{3D978C4D-051A-4E2E-B028-E0C99F748FE6}"/>
                  </a:ext>
                </a:extLst>
              </p:cNvPr>
              <p:cNvSpPr txBox="1">
                <a:spLocks noRot="1" noChangeAspect="1" noMove="1" noResize="1" noEditPoints="1" noAdjustHandles="1" noChangeArrowheads="1" noChangeShapeType="1" noTextEdit="1"/>
              </p:cNvSpPr>
              <p:nvPr/>
            </p:nvSpPr>
            <p:spPr>
              <a:xfrm>
                <a:off x="5444780" y="6284026"/>
                <a:ext cx="275514" cy="261610"/>
              </a:xfrm>
              <a:prstGeom prst="rect">
                <a:avLst/>
              </a:prstGeom>
              <a:blipFill>
                <a:blip r:embed="rId14"/>
                <a:stretch>
                  <a:fillRect/>
                </a:stretch>
              </a:blipFill>
            </p:spPr>
            <p:txBody>
              <a:bodyPr/>
              <a:lstStyle/>
              <a:p>
                <a:r>
                  <a:rPr lang="en-GB">
                    <a:noFill/>
                  </a:rPr>
                  <a:t> </a:t>
                </a:r>
              </a:p>
            </p:txBody>
          </p:sp>
        </mc:Fallback>
      </mc:AlternateContent>
      <p:cxnSp>
        <p:nvCxnSpPr>
          <p:cNvPr id="64" name="直線矢印コネクタ 63">
            <a:extLst>
              <a:ext uri="{FF2B5EF4-FFF2-40B4-BE49-F238E27FC236}">
                <a16:creationId xmlns:a16="http://schemas.microsoft.com/office/drawing/2014/main" id="{49C60FE8-59D5-4826-B116-4FD8E54A04DA}"/>
              </a:ext>
            </a:extLst>
          </p:cNvPr>
          <p:cNvCxnSpPr>
            <a:cxnSpLocks/>
          </p:cNvCxnSpPr>
          <p:nvPr/>
        </p:nvCxnSpPr>
        <p:spPr>
          <a:xfrm flipV="1">
            <a:off x="5036584" y="6114045"/>
            <a:ext cx="0" cy="191039"/>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66" name="テキスト ボックス 65">
            <a:extLst>
              <a:ext uri="{FF2B5EF4-FFF2-40B4-BE49-F238E27FC236}">
                <a16:creationId xmlns:a16="http://schemas.microsoft.com/office/drawing/2014/main" id="{D77700EE-B704-4DBE-B629-8195F53BCB6E}"/>
              </a:ext>
            </a:extLst>
          </p:cNvPr>
          <p:cNvSpPr txBox="1"/>
          <p:nvPr/>
        </p:nvSpPr>
        <p:spPr>
          <a:xfrm>
            <a:off x="4492180" y="5689101"/>
            <a:ext cx="6946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0.005</a:t>
            </a:r>
            <a:endParaRPr lang="en-GB" sz="1200" dirty="0">
              <a:solidFill>
                <a:srgbClr val="FF0000"/>
              </a:solidFill>
              <a:latin typeface="Comic Sans MS" panose="030F0702030302020204" pitchFamily="66" charset="0"/>
            </a:endParaRPr>
          </a:p>
        </p:txBody>
      </p:sp>
      <p:cxnSp>
        <p:nvCxnSpPr>
          <p:cNvPr id="67" name="直線矢印コネクタ 66">
            <a:extLst>
              <a:ext uri="{FF2B5EF4-FFF2-40B4-BE49-F238E27FC236}">
                <a16:creationId xmlns:a16="http://schemas.microsoft.com/office/drawing/2014/main" id="{FE7038CD-08B4-4DEC-B894-D88A590C5B1E}"/>
              </a:ext>
            </a:extLst>
          </p:cNvPr>
          <p:cNvCxnSpPr>
            <a:cxnSpLocks/>
          </p:cNvCxnSpPr>
          <p:nvPr/>
        </p:nvCxnSpPr>
        <p:spPr>
          <a:xfrm flipV="1">
            <a:off x="6058934" y="6114045"/>
            <a:ext cx="0" cy="191039"/>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B78A3F91-7C43-4B8E-BC3F-4AB0135C956F}"/>
              </a:ext>
            </a:extLst>
          </p:cNvPr>
          <p:cNvGrpSpPr/>
          <p:nvPr/>
        </p:nvGrpSpPr>
        <p:grpSpPr>
          <a:xfrm>
            <a:off x="4273234" y="4483678"/>
            <a:ext cx="2314772" cy="2087293"/>
            <a:chOff x="4499342" y="1196752"/>
            <a:chExt cx="4321250" cy="3985257"/>
          </a:xfrm>
        </p:grpSpPr>
        <p:cxnSp>
          <p:nvCxnSpPr>
            <p:cNvPr id="70" name="直線矢印コネクタ 69">
              <a:extLst>
                <a:ext uri="{FF2B5EF4-FFF2-40B4-BE49-F238E27FC236}">
                  <a16:creationId xmlns:a16="http://schemas.microsoft.com/office/drawing/2014/main" id="{15A4DC80-F7B3-4132-8B05-BF66557E960B}"/>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a:extLst>
                <a:ext uri="{FF2B5EF4-FFF2-40B4-BE49-F238E27FC236}">
                  <a16:creationId xmlns:a16="http://schemas.microsoft.com/office/drawing/2014/main" id="{C7E40BC8-476B-4C3B-8EE9-1F935BC8F433}"/>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F9A5A0E6-A6C7-45D8-83AA-989F422AEA9E}"/>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73" name="テキスト ボックス 72">
              <a:extLst>
                <a:ext uri="{FF2B5EF4-FFF2-40B4-BE49-F238E27FC236}">
                  <a16:creationId xmlns:a16="http://schemas.microsoft.com/office/drawing/2014/main" id="{C5C54AAE-E5A8-4256-8DDE-493D6F049B25}"/>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74" name="グループ化 73">
              <a:extLst>
                <a:ext uri="{FF2B5EF4-FFF2-40B4-BE49-F238E27FC236}">
                  <a16:creationId xmlns:a16="http://schemas.microsoft.com/office/drawing/2014/main" id="{6A553D3A-38D7-432E-97F9-5328A09F8E4A}"/>
                </a:ext>
              </a:extLst>
            </p:cNvPr>
            <p:cNvGrpSpPr/>
            <p:nvPr/>
          </p:nvGrpSpPr>
          <p:grpSpPr>
            <a:xfrm>
              <a:off x="5058300" y="1628800"/>
              <a:ext cx="3637208" cy="2973657"/>
              <a:chOff x="5004048" y="1412776"/>
              <a:chExt cx="3637208" cy="2973657"/>
            </a:xfrm>
          </p:grpSpPr>
          <p:sp>
            <p:nvSpPr>
              <p:cNvPr id="75" name="Freeform 22">
                <a:extLst>
                  <a:ext uri="{FF2B5EF4-FFF2-40B4-BE49-F238E27FC236}">
                    <a16:creationId xmlns:a16="http://schemas.microsoft.com/office/drawing/2014/main" id="{8A3D12AF-9BDA-4752-9A76-FC8D7EB9917F}"/>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Freeform 22">
                <a:extLst>
                  <a:ext uri="{FF2B5EF4-FFF2-40B4-BE49-F238E27FC236}">
                    <a16:creationId xmlns:a16="http://schemas.microsoft.com/office/drawing/2014/main" id="{A7E9BCC9-F08B-42A6-B4B9-394D56E6BF8C}"/>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77" name="テキスト ボックス 76">
            <a:extLst>
              <a:ext uri="{FF2B5EF4-FFF2-40B4-BE49-F238E27FC236}">
                <a16:creationId xmlns:a16="http://schemas.microsoft.com/office/drawing/2014/main" id="{B89288F2-C2F5-4C8B-82AE-35A5C02E6610}"/>
              </a:ext>
            </a:extLst>
          </p:cNvPr>
          <p:cNvSpPr txBox="1"/>
          <p:nvPr/>
        </p:nvSpPr>
        <p:spPr>
          <a:xfrm>
            <a:off x="6016180" y="5682751"/>
            <a:ext cx="6946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0.005</a:t>
            </a:r>
            <a:endParaRPr lang="en-GB" sz="1200" dirty="0">
              <a:solidFill>
                <a:srgbClr val="FF0000"/>
              </a:solidFill>
              <a:latin typeface="Comic Sans MS" panose="030F0702030302020204" pitchFamily="66" charset="0"/>
            </a:endParaRPr>
          </a:p>
        </p:txBody>
      </p:sp>
      <p:sp>
        <p:nvSpPr>
          <p:cNvPr id="11" name="テキスト ボックス 10">
            <a:extLst>
              <a:ext uri="{FF2B5EF4-FFF2-40B4-BE49-F238E27FC236}">
                <a16:creationId xmlns:a16="http://schemas.microsoft.com/office/drawing/2014/main" id="{045F78CD-8288-4D77-9589-F2850D964C81}"/>
              </a:ext>
            </a:extLst>
          </p:cNvPr>
          <p:cNvSpPr txBox="1"/>
          <p:nvPr/>
        </p:nvSpPr>
        <p:spPr>
          <a:xfrm>
            <a:off x="4405408" y="2607398"/>
            <a:ext cx="1065320" cy="461665"/>
          </a:xfrm>
          <a:prstGeom prst="rect">
            <a:avLst/>
          </a:prstGeom>
          <a:noFill/>
        </p:spPr>
        <p:txBody>
          <a:bodyPr wrap="square" rtlCol="0">
            <a:spAutoFit/>
          </a:bodyPr>
          <a:lstStyle/>
          <a:p>
            <a:pPr algn="ctr"/>
            <a:r>
              <a:rPr lang="en-US" sz="1200" u="sng" dirty="0">
                <a:latin typeface="Comic Sans MS" panose="030F0702030302020204" pitchFamily="66" charset="0"/>
              </a:rPr>
              <a:t>Specific</a:t>
            </a:r>
            <a:r>
              <a:rPr lang="en-US" sz="1200" dirty="0">
                <a:latin typeface="Comic Sans MS" panose="030F0702030302020204" pitchFamily="66" charset="0"/>
              </a:rPr>
              <a:t> distribution</a:t>
            </a:r>
            <a:endParaRPr lang="en-GB" sz="1200" dirty="0">
              <a:latin typeface="Comic Sans MS" panose="030F0702030302020204" pitchFamily="66" charset="0"/>
            </a:endParaRPr>
          </a:p>
        </p:txBody>
      </p:sp>
      <p:sp>
        <p:nvSpPr>
          <p:cNvPr id="78" name="テキスト ボックス 77">
            <a:extLst>
              <a:ext uri="{FF2B5EF4-FFF2-40B4-BE49-F238E27FC236}">
                <a16:creationId xmlns:a16="http://schemas.microsoft.com/office/drawing/2014/main" id="{4358473E-CB77-4F7F-A100-5BFACDCD9E20}"/>
              </a:ext>
            </a:extLst>
          </p:cNvPr>
          <p:cNvSpPr txBox="1"/>
          <p:nvPr/>
        </p:nvSpPr>
        <p:spPr>
          <a:xfrm>
            <a:off x="4441556" y="4627728"/>
            <a:ext cx="1065320" cy="461665"/>
          </a:xfrm>
          <a:prstGeom prst="rect">
            <a:avLst/>
          </a:prstGeom>
          <a:noFill/>
        </p:spPr>
        <p:txBody>
          <a:bodyPr wrap="square" rtlCol="0">
            <a:spAutoFit/>
          </a:bodyPr>
          <a:lstStyle/>
          <a:p>
            <a:pPr algn="ctr"/>
            <a:r>
              <a:rPr lang="en-US" sz="1200" u="sng" dirty="0">
                <a:latin typeface="Comic Sans MS" panose="030F0702030302020204" pitchFamily="66" charset="0"/>
              </a:rPr>
              <a:t>Standard</a:t>
            </a:r>
            <a:r>
              <a:rPr lang="en-US" sz="1200" dirty="0">
                <a:latin typeface="Comic Sans MS" panose="030F0702030302020204" pitchFamily="66" charset="0"/>
              </a:rPr>
              <a:t> distribution</a:t>
            </a:r>
            <a:endParaRPr lang="en-GB" sz="1200" dirty="0">
              <a:latin typeface="Comic Sans MS" panose="030F0702030302020204" pitchFamily="66" charset="0"/>
            </a:endParaRPr>
          </a:p>
        </p:txBody>
      </p:sp>
      <p:sp>
        <p:nvSpPr>
          <p:cNvPr id="12" name="テキスト ボックス 11">
            <a:extLst>
              <a:ext uri="{FF2B5EF4-FFF2-40B4-BE49-F238E27FC236}">
                <a16:creationId xmlns:a16="http://schemas.microsoft.com/office/drawing/2014/main" id="{F10934F8-9843-4739-A46F-31343A374ADC}"/>
              </a:ext>
            </a:extLst>
          </p:cNvPr>
          <p:cNvSpPr txBox="1"/>
          <p:nvPr/>
        </p:nvSpPr>
        <p:spPr>
          <a:xfrm>
            <a:off x="6701323" y="2597111"/>
            <a:ext cx="2442677"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Now use the formula above for the lower value…</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4" name="テキスト ボックス 53">
                <a:extLst>
                  <a:ext uri="{FF2B5EF4-FFF2-40B4-BE49-F238E27FC236}">
                    <a16:creationId xmlns:a16="http://schemas.microsoft.com/office/drawing/2014/main" id="{248435DB-0786-4026-9FAA-927E0F678F86}"/>
                  </a:ext>
                </a:extLst>
              </p:cNvPr>
              <p:cNvSpPr txBox="1"/>
              <p:nvPr/>
            </p:nvSpPr>
            <p:spPr>
              <a:xfrm>
                <a:off x="7303308" y="3160450"/>
                <a:ext cx="831958" cy="598818"/>
              </a:xfrm>
              <a:prstGeom prst="rect">
                <a:avLst/>
              </a:prstGeom>
              <a:noFill/>
              <a:ln w="25400">
                <a:no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𝑍</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𝐷</m:t>
                          </m:r>
                          <m:r>
                            <a:rPr lang="en-US" sz="1400" b="0" i="1" smtClean="0">
                              <a:latin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𝜇</m:t>
                          </m:r>
                        </m:num>
                        <m:den>
                          <m:f>
                            <m:fPr>
                              <m:ctrlPr>
                                <a:rPr lang="en-US" sz="1400" b="0" i="1" smtClean="0">
                                  <a:latin typeface="Cambria Math" panose="02040503050406030204" pitchFamily="18" charset="0"/>
                                </a:rPr>
                              </m:ctrlPr>
                            </m:fPr>
                            <m:num>
                              <m:r>
                                <a:rPr lang="en-US" sz="1400" b="0" i="1" smtClean="0">
                                  <a:latin typeface="Cambria Math" panose="02040503050406030204" pitchFamily="18" charset="0"/>
                                  <a:ea typeface="Cambria Math" panose="02040503050406030204" pitchFamily="18" charset="0"/>
                                </a:rPr>
                                <m:t>𝜎</m:t>
                              </m:r>
                            </m:num>
                            <m:den>
                              <m:rad>
                                <m:radPr>
                                  <m:degHide m:val="on"/>
                                  <m:ctrlPr>
                                    <a:rPr lang="en-US" sz="1400" b="0" i="1" smtClean="0">
                                      <a:latin typeface="Cambria Math" panose="02040503050406030204" pitchFamily="18" charset="0"/>
                                    </a:rPr>
                                  </m:ctrlPr>
                                </m:radPr>
                                <m:deg/>
                                <m:e>
                                  <m:r>
                                    <a:rPr lang="en-US" sz="1400" b="0" i="1" smtClean="0">
                                      <a:latin typeface="Cambria Math" panose="02040503050406030204" pitchFamily="18" charset="0"/>
                                    </a:rPr>
                                    <m:t>𝑛</m:t>
                                  </m:r>
                                </m:e>
                              </m:rad>
                            </m:den>
                          </m:f>
                        </m:den>
                      </m:f>
                    </m:oMath>
                  </m:oMathPara>
                </a14:m>
                <a:endParaRPr lang="en-GB" sz="1400" dirty="0"/>
              </a:p>
            </p:txBody>
          </p:sp>
        </mc:Choice>
        <mc:Fallback xmlns="">
          <p:sp>
            <p:nvSpPr>
              <p:cNvPr id="54" name="テキスト ボックス 53">
                <a:extLst>
                  <a:ext uri="{FF2B5EF4-FFF2-40B4-BE49-F238E27FC236}">
                    <a16:creationId xmlns:a16="http://schemas.microsoft.com/office/drawing/2014/main" id="{248435DB-0786-4026-9FAA-927E0F678F86}"/>
                  </a:ext>
                </a:extLst>
              </p:cNvPr>
              <p:cNvSpPr txBox="1">
                <a:spLocks noRot="1" noChangeAspect="1" noMove="1" noResize="1" noEditPoints="1" noAdjustHandles="1" noChangeArrowheads="1" noChangeShapeType="1" noTextEdit="1"/>
              </p:cNvSpPr>
              <p:nvPr/>
            </p:nvSpPr>
            <p:spPr>
              <a:xfrm>
                <a:off x="7303308" y="3160450"/>
                <a:ext cx="831958" cy="598818"/>
              </a:xfrm>
              <a:prstGeom prst="rect">
                <a:avLst/>
              </a:prstGeom>
              <a:blipFill>
                <a:blip r:embed="rId15"/>
                <a:stretch>
                  <a:fillRect l="-4380" r="-4380" b="-2020"/>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テキスト ボックス 54">
                <a:extLst>
                  <a:ext uri="{FF2B5EF4-FFF2-40B4-BE49-F238E27FC236}">
                    <a16:creationId xmlns:a16="http://schemas.microsoft.com/office/drawing/2014/main" id="{9F29E023-0E48-4087-8A62-7B42AE77322A}"/>
                  </a:ext>
                </a:extLst>
              </p:cNvPr>
              <p:cNvSpPr txBox="1"/>
              <p:nvPr/>
            </p:nvSpPr>
            <p:spPr>
              <a:xfrm>
                <a:off x="6735138" y="4057094"/>
                <a:ext cx="1722074" cy="646203"/>
              </a:xfrm>
              <a:prstGeom prst="rect">
                <a:avLst/>
              </a:prstGeom>
              <a:noFill/>
              <a:ln w="25400">
                <a:no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−2.5758=</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𝐷</m:t>
                          </m:r>
                          <m:r>
                            <a:rPr lang="en-US" sz="1400" b="0" i="1" smtClean="0">
                              <a:latin typeface="Cambria Math" panose="02040503050406030204" pitchFamily="18" charset="0"/>
                            </a:rPr>
                            <m:t>−0.580</m:t>
                          </m:r>
                        </m:num>
                        <m:den>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0.015</m:t>
                              </m:r>
                            </m:num>
                            <m:den>
                              <m:rad>
                                <m:radPr>
                                  <m:degHide m:val="on"/>
                                  <m:ctrlPr>
                                    <a:rPr lang="en-US" sz="1400" b="0" i="1" smtClean="0">
                                      <a:latin typeface="Cambria Math" panose="02040503050406030204" pitchFamily="18" charset="0"/>
                                    </a:rPr>
                                  </m:ctrlPr>
                                </m:radPr>
                                <m:deg/>
                                <m:e>
                                  <m:r>
                                    <a:rPr lang="en-US" sz="1400" b="0" i="1" smtClean="0">
                                      <a:latin typeface="Cambria Math" panose="02040503050406030204" pitchFamily="18" charset="0"/>
                                    </a:rPr>
                                    <m:t>50</m:t>
                                  </m:r>
                                </m:e>
                              </m:rad>
                            </m:den>
                          </m:f>
                        </m:den>
                      </m:f>
                    </m:oMath>
                  </m:oMathPara>
                </a14:m>
                <a:endParaRPr lang="en-GB" sz="1400" dirty="0"/>
              </a:p>
            </p:txBody>
          </p:sp>
        </mc:Choice>
        <mc:Fallback xmlns="">
          <p:sp>
            <p:nvSpPr>
              <p:cNvPr id="55" name="テキスト ボックス 54">
                <a:extLst>
                  <a:ext uri="{FF2B5EF4-FFF2-40B4-BE49-F238E27FC236}">
                    <a16:creationId xmlns:a16="http://schemas.microsoft.com/office/drawing/2014/main" id="{9F29E023-0E48-4087-8A62-7B42AE77322A}"/>
                  </a:ext>
                </a:extLst>
              </p:cNvPr>
              <p:cNvSpPr txBox="1">
                <a:spLocks noRot="1" noChangeAspect="1" noMove="1" noResize="1" noEditPoints="1" noAdjustHandles="1" noChangeArrowheads="1" noChangeShapeType="1" noTextEdit="1"/>
              </p:cNvSpPr>
              <p:nvPr/>
            </p:nvSpPr>
            <p:spPr>
              <a:xfrm>
                <a:off x="6735138" y="4057094"/>
                <a:ext cx="1722074" cy="646203"/>
              </a:xfrm>
              <a:prstGeom prst="rect">
                <a:avLst/>
              </a:prstGeom>
              <a:blipFill>
                <a:blip r:embed="rId16"/>
                <a:stretch>
                  <a:fillRect t="-943" r="-1773" b="-7547"/>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1" name="テキスト ボックス 80">
                <a:extLst>
                  <a:ext uri="{FF2B5EF4-FFF2-40B4-BE49-F238E27FC236}">
                    <a16:creationId xmlns:a16="http://schemas.microsoft.com/office/drawing/2014/main" id="{6AFEC89B-BBAD-4878-8B65-0722D777EE8F}"/>
                  </a:ext>
                </a:extLst>
              </p:cNvPr>
              <p:cNvSpPr txBox="1"/>
              <p:nvPr/>
            </p:nvSpPr>
            <p:spPr>
              <a:xfrm>
                <a:off x="7285554" y="5078026"/>
                <a:ext cx="938590" cy="215444"/>
              </a:xfrm>
              <a:prstGeom prst="rect">
                <a:avLst/>
              </a:prstGeom>
              <a:noFill/>
              <a:ln w="25400">
                <a:no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𝐷</m:t>
                      </m:r>
                      <m:r>
                        <a:rPr lang="en-US" sz="1400" b="0" i="1" smtClean="0">
                          <a:latin typeface="Cambria Math" panose="02040503050406030204" pitchFamily="18" charset="0"/>
                        </a:rPr>
                        <m:t>=0.5745</m:t>
                      </m:r>
                    </m:oMath>
                  </m:oMathPara>
                </a14:m>
                <a:endParaRPr lang="en-GB" sz="1400" dirty="0"/>
              </a:p>
            </p:txBody>
          </p:sp>
        </mc:Choice>
        <mc:Fallback xmlns="">
          <p:sp>
            <p:nvSpPr>
              <p:cNvPr id="81" name="テキスト ボックス 80">
                <a:extLst>
                  <a:ext uri="{FF2B5EF4-FFF2-40B4-BE49-F238E27FC236}">
                    <a16:creationId xmlns:a16="http://schemas.microsoft.com/office/drawing/2014/main" id="{6AFEC89B-BBAD-4878-8B65-0722D777EE8F}"/>
                  </a:ext>
                </a:extLst>
              </p:cNvPr>
              <p:cNvSpPr txBox="1">
                <a:spLocks noRot="1" noChangeAspect="1" noMove="1" noResize="1" noEditPoints="1" noAdjustHandles="1" noChangeArrowheads="1" noChangeShapeType="1" noTextEdit="1"/>
              </p:cNvSpPr>
              <p:nvPr/>
            </p:nvSpPr>
            <p:spPr>
              <a:xfrm>
                <a:off x="7285554" y="5078026"/>
                <a:ext cx="938590" cy="215444"/>
              </a:xfrm>
              <a:prstGeom prst="rect">
                <a:avLst/>
              </a:prstGeom>
              <a:blipFill>
                <a:blip r:embed="rId17"/>
                <a:stretch>
                  <a:fillRect l="-3896" r="-3896" b="-8571"/>
                </a:stretch>
              </a:blipFill>
              <a:ln w="25400">
                <a:noFill/>
              </a:ln>
            </p:spPr>
            <p:txBody>
              <a:bodyPr/>
              <a:lstStyle/>
              <a:p>
                <a:r>
                  <a:rPr lang="en-GB">
                    <a:noFill/>
                  </a:rPr>
                  <a:t> </a:t>
                </a:r>
              </a:p>
            </p:txBody>
          </p:sp>
        </mc:Fallback>
      </mc:AlternateContent>
      <p:sp>
        <p:nvSpPr>
          <p:cNvPr id="83" name="円弧 82">
            <a:extLst>
              <a:ext uri="{FF2B5EF4-FFF2-40B4-BE49-F238E27FC236}">
                <a16:creationId xmlns:a16="http://schemas.microsoft.com/office/drawing/2014/main" id="{2E03CAF0-774B-4A6E-9B74-1483A6686A0C}"/>
              </a:ext>
            </a:extLst>
          </p:cNvPr>
          <p:cNvSpPr/>
          <p:nvPr/>
        </p:nvSpPr>
        <p:spPr>
          <a:xfrm>
            <a:off x="8390877" y="3417903"/>
            <a:ext cx="184952" cy="878890"/>
          </a:xfrm>
          <a:prstGeom prst="arc">
            <a:avLst>
              <a:gd name="adj1" fmla="val 16200000"/>
              <a:gd name="adj2" fmla="val 5466105"/>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4" name="テキスト ボックス 83">
            <a:extLst>
              <a:ext uri="{FF2B5EF4-FFF2-40B4-BE49-F238E27FC236}">
                <a16:creationId xmlns:a16="http://schemas.microsoft.com/office/drawing/2014/main" id="{4DF9AD32-4E25-4A1F-93AB-C970789AF088}"/>
              </a:ext>
            </a:extLst>
          </p:cNvPr>
          <p:cNvSpPr txBox="1"/>
          <p:nvPr/>
        </p:nvSpPr>
        <p:spPr>
          <a:xfrm>
            <a:off x="8520898" y="3512747"/>
            <a:ext cx="623102" cy="646331"/>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sym typeface="Wingdings" panose="05000000000000000000" pitchFamily="2" charset="2"/>
              </a:rPr>
              <a:t>Sub in values</a:t>
            </a:r>
            <a:endParaRPr lang="en-GB" sz="1200" dirty="0">
              <a:solidFill>
                <a:srgbClr val="FF0000"/>
              </a:solidFill>
              <a:latin typeface="Comic Sans MS" panose="030F0702030302020204" pitchFamily="66" charset="0"/>
            </a:endParaRPr>
          </a:p>
        </p:txBody>
      </p:sp>
      <p:sp>
        <p:nvSpPr>
          <p:cNvPr id="85" name="円弧 84">
            <a:extLst>
              <a:ext uri="{FF2B5EF4-FFF2-40B4-BE49-F238E27FC236}">
                <a16:creationId xmlns:a16="http://schemas.microsoft.com/office/drawing/2014/main" id="{39755C0F-B7F0-4EE4-AF6A-A3A8F137A868}"/>
              </a:ext>
            </a:extLst>
          </p:cNvPr>
          <p:cNvSpPr/>
          <p:nvPr/>
        </p:nvSpPr>
        <p:spPr>
          <a:xfrm>
            <a:off x="8392357" y="4307150"/>
            <a:ext cx="184952" cy="878890"/>
          </a:xfrm>
          <a:prstGeom prst="arc">
            <a:avLst>
              <a:gd name="adj1" fmla="val 16200000"/>
              <a:gd name="adj2" fmla="val 5466105"/>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6" name="テキスト ボックス 85">
            <a:extLst>
              <a:ext uri="{FF2B5EF4-FFF2-40B4-BE49-F238E27FC236}">
                <a16:creationId xmlns:a16="http://schemas.microsoft.com/office/drawing/2014/main" id="{3F1F4367-8DE6-4AAA-AA50-F5085254E5C3}"/>
              </a:ext>
            </a:extLst>
          </p:cNvPr>
          <p:cNvSpPr txBox="1"/>
          <p:nvPr/>
        </p:nvSpPr>
        <p:spPr>
          <a:xfrm>
            <a:off x="8520898" y="4533680"/>
            <a:ext cx="623102"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sym typeface="Wingdings" panose="05000000000000000000" pitchFamily="2" charset="2"/>
              </a:rPr>
              <a:t>Work out</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5" name="テキスト ボックス 64">
                <a:extLst>
                  <a:ext uri="{FF2B5EF4-FFF2-40B4-BE49-F238E27FC236}">
                    <a16:creationId xmlns:a16="http://schemas.microsoft.com/office/drawing/2014/main" id="{011A3253-6292-4471-BC55-6377E0FAF583}"/>
                  </a:ext>
                </a:extLst>
              </p:cNvPr>
              <p:cNvSpPr txBox="1"/>
              <p:nvPr/>
            </p:nvSpPr>
            <p:spPr>
              <a:xfrm>
                <a:off x="4796951" y="4349949"/>
                <a:ext cx="449750"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0.5745</m:t>
                      </m:r>
                    </m:oMath>
                  </m:oMathPara>
                </a14:m>
                <a:endParaRPr lang="en-GB" sz="1100" dirty="0">
                  <a:solidFill>
                    <a:srgbClr val="0000FF"/>
                  </a:solidFill>
                  <a:latin typeface="Comic Sans MS" panose="030F0702030302020204" pitchFamily="66" charset="0"/>
                </a:endParaRPr>
              </a:p>
            </p:txBody>
          </p:sp>
        </mc:Choice>
        <mc:Fallback xmlns="">
          <p:sp>
            <p:nvSpPr>
              <p:cNvPr id="65" name="テキスト ボックス 64">
                <a:extLst>
                  <a:ext uri="{FF2B5EF4-FFF2-40B4-BE49-F238E27FC236}">
                    <a16:creationId xmlns:a16="http://schemas.microsoft.com/office/drawing/2014/main" id="{011A3253-6292-4471-BC55-6377E0FAF583}"/>
                  </a:ext>
                </a:extLst>
              </p:cNvPr>
              <p:cNvSpPr txBox="1">
                <a:spLocks noRot="1" noChangeAspect="1" noMove="1" noResize="1" noEditPoints="1" noAdjustHandles="1" noChangeArrowheads="1" noChangeShapeType="1" noTextEdit="1"/>
              </p:cNvSpPr>
              <p:nvPr/>
            </p:nvSpPr>
            <p:spPr>
              <a:xfrm>
                <a:off x="4796951" y="4349949"/>
                <a:ext cx="449750" cy="261610"/>
              </a:xfrm>
              <a:prstGeom prst="rect">
                <a:avLst/>
              </a:prstGeom>
              <a:blipFill>
                <a:blip r:embed="rId18"/>
                <a:stretch>
                  <a:fillRect l="-12162" r="-4054"/>
                </a:stretch>
              </a:blipFill>
            </p:spPr>
            <p:txBody>
              <a:bodyPr/>
              <a:lstStyle/>
              <a:p>
                <a:r>
                  <a:rPr lang="en-GB">
                    <a:noFill/>
                  </a:rPr>
                  <a:t> </a:t>
                </a:r>
              </a:p>
            </p:txBody>
          </p:sp>
        </mc:Fallback>
      </mc:AlternateContent>
    </p:spTree>
    <p:extLst>
      <p:ext uri="{BB962C8B-B14F-4D97-AF65-F5344CB8AC3E}">
        <p14:creationId xmlns:p14="http://schemas.microsoft.com/office/powerpoint/2010/main" val="126348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4"/>
                                        </p:tgtEl>
                                        <p:attrNameLst>
                                          <p:attrName>style.visibility</p:attrName>
                                        </p:attrNameLst>
                                      </p:cBhvr>
                                      <p:to>
                                        <p:strVal val="visible"/>
                                      </p:to>
                                    </p:set>
                                    <p:animEffect transition="in" filter="blinds(horizontal)">
                                      <p:cBhvr>
                                        <p:cTn id="12" dur="500"/>
                                        <p:tgtEl>
                                          <p:spTgt spid="5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3"/>
                                        </p:tgtEl>
                                        <p:attrNameLst>
                                          <p:attrName>style.visibility</p:attrName>
                                        </p:attrNameLst>
                                      </p:cBhvr>
                                      <p:to>
                                        <p:strVal val="visible"/>
                                      </p:to>
                                    </p:set>
                                    <p:animEffect transition="in" filter="blinds(horizontal)">
                                      <p:cBhvr>
                                        <p:cTn id="17" dur="500"/>
                                        <p:tgtEl>
                                          <p:spTgt spid="8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4"/>
                                        </p:tgtEl>
                                        <p:attrNameLst>
                                          <p:attrName>style.visibility</p:attrName>
                                        </p:attrNameLst>
                                      </p:cBhvr>
                                      <p:to>
                                        <p:strVal val="visible"/>
                                      </p:to>
                                    </p:set>
                                    <p:animEffect transition="in" filter="blinds(horizontal)">
                                      <p:cBhvr>
                                        <p:cTn id="22" dur="500"/>
                                        <p:tgtEl>
                                          <p:spTgt spid="8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5"/>
                                        </p:tgtEl>
                                        <p:attrNameLst>
                                          <p:attrName>style.visibility</p:attrName>
                                        </p:attrNameLst>
                                      </p:cBhvr>
                                      <p:to>
                                        <p:strVal val="visible"/>
                                      </p:to>
                                    </p:set>
                                    <p:animEffect transition="in" filter="blinds(horizontal)">
                                      <p:cBhvr>
                                        <p:cTn id="27" dur="500"/>
                                        <p:tgtEl>
                                          <p:spTgt spid="5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5"/>
                                        </p:tgtEl>
                                        <p:attrNameLst>
                                          <p:attrName>style.visibility</p:attrName>
                                        </p:attrNameLst>
                                      </p:cBhvr>
                                      <p:to>
                                        <p:strVal val="visible"/>
                                      </p:to>
                                    </p:set>
                                    <p:animEffect transition="in" filter="blinds(horizontal)">
                                      <p:cBhvr>
                                        <p:cTn id="32" dur="500"/>
                                        <p:tgtEl>
                                          <p:spTgt spid="8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6"/>
                                        </p:tgtEl>
                                        <p:attrNameLst>
                                          <p:attrName>style.visibility</p:attrName>
                                        </p:attrNameLst>
                                      </p:cBhvr>
                                      <p:to>
                                        <p:strVal val="visible"/>
                                      </p:to>
                                    </p:set>
                                    <p:animEffect transition="in" filter="blinds(horizontal)">
                                      <p:cBhvr>
                                        <p:cTn id="37" dur="500"/>
                                        <p:tgtEl>
                                          <p:spTgt spid="8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1"/>
                                        </p:tgtEl>
                                        <p:attrNameLst>
                                          <p:attrName>style.visibility</p:attrName>
                                        </p:attrNameLst>
                                      </p:cBhvr>
                                      <p:to>
                                        <p:strVal val="visible"/>
                                      </p:to>
                                    </p:set>
                                    <p:animEffect transition="in" filter="blinds(horizontal)">
                                      <p:cBhvr>
                                        <p:cTn id="42" dur="500"/>
                                        <p:tgtEl>
                                          <p:spTgt spid="8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grpId="0" nodeType="clickEffect">
                                  <p:stCondLst>
                                    <p:cond delay="0"/>
                                  </p:stCondLst>
                                  <p:childTnLst>
                                    <p:animEffect transition="out" filter="blinds(horizontal)">
                                      <p:cBhvr>
                                        <p:cTn id="46" dur="500"/>
                                        <p:tgtEl>
                                          <p:spTgt spid="52"/>
                                        </p:tgtEl>
                                      </p:cBhvr>
                                    </p:animEffect>
                                    <p:set>
                                      <p:cBhvr>
                                        <p:cTn id="47" dur="1" fill="hold">
                                          <p:stCondLst>
                                            <p:cond delay="499"/>
                                          </p:stCondLst>
                                        </p:cTn>
                                        <p:tgtEl>
                                          <p:spTgt spid="52"/>
                                        </p:tgtEl>
                                        <p:attrNameLst>
                                          <p:attrName>style.visibility</p:attrName>
                                        </p:attrNameLst>
                                      </p:cBhvr>
                                      <p:to>
                                        <p:strVal val="hidden"/>
                                      </p:to>
                                    </p:set>
                                  </p:childTnLst>
                                </p:cTn>
                              </p:par>
                              <p:par>
                                <p:cTn id="48" presetID="3" presetClass="entr" presetSubtype="10" fill="hold" grpId="0" nodeType="withEffect">
                                  <p:stCondLst>
                                    <p:cond delay="0"/>
                                  </p:stCondLst>
                                  <p:childTnLst>
                                    <p:set>
                                      <p:cBhvr>
                                        <p:cTn id="49" dur="1" fill="hold">
                                          <p:stCondLst>
                                            <p:cond delay="0"/>
                                          </p:stCondLst>
                                        </p:cTn>
                                        <p:tgtEl>
                                          <p:spTgt spid="65"/>
                                        </p:tgtEl>
                                        <p:attrNameLst>
                                          <p:attrName>style.visibility</p:attrName>
                                        </p:attrNameLst>
                                      </p:cBhvr>
                                      <p:to>
                                        <p:strVal val="visible"/>
                                      </p:to>
                                    </p:set>
                                    <p:animEffect transition="in" filter="blinds(horizontal)">
                                      <p:cBhvr>
                                        <p:cTn id="50"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12" grpId="0"/>
      <p:bldP spid="54" grpId="0"/>
      <p:bldP spid="55" grpId="0"/>
      <p:bldP spid="81" grpId="0"/>
      <p:bldP spid="83" grpId="0" animBg="1"/>
      <p:bldP spid="84" grpId="0"/>
      <p:bldP spid="85" grpId="0" animBg="1"/>
      <p:bldP spid="86" grpId="0"/>
      <p:bldP spid="6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5" name="テキスト ボックス 64">
                <a:extLst>
                  <a:ext uri="{FF2B5EF4-FFF2-40B4-BE49-F238E27FC236}">
                    <a16:creationId xmlns:a16="http://schemas.microsoft.com/office/drawing/2014/main" id="{011A3253-6292-4471-BC55-6377E0FAF583}"/>
                  </a:ext>
                </a:extLst>
              </p:cNvPr>
              <p:cNvSpPr txBox="1"/>
              <p:nvPr/>
            </p:nvSpPr>
            <p:spPr>
              <a:xfrm>
                <a:off x="4796951" y="4349949"/>
                <a:ext cx="449750"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0.5745</m:t>
                      </m:r>
                    </m:oMath>
                  </m:oMathPara>
                </a14:m>
                <a:endParaRPr lang="en-GB" sz="1100" dirty="0">
                  <a:solidFill>
                    <a:srgbClr val="0000FF"/>
                  </a:solidFill>
                  <a:latin typeface="Comic Sans MS" panose="030F0702030302020204" pitchFamily="66" charset="0"/>
                </a:endParaRPr>
              </a:p>
            </p:txBody>
          </p:sp>
        </mc:Choice>
        <mc:Fallback xmlns="">
          <p:sp>
            <p:nvSpPr>
              <p:cNvPr id="65" name="テキスト ボックス 64">
                <a:extLst>
                  <a:ext uri="{FF2B5EF4-FFF2-40B4-BE49-F238E27FC236}">
                    <a16:creationId xmlns:a16="http://schemas.microsoft.com/office/drawing/2014/main" id="{011A3253-6292-4471-BC55-6377E0FAF583}"/>
                  </a:ext>
                </a:extLst>
              </p:cNvPr>
              <p:cNvSpPr txBox="1">
                <a:spLocks noRot="1" noChangeAspect="1" noMove="1" noResize="1" noEditPoints="1" noAdjustHandles="1" noChangeArrowheads="1" noChangeShapeType="1" noTextEdit="1"/>
              </p:cNvSpPr>
              <p:nvPr/>
            </p:nvSpPr>
            <p:spPr>
              <a:xfrm>
                <a:off x="4796951" y="4349949"/>
                <a:ext cx="449750" cy="261610"/>
              </a:xfrm>
              <a:prstGeom prst="rect">
                <a:avLst/>
              </a:prstGeom>
              <a:blipFill>
                <a:blip r:embed="rId2"/>
                <a:stretch>
                  <a:fillRect l="-12162" r="-405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2" name="テキスト ボックス 81">
                <a:extLst>
                  <a:ext uri="{FF2B5EF4-FFF2-40B4-BE49-F238E27FC236}">
                    <a16:creationId xmlns:a16="http://schemas.microsoft.com/office/drawing/2014/main" id="{BEE652B9-C8AC-4B05-AE27-EF0221076AE2}"/>
                  </a:ext>
                </a:extLst>
              </p:cNvPr>
              <p:cNvSpPr txBox="1"/>
              <p:nvPr/>
            </p:nvSpPr>
            <p:spPr>
              <a:xfrm>
                <a:off x="5844517" y="4342365"/>
                <a:ext cx="449750"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0.5854</m:t>
                      </m:r>
                    </m:oMath>
                  </m:oMathPara>
                </a14:m>
                <a:endParaRPr lang="en-GB" sz="1100" dirty="0">
                  <a:solidFill>
                    <a:srgbClr val="0000FF"/>
                  </a:solidFill>
                  <a:latin typeface="Comic Sans MS" panose="030F0702030302020204" pitchFamily="66" charset="0"/>
                </a:endParaRPr>
              </a:p>
            </p:txBody>
          </p:sp>
        </mc:Choice>
        <mc:Fallback xmlns="">
          <p:sp>
            <p:nvSpPr>
              <p:cNvPr id="82" name="テキスト ボックス 81">
                <a:extLst>
                  <a:ext uri="{FF2B5EF4-FFF2-40B4-BE49-F238E27FC236}">
                    <a16:creationId xmlns:a16="http://schemas.microsoft.com/office/drawing/2014/main" id="{BEE652B9-C8AC-4B05-AE27-EF0221076AE2}"/>
                  </a:ext>
                </a:extLst>
              </p:cNvPr>
              <p:cNvSpPr txBox="1">
                <a:spLocks noRot="1" noChangeAspect="1" noMove="1" noResize="1" noEditPoints="1" noAdjustHandles="1" noChangeArrowheads="1" noChangeShapeType="1" noTextEdit="1"/>
              </p:cNvSpPr>
              <p:nvPr/>
            </p:nvSpPr>
            <p:spPr>
              <a:xfrm>
                <a:off x="5844517" y="4342365"/>
                <a:ext cx="449750" cy="261610"/>
              </a:xfrm>
              <a:prstGeom prst="rect">
                <a:avLst/>
              </a:prstGeom>
              <a:blipFill>
                <a:blip r:embed="rId3"/>
                <a:stretch>
                  <a:fillRect l="-12162" r="-405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テキスト ボックス 79">
                <a:extLst>
                  <a:ext uri="{FF2B5EF4-FFF2-40B4-BE49-F238E27FC236}">
                    <a16:creationId xmlns:a16="http://schemas.microsoft.com/office/drawing/2014/main" id="{2E283B8A-F303-49A1-A9E7-51C13B77BAE7}"/>
                  </a:ext>
                </a:extLst>
              </p:cNvPr>
              <p:cNvSpPr txBox="1"/>
              <p:nvPr/>
            </p:nvSpPr>
            <p:spPr>
              <a:xfrm>
                <a:off x="4782144" y="6286291"/>
                <a:ext cx="472479"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−2.5758</m:t>
                      </m:r>
                    </m:oMath>
                  </m:oMathPara>
                </a14:m>
                <a:endParaRPr lang="en-GB" sz="1100" dirty="0">
                  <a:solidFill>
                    <a:srgbClr val="0000FF"/>
                  </a:solidFill>
                  <a:latin typeface="Comic Sans MS" panose="030F0702030302020204" pitchFamily="66" charset="0"/>
                </a:endParaRPr>
              </a:p>
            </p:txBody>
          </p:sp>
        </mc:Choice>
        <mc:Fallback xmlns="">
          <p:sp>
            <p:nvSpPr>
              <p:cNvPr id="80" name="テキスト ボックス 79">
                <a:extLst>
                  <a:ext uri="{FF2B5EF4-FFF2-40B4-BE49-F238E27FC236}">
                    <a16:creationId xmlns:a16="http://schemas.microsoft.com/office/drawing/2014/main" id="{2E283B8A-F303-49A1-A9E7-51C13B77BAE7}"/>
                  </a:ext>
                </a:extLst>
              </p:cNvPr>
              <p:cNvSpPr txBox="1">
                <a:spLocks noRot="1" noChangeAspect="1" noMove="1" noResize="1" noEditPoints="1" noAdjustHandles="1" noChangeArrowheads="1" noChangeShapeType="1" noTextEdit="1"/>
              </p:cNvSpPr>
              <p:nvPr/>
            </p:nvSpPr>
            <p:spPr>
              <a:xfrm>
                <a:off x="4782144" y="6286291"/>
                <a:ext cx="472479" cy="261610"/>
              </a:xfrm>
              <a:prstGeom prst="rect">
                <a:avLst/>
              </a:prstGeom>
              <a:blipFill>
                <a:blip r:embed="rId4"/>
                <a:stretch>
                  <a:fillRect l="-14103" r="-1410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テキスト ボックス 78">
                <a:extLst>
                  <a:ext uri="{FF2B5EF4-FFF2-40B4-BE49-F238E27FC236}">
                    <a16:creationId xmlns:a16="http://schemas.microsoft.com/office/drawing/2014/main" id="{5328B65D-1E42-453E-94C3-FBD7F7F68966}"/>
                  </a:ext>
                </a:extLst>
              </p:cNvPr>
              <p:cNvSpPr txBox="1"/>
              <p:nvPr/>
            </p:nvSpPr>
            <p:spPr>
              <a:xfrm>
                <a:off x="5858375" y="6282770"/>
                <a:ext cx="472479"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2.5758</m:t>
                      </m:r>
                    </m:oMath>
                  </m:oMathPara>
                </a14:m>
                <a:endParaRPr lang="en-GB" sz="1100" dirty="0">
                  <a:solidFill>
                    <a:srgbClr val="0000FF"/>
                  </a:solidFill>
                  <a:latin typeface="Comic Sans MS" panose="030F0702030302020204" pitchFamily="66" charset="0"/>
                </a:endParaRPr>
              </a:p>
            </p:txBody>
          </p:sp>
        </mc:Choice>
        <mc:Fallback xmlns="">
          <p:sp>
            <p:nvSpPr>
              <p:cNvPr id="79" name="テキスト ボックス 78">
                <a:extLst>
                  <a:ext uri="{FF2B5EF4-FFF2-40B4-BE49-F238E27FC236}">
                    <a16:creationId xmlns:a16="http://schemas.microsoft.com/office/drawing/2014/main" id="{5328B65D-1E42-453E-94C3-FBD7F7F68966}"/>
                  </a:ext>
                </a:extLst>
              </p:cNvPr>
              <p:cNvSpPr txBox="1">
                <a:spLocks noRot="1" noChangeAspect="1" noMove="1" noResize="1" noEditPoints="1" noAdjustHandles="1" noChangeArrowheads="1" noChangeShapeType="1" noTextEdit="1"/>
              </p:cNvSpPr>
              <p:nvPr/>
            </p:nvSpPr>
            <p:spPr>
              <a:xfrm>
                <a:off x="5858375" y="6282770"/>
                <a:ext cx="472479" cy="261610"/>
              </a:xfrm>
              <a:prstGeom prst="rect">
                <a:avLst/>
              </a:prstGeom>
              <a:blipFill>
                <a:blip r:embed="rId5"/>
                <a:stretch>
                  <a:fillRect l="-8974" r="-1282"/>
                </a:stretch>
              </a:blipFill>
            </p:spPr>
            <p:txBody>
              <a:bodyPr/>
              <a:lstStyle/>
              <a:p>
                <a:r>
                  <a:rPr lang="en-GB">
                    <a:noFill/>
                  </a:rPr>
                  <a:t> </a:t>
                </a:r>
              </a:p>
            </p:txBody>
          </p:sp>
        </mc:Fallback>
      </mc:AlternateContent>
      <p:sp>
        <p:nvSpPr>
          <p:cNvPr id="56" name="フリーフォーム: 図形 55">
            <a:extLst>
              <a:ext uri="{FF2B5EF4-FFF2-40B4-BE49-F238E27FC236}">
                <a16:creationId xmlns:a16="http://schemas.microsoft.com/office/drawing/2014/main" id="{4B1C2B5D-61AC-48B4-A8B4-C19FEE18B756}"/>
              </a:ext>
            </a:extLst>
          </p:cNvPr>
          <p:cNvSpPr/>
          <p:nvPr/>
        </p:nvSpPr>
        <p:spPr>
          <a:xfrm flipH="1">
            <a:off x="6030201" y="4190972"/>
            <a:ext cx="450850" cy="171450"/>
          </a:xfrm>
          <a:custGeom>
            <a:avLst/>
            <a:gdLst>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0 w 460375"/>
              <a:gd name="connsiteY5"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0 w 460375"/>
              <a:gd name="connsiteY5" fmla="*/ 127000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50850"/>
              <a:gd name="connsiteY0" fmla="*/ 171450 h 171450"/>
              <a:gd name="connsiteX1" fmla="*/ 447675 w 450850"/>
              <a:gd name="connsiteY1" fmla="*/ 161925 h 171450"/>
              <a:gd name="connsiteX2" fmla="*/ 450850 w 450850"/>
              <a:gd name="connsiteY2" fmla="*/ 0 h 171450"/>
              <a:gd name="connsiteX3" fmla="*/ 323850 w 450850"/>
              <a:gd name="connsiteY3" fmla="*/ 57150 h 171450"/>
              <a:gd name="connsiteX4" fmla="*/ 152400 w 450850"/>
              <a:gd name="connsiteY4" fmla="*/ 101600 h 171450"/>
              <a:gd name="connsiteX5" fmla="*/ 0 w 450850"/>
              <a:gd name="connsiteY5" fmla="*/ 123825 h 171450"/>
              <a:gd name="connsiteX6" fmla="*/ 0 w 450850"/>
              <a:gd name="connsiteY6"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850" h="171450">
                <a:moveTo>
                  <a:pt x="0" y="171450"/>
                </a:moveTo>
                <a:lnTo>
                  <a:pt x="447675" y="161925"/>
                </a:lnTo>
                <a:cubicBezTo>
                  <a:pt x="448733" y="107950"/>
                  <a:pt x="449792" y="53975"/>
                  <a:pt x="450850" y="0"/>
                </a:cubicBezTo>
                <a:lnTo>
                  <a:pt x="323850" y="57150"/>
                </a:lnTo>
                <a:lnTo>
                  <a:pt x="152400" y="101600"/>
                </a:lnTo>
                <a:cubicBezTo>
                  <a:pt x="101600" y="109008"/>
                  <a:pt x="60325" y="132292"/>
                  <a:pt x="0" y="123825"/>
                </a:cubicBezTo>
                <a:lnTo>
                  <a:pt x="0" y="17145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フリーフォーム: 図形 9">
            <a:extLst>
              <a:ext uri="{FF2B5EF4-FFF2-40B4-BE49-F238E27FC236}">
                <a16:creationId xmlns:a16="http://schemas.microsoft.com/office/drawing/2014/main" id="{E8B989E4-4428-47A6-A846-BE582DCE7806}"/>
              </a:ext>
            </a:extLst>
          </p:cNvPr>
          <p:cNvSpPr/>
          <p:nvPr/>
        </p:nvSpPr>
        <p:spPr>
          <a:xfrm>
            <a:off x="4569701" y="4184622"/>
            <a:ext cx="450850" cy="171450"/>
          </a:xfrm>
          <a:custGeom>
            <a:avLst/>
            <a:gdLst>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0 w 460375"/>
              <a:gd name="connsiteY5"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0 w 460375"/>
              <a:gd name="connsiteY5" fmla="*/ 127000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50850"/>
              <a:gd name="connsiteY0" fmla="*/ 171450 h 171450"/>
              <a:gd name="connsiteX1" fmla="*/ 447675 w 450850"/>
              <a:gd name="connsiteY1" fmla="*/ 161925 h 171450"/>
              <a:gd name="connsiteX2" fmla="*/ 450850 w 450850"/>
              <a:gd name="connsiteY2" fmla="*/ 0 h 171450"/>
              <a:gd name="connsiteX3" fmla="*/ 323850 w 450850"/>
              <a:gd name="connsiteY3" fmla="*/ 57150 h 171450"/>
              <a:gd name="connsiteX4" fmla="*/ 152400 w 450850"/>
              <a:gd name="connsiteY4" fmla="*/ 101600 h 171450"/>
              <a:gd name="connsiteX5" fmla="*/ 0 w 450850"/>
              <a:gd name="connsiteY5" fmla="*/ 123825 h 171450"/>
              <a:gd name="connsiteX6" fmla="*/ 0 w 450850"/>
              <a:gd name="connsiteY6"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850" h="171450">
                <a:moveTo>
                  <a:pt x="0" y="171450"/>
                </a:moveTo>
                <a:lnTo>
                  <a:pt x="447675" y="161925"/>
                </a:lnTo>
                <a:cubicBezTo>
                  <a:pt x="448733" y="107950"/>
                  <a:pt x="449792" y="53975"/>
                  <a:pt x="450850" y="0"/>
                </a:cubicBezTo>
                <a:lnTo>
                  <a:pt x="323850" y="57150"/>
                </a:lnTo>
                <a:lnTo>
                  <a:pt x="152400" y="101600"/>
                </a:lnTo>
                <a:cubicBezTo>
                  <a:pt x="101600" y="109008"/>
                  <a:pt x="60325" y="132292"/>
                  <a:pt x="0" y="123825"/>
                </a:cubicBezTo>
                <a:lnTo>
                  <a:pt x="0" y="17145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5"/>
                <a:ext cx="3755254" cy="4891596"/>
              </a:xfrm>
            </p:spPr>
            <p:txBody>
              <a:bodyPr>
                <a:normAutofit/>
              </a:bodyPr>
              <a:lstStyle/>
              <a:p>
                <a:pPr marL="0" indent="0" algn="ctr">
                  <a:buNone/>
                </a:pPr>
                <a:r>
                  <a:rPr lang="en-US" sz="1500" b="1" dirty="0">
                    <a:latin typeface="Comic Sans MS" panose="030F0702030302020204" pitchFamily="66" charset="0"/>
                  </a:rPr>
                  <a:t>You need to be able to do hypothesis testing using the normal distribution</a:t>
                </a:r>
                <a:endParaRPr lang="en-US" sz="1500" dirty="0">
                  <a:latin typeface="Comic Sans MS" panose="030F0702030302020204" pitchFamily="66" charset="0"/>
                </a:endParaRP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rPr>
                  <a:t>A machine produces bolts of diameter </a:t>
                </a:r>
                <a14:m>
                  <m:oMath xmlns:m="http://schemas.openxmlformats.org/officeDocument/2006/math">
                    <m:r>
                      <a:rPr lang="en-US" sz="1300" i="1" dirty="0">
                        <a:latin typeface="Cambria Math" panose="02040503050406030204" pitchFamily="18" charset="0"/>
                      </a:rPr>
                      <m:t>𝐷</m:t>
                    </m:r>
                  </m:oMath>
                </a14:m>
                <a:r>
                  <a:rPr lang="en-US" sz="1300" dirty="0">
                    <a:latin typeface="Comic Sans MS" panose="030F0702030302020204" pitchFamily="66" charset="0"/>
                  </a:rPr>
                  <a:t> where </a:t>
                </a:r>
                <a14:m>
                  <m:oMath xmlns:m="http://schemas.openxmlformats.org/officeDocument/2006/math">
                    <m:r>
                      <a:rPr lang="en-US" sz="1300" i="1" dirty="0">
                        <a:latin typeface="Cambria Math" panose="02040503050406030204" pitchFamily="18" charset="0"/>
                      </a:rPr>
                      <m:t>𝐷</m:t>
                    </m:r>
                  </m:oMath>
                </a14:m>
                <a:r>
                  <a:rPr lang="en-US" sz="1300" dirty="0">
                    <a:latin typeface="Comic Sans MS" panose="030F0702030302020204" pitchFamily="66" charset="0"/>
                  </a:rPr>
                  <a:t> has a normal distribution with mean 0.580cm and standard deviation 0.015cm.</a:t>
                </a: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rPr>
                  <a:t>This machine is serviced and after the service a random sample of 50 bolts from the next production is taken to see if the mean diameter of the bolts has changed from 0.580cm. The distribution of the bolts after the service is still normal with a standard deviation of 0.015cm.</a:t>
                </a:r>
              </a:p>
              <a:p>
                <a:pPr marL="0" indent="0" algn="ctr">
                  <a:lnSpc>
                    <a:spcPct val="110000"/>
                  </a:lnSpc>
                  <a:spcBef>
                    <a:spcPts val="0"/>
                  </a:spcBef>
                  <a:buNone/>
                </a:pPr>
                <a:endParaRPr lang="en-US" sz="1300" dirty="0">
                  <a:latin typeface="Comic Sans MS" panose="030F0702030302020204" pitchFamily="66" charset="0"/>
                </a:endParaRPr>
              </a:p>
              <a:p>
                <a:pPr marL="342900" indent="-342900" algn="ctr">
                  <a:lnSpc>
                    <a:spcPct val="110000"/>
                  </a:lnSpc>
                  <a:spcBef>
                    <a:spcPts val="0"/>
                  </a:spcBef>
                  <a:buAutoNum type="alphaLcParenR"/>
                </a:pPr>
                <a:r>
                  <a:rPr lang="en-US" sz="1300" dirty="0">
                    <a:latin typeface="Comic Sans MS" panose="030F0702030302020204" pitchFamily="66" charset="0"/>
                  </a:rPr>
                  <a:t>Find, at the 1% level, the critical region for this test, stating your hypotheses clearly</a:t>
                </a: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sym typeface="Wingdings" panose="05000000000000000000" pitchFamily="2" charset="2"/>
                  </a:rPr>
                  <a:t> Remember that the critical region is the region where the null hypothesis would be rejected…</a:t>
                </a:r>
                <a:endParaRPr lang="en-US" sz="13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2C05EC9A-9A67-481E-9F6E-17B5E76AB2CF}"/>
                  </a:ext>
                </a:extLst>
              </p:cNvPr>
              <p:cNvSpPr>
                <a:spLocks noGrp="1" noRot="1" noChangeAspect="1" noMove="1" noResize="1" noEditPoints="1" noAdjustHandles="1" noChangeArrowheads="1" noChangeShapeType="1" noTextEdit="1"/>
              </p:cNvSpPr>
              <p:nvPr>
                <p:ph idx="1"/>
              </p:nvPr>
            </p:nvSpPr>
            <p:spPr>
              <a:xfrm>
                <a:off x="230820" y="1544715"/>
                <a:ext cx="3755254" cy="4891596"/>
              </a:xfrm>
              <a:blipFill>
                <a:blip r:embed="rId6"/>
                <a:stretch>
                  <a:fillRect l="-325" t="-623" r="-1461" b="-249"/>
                </a:stretch>
              </a:blipFill>
            </p:spPr>
            <p:txBody>
              <a:bodyPr/>
              <a:lstStyle/>
              <a:p>
                <a:r>
                  <a:rPr lang="en-GB">
                    <a:noFill/>
                  </a:rPr>
                  <a:t> </a:t>
                </a:r>
              </a:p>
            </p:txBody>
          </p:sp>
        </mc:Fallback>
      </mc:AlternateContent>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a:latin typeface="Comic Sans MS" panose="030F0702030302020204" pitchFamily="66" charset="0"/>
              </a:rPr>
              <a:t>3G</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6D429D57-37F1-4907-BB43-1E0CC65BEBD0}"/>
                  </a:ext>
                </a:extLst>
              </p:cNvPr>
              <p:cNvSpPr txBox="1"/>
              <p:nvPr/>
            </p:nvSpPr>
            <p:spPr>
              <a:xfrm>
                <a:off x="0" y="0"/>
                <a:ext cx="1213987" cy="276999"/>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m:t>
                      </m:r>
                    </m:oMath>
                  </m:oMathPara>
                </a14:m>
                <a:endParaRPr lang="en-GB" dirty="0"/>
              </a:p>
            </p:txBody>
          </p:sp>
        </mc:Choice>
        <mc:Fallback xmlns="">
          <p:sp>
            <p:nvSpPr>
              <p:cNvPr id="5" name="テキスト ボックス 4">
                <a:extLst>
                  <a:ext uri="{FF2B5EF4-FFF2-40B4-BE49-F238E27FC236}">
                    <a16:creationId xmlns:a16="http://schemas.microsoft.com/office/drawing/2014/main" id="{6D429D57-37F1-4907-BB43-1E0CC65BEBD0}"/>
                  </a:ext>
                </a:extLst>
              </p:cNvPr>
              <p:cNvSpPr txBox="1">
                <a:spLocks noRot="1" noChangeAspect="1" noMove="1" noResize="1" noEditPoints="1" noAdjustHandles="1" noChangeArrowheads="1" noChangeShapeType="1" noTextEdit="1"/>
              </p:cNvSpPr>
              <p:nvPr/>
            </p:nvSpPr>
            <p:spPr>
              <a:xfrm>
                <a:off x="0" y="0"/>
                <a:ext cx="1213987" cy="276999"/>
              </a:xfrm>
              <a:prstGeom prst="rect">
                <a:avLst/>
              </a:prstGeom>
              <a:blipFill>
                <a:blip r:embed="rId7"/>
                <a:stretch>
                  <a:fillRect l="-2956" r="-5911" b="-28571"/>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49825569-9A38-413B-83F1-321F9C093739}"/>
                  </a:ext>
                </a:extLst>
              </p:cNvPr>
              <p:cNvSpPr txBox="1"/>
              <p:nvPr/>
            </p:nvSpPr>
            <p:spPr>
              <a:xfrm>
                <a:off x="0" y="418730"/>
                <a:ext cx="1324914" cy="627992"/>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num>
                            <m:den>
                              <m:r>
                                <a:rPr lang="en-US" b="0" i="1" smtClean="0">
                                  <a:latin typeface="Cambria Math" panose="02040503050406030204" pitchFamily="18" charset="0"/>
                                  <a:ea typeface="Cambria Math" panose="02040503050406030204" pitchFamily="18" charset="0"/>
                                </a:rPr>
                                <m:t>𝑛</m:t>
                              </m:r>
                            </m:den>
                          </m:f>
                        </m:e>
                      </m:d>
                    </m:oMath>
                  </m:oMathPara>
                </a14:m>
                <a:endParaRPr lang="en-GB" dirty="0"/>
              </a:p>
            </p:txBody>
          </p:sp>
        </mc:Choice>
        <mc:Fallback xmlns="">
          <p:sp>
            <p:nvSpPr>
              <p:cNvPr id="6" name="テキスト ボックス 5">
                <a:extLst>
                  <a:ext uri="{FF2B5EF4-FFF2-40B4-BE49-F238E27FC236}">
                    <a16:creationId xmlns:a16="http://schemas.microsoft.com/office/drawing/2014/main" id="{49825569-9A38-413B-83F1-321F9C093739}"/>
                  </a:ext>
                </a:extLst>
              </p:cNvPr>
              <p:cNvSpPr txBox="1">
                <a:spLocks noRot="1" noChangeAspect="1" noMove="1" noResize="1" noEditPoints="1" noAdjustHandles="1" noChangeArrowheads="1" noChangeShapeType="1" noTextEdit="1"/>
              </p:cNvSpPr>
              <p:nvPr/>
            </p:nvSpPr>
            <p:spPr>
              <a:xfrm>
                <a:off x="0" y="418730"/>
                <a:ext cx="1324914" cy="627992"/>
              </a:xfrm>
              <a:prstGeom prst="rect">
                <a:avLst/>
              </a:prstGeom>
              <a:blipFill>
                <a:blip r:embed="rId8"/>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テキスト ボックス 31">
                <a:extLst>
                  <a:ext uri="{FF2B5EF4-FFF2-40B4-BE49-F238E27FC236}">
                    <a16:creationId xmlns:a16="http://schemas.microsoft.com/office/drawing/2014/main" id="{49FA5426-E957-4546-8A7E-30B82741ECB3}"/>
                  </a:ext>
                </a:extLst>
              </p:cNvPr>
              <p:cNvSpPr txBox="1"/>
              <p:nvPr/>
            </p:nvSpPr>
            <p:spPr>
              <a:xfrm>
                <a:off x="8084543" y="0"/>
                <a:ext cx="1059457" cy="769954"/>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f>
                            <m:fPr>
                              <m:ctrlPr>
                                <a:rPr lang="en-US" b="0" i="1" smtClean="0">
                                  <a:latin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𝜎</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den>
                      </m:f>
                    </m:oMath>
                  </m:oMathPara>
                </a14:m>
                <a:endParaRPr lang="en-GB" dirty="0"/>
              </a:p>
            </p:txBody>
          </p:sp>
        </mc:Choice>
        <mc:Fallback xmlns="">
          <p:sp>
            <p:nvSpPr>
              <p:cNvPr id="32" name="テキスト ボックス 31">
                <a:extLst>
                  <a:ext uri="{FF2B5EF4-FFF2-40B4-BE49-F238E27FC236}">
                    <a16:creationId xmlns:a16="http://schemas.microsoft.com/office/drawing/2014/main" id="{49FA5426-E957-4546-8A7E-30B82741ECB3}"/>
                  </a:ext>
                </a:extLst>
              </p:cNvPr>
              <p:cNvSpPr txBox="1">
                <a:spLocks noRot="1" noChangeAspect="1" noMove="1" noResize="1" noEditPoints="1" noAdjustHandles="1" noChangeArrowheads="1" noChangeShapeType="1" noTextEdit="1"/>
              </p:cNvSpPr>
              <p:nvPr/>
            </p:nvSpPr>
            <p:spPr>
              <a:xfrm>
                <a:off x="8084543" y="0"/>
                <a:ext cx="1059457" cy="769954"/>
              </a:xfrm>
              <a:prstGeom prst="rect">
                <a:avLst/>
              </a:prstGeom>
              <a:blipFill>
                <a:blip r:embed="rId9"/>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テキスト ボックス 21">
                <a:extLst>
                  <a:ext uri="{FF2B5EF4-FFF2-40B4-BE49-F238E27FC236}">
                    <a16:creationId xmlns:a16="http://schemas.microsoft.com/office/drawing/2014/main" id="{0CD0C57C-127F-4059-AC8F-21D773F43CB7}"/>
                  </a:ext>
                </a:extLst>
              </p:cNvPr>
              <p:cNvSpPr txBox="1"/>
              <p:nvPr/>
            </p:nvSpPr>
            <p:spPr>
              <a:xfrm>
                <a:off x="4420290" y="1339049"/>
                <a:ext cx="133081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0</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=0.580</m:t>
                      </m:r>
                    </m:oMath>
                  </m:oMathPara>
                </a14:m>
                <a:endParaRPr lang="en-GB" sz="1400" dirty="0">
                  <a:latin typeface="Comic Sans MS" panose="030F0702030302020204" pitchFamily="66" charset="0"/>
                </a:endParaRPr>
              </a:p>
            </p:txBody>
          </p:sp>
        </mc:Choice>
        <mc:Fallback xmlns="">
          <p:sp>
            <p:nvSpPr>
              <p:cNvPr id="22" name="テキスト ボックス 21">
                <a:extLst>
                  <a:ext uri="{FF2B5EF4-FFF2-40B4-BE49-F238E27FC236}">
                    <a16:creationId xmlns:a16="http://schemas.microsoft.com/office/drawing/2014/main" id="{0CD0C57C-127F-4059-AC8F-21D773F43CB7}"/>
                  </a:ext>
                </a:extLst>
              </p:cNvPr>
              <p:cNvSpPr txBox="1">
                <a:spLocks noRot="1" noChangeAspect="1" noMove="1" noResize="1" noEditPoints="1" noAdjustHandles="1" noChangeArrowheads="1" noChangeShapeType="1" noTextEdit="1"/>
              </p:cNvSpPr>
              <p:nvPr/>
            </p:nvSpPr>
            <p:spPr>
              <a:xfrm>
                <a:off x="4420290" y="1339049"/>
                <a:ext cx="1330814" cy="307777"/>
              </a:xfrm>
              <a:prstGeom prst="rect">
                <a:avLst/>
              </a:prstGeom>
              <a:blipFill>
                <a:blip r:embed="rId10"/>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テキスト ボックス 22">
                <a:extLst>
                  <a:ext uri="{FF2B5EF4-FFF2-40B4-BE49-F238E27FC236}">
                    <a16:creationId xmlns:a16="http://schemas.microsoft.com/office/drawing/2014/main" id="{5DCED158-8463-4B1C-AF31-4ADD6762B392}"/>
                  </a:ext>
                </a:extLst>
              </p:cNvPr>
              <p:cNvSpPr txBox="1"/>
              <p:nvPr/>
            </p:nvSpPr>
            <p:spPr>
              <a:xfrm>
                <a:off x="5636972" y="1332017"/>
                <a:ext cx="132664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1</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≠0.580</m:t>
                      </m:r>
                    </m:oMath>
                  </m:oMathPara>
                </a14:m>
                <a:endParaRPr lang="en-GB" sz="1400" dirty="0">
                  <a:latin typeface="Comic Sans MS" panose="030F0702030302020204" pitchFamily="66" charset="0"/>
                </a:endParaRPr>
              </a:p>
            </p:txBody>
          </p:sp>
        </mc:Choice>
        <mc:Fallback xmlns="">
          <p:sp>
            <p:nvSpPr>
              <p:cNvPr id="23" name="テキスト ボックス 22">
                <a:extLst>
                  <a:ext uri="{FF2B5EF4-FFF2-40B4-BE49-F238E27FC236}">
                    <a16:creationId xmlns:a16="http://schemas.microsoft.com/office/drawing/2014/main" id="{5DCED158-8463-4B1C-AF31-4ADD6762B392}"/>
                  </a:ext>
                </a:extLst>
              </p:cNvPr>
              <p:cNvSpPr txBox="1">
                <a:spLocks noRot="1" noChangeAspect="1" noMove="1" noResize="1" noEditPoints="1" noAdjustHandles="1" noChangeArrowheads="1" noChangeShapeType="1" noTextEdit="1"/>
              </p:cNvSpPr>
              <p:nvPr/>
            </p:nvSpPr>
            <p:spPr>
              <a:xfrm>
                <a:off x="5636972" y="1332017"/>
                <a:ext cx="1326645" cy="307777"/>
              </a:xfrm>
              <a:prstGeom prst="rect">
                <a:avLst/>
              </a:prstGeom>
              <a:blipFill>
                <a:blip r:embed="rId11"/>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テキスト ボックス 23">
                <a:extLst>
                  <a:ext uri="{FF2B5EF4-FFF2-40B4-BE49-F238E27FC236}">
                    <a16:creationId xmlns:a16="http://schemas.microsoft.com/office/drawing/2014/main" id="{F45191FE-4580-48A6-935F-5F518A2C51A9}"/>
                  </a:ext>
                </a:extLst>
              </p:cNvPr>
              <p:cNvSpPr txBox="1"/>
              <p:nvPr/>
            </p:nvSpPr>
            <p:spPr>
              <a:xfrm>
                <a:off x="7008569" y="1191072"/>
                <a:ext cx="1971630" cy="5582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1600" b="0" i="1" smtClean="0">
                              <a:latin typeface="Cambria Math" panose="02040503050406030204" pitchFamily="18" charset="0"/>
                              <a:ea typeface="Cambria Math" panose="02040503050406030204" pitchFamily="18" charset="0"/>
                            </a:rPr>
                          </m:ctrlPr>
                        </m:accPr>
                        <m:e>
                          <m:r>
                            <a:rPr lang="en-US" sz="1600" b="0" i="1" smtClean="0">
                              <a:latin typeface="Cambria Math" panose="02040503050406030204" pitchFamily="18" charset="0"/>
                              <a:ea typeface="Cambria Math" panose="02040503050406030204" pitchFamily="18" charset="0"/>
                            </a:rPr>
                            <m:t>𝐷</m:t>
                          </m:r>
                        </m:e>
                      </m:acc>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𝑁</m:t>
                      </m:r>
                      <m:d>
                        <m:dPr>
                          <m:ctrlPr>
                            <a:rPr lang="en-US" sz="1600" b="0" i="1" smtClean="0">
                              <a:latin typeface="Cambria Math" panose="02040503050406030204" pitchFamily="18" charset="0"/>
                              <a:ea typeface="Cambria Math" panose="02040503050406030204" pitchFamily="18" charset="0"/>
                            </a:rPr>
                          </m:ctrlPr>
                        </m:dPr>
                        <m:e>
                          <m:r>
                            <a:rPr lang="en-US" sz="1600" b="0" i="1" smtClean="0">
                              <a:latin typeface="Cambria Math" panose="02040503050406030204" pitchFamily="18" charset="0"/>
                              <a:ea typeface="Cambria Math" panose="02040503050406030204" pitchFamily="18" charset="0"/>
                            </a:rPr>
                            <m:t>0.580,</m:t>
                          </m:r>
                          <m:f>
                            <m:fPr>
                              <m:ctrlPr>
                                <a:rPr lang="en-US" sz="1600" b="0" i="1" smtClean="0">
                                  <a:latin typeface="Cambria Math" panose="02040503050406030204" pitchFamily="18" charset="0"/>
                                  <a:ea typeface="Cambria Math" panose="02040503050406030204" pitchFamily="18" charset="0"/>
                                </a:rPr>
                              </m:ctrlPr>
                            </m:fPr>
                            <m:num>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0.015</m:t>
                                  </m:r>
                                </m:e>
                                <m:sup>
                                  <m:r>
                                    <a:rPr lang="en-US" sz="1600" b="0" i="1" smtClean="0">
                                      <a:latin typeface="Cambria Math" panose="02040503050406030204" pitchFamily="18" charset="0"/>
                                      <a:ea typeface="Cambria Math" panose="02040503050406030204" pitchFamily="18" charset="0"/>
                                    </a:rPr>
                                    <m:t>2</m:t>
                                  </m:r>
                                </m:sup>
                              </m:sSup>
                            </m:num>
                            <m:den>
                              <m:r>
                                <a:rPr lang="en-US" sz="1600" b="0" i="1" smtClean="0">
                                  <a:latin typeface="Cambria Math" panose="02040503050406030204" pitchFamily="18" charset="0"/>
                                  <a:ea typeface="Cambria Math" panose="02040503050406030204" pitchFamily="18" charset="0"/>
                                </a:rPr>
                                <m:t>50</m:t>
                              </m:r>
                            </m:den>
                          </m:f>
                        </m:e>
                      </m:d>
                    </m:oMath>
                  </m:oMathPara>
                </a14:m>
                <a:endParaRPr lang="en-GB" sz="1600" dirty="0"/>
              </a:p>
            </p:txBody>
          </p:sp>
        </mc:Choice>
        <mc:Fallback xmlns="">
          <p:sp>
            <p:nvSpPr>
              <p:cNvPr id="24" name="テキスト ボックス 23">
                <a:extLst>
                  <a:ext uri="{FF2B5EF4-FFF2-40B4-BE49-F238E27FC236}">
                    <a16:creationId xmlns:a16="http://schemas.microsoft.com/office/drawing/2014/main" id="{F45191FE-4580-48A6-935F-5F518A2C51A9}"/>
                  </a:ext>
                </a:extLst>
              </p:cNvPr>
              <p:cNvSpPr txBox="1">
                <a:spLocks noRot="1" noChangeAspect="1" noMove="1" noResize="1" noEditPoints="1" noAdjustHandles="1" noChangeArrowheads="1" noChangeShapeType="1" noTextEdit="1"/>
              </p:cNvSpPr>
              <p:nvPr/>
            </p:nvSpPr>
            <p:spPr>
              <a:xfrm>
                <a:off x="7008569" y="1191072"/>
                <a:ext cx="1971630" cy="558230"/>
              </a:xfrm>
              <a:prstGeom prst="rect">
                <a:avLst/>
              </a:prstGeom>
              <a:blipFill>
                <a:blip r:embed="rId12"/>
                <a:stretch>
                  <a:fillRect b="-1087"/>
                </a:stretch>
              </a:blipFill>
            </p:spPr>
            <p:txBody>
              <a:bodyPr/>
              <a:lstStyle/>
              <a:p>
                <a:r>
                  <a:rPr lang="en-GB">
                    <a:noFill/>
                  </a:rPr>
                  <a:t> </a:t>
                </a:r>
              </a:p>
            </p:txBody>
          </p:sp>
        </mc:Fallback>
      </mc:AlternateContent>
      <p:sp>
        <p:nvSpPr>
          <p:cNvPr id="25" name="テキスト ボックス 24">
            <a:extLst>
              <a:ext uri="{FF2B5EF4-FFF2-40B4-BE49-F238E27FC236}">
                <a16:creationId xmlns:a16="http://schemas.microsoft.com/office/drawing/2014/main" id="{29B6F33B-0C1E-435D-A927-3D9489EE7E9B}"/>
              </a:ext>
            </a:extLst>
          </p:cNvPr>
          <p:cNvSpPr txBox="1"/>
          <p:nvPr/>
        </p:nvSpPr>
        <p:spPr>
          <a:xfrm>
            <a:off x="4332831" y="1798484"/>
            <a:ext cx="4811169" cy="738664"/>
          </a:xfrm>
          <a:prstGeom prst="rect">
            <a:avLst/>
          </a:prstGeom>
          <a:noFill/>
        </p:spPr>
        <p:txBody>
          <a:bodyPr wrap="square" rtlCol="0">
            <a:spAutoFit/>
          </a:bodyPr>
          <a:lstStyle/>
          <a:p>
            <a:r>
              <a:rPr lang="en-US" sz="1400" dirty="0">
                <a:latin typeface="Comic Sans MS" panose="030F0702030302020204" pitchFamily="66" charset="0"/>
              </a:rPr>
              <a:t>3) Now, using the sample distribution, we need to find the regions that have a probability of 1% or less (</a:t>
            </a:r>
            <a:r>
              <a:rPr lang="en-US" sz="1400" dirty="0" err="1">
                <a:latin typeface="Comic Sans MS" panose="030F0702030302020204" pitchFamily="66" charset="0"/>
              </a:rPr>
              <a:t>ie</a:t>
            </a:r>
            <a:r>
              <a:rPr lang="en-US" sz="1400" dirty="0">
                <a:latin typeface="Comic Sans MS" panose="030F0702030302020204" pitchFamily="66" charset="0"/>
              </a:rPr>
              <a:t> have an total area of 0.01)</a:t>
            </a:r>
            <a:endParaRPr lang="en-GB" sz="1400" dirty="0">
              <a:latin typeface="Comic Sans MS" panose="030F0702030302020204" pitchFamily="66" charset="0"/>
            </a:endParaRPr>
          </a:p>
        </p:txBody>
      </p:sp>
      <p:cxnSp>
        <p:nvCxnSpPr>
          <p:cNvPr id="38" name="直線矢印コネクタ 37">
            <a:extLst>
              <a:ext uri="{FF2B5EF4-FFF2-40B4-BE49-F238E27FC236}">
                <a16:creationId xmlns:a16="http://schemas.microsoft.com/office/drawing/2014/main" id="{DBDC7795-038C-4FC3-A52C-A573A3F8E166}"/>
              </a:ext>
            </a:extLst>
          </p:cNvPr>
          <p:cNvCxnSpPr>
            <a:cxnSpLocks/>
          </p:cNvCxnSpPr>
          <p:nvPr/>
        </p:nvCxnSpPr>
        <p:spPr>
          <a:xfrm flipV="1">
            <a:off x="5528980" y="2768304"/>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9" name="テキスト ボックス 48">
                <a:extLst>
                  <a:ext uri="{FF2B5EF4-FFF2-40B4-BE49-F238E27FC236}">
                    <a16:creationId xmlns:a16="http://schemas.microsoft.com/office/drawing/2014/main" id="{110417A8-FACD-4619-A490-1982A649209E}"/>
                  </a:ext>
                </a:extLst>
              </p:cNvPr>
              <p:cNvSpPr txBox="1"/>
              <p:nvPr/>
            </p:nvSpPr>
            <p:spPr>
              <a:xfrm>
                <a:off x="5427267" y="4342365"/>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0.580</m:t>
                      </m:r>
                    </m:oMath>
                  </m:oMathPara>
                </a14:m>
                <a:endParaRPr lang="en-GB" sz="1100" dirty="0">
                  <a:solidFill>
                    <a:srgbClr val="0000FF"/>
                  </a:solidFill>
                  <a:latin typeface="Comic Sans MS" panose="030F0702030302020204" pitchFamily="66" charset="0"/>
                </a:endParaRPr>
              </a:p>
            </p:txBody>
          </p:sp>
        </mc:Choice>
        <mc:Fallback xmlns="">
          <p:sp>
            <p:nvSpPr>
              <p:cNvPr id="49" name="テキスト ボックス 48">
                <a:extLst>
                  <a:ext uri="{FF2B5EF4-FFF2-40B4-BE49-F238E27FC236}">
                    <a16:creationId xmlns:a16="http://schemas.microsoft.com/office/drawing/2014/main" id="{110417A8-FACD-4619-A490-1982A649209E}"/>
                  </a:ext>
                </a:extLst>
              </p:cNvPr>
              <p:cNvSpPr txBox="1">
                <a:spLocks noRot="1" noChangeAspect="1" noMove="1" noResize="1" noEditPoints="1" noAdjustHandles="1" noChangeArrowheads="1" noChangeShapeType="1" noTextEdit="1"/>
              </p:cNvSpPr>
              <p:nvPr/>
            </p:nvSpPr>
            <p:spPr>
              <a:xfrm>
                <a:off x="5427267" y="4342365"/>
                <a:ext cx="275514" cy="261610"/>
              </a:xfrm>
              <a:prstGeom prst="rect">
                <a:avLst/>
              </a:prstGeom>
              <a:blipFill>
                <a:blip r:embed="rId13"/>
                <a:stretch>
                  <a:fillRect l="-35556" r="-26667"/>
                </a:stretch>
              </a:blipFill>
            </p:spPr>
            <p:txBody>
              <a:bodyPr/>
              <a:lstStyle/>
              <a:p>
                <a:r>
                  <a:rPr lang="en-GB">
                    <a:noFill/>
                  </a:rPr>
                  <a:t> </a:t>
                </a:r>
              </a:p>
            </p:txBody>
          </p:sp>
        </mc:Fallback>
      </mc:AlternateContent>
      <p:cxnSp>
        <p:nvCxnSpPr>
          <p:cNvPr id="51" name="直線矢印コネクタ 50">
            <a:extLst>
              <a:ext uri="{FF2B5EF4-FFF2-40B4-BE49-F238E27FC236}">
                <a16:creationId xmlns:a16="http://schemas.microsoft.com/office/drawing/2014/main" id="{34FBB69D-1C5B-4EEE-863E-17C46850F1CD}"/>
              </a:ext>
            </a:extLst>
          </p:cNvPr>
          <p:cNvCxnSpPr>
            <a:cxnSpLocks/>
          </p:cNvCxnSpPr>
          <p:nvPr/>
        </p:nvCxnSpPr>
        <p:spPr>
          <a:xfrm flipV="1">
            <a:off x="5019071" y="4172384"/>
            <a:ext cx="0" cy="191039"/>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53" name="テキスト ボックス 52">
            <a:extLst>
              <a:ext uri="{FF2B5EF4-FFF2-40B4-BE49-F238E27FC236}">
                <a16:creationId xmlns:a16="http://schemas.microsoft.com/office/drawing/2014/main" id="{3CEF30D0-1C0A-498F-B90C-4C473DB904DD}"/>
              </a:ext>
            </a:extLst>
          </p:cNvPr>
          <p:cNvSpPr txBox="1"/>
          <p:nvPr/>
        </p:nvSpPr>
        <p:spPr>
          <a:xfrm>
            <a:off x="4474667" y="3747440"/>
            <a:ext cx="6946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0.005</a:t>
            </a:r>
            <a:endParaRPr lang="en-GB" sz="1200" dirty="0">
              <a:solidFill>
                <a:srgbClr val="FF0000"/>
              </a:solidFill>
              <a:latin typeface="Comic Sans MS" panose="030F0702030302020204" pitchFamily="66" charset="0"/>
            </a:endParaRPr>
          </a:p>
        </p:txBody>
      </p:sp>
      <p:cxnSp>
        <p:nvCxnSpPr>
          <p:cNvPr id="57" name="直線矢印コネクタ 56">
            <a:extLst>
              <a:ext uri="{FF2B5EF4-FFF2-40B4-BE49-F238E27FC236}">
                <a16:creationId xmlns:a16="http://schemas.microsoft.com/office/drawing/2014/main" id="{D2C5DFE0-FB3C-4C13-ACCD-1F74E9789328}"/>
              </a:ext>
            </a:extLst>
          </p:cNvPr>
          <p:cNvCxnSpPr>
            <a:cxnSpLocks/>
          </p:cNvCxnSpPr>
          <p:nvPr/>
        </p:nvCxnSpPr>
        <p:spPr>
          <a:xfrm flipV="1">
            <a:off x="6041421" y="4172384"/>
            <a:ext cx="0" cy="191039"/>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p:grpSp>
        <p:nvGrpSpPr>
          <p:cNvPr id="27" name="グループ化 26">
            <a:extLst>
              <a:ext uri="{FF2B5EF4-FFF2-40B4-BE49-F238E27FC236}">
                <a16:creationId xmlns:a16="http://schemas.microsoft.com/office/drawing/2014/main" id="{7CAAAAA3-A6D8-4BC9-A5E3-8A45D2FD2DAC}"/>
              </a:ext>
            </a:extLst>
          </p:cNvPr>
          <p:cNvGrpSpPr/>
          <p:nvPr/>
        </p:nvGrpSpPr>
        <p:grpSpPr>
          <a:xfrm>
            <a:off x="4255721" y="2542017"/>
            <a:ext cx="2314772" cy="2087293"/>
            <a:chOff x="4499342" y="1196752"/>
            <a:chExt cx="4321250" cy="3985257"/>
          </a:xfrm>
        </p:grpSpPr>
        <p:cxnSp>
          <p:nvCxnSpPr>
            <p:cNvPr id="28" name="直線矢印コネクタ 27">
              <a:extLst>
                <a:ext uri="{FF2B5EF4-FFF2-40B4-BE49-F238E27FC236}">
                  <a16:creationId xmlns:a16="http://schemas.microsoft.com/office/drawing/2014/main" id="{C87512B9-75DA-4563-B011-95FF277A7AAD}"/>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1D8FA041-E00F-4005-92C8-0A93C1E35054}"/>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BED2A14F-FF01-48F0-B39A-DBF429D0CAF8}"/>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31" name="テキスト ボックス 30">
              <a:extLst>
                <a:ext uri="{FF2B5EF4-FFF2-40B4-BE49-F238E27FC236}">
                  <a16:creationId xmlns:a16="http://schemas.microsoft.com/office/drawing/2014/main" id="{6E7F89CC-F3CC-476C-905F-D70768B69615}"/>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35" name="グループ化 34">
              <a:extLst>
                <a:ext uri="{FF2B5EF4-FFF2-40B4-BE49-F238E27FC236}">
                  <a16:creationId xmlns:a16="http://schemas.microsoft.com/office/drawing/2014/main" id="{81B29BDF-A08D-4FE6-95EA-F9B630ABCDCC}"/>
                </a:ext>
              </a:extLst>
            </p:cNvPr>
            <p:cNvGrpSpPr/>
            <p:nvPr/>
          </p:nvGrpSpPr>
          <p:grpSpPr>
            <a:xfrm>
              <a:off x="5058300" y="1628800"/>
              <a:ext cx="3637208" cy="2973657"/>
              <a:chOff x="5004048" y="1412776"/>
              <a:chExt cx="3637208" cy="2973657"/>
            </a:xfrm>
          </p:grpSpPr>
          <p:sp>
            <p:nvSpPr>
              <p:cNvPr id="36" name="Freeform 22">
                <a:extLst>
                  <a:ext uri="{FF2B5EF4-FFF2-40B4-BE49-F238E27FC236}">
                    <a16:creationId xmlns:a16="http://schemas.microsoft.com/office/drawing/2014/main" id="{3584E5DF-E804-4624-8596-2B2BE815D4DA}"/>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Freeform 22">
                <a:extLst>
                  <a:ext uri="{FF2B5EF4-FFF2-40B4-BE49-F238E27FC236}">
                    <a16:creationId xmlns:a16="http://schemas.microsoft.com/office/drawing/2014/main" id="{2AB616D0-08D0-4329-92C5-1B0A7F42F1DA}"/>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59" name="テキスト ボックス 58">
            <a:extLst>
              <a:ext uri="{FF2B5EF4-FFF2-40B4-BE49-F238E27FC236}">
                <a16:creationId xmlns:a16="http://schemas.microsoft.com/office/drawing/2014/main" id="{B69253BF-EEB8-403D-9E41-734489791839}"/>
              </a:ext>
            </a:extLst>
          </p:cNvPr>
          <p:cNvSpPr txBox="1"/>
          <p:nvPr/>
        </p:nvSpPr>
        <p:spPr>
          <a:xfrm>
            <a:off x="5998667" y="3741090"/>
            <a:ext cx="6946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0.005</a:t>
            </a:r>
            <a:endParaRPr lang="en-GB" sz="1200" dirty="0">
              <a:solidFill>
                <a:srgbClr val="FF0000"/>
              </a:solidFill>
              <a:latin typeface="Comic Sans MS" panose="030F0702030302020204" pitchFamily="66" charset="0"/>
            </a:endParaRPr>
          </a:p>
        </p:txBody>
      </p:sp>
      <p:sp>
        <p:nvSpPr>
          <p:cNvPr id="60" name="フリーフォーム: 図形 59">
            <a:extLst>
              <a:ext uri="{FF2B5EF4-FFF2-40B4-BE49-F238E27FC236}">
                <a16:creationId xmlns:a16="http://schemas.microsoft.com/office/drawing/2014/main" id="{01EAC64E-1D98-4028-A185-8876700F9160}"/>
              </a:ext>
            </a:extLst>
          </p:cNvPr>
          <p:cNvSpPr/>
          <p:nvPr/>
        </p:nvSpPr>
        <p:spPr>
          <a:xfrm flipH="1">
            <a:off x="6047714" y="6132633"/>
            <a:ext cx="450850" cy="171450"/>
          </a:xfrm>
          <a:custGeom>
            <a:avLst/>
            <a:gdLst>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0 w 460375"/>
              <a:gd name="connsiteY5"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0 w 460375"/>
              <a:gd name="connsiteY5" fmla="*/ 127000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50850"/>
              <a:gd name="connsiteY0" fmla="*/ 171450 h 171450"/>
              <a:gd name="connsiteX1" fmla="*/ 447675 w 450850"/>
              <a:gd name="connsiteY1" fmla="*/ 161925 h 171450"/>
              <a:gd name="connsiteX2" fmla="*/ 450850 w 450850"/>
              <a:gd name="connsiteY2" fmla="*/ 0 h 171450"/>
              <a:gd name="connsiteX3" fmla="*/ 323850 w 450850"/>
              <a:gd name="connsiteY3" fmla="*/ 57150 h 171450"/>
              <a:gd name="connsiteX4" fmla="*/ 152400 w 450850"/>
              <a:gd name="connsiteY4" fmla="*/ 101600 h 171450"/>
              <a:gd name="connsiteX5" fmla="*/ 0 w 450850"/>
              <a:gd name="connsiteY5" fmla="*/ 123825 h 171450"/>
              <a:gd name="connsiteX6" fmla="*/ 0 w 450850"/>
              <a:gd name="connsiteY6"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850" h="171450">
                <a:moveTo>
                  <a:pt x="0" y="171450"/>
                </a:moveTo>
                <a:lnTo>
                  <a:pt x="447675" y="161925"/>
                </a:lnTo>
                <a:cubicBezTo>
                  <a:pt x="448733" y="107950"/>
                  <a:pt x="449792" y="53975"/>
                  <a:pt x="450850" y="0"/>
                </a:cubicBezTo>
                <a:lnTo>
                  <a:pt x="323850" y="57150"/>
                </a:lnTo>
                <a:lnTo>
                  <a:pt x="152400" y="101600"/>
                </a:lnTo>
                <a:cubicBezTo>
                  <a:pt x="101600" y="109008"/>
                  <a:pt x="60325" y="132292"/>
                  <a:pt x="0" y="123825"/>
                </a:cubicBezTo>
                <a:lnTo>
                  <a:pt x="0" y="17145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フリーフォーム: 図形 60">
            <a:extLst>
              <a:ext uri="{FF2B5EF4-FFF2-40B4-BE49-F238E27FC236}">
                <a16:creationId xmlns:a16="http://schemas.microsoft.com/office/drawing/2014/main" id="{F5F3AB30-6381-477C-A469-E6167E4622A1}"/>
              </a:ext>
            </a:extLst>
          </p:cNvPr>
          <p:cNvSpPr/>
          <p:nvPr/>
        </p:nvSpPr>
        <p:spPr>
          <a:xfrm>
            <a:off x="4587214" y="6126283"/>
            <a:ext cx="450850" cy="171450"/>
          </a:xfrm>
          <a:custGeom>
            <a:avLst/>
            <a:gdLst>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0 w 460375"/>
              <a:gd name="connsiteY5"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0 w 460375"/>
              <a:gd name="connsiteY5" fmla="*/ 127000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60375"/>
              <a:gd name="connsiteY0" fmla="*/ 171450 h 171450"/>
              <a:gd name="connsiteX1" fmla="*/ 457200 w 460375"/>
              <a:gd name="connsiteY1" fmla="*/ 161925 h 171450"/>
              <a:gd name="connsiteX2" fmla="*/ 460375 w 460375"/>
              <a:gd name="connsiteY2" fmla="*/ 0 h 171450"/>
              <a:gd name="connsiteX3" fmla="*/ 333375 w 460375"/>
              <a:gd name="connsiteY3" fmla="*/ 57150 h 171450"/>
              <a:gd name="connsiteX4" fmla="*/ 161925 w 460375"/>
              <a:gd name="connsiteY4" fmla="*/ 101600 h 171450"/>
              <a:gd name="connsiteX5" fmla="*/ 9525 w 460375"/>
              <a:gd name="connsiteY5" fmla="*/ 123825 h 171450"/>
              <a:gd name="connsiteX6" fmla="*/ 0 w 460375"/>
              <a:gd name="connsiteY6" fmla="*/ 171450 h 171450"/>
              <a:gd name="connsiteX0" fmla="*/ 0 w 450850"/>
              <a:gd name="connsiteY0" fmla="*/ 171450 h 171450"/>
              <a:gd name="connsiteX1" fmla="*/ 447675 w 450850"/>
              <a:gd name="connsiteY1" fmla="*/ 161925 h 171450"/>
              <a:gd name="connsiteX2" fmla="*/ 450850 w 450850"/>
              <a:gd name="connsiteY2" fmla="*/ 0 h 171450"/>
              <a:gd name="connsiteX3" fmla="*/ 323850 w 450850"/>
              <a:gd name="connsiteY3" fmla="*/ 57150 h 171450"/>
              <a:gd name="connsiteX4" fmla="*/ 152400 w 450850"/>
              <a:gd name="connsiteY4" fmla="*/ 101600 h 171450"/>
              <a:gd name="connsiteX5" fmla="*/ 0 w 450850"/>
              <a:gd name="connsiteY5" fmla="*/ 123825 h 171450"/>
              <a:gd name="connsiteX6" fmla="*/ 0 w 450850"/>
              <a:gd name="connsiteY6"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850" h="171450">
                <a:moveTo>
                  <a:pt x="0" y="171450"/>
                </a:moveTo>
                <a:lnTo>
                  <a:pt x="447675" y="161925"/>
                </a:lnTo>
                <a:cubicBezTo>
                  <a:pt x="448733" y="107950"/>
                  <a:pt x="449792" y="53975"/>
                  <a:pt x="450850" y="0"/>
                </a:cubicBezTo>
                <a:lnTo>
                  <a:pt x="323850" y="57150"/>
                </a:lnTo>
                <a:lnTo>
                  <a:pt x="152400" y="101600"/>
                </a:lnTo>
                <a:cubicBezTo>
                  <a:pt x="101600" y="109008"/>
                  <a:pt x="60325" y="132292"/>
                  <a:pt x="0" y="123825"/>
                </a:cubicBezTo>
                <a:lnTo>
                  <a:pt x="0" y="17145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2" name="直線矢印コネクタ 61">
            <a:extLst>
              <a:ext uri="{FF2B5EF4-FFF2-40B4-BE49-F238E27FC236}">
                <a16:creationId xmlns:a16="http://schemas.microsoft.com/office/drawing/2014/main" id="{CDC418EC-F1F8-4182-8ED4-A0F4DD73CD38}"/>
              </a:ext>
            </a:extLst>
          </p:cNvPr>
          <p:cNvCxnSpPr>
            <a:cxnSpLocks/>
          </p:cNvCxnSpPr>
          <p:nvPr/>
        </p:nvCxnSpPr>
        <p:spPr>
          <a:xfrm flipV="1">
            <a:off x="5546493" y="4709965"/>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3" name="テキスト ボックス 62">
                <a:extLst>
                  <a:ext uri="{FF2B5EF4-FFF2-40B4-BE49-F238E27FC236}">
                    <a16:creationId xmlns:a16="http://schemas.microsoft.com/office/drawing/2014/main" id="{3D978C4D-051A-4E2E-B028-E0C99F748FE6}"/>
                  </a:ext>
                </a:extLst>
              </p:cNvPr>
              <p:cNvSpPr txBox="1"/>
              <p:nvPr/>
            </p:nvSpPr>
            <p:spPr>
              <a:xfrm>
                <a:off x="5444780" y="6284026"/>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m:t>
                      </m:r>
                    </m:oMath>
                  </m:oMathPara>
                </a14:m>
                <a:endParaRPr lang="en-GB" sz="1100" dirty="0">
                  <a:solidFill>
                    <a:srgbClr val="0000FF"/>
                  </a:solidFill>
                  <a:latin typeface="Comic Sans MS" panose="030F0702030302020204" pitchFamily="66" charset="0"/>
                </a:endParaRPr>
              </a:p>
            </p:txBody>
          </p:sp>
        </mc:Choice>
        <mc:Fallback xmlns="">
          <p:sp>
            <p:nvSpPr>
              <p:cNvPr id="63" name="テキスト ボックス 62">
                <a:extLst>
                  <a:ext uri="{FF2B5EF4-FFF2-40B4-BE49-F238E27FC236}">
                    <a16:creationId xmlns:a16="http://schemas.microsoft.com/office/drawing/2014/main" id="{3D978C4D-051A-4E2E-B028-E0C99F748FE6}"/>
                  </a:ext>
                </a:extLst>
              </p:cNvPr>
              <p:cNvSpPr txBox="1">
                <a:spLocks noRot="1" noChangeAspect="1" noMove="1" noResize="1" noEditPoints="1" noAdjustHandles="1" noChangeArrowheads="1" noChangeShapeType="1" noTextEdit="1"/>
              </p:cNvSpPr>
              <p:nvPr/>
            </p:nvSpPr>
            <p:spPr>
              <a:xfrm>
                <a:off x="5444780" y="6284026"/>
                <a:ext cx="275514" cy="261610"/>
              </a:xfrm>
              <a:prstGeom prst="rect">
                <a:avLst/>
              </a:prstGeom>
              <a:blipFill>
                <a:blip r:embed="rId14"/>
                <a:stretch>
                  <a:fillRect/>
                </a:stretch>
              </a:blipFill>
            </p:spPr>
            <p:txBody>
              <a:bodyPr/>
              <a:lstStyle/>
              <a:p>
                <a:r>
                  <a:rPr lang="en-GB">
                    <a:noFill/>
                  </a:rPr>
                  <a:t> </a:t>
                </a:r>
              </a:p>
            </p:txBody>
          </p:sp>
        </mc:Fallback>
      </mc:AlternateContent>
      <p:cxnSp>
        <p:nvCxnSpPr>
          <p:cNvPr id="64" name="直線矢印コネクタ 63">
            <a:extLst>
              <a:ext uri="{FF2B5EF4-FFF2-40B4-BE49-F238E27FC236}">
                <a16:creationId xmlns:a16="http://schemas.microsoft.com/office/drawing/2014/main" id="{49C60FE8-59D5-4826-B116-4FD8E54A04DA}"/>
              </a:ext>
            </a:extLst>
          </p:cNvPr>
          <p:cNvCxnSpPr>
            <a:cxnSpLocks/>
          </p:cNvCxnSpPr>
          <p:nvPr/>
        </p:nvCxnSpPr>
        <p:spPr>
          <a:xfrm flipV="1">
            <a:off x="5036584" y="6114045"/>
            <a:ext cx="0" cy="191039"/>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66" name="テキスト ボックス 65">
            <a:extLst>
              <a:ext uri="{FF2B5EF4-FFF2-40B4-BE49-F238E27FC236}">
                <a16:creationId xmlns:a16="http://schemas.microsoft.com/office/drawing/2014/main" id="{D77700EE-B704-4DBE-B629-8195F53BCB6E}"/>
              </a:ext>
            </a:extLst>
          </p:cNvPr>
          <p:cNvSpPr txBox="1"/>
          <p:nvPr/>
        </p:nvSpPr>
        <p:spPr>
          <a:xfrm>
            <a:off x="4492180" y="5689101"/>
            <a:ext cx="6946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0.005</a:t>
            </a:r>
            <a:endParaRPr lang="en-GB" sz="1200" dirty="0">
              <a:solidFill>
                <a:srgbClr val="FF0000"/>
              </a:solidFill>
              <a:latin typeface="Comic Sans MS" panose="030F0702030302020204" pitchFamily="66" charset="0"/>
            </a:endParaRPr>
          </a:p>
        </p:txBody>
      </p:sp>
      <p:cxnSp>
        <p:nvCxnSpPr>
          <p:cNvPr id="67" name="直線矢印コネクタ 66">
            <a:extLst>
              <a:ext uri="{FF2B5EF4-FFF2-40B4-BE49-F238E27FC236}">
                <a16:creationId xmlns:a16="http://schemas.microsoft.com/office/drawing/2014/main" id="{FE7038CD-08B4-4DEC-B894-D88A590C5B1E}"/>
              </a:ext>
            </a:extLst>
          </p:cNvPr>
          <p:cNvCxnSpPr>
            <a:cxnSpLocks/>
          </p:cNvCxnSpPr>
          <p:nvPr/>
        </p:nvCxnSpPr>
        <p:spPr>
          <a:xfrm flipV="1">
            <a:off x="6058934" y="6114045"/>
            <a:ext cx="0" cy="191039"/>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B78A3F91-7C43-4B8E-BC3F-4AB0135C956F}"/>
              </a:ext>
            </a:extLst>
          </p:cNvPr>
          <p:cNvGrpSpPr/>
          <p:nvPr/>
        </p:nvGrpSpPr>
        <p:grpSpPr>
          <a:xfrm>
            <a:off x="4273234" y="4483678"/>
            <a:ext cx="2314772" cy="2087293"/>
            <a:chOff x="4499342" y="1196752"/>
            <a:chExt cx="4321250" cy="3985257"/>
          </a:xfrm>
        </p:grpSpPr>
        <p:cxnSp>
          <p:nvCxnSpPr>
            <p:cNvPr id="70" name="直線矢印コネクタ 69">
              <a:extLst>
                <a:ext uri="{FF2B5EF4-FFF2-40B4-BE49-F238E27FC236}">
                  <a16:creationId xmlns:a16="http://schemas.microsoft.com/office/drawing/2014/main" id="{15A4DC80-F7B3-4132-8B05-BF66557E960B}"/>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a:extLst>
                <a:ext uri="{FF2B5EF4-FFF2-40B4-BE49-F238E27FC236}">
                  <a16:creationId xmlns:a16="http://schemas.microsoft.com/office/drawing/2014/main" id="{C7E40BC8-476B-4C3B-8EE9-1F935BC8F433}"/>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F9A5A0E6-A6C7-45D8-83AA-989F422AEA9E}"/>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73" name="テキスト ボックス 72">
              <a:extLst>
                <a:ext uri="{FF2B5EF4-FFF2-40B4-BE49-F238E27FC236}">
                  <a16:creationId xmlns:a16="http://schemas.microsoft.com/office/drawing/2014/main" id="{C5C54AAE-E5A8-4256-8DDE-493D6F049B25}"/>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74" name="グループ化 73">
              <a:extLst>
                <a:ext uri="{FF2B5EF4-FFF2-40B4-BE49-F238E27FC236}">
                  <a16:creationId xmlns:a16="http://schemas.microsoft.com/office/drawing/2014/main" id="{6A553D3A-38D7-432E-97F9-5328A09F8E4A}"/>
                </a:ext>
              </a:extLst>
            </p:cNvPr>
            <p:cNvGrpSpPr/>
            <p:nvPr/>
          </p:nvGrpSpPr>
          <p:grpSpPr>
            <a:xfrm>
              <a:off x="5058300" y="1628800"/>
              <a:ext cx="3637208" cy="2973657"/>
              <a:chOff x="5004048" y="1412776"/>
              <a:chExt cx="3637208" cy="2973657"/>
            </a:xfrm>
          </p:grpSpPr>
          <p:sp>
            <p:nvSpPr>
              <p:cNvPr id="75" name="Freeform 22">
                <a:extLst>
                  <a:ext uri="{FF2B5EF4-FFF2-40B4-BE49-F238E27FC236}">
                    <a16:creationId xmlns:a16="http://schemas.microsoft.com/office/drawing/2014/main" id="{8A3D12AF-9BDA-4752-9A76-FC8D7EB9917F}"/>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Freeform 22">
                <a:extLst>
                  <a:ext uri="{FF2B5EF4-FFF2-40B4-BE49-F238E27FC236}">
                    <a16:creationId xmlns:a16="http://schemas.microsoft.com/office/drawing/2014/main" id="{A7E9BCC9-F08B-42A6-B4B9-394D56E6BF8C}"/>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77" name="テキスト ボックス 76">
            <a:extLst>
              <a:ext uri="{FF2B5EF4-FFF2-40B4-BE49-F238E27FC236}">
                <a16:creationId xmlns:a16="http://schemas.microsoft.com/office/drawing/2014/main" id="{B89288F2-C2F5-4C8B-82AE-35A5C02E6610}"/>
              </a:ext>
            </a:extLst>
          </p:cNvPr>
          <p:cNvSpPr txBox="1"/>
          <p:nvPr/>
        </p:nvSpPr>
        <p:spPr>
          <a:xfrm>
            <a:off x="6016180" y="5682751"/>
            <a:ext cx="6946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0.005</a:t>
            </a:r>
            <a:endParaRPr lang="en-GB" sz="1200" dirty="0">
              <a:solidFill>
                <a:srgbClr val="FF0000"/>
              </a:solidFill>
              <a:latin typeface="Comic Sans MS" panose="030F0702030302020204" pitchFamily="66" charset="0"/>
            </a:endParaRPr>
          </a:p>
        </p:txBody>
      </p:sp>
      <p:sp>
        <p:nvSpPr>
          <p:cNvPr id="11" name="テキスト ボックス 10">
            <a:extLst>
              <a:ext uri="{FF2B5EF4-FFF2-40B4-BE49-F238E27FC236}">
                <a16:creationId xmlns:a16="http://schemas.microsoft.com/office/drawing/2014/main" id="{045F78CD-8288-4D77-9589-F2850D964C81}"/>
              </a:ext>
            </a:extLst>
          </p:cNvPr>
          <p:cNvSpPr txBox="1"/>
          <p:nvPr/>
        </p:nvSpPr>
        <p:spPr>
          <a:xfrm>
            <a:off x="4405408" y="2607398"/>
            <a:ext cx="1065320" cy="461665"/>
          </a:xfrm>
          <a:prstGeom prst="rect">
            <a:avLst/>
          </a:prstGeom>
          <a:noFill/>
        </p:spPr>
        <p:txBody>
          <a:bodyPr wrap="square" rtlCol="0">
            <a:spAutoFit/>
          </a:bodyPr>
          <a:lstStyle/>
          <a:p>
            <a:pPr algn="ctr"/>
            <a:r>
              <a:rPr lang="en-US" sz="1200" u="sng" dirty="0">
                <a:latin typeface="Comic Sans MS" panose="030F0702030302020204" pitchFamily="66" charset="0"/>
              </a:rPr>
              <a:t>Specific</a:t>
            </a:r>
            <a:r>
              <a:rPr lang="en-US" sz="1200" dirty="0">
                <a:latin typeface="Comic Sans MS" panose="030F0702030302020204" pitchFamily="66" charset="0"/>
              </a:rPr>
              <a:t> distribution</a:t>
            </a:r>
            <a:endParaRPr lang="en-GB" sz="1200" dirty="0">
              <a:latin typeface="Comic Sans MS" panose="030F0702030302020204" pitchFamily="66" charset="0"/>
            </a:endParaRPr>
          </a:p>
        </p:txBody>
      </p:sp>
      <p:sp>
        <p:nvSpPr>
          <p:cNvPr id="78" name="テキスト ボックス 77">
            <a:extLst>
              <a:ext uri="{FF2B5EF4-FFF2-40B4-BE49-F238E27FC236}">
                <a16:creationId xmlns:a16="http://schemas.microsoft.com/office/drawing/2014/main" id="{4358473E-CB77-4F7F-A100-5BFACDCD9E20}"/>
              </a:ext>
            </a:extLst>
          </p:cNvPr>
          <p:cNvSpPr txBox="1"/>
          <p:nvPr/>
        </p:nvSpPr>
        <p:spPr>
          <a:xfrm>
            <a:off x="4441556" y="4627728"/>
            <a:ext cx="1065320" cy="461665"/>
          </a:xfrm>
          <a:prstGeom prst="rect">
            <a:avLst/>
          </a:prstGeom>
          <a:noFill/>
        </p:spPr>
        <p:txBody>
          <a:bodyPr wrap="square" rtlCol="0">
            <a:spAutoFit/>
          </a:bodyPr>
          <a:lstStyle/>
          <a:p>
            <a:pPr algn="ctr"/>
            <a:r>
              <a:rPr lang="en-US" sz="1200" u="sng" dirty="0">
                <a:latin typeface="Comic Sans MS" panose="030F0702030302020204" pitchFamily="66" charset="0"/>
              </a:rPr>
              <a:t>Standard</a:t>
            </a:r>
            <a:r>
              <a:rPr lang="en-US" sz="1200" dirty="0">
                <a:latin typeface="Comic Sans MS" panose="030F0702030302020204" pitchFamily="66" charset="0"/>
              </a:rPr>
              <a:t> distribution</a:t>
            </a:r>
            <a:endParaRPr lang="en-GB" sz="12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2" name="テキスト ボックス 11">
                <a:extLst>
                  <a:ext uri="{FF2B5EF4-FFF2-40B4-BE49-F238E27FC236}">
                    <a16:creationId xmlns:a16="http://schemas.microsoft.com/office/drawing/2014/main" id="{F10934F8-9843-4739-A46F-31343A374ADC}"/>
                  </a:ext>
                </a:extLst>
              </p:cNvPr>
              <p:cNvSpPr txBox="1"/>
              <p:nvPr/>
            </p:nvSpPr>
            <p:spPr>
              <a:xfrm>
                <a:off x="6701323" y="2597111"/>
                <a:ext cx="2442677" cy="1077218"/>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So the critical region (to 3sf) will be where:</a:t>
                </a:r>
              </a:p>
              <a:p>
                <a:pPr algn="ctr"/>
                <a:endParaRPr lang="en-US" sz="1600" dirty="0">
                  <a:solidFill>
                    <a:srgbClr val="FF0000"/>
                  </a:solidFill>
                  <a:latin typeface="Comic Sans MS" panose="030F0702030302020204" pitchFamily="66" charset="0"/>
                </a:endParaRPr>
              </a:p>
              <a:p>
                <a:pPr algn="ctr"/>
                <a14:m>
                  <m:oMath xmlns:m="http://schemas.openxmlformats.org/officeDocument/2006/math">
                    <m:acc>
                      <m:accPr>
                        <m:chr m:val="̅"/>
                        <m:ctrlPr>
                          <a:rPr lang="en-US" sz="1600" i="1" smtClean="0">
                            <a:solidFill>
                              <a:srgbClr val="FF0000"/>
                            </a:solidFill>
                            <a:latin typeface="Cambria Math" panose="02040503050406030204" pitchFamily="18" charset="0"/>
                          </a:rPr>
                        </m:ctrlPr>
                      </m:accPr>
                      <m:e>
                        <m:r>
                          <a:rPr lang="en-US" sz="1600" b="0" i="1" smtClean="0">
                            <a:solidFill>
                              <a:srgbClr val="FF0000"/>
                            </a:solidFill>
                            <a:latin typeface="Cambria Math" panose="02040503050406030204" pitchFamily="18" charset="0"/>
                          </a:rPr>
                          <m:t>𝐷</m:t>
                        </m:r>
                      </m:e>
                    </m:acc>
                    <m:r>
                      <a:rPr lang="en-US" sz="1600" i="1">
                        <a:solidFill>
                          <a:srgbClr val="FF0000"/>
                        </a:solidFill>
                        <a:latin typeface="Cambria Math" panose="02040503050406030204" pitchFamily="18" charset="0"/>
                        <a:ea typeface="Cambria Math" panose="02040503050406030204" pitchFamily="18" charset="0"/>
                      </a:rPr>
                      <m:t>≤</m:t>
                    </m:r>
                    <m:r>
                      <a:rPr lang="en-US" sz="1600" b="0" i="1" smtClean="0">
                        <a:solidFill>
                          <a:srgbClr val="FF0000"/>
                        </a:solidFill>
                        <a:latin typeface="Cambria Math" panose="02040503050406030204" pitchFamily="18" charset="0"/>
                        <a:ea typeface="Cambria Math" panose="02040503050406030204" pitchFamily="18" charset="0"/>
                      </a:rPr>
                      <m:t>0.575</m:t>
                    </m:r>
                  </m:oMath>
                </a14:m>
                <a:r>
                  <a:rPr lang="en-US" sz="1600" dirty="0">
                    <a:solidFill>
                      <a:srgbClr val="FF0000"/>
                    </a:solidFill>
                    <a:latin typeface="Comic Sans MS" panose="030F0702030302020204" pitchFamily="66" charset="0"/>
                  </a:rPr>
                  <a:t> or </a:t>
                </a:r>
                <a14:m>
                  <m:oMath xmlns:m="http://schemas.openxmlformats.org/officeDocument/2006/math">
                    <m:acc>
                      <m:accPr>
                        <m:chr m:val="̅"/>
                        <m:ctrlPr>
                          <a:rPr lang="en-US" sz="1600" i="1" smtClean="0">
                            <a:solidFill>
                              <a:srgbClr val="FF0000"/>
                            </a:solidFill>
                            <a:latin typeface="Cambria Math" panose="02040503050406030204" pitchFamily="18" charset="0"/>
                          </a:rPr>
                        </m:ctrlPr>
                      </m:accPr>
                      <m:e>
                        <m:r>
                          <a:rPr lang="en-US" sz="1600" b="0" i="1" smtClean="0">
                            <a:solidFill>
                              <a:srgbClr val="FF0000"/>
                            </a:solidFill>
                            <a:latin typeface="Cambria Math" panose="02040503050406030204" pitchFamily="18" charset="0"/>
                          </a:rPr>
                          <m:t>𝐷</m:t>
                        </m:r>
                      </m:e>
                    </m:acc>
                    <m:r>
                      <a:rPr lang="en-US" sz="1600" i="1" smtClean="0">
                        <a:solidFill>
                          <a:srgbClr val="FF0000"/>
                        </a:solidFill>
                        <a:latin typeface="Cambria Math" panose="02040503050406030204" pitchFamily="18" charset="0"/>
                        <a:ea typeface="Cambria Math" panose="02040503050406030204" pitchFamily="18" charset="0"/>
                      </a:rPr>
                      <m:t>≥</m:t>
                    </m:r>
                    <m:r>
                      <a:rPr lang="en-US" sz="1600" b="0" i="1" smtClean="0">
                        <a:solidFill>
                          <a:srgbClr val="FF0000"/>
                        </a:solidFill>
                        <a:latin typeface="Cambria Math" panose="02040503050406030204" pitchFamily="18" charset="0"/>
                        <a:ea typeface="Cambria Math" panose="02040503050406030204" pitchFamily="18" charset="0"/>
                      </a:rPr>
                      <m:t>0.585</m:t>
                    </m:r>
                  </m:oMath>
                </a14:m>
                <a:r>
                  <a:rPr lang="en-US" sz="1600" dirty="0">
                    <a:solidFill>
                      <a:srgbClr val="FF0000"/>
                    </a:solidFill>
                    <a:latin typeface="Comic Sans MS" panose="030F0702030302020204" pitchFamily="66" charset="0"/>
                  </a:rPr>
                  <a:t> </a:t>
                </a:r>
              </a:p>
            </p:txBody>
          </p:sp>
        </mc:Choice>
        <mc:Fallback xmlns="">
          <p:sp>
            <p:nvSpPr>
              <p:cNvPr id="12" name="テキスト ボックス 11">
                <a:extLst>
                  <a:ext uri="{FF2B5EF4-FFF2-40B4-BE49-F238E27FC236}">
                    <a16:creationId xmlns:a16="http://schemas.microsoft.com/office/drawing/2014/main" id="{F10934F8-9843-4739-A46F-31343A374ADC}"/>
                  </a:ext>
                </a:extLst>
              </p:cNvPr>
              <p:cNvSpPr txBox="1">
                <a:spLocks noRot="1" noChangeAspect="1" noMove="1" noResize="1" noEditPoints="1" noAdjustHandles="1" noChangeArrowheads="1" noChangeShapeType="1" noTextEdit="1"/>
              </p:cNvSpPr>
              <p:nvPr/>
            </p:nvSpPr>
            <p:spPr>
              <a:xfrm>
                <a:off x="6701323" y="2597111"/>
                <a:ext cx="2442677" cy="1077218"/>
              </a:xfrm>
              <a:prstGeom prst="rect">
                <a:avLst/>
              </a:prstGeom>
              <a:blipFill>
                <a:blip r:embed="rId15"/>
                <a:stretch>
                  <a:fillRect t="-1130" b="-6780"/>
                </a:stretch>
              </a:blipFill>
            </p:spPr>
            <p:txBody>
              <a:bodyPr/>
              <a:lstStyle/>
              <a:p>
                <a:r>
                  <a:rPr lang="en-GB">
                    <a:noFill/>
                  </a:rPr>
                  <a:t> </a:t>
                </a:r>
              </a:p>
            </p:txBody>
          </p:sp>
        </mc:Fallback>
      </mc:AlternateContent>
    </p:spTree>
    <p:extLst>
      <p:ext uri="{BB962C8B-B14F-4D97-AF65-F5344CB8AC3E}">
        <p14:creationId xmlns:p14="http://schemas.microsoft.com/office/powerpoint/2010/main" val="647428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2">
                                            <p:txEl>
                                              <p:pRg st="2" end="2"/>
                                            </p:txEl>
                                          </p:spTgt>
                                        </p:tgtEl>
                                        <p:attrNameLst>
                                          <p:attrName>style.visibility</p:attrName>
                                        </p:attrNameLst>
                                      </p:cBhvr>
                                      <p:to>
                                        <p:strVal val="visible"/>
                                      </p:to>
                                    </p:set>
                                    <p:animEffect transition="in" filter="blinds(horizontal)">
                                      <p:cBhvr>
                                        <p:cTn id="12" dur="5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4"/>
                <a:ext cx="3755254" cy="5175681"/>
              </a:xfrm>
            </p:spPr>
            <p:txBody>
              <a:bodyPr>
                <a:normAutofit/>
              </a:bodyPr>
              <a:lstStyle/>
              <a:p>
                <a:pPr marL="0" indent="0" algn="ctr">
                  <a:buNone/>
                </a:pPr>
                <a:r>
                  <a:rPr lang="en-US" sz="1500" b="1" dirty="0">
                    <a:latin typeface="Comic Sans MS" panose="030F0702030302020204" pitchFamily="66" charset="0"/>
                  </a:rPr>
                  <a:t>You need to be able to do hypothesis testing using the normal distribution</a:t>
                </a:r>
                <a:endParaRPr lang="en-US" sz="1500" dirty="0">
                  <a:latin typeface="Comic Sans MS" panose="030F0702030302020204" pitchFamily="66" charset="0"/>
                </a:endParaRP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rPr>
                  <a:t>A machine produces bolts of diameter </a:t>
                </a:r>
                <a14:m>
                  <m:oMath xmlns:m="http://schemas.openxmlformats.org/officeDocument/2006/math">
                    <m:r>
                      <a:rPr lang="en-US" sz="1300" i="1" dirty="0">
                        <a:latin typeface="Cambria Math" panose="02040503050406030204" pitchFamily="18" charset="0"/>
                      </a:rPr>
                      <m:t>𝐷</m:t>
                    </m:r>
                  </m:oMath>
                </a14:m>
                <a:r>
                  <a:rPr lang="en-US" sz="1300" dirty="0">
                    <a:latin typeface="Comic Sans MS" panose="030F0702030302020204" pitchFamily="66" charset="0"/>
                  </a:rPr>
                  <a:t> where </a:t>
                </a:r>
                <a14:m>
                  <m:oMath xmlns:m="http://schemas.openxmlformats.org/officeDocument/2006/math">
                    <m:r>
                      <a:rPr lang="en-US" sz="1300" i="1" dirty="0">
                        <a:latin typeface="Cambria Math" panose="02040503050406030204" pitchFamily="18" charset="0"/>
                      </a:rPr>
                      <m:t>𝐷</m:t>
                    </m:r>
                  </m:oMath>
                </a14:m>
                <a:r>
                  <a:rPr lang="en-US" sz="1300" dirty="0">
                    <a:latin typeface="Comic Sans MS" panose="030F0702030302020204" pitchFamily="66" charset="0"/>
                  </a:rPr>
                  <a:t> has a normal distribution with mean 0.580cm and standard deviation 0.015cm.</a:t>
                </a:r>
              </a:p>
              <a:p>
                <a:pPr marL="0" indent="0" algn="ctr">
                  <a:lnSpc>
                    <a:spcPct val="110000"/>
                  </a:lnSpc>
                  <a:spcBef>
                    <a:spcPts val="0"/>
                  </a:spcBef>
                  <a:buNone/>
                </a:pPr>
                <a:endParaRPr lang="en-US" sz="1300" dirty="0">
                  <a:latin typeface="Comic Sans MS" panose="030F0702030302020204" pitchFamily="66" charset="0"/>
                </a:endParaRPr>
              </a:p>
              <a:p>
                <a:pPr marL="0" indent="0" algn="ctr">
                  <a:lnSpc>
                    <a:spcPct val="110000"/>
                  </a:lnSpc>
                  <a:spcBef>
                    <a:spcPts val="0"/>
                  </a:spcBef>
                  <a:buNone/>
                </a:pPr>
                <a:r>
                  <a:rPr lang="en-US" sz="1300" dirty="0">
                    <a:latin typeface="Comic Sans MS" panose="030F0702030302020204" pitchFamily="66" charset="0"/>
                  </a:rPr>
                  <a:t>This machine is serviced and after the service a random sample of 50 bolts from the next production is taken to see if the mean diameter of the bolts has changed from 0.580cm. The distribution of the bolts after the service is still normal with a standard deviation of 0.015cm.</a:t>
                </a:r>
              </a:p>
              <a:p>
                <a:pPr marL="0" indent="0" algn="ctr">
                  <a:lnSpc>
                    <a:spcPct val="110000"/>
                  </a:lnSpc>
                  <a:spcBef>
                    <a:spcPts val="0"/>
                  </a:spcBef>
                  <a:buNone/>
                </a:pPr>
                <a:endParaRPr lang="en-US" sz="1300" dirty="0">
                  <a:latin typeface="Comic Sans MS" panose="030F0702030302020204" pitchFamily="66" charset="0"/>
                </a:endParaRPr>
              </a:p>
              <a:p>
                <a:pPr marL="342900" indent="-342900" algn="ctr">
                  <a:lnSpc>
                    <a:spcPct val="110000"/>
                  </a:lnSpc>
                  <a:spcBef>
                    <a:spcPts val="0"/>
                  </a:spcBef>
                  <a:buAutoNum type="alphaLcParenR"/>
                </a:pPr>
                <a:r>
                  <a:rPr lang="en-US" sz="1300" dirty="0">
                    <a:latin typeface="Comic Sans MS" panose="030F0702030302020204" pitchFamily="66" charset="0"/>
                  </a:rPr>
                  <a:t>Find, at the 1% level, the critical region for this test, stating your hypotheses clearly</a:t>
                </a:r>
              </a:p>
              <a:p>
                <a:pPr marL="342900" indent="-342900" algn="ctr">
                  <a:lnSpc>
                    <a:spcPct val="110000"/>
                  </a:lnSpc>
                  <a:spcBef>
                    <a:spcPts val="0"/>
                  </a:spcBef>
                  <a:buAutoNum type="alphaLcParenR"/>
                </a:pPr>
                <a:endParaRPr lang="en-US" sz="1300" dirty="0">
                  <a:latin typeface="Comic Sans MS" panose="030F0702030302020204" pitchFamily="66" charset="0"/>
                </a:endParaRPr>
              </a:p>
              <a:p>
                <a:pPr marL="342900" indent="-342900" algn="ctr">
                  <a:lnSpc>
                    <a:spcPct val="110000"/>
                  </a:lnSpc>
                  <a:spcBef>
                    <a:spcPts val="0"/>
                  </a:spcBef>
                  <a:buAutoNum type="alphaLcParenR"/>
                </a:pPr>
                <a:endParaRPr lang="en-US" sz="1300" dirty="0">
                  <a:latin typeface="Comic Sans MS" panose="030F0702030302020204" pitchFamily="66" charset="0"/>
                </a:endParaRPr>
              </a:p>
              <a:p>
                <a:pPr marL="342900" indent="-342900" algn="ctr">
                  <a:lnSpc>
                    <a:spcPct val="110000"/>
                  </a:lnSpc>
                  <a:spcBef>
                    <a:spcPts val="0"/>
                  </a:spcBef>
                  <a:buAutoNum type="alphaLcParenR"/>
                </a:pPr>
                <a:r>
                  <a:rPr lang="en-US" sz="1300" dirty="0">
                    <a:latin typeface="Comic Sans MS" panose="030F0702030302020204" pitchFamily="66" charset="0"/>
                  </a:rPr>
                  <a:t>The mean diameter of a sample of 50 bolts is found to be 0.587mm. Comment on this in light of the critical region</a:t>
                </a:r>
              </a:p>
            </p:txBody>
          </p:sp>
        </mc:Choice>
        <mc:Fallback xmlns="">
          <p:sp>
            <p:nvSpPr>
              <p:cNvPr id="3" name="コンテンツ プレースホルダー 2">
                <a:extLst>
                  <a:ext uri="{FF2B5EF4-FFF2-40B4-BE49-F238E27FC236}">
                    <a16:creationId xmlns:a16="http://schemas.microsoft.com/office/drawing/2014/main" id="{2C05EC9A-9A67-481E-9F6E-17B5E76AB2CF}"/>
                  </a:ext>
                </a:extLst>
              </p:cNvPr>
              <p:cNvSpPr>
                <a:spLocks noGrp="1" noRot="1" noChangeAspect="1" noMove="1" noResize="1" noEditPoints="1" noAdjustHandles="1" noChangeArrowheads="1" noChangeShapeType="1" noTextEdit="1"/>
              </p:cNvSpPr>
              <p:nvPr>
                <p:ph idx="1"/>
              </p:nvPr>
            </p:nvSpPr>
            <p:spPr>
              <a:xfrm>
                <a:off x="230820" y="1544714"/>
                <a:ext cx="3755254" cy="5175681"/>
              </a:xfrm>
              <a:blipFill>
                <a:blip r:embed="rId2"/>
                <a:stretch>
                  <a:fillRect l="-325" t="-589" r="-1461"/>
                </a:stretch>
              </a:blipFill>
            </p:spPr>
            <p:txBody>
              <a:bodyPr/>
              <a:lstStyle/>
              <a:p>
                <a:r>
                  <a:rPr lang="en-GB">
                    <a:noFill/>
                  </a:rPr>
                  <a:t> </a:t>
                </a:r>
              </a:p>
            </p:txBody>
          </p:sp>
        </mc:Fallback>
      </mc:AlternateContent>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a:latin typeface="Comic Sans MS" panose="030F0702030302020204" pitchFamily="66" charset="0"/>
              </a:rPr>
              <a:t>3G</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6D429D57-37F1-4907-BB43-1E0CC65BEBD0}"/>
                  </a:ext>
                </a:extLst>
              </p:cNvPr>
              <p:cNvSpPr txBox="1"/>
              <p:nvPr/>
            </p:nvSpPr>
            <p:spPr>
              <a:xfrm>
                <a:off x="0" y="0"/>
                <a:ext cx="1213987" cy="276999"/>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m:t>
                      </m:r>
                    </m:oMath>
                  </m:oMathPara>
                </a14:m>
                <a:endParaRPr lang="en-GB" dirty="0"/>
              </a:p>
            </p:txBody>
          </p:sp>
        </mc:Choice>
        <mc:Fallback xmlns="">
          <p:sp>
            <p:nvSpPr>
              <p:cNvPr id="5" name="テキスト ボックス 4">
                <a:extLst>
                  <a:ext uri="{FF2B5EF4-FFF2-40B4-BE49-F238E27FC236}">
                    <a16:creationId xmlns:a16="http://schemas.microsoft.com/office/drawing/2014/main" id="{6D429D57-37F1-4907-BB43-1E0CC65BEBD0}"/>
                  </a:ext>
                </a:extLst>
              </p:cNvPr>
              <p:cNvSpPr txBox="1">
                <a:spLocks noRot="1" noChangeAspect="1" noMove="1" noResize="1" noEditPoints="1" noAdjustHandles="1" noChangeArrowheads="1" noChangeShapeType="1" noTextEdit="1"/>
              </p:cNvSpPr>
              <p:nvPr/>
            </p:nvSpPr>
            <p:spPr>
              <a:xfrm>
                <a:off x="0" y="0"/>
                <a:ext cx="1213987" cy="276999"/>
              </a:xfrm>
              <a:prstGeom prst="rect">
                <a:avLst/>
              </a:prstGeom>
              <a:blipFill>
                <a:blip r:embed="rId3"/>
                <a:stretch>
                  <a:fillRect l="-2956" r="-5911" b="-28571"/>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49825569-9A38-413B-83F1-321F9C093739}"/>
                  </a:ext>
                </a:extLst>
              </p:cNvPr>
              <p:cNvSpPr txBox="1"/>
              <p:nvPr/>
            </p:nvSpPr>
            <p:spPr>
              <a:xfrm>
                <a:off x="0" y="418730"/>
                <a:ext cx="1324914" cy="627992"/>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num>
                            <m:den>
                              <m:r>
                                <a:rPr lang="en-US" b="0" i="1" smtClean="0">
                                  <a:latin typeface="Cambria Math" panose="02040503050406030204" pitchFamily="18" charset="0"/>
                                  <a:ea typeface="Cambria Math" panose="02040503050406030204" pitchFamily="18" charset="0"/>
                                </a:rPr>
                                <m:t>𝑛</m:t>
                              </m:r>
                            </m:den>
                          </m:f>
                        </m:e>
                      </m:d>
                    </m:oMath>
                  </m:oMathPara>
                </a14:m>
                <a:endParaRPr lang="en-GB" dirty="0"/>
              </a:p>
            </p:txBody>
          </p:sp>
        </mc:Choice>
        <mc:Fallback xmlns="">
          <p:sp>
            <p:nvSpPr>
              <p:cNvPr id="6" name="テキスト ボックス 5">
                <a:extLst>
                  <a:ext uri="{FF2B5EF4-FFF2-40B4-BE49-F238E27FC236}">
                    <a16:creationId xmlns:a16="http://schemas.microsoft.com/office/drawing/2014/main" id="{49825569-9A38-413B-83F1-321F9C093739}"/>
                  </a:ext>
                </a:extLst>
              </p:cNvPr>
              <p:cNvSpPr txBox="1">
                <a:spLocks noRot="1" noChangeAspect="1" noMove="1" noResize="1" noEditPoints="1" noAdjustHandles="1" noChangeArrowheads="1" noChangeShapeType="1" noTextEdit="1"/>
              </p:cNvSpPr>
              <p:nvPr/>
            </p:nvSpPr>
            <p:spPr>
              <a:xfrm>
                <a:off x="0" y="418730"/>
                <a:ext cx="1324914" cy="62799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テキスト ボックス 31">
                <a:extLst>
                  <a:ext uri="{FF2B5EF4-FFF2-40B4-BE49-F238E27FC236}">
                    <a16:creationId xmlns:a16="http://schemas.microsoft.com/office/drawing/2014/main" id="{49FA5426-E957-4546-8A7E-30B82741ECB3}"/>
                  </a:ext>
                </a:extLst>
              </p:cNvPr>
              <p:cNvSpPr txBox="1"/>
              <p:nvPr/>
            </p:nvSpPr>
            <p:spPr>
              <a:xfrm>
                <a:off x="8084543" y="0"/>
                <a:ext cx="1059457" cy="769954"/>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f>
                            <m:fPr>
                              <m:ctrlPr>
                                <a:rPr lang="en-US" b="0" i="1" smtClean="0">
                                  <a:latin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𝜎</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den>
                      </m:f>
                    </m:oMath>
                  </m:oMathPara>
                </a14:m>
                <a:endParaRPr lang="en-GB" dirty="0"/>
              </a:p>
            </p:txBody>
          </p:sp>
        </mc:Choice>
        <mc:Fallback xmlns="">
          <p:sp>
            <p:nvSpPr>
              <p:cNvPr id="32" name="テキスト ボックス 31">
                <a:extLst>
                  <a:ext uri="{FF2B5EF4-FFF2-40B4-BE49-F238E27FC236}">
                    <a16:creationId xmlns:a16="http://schemas.microsoft.com/office/drawing/2014/main" id="{49FA5426-E957-4546-8A7E-30B82741ECB3}"/>
                  </a:ext>
                </a:extLst>
              </p:cNvPr>
              <p:cNvSpPr txBox="1">
                <a:spLocks noRot="1" noChangeAspect="1" noMove="1" noResize="1" noEditPoints="1" noAdjustHandles="1" noChangeArrowheads="1" noChangeShapeType="1" noTextEdit="1"/>
              </p:cNvSpPr>
              <p:nvPr/>
            </p:nvSpPr>
            <p:spPr>
              <a:xfrm>
                <a:off x="8084543" y="0"/>
                <a:ext cx="1059457" cy="769954"/>
              </a:xfrm>
              <a:prstGeom prst="rect">
                <a:avLst/>
              </a:prstGeom>
              <a:blipFill>
                <a:blip r:embed="rId5"/>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テキスト ボックス 11">
                <a:extLst>
                  <a:ext uri="{FF2B5EF4-FFF2-40B4-BE49-F238E27FC236}">
                    <a16:creationId xmlns:a16="http://schemas.microsoft.com/office/drawing/2014/main" id="{F10934F8-9843-4739-A46F-31343A374ADC}"/>
                  </a:ext>
                </a:extLst>
              </p:cNvPr>
              <p:cNvSpPr txBox="1"/>
              <p:nvPr/>
            </p:nvSpPr>
            <p:spPr>
              <a:xfrm>
                <a:off x="1072880" y="5553375"/>
                <a:ext cx="2442677" cy="307777"/>
              </a:xfrm>
              <a:prstGeom prst="rect">
                <a:avLst/>
              </a:prstGeom>
              <a:noFill/>
            </p:spPr>
            <p:txBody>
              <a:bodyPr wrap="square" rtlCol="0">
                <a:spAutoFit/>
              </a:bodyPr>
              <a:lstStyle/>
              <a:p>
                <a:pPr algn="ctr"/>
                <a14:m>
                  <m:oMath xmlns:m="http://schemas.openxmlformats.org/officeDocument/2006/math">
                    <m:acc>
                      <m:accPr>
                        <m:chr m:val="̅"/>
                        <m:ctrlPr>
                          <a:rPr lang="en-US" sz="1400" i="1" smtClean="0">
                            <a:solidFill>
                              <a:srgbClr val="FF0000"/>
                            </a:solidFill>
                            <a:latin typeface="Cambria Math" panose="02040503050406030204" pitchFamily="18" charset="0"/>
                          </a:rPr>
                        </m:ctrlPr>
                      </m:accPr>
                      <m:e>
                        <m:r>
                          <a:rPr lang="en-US" sz="1400" b="0" i="1" smtClean="0">
                            <a:solidFill>
                              <a:srgbClr val="FF0000"/>
                            </a:solidFill>
                            <a:latin typeface="Cambria Math" panose="02040503050406030204" pitchFamily="18" charset="0"/>
                          </a:rPr>
                          <m:t>𝐷</m:t>
                        </m:r>
                      </m:e>
                    </m:acc>
                    <m:r>
                      <a:rPr lang="en-US" sz="1400" i="1">
                        <a:solidFill>
                          <a:srgbClr val="FF0000"/>
                        </a:solidFill>
                        <a:latin typeface="Cambria Math" panose="02040503050406030204" pitchFamily="18" charset="0"/>
                        <a:ea typeface="Cambria Math" panose="02040503050406030204" pitchFamily="18" charset="0"/>
                      </a:rPr>
                      <m:t>≤</m:t>
                    </m:r>
                    <m:r>
                      <a:rPr lang="en-US" sz="1400" b="0" i="1" smtClean="0">
                        <a:solidFill>
                          <a:srgbClr val="FF0000"/>
                        </a:solidFill>
                        <a:latin typeface="Cambria Math" panose="02040503050406030204" pitchFamily="18" charset="0"/>
                        <a:ea typeface="Cambria Math" panose="02040503050406030204" pitchFamily="18" charset="0"/>
                      </a:rPr>
                      <m:t>0.575</m:t>
                    </m:r>
                  </m:oMath>
                </a14:m>
                <a:r>
                  <a:rPr lang="en-US" sz="1400" dirty="0">
                    <a:solidFill>
                      <a:srgbClr val="FF0000"/>
                    </a:solidFill>
                    <a:latin typeface="Comic Sans MS" panose="030F0702030302020204" pitchFamily="66" charset="0"/>
                  </a:rPr>
                  <a:t> or </a:t>
                </a:r>
                <a14:m>
                  <m:oMath xmlns:m="http://schemas.openxmlformats.org/officeDocument/2006/math">
                    <m:acc>
                      <m:accPr>
                        <m:chr m:val="̅"/>
                        <m:ctrlPr>
                          <a:rPr lang="en-US" sz="1400" i="1" smtClean="0">
                            <a:solidFill>
                              <a:srgbClr val="FF0000"/>
                            </a:solidFill>
                            <a:latin typeface="Cambria Math" panose="02040503050406030204" pitchFamily="18" charset="0"/>
                          </a:rPr>
                        </m:ctrlPr>
                      </m:accPr>
                      <m:e>
                        <m:r>
                          <a:rPr lang="en-US" sz="1400" b="0" i="1" smtClean="0">
                            <a:solidFill>
                              <a:srgbClr val="FF0000"/>
                            </a:solidFill>
                            <a:latin typeface="Cambria Math" panose="02040503050406030204" pitchFamily="18" charset="0"/>
                          </a:rPr>
                          <m:t>𝐷</m:t>
                        </m:r>
                      </m:e>
                    </m:acc>
                    <m:r>
                      <a:rPr lang="en-US" sz="1400" i="1" smtClean="0">
                        <a:solidFill>
                          <a:srgbClr val="FF0000"/>
                        </a:solidFill>
                        <a:latin typeface="Cambria Math" panose="02040503050406030204" pitchFamily="18" charset="0"/>
                        <a:ea typeface="Cambria Math" panose="02040503050406030204" pitchFamily="18" charset="0"/>
                      </a:rPr>
                      <m:t>≥</m:t>
                    </m:r>
                    <m:r>
                      <a:rPr lang="en-US" sz="1400" b="0" i="1" smtClean="0">
                        <a:solidFill>
                          <a:srgbClr val="FF0000"/>
                        </a:solidFill>
                        <a:latin typeface="Cambria Math" panose="02040503050406030204" pitchFamily="18" charset="0"/>
                        <a:ea typeface="Cambria Math" panose="02040503050406030204" pitchFamily="18" charset="0"/>
                      </a:rPr>
                      <m:t>0.585</m:t>
                    </m:r>
                  </m:oMath>
                </a14:m>
                <a:r>
                  <a:rPr lang="en-US" sz="1400" dirty="0">
                    <a:solidFill>
                      <a:srgbClr val="FF0000"/>
                    </a:solidFill>
                    <a:latin typeface="Comic Sans MS" panose="030F0702030302020204" pitchFamily="66" charset="0"/>
                  </a:rPr>
                  <a:t> </a:t>
                </a:r>
              </a:p>
            </p:txBody>
          </p:sp>
        </mc:Choice>
        <mc:Fallback xmlns="">
          <p:sp>
            <p:nvSpPr>
              <p:cNvPr id="12" name="テキスト ボックス 11">
                <a:extLst>
                  <a:ext uri="{FF2B5EF4-FFF2-40B4-BE49-F238E27FC236}">
                    <a16:creationId xmlns:a16="http://schemas.microsoft.com/office/drawing/2014/main" id="{F10934F8-9843-4739-A46F-31343A374ADC}"/>
                  </a:ext>
                </a:extLst>
              </p:cNvPr>
              <p:cNvSpPr txBox="1">
                <a:spLocks noRot="1" noChangeAspect="1" noMove="1" noResize="1" noEditPoints="1" noAdjustHandles="1" noChangeArrowheads="1" noChangeShapeType="1" noTextEdit="1"/>
              </p:cNvSpPr>
              <p:nvPr/>
            </p:nvSpPr>
            <p:spPr>
              <a:xfrm>
                <a:off x="1072880" y="5553375"/>
                <a:ext cx="2442677" cy="307777"/>
              </a:xfrm>
              <a:prstGeom prst="rect">
                <a:avLst/>
              </a:prstGeom>
              <a:blipFill>
                <a:blip r:embed="rId6"/>
                <a:stretch>
                  <a:fillRect t="-4000" b="-20000"/>
                </a:stretch>
              </a:blipFill>
            </p:spPr>
            <p:txBody>
              <a:bodyPr/>
              <a:lstStyle/>
              <a:p>
                <a:r>
                  <a:rPr lang="en-GB">
                    <a:noFill/>
                  </a:rPr>
                  <a:t> </a:t>
                </a:r>
              </a:p>
            </p:txBody>
          </p:sp>
        </mc:Fallback>
      </mc:AlternateContent>
      <p:sp>
        <p:nvSpPr>
          <p:cNvPr id="7" name="テキスト ボックス 6">
            <a:extLst>
              <a:ext uri="{FF2B5EF4-FFF2-40B4-BE49-F238E27FC236}">
                <a16:creationId xmlns:a16="http://schemas.microsoft.com/office/drawing/2014/main" id="{F866E560-0D48-4020-8337-193BB4B5E279}"/>
              </a:ext>
            </a:extLst>
          </p:cNvPr>
          <p:cNvSpPr txBox="1"/>
          <p:nvPr/>
        </p:nvSpPr>
        <p:spPr>
          <a:xfrm>
            <a:off x="4500979" y="1882593"/>
            <a:ext cx="4208016" cy="1384995"/>
          </a:xfrm>
          <a:prstGeom prst="rect">
            <a:avLst/>
          </a:prstGeom>
          <a:noFill/>
        </p:spPr>
        <p:txBody>
          <a:bodyPr wrap="square" rtlCol="0">
            <a:spAutoFit/>
          </a:bodyPr>
          <a:lstStyle/>
          <a:p>
            <a:r>
              <a:rPr lang="en-US" sz="1400" dirty="0">
                <a:solidFill>
                  <a:srgbClr val="FF0000"/>
                </a:solidFill>
                <a:latin typeface="Comic Sans MS" panose="030F0702030302020204" pitchFamily="66" charset="0"/>
              </a:rPr>
              <a:t>Since this mean is inside the critical region, there is sufficient evidence to reject the null hypothesis</a:t>
            </a:r>
          </a:p>
          <a:p>
            <a:endParaRPr lang="en-US" sz="1400" dirty="0">
              <a:solidFill>
                <a:srgbClr val="FF0000"/>
              </a:solidFill>
              <a:latin typeface="Comic Sans MS" panose="030F0702030302020204" pitchFamily="66" charset="0"/>
            </a:endParaRPr>
          </a:p>
          <a:p>
            <a:r>
              <a:rPr lang="en-US" sz="1400" dirty="0">
                <a:solidFill>
                  <a:srgbClr val="FF0000"/>
                </a:solidFill>
                <a:latin typeface="Comic Sans MS" panose="030F0702030302020204" pitchFamily="66" charset="0"/>
                <a:sym typeface="Wingdings" panose="05000000000000000000" pitchFamily="2" charset="2"/>
              </a:rPr>
              <a:t> It seems that the mean diameter has changed…</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2" name="テキスト ボックス 51">
                <a:extLst>
                  <a:ext uri="{FF2B5EF4-FFF2-40B4-BE49-F238E27FC236}">
                    <a16:creationId xmlns:a16="http://schemas.microsoft.com/office/drawing/2014/main" id="{6C4ED6F6-D0DF-4E3E-A735-472ED2C4EE1B}"/>
                  </a:ext>
                </a:extLst>
              </p:cNvPr>
              <p:cNvSpPr txBox="1"/>
              <p:nvPr/>
            </p:nvSpPr>
            <p:spPr>
              <a:xfrm>
                <a:off x="5081192" y="1339049"/>
                <a:ext cx="133081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0</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=0.580</m:t>
                      </m:r>
                    </m:oMath>
                  </m:oMathPara>
                </a14:m>
                <a:endParaRPr lang="en-GB" sz="1400" dirty="0">
                  <a:latin typeface="Comic Sans MS" panose="030F0702030302020204" pitchFamily="66" charset="0"/>
                </a:endParaRPr>
              </a:p>
            </p:txBody>
          </p:sp>
        </mc:Choice>
        <mc:Fallback xmlns="">
          <p:sp>
            <p:nvSpPr>
              <p:cNvPr id="52" name="テキスト ボックス 51">
                <a:extLst>
                  <a:ext uri="{FF2B5EF4-FFF2-40B4-BE49-F238E27FC236}">
                    <a16:creationId xmlns:a16="http://schemas.microsoft.com/office/drawing/2014/main" id="{6C4ED6F6-D0DF-4E3E-A735-472ED2C4EE1B}"/>
                  </a:ext>
                </a:extLst>
              </p:cNvPr>
              <p:cNvSpPr txBox="1">
                <a:spLocks noRot="1" noChangeAspect="1" noMove="1" noResize="1" noEditPoints="1" noAdjustHandles="1" noChangeArrowheads="1" noChangeShapeType="1" noTextEdit="1"/>
              </p:cNvSpPr>
              <p:nvPr/>
            </p:nvSpPr>
            <p:spPr>
              <a:xfrm>
                <a:off x="5081192" y="1339049"/>
                <a:ext cx="1330814" cy="307777"/>
              </a:xfrm>
              <a:prstGeom prst="rect">
                <a:avLst/>
              </a:prstGeom>
              <a:blipFill>
                <a:blip r:embed="rId7"/>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テキスト ボックス 53">
                <a:extLst>
                  <a:ext uri="{FF2B5EF4-FFF2-40B4-BE49-F238E27FC236}">
                    <a16:creationId xmlns:a16="http://schemas.microsoft.com/office/drawing/2014/main" id="{D497C1EF-D354-43CB-9E8C-9AFEDD51F5BF}"/>
                  </a:ext>
                </a:extLst>
              </p:cNvPr>
              <p:cNvSpPr txBox="1"/>
              <p:nvPr/>
            </p:nvSpPr>
            <p:spPr>
              <a:xfrm>
                <a:off x="6759601" y="1332017"/>
                <a:ext cx="132664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1</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≠0.580</m:t>
                      </m:r>
                    </m:oMath>
                  </m:oMathPara>
                </a14:m>
                <a:endParaRPr lang="en-GB" sz="1400" dirty="0">
                  <a:latin typeface="Comic Sans MS" panose="030F0702030302020204" pitchFamily="66" charset="0"/>
                </a:endParaRPr>
              </a:p>
            </p:txBody>
          </p:sp>
        </mc:Choice>
        <mc:Fallback xmlns="">
          <p:sp>
            <p:nvSpPr>
              <p:cNvPr id="54" name="テキスト ボックス 53">
                <a:extLst>
                  <a:ext uri="{FF2B5EF4-FFF2-40B4-BE49-F238E27FC236}">
                    <a16:creationId xmlns:a16="http://schemas.microsoft.com/office/drawing/2014/main" id="{D497C1EF-D354-43CB-9E8C-9AFEDD51F5BF}"/>
                  </a:ext>
                </a:extLst>
              </p:cNvPr>
              <p:cNvSpPr txBox="1">
                <a:spLocks noRot="1" noChangeAspect="1" noMove="1" noResize="1" noEditPoints="1" noAdjustHandles="1" noChangeArrowheads="1" noChangeShapeType="1" noTextEdit="1"/>
              </p:cNvSpPr>
              <p:nvPr/>
            </p:nvSpPr>
            <p:spPr>
              <a:xfrm>
                <a:off x="6759601" y="1332017"/>
                <a:ext cx="1326645" cy="307777"/>
              </a:xfrm>
              <a:prstGeom prst="rect">
                <a:avLst/>
              </a:prstGeom>
              <a:blipFill>
                <a:blip r:embed="rId8"/>
                <a:stretch>
                  <a:fillRect b="-4000"/>
                </a:stretch>
              </a:blipFill>
            </p:spPr>
            <p:txBody>
              <a:bodyPr/>
              <a:lstStyle/>
              <a:p>
                <a:r>
                  <a:rPr lang="en-GB">
                    <a:noFill/>
                  </a:rPr>
                  <a:t> </a:t>
                </a:r>
              </a:p>
            </p:txBody>
          </p:sp>
        </mc:Fallback>
      </mc:AlternateContent>
    </p:spTree>
    <p:extLst>
      <p:ext uri="{BB962C8B-B14F-4D97-AF65-F5344CB8AC3E}">
        <p14:creationId xmlns:p14="http://schemas.microsoft.com/office/powerpoint/2010/main" val="1020499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blinds(horizontal)">
                                      <p:cBhvr>
                                        <p:cTn id="7" dur="500"/>
                                        <p:tgtEl>
                                          <p:spTgt spid="3">
                                            <p:txEl>
                                              <p:pRg st="9"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linds(horizontal)">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linds(horizontal)">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a:latin typeface="Comic Sans MS" panose="030F0702030302020204" pitchFamily="66" charset="0"/>
              </a:rPr>
              <a:t>3G</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7" name="コンテンツ プレースホルダー 2">
                <a:extLst>
                  <a:ext uri="{FF2B5EF4-FFF2-40B4-BE49-F238E27FC236}">
                    <a16:creationId xmlns:a16="http://schemas.microsoft.com/office/drawing/2014/main" id="{54434D81-CA02-45B1-B721-073B459E58CD}"/>
                  </a:ext>
                </a:extLst>
              </p:cNvPr>
              <p:cNvSpPr>
                <a:spLocks noGrp="1"/>
              </p:cNvSpPr>
              <p:nvPr>
                <p:ph idx="1"/>
              </p:nvPr>
            </p:nvSpPr>
            <p:spPr>
              <a:xfrm>
                <a:off x="230820" y="1544715"/>
                <a:ext cx="3755254" cy="4891596"/>
              </a:xfrm>
            </p:spPr>
            <p:txBody>
              <a:bodyPr>
                <a:normAutofit/>
              </a:bodyPr>
              <a:lstStyle/>
              <a:p>
                <a:pPr marL="0" indent="0" algn="ctr">
                  <a:buNone/>
                </a:pPr>
                <a:r>
                  <a:rPr lang="en-US" sz="1500" b="1" dirty="0">
                    <a:latin typeface="Comic Sans MS" panose="030F0702030302020204" pitchFamily="66" charset="0"/>
                  </a:rPr>
                  <a:t>You need to be able to do hypothesis testing using the normal distribution</a:t>
                </a:r>
                <a:endParaRPr lang="en-US" sz="1500" dirty="0">
                  <a:latin typeface="Comic Sans MS" panose="030F0702030302020204" pitchFamily="66" charset="0"/>
                </a:endParaRPr>
              </a:p>
              <a:p>
                <a:pPr marL="0" indent="0" algn="ctr">
                  <a:buNone/>
                </a:pPr>
                <a:endParaRPr lang="en-US" sz="1500" dirty="0">
                  <a:latin typeface="Comic Sans MS" panose="030F0702030302020204" pitchFamily="66" charset="0"/>
                </a:endParaRPr>
              </a:p>
              <a:p>
                <a:pPr marL="0" indent="0" algn="ctr">
                  <a:buNone/>
                </a:pPr>
                <a:r>
                  <a:rPr lang="en-US" sz="1500" dirty="0">
                    <a:latin typeface="Comic Sans MS" panose="030F0702030302020204" pitchFamily="66" charset="0"/>
                  </a:rPr>
                  <a:t>Imagine we had a set of data as follows:</a:t>
                </a:r>
              </a:p>
              <a:p>
                <a:pPr marL="0" indent="0" algn="ctr">
                  <a:buNone/>
                </a:pPr>
                <a:endParaRPr lang="en-US" sz="1500" dirty="0">
                  <a:latin typeface="Comic Sans MS" panose="030F0702030302020204" pitchFamily="66" charset="0"/>
                </a:endParaRPr>
              </a:p>
              <a:p>
                <a:pPr marL="0" indent="0" algn="ctr">
                  <a:buNone/>
                </a:pPr>
                <a:r>
                  <a:rPr lang="en-US" sz="1500" dirty="0">
                    <a:latin typeface="Comic Sans MS" panose="030F0702030302020204" pitchFamily="66" charset="0"/>
                  </a:rPr>
                  <a:t>1  2  3  4  4  5  5  6  </a:t>
                </a:r>
              </a:p>
              <a:p>
                <a:pPr marL="0" indent="0" algn="ctr">
                  <a:buNone/>
                </a:pPr>
                <a:r>
                  <a:rPr lang="en-US" sz="1500" dirty="0">
                    <a:latin typeface="Comic Sans MS" panose="030F0702030302020204" pitchFamily="66" charset="0"/>
                  </a:rPr>
                  <a:t>6  6  7  7  8  8  9  10  11</a:t>
                </a:r>
              </a:p>
              <a:p>
                <a:pPr marL="0" indent="0" algn="ctr">
                  <a:buNone/>
                </a:pPr>
                <a:endParaRPr lang="en-US" sz="1500" dirty="0">
                  <a:latin typeface="Comic Sans MS" panose="030F0702030302020204" pitchFamily="66" charset="0"/>
                </a:endParaRPr>
              </a:p>
              <a:p>
                <a:pPr marL="0" indent="0" algn="ctr">
                  <a:buNone/>
                </a:pPr>
                <a:r>
                  <a:rPr lang="en-US" sz="1500" dirty="0">
                    <a:latin typeface="Comic Sans MS" panose="030F0702030302020204" pitchFamily="66" charset="0"/>
                  </a:rPr>
                  <a:t>For this data, the information is as follows:</a:t>
                </a:r>
              </a:p>
              <a:p>
                <a:pPr marL="0" indent="0" algn="ctr">
                  <a:buNone/>
                </a:pPr>
                <a:endParaRPr lang="en-US" sz="1500" dirty="0">
                  <a:latin typeface="Comic Sans MS" panose="030F0702030302020204"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500" b="0" i="1" smtClean="0">
                          <a:latin typeface="Cambria Math" panose="02040503050406030204" pitchFamily="18" charset="0"/>
                        </a:rPr>
                        <m:t>𝑋</m:t>
                      </m:r>
                      <m:r>
                        <a:rPr lang="en-US" sz="1500" b="0" i="1" smtClean="0">
                          <a:latin typeface="Cambria Math" panose="02040503050406030204" pitchFamily="18" charset="0"/>
                          <a:ea typeface="Cambria Math" panose="02040503050406030204" pitchFamily="18" charset="0"/>
                        </a:rPr>
                        <m:t>~</m:t>
                      </m:r>
                      <m:r>
                        <a:rPr lang="en-US" sz="1500" b="0" i="1" smtClean="0">
                          <a:latin typeface="Cambria Math" panose="02040503050406030204" pitchFamily="18" charset="0"/>
                          <a:ea typeface="Cambria Math" panose="02040503050406030204" pitchFamily="18" charset="0"/>
                        </a:rPr>
                        <m:t>𝑁</m:t>
                      </m:r>
                      <m:r>
                        <a:rPr lang="en-US" sz="1500" b="0" i="1" smtClean="0">
                          <a:latin typeface="Cambria Math" panose="02040503050406030204" pitchFamily="18" charset="0"/>
                          <a:ea typeface="Cambria Math" panose="02040503050406030204" pitchFamily="18" charset="0"/>
                        </a:rPr>
                        <m:t>(6, </m:t>
                      </m:r>
                      <m:sSup>
                        <m:sSupPr>
                          <m:ctrlPr>
                            <a:rPr lang="en-US" sz="1500" b="0" i="1" smtClean="0">
                              <a:latin typeface="Cambria Math" panose="02040503050406030204" pitchFamily="18" charset="0"/>
                              <a:ea typeface="Cambria Math" panose="02040503050406030204" pitchFamily="18" charset="0"/>
                            </a:rPr>
                          </m:ctrlPr>
                        </m:sSupPr>
                        <m:e>
                          <m:r>
                            <a:rPr lang="en-US" sz="1500" b="0" i="1" smtClean="0">
                              <a:latin typeface="Cambria Math" panose="02040503050406030204" pitchFamily="18" charset="0"/>
                              <a:ea typeface="Cambria Math" panose="02040503050406030204" pitchFamily="18" charset="0"/>
                            </a:rPr>
                            <m:t>2.65</m:t>
                          </m:r>
                        </m:e>
                        <m:sup>
                          <m:r>
                            <a:rPr lang="en-US" sz="1500" b="0" i="1" smtClean="0">
                              <a:latin typeface="Cambria Math" panose="02040503050406030204" pitchFamily="18" charset="0"/>
                              <a:ea typeface="Cambria Math" panose="02040503050406030204" pitchFamily="18" charset="0"/>
                            </a:rPr>
                            <m:t>2</m:t>
                          </m:r>
                        </m:sup>
                      </m:sSup>
                      <m:r>
                        <a:rPr lang="en-US" sz="1500" b="0" i="1" smtClean="0">
                          <a:latin typeface="Cambria Math" panose="02040503050406030204" pitchFamily="18" charset="0"/>
                          <a:ea typeface="Cambria Math" panose="02040503050406030204" pitchFamily="18" charset="0"/>
                        </a:rPr>
                        <m:t>)</m:t>
                      </m:r>
                    </m:oMath>
                  </m:oMathPara>
                </a14:m>
                <a:endParaRPr lang="en-US" sz="1500" dirty="0">
                  <a:latin typeface="Comic Sans MS" panose="030F0702030302020204" pitchFamily="66" charset="0"/>
                </a:endParaRPr>
              </a:p>
              <a:p>
                <a:pPr marL="0" indent="0" algn="ctr">
                  <a:buNone/>
                </a:pPr>
                <a:endParaRPr lang="en-US" sz="1500" dirty="0">
                  <a:latin typeface="Comic Sans MS" panose="030F0702030302020204" pitchFamily="66" charset="0"/>
                </a:endParaRPr>
              </a:p>
            </p:txBody>
          </p:sp>
        </mc:Choice>
        <mc:Fallback xmlns="">
          <p:sp>
            <p:nvSpPr>
              <p:cNvPr id="7" name="コンテンツ プレースホルダー 2">
                <a:extLst>
                  <a:ext uri="{FF2B5EF4-FFF2-40B4-BE49-F238E27FC236}">
                    <a16:creationId xmlns:a16="http://schemas.microsoft.com/office/drawing/2014/main" id="{54434D81-CA02-45B1-B721-073B459E58CD}"/>
                  </a:ext>
                </a:extLst>
              </p:cNvPr>
              <p:cNvSpPr>
                <a:spLocks noGrp="1" noRot="1" noChangeAspect="1" noMove="1" noResize="1" noEditPoints="1" noAdjustHandles="1" noChangeArrowheads="1" noChangeShapeType="1" noTextEdit="1"/>
              </p:cNvSpPr>
              <p:nvPr>
                <p:ph idx="1"/>
              </p:nvPr>
            </p:nvSpPr>
            <p:spPr>
              <a:xfrm>
                <a:off x="230820" y="1544715"/>
                <a:ext cx="3755254" cy="4891596"/>
              </a:xfrm>
              <a:blipFill>
                <a:blip r:embed="rId2"/>
                <a:stretch>
                  <a:fillRect l="-325" t="-623" r="-1461"/>
                </a:stretch>
              </a:blipFill>
            </p:spPr>
            <p:txBody>
              <a:bodyPr/>
              <a:lstStyle/>
              <a:p>
                <a:r>
                  <a:rPr lang="en-GB">
                    <a:noFill/>
                  </a:rPr>
                  <a:t> </a:t>
                </a:r>
              </a:p>
            </p:txBody>
          </p:sp>
        </mc:Fallback>
      </mc:AlternateContent>
      <p:sp>
        <p:nvSpPr>
          <p:cNvPr id="3" name="テキスト ボックス 2">
            <a:extLst>
              <a:ext uri="{FF2B5EF4-FFF2-40B4-BE49-F238E27FC236}">
                <a16:creationId xmlns:a16="http://schemas.microsoft.com/office/drawing/2014/main" id="{9CB0399A-F01D-44D4-8741-C07E6F8FDF43}"/>
              </a:ext>
            </a:extLst>
          </p:cNvPr>
          <p:cNvSpPr txBox="1"/>
          <p:nvPr/>
        </p:nvSpPr>
        <p:spPr>
          <a:xfrm>
            <a:off x="4048220" y="4074851"/>
            <a:ext cx="4518733" cy="1815882"/>
          </a:xfrm>
          <a:prstGeom prst="rect">
            <a:avLst/>
          </a:prstGeom>
          <a:noFill/>
        </p:spPr>
        <p:txBody>
          <a:bodyPr wrap="square" rtlCol="0">
            <a:spAutoFit/>
          </a:bodyPr>
          <a:lstStyle/>
          <a:p>
            <a:r>
              <a:rPr lang="en-US" sz="1400" dirty="0">
                <a:solidFill>
                  <a:srgbClr val="FF0000"/>
                </a:solidFill>
                <a:latin typeface="Comic Sans MS" panose="030F0702030302020204" pitchFamily="66" charset="0"/>
              </a:rPr>
              <a:t>In this case, the data set is so small that we can include all the data</a:t>
            </a:r>
          </a:p>
          <a:p>
            <a:endParaRPr lang="en-US" sz="1400" dirty="0">
              <a:solidFill>
                <a:srgbClr val="FF0000"/>
              </a:solidFill>
              <a:latin typeface="Comic Sans MS" panose="030F0702030302020204" pitchFamily="66" charset="0"/>
            </a:endParaRPr>
          </a:p>
          <a:p>
            <a:pPr marL="285750" indent="-285750">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In more practical situations, we would most likely take a sample of the population</a:t>
            </a:r>
          </a:p>
          <a:p>
            <a:pPr marL="285750" indent="-285750">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We need to consider how this would affect our use of the mean and variance</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761654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7" end="7"/>
                                            </p:txEl>
                                          </p:spTgt>
                                        </p:tgtEl>
                                        <p:attrNameLst>
                                          <p:attrName>style.visibility</p:attrName>
                                        </p:attrNameLst>
                                      </p:cBhvr>
                                      <p:to>
                                        <p:strVal val="visible"/>
                                      </p:to>
                                    </p:set>
                                    <p:animEffect transition="in" filter="blinds(horizontal)">
                                      <p:cBhvr>
                                        <p:cTn id="7" dur="500"/>
                                        <p:tgtEl>
                                          <p:spTgt spid="7">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9" end="9"/>
                                            </p:txEl>
                                          </p:spTgt>
                                        </p:tgtEl>
                                        <p:attrNameLst>
                                          <p:attrName>style.visibility</p:attrName>
                                        </p:attrNameLst>
                                      </p:cBhvr>
                                      <p:to>
                                        <p:strVal val="visible"/>
                                      </p:to>
                                    </p:set>
                                    <p:animEffect transition="in" filter="blinds(horizontal)">
                                      <p:cBhvr>
                                        <p:cTn id="12" dur="500"/>
                                        <p:tgtEl>
                                          <p:spTgt spid="7">
                                            <p:txEl>
                                              <p:pRg st="9" end="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linds(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a:latin typeface="Comic Sans MS" panose="030F0702030302020204" pitchFamily="66" charset="0"/>
              </a:rPr>
              <a:t>3G</a:t>
            </a:r>
            <a:endParaRPr lang="en-GB" sz="1600" dirty="0">
              <a:latin typeface="Comic Sans MS" panose="030F0702030302020204" pitchFamily="66" charset="0"/>
            </a:endParaRPr>
          </a:p>
        </p:txBody>
      </p:sp>
      <p:sp>
        <p:nvSpPr>
          <p:cNvPr id="7" name="コンテンツ プレースホルダー 2">
            <a:extLst>
              <a:ext uri="{FF2B5EF4-FFF2-40B4-BE49-F238E27FC236}">
                <a16:creationId xmlns:a16="http://schemas.microsoft.com/office/drawing/2014/main" id="{54434D81-CA02-45B1-B721-073B459E58CD}"/>
              </a:ext>
            </a:extLst>
          </p:cNvPr>
          <p:cNvSpPr>
            <a:spLocks noGrp="1"/>
          </p:cNvSpPr>
          <p:nvPr>
            <p:ph idx="1"/>
          </p:nvPr>
        </p:nvSpPr>
        <p:spPr>
          <a:xfrm>
            <a:off x="230820" y="1544715"/>
            <a:ext cx="3755254" cy="4891596"/>
          </a:xfrm>
        </p:spPr>
        <p:txBody>
          <a:bodyPr>
            <a:normAutofit/>
          </a:bodyPr>
          <a:lstStyle/>
          <a:p>
            <a:pPr marL="0" indent="0" algn="ctr">
              <a:buNone/>
            </a:pPr>
            <a:r>
              <a:rPr lang="en-US" sz="1500" b="1" dirty="0">
                <a:latin typeface="Comic Sans MS" panose="030F0702030302020204" pitchFamily="66" charset="0"/>
              </a:rPr>
              <a:t>You need to be able to do hypothesis testing using the normal distribution</a:t>
            </a:r>
            <a:endParaRPr lang="en-US" sz="1500" dirty="0">
              <a:latin typeface="Comic Sans MS" panose="030F0702030302020204" pitchFamily="66" charset="0"/>
            </a:endParaRPr>
          </a:p>
          <a:p>
            <a:pPr marL="0" indent="0" algn="ctr">
              <a:buNone/>
            </a:pPr>
            <a:endParaRPr lang="en-US" sz="1500" dirty="0">
              <a:latin typeface="Comic Sans MS" panose="030F0702030302020204" pitchFamily="66" charset="0"/>
            </a:endParaRPr>
          </a:p>
          <a:p>
            <a:pPr marL="0" indent="0" algn="ctr">
              <a:buNone/>
            </a:pPr>
            <a:r>
              <a:rPr lang="en-US" sz="1500" dirty="0">
                <a:latin typeface="Comic Sans MS" panose="030F0702030302020204" pitchFamily="66" charset="0"/>
              </a:rPr>
              <a:t>Imagine we had a set of data as follows:</a:t>
            </a:r>
          </a:p>
          <a:p>
            <a:pPr marL="0" indent="0" algn="ctr">
              <a:buNone/>
            </a:pPr>
            <a:endParaRPr lang="en-US" sz="1500" dirty="0">
              <a:latin typeface="Comic Sans MS" panose="030F0702030302020204" pitchFamily="66" charset="0"/>
            </a:endParaRPr>
          </a:p>
          <a:p>
            <a:pPr marL="0" indent="0" algn="ctr">
              <a:buNone/>
            </a:pPr>
            <a:r>
              <a:rPr lang="en-US" sz="1500" dirty="0">
                <a:latin typeface="Comic Sans MS" panose="030F0702030302020204" pitchFamily="66" charset="0"/>
              </a:rPr>
              <a:t>1  2  3  4  4  5  5  6  </a:t>
            </a:r>
          </a:p>
          <a:p>
            <a:pPr marL="0" indent="0" algn="ctr">
              <a:buNone/>
            </a:pPr>
            <a:r>
              <a:rPr lang="en-US" sz="1500" dirty="0">
                <a:latin typeface="Comic Sans MS" panose="030F0702030302020204" pitchFamily="66" charset="0"/>
              </a:rPr>
              <a:t>6  6  7  7  8  8  9  10  11</a:t>
            </a:r>
          </a:p>
          <a:p>
            <a:pPr marL="0" indent="0" algn="ctr">
              <a:buNone/>
            </a:pPr>
            <a:endParaRPr lang="en-US" sz="15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正方形/長方形 4">
                <a:extLst>
                  <a:ext uri="{FF2B5EF4-FFF2-40B4-BE49-F238E27FC236}">
                    <a16:creationId xmlns:a16="http://schemas.microsoft.com/office/drawing/2014/main" id="{3BA0E0C4-80CD-47F2-9514-6661284A4AA8}"/>
                  </a:ext>
                </a:extLst>
              </p:cNvPr>
              <p:cNvSpPr/>
              <p:nvPr/>
            </p:nvSpPr>
            <p:spPr>
              <a:xfrm>
                <a:off x="1363192" y="3874648"/>
                <a:ext cx="1694695"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𝑋</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𝑁</m:t>
                      </m:r>
                      <m:r>
                        <a:rPr lang="en-US" i="1">
                          <a:latin typeface="Cambria Math" panose="02040503050406030204" pitchFamily="18" charset="0"/>
                          <a:ea typeface="Cambria Math" panose="02040503050406030204" pitchFamily="18" charset="0"/>
                        </a:rPr>
                        <m:t>(6, </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2.65</m:t>
                          </m:r>
                        </m:e>
                        <m:sup>
                          <m:r>
                            <a:rPr lang="en-US" i="1">
                              <a:latin typeface="Cambria Math" panose="02040503050406030204" pitchFamily="18" charset="0"/>
                              <a:ea typeface="Cambria Math" panose="02040503050406030204" pitchFamily="18" charset="0"/>
                            </a:rPr>
                            <m:t>2</m:t>
                          </m:r>
                        </m:sup>
                      </m:sSup>
                      <m:r>
                        <a:rPr lang="en-US" i="1">
                          <a:latin typeface="Cambria Math" panose="02040503050406030204" pitchFamily="18" charset="0"/>
                          <a:ea typeface="Cambria Math" panose="02040503050406030204" pitchFamily="18" charset="0"/>
                        </a:rPr>
                        <m:t>)</m:t>
                      </m:r>
                    </m:oMath>
                  </m:oMathPara>
                </a14:m>
                <a:endParaRPr lang="en-US" dirty="0">
                  <a:latin typeface="Comic Sans MS" panose="030F0702030302020204" pitchFamily="66" charset="0"/>
                </a:endParaRPr>
              </a:p>
            </p:txBody>
          </p:sp>
        </mc:Choice>
        <mc:Fallback xmlns="">
          <p:sp>
            <p:nvSpPr>
              <p:cNvPr id="5" name="正方形/長方形 4">
                <a:extLst>
                  <a:ext uri="{FF2B5EF4-FFF2-40B4-BE49-F238E27FC236}">
                    <a16:creationId xmlns:a16="http://schemas.microsoft.com/office/drawing/2014/main" id="{3BA0E0C4-80CD-47F2-9514-6661284A4AA8}"/>
                  </a:ext>
                </a:extLst>
              </p:cNvPr>
              <p:cNvSpPr>
                <a:spLocks noRot="1" noChangeAspect="1" noMove="1" noResize="1" noEditPoints="1" noAdjustHandles="1" noChangeArrowheads="1" noChangeShapeType="1" noTextEdit="1"/>
              </p:cNvSpPr>
              <p:nvPr/>
            </p:nvSpPr>
            <p:spPr>
              <a:xfrm>
                <a:off x="1363192" y="3874648"/>
                <a:ext cx="1694695" cy="369332"/>
              </a:xfrm>
              <a:prstGeom prst="rect">
                <a:avLst/>
              </a:prstGeom>
              <a:blipFill>
                <a:blip r:embed="rId3"/>
                <a:stretch>
                  <a:fillRect b="-15000"/>
                </a:stretch>
              </a:blipFill>
            </p:spPr>
            <p:txBody>
              <a:bodyPr/>
              <a:lstStyle/>
              <a:p>
                <a:r>
                  <a:rPr lang="en-GB">
                    <a:noFill/>
                  </a:rPr>
                  <a:t> </a:t>
                </a:r>
              </a:p>
            </p:txBody>
          </p:sp>
        </mc:Fallback>
      </mc:AlternateContent>
      <p:sp>
        <p:nvSpPr>
          <p:cNvPr id="6" name="テキスト ボックス 5">
            <a:extLst>
              <a:ext uri="{FF2B5EF4-FFF2-40B4-BE49-F238E27FC236}">
                <a16:creationId xmlns:a16="http://schemas.microsoft.com/office/drawing/2014/main" id="{55618B69-2613-42BD-95D0-97CEC1604B4E}"/>
              </a:ext>
            </a:extLst>
          </p:cNvPr>
          <p:cNvSpPr txBox="1"/>
          <p:nvPr/>
        </p:nvSpPr>
        <p:spPr>
          <a:xfrm>
            <a:off x="4237021" y="1441259"/>
            <a:ext cx="4644427" cy="954107"/>
          </a:xfrm>
          <a:prstGeom prst="rect">
            <a:avLst/>
          </a:prstGeom>
          <a:noFill/>
        </p:spPr>
        <p:txBody>
          <a:bodyPr wrap="square" rtlCol="0">
            <a:spAutoFit/>
          </a:bodyPr>
          <a:lstStyle/>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Imagine we took samples from this data, all of size 2 (</a:t>
            </a:r>
            <a:r>
              <a:rPr lang="en-US" sz="1400" dirty="0" err="1">
                <a:solidFill>
                  <a:srgbClr val="FF0000"/>
                </a:solidFill>
                <a:latin typeface="Comic Sans MS" panose="030F0702030302020204" pitchFamily="66" charset="0"/>
                <a:sym typeface="Wingdings" panose="05000000000000000000" pitchFamily="2" charset="2"/>
              </a:rPr>
              <a:t>ie</a:t>
            </a:r>
            <a:r>
              <a:rPr lang="en-US" sz="1400" dirty="0">
                <a:solidFill>
                  <a:srgbClr val="FF0000"/>
                </a:solidFill>
                <a:latin typeface="Comic Sans MS" panose="030F0702030302020204" pitchFamily="66" charset="0"/>
                <a:sym typeface="Wingdings" panose="05000000000000000000" pitchFamily="2" charset="2"/>
              </a:rPr>
              <a:t> – choosing 2 values at random)</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For example:</a:t>
            </a:r>
          </a:p>
        </p:txBody>
      </p:sp>
      <p:graphicFrame>
        <p:nvGraphicFramePr>
          <p:cNvPr id="10" name="表 9">
            <a:extLst>
              <a:ext uri="{FF2B5EF4-FFF2-40B4-BE49-F238E27FC236}">
                <a16:creationId xmlns:a16="http://schemas.microsoft.com/office/drawing/2014/main" id="{40E0D764-2EF3-4985-8FE7-2E750A08A876}"/>
              </a:ext>
            </a:extLst>
          </p:cNvPr>
          <p:cNvGraphicFramePr>
            <a:graphicFrameLocks noGrp="1"/>
          </p:cNvGraphicFramePr>
          <p:nvPr>
            <p:extLst/>
          </p:nvPr>
        </p:nvGraphicFramePr>
        <p:xfrm>
          <a:off x="5223849" y="2589291"/>
          <a:ext cx="2888055" cy="2346960"/>
        </p:xfrm>
        <a:graphic>
          <a:graphicData uri="http://schemas.openxmlformats.org/drawingml/2006/table">
            <a:tbl>
              <a:tblPr firstRow="1" bandRow="1">
                <a:tableStyleId>{2D5ABB26-0587-4C30-8999-92F81FD0307C}</a:tableStyleId>
              </a:tblPr>
              <a:tblGrid>
                <a:gridCol w="962685">
                  <a:extLst>
                    <a:ext uri="{9D8B030D-6E8A-4147-A177-3AD203B41FA5}">
                      <a16:colId xmlns:a16="http://schemas.microsoft.com/office/drawing/2014/main" val="3347301784"/>
                    </a:ext>
                  </a:extLst>
                </a:gridCol>
                <a:gridCol w="962685">
                  <a:extLst>
                    <a:ext uri="{9D8B030D-6E8A-4147-A177-3AD203B41FA5}">
                      <a16:colId xmlns:a16="http://schemas.microsoft.com/office/drawing/2014/main" val="308623272"/>
                    </a:ext>
                  </a:extLst>
                </a:gridCol>
                <a:gridCol w="962685">
                  <a:extLst>
                    <a:ext uri="{9D8B030D-6E8A-4147-A177-3AD203B41FA5}">
                      <a16:colId xmlns:a16="http://schemas.microsoft.com/office/drawing/2014/main" val="2658758871"/>
                    </a:ext>
                  </a:extLst>
                </a:gridCol>
              </a:tblGrid>
              <a:tr h="294884">
                <a:tc>
                  <a:txBody>
                    <a:bodyPr/>
                    <a:lstStyle/>
                    <a:p>
                      <a:pPr algn="ctr"/>
                      <a:r>
                        <a:rPr lang="en-US" sz="1600" dirty="0">
                          <a:latin typeface="Comic Sans MS" panose="030F0702030302020204" pitchFamily="66" charset="0"/>
                        </a:rPr>
                        <a:t>Value 1</a:t>
                      </a: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latin typeface="Comic Sans MS" panose="030F0702030302020204" pitchFamily="66" charset="0"/>
                        </a:rPr>
                        <a:t>Value 2</a:t>
                      </a: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latin typeface="Comic Sans MS" panose="030F0702030302020204" pitchFamily="66" charset="0"/>
                        </a:rPr>
                        <a:t>Mean</a:t>
                      </a: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4365952"/>
                  </a:ext>
                </a:extLst>
              </a:tr>
              <a:tr h="294884">
                <a:tc>
                  <a:txBody>
                    <a:bodyPr/>
                    <a:lstStyle/>
                    <a:p>
                      <a:pPr algn="ct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7278438"/>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05949742"/>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12760329"/>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6400035"/>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16897254"/>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2877931"/>
                  </a:ext>
                </a:extLst>
              </a:tr>
            </a:tbl>
          </a:graphicData>
        </a:graphic>
      </p:graphicFrame>
      <p:sp>
        <p:nvSpPr>
          <p:cNvPr id="11" name="テキスト ボックス 10">
            <a:extLst>
              <a:ext uri="{FF2B5EF4-FFF2-40B4-BE49-F238E27FC236}">
                <a16:creationId xmlns:a16="http://schemas.microsoft.com/office/drawing/2014/main" id="{1D6C1A7F-D6F3-406C-9E7D-5FB9E69CCB5C}"/>
              </a:ext>
            </a:extLst>
          </p:cNvPr>
          <p:cNvSpPr txBox="1"/>
          <p:nvPr/>
        </p:nvSpPr>
        <p:spPr>
          <a:xfrm>
            <a:off x="5531668" y="2933323"/>
            <a:ext cx="309700" cy="338554"/>
          </a:xfrm>
          <a:prstGeom prst="rect">
            <a:avLst/>
          </a:prstGeom>
          <a:noFill/>
        </p:spPr>
        <p:txBody>
          <a:bodyPr wrap="none" rtlCol="0">
            <a:spAutoFit/>
          </a:bodyPr>
          <a:lstStyle/>
          <a:p>
            <a:r>
              <a:rPr lang="en-US" sz="1600" dirty="0">
                <a:latin typeface="Comic Sans MS" panose="030F0702030302020204" pitchFamily="66" charset="0"/>
              </a:rPr>
              <a:t>4</a:t>
            </a:r>
            <a:endParaRPr lang="en-GB" sz="1600" dirty="0">
              <a:latin typeface="Comic Sans MS" panose="030F0702030302020204" pitchFamily="66" charset="0"/>
            </a:endParaRPr>
          </a:p>
        </p:txBody>
      </p:sp>
      <p:sp>
        <p:nvSpPr>
          <p:cNvPr id="12" name="テキスト ボックス 11">
            <a:extLst>
              <a:ext uri="{FF2B5EF4-FFF2-40B4-BE49-F238E27FC236}">
                <a16:creationId xmlns:a16="http://schemas.microsoft.com/office/drawing/2014/main" id="{66F8108D-BEAA-487E-8E85-580D83935511}"/>
              </a:ext>
            </a:extLst>
          </p:cNvPr>
          <p:cNvSpPr txBox="1"/>
          <p:nvPr/>
        </p:nvSpPr>
        <p:spPr>
          <a:xfrm>
            <a:off x="6471719" y="2922760"/>
            <a:ext cx="309700" cy="338554"/>
          </a:xfrm>
          <a:prstGeom prst="rect">
            <a:avLst/>
          </a:prstGeom>
          <a:noFill/>
        </p:spPr>
        <p:txBody>
          <a:bodyPr wrap="none" rtlCol="0">
            <a:spAutoFit/>
          </a:bodyPr>
          <a:lstStyle/>
          <a:p>
            <a:r>
              <a:rPr lang="en-US" sz="1600" dirty="0">
                <a:latin typeface="Comic Sans MS" panose="030F0702030302020204" pitchFamily="66" charset="0"/>
              </a:rPr>
              <a:t>5</a:t>
            </a:r>
            <a:endParaRPr lang="en-GB" sz="1600" dirty="0">
              <a:latin typeface="Comic Sans MS" panose="030F0702030302020204" pitchFamily="66" charset="0"/>
            </a:endParaRPr>
          </a:p>
        </p:txBody>
      </p:sp>
      <p:sp>
        <p:nvSpPr>
          <p:cNvPr id="13" name="テキスト ボックス 12">
            <a:extLst>
              <a:ext uri="{FF2B5EF4-FFF2-40B4-BE49-F238E27FC236}">
                <a16:creationId xmlns:a16="http://schemas.microsoft.com/office/drawing/2014/main" id="{54711C3A-0C0F-47A1-8125-7A1F02667BA8}"/>
              </a:ext>
            </a:extLst>
          </p:cNvPr>
          <p:cNvSpPr txBox="1"/>
          <p:nvPr/>
        </p:nvSpPr>
        <p:spPr>
          <a:xfrm>
            <a:off x="5530159" y="3266792"/>
            <a:ext cx="309700" cy="338554"/>
          </a:xfrm>
          <a:prstGeom prst="rect">
            <a:avLst/>
          </a:prstGeom>
          <a:noFill/>
        </p:spPr>
        <p:txBody>
          <a:bodyPr wrap="none" rtlCol="0">
            <a:spAutoFit/>
          </a:bodyPr>
          <a:lstStyle/>
          <a:p>
            <a:r>
              <a:rPr lang="en-US" sz="1600" dirty="0">
                <a:latin typeface="Comic Sans MS" panose="030F0702030302020204" pitchFamily="66" charset="0"/>
              </a:rPr>
              <a:t>3</a:t>
            </a:r>
            <a:endParaRPr lang="en-GB" sz="1600" dirty="0">
              <a:latin typeface="Comic Sans MS" panose="030F0702030302020204" pitchFamily="66" charset="0"/>
            </a:endParaRPr>
          </a:p>
        </p:txBody>
      </p:sp>
      <p:sp>
        <p:nvSpPr>
          <p:cNvPr id="14" name="テキスト ボックス 13">
            <a:extLst>
              <a:ext uri="{FF2B5EF4-FFF2-40B4-BE49-F238E27FC236}">
                <a16:creationId xmlns:a16="http://schemas.microsoft.com/office/drawing/2014/main" id="{DCC3007B-6DA6-416B-8227-1C14EF484930}"/>
              </a:ext>
            </a:extLst>
          </p:cNvPr>
          <p:cNvSpPr txBox="1"/>
          <p:nvPr/>
        </p:nvSpPr>
        <p:spPr>
          <a:xfrm>
            <a:off x="6470210" y="3256229"/>
            <a:ext cx="309700" cy="338554"/>
          </a:xfrm>
          <a:prstGeom prst="rect">
            <a:avLst/>
          </a:prstGeom>
          <a:noFill/>
        </p:spPr>
        <p:txBody>
          <a:bodyPr wrap="none" rtlCol="0">
            <a:spAutoFit/>
          </a:bodyPr>
          <a:lstStyle/>
          <a:p>
            <a:r>
              <a:rPr lang="en-US" sz="1600" dirty="0">
                <a:latin typeface="Comic Sans MS" panose="030F0702030302020204" pitchFamily="66" charset="0"/>
              </a:rPr>
              <a:t>9</a:t>
            </a:r>
            <a:endParaRPr lang="en-GB" sz="1600" dirty="0">
              <a:latin typeface="Comic Sans MS" panose="030F0702030302020204" pitchFamily="66" charset="0"/>
            </a:endParaRPr>
          </a:p>
        </p:txBody>
      </p:sp>
      <p:sp>
        <p:nvSpPr>
          <p:cNvPr id="15" name="テキスト ボックス 14">
            <a:extLst>
              <a:ext uri="{FF2B5EF4-FFF2-40B4-BE49-F238E27FC236}">
                <a16:creationId xmlns:a16="http://schemas.microsoft.com/office/drawing/2014/main" id="{85A48BBF-9E56-4FA0-A9D6-5B44DFAB793A}"/>
              </a:ext>
            </a:extLst>
          </p:cNvPr>
          <p:cNvSpPr txBox="1"/>
          <p:nvPr/>
        </p:nvSpPr>
        <p:spPr>
          <a:xfrm>
            <a:off x="5539212" y="3610824"/>
            <a:ext cx="309700" cy="338554"/>
          </a:xfrm>
          <a:prstGeom prst="rect">
            <a:avLst/>
          </a:prstGeom>
          <a:noFill/>
        </p:spPr>
        <p:txBody>
          <a:bodyPr wrap="none" rtlCol="0">
            <a:spAutoFit/>
          </a:bodyPr>
          <a:lstStyle/>
          <a:p>
            <a:r>
              <a:rPr lang="en-US" sz="1600" dirty="0">
                <a:latin typeface="Comic Sans MS" panose="030F0702030302020204" pitchFamily="66" charset="0"/>
              </a:rPr>
              <a:t>6</a:t>
            </a:r>
            <a:endParaRPr lang="en-GB" sz="1600" dirty="0">
              <a:latin typeface="Comic Sans MS" panose="030F0702030302020204" pitchFamily="66" charset="0"/>
            </a:endParaRPr>
          </a:p>
        </p:txBody>
      </p:sp>
      <p:sp>
        <p:nvSpPr>
          <p:cNvPr id="16" name="テキスト ボックス 15">
            <a:extLst>
              <a:ext uri="{FF2B5EF4-FFF2-40B4-BE49-F238E27FC236}">
                <a16:creationId xmlns:a16="http://schemas.microsoft.com/office/drawing/2014/main" id="{24DE2D0F-F487-4FB0-919F-27B30F1873EE}"/>
              </a:ext>
            </a:extLst>
          </p:cNvPr>
          <p:cNvSpPr txBox="1"/>
          <p:nvPr/>
        </p:nvSpPr>
        <p:spPr>
          <a:xfrm>
            <a:off x="6479263" y="3600261"/>
            <a:ext cx="309700" cy="338554"/>
          </a:xfrm>
          <a:prstGeom prst="rect">
            <a:avLst/>
          </a:prstGeom>
          <a:noFill/>
        </p:spPr>
        <p:txBody>
          <a:bodyPr wrap="none" rtlCol="0">
            <a:spAutoFit/>
          </a:bodyPr>
          <a:lstStyle/>
          <a:p>
            <a:r>
              <a:rPr lang="en-US" sz="1600" dirty="0">
                <a:latin typeface="Comic Sans MS" panose="030F0702030302020204" pitchFamily="66" charset="0"/>
              </a:rPr>
              <a:t>5</a:t>
            </a:r>
            <a:endParaRPr lang="en-GB" sz="1600" dirty="0">
              <a:latin typeface="Comic Sans MS" panose="030F0702030302020204" pitchFamily="66" charset="0"/>
            </a:endParaRPr>
          </a:p>
        </p:txBody>
      </p:sp>
      <p:sp>
        <p:nvSpPr>
          <p:cNvPr id="17" name="テキスト ボックス 16">
            <a:extLst>
              <a:ext uri="{FF2B5EF4-FFF2-40B4-BE49-F238E27FC236}">
                <a16:creationId xmlns:a16="http://schemas.microsoft.com/office/drawing/2014/main" id="{5DC8FD53-9D64-4F54-997E-9B7005C9A183}"/>
              </a:ext>
            </a:extLst>
          </p:cNvPr>
          <p:cNvSpPr txBox="1"/>
          <p:nvPr/>
        </p:nvSpPr>
        <p:spPr>
          <a:xfrm>
            <a:off x="5537703" y="3944293"/>
            <a:ext cx="309700" cy="338554"/>
          </a:xfrm>
          <a:prstGeom prst="rect">
            <a:avLst/>
          </a:prstGeom>
          <a:noFill/>
        </p:spPr>
        <p:txBody>
          <a:bodyPr wrap="none" rtlCol="0">
            <a:spAutoFit/>
          </a:bodyPr>
          <a:lstStyle/>
          <a:p>
            <a:r>
              <a:rPr lang="en-US" sz="1600" dirty="0">
                <a:latin typeface="Comic Sans MS" panose="030F0702030302020204" pitchFamily="66" charset="0"/>
              </a:rPr>
              <a:t>2</a:t>
            </a:r>
            <a:endParaRPr lang="en-GB" sz="16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7AA83724-28BE-481E-9E90-0E5D364D9628}"/>
              </a:ext>
            </a:extLst>
          </p:cNvPr>
          <p:cNvSpPr txBox="1"/>
          <p:nvPr/>
        </p:nvSpPr>
        <p:spPr>
          <a:xfrm>
            <a:off x="6477754" y="3933730"/>
            <a:ext cx="309700" cy="338554"/>
          </a:xfrm>
          <a:prstGeom prst="rect">
            <a:avLst/>
          </a:prstGeom>
          <a:noFill/>
        </p:spPr>
        <p:txBody>
          <a:bodyPr wrap="none" rtlCol="0">
            <a:spAutoFit/>
          </a:bodyPr>
          <a:lstStyle/>
          <a:p>
            <a:r>
              <a:rPr lang="en-US" sz="1600" dirty="0">
                <a:latin typeface="Comic Sans MS" panose="030F0702030302020204" pitchFamily="66" charset="0"/>
              </a:rPr>
              <a:t>8</a:t>
            </a:r>
            <a:endParaRPr lang="en-GB" sz="1600" dirty="0">
              <a:latin typeface="Comic Sans MS" panose="030F0702030302020204" pitchFamily="66" charset="0"/>
            </a:endParaRPr>
          </a:p>
        </p:txBody>
      </p:sp>
      <p:sp>
        <p:nvSpPr>
          <p:cNvPr id="19" name="テキスト ボックス 18">
            <a:extLst>
              <a:ext uri="{FF2B5EF4-FFF2-40B4-BE49-F238E27FC236}">
                <a16:creationId xmlns:a16="http://schemas.microsoft.com/office/drawing/2014/main" id="{4D7CDA9D-EB7C-4592-A78C-538278F1B13E}"/>
              </a:ext>
            </a:extLst>
          </p:cNvPr>
          <p:cNvSpPr txBox="1"/>
          <p:nvPr/>
        </p:nvSpPr>
        <p:spPr>
          <a:xfrm>
            <a:off x="5546757" y="4279272"/>
            <a:ext cx="309700" cy="338554"/>
          </a:xfrm>
          <a:prstGeom prst="rect">
            <a:avLst/>
          </a:prstGeom>
          <a:noFill/>
        </p:spPr>
        <p:txBody>
          <a:bodyPr wrap="none" rtlCol="0">
            <a:spAutoFit/>
          </a:bodyPr>
          <a:lstStyle/>
          <a:p>
            <a:r>
              <a:rPr lang="en-US" sz="1600" dirty="0">
                <a:latin typeface="Comic Sans MS" panose="030F0702030302020204" pitchFamily="66" charset="0"/>
              </a:rPr>
              <a:t>7</a:t>
            </a:r>
            <a:endParaRPr lang="en-GB" sz="1600" dirty="0">
              <a:latin typeface="Comic Sans MS" panose="030F0702030302020204" pitchFamily="66" charset="0"/>
            </a:endParaRPr>
          </a:p>
        </p:txBody>
      </p:sp>
      <p:sp>
        <p:nvSpPr>
          <p:cNvPr id="20" name="テキスト ボックス 19">
            <a:extLst>
              <a:ext uri="{FF2B5EF4-FFF2-40B4-BE49-F238E27FC236}">
                <a16:creationId xmlns:a16="http://schemas.microsoft.com/office/drawing/2014/main" id="{F9578117-FD28-48DC-A29A-8968EFFB697D}"/>
              </a:ext>
            </a:extLst>
          </p:cNvPr>
          <p:cNvSpPr txBox="1"/>
          <p:nvPr/>
        </p:nvSpPr>
        <p:spPr>
          <a:xfrm>
            <a:off x="6441541" y="4268709"/>
            <a:ext cx="402674" cy="338554"/>
          </a:xfrm>
          <a:prstGeom prst="rect">
            <a:avLst/>
          </a:prstGeom>
          <a:noFill/>
        </p:spPr>
        <p:txBody>
          <a:bodyPr wrap="none" rtlCol="0">
            <a:spAutoFit/>
          </a:bodyPr>
          <a:lstStyle/>
          <a:p>
            <a:r>
              <a:rPr lang="en-US" sz="1600" dirty="0">
                <a:latin typeface="Comic Sans MS" panose="030F0702030302020204" pitchFamily="66" charset="0"/>
              </a:rPr>
              <a:t>10</a:t>
            </a:r>
            <a:endParaRPr lang="en-GB" sz="1600" dirty="0">
              <a:latin typeface="Comic Sans MS" panose="030F0702030302020204" pitchFamily="66" charset="0"/>
            </a:endParaRPr>
          </a:p>
        </p:txBody>
      </p:sp>
      <p:sp>
        <p:nvSpPr>
          <p:cNvPr id="21" name="テキスト ボックス 20">
            <a:extLst>
              <a:ext uri="{FF2B5EF4-FFF2-40B4-BE49-F238E27FC236}">
                <a16:creationId xmlns:a16="http://schemas.microsoft.com/office/drawing/2014/main" id="{101400E1-407A-444B-8C2A-1557B1DEE31F}"/>
              </a:ext>
            </a:extLst>
          </p:cNvPr>
          <p:cNvSpPr txBox="1"/>
          <p:nvPr/>
        </p:nvSpPr>
        <p:spPr>
          <a:xfrm>
            <a:off x="5545248" y="4612741"/>
            <a:ext cx="309700" cy="338554"/>
          </a:xfrm>
          <a:prstGeom prst="rect">
            <a:avLst/>
          </a:prstGeom>
          <a:noFill/>
        </p:spPr>
        <p:txBody>
          <a:bodyPr wrap="none" rtlCol="0">
            <a:spAutoFit/>
          </a:bodyPr>
          <a:lstStyle/>
          <a:p>
            <a:r>
              <a:rPr lang="en-US" sz="1600" dirty="0">
                <a:latin typeface="Comic Sans MS" panose="030F0702030302020204" pitchFamily="66" charset="0"/>
              </a:rPr>
              <a:t>6</a:t>
            </a:r>
            <a:endParaRPr lang="en-GB" sz="1600" dirty="0">
              <a:latin typeface="Comic Sans MS" panose="030F0702030302020204" pitchFamily="66" charset="0"/>
            </a:endParaRPr>
          </a:p>
        </p:txBody>
      </p:sp>
      <p:sp>
        <p:nvSpPr>
          <p:cNvPr id="22" name="テキスト ボックス 21">
            <a:extLst>
              <a:ext uri="{FF2B5EF4-FFF2-40B4-BE49-F238E27FC236}">
                <a16:creationId xmlns:a16="http://schemas.microsoft.com/office/drawing/2014/main" id="{21AADB8B-FE6B-472A-BAF4-0C57CB2AACDD}"/>
              </a:ext>
            </a:extLst>
          </p:cNvPr>
          <p:cNvSpPr txBox="1"/>
          <p:nvPr/>
        </p:nvSpPr>
        <p:spPr>
          <a:xfrm>
            <a:off x="6485299" y="4602178"/>
            <a:ext cx="309700" cy="338554"/>
          </a:xfrm>
          <a:prstGeom prst="rect">
            <a:avLst/>
          </a:prstGeom>
          <a:noFill/>
        </p:spPr>
        <p:txBody>
          <a:bodyPr wrap="none" rtlCol="0">
            <a:spAutoFit/>
          </a:bodyPr>
          <a:lstStyle/>
          <a:p>
            <a:r>
              <a:rPr lang="en-US" sz="1600" dirty="0">
                <a:latin typeface="Comic Sans MS" panose="030F0702030302020204" pitchFamily="66" charset="0"/>
              </a:rPr>
              <a:t>8</a:t>
            </a:r>
            <a:endParaRPr lang="en-GB" sz="1600" dirty="0">
              <a:latin typeface="Comic Sans MS" panose="030F0702030302020204" pitchFamily="66" charset="0"/>
            </a:endParaRPr>
          </a:p>
        </p:txBody>
      </p:sp>
      <p:sp>
        <p:nvSpPr>
          <p:cNvPr id="23" name="テキスト ボックス 22">
            <a:extLst>
              <a:ext uri="{FF2B5EF4-FFF2-40B4-BE49-F238E27FC236}">
                <a16:creationId xmlns:a16="http://schemas.microsoft.com/office/drawing/2014/main" id="{8774F709-B042-4124-8645-3CD951E31C84}"/>
              </a:ext>
            </a:extLst>
          </p:cNvPr>
          <p:cNvSpPr txBox="1"/>
          <p:nvPr/>
        </p:nvSpPr>
        <p:spPr>
          <a:xfrm>
            <a:off x="7366503" y="2921251"/>
            <a:ext cx="486030" cy="338554"/>
          </a:xfrm>
          <a:prstGeom prst="rect">
            <a:avLst/>
          </a:prstGeom>
          <a:noFill/>
        </p:spPr>
        <p:txBody>
          <a:bodyPr wrap="none" rtlCol="0">
            <a:spAutoFit/>
          </a:bodyPr>
          <a:lstStyle/>
          <a:p>
            <a:r>
              <a:rPr lang="en-US" sz="1600" dirty="0">
                <a:latin typeface="Comic Sans MS" panose="030F0702030302020204" pitchFamily="66" charset="0"/>
              </a:rPr>
              <a:t>4.5</a:t>
            </a:r>
            <a:endParaRPr lang="en-GB" sz="1600" dirty="0">
              <a:latin typeface="Comic Sans MS" panose="030F0702030302020204" pitchFamily="66" charset="0"/>
            </a:endParaRPr>
          </a:p>
        </p:txBody>
      </p:sp>
      <p:sp>
        <p:nvSpPr>
          <p:cNvPr id="24" name="テキスト ボックス 23">
            <a:extLst>
              <a:ext uri="{FF2B5EF4-FFF2-40B4-BE49-F238E27FC236}">
                <a16:creationId xmlns:a16="http://schemas.microsoft.com/office/drawing/2014/main" id="{169FC959-55D0-4E72-A23F-9966333E4EB3}"/>
              </a:ext>
            </a:extLst>
          </p:cNvPr>
          <p:cNvSpPr txBox="1"/>
          <p:nvPr/>
        </p:nvSpPr>
        <p:spPr>
          <a:xfrm>
            <a:off x="7457037" y="3265283"/>
            <a:ext cx="309700" cy="338554"/>
          </a:xfrm>
          <a:prstGeom prst="rect">
            <a:avLst/>
          </a:prstGeom>
          <a:noFill/>
        </p:spPr>
        <p:txBody>
          <a:bodyPr wrap="none" rtlCol="0">
            <a:spAutoFit/>
          </a:bodyPr>
          <a:lstStyle/>
          <a:p>
            <a:r>
              <a:rPr lang="en-US" sz="1600" dirty="0">
                <a:latin typeface="Comic Sans MS" panose="030F0702030302020204" pitchFamily="66" charset="0"/>
              </a:rPr>
              <a:t>6</a:t>
            </a:r>
            <a:endParaRPr lang="en-GB" sz="1600" dirty="0">
              <a:latin typeface="Comic Sans MS" panose="030F0702030302020204" pitchFamily="66" charset="0"/>
            </a:endParaRPr>
          </a:p>
        </p:txBody>
      </p:sp>
      <p:sp>
        <p:nvSpPr>
          <p:cNvPr id="25" name="テキスト ボックス 24">
            <a:extLst>
              <a:ext uri="{FF2B5EF4-FFF2-40B4-BE49-F238E27FC236}">
                <a16:creationId xmlns:a16="http://schemas.microsoft.com/office/drawing/2014/main" id="{D1604971-9D93-422C-90D6-77C73ED97338}"/>
              </a:ext>
            </a:extLst>
          </p:cNvPr>
          <p:cNvSpPr txBox="1"/>
          <p:nvPr/>
        </p:nvSpPr>
        <p:spPr>
          <a:xfrm>
            <a:off x="7366503" y="3591207"/>
            <a:ext cx="486030" cy="338554"/>
          </a:xfrm>
          <a:prstGeom prst="rect">
            <a:avLst/>
          </a:prstGeom>
          <a:noFill/>
        </p:spPr>
        <p:txBody>
          <a:bodyPr wrap="none" rtlCol="0">
            <a:spAutoFit/>
          </a:bodyPr>
          <a:lstStyle/>
          <a:p>
            <a:r>
              <a:rPr lang="en-US" sz="1600" dirty="0">
                <a:latin typeface="Comic Sans MS" panose="030F0702030302020204" pitchFamily="66" charset="0"/>
              </a:rPr>
              <a:t>5.5</a:t>
            </a:r>
            <a:endParaRPr lang="en-GB" sz="1600" dirty="0">
              <a:latin typeface="Comic Sans MS" panose="030F0702030302020204" pitchFamily="66" charset="0"/>
            </a:endParaRPr>
          </a:p>
        </p:txBody>
      </p:sp>
      <p:sp>
        <p:nvSpPr>
          <p:cNvPr id="26" name="テキスト ボックス 25">
            <a:extLst>
              <a:ext uri="{FF2B5EF4-FFF2-40B4-BE49-F238E27FC236}">
                <a16:creationId xmlns:a16="http://schemas.microsoft.com/office/drawing/2014/main" id="{AA4FB581-41DD-451D-AF12-A6D34E5DAE5D}"/>
              </a:ext>
            </a:extLst>
          </p:cNvPr>
          <p:cNvSpPr txBox="1"/>
          <p:nvPr/>
        </p:nvSpPr>
        <p:spPr>
          <a:xfrm>
            <a:off x="7466091" y="3926186"/>
            <a:ext cx="309700" cy="338554"/>
          </a:xfrm>
          <a:prstGeom prst="rect">
            <a:avLst/>
          </a:prstGeom>
          <a:noFill/>
        </p:spPr>
        <p:txBody>
          <a:bodyPr wrap="none" rtlCol="0">
            <a:spAutoFit/>
          </a:bodyPr>
          <a:lstStyle/>
          <a:p>
            <a:r>
              <a:rPr lang="en-US" sz="1600" dirty="0">
                <a:latin typeface="Comic Sans MS" panose="030F0702030302020204" pitchFamily="66" charset="0"/>
              </a:rPr>
              <a:t>5</a:t>
            </a:r>
            <a:endParaRPr lang="en-GB" sz="1600" dirty="0">
              <a:latin typeface="Comic Sans MS" panose="030F0702030302020204" pitchFamily="66" charset="0"/>
            </a:endParaRPr>
          </a:p>
        </p:txBody>
      </p:sp>
      <p:sp>
        <p:nvSpPr>
          <p:cNvPr id="27" name="テキスト ボックス 26">
            <a:extLst>
              <a:ext uri="{FF2B5EF4-FFF2-40B4-BE49-F238E27FC236}">
                <a16:creationId xmlns:a16="http://schemas.microsoft.com/office/drawing/2014/main" id="{DF349FB3-8166-41C6-B119-0A98FDF01491}"/>
              </a:ext>
            </a:extLst>
          </p:cNvPr>
          <p:cNvSpPr txBox="1"/>
          <p:nvPr/>
        </p:nvSpPr>
        <p:spPr>
          <a:xfrm>
            <a:off x="7375557" y="4261164"/>
            <a:ext cx="486030" cy="338554"/>
          </a:xfrm>
          <a:prstGeom prst="rect">
            <a:avLst/>
          </a:prstGeom>
          <a:noFill/>
        </p:spPr>
        <p:txBody>
          <a:bodyPr wrap="none" rtlCol="0">
            <a:spAutoFit/>
          </a:bodyPr>
          <a:lstStyle/>
          <a:p>
            <a:r>
              <a:rPr lang="en-US" sz="1600" dirty="0">
                <a:latin typeface="Comic Sans MS" panose="030F0702030302020204" pitchFamily="66" charset="0"/>
              </a:rPr>
              <a:t>8.5</a:t>
            </a:r>
            <a:endParaRPr lang="en-GB" sz="1600" dirty="0">
              <a:latin typeface="Comic Sans MS" panose="030F0702030302020204" pitchFamily="66" charset="0"/>
            </a:endParaRPr>
          </a:p>
        </p:txBody>
      </p:sp>
      <p:sp>
        <p:nvSpPr>
          <p:cNvPr id="28" name="テキスト ボックス 27">
            <a:extLst>
              <a:ext uri="{FF2B5EF4-FFF2-40B4-BE49-F238E27FC236}">
                <a16:creationId xmlns:a16="http://schemas.microsoft.com/office/drawing/2014/main" id="{63CC73D3-CB54-4190-A042-F78A37F75456}"/>
              </a:ext>
            </a:extLst>
          </p:cNvPr>
          <p:cNvSpPr txBox="1"/>
          <p:nvPr/>
        </p:nvSpPr>
        <p:spPr>
          <a:xfrm>
            <a:off x="7447984" y="4596142"/>
            <a:ext cx="309700" cy="338554"/>
          </a:xfrm>
          <a:prstGeom prst="rect">
            <a:avLst/>
          </a:prstGeom>
          <a:noFill/>
        </p:spPr>
        <p:txBody>
          <a:bodyPr wrap="none" rtlCol="0">
            <a:spAutoFit/>
          </a:bodyPr>
          <a:lstStyle/>
          <a:p>
            <a:r>
              <a:rPr lang="en-US" sz="1600" dirty="0">
                <a:latin typeface="Comic Sans MS" panose="030F0702030302020204" pitchFamily="66" charset="0"/>
              </a:rPr>
              <a:t>7</a:t>
            </a:r>
            <a:endParaRPr lang="en-GB" sz="1600" dirty="0">
              <a:latin typeface="Comic Sans MS" panose="030F0702030302020204" pitchFamily="66" charset="0"/>
            </a:endParaRPr>
          </a:p>
        </p:txBody>
      </p:sp>
      <p:sp>
        <p:nvSpPr>
          <p:cNvPr id="29" name="テキスト ボックス 28">
            <a:extLst>
              <a:ext uri="{FF2B5EF4-FFF2-40B4-BE49-F238E27FC236}">
                <a16:creationId xmlns:a16="http://schemas.microsoft.com/office/drawing/2014/main" id="{D3C49149-6035-4C72-BE2B-BC5385F549D8}"/>
              </a:ext>
            </a:extLst>
          </p:cNvPr>
          <p:cNvSpPr txBox="1"/>
          <p:nvPr/>
        </p:nvSpPr>
        <p:spPr>
          <a:xfrm>
            <a:off x="4217405" y="4988709"/>
            <a:ext cx="4644427" cy="523220"/>
          </a:xfrm>
          <a:prstGeom prst="rect">
            <a:avLst/>
          </a:prstGeom>
          <a:noFill/>
        </p:spPr>
        <p:txBody>
          <a:bodyPr wrap="square" rtlCol="0">
            <a:spAutoFit/>
          </a:bodyPr>
          <a:lstStyle/>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Let’s now calculate the mean and variance of this data set…</a:t>
            </a:r>
          </a:p>
        </p:txBody>
      </p:sp>
      <p:sp>
        <p:nvSpPr>
          <p:cNvPr id="31" name="テキスト ボックス 30">
            <a:extLst>
              <a:ext uri="{FF2B5EF4-FFF2-40B4-BE49-F238E27FC236}">
                <a16:creationId xmlns:a16="http://schemas.microsoft.com/office/drawing/2014/main" id="{A29C584B-1F7F-4CA7-9A7E-FC0BA1C803FD}"/>
              </a:ext>
            </a:extLst>
          </p:cNvPr>
          <p:cNvSpPr txBox="1"/>
          <p:nvPr/>
        </p:nvSpPr>
        <p:spPr>
          <a:xfrm>
            <a:off x="5640309" y="5522615"/>
            <a:ext cx="2066591" cy="338554"/>
          </a:xfrm>
          <a:prstGeom prst="rect">
            <a:avLst/>
          </a:prstGeom>
          <a:noFill/>
        </p:spPr>
        <p:txBody>
          <a:bodyPr wrap="none" rtlCol="0">
            <a:spAutoFit/>
          </a:bodyPr>
          <a:lstStyle/>
          <a:p>
            <a:r>
              <a:rPr lang="en-US" sz="1600" dirty="0">
                <a:latin typeface="Comic Sans MS" panose="030F0702030302020204" pitchFamily="66" charset="0"/>
              </a:rPr>
              <a:t>Sample mean = 6.08</a:t>
            </a:r>
            <a:endParaRPr lang="en-GB" sz="1600" dirty="0">
              <a:latin typeface="Comic Sans MS" panose="030F0702030302020204" pitchFamily="66" charset="0"/>
            </a:endParaRPr>
          </a:p>
        </p:txBody>
      </p:sp>
      <p:sp>
        <p:nvSpPr>
          <p:cNvPr id="32" name="テキスト ボックス 31">
            <a:extLst>
              <a:ext uri="{FF2B5EF4-FFF2-40B4-BE49-F238E27FC236}">
                <a16:creationId xmlns:a16="http://schemas.microsoft.com/office/drawing/2014/main" id="{6E51AE3B-4397-4F3C-A682-45345E6FC458}"/>
              </a:ext>
            </a:extLst>
          </p:cNvPr>
          <p:cNvSpPr txBox="1"/>
          <p:nvPr/>
        </p:nvSpPr>
        <p:spPr>
          <a:xfrm>
            <a:off x="4644428" y="5812326"/>
            <a:ext cx="3789820" cy="338554"/>
          </a:xfrm>
          <a:prstGeom prst="rect">
            <a:avLst/>
          </a:prstGeom>
          <a:noFill/>
        </p:spPr>
        <p:txBody>
          <a:bodyPr wrap="none" rtlCol="0">
            <a:spAutoFit/>
          </a:bodyPr>
          <a:lstStyle/>
          <a:p>
            <a:r>
              <a:rPr lang="en-US" sz="1600" dirty="0">
                <a:latin typeface="Comic Sans MS" panose="030F0702030302020204" pitchFamily="66" charset="0"/>
              </a:rPr>
              <a:t>Variance (of the sample means) = 1.78</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3" name="正方形/長方形 32">
                <a:extLst>
                  <a:ext uri="{FF2B5EF4-FFF2-40B4-BE49-F238E27FC236}">
                    <a16:creationId xmlns:a16="http://schemas.microsoft.com/office/drawing/2014/main" id="{AE3EEF71-A356-4D75-ACC1-DDFBD0A97079}"/>
                  </a:ext>
                </a:extLst>
              </p:cNvPr>
              <p:cNvSpPr/>
              <p:nvPr/>
            </p:nvSpPr>
            <p:spPr>
              <a:xfrm>
                <a:off x="1247120" y="5703449"/>
                <a:ext cx="1999265"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𝑁</m:t>
                      </m:r>
                      <m:r>
                        <a:rPr lang="en-US" i="1">
                          <a:latin typeface="Cambria Math" panose="02040503050406030204" pitchFamily="18" charset="0"/>
                          <a:ea typeface="Cambria Math" panose="02040503050406030204" pitchFamily="18" charset="0"/>
                        </a:rPr>
                        <m:t>(6.08, </m:t>
                      </m:r>
                      <m:sSup>
                        <m:sSupPr>
                          <m:ctrlPr>
                            <a:rPr lang="en-US" i="1">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1.33</m:t>
                          </m:r>
                        </m:e>
                        <m:sup>
                          <m:r>
                            <a:rPr lang="en-US" i="1">
                              <a:latin typeface="Cambria Math" panose="02040503050406030204" pitchFamily="18" charset="0"/>
                              <a:ea typeface="Cambria Math" panose="02040503050406030204" pitchFamily="18" charset="0"/>
                            </a:rPr>
                            <m:t>2</m:t>
                          </m:r>
                        </m:sup>
                      </m:sSup>
                      <m:r>
                        <a:rPr lang="en-US" i="1">
                          <a:latin typeface="Cambria Math" panose="02040503050406030204" pitchFamily="18" charset="0"/>
                          <a:ea typeface="Cambria Math" panose="02040503050406030204" pitchFamily="18" charset="0"/>
                        </a:rPr>
                        <m:t>)</m:t>
                      </m:r>
                    </m:oMath>
                  </m:oMathPara>
                </a14:m>
                <a:endParaRPr lang="en-US" dirty="0">
                  <a:latin typeface="Comic Sans MS" panose="030F0702030302020204" pitchFamily="66" charset="0"/>
                </a:endParaRPr>
              </a:p>
            </p:txBody>
          </p:sp>
        </mc:Choice>
        <mc:Fallback xmlns="">
          <p:sp>
            <p:nvSpPr>
              <p:cNvPr id="33" name="正方形/長方形 32">
                <a:extLst>
                  <a:ext uri="{FF2B5EF4-FFF2-40B4-BE49-F238E27FC236}">
                    <a16:creationId xmlns:a16="http://schemas.microsoft.com/office/drawing/2014/main" id="{AE3EEF71-A356-4D75-ACC1-DDFBD0A97079}"/>
                  </a:ext>
                </a:extLst>
              </p:cNvPr>
              <p:cNvSpPr>
                <a:spLocks noRot="1" noChangeAspect="1" noMove="1" noResize="1" noEditPoints="1" noAdjustHandles="1" noChangeArrowheads="1" noChangeShapeType="1" noTextEdit="1"/>
              </p:cNvSpPr>
              <p:nvPr/>
            </p:nvSpPr>
            <p:spPr>
              <a:xfrm>
                <a:off x="1247120" y="5703449"/>
                <a:ext cx="1999265" cy="369332"/>
              </a:xfrm>
              <a:prstGeom prst="rect">
                <a:avLst/>
              </a:prstGeom>
              <a:blipFill>
                <a:blip r:embed="rId4"/>
                <a:stretch>
                  <a:fillRect b="-15000"/>
                </a:stretch>
              </a:blipFill>
            </p:spPr>
            <p:txBody>
              <a:bodyPr/>
              <a:lstStyle/>
              <a:p>
                <a:r>
                  <a:rPr lang="en-GB">
                    <a:noFill/>
                  </a:rPr>
                  <a:t> </a:t>
                </a:r>
              </a:p>
            </p:txBody>
          </p:sp>
        </mc:Fallback>
      </mc:AlternateContent>
      <p:sp>
        <p:nvSpPr>
          <p:cNvPr id="34" name="テキスト ボックス 33">
            <a:extLst>
              <a:ext uri="{FF2B5EF4-FFF2-40B4-BE49-F238E27FC236}">
                <a16:creationId xmlns:a16="http://schemas.microsoft.com/office/drawing/2014/main" id="{367C20F1-224C-4192-B672-590A6A201AE1}"/>
              </a:ext>
            </a:extLst>
          </p:cNvPr>
          <p:cNvSpPr txBox="1"/>
          <p:nvPr/>
        </p:nvSpPr>
        <p:spPr>
          <a:xfrm>
            <a:off x="4172140" y="6127690"/>
            <a:ext cx="4812536" cy="338554"/>
          </a:xfrm>
          <a:prstGeom prst="rect">
            <a:avLst/>
          </a:prstGeom>
          <a:noFill/>
        </p:spPr>
        <p:txBody>
          <a:bodyPr wrap="none" rtlCol="0">
            <a:spAutoFit/>
          </a:bodyPr>
          <a:lstStyle/>
          <a:p>
            <a:r>
              <a:rPr lang="en-US" sz="1600" dirty="0">
                <a:latin typeface="Comic Sans MS" panose="030F0702030302020204" pitchFamily="66" charset="0"/>
              </a:rPr>
              <a:t>Standard Deviation (of the sample means) = 1.33</a:t>
            </a:r>
            <a:endParaRPr lang="en-GB" sz="1600" dirty="0">
              <a:latin typeface="Comic Sans MS" panose="030F0702030302020204" pitchFamily="66" charset="0"/>
            </a:endParaRPr>
          </a:p>
        </p:txBody>
      </p:sp>
      <p:sp>
        <p:nvSpPr>
          <p:cNvPr id="35" name="テキスト ボックス 34">
            <a:extLst>
              <a:ext uri="{FF2B5EF4-FFF2-40B4-BE49-F238E27FC236}">
                <a16:creationId xmlns:a16="http://schemas.microsoft.com/office/drawing/2014/main" id="{80B8D369-2646-4C37-8495-A2FAC93CFCA0}"/>
              </a:ext>
            </a:extLst>
          </p:cNvPr>
          <p:cNvSpPr txBox="1"/>
          <p:nvPr/>
        </p:nvSpPr>
        <p:spPr>
          <a:xfrm>
            <a:off x="669957" y="4635624"/>
            <a:ext cx="2906162"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sym typeface="Wingdings" panose="05000000000000000000" pitchFamily="2" charset="2"/>
              </a:rPr>
              <a:t>Notation for the population</a:t>
            </a:r>
          </a:p>
        </p:txBody>
      </p:sp>
      <p:sp>
        <p:nvSpPr>
          <p:cNvPr id="36" name="テキスト ボックス 35">
            <a:extLst>
              <a:ext uri="{FF2B5EF4-FFF2-40B4-BE49-F238E27FC236}">
                <a16:creationId xmlns:a16="http://schemas.microsoft.com/office/drawing/2014/main" id="{C84B2A86-F0C3-4D7A-9C78-A0BF65F3FB52}"/>
              </a:ext>
            </a:extLst>
          </p:cNvPr>
          <p:cNvSpPr txBox="1"/>
          <p:nvPr/>
        </p:nvSpPr>
        <p:spPr>
          <a:xfrm>
            <a:off x="697118" y="5006816"/>
            <a:ext cx="2906162"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sym typeface="Wingdings" panose="05000000000000000000" pitchFamily="2" charset="2"/>
              </a:rPr>
              <a:t>Notation for this sample</a:t>
            </a:r>
          </a:p>
        </p:txBody>
      </p:sp>
      <p:cxnSp>
        <p:nvCxnSpPr>
          <p:cNvPr id="37" name="直線矢印コネクタ 36">
            <a:extLst>
              <a:ext uri="{FF2B5EF4-FFF2-40B4-BE49-F238E27FC236}">
                <a16:creationId xmlns:a16="http://schemas.microsoft.com/office/drawing/2014/main" id="{4916BDEB-B770-4A71-A980-00ED51416F6D}"/>
              </a:ext>
            </a:extLst>
          </p:cNvPr>
          <p:cNvCxnSpPr>
            <a:cxnSpLocks/>
          </p:cNvCxnSpPr>
          <p:nvPr/>
        </p:nvCxnSpPr>
        <p:spPr>
          <a:xfrm flipV="1">
            <a:off x="2210540" y="4271141"/>
            <a:ext cx="0" cy="300859"/>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3ACF163B-9773-4D96-A54E-0E2F33F065D8}"/>
              </a:ext>
            </a:extLst>
          </p:cNvPr>
          <p:cNvCxnSpPr>
            <a:cxnSpLocks/>
          </p:cNvCxnSpPr>
          <p:nvPr/>
        </p:nvCxnSpPr>
        <p:spPr>
          <a:xfrm>
            <a:off x="2199978" y="5365101"/>
            <a:ext cx="0" cy="300859"/>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正方形/長方形 41">
            <a:extLst>
              <a:ext uri="{FF2B5EF4-FFF2-40B4-BE49-F238E27FC236}">
                <a16:creationId xmlns:a16="http://schemas.microsoft.com/office/drawing/2014/main" id="{AA47BBEF-5B8F-45AF-AFED-1BD03F7EF83F}"/>
              </a:ext>
            </a:extLst>
          </p:cNvPr>
          <p:cNvSpPr/>
          <p:nvPr/>
        </p:nvSpPr>
        <p:spPr>
          <a:xfrm>
            <a:off x="1429305" y="3950563"/>
            <a:ext cx="204186" cy="230820"/>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正方形/長方形 42">
            <a:extLst>
              <a:ext uri="{FF2B5EF4-FFF2-40B4-BE49-F238E27FC236}">
                <a16:creationId xmlns:a16="http://schemas.microsoft.com/office/drawing/2014/main" id="{0BF8C9F6-6A16-4030-8993-21B9D81F7B76}"/>
              </a:ext>
            </a:extLst>
          </p:cNvPr>
          <p:cNvSpPr/>
          <p:nvPr/>
        </p:nvSpPr>
        <p:spPr>
          <a:xfrm>
            <a:off x="1313895" y="5754210"/>
            <a:ext cx="241177" cy="273728"/>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81280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blinds(horizontal)">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blinds(horizontal)">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linds(horizont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blinds(horizontal)">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blinds(horizontal)">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blinds(horizontal)">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linds(horizontal)">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blinds(horizontal)">
                                      <p:cBhvr>
                                        <p:cTn id="62" dur="5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blinds(horizontal)">
                                      <p:cBhvr>
                                        <p:cTn id="67" dur="500"/>
                                        <p:tgtEl>
                                          <p:spTgt spid="17"/>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blinds(horizontal)">
                                      <p:cBhvr>
                                        <p:cTn id="72" dur="500"/>
                                        <p:tgtEl>
                                          <p:spTgt spid="18"/>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blinds(horizontal)">
                                      <p:cBhvr>
                                        <p:cTn id="77" dur="500"/>
                                        <p:tgtEl>
                                          <p:spTgt spid="26"/>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blinds(horizontal)">
                                      <p:cBhvr>
                                        <p:cTn id="82" dur="500"/>
                                        <p:tgtEl>
                                          <p:spTgt spid="19"/>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blinds(horizontal)">
                                      <p:cBhvr>
                                        <p:cTn id="87" dur="500"/>
                                        <p:tgtEl>
                                          <p:spTgt spid="20"/>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27"/>
                                        </p:tgtEl>
                                        <p:attrNameLst>
                                          <p:attrName>style.visibility</p:attrName>
                                        </p:attrNameLst>
                                      </p:cBhvr>
                                      <p:to>
                                        <p:strVal val="visible"/>
                                      </p:to>
                                    </p:set>
                                    <p:animEffect transition="in" filter="blinds(horizontal)">
                                      <p:cBhvr>
                                        <p:cTn id="92" dur="500"/>
                                        <p:tgtEl>
                                          <p:spTgt spid="27"/>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blinds(horizontal)">
                                      <p:cBhvr>
                                        <p:cTn id="97" dur="500"/>
                                        <p:tgtEl>
                                          <p:spTgt spid="21"/>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22"/>
                                        </p:tgtEl>
                                        <p:attrNameLst>
                                          <p:attrName>style.visibility</p:attrName>
                                        </p:attrNameLst>
                                      </p:cBhvr>
                                      <p:to>
                                        <p:strVal val="visible"/>
                                      </p:to>
                                    </p:set>
                                    <p:animEffect transition="in" filter="blinds(horizontal)">
                                      <p:cBhvr>
                                        <p:cTn id="102" dur="500"/>
                                        <p:tgtEl>
                                          <p:spTgt spid="22"/>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blinds(horizontal)">
                                      <p:cBhvr>
                                        <p:cTn id="107" dur="500"/>
                                        <p:tgtEl>
                                          <p:spTgt spid="28"/>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29"/>
                                        </p:tgtEl>
                                        <p:attrNameLst>
                                          <p:attrName>style.visibility</p:attrName>
                                        </p:attrNameLst>
                                      </p:cBhvr>
                                      <p:to>
                                        <p:strVal val="visible"/>
                                      </p:to>
                                    </p:set>
                                    <p:animEffect transition="in" filter="blinds(horizontal)">
                                      <p:cBhvr>
                                        <p:cTn id="112" dur="500"/>
                                        <p:tgtEl>
                                          <p:spTgt spid="29"/>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31"/>
                                        </p:tgtEl>
                                        <p:attrNameLst>
                                          <p:attrName>style.visibility</p:attrName>
                                        </p:attrNameLst>
                                      </p:cBhvr>
                                      <p:to>
                                        <p:strVal val="visible"/>
                                      </p:to>
                                    </p:set>
                                    <p:animEffect transition="in" filter="blinds(horizontal)">
                                      <p:cBhvr>
                                        <p:cTn id="117" dur="500"/>
                                        <p:tgtEl>
                                          <p:spTgt spid="31"/>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32"/>
                                        </p:tgtEl>
                                        <p:attrNameLst>
                                          <p:attrName>style.visibility</p:attrName>
                                        </p:attrNameLst>
                                      </p:cBhvr>
                                      <p:to>
                                        <p:strVal val="visible"/>
                                      </p:to>
                                    </p:set>
                                    <p:animEffect transition="in" filter="blinds(horizontal)">
                                      <p:cBhvr>
                                        <p:cTn id="122" dur="500"/>
                                        <p:tgtEl>
                                          <p:spTgt spid="32"/>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34"/>
                                        </p:tgtEl>
                                        <p:attrNameLst>
                                          <p:attrName>style.visibility</p:attrName>
                                        </p:attrNameLst>
                                      </p:cBhvr>
                                      <p:to>
                                        <p:strVal val="visible"/>
                                      </p:to>
                                    </p:set>
                                    <p:animEffect transition="in" filter="blinds(horizontal)">
                                      <p:cBhvr>
                                        <p:cTn id="127" dur="500"/>
                                        <p:tgtEl>
                                          <p:spTgt spid="34"/>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33"/>
                                        </p:tgtEl>
                                        <p:attrNameLst>
                                          <p:attrName>style.visibility</p:attrName>
                                        </p:attrNameLst>
                                      </p:cBhvr>
                                      <p:to>
                                        <p:strVal val="visible"/>
                                      </p:to>
                                    </p:set>
                                    <p:animEffect transition="in" filter="blinds(horizontal)">
                                      <p:cBhvr>
                                        <p:cTn id="132" dur="500"/>
                                        <p:tgtEl>
                                          <p:spTgt spid="33"/>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nodeType="clickEffect">
                                  <p:stCondLst>
                                    <p:cond delay="0"/>
                                  </p:stCondLst>
                                  <p:childTnLst>
                                    <p:set>
                                      <p:cBhvr>
                                        <p:cTn id="136" dur="1" fill="hold">
                                          <p:stCondLst>
                                            <p:cond delay="0"/>
                                          </p:stCondLst>
                                        </p:cTn>
                                        <p:tgtEl>
                                          <p:spTgt spid="37"/>
                                        </p:tgtEl>
                                        <p:attrNameLst>
                                          <p:attrName>style.visibility</p:attrName>
                                        </p:attrNameLst>
                                      </p:cBhvr>
                                      <p:to>
                                        <p:strVal val="visible"/>
                                      </p:to>
                                    </p:set>
                                    <p:animEffect transition="in" filter="blinds(horizontal)">
                                      <p:cBhvr>
                                        <p:cTn id="137" dur="500"/>
                                        <p:tgtEl>
                                          <p:spTgt spid="37"/>
                                        </p:tgtEl>
                                      </p:cBhvr>
                                    </p:animEffect>
                                  </p:childTnLst>
                                </p:cTn>
                              </p:par>
                              <p:par>
                                <p:cTn id="138" presetID="3" presetClass="entr" presetSubtype="10" fill="hold" grpId="0" nodeType="withEffect">
                                  <p:stCondLst>
                                    <p:cond delay="0"/>
                                  </p:stCondLst>
                                  <p:childTnLst>
                                    <p:set>
                                      <p:cBhvr>
                                        <p:cTn id="139" dur="1" fill="hold">
                                          <p:stCondLst>
                                            <p:cond delay="0"/>
                                          </p:stCondLst>
                                        </p:cTn>
                                        <p:tgtEl>
                                          <p:spTgt spid="35"/>
                                        </p:tgtEl>
                                        <p:attrNameLst>
                                          <p:attrName>style.visibility</p:attrName>
                                        </p:attrNameLst>
                                      </p:cBhvr>
                                      <p:to>
                                        <p:strVal val="visible"/>
                                      </p:to>
                                    </p:set>
                                    <p:animEffect transition="in" filter="blinds(horizontal)">
                                      <p:cBhvr>
                                        <p:cTn id="140" dur="500"/>
                                        <p:tgtEl>
                                          <p:spTgt spid="35"/>
                                        </p:tgtEl>
                                      </p:cBhvr>
                                    </p:animEffect>
                                  </p:childTnLst>
                                </p:cTn>
                              </p:par>
                            </p:childTnLst>
                          </p:cTn>
                        </p:par>
                      </p:childTnLst>
                    </p:cTn>
                  </p:par>
                  <p:par>
                    <p:cTn id="141" fill="hold">
                      <p:stCondLst>
                        <p:cond delay="indefinite"/>
                      </p:stCondLst>
                      <p:childTnLst>
                        <p:par>
                          <p:cTn id="142" fill="hold">
                            <p:stCondLst>
                              <p:cond delay="0"/>
                            </p:stCondLst>
                            <p:childTnLst>
                              <p:par>
                                <p:cTn id="143" presetID="3" presetClass="entr" presetSubtype="10" fill="hold" grpId="0" nodeType="clickEffect">
                                  <p:stCondLst>
                                    <p:cond delay="0"/>
                                  </p:stCondLst>
                                  <p:childTnLst>
                                    <p:set>
                                      <p:cBhvr>
                                        <p:cTn id="144" dur="1" fill="hold">
                                          <p:stCondLst>
                                            <p:cond delay="0"/>
                                          </p:stCondLst>
                                        </p:cTn>
                                        <p:tgtEl>
                                          <p:spTgt spid="36"/>
                                        </p:tgtEl>
                                        <p:attrNameLst>
                                          <p:attrName>style.visibility</p:attrName>
                                        </p:attrNameLst>
                                      </p:cBhvr>
                                      <p:to>
                                        <p:strVal val="visible"/>
                                      </p:to>
                                    </p:set>
                                    <p:animEffect transition="in" filter="blinds(horizontal)">
                                      <p:cBhvr>
                                        <p:cTn id="145" dur="500"/>
                                        <p:tgtEl>
                                          <p:spTgt spid="36"/>
                                        </p:tgtEl>
                                      </p:cBhvr>
                                    </p:animEffect>
                                  </p:childTnLst>
                                </p:cTn>
                              </p:par>
                              <p:par>
                                <p:cTn id="146" presetID="3" presetClass="entr" presetSubtype="10" fill="hold" nodeType="withEffect">
                                  <p:stCondLst>
                                    <p:cond delay="0"/>
                                  </p:stCondLst>
                                  <p:childTnLst>
                                    <p:set>
                                      <p:cBhvr>
                                        <p:cTn id="147" dur="1" fill="hold">
                                          <p:stCondLst>
                                            <p:cond delay="0"/>
                                          </p:stCondLst>
                                        </p:cTn>
                                        <p:tgtEl>
                                          <p:spTgt spid="41"/>
                                        </p:tgtEl>
                                        <p:attrNameLst>
                                          <p:attrName>style.visibility</p:attrName>
                                        </p:attrNameLst>
                                      </p:cBhvr>
                                      <p:to>
                                        <p:strVal val="visible"/>
                                      </p:to>
                                    </p:set>
                                    <p:animEffect transition="in" filter="blinds(horizontal)">
                                      <p:cBhvr>
                                        <p:cTn id="148" dur="500"/>
                                        <p:tgtEl>
                                          <p:spTgt spid="41"/>
                                        </p:tgtEl>
                                      </p:cBhvr>
                                    </p:animEffect>
                                  </p:childTnLst>
                                </p:cTn>
                              </p:par>
                            </p:childTnLst>
                          </p:cTn>
                        </p:par>
                      </p:childTnLst>
                    </p:cTn>
                  </p:par>
                  <p:par>
                    <p:cTn id="149" fill="hold">
                      <p:stCondLst>
                        <p:cond delay="indefinite"/>
                      </p:stCondLst>
                      <p:childTnLst>
                        <p:par>
                          <p:cTn id="150" fill="hold">
                            <p:stCondLst>
                              <p:cond delay="0"/>
                            </p:stCondLst>
                            <p:childTnLst>
                              <p:par>
                                <p:cTn id="151" presetID="3" presetClass="entr" presetSubtype="10" fill="hold" grpId="0" nodeType="clickEffect">
                                  <p:stCondLst>
                                    <p:cond delay="0"/>
                                  </p:stCondLst>
                                  <p:childTnLst>
                                    <p:set>
                                      <p:cBhvr>
                                        <p:cTn id="152" dur="1" fill="hold">
                                          <p:stCondLst>
                                            <p:cond delay="0"/>
                                          </p:stCondLst>
                                        </p:cTn>
                                        <p:tgtEl>
                                          <p:spTgt spid="42"/>
                                        </p:tgtEl>
                                        <p:attrNameLst>
                                          <p:attrName>style.visibility</p:attrName>
                                        </p:attrNameLst>
                                      </p:cBhvr>
                                      <p:to>
                                        <p:strVal val="visible"/>
                                      </p:to>
                                    </p:set>
                                    <p:animEffect transition="in" filter="blinds(horizontal)">
                                      <p:cBhvr>
                                        <p:cTn id="153" dur="500"/>
                                        <p:tgtEl>
                                          <p:spTgt spid="42"/>
                                        </p:tgtEl>
                                      </p:cBhvr>
                                    </p:animEffect>
                                  </p:childTnLst>
                                </p:cTn>
                              </p:par>
                              <p:par>
                                <p:cTn id="154" presetID="3" presetClass="entr" presetSubtype="10" fill="hold" grpId="0" nodeType="withEffect">
                                  <p:stCondLst>
                                    <p:cond delay="0"/>
                                  </p:stCondLst>
                                  <p:childTnLst>
                                    <p:set>
                                      <p:cBhvr>
                                        <p:cTn id="155" dur="1" fill="hold">
                                          <p:stCondLst>
                                            <p:cond delay="0"/>
                                          </p:stCondLst>
                                        </p:cTn>
                                        <p:tgtEl>
                                          <p:spTgt spid="43"/>
                                        </p:tgtEl>
                                        <p:attrNameLst>
                                          <p:attrName>style.visibility</p:attrName>
                                        </p:attrNameLst>
                                      </p:cBhvr>
                                      <p:to>
                                        <p:strVal val="visible"/>
                                      </p:to>
                                    </p:set>
                                    <p:animEffect transition="in" filter="blinds(horizontal)">
                                      <p:cBhvr>
                                        <p:cTn id="156" dur="500"/>
                                        <p:tgtEl>
                                          <p:spTgt spid="43"/>
                                        </p:tgtEl>
                                      </p:cBhvr>
                                    </p:animEffect>
                                  </p:childTnLst>
                                </p:cTn>
                              </p:par>
                            </p:childTnLst>
                          </p:cTn>
                        </p:par>
                      </p:childTnLst>
                    </p:cTn>
                  </p:par>
                  <p:par>
                    <p:cTn id="157" fill="hold">
                      <p:stCondLst>
                        <p:cond delay="indefinite"/>
                      </p:stCondLst>
                      <p:childTnLst>
                        <p:par>
                          <p:cTn id="158" fill="hold">
                            <p:stCondLst>
                              <p:cond delay="0"/>
                            </p:stCondLst>
                            <p:childTnLst>
                              <p:par>
                                <p:cTn id="159" presetID="3" presetClass="exit" presetSubtype="10" fill="hold" grpId="1" nodeType="clickEffect">
                                  <p:stCondLst>
                                    <p:cond delay="0"/>
                                  </p:stCondLst>
                                  <p:childTnLst>
                                    <p:animEffect transition="out" filter="blinds(horizontal)">
                                      <p:cBhvr>
                                        <p:cTn id="160" dur="500"/>
                                        <p:tgtEl>
                                          <p:spTgt spid="42"/>
                                        </p:tgtEl>
                                      </p:cBhvr>
                                    </p:animEffect>
                                    <p:set>
                                      <p:cBhvr>
                                        <p:cTn id="161" dur="1" fill="hold">
                                          <p:stCondLst>
                                            <p:cond delay="499"/>
                                          </p:stCondLst>
                                        </p:cTn>
                                        <p:tgtEl>
                                          <p:spTgt spid="42"/>
                                        </p:tgtEl>
                                        <p:attrNameLst>
                                          <p:attrName>style.visibility</p:attrName>
                                        </p:attrNameLst>
                                      </p:cBhvr>
                                      <p:to>
                                        <p:strVal val="hidden"/>
                                      </p:to>
                                    </p:set>
                                  </p:childTnLst>
                                </p:cTn>
                              </p:par>
                              <p:par>
                                <p:cTn id="162" presetID="3" presetClass="exit" presetSubtype="10" fill="hold" grpId="1" nodeType="withEffect">
                                  <p:stCondLst>
                                    <p:cond delay="0"/>
                                  </p:stCondLst>
                                  <p:childTnLst>
                                    <p:animEffect transition="out" filter="blinds(horizontal)">
                                      <p:cBhvr>
                                        <p:cTn id="163" dur="500"/>
                                        <p:tgtEl>
                                          <p:spTgt spid="43"/>
                                        </p:tgtEl>
                                      </p:cBhvr>
                                    </p:animEffect>
                                    <p:set>
                                      <p:cBhvr>
                                        <p:cTn id="164" dur="1" fill="hold">
                                          <p:stCondLst>
                                            <p:cond delay="499"/>
                                          </p:stCondLst>
                                        </p:cTn>
                                        <p:tgtEl>
                                          <p:spTgt spid="4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1" grpId="0"/>
      <p:bldP spid="32" grpId="0"/>
      <p:bldP spid="33" grpId="0"/>
      <p:bldP spid="34" grpId="0"/>
      <p:bldP spid="35" grpId="0"/>
      <p:bldP spid="36" grpId="0"/>
      <p:bldP spid="42" grpId="0" animBg="1"/>
      <p:bldP spid="42" grpId="1" animBg="1"/>
      <p:bldP spid="43" grpId="0" animBg="1"/>
      <p:bldP spid="43"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a:latin typeface="Comic Sans MS" panose="030F0702030302020204" pitchFamily="66" charset="0"/>
              </a:rPr>
              <a:t>3G</a:t>
            </a:r>
            <a:endParaRPr lang="en-GB" sz="1600" dirty="0">
              <a:latin typeface="Comic Sans MS" panose="030F0702030302020204" pitchFamily="66" charset="0"/>
            </a:endParaRPr>
          </a:p>
        </p:txBody>
      </p:sp>
      <p:sp>
        <p:nvSpPr>
          <p:cNvPr id="7" name="コンテンツ プレースホルダー 2">
            <a:extLst>
              <a:ext uri="{FF2B5EF4-FFF2-40B4-BE49-F238E27FC236}">
                <a16:creationId xmlns:a16="http://schemas.microsoft.com/office/drawing/2014/main" id="{54434D81-CA02-45B1-B721-073B459E58CD}"/>
              </a:ext>
            </a:extLst>
          </p:cNvPr>
          <p:cNvSpPr>
            <a:spLocks noGrp="1"/>
          </p:cNvSpPr>
          <p:nvPr>
            <p:ph idx="1"/>
          </p:nvPr>
        </p:nvSpPr>
        <p:spPr>
          <a:xfrm>
            <a:off x="230820" y="1544715"/>
            <a:ext cx="3755254" cy="4891596"/>
          </a:xfrm>
        </p:spPr>
        <p:txBody>
          <a:bodyPr>
            <a:normAutofit/>
          </a:bodyPr>
          <a:lstStyle/>
          <a:p>
            <a:pPr marL="0" indent="0" algn="ctr">
              <a:buNone/>
            </a:pPr>
            <a:r>
              <a:rPr lang="en-US" sz="1500" b="1" dirty="0">
                <a:latin typeface="Comic Sans MS" panose="030F0702030302020204" pitchFamily="66" charset="0"/>
              </a:rPr>
              <a:t>You need to be able to do hypothesis testing using the normal distribution</a:t>
            </a:r>
            <a:endParaRPr lang="en-US" sz="1500" dirty="0">
              <a:latin typeface="Comic Sans MS" panose="030F0702030302020204" pitchFamily="66" charset="0"/>
            </a:endParaRPr>
          </a:p>
          <a:p>
            <a:pPr marL="0" indent="0" algn="ctr">
              <a:buNone/>
            </a:pPr>
            <a:endParaRPr lang="en-US" sz="1500" dirty="0">
              <a:latin typeface="Comic Sans MS" panose="030F0702030302020204" pitchFamily="66" charset="0"/>
            </a:endParaRPr>
          </a:p>
          <a:p>
            <a:pPr marL="0" indent="0" algn="ctr">
              <a:buNone/>
            </a:pPr>
            <a:r>
              <a:rPr lang="en-US" sz="1500" dirty="0">
                <a:latin typeface="Comic Sans MS" panose="030F0702030302020204" pitchFamily="66" charset="0"/>
              </a:rPr>
              <a:t>Imagine we had a set of data as follows:</a:t>
            </a:r>
          </a:p>
          <a:p>
            <a:pPr marL="0" indent="0" algn="ctr">
              <a:buNone/>
            </a:pPr>
            <a:endParaRPr lang="en-US" sz="1500" dirty="0">
              <a:latin typeface="Comic Sans MS" panose="030F0702030302020204" pitchFamily="66" charset="0"/>
            </a:endParaRPr>
          </a:p>
          <a:p>
            <a:pPr marL="0" indent="0" algn="ctr">
              <a:buNone/>
            </a:pPr>
            <a:r>
              <a:rPr lang="en-US" sz="1500" dirty="0">
                <a:latin typeface="Comic Sans MS" panose="030F0702030302020204" pitchFamily="66" charset="0"/>
              </a:rPr>
              <a:t>1  2  3  4  4  5  5  6  </a:t>
            </a:r>
          </a:p>
          <a:p>
            <a:pPr marL="0" indent="0" algn="ctr">
              <a:buNone/>
            </a:pPr>
            <a:r>
              <a:rPr lang="en-US" sz="1500" dirty="0">
                <a:latin typeface="Comic Sans MS" panose="030F0702030302020204" pitchFamily="66" charset="0"/>
              </a:rPr>
              <a:t>6  6  7  7  8  8  9  10  11</a:t>
            </a:r>
          </a:p>
          <a:p>
            <a:pPr marL="0" indent="0" algn="ctr">
              <a:buNone/>
            </a:pPr>
            <a:endParaRPr lang="en-US" sz="15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正方形/長方形 4">
                <a:extLst>
                  <a:ext uri="{FF2B5EF4-FFF2-40B4-BE49-F238E27FC236}">
                    <a16:creationId xmlns:a16="http://schemas.microsoft.com/office/drawing/2014/main" id="{3BA0E0C4-80CD-47F2-9514-6661284A4AA8}"/>
                  </a:ext>
                </a:extLst>
              </p:cNvPr>
              <p:cNvSpPr/>
              <p:nvPr/>
            </p:nvSpPr>
            <p:spPr>
              <a:xfrm>
                <a:off x="1363192" y="3874648"/>
                <a:ext cx="1694695"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𝑋</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𝑁</m:t>
                      </m:r>
                      <m:r>
                        <a:rPr lang="en-US" i="1">
                          <a:latin typeface="Cambria Math" panose="02040503050406030204" pitchFamily="18" charset="0"/>
                          <a:ea typeface="Cambria Math" panose="02040503050406030204" pitchFamily="18" charset="0"/>
                        </a:rPr>
                        <m:t>(6, </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2.65</m:t>
                          </m:r>
                        </m:e>
                        <m:sup>
                          <m:r>
                            <a:rPr lang="en-US" i="1">
                              <a:latin typeface="Cambria Math" panose="02040503050406030204" pitchFamily="18" charset="0"/>
                              <a:ea typeface="Cambria Math" panose="02040503050406030204" pitchFamily="18" charset="0"/>
                            </a:rPr>
                            <m:t>2</m:t>
                          </m:r>
                        </m:sup>
                      </m:sSup>
                      <m:r>
                        <a:rPr lang="en-US" i="1">
                          <a:latin typeface="Cambria Math" panose="02040503050406030204" pitchFamily="18" charset="0"/>
                          <a:ea typeface="Cambria Math" panose="02040503050406030204" pitchFamily="18" charset="0"/>
                        </a:rPr>
                        <m:t>)</m:t>
                      </m:r>
                    </m:oMath>
                  </m:oMathPara>
                </a14:m>
                <a:endParaRPr lang="en-US" dirty="0">
                  <a:latin typeface="Comic Sans MS" panose="030F0702030302020204" pitchFamily="66" charset="0"/>
                </a:endParaRPr>
              </a:p>
            </p:txBody>
          </p:sp>
        </mc:Choice>
        <mc:Fallback xmlns="">
          <p:sp>
            <p:nvSpPr>
              <p:cNvPr id="5" name="正方形/長方形 4">
                <a:extLst>
                  <a:ext uri="{FF2B5EF4-FFF2-40B4-BE49-F238E27FC236}">
                    <a16:creationId xmlns:a16="http://schemas.microsoft.com/office/drawing/2014/main" id="{3BA0E0C4-80CD-47F2-9514-6661284A4AA8}"/>
                  </a:ext>
                </a:extLst>
              </p:cNvPr>
              <p:cNvSpPr>
                <a:spLocks noRot="1" noChangeAspect="1" noMove="1" noResize="1" noEditPoints="1" noAdjustHandles="1" noChangeArrowheads="1" noChangeShapeType="1" noTextEdit="1"/>
              </p:cNvSpPr>
              <p:nvPr/>
            </p:nvSpPr>
            <p:spPr>
              <a:xfrm>
                <a:off x="1363192" y="3874648"/>
                <a:ext cx="1694695" cy="369332"/>
              </a:xfrm>
              <a:prstGeom prst="rect">
                <a:avLst/>
              </a:prstGeom>
              <a:blipFill>
                <a:blip r:embed="rId3"/>
                <a:stretch>
                  <a:fillRect b="-15000"/>
                </a:stretch>
              </a:blipFill>
            </p:spPr>
            <p:txBody>
              <a:bodyPr/>
              <a:lstStyle/>
              <a:p>
                <a:r>
                  <a:rPr lang="en-GB">
                    <a:noFill/>
                  </a:rPr>
                  <a:t> </a:t>
                </a:r>
              </a:p>
            </p:txBody>
          </p:sp>
        </mc:Fallback>
      </mc:AlternateContent>
      <p:sp>
        <p:nvSpPr>
          <p:cNvPr id="6" name="テキスト ボックス 5">
            <a:extLst>
              <a:ext uri="{FF2B5EF4-FFF2-40B4-BE49-F238E27FC236}">
                <a16:creationId xmlns:a16="http://schemas.microsoft.com/office/drawing/2014/main" id="{55618B69-2613-42BD-95D0-97CEC1604B4E}"/>
              </a:ext>
            </a:extLst>
          </p:cNvPr>
          <p:cNvSpPr txBox="1"/>
          <p:nvPr/>
        </p:nvSpPr>
        <p:spPr>
          <a:xfrm>
            <a:off x="4237021" y="1441259"/>
            <a:ext cx="4644427" cy="954107"/>
          </a:xfrm>
          <a:prstGeom prst="rect">
            <a:avLst/>
          </a:prstGeom>
          <a:noFill/>
        </p:spPr>
        <p:txBody>
          <a:bodyPr wrap="square" rtlCol="0">
            <a:spAutoFit/>
          </a:bodyPr>
          <a:lstStyle/>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Imagine we took samples from this data, all of size 2 (</a:t>
            </a:r>
            <a:r>
              <a:rPr lang="en-US" sz="1400" dirty="0" err="1">
                <a:solidFill>
                  <a:srgbClr val="FF0000"/>
                </a:solidFill>
                <a:latin typeface="Comic Sans MS" panose="030F0702030302020204" pitchFamily="66" charset="0"/>
                <a:sym typeface="Wingdings" panose="05000000000000000000" pitchFamily="2" charset="2"/>
              </a:rPr>
              <a:t>ie</a:t>
            </a:r>
            <a:r>
              <a:rPr lang="en-US" sz="1400" dirty="0">
                <a:solidFill>
                  <a:srgbClr val="FF0000"/>
                </a:solidFill>
                <a:latin typeface="Comic Sans MS" panose="030F0702030302020204" pitchFamily="66" charset="0"/>
                <a:sym typeface="Wingdings" panose="05000000000000000000" pitchFamily="2" charset="2"/>
              </a:rPr>
              <a:t> – choosing 2 values at random)</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For example:</a:t>
            </a:r>
          </a:p>
        </p:txBody>
      </p:sp>
      <p:graphicFrame>
        <p:nvGraphicFramePr>
          <p:cNvPr id="10" name="表 9">
            <a:extLst>
              <a:ext uri="{FF2B5EF4-FFF2-40B4-BE49-F238E27FC236}">
                <a16:creationId xmlns:a16="http://schemas.microsoft.com/office/drawing/2014/main" id="{40E0D764-2EF3-4985-8FE7-2E750A08A876}"/>
              </a:ext>
            </a:extLst>
          </p:cNvPr>
          <p:cNvGraphicFramePr>
            <a:graphicFrameLocks noGrp="1"/>
          </p:cNvGraphicFramePr>
          <p:nvPr/>
        </p:nvGraphicFramePr>
        <p:xfrm>
          <a:off x="5223849" y="2589291"/>
          <a:ext cx="2888055" cy="2346960"/>
        </p:xfrm>
        <a:graphic>
          <a:graphicData uri="http://schemas.openxmlformats.org/drawingml/2006/table">
            <a:tbl>
              <a:tblPr firstRow="1" bandRow="1">
                <a:tableStyleId>{2D5ABB26-0587-4C30-8999-92F81FD0307C}</a:tableStyleId>
              </a:tblPr>
              <a:tblGrid>
                <a:gridCol w="962685">
                  <a:extLst>
                    <a:ext uri="{9D8B030D-6E8A-4147-A177-3AD203B41FA5}">
                      <a16:colId xmlns:a16="http://schemas.microsoft.com/office/drawing/2014/main" val="3347301784"/>
                    </a:ext>
                  </a:extLst>
                </a:gridCol>
                <a:gridCol w="962685">
                  <a:extLst>
                    <a:ext uri="{9D8B030D-6E8A-4147-A177-3AD203B41FA5}">
                      <a16:colId xmlns:a16="http://schemas.microsoft.com/office/drawing/2014/main" val="308623272"/>
                    </a:ext>
                  </a:extLst>
                </a:gridCol>
                <a:gridCol w="962685">
                  <a:extLst>
                    <a:ext uri="{9D8B030D-6E8A-4147-A177-3AD203B41FA5}">
                      <a16:colId xmlns:a16="http://schemas.microsoft.com/office/drawing/2014/main" val="2658758871"/>
                    </a:ext>
                  </a:extLst>
                </a:gridCol>
              </a:tblGrid>
              <a:tr h="294884">
                <a:tc>
                  <a:txBody>
                    <a:bodyPr/>
                    <a:lstStyle/>
                    <a:p>
                      <a:pPr algn="ctr"/>
                      <a:r>
                        <a:rPr lang="en-US" sz="1600" dirty="0">
                          <a:latin typeface="Comic Sans MS" panose="030F0702030302020204" pitchFamily="66" charset="0"/>
                        </a:rPr>
                        <a:t>Value 1</a:t>
                      </a: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latin typeface="Comic Sans MS" panose="030F0702030302020204" pitchFamily="66" charset="0"/>
                        </a:rPr>
                        <a:t>Value 2</a:t>
                      </a: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latin typeface="Comic Sans MS" panose="030F0702030302020204" pitchFamily="66" charset="0"/>
                        </a:rPr>
                        <a:t>Mean</a:t>
                      </a: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4365952"/>
                  </a:ext>
                </a:extLst>
              </a:tr>
              <a:tr h="294884">
                <a:tc>
                  <a:txBody>
                    <a:bodyPr/>
                    <a:lstStyle/>
                    <a:p>
                      <a:pPr algn="ct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7278438"/>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05949742"/>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12760329"/>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6400035"/>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16897254"/>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2877931"/>
                  </a:ext>
                </a:extLst>
              </a:tr>
            </a:tbl>
          </a:graphicData>
        </a:graphic>
      </p:graphicFrame>
      <p:sp>
        <p:nvSpPr>
          <p:cNvPr id="11" name="テキスト ボックス 10">
            <a:extLst>
              <a:ext uri="{FF2B5EF4-FFF2-40B4-BE49-F238E27FC236}">
                <a16:creationId xmlns:a16="http://schemas.microsoft.com/office/drawing/2014/main" id="{1D6C1A7F-D6F3-406C-9E7D-5FB9E69CCB5C}"/>
              </a:ext>
            </a:extLst>
          </p:cNvPr>
          <p:cNvSpPr txBox="1"/>
          <p:nvPr/>
        </p:nvSpPr>
        <p:spPr>
          <a:xfrm>
            <a:off x="5531668" y="2933323"/>
            <a:ext cx="309700" cy="338554"/>
          </a:xfrm>
          <a:prstGeom prst="rect">
            <a:avLst/>
          </a:prstGeom>
          <a:noFill/>
        </p:spPr>
        <p:txBody>
          <a:bodyPr wrap="none" rtlCol="0">
            <a:spAutoFit/>
          </a:bodyPr>
          <a:lstStyle/>
          <a:p>
            <a:r>
              <a:rPr lang="en-US" sz="1600" dirty="0">
                <a:latin typeface="Comic Sans MS" panose="030F0702030302020204" pitchFamily="66" charset="0"/>
              </a:rPr>
              <a:t>4</a:t>
            </a:r>
            <a:endParaRPr lang="en-GB" sz="1600" dirty="0">
              <a:latin typeface="Comic Sans MS" panose="030F0702030302020204" pitchFamily="66" charset="0"/>
            </a:endParaRPr>
          </a:p>
        </p:txBody>
      </p:sp>
      <p:sp>
        <p:nvSpPr>
          <p:cNvPr id="12" name="テキスト ボックス 11">
            <a:extLst>
              <a:ext uri="{FF2B5EF4-FFF2-40B4-BE49-F238E27FC236}">
                <a16:creationId xmlns:a16="http://schemas.microsoft.com/office/drawing/2014/main" id="{66F8108D-BEAA-487E-8E85-580D83935511}"/>
              </a:ext>
            </a:extLst>
          </p:cNvPr>
          <p:cNvSpPr txBox="1"/>
          <p:nvPr/>
        </p:nvSpPr>
        <p:spPr>
          <a:xfrm>
            <a:off x="6471719" y="2922760"/>
            <a:ext cx="309700" cy="338554"/>
          </a:xfrm>
          <a:prstGeom prst="rect">
            <a:avLst/>
          </a:prstGeom>
          <a:noFill/>
        </p:spPr>
        <p:txBody>
          <a:bodyPr wrap="none" rtlCol="0">
            <a:spAutoFit/>
          </a:bodyPr>
          <a:lstStyle/>
          <a:p>
            <a:r>
              <a:rPr lang="en-US" sz="1600" dirty="0">
                <a:latin typeface="Comic Sans MS" panose="030F0702030302020204" pitchFamily="66" charset="0"/>
              </a:rPr>
              <a:t>5</a:t>
            </a:r>
            <a:endParaRPr lang="en-GB" sz="1600" dirty="0">
              <a:latin typeface="Comic Sans MS" panose="030F0702030302020204" pitchFamily="66" charset="0"/>
            </a:endParaRPr>
          </a:p>
        </p:txBody>
      </p:sp>
      <p:sp>
        <p:nvSpPr>
          <p:cNvPr id="13" name="テキスト ボックス 12">
            <a:extLst>
              <a:ext uri="{FF2B5EF4-FFF2-40B4-BE49-F238E27FC236}">
                <a16:creationId xmlns:a16="http://schemas.microsoft.com/office/drawing/2014/main" id="{54711C3A-0C0F-47A1-8125-7A1F02667BA8}"/>
              </a:ext>
            </a:extLst>
          </p:cNvPr>
          <p:cNvSpPr txBox="1"/>
          <p:nvPr/>
        </p:nvSpPr>
        <p:spPr>
          <a:xfrm>
            <a:off x="5530159" y="3266792"/>
            <a:ext cx="309700" cy="338554"/>
          </a:xfrm>
          <a:prstGeom prst="rect">
            <a:avLst/>
          </a:prstGeom>
          <a:noFill/>
        </p:spPr>
        <p:txBody>
          <a:bodyPr wrap="none" rtlCol="0">
            <a:spAutoFit/>
          </a:bodyPr>
          <a:lstStyle/>
          <a:p>
            <a:r>
              <a:rPr lang="en-US" sz="1600" dirty="0">
                <a:latin typeface="Comic Sans MS" panose="030F0702030302020204" pitchFamily="66" charset="0"/>
              </a:rPr>
              <a:t>3</a:t>
            </a:r>
            <a:endParaRPr lang="en-GB" sz="1600" dirty="0">
              <a:latin typeface="Comic Sans MS" panose="030F0702030302020204" pitchFamily="66" charset="0"/>
            </a:endParaRPr>
          </a:p>
        </p:txBody>
      </p:sp>
      <p:sp>
        <p:nvSpPr>
          <p:cNvPr id="14" name="テキスト ボックス 13">
            <a:extLst>
              <a:ext uri="{FF2B5EF4-FFF2-40B4-BE49-F238E27FC236}">
                <a16:creationId xmlns:a16="http://schemas.microsoft.com/office/drawing/2014/main" id="{DCC3007B-6DA6-416B-8227-1C14EF484930}"/>
              </a:ext>
            </a:extLst>
          </p:cNvPr>
          <p:cNvSpPr txBox="1"/>
          <p:nvPr/>
        </p:nvSpPr>
        <p:spPr>
          <a:xfrm>
            <a:off x="6470210" y="3256229"/>
            <a:ext cx="309700" cy="338554"/>
          </a:xfrm>
          <a:prstGeom prst="rect">
            <a:avLst/>
          </a:prstGeom>
          <a:noFill/>
        </p:spPr>
        <p:txBody>
          <a:bodyPr wrap="none" rtlCol="0">
            <a:spAutoFit/>
          </a:bodyPr>
          <a:lstStyle/>
          <a:p>
            <a:r>
              <a:rPr lang="en-US" sz="1600" dirty="0">
                <a:latin typeface="Comic Sans MS" panose="030F0702030302020204" pitchFamily="66" charset="0"/>
              </a:rPr>
              <a:t>9</a:t>
            </a:r>
            <a:endParaRPr lang="en-GB" sz="1600" dirty="0">
              <a:latin typeface="Comic Sans MS" panose="030F0702030302020204" pitchFamily="66" charset="0"/>
            </a:endParaRPr>
          </a:p>
        </p:txBody>
      </p:sp>
      <p:sp>
        <p:nvSpPr>
          <p:cNvPr id="15" name="テキスト ボックス 14">
            <a:extLst>
              <a:ext uri="{FF2B5EF4-FFF2-40B4-BE49-F238E27FC236}">
                <a16:creationId xmlns:a16="http://schemas.microsoft.com/office/drawing/2014/main" id="{85A48BBF-9E56-4FA0-A9D6-5B44DFAB793A}"/>
              </a:ext>
            </a:extLst>
          </p:cNvPr>
          <p:cNvSpPr txBox="1"/>
          <p:nvPr/>
        </p:nvSpPr>
        <p:spPr>
          <a:xfrm>
            <a:off x="5539212" y="3610824"/>
            <a:ext cx="309700" cy="338554"/>
          </a:xfrm>
          <a:prstGeom prst="rect">
            <a:avLst/>
          </a:prstGeom>
          <a:noFill/>
        </p:spPr>
        <p:txBody>
          <a:bodyPr wrap="none" rtlCol="0">
            <a:spAutoFit/>
          </a:bodyPr>
          <a:lstStyle/>
          <a:p>
            <a:r>
              <a:rPr lang="en-US" sz="1600" dirty="0">
                <a:latin typeface="Comic Sans MS" panose="030F0702030302020204" pitchFamily="66" charset="0"/>
              </a:rPr>
              <a:t>6</a:t>
            </a:r>
            <a:endParaRPr lang="en-GB" sz="1600" dirty="0">
              <a:latin typeface="Comic Sans MS" panose="030F0702030302020204" pitchFamily="66" charset="0"/>
            </a:endParaRPr>
          </a:p>
        </p:txBody>
      </p:sp>
      <p:sp>
        <p:nvSpPr>
          <p:cNvPr id="16" name="テキスト ボックス 15">
            <a:extLst>
              <a:ext uri="{FF2B5EF4-FFF2-40B4-BE49-F238E27FC236}">
                <a16:creationId xmlns:a16="http://schemas.microsoft.com/office/drawing/2014/main" id="{24DE2D0F-F487-4FB0-919F-27B30F1873EE}"/>
              </a:ext>
            </a:extLst>
          </p:cNvPr>
          <p:cNvSpPr txBox="1"/>
          <p:nvPr/>
        </p:nvSpPr>
        <p:spPr>
          <a:xfrm>
            <a:off x="6479263" y="3600261"/>
            <a:ext cx="309700" cy="338554"/>
          </a:xfrm>
          <a:prstGeom prst="rect">
            <a:avLst/>
          </a:prstGeom>
          <a:noFill/>
        </p:spPr>
        <p:txBody>
          <a:bodyPr wrap="none" rtlCol="0">
            <a:spAutoFit/>
          </a:bodyPr>
          <a:lstStyle/>
          <a:p>
            <a:r>
              <a:rPr lang="en-US" sz="1600" dirty="0">
                <a:latin typeface="Comic Sans MS" panose="030F0702030302020204" pitchFamily="66" charset="0"/>
              </a:rPr>
              <a:t>5</a:t>
            </a:r>
            <a:endParaRPr lang="en-GB" sz="1600" dirty="0">
              <a:latin typeface="Comic Sans MS" panose="030F0702030302020204" pitchFamily="66" charset="0"/>
            </a:endParaRPr>
          </a:p>
        </p:txBody>
      </p:sp>
      <p:sp>
        <p:nvSpPr>
          <p:cNvPr id="17" name="テキスト ボックス 16">
            <a:extLst>
              <a:ext uri="{FF2B5EF4-FFF2-40B4-BE49-F238E27FC236}">
                <a16:creationId xmlns:a16="http://schemas.microsoft.com/office/drawing/2014/main" id="{5DC8FD53-9D64-4F54-997E-9B7005C9A183}"/>
              </a:ext>
            </a:extLst>
          </p:cNvPr>
          <p:cNvSpPr txBox="1"/>
          <p:nvPr/>
        </p:nvSpPr>
        <p:spPr>
          <a:xfrm>
            <a:off x="5537703" y="3944293"/>
            <a:ext cx="309700" cy="338554"/>
          </a:xfrm>
          <a:prstGeom prst="rect">
            <a:avLst/>
          </a:prstGeom>
          <a:noFill/>
        </p:spPr>
        <p:txBody>
          <a:bodyPr wrap="none" rtlCol="0">
            <a:spAutoFit/>
          </a:bodyPr>
          <a:lstStyle/>
          <a:p>
            <a:r>
              <a:rPr lang="en-US" sz="1600" dirty="0">
                <a:latin typeface="Comic Sans MS" panose="030F0702030302020204" pitchFamily="66" charset="0"/>
              </a:rPr>
              <a:t>2</a:t>
            </a:r>
            <a:endParaRPr lang="en-GB" sz="16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7AA83724-28BE-481E-9E90-0E5D364D9628}"/>
              </a:ext>
            </a:extLst>
          </p:cNvPr>
          <p:cNvSpPr txBox="1"/>
          <p:nvPr/>
        </p:nvSpPr>
        <p:spPr>
          <a:xfrm>
            <a:off x="6477754" y="3933730"/>
            <a:ext cx="309700" cy="338554"/>
          </a:xfrm>
          <a:prstGeom prst="rect">
            <a:avLst/>
          </a:prstGeom>
          <a:noFill/>
        </p:spPr>
        <p:txBody>
          <a:bodyPr wrap="none" rtlCol="0">
            <a:spAutoFit/>
          </a:bodyPr>
          <a:lstStyle/>
          <a:p>
            <a:r>
              <a:rPr lang="en-US" sz="1600" dirty="0">
                <a:latin typeface="Comic Sans MS" panose="030F0702030302020204" pitchFamily="66" charset="0"/>
              </a:rPr>
              <a:t>8</a:t>
            </a:r>
            <a:endParaRPr lang="en-GB" sz="1600" dirty="0">
              <a:latin typeface="Comic Sans MS" panose="030F0702030302020204" pitchFamily="66" charset="0"/>
            </a:endParaRPr>
          </a:p>
        </p:txBody>
      </p:sp>
      <p:sp>
        <p:nvSpPr>
          <p:cNvPr id="19" name="テキスト ボックス 18">
            <a:extLst>
              <a:ext uri="{FF2B5EF4-FFF2-40B4-BE49-F238E27FC236}">
                <a16:creationId xmlns:a16="http://schemas.microsoft.com/office/drawing/2014/main" id="{4D7CDA9D-EB7C-4592-A78C-538278F1B13E}"/>
              </a:ext>
            </a:extLst>
          </p:cNvPr>
          <p:cNvSpPr txBox="1"/>
          <p:nvPr/>
        </p:nvSpPr>
        <p:spPr>
          <a:xfrm>
            <a:off x="5546757" y="4279272"/>
            <a:ext cx="309700" cy="338554"/>
          </a:xfrm>
          <a:prstGeom prst="rect">
            <a:avLst/>
          </a:prstGeom>
          <a:noFill/>
        </p:spPr>
        <p:txBody>
          <a:bodyPr wrap="none" rtlCol="0">
            <a:spAutoFit/>
          </a:bodyPr>
          <a:lstStyle/>
          <a:p>
            <a:r>
              <a:rPr lang="en-US" sz="1600" dirty="0">
                <a:latin typeface="Comic Sans MS" panose="030F0702030302020204" pitchFamily="66" charset="0"/>
              </a:rPr>
              <a:t>7</a:t>
            </a:r>
            <a:endParaRPr lang="en-GB" sz="1600" dirty="0">
              <a:latin typeface="Comic Sans MS" panose="030F0702030302020204" pitchFamily="66" charset="0"/>
            </a:endParaRPr>
          </a:p>
        </p:txBody>
      </p:sp>
      <p:sp>
        <p:nvSpPr>
          <p:cNvPr id="20" name="テキスト ボックス 19">
            <a:extLst>
              <a:ext uri="{FF2B5EF4-FFF2-40B4-BE49-F238E27FC236}">
                <a16:creationId xmlns:a16="http://schemas.microsoft.com/office/drawing/2014/main" id="{F9578117-FD28-48DC-A29A-8968EFFB697D}"/>
              </a:ext>
            </a:extLst>
          </p:cNvPr>
          <p:cNvSpPr txBox="1"/>
          <p:nvPr/>
        </p:nvSpPr>
        <p:spPr>
          <a:xfrm>
            <a:off x="6441541" y="4268709"/>
            <a:ext cx="402674" cy="338554"/>
          </a:xfrm>
          <a:prstGeom prst="rect">
            <a:avLst/>
          </a:prstGeom>
          <a:noFill/>
        </p:spPr>
        <p:txBody>
          <a:bodyPr wrap="none" rtlCol="0">
            <a:spAutoFit/>
          </a:bodyPr>
          <a:lstStyle/>
          <a:p>
            <a:r>
              <a:rPr lang="en-US" sz="1600" dirty="0">
                <a:latin typeface="Comic Sans MS" panose="030F0702030302020204" pitchFamily="66" charset="0"/>
              </a:rPr>
              <a:t>10</a:t>
            </a:r>
            <a:endParaRPr lang="en-GB" sz="1600" dirty="0">
              <a:latin typeface="Comic Sans MS" panose="030F0702030302020204" pitchFamily="66" charset="0"/>
            </a:endParaRPr>
          </a:p>
        </p:txBody>
      </p:sp>
      <p:sp>
        <p:nvSpPr>
          <p:cNvPr id="21" name="テキスト ボックス 20">
            <a:extLst>
              <a:ext uri="{FF2B5EF4-FFF2-40B4-BE49-F238E27FC236}">
                <a16:creationId xmlns:a16="http://schemas.microsoft.com/office/drawing/2014/main" id="{101400E1-407A-444B-8C2A-1557B1DEE31F}"/>
              </a:ext>
            </a:extLst>
          </p:cNvPr>
          <p:cNvSpPr txBox="1"/>
          <p:nvPr/>
        </p:nvSpPr>
        <p:spPr>
          <a:xfrm>
            <a:off x="5545248" y="4612741"/>
            <a:ext cx="309700" cy="338554"/>
          </a:xfrm>
          <a:prstGeom prst="rect">
            <a:avLst/>
          </a:prstGeom>
          <a:noFill/>
        </p:spPr>
        <p:txBody>
          <a:bodyPr wrap="none" rtlCol="0">
            <a:spAutoFit/>
          </a:bodyPr>
          <a:lstStyle/>
          <a:p>
            <a:r>
              <a:rPr lang="en-US" sz="1600" dirty="0">
                <a:latin typeface="Comic Sans MS" panose="030F0702030302020204" pitchFamily="66" charset="0"/>
              </a:rPr>
              <a:t>6</a:t>
            </a:r>
            <a:endParaRPr lang="en-GB" sz="1600" dirty="0">
              <a:latin typeface="Comic Sans MS" panose="030F0702030302020204" pitchFamily="66" charset="0"/>
            </a:endParaRPr>
          </a:p>
        </p:txBody>
      </p:sp>
      <p:sp>
        <p:nvSpPr>
          <p:cNvPr id="22" name="テキスト ボックス 21">
            <a:extLst>
              <a:ext uri="{FF2B5EF4-FFF2-40B4-BE49-F238E27FC236}">
                <a16:creationId xmlns:a16="http://schemas.microsoft.com/office/drawing/2014/main" id="{21AADB8B-FE6B-472A-BAF4-0C57CB2AACDD}"/>
              </a:ext>
            </a:extLst>
          </p:cNvPr>
          <p:cNvSpPr txBox="1"/>
          <p:nvPr/>
        </p:nvSpPr>
        <p:spPr>
          <a:xfrm>
            <a:off x="6485299" y="4602178"/>
            <a:ext cx="309700" cy="338554"/>
          </a:xfrm>
          <a:prstGeom prst="rect">
            <a:avLst/>
          </a:prstGeom>
          <a:noFill/>
        </p:spPr>
        <p:txBody>
          <a:bodyPr wrap="none" rtlCol="0">
            <a:spAutoFit/>
          </a:bodyPr>
          <a:lstStyle/>
          <a:p>
            <a:r>
              <a:rPr lang="en-US" sz="1600" dirty="0">
                <a:latin typeface="Comic Sans MS" panose="030F0702030302020204" pitchFamily="66" charset="0"/>
              </a:rPr>
              <a:t>8</a:t>
            </a:r>
            <a:endParaRPr lang="en-GB" sz="1600" dirty="0">
              <a:latin typeface="Comic Sans MS" panose="030F0702030302020204" pitchFamily="66" charset="0"/>
            </a:endParaRPr>
          </a:p>
        </p:txBody>
      </p:sp>
      <p:sp>
        <p:nvSpPr>
          <p:cNvPr id="23" name="テキスト ボックス 22">
            <a:extLst>
              <a:ext uri="{FF2B5EF4-FFF2-40B4-BE49-F238E27FC236}">
                <a16:creationId xmlns:a16="http://schemas.microsoft.com/office/drawing/2014/main" id="{8774F709-B042-4124-8645-3CD951E31C84}"/>
              </a:ext>
            </a:extLst>
          </p:cNvPr>
          <p:cNvSpPr txBox="1"/>
          <p:nvPr/>
        </p:nvSpPr>
        <p:spPr>
          <a:xfrm>
            <a:off x="7366503" y="2921251"/>
            <a:ext cx="486030" cy="338554"/>
          </a:xfrm>
          <a:prstGeom prst="rect">
            <a:avLst/>
          </a:prstGeom>
          <a:noFill/>
        </p:spPr>
        <p:txBody>
          <a:bodyPr wrap="none" rtlCol="0">
            <a:spAutoFit/>
          </a:bodyPr>
          <a:lstStyle/>
          <a:p>
            <a:r>
              <a:rPr lang="en-US" sz="1600" dirty="0">
                <a:latin typeface="Comic Sans MS" panose="030F0702030302020204" pitchFamily="66" charset="0"/>
              </a:rPr>
              <a:t>4.5</a:t>
            </a:r>
            <a:endParaRPr lang="en-GB" sz="1600" dirty="0">
              <a:latin typeface="Comic Sans MS" panose="030F0702030302020204" pitchFamily="66" charset="0"/>
            </a:endParaRPr>
          </a:p>
        </p:txBody>
      </p:sp>
      <p:sp>
        <p:nvSpPr>
          <p:cNvPr id="24" name="テキスト ボックス 23">
            <a:extLst>
              <a:ext uri="{FF2B5EF4-FFF2-40B4-BE49-F238E27FC236}">
                <a16:creationId xmlns:a16="http://schemas.microsoft.com/office/drawing/2014/main" id="{169FC959-55D0-4E72-A23F-9966333E4EB3}"/>
              </a:ext>
            </a:extLst>
          </p:cNvPr>
          <p:cNvSpPr txBox="1"/>
          <p:nvPr/>
        </p:nvSpPr>
        <p:spPr>
          <a:xfrm>
            <a:off x="7457037" y="3265283"/>
            <a:ext cx="309700" cy="338554"/>
          </a:xfrm>
          <a:prstGeom prst="rect">
            <a:avLst/>
          </a:prstGeom>
          <a:noFill/>
        </p:spPr>
        <p:txBody>
          <a:bodyPr wrap="none" rtlCol="0">
            <a:spAutoFit/>
          </a:bodyPr>
          <a:lstStyle/>
          <a:p>
            <a:r>
              <a:rPr lang="en-US" sz="1600" dirty="0">
                <a:latin typeface="Comic Sans MS" panose="030F0702030302020204" pitchFamily="66" charset="0"/>
              </a:rPr>
              <a:t>6</a:t>
            </a:r>
            <a:endParaRPr lang="en-GB" sz="1600" dirty="0">
              <a:latin typeface="Comic Sans MS" panose="030F0702030302020204" pitchFamily="66" charset="0"/>
            </a:endParaRPr>
          </a:p>
        </p:txBody>
      </p:sp>
      <p:sp>
        <p:nvSpPr>
          <p:cNvPr id="25" name="テキスト ボックス 24">
            <a:extLst>
              <a:ext uri="{FF2B5EF4-FFF2-40B4-BE49-F238E27FC236}">
                <a16:creationId xmlns:a16="http://schemas.microsoft.com/office/drawing/2014/main" id="{D1604971-9D93-422C-90D6-77C73ED97338}"/>
              </a:ext>
            </a:extLst>
          </p:cNvPr>
          <p:cNvSpPr txBox="1"/>
          <p:nvPr/>
        </p:nvSpPr>
        <p:spPr>
          <a:xfrm>
            <a:off x="7366503" y="3591207"/>
            <a:ext cx="486030" cy="338554"/>
          </a:xfrm>
          <a:prstGeom prst="rect">
            <a:avLst/>
          </a:prstGeom>
          <a:noFill/>
        </p:spPr>
        <p:txBody>
          <a:bodyPr wrap="none" rtlCol="0">
            <a:spAutoFit/>
          </a:bodyPr>
          <a:lstStyle/>
          <a:p>
            <a:r>
              <a:rPr lang="en-US" sz="1600" dirty="0">
                <a:latin typeface="Comic Sans MS" panose="030F0702030302020204" pitchFamily="66" charset="0"/>
              </a:rPr>
              <a:t>5.5</a:t>
            </a:r>
            <a:endParaRPr lang="en-GB" sz="1600" dirty="0">
              <a:latin typeface="Comic Sans MS" panose="030F0702030302020204" pitchFamily="66" charset="0"/>
            </a:endParaRPr>
          </a:p>
        </p:txBody>
      </p:sp>
      <p:sp>
        <p:nvSpPr>
          <p:cNvPr id="26" name="テキスト ボックス 25">
            <a:extLst>
              <a:ext uri="{FF2B5EF4-FFF2-40B4-BE49-F238E27FC236}">
                <a16:creationId xmlns:a16="http://schemas.microsoft.com/office/drawing/2014/main" id="{AA4FB581-41DD-451D-AF12-A6D34E5DAE5D}"/>
              </a:ext>
            </a:extLst>
          </p:cNvPr>
          <p:cNvSpPr txBox="1"/>
          <p:nvPr/>
        </p:nvSpPr>
        <p:spPr>
          <a:xfrm>
            <a:off x="7466091" y="3926186"/>
            <a:ext cx="309700" cy="338554"/>
          </a:xfrm>
          <a:prstGeom prst="rect">
            <a:avLst/>
          </a:prstGeom>
          <a:noFill/>
        </p:spPr>
        <p:txBody>
          <a:bodyPr wrap="none" rtlCol="0">
            <a:spAutoFit/>
          </a:bodyPr>
          <a:lstStyle/>
          <a:p>
            <a:r>
              <a:rPr lang="en-US" sz="1600" dirty="0">
                <a:latin typeface="Comic Sans MS" panose="030F0702030302020204" pitchFamily="66" charset="0"/>
              </a:rPr>
              <a:t>5</a:t>
            </a:r>
            <a:endParaRPr lang="en-GB" sz="1600" dirty="0">
              <a:latin typeface="Comic Sans MS" panose="030F0702030302020204" pitchFamily="66" charset="0"/>
            </a:endParaRPr>
          </a:p>
        </p:txBody>
      </p:sp>
      <p:sp>
        <p:nvSpPr>
          <p:cNvPr id="27" name="テキスト ボックス 26">
            <a:extLst>
              <a:ext uri="{FF2B5EF4-FFF2-40B4-BE49-F238E27FC236}">
                <a16:creationId xmlns:a16="http://schemas.microsoft.com/office/drawing/2014/main" id="{DF349FB3-8166-41C6-B119-0A98FDF01491}"/>
              </a:ext>
            </a:extLst>
          </p:cNvPr>
          <p:cNvSpPr txBox="1"/>
          <p:nvPr/>
        </p:nvSpPr>
        <p:spPr>
          <a:xfrm>
            <a:off x="7375557" y="4261164"/>
            <a:ext cx="486030" cy="338554"/>
          </a:xfrm>
          <a:prstGeom prst="rect">
            <a:avLst/>
          </a:prstGeom>
          <a:noFill/>
        </p:spPr>
        <p:txBody>
          <a:bodyPr wrap="none" rtlCol="0">
            <a:spAutoFit/>
          </a:bodyPr>
          <a:lstStyle/>
          <a:p>
            <a:r>
              <a:rPr lang="en-US" sz="1600" dirty="0">
                <a:latin typeface="Comic Sans MS" panose="030F0702030302020204" pitchFamily="66" charset="0"/>
              </a:rPr>
              <a:t>8.5</a:t>
            </a:r>
            <a:endParaRPr lang="en-GB" sz="1600" dirty="0">
              <a:latin typeface="Comic Sans MS" panose="030F0702030302020204" pitchFamily="66" charset="0"/>
            </a:endParaRPr>
          </a:p>
        </p:txBody>
      </p:sp>
      <p:sp>
        <p:nvSpPr>
          <p:cNvPr id="28" name="テキスト ボックス 27">
            <a:extLst>
              <a:ext uri="{FF2B5EF4-FFF2-40B4-BE49-F238E27FC236}">
                <a16:creationId xmlns:a16="http://schemas.microsoft.com/office/drawing/2014/main" id="{63CC73D3-CB54-4190-A042-F78A37F75456}"/>
              </a:ext>
            </a:extLst>
          </p:cNvPr>
          <p:cNvSpPr txBox="1"/>
          <p:nvPr/>
        </p:nvSpPr>
        <p:spPr>
          <a:xfrm>
            <a:off x="7447984" y="4596142"/>
            <a:ext cx="309700" cy="338554"/>
          </a:xfrm>
          <a:prstGeom prst="rect">
            <a:avLst/>
          </a:prstGeom>
          <a:noFill/>
        </p:spPr>
        <p:txBody>
          <a:bodyPr wrap="none" rtlCol="0">
            <a:spAutoFit/>
          </a:bodyPr>
          <a:lstStyle/>
          <a:p>
            <a:r>
              <a:rPr lang="en-US" sz="1600" dirty="0">
                <a:latin typeface="Comic Sans MS" panose="030F0702030302020204" pitchFamily="66" charset="0"/>
              </a:rPr>
              <a:t>7</a:t>
            </a:r>
            <a:endParaRPr lang="en-GB" sz="1600" dirty="0">
              <a:latin typeface="Comic Sans MS" panose="030F0702030302020204" pitchFamily="66" charset="0"/>
            </a:endParaRPr>
          </a:p>
        </p:txBody>
      </p:sp>
      <p:sp>
        <p:nvSpPr>
          <p:cNvPr id="29" name="テキスト ボックス 28">
            <a:extLst>
              <a:ext uri="{FF2B5EF4-FFF2-40B4-BE49-F238E27FC236}">
                <a16:creationId xmlns:a16="http://schemas.microsoft.com/office/drawing/2014/main" id="{D3C49149-6035-4C72-BE2B-BC5385F549D8}"/>
              </a:ext>
            </a:extLst>
          </p:cNvPr>
          <p:cNvSpPr txBox="1"/>
          <p:nvPr/>
        </p:nvSpPr>
        <p:spPr>
          <a:xfrm>
            <a:off x="4199650" y="5139629"/>
            <a:ext cx="4644427" cy="1169551"/>
          </a:xfrm>
          <a:prstGeom prst="rect">
            <a:avLst/>
          </a:prstGeom>
          <a:noFill/>
        </p:spPr>
        <p:txBody>
          <a:bodyPr wrap="square" rtlCol="0">
            <a:spAutoFit/>
          </a:bodyPr>
          <a:lstStyle/>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If we take enough samples, then because the data is normally distributed, the sample mean will average out to be the same as the population mean</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How is the variance affected though?</a:t>
            </a:r>
          </a:p>
        </p:txBody>
      </p:sp>
      <mc:AlternateContent xmlns:mc="http://schemas.openxmlformats.org/markup-compatibility/2006" xmlns:a14="http://schemas.microsoft.com/office/drawing/2010/main">
        <mc:Choice Requires="a14">
          <p:sp>
            <p:nvSpPr>
              <p:cNvPr id="33" name="正方形/長方形 32">
                <a:extLst>
                  <a:ext uri="{FF2B5EF4-FFF2-40B4-BE49-F238E27FC236}">
                    <a16:creationId xmlns:a16="http://schemas.microsoft.com/office/drawing/2014/main" id="{AE3EEF71-A356-4D75-ACC1-DDFBD0A97079}"/>
                  </a:ext>
                </a:extLst>
              </p:cNvPr>
              <p:cNvSpPr/>
              <p:nvPr/>
            </p:nvSpPr>
            <p:spPr>
              <a:xfrm>
                <a:off x="1247120" y="5703449"/>
                <a:ext cx="1999265"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𝑁</m:t>
                      </m:r>
                      <m:r>
                        <a:rPr lang="en-US" i="1">
                          <a:latin typeface="Cambria Math" panose="02040503050406030204" pitchFamily="18" charset="0"/>
                          <a:ea typeface="Cambria Math" panose="02040503050406030204" pitchFamily="18" charset="0"/>
                        </a:rPr>
                        <m:t>(6.08, </m:t>
                      </m:r>
                      <m:sSup>
                        <m:sSupPr>
                          <m:ctrlPr>
                            <a:rPr lang="en-US" i="1">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1.33</m:t>
                          </m:r>
                        </m:e>
                        <m:sup>
                          <m:r>
                            <a:rPr lang="en-US" i="1">
                              <a:latin typeface="Cambria Math" panose="02040503050406030204" pitchFamily="18" charset="0"/>
                              <a:ea typeface="Cambria Math" panose="02040503050406030204" pitchFamily="18" charset="0"/>
                            </a:rPr>
                            <m:t>2</m:t>
                          </m:r>
                        </m:sup>
                      </m:sSup>
                      <m:r>
                        <a:rPr lang="en-US" i="1">
                          <a:latin typeface="Cambria Math" panose="02040503050406030204" pitchFamily="18" charset="0"/>
                          <a:ea typeface="Cambria Math" panose="02040503050406030204" pitchFamily="18" charset="0"/>
                        </a:rPr>
                        <m:t>)</m:t>
                      </m:r>
                    </m:oMath>
                  </m:oMathPara>
                </a14:m>
                <a:endParaRPr lang="en-US" dirty="0">
                  <a:latin typeface="Comic Sans MS" panose="030F0702030302020204" pitchFamily="66" charset="0"/>
                </a:endParaRPr>
              </a:p>
            </p:txBody>
          </p:sp>
        </mc:Choice>
        <mc:Fallback xmlns="">
          <p:sp>
            <p:nvSpPr>
              <p:cNvPr id="33" name="正方形/長方形 32">
                <a:extLst>
                  <a:ext uri="{FF2B5EF4-FFF2-40B4-BE49-F238E27FC236}">
                    <a16:creationId xmlns:a16="http://schemas.microsoft.com/office/drawing/2014/main" id="{AE3EEF71-A356-4D75-ACC1-DDFBD0A97079}"/>
                  </a:ext>
                </a:extLst>
              </p:cNvPr>
              <p:cNvSpPr>
                <a:spLocks noRot="1" noChangeAspect="1" noMove="1" noResize="1" noEditPoints="1" noAdjustHandles="1" noChangeArrowheads="1" noChangeShapeType="1" noTextEdit="1"/>
              </p:cNvSpPr>
              <p:nvPr/>
            </p:nvSpPr>
            <p:spPr>
              <a:xfrm>
                <a:off x="1247120" y="5703449"/>
                <a:ext cx="1999265" cy="369332"/>
              </a:xfrm>
              <a:prstGeom prst="rect">
                <a:avLst/>
              </a:prstGeom>
              <a:blipFill>
                <a:blip r:embed="rId4"/>
                <a:stretch>
                  <a:fillRect b="-15000"/>
                </a:stretch>
              </a:blipFill>
            </p:spPr>
            <p:txBody>
              <a:bodyPr/>
              <a:lstStyle/>
              <a:p>
                <a:r>
                  <a:rPr lang="en-GB">
                    <a:noFill/>
                  </a:rPr>
                  <a:t> </a:t>
                </a:r>
              </a:p>
            </p:txBody>
          </p:sp>
        </mc:Fallback>
      </mc:AlternateContent>
      <p:sp>
        <p:nvSpPr>
          <p:cNvPr id="35" name="テキスト ボックス 34">
            <a:extLst>
              <a:ext uri="{FF2B5EF4-FFF2-40B4-BE49-F238E27FC236}">
                <a16:creationId xmlns:a16="http://schemas.microsoft.com/office/drawing/2014/main" id="{80B8D369-2646-4C37-8495-A2FAC93CFCA0}"/>
              </a:ext>
            </a:extLst>
          </p:cNvPr>
          <p:cNvSpPr txBox="1"/>
          <p:nvPr/>
        </p:nvSpPr>
        <p:spPr>
          <a:xfrm>
            <a:off x="669957" y="4635624"/>
            <a:ext cx="2906162"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sym typeface="Wingdings" panose="05000000000000000000" pitchFamily="2" charset="2"/>
              </a:rPr>
              <a:t>Notation for the population</a:t>
            </a:r>
          </a:p>
        </p:txBody>
      </p:sp>
      <p:sp>
        <p:nvSpPr>
          <p:cNvPr id="36" name="テキスト ボックス 35">
            <a:extLst>
              <a:ext uri="{FF2B5EF4-FFF2-40B4-BE49-F238E27FC236}">
                <a16:creationId xmlns:a16="http://schemas.microsoft.com/office/drawing/2014/main" id="{C84B2A86-F0C3-4D7A-9C78-A0BF65F3FB52}"/>
              </a:ext>
            </a:extLst>
          </p:cNvPr>
          <p:cNvSpPr txBox="1"/>
          <p:nvPr/>
        </p:nvSpPr>
        <p:spPr>
          <a:xfrm>
            <a:off x="697118" y="5006816"/>
            <a:ext cx="2906162"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sym typeface="Wingdings" panose="05000000000000000000" pitchFamily="2" charset="2"/>
              </a:rPr>
              <a:t>Notation for this sample</a:t>
            </a:r>
          </a:p>
        </p:txBody>
      </p:sp>
      <p:cxnSp>
        <p:nvCxnSpPr>
          <p:cNvPr id="37" name="直線矢印コネクタ 36">
            <a:extLst>
              <a:ext uri="{FF2B5EF4-FFF2-40B4-BE49-F238E27FC236}">
                <a16:creationId xmlns:a16="http://schemas.microsoft.com/office/drawing/2014/main" id="{4916BDEB-B770-4A71-A980-00ED51416F6D}"/>
              </a:ext>
            </a:extLst>
          </p:cNvPr>
          <p:cNvCxnSpPr>
            <a:cxnSpLocks/>
          </p:cNvCxnSpPr>
          <p:nvPr/>
        </p:nvCxnSpPr>
        <p:spPr>
          <a:xfrm flipV="1">
            <a:off x="2210540" y="4271141"/>
            <a:ext cx="0" cy="300859"/>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3ACF163B-9773-4D96-A54E-0E2F33F065D8}"/>
              </a:ext>
            </a:extLst>
          </p:cNvPr>
          <p:cNvCxnSpPr>
            <a:cxnSpLocks/>
          </p:cNvCxnSpPr>
          <p:nvPr/>
        </p:nvCxnSpPr>
        <p:spPr>
          <a:xfrm>
            <a:off x="2199978" y="5365101"/>
            <a:ext cx="0" cy="300859"/>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8" name="正方形/長方形 37">
            <a:extLst>
              <a:ext uri="{FF2B5EF4-FFF2-40B4-BE49-F238E27FC236}">
                <a16:creationId xmlns:a16="http://schemas.microsoft.com/office/drawing/2014/main" id="{5969389C-4C81-4FD6-B811-D40062E7A2E5}"/>
              </a:ext>
            </a:extLst>
          </p:cNvPr>
          <p:cNvSpPr/>
          <p:nvPr/>
        </p:nvSpPr>
        <p:spPr>
          <a:xfrm>
            <a:off x="1988598" y="3950563"/>
            <a:ext cx="204186" cy="230820"/>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正方形/長方形 38">
            <a:extLst>
              <a:ext uri="{FF2B5EF4-FFF2-40B4-BE49-F238E27FC236}">
                <a16:creationId xmlns:a16="http://schemas.microsoft.com/office/drawing/2014/main" id="{93DFD333-F915-4271-B5F3-2DC9EBC7624B}"/>
              </a:ext>
            </a:extLst>
          </p:cNvPr>
          <p:cNvSpPr/>
          <p:nvPr/>
        </p:nvSpPr>
        <p:spPr>
          <a:xfrm>
            <a:off x="1873188" y="5754210"/>
            <a:ext cx="523783" cy="273728"/>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22156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blinds(horizontal)">
                                      <p:cBhvr>
                                        <p:cTn id="7" dur="500"/>
                                        <p:tgtEl>
                                          <p:spTgt spid="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blinds(horizontal)">
                                      <p:cBhvr>
                                        <p:cTn id="12" dur="500"/>
                                        <p:tgtEl>
                                          <p:spTgt spid="3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blinds(horizontal)">
                                      <p:cBhvr>
                                        <p:cTn id="15" dur="500"/>
                                        <p:tgtEl>
                                          <p:spTgt spid="39"/>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xit" presetSubtype="10" fill="hold" grpId="1" nodeType="clickEffect">
                                  <p:stCondLst>
                                    <p:cond delay="0"/>
                                  </p:stCondLst>
                                  <p:childTnLst>
                                    <p:animEffect transition="out" filter="blinds(horizontal)">
                                      <p:cBhvr>
                                        <p:cTn id="19" dur="500"/>
                                        <p:tgtEl>
                                          <p:spTgt spid="38"/>
                                        </p:tgtEl>
                                      </p:cBhvr>
                                    </p:animEffect>
                                    <p:set>
                                      <p:cBhvr>
                                        <p:cTn id="20" dur="1" fill="hold">
                                          <p:stCondLst>
                                            <p:cond delay="499"/>
                                          </p:stCondLst>
                                        </p:cTn>
                                        <p:tgtEl>
                                          <p:spTgt spid="38"/>
                                        </p:tgtEl>
                                        <p:attrNameLst>
                                          <p:attrName>style.visibility</p:attrName>
                                        </p:attrNameLst>
                                      </p:cBhvr>
                                      <p:to>
                                        <p:strVal val="hidden"/>
                                      </p:to>
                                    </p:set>
                                  </p:childTnLst>
                                </p:cTn>
                              </p:par>
                              <p:par>
                                <p:cTn id="21" presetID="3" presetClass="exit" presetSubtype="10" fill="hold" grpId="1" nodeType="withEffect">
                                  <p:stCondLst>
                                    <p:cond delay="0"/>
                                  </p:stCondLst>
                                  <p:childTnLst>
                                    <p:animEffect transition="out" filter="blinds(horizontal)">
                                      <p:cBhvr>
                                        <p:cTn id="22" dur="500"/>
                                        <p:tgtEl>
                                          <p:spTgt spid="39"/>
                                        </p:tgtEl>
                                      </p:cBhvr>
                                    </p:animEffect>
                                    <p:set>
                                      <p:cBhvr>
                                        <p:cTn id="23" dur="1" fill="hold">
                                          <p:stCondLst>
                                            <p:cond delay="499"/>
                                          </p:stCondLst>
                                        </p:cTn>
                                        <p:tgtEl>
                                          <p:spTgt spid="39"/>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29">
                                            <p:txEl>
                                              <p:pRg st="2" end="2"/>
                                            </p:txEl>
                                          </p:spTgt>
                                        </p:tgtEl>
                                        <p:attrNameLst>
                                          <p:attrName>style.visibility</p:attrName>
                                        </p:attrNameLst>
                                      </p:cBhvr>
                                      <p:to>
                                        <p:strVal val="visible"/>
                                      </p:to>
                                    </p:set>
                                    <p:animEffect transition="in" filter="blinds(horizontal)">
                                      <p:cBhvr>
                                        <p:cTn id="28" dur="500"/>
                                        <p:tgtEl>
                                          <p:spTgt spid="2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8" grpId="1" animBg="1"/>
      <p:bldP spid="39" grpId="0" animBg="1"/>
      <p:bldP spid="39"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a:latin typeface="Comic Sans MS" panose="030F0702030302020204" pitchFamily="66" charset="0"/>
              </a:rPr>
              <a:t>3G</a:t>
            </a:r>
            <a:endParaRPr lang="en-GB" sz="1600" dirty="0">
              <a:latin typeface="Comic Sans MS" panose="030F0702030302020204" pitchFamily="66" charset="0"/>
            </a:endParaRPr>
          </a:p>
        </p:txBody>
      </p:sp>
      <p:sp>
        <p:nvSpPr>
          <p:cNvPr id="7" name="コンテンツ プレースホルダー 2">
            <a:extLst>
              <a:ext uri="{FF2B5EF4-FFF2-40B4-BE49-F238E27FC236}">
                <a16:creationId xmlns:a16="http://schemas.microsoft.com/office/drawing/2014/main" id="{54434D81-CA02-45B1-B721-073B459E58CD}"/>
              </a:ext>
            </a:extLst>
          </p:cNvPr>
          <p:cNvSpPr>
            <a:spLocks noGrp="1"/>
          </p:cNvSpPr>
          <p:nvPr>
            <p:ph idx="1"/>
          </p:nvPr>
        </p:nvSpPr>
        <p:spPr>
          <a:xfrm>
            <a:off x="230820" y="1544715"/>
            <a:ext cx="3755254" cy="4891596"/>
          </a:xfrm>
        </p:spPr>
        <p:txBody>
          <a:bodyPr>
            <a:normAutofit/>
          </a:bodyPr>
          <a:lstStyle/>
          <a:p>
            <a:pPr marL="0" indent="0" algn="ctr">
              <a:buNone/>
            </a:pPr>
            <a:r>
              <a:rPr lang="en-US" sz="1500" b="1" dirty="0">
                <a:latin typeface="Comic Sans MS" panose="030F0702030302020204" pitchFamily="66" charset="0"/>
              </a:rPr>
              <a:t>You need to be able to do hypothesis testing using the normal distribution</a:t>
            </a:r>
            <a:endParaRPr lang="en-US" sz="1500" dirty="0">
              <a:latin typeface="Comic Sans MS" panose="030F0702030302020204" pitchFamily="66" charset="0"/>
            </a:endParaRPr>
          </a:p>
          <a:p>
            <a:pPr marL="0" indent="0" algn="ctr">
              <a:buNone/>
            </a:pPr>
            <a:endParaRPr lang="en-US" sz="1500" dirty="0">
              <a:latin typeface="Comic Sans MS" panose="030F0702030302020204" pitchFamily="66" charset="0"/>
            </a:endParaRPr>
          </a:p>
          <a:p>
            <a:pPr marL="0" indent="0" algn="ctr">
              <a:buNone/>
            </a:pPr>
            <a:r>
              <a:rPr lang="en-US" sz="1500" dirty="0">
                <a:latin typeface="Comic Sans MS" panose="030F0702030302020204" pitchFamily="66" charset="0"/>
              </a:rPr>
              <a:t>Imagine we had a set of data as follows:</a:t>
            </a:r>
          </a:p>
          <a:p>
            <a:pPr marL="0" indent="0" algn="ctr">
              <a:buNone/>
            </a:pPr>
            <a:endParaRPr lang="en-US" sz="1500" dirty="0">
              <a:latin typeface="Comic Sans MS" panose="030F0702030302020204" pitchFamily="66" charset="0"/>
            </a:endParaRPr>
          </a:p>
          <a:p>
            <a:pPr marL="0" indent="0" algn="ctr">
              <a:buNone/>
            </a:pPr>
            <a:r>
              <a:rPr lang="en-US" sz="1500" dirty="0">
                <a:latin typeface="Comic Sans MS" panose="030F0702030302020204" pitchFamily="66" charset="0"/>
              </a:rPr>
              <a:t>1  2  3  4  4  5  5  6  </a:t>
            </a:r>
          </a:p>
          <a:p>
            <a:pPr marL="0" indent="0" algn="ctr">
              <a:buNone/>
            </a:pPr>
            <a:r>
              <a:rPr lang="en-US" sz="1500" dirty="0">
                <a:latin typeface="Comic Sans MS" panose="030F0702030302020204" pitchFamily="66" charset="0"/>
              </a:rPr>
              <a:t>6  6  7  7  8  8  9  10  11</a:t>
            </a:r>
          </a:p>
          <a:p>
            <a:pPr marL="0" indent="0" algn="ctr">
              <a:buNone/>
            </a:pPr>
            <a:endParaRPr lang="en-US" sz="15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正方形/長方形 4">
                <a:extLst>
                  <a:ext uri="{FF2B5EF4-FFF2-40B4-BE49-F238E27FC236}">
                    <a16:creationId xmlns:a16="http://schemas.microsoft.com/office/drawing/2014/main" id="{3BA0E0C4-80CD-47F2-9514-6661284A4AA8}"/>
                  </a:ext>
                </a:extLst>
              </p:cNvPr>
              <p:cNvSpPr/>
              <p:nvPr/>
            </p:nvSpPr>
            <p:spPr>
              <a:xfrm>
                <a:off x="1363192" y="3874648"/>
                <a:ext cx="1694695"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𝑋</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𝑁</m:t>
                      </m:r>
                      <m:r>
                        <a:rPr lang="en-US" i="1">
                          <a:latin typeface="Cambria Math" panose="02040503050406030204" pitchFamily="18" charset="0"/>
                          <a:ea typeface="Cambria Math" panose="02040503050406030204" pitchFamily="18" charset="0"/>
                        </a:rPr>
                        <m:t>(6, </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2.65</m:t>
                          </m:r>
                        </m:e>
                        <m:sup>
                          <m:r>
                            <a:rPr lang="en-US" i="1">
                              <a:latin typeface="Cambria Math" panose="02040503050406030204" pitchFamily="18" charset="0"/>
                              <a:ea typeface="Cambria Math" panose="02040503050406030204" pitchFamily="18" charset="0"/>
                            </a:rPr>
                            <m:t>2</m:t>
                          </m:r>
                        </m:sup>
                      </m:sSup>
                      <m:r>
                        <a:rPr lang="en-US" i="1">
                          <a:latin typeface="Cambria Math" panose="02040503050406030204" pitchFamily="18" charset="0"/>
                          <a:ea typeface="Cambria Math" panose="02040503050406030204" pitchFamily="18" charset="0"/>
                        </a:rPr>
                        <m:t>)</m:t>
                      </m:r>
                    </m:oMath>
                  </m:oMathPara>
                </a14:m>
                <a:endParaRPr lang="en-US" dirty="0">
                  <a:latin typeface="Comic Sans MS" panose="030F0702030302020204" pitchFamily="66" charset="0"/>
                </a:endParaRPr>
              </a:p>
            </p:txBody>
          </p:sp>
        </mc:Choice>
        <mc:Fallback xmlns="">
          <p:sp>
            <p:nvSpPr>
              <p:cNvPr id="5" name="正方形/長方形 4">
                <a:extLst>
                  <a:ext uri="{FF2B5EF4-FFF2-40B4-BE49-F238E27FC236}">
                    <a16:creationId xmlns:a16="http://schemas.microsoft.com/office/drawing/2014/main" id="{3BA0E0C4-80CD-47F2-9514-6661284A4AA8}"/>
                  </a:ext>
                </a:extLst>
              </p:cNvPr>
              <p:cNvSpPr>
                <a:spLocks noRot="1" noChangeAspect="1" noMove="1" noResize="1" noEditPoints="1" noAdjustHandles="1" noChangeArrowheads="1" noChangeShapeType="1" noTextEdit="1"/>
              </p:cNvSpPr>
              <p:nvPr/>
            </p:nvSpPr>
            <p:spPr>
              <a:xfrm>
                <a:off x="1363192" y="3874648"/>
                <a:ext cx="1694695" cy="369332"/>
              </a:xfrm>
              <a:prstGeom prst="rect">
                <a:avLst/>
              </a:prstGeom>
              <a:blipFill>
                <a:blip r:embed="rId3"/>
                <a:stretch>
                  <a:fillRect b="-15000"/>
                </a:stretch>
              </a:blipFill>
            </p:spPr>
            <p:txBody>
              <a:bodyPr/>
              <a:lstStyle/>
              <a:p>
                <a:r>
                  <a:rPr lang="en-GB">
                    <a:noFill/>
                  </a:rPr>
                  <a:t> </a:t>
                </a:r>
              </a:p>
            </p:txBody>
          </p:sp>
        </mc:Fallback>
      </mc:AlternateContent>
      <p:graphicFrame>
        <p:nvGraphicFramePr>
          <p:cNvPr id="38" name="表 37">
            <a:extLst>
              <a:ext uri="{FF2B5EF4-FFF2-40B4-BE49-F238E27FC236}">
                <a16:creationId xmlns:a16="http://schemas.microsoft.com/office/drawing/2014/main" id="{67580278-925B-46E2-9260-80025CE22B83}"/>
              </a:ext>
            </a:extLst>
          </p:cNvPr>
          <p:cNvGraphicFramePr>
            <a:graphicFrameLocks noGrp="1"/>
          </p:cNvGraphicFramePr>
          <p:nvPr>
            <p:extLst/>
          </p:nvPr>
        </p:nvGraphicFramePr>
        <p:xfrm>
          <a:off x="5142368" y="1312753"/>
          <a:ext cx="2888055" cy="2346960"/>
        </p:xfrm>
        <a:graphic>
          <a:graphicData uri="http://schemas.openxmlformats.org/drawingml/2006/table">
            <a:tbl>
              <a:tblPr firstRow="1" bandRow="1">
                <a:tableStyleId>{2D5ABB26-0587-4C30-8999-92F81FD0307C}</a:tableStyleId>
              </a:tblPr>
              <a:tblGrid>
                <a:gridCol w="962685">
                  <a:extLst>
                    <a:ext uri="{9D8B030D-6E8A-4147-A177-3AD203B41FA5}">
                      <a16:colId xmlns:a16="http://schemas.microsoft.com/office/drawing/2014/main" val="3347301784"/>
                    </a:ext>
                  </a:extLst>
                </a:gridCol>
                <a:gridCol w="962685">
                  <a:extLst>
                    <a:ext uri="{9D8B030D-6E8A-4147-A177-3AD203B41FA5}">
                      <a16:colId xmlns:a16="http://schemas.microsoft.com/office/drawing/2014/main" val="308623272"/>
                    </a:ext>
                  </a:extLst>
                </a:gridCol>
                <a:gridCol w="962685">
                  <a:extLst>
                    <a:ext uri="{9D8B030D-6E8A-4147-A177-3AD203B41FA5}">
                      <a16:colId xmlns:a16="http://schemas.microsoft.com/office/drawing/2014/main" val="2658758871"/>
                    </a:ext>
                  </a:extLst>
                </a:gridCol>
              </a:tblGrid>
              <a:tr h="294884">
                <a:tc>
                  <a:txBody>
                    <a:bodyPr/>
                    <a:lstStyle/>
                    <a:p>
                      <a:pPr algn="ctr"/>
                      <a:r>
                        <a:rPr lang="en-US" sz="1600" dirty="0">
                          <a:latin typeface="Comic Sans MS" panose="030F0702030302020204" pitchFamily="66" charset="0"/>
                        </a:rPr>
                        <a:t>Value 1</a:t>
                      </a: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latin typeface="Comic Sans MS" panose="030F0702030302020204" pitchFamily="66" charset="0"/>
                        </a:rPr>
                        <a:t>Value 2</a:t>
                      </a: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latin typeface="Comic Sans MS" panose="030F0702030302020204" pitchFamily="66" charset="0"/>
                        </a:rPr>
                        <a:t>Mean</a:t>
                      </a: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4365952"/>
                  </a:ext>
                </a:extLst>
              </a:tr>
              <a:tr h="294884">
                <a:tc>
                  <a:txBody>
                    <a:bodyPr/>
                    <a:lstStyle/>
                    <a:p>
                      <a:pPr algn="ct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7278438"/>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05949742"/>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12760329"/>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6400035"/>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16897254"/>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2877931"/>
                  </a:ext>
                </a:extLst>
              </a:tr>
            </a:tbl>
          </a:graphicData>
        </a:graphic>
      </p:graphicFrame>
      <p:sp>
        <p:nvSpPr>
          <p:cNvPr id="39" name="テキスト ボックス 38">
            <a:extLst>
              <a:ext uri="{FF2B5EF4-FFF2-40B4-BE49-F238E27FC236}">
                <a16:creationId xmlns:a16="http://schemas.microsoft.com/office/drawing/2014/main" id="{294EF166-DC51-4C60-8994-61B9CE92A8EA}"/>
              </a:ext>
            </a:extLst>
          </p:cNvPr>
          <p:cNvSpPr txBox="1"/>
          <p:nvPr/>
        </p:nvSpPr>
        <p:spPr>
          <a:xfrm>
            <a:off x="5450187" y="1656785"/>
            <a:ext cx="309700" cy="338554"/>
          </a:xfrm>
          <a:prstGeom prst="rect">
            <a:avLst/>
          </a:prstGeom>
          <a:noFill/>
        </p:spPr>
        <p:txBody>
          <a:bodyPr wrap="none" rtlCol="0">
            <a:spAutoFit/>
          </a:bodyPr>
          <a:lstStyle/>
          <a:p>
            <a:r>
              <a:rPr lang="en-US" sz="1600" dirty="0">
                <a:latin typeface="Comic Sans MS" panose="030F0702030302020204" pitchFamily="66" charset="0"/>
              </a:rPr>
              <a:t>4</a:t>
            </a:r>
            <a:endParaRPr lang="en-GB" sz="1600" dirty="0">
              <a:latin typeface="Comic Sans MS" panose="030F0702030302020204" pitchFamily="66" charset="0"/>
            </a:endParaRPr>
          </a:p>
        </p:txBody>
      </p:sp>
      <p:sp>
        <p:nvSpPr>
          <p:cNvPr id="40" name="テキスト ボックス 39">
            <a:extLst>
              <a:ext uri="{FF2B5EF4-FFF2-40B4-BE49-F238E27FC236}">
                <a16:creationId xmlns:a16="http://schemas.microsoft.com/office/drawing/2014/main" id="{F76137F0-E4E4-4D47-94A5-083E9BD83C13}"/>
              </a:ext>
            </a:extLst>
          </p:cNvPr>
          <p:cNvSpPr txBox="1"/>
          <p:nvPr/>
        </p:nvSpPr>
        <p:spPr>
          <a:xfrm>
            <a:off x="6390238" y="1646222"/>
            <a:ext cx="309700" cy="338554"/>
          </a:xfrm>
          <a:prstGeom prst="rect">
            <a:avLst/>
          </a:prstGeom>
          <a:noFill/>
        </p:spPr>
        <p:txBody>
          <a:bodyPr wrap="none" rtlCol="0">
            <a:spAutoFit/>
          </a:bodyPr>
          <a:lstStyle/>
          <a:p>
            <a:r>
              <a:rPr lang="en-US" sz="1600" dirty="0">
                <a:latin typeface="Comic Sans MS" panose="030F0702030302020204" pitchFamily="66" charset="0"/>
              </a:rPr>
              <a:t>5</a:t>
            </a:r>
            <a:endParaRPr lang="en-GB" sz="1600" dirty="0">
              <a:latin typeface="Comic Sans MS" panose="030F0702030302020204" pitchFamily="66" charset="0"/>
            </a:endParaRPr>
          </a:p>
        </p:txBody>
      </p:sp>
      <p:sp>
        <p:nvSpPr>
          <p:cNvPr id="42" name="テキスト ボックス 41">
            <a:extLst>
              <a:ext uri="{FF2B5EF4-FFF2-40B4-BE49-F238E27FC236}">
                <a16:creationId xmlns:a16="http://schemas.microsoft.com/office/drawing/2014/main" id="{14695379-3329-496C-BCA6-7183E03CF91E}"/>
              </a:ext>
            </a:extLst>
          </p:cNvPr>
          <p:cNvSpPr txBox="1"/>
          <p:nvPr/>
        </p:nvSpPr>
        <p:spPr>
          <a:xfrm>
            <a:off x="5448678" y="1990254"/>
            <a:ext cx="309700" cy="338554"/>
          </a:xfrm>
          <a:prstGeom prst="rect">
            <a:avLst/>
          </a:prstGeom>
          <a:noFill/>
        </p:spPr>
        <p:txBody>
          <a:bodyPr wrap="none" rtlCol="0">
            <a:spAutoFit/>
          </a:bodyPr>
          <a:lstStyle/>
          <a:p>
            <a:r>
              <a:rPr lang="en-US" sz="1600" dirty="0">
                <a:latin typeface="Comic Sans MS" panose="030F0702030302020204" pitchFamily="66" charset="0"/>
              </a:rPr>
              <a:t>3</a:t>
            </a:r>
            <a:endParaRPr lang="en-GB" sz="1600" dirty="0">
              <a:latin typeface="Comic Sans MS" panose="030F0702030302020204" pitchFamily="66" charset="0"/>
            </a:endParaRPr>
          </a:p>
        </p:txBody>
      </p:sp>
      <p:sp>
        <p:nvSpPr>
          <p:cNvPr id="43" name="テキスト ボックス 42">
            <a:extLst>
              <a:ext uri="{FF2B5EF4-FFF2-40B4-BE49-F238E27FC236}">
                <a16:creationId xmlns:a16="http://schemas.microsoft.com/office/drawing/2014/main" id="{20D698D9-8C85-4C13-8EE2-5DFC7E4455C3}"/>
              </a:ext>
            </a:extLst>
          </p:cNvPr>
          <p:cNvSpPr txBox="1"/>
          <p:nvPr/>
        </p:nvSpPr>
        <p:spPr>
          <a:xfrm>
            <a:off x="6388729" y="1979691"/>
            <a:ext cx="309700" cy="338554"/>
          </a:xfrm>
          <a:prstGeom prst="rect">
            <a:avLst/>
          </a:prstGeom>
          <a:noFill/>
        </p:spPr>
        <p:txBody>
          <a:bodyPr wrap="none" rtlCol="0">
            <a:spAutoFit/>
          </a:bodyPr>
          <a:lstStyle/>
          <a:p>
            <a:r>
              <a:rPr lang="en-US" sz="1600" dirty="0">
                <a:latin typeface="Comic Sans MS" panose="030F0702030302020204" pitchFamily="66" charset="0"/>
              </a:rPr>
              <a:t>9</a:t>
            </a:r>
            <a:endParaRPr lang="en-GB" sz="1600" dirty="0">
              <a:latin typeface="Comic Sans MS" panose="030F0702030302020204" pitchFamily="66" charset="0"/>
            </a:endParaRPr>
          </a:p>
        </p:txBody>
      </p:sp>
      <p:sp>
        <p:nvSpPr>
          <p:cNvPr id="44" name="テキスト ボックス 43">
            <a:extLst>
              <a:ext uri="{FF2B5EF4-FFF2-40B4-BE49-F238E27FC236}">
                <a16:creationId xmlns:a16="http://schemas.microsoft.com/office/drawing/2014/main" id="{E3C70FA4-D04C-4E13-9AB4-823FF25CD627}"/>
              </a:ext>
            </a:extLst>
          </p:cNvPr>
          <p:cNvSpPr txBox="1"/>
          <p:nvPr/>
        </p:nvSpPr>
        <p:spPr>
          <a:xfrm>
            <a:off x="5457731" y="2334286"/>
            <a:ext cx="309700" cy="338554"/>
          </a:xfrm>
          <a:prstGeom prst="rect">
            <a:avLst/>
          </a:prstGeom>
          <a:noFill/>
        </p:spPr>
        <p:txBody>
          <a:bodyPr wrap="none" rtlCol="0">
            <a:spAutoFit/>
          </a:bodyPr>
          <a:lstStyle/>
          <a:p>
            <a:r>
              <a:rPr lang="en-US" sz="1600" dirty="0">
                <a:latin typeface="Comic Sans MS" panose="030F0702030302020204" pitchFamily="66" charset="0"/>
              </a:rPr>
              <a:t>6</a:t>
            </a:r>
            <a:endParaRPr lang="en-GB" sz="1600" dirty="0">
              <a:latin typeface="Comic Sans MS" panose="030F0702030302020204" pitchFamily="66" charset="0"/>
            </a:endParaRPr>
          </a:p>
        </p:txBody>
      </p:sp>
      <p:sp>
        <p:nvSpPr>
          <p:cNvPr id="45" name="テキスト ボックス 44">
            <a:extLst>
              <a:ext uri="{FF2B5EF4-FFF2-40B4-BE49-F238E27FC236}">
                <a16:creationId xmlns:a16="http://schemas.microsoft.com/office/drawing/2014/main" id="{2CEC4536-8E13-42CD-B6CB-7C6050169095}"/>
              </a:ext>
            </a:extLst>
          </p:cNvPr>
          <p:cNvSpPr txBox="1"/>
          <p:nvPr/>
        </p:nvSpPr>
        <p:spPr>
          <a:xfrm>
            <a:off x="6397782" y="2323723"/>
            <a:ext cx="309700" cy="338554"/>
          </a:xfrm>
          <a:prstGeom prst="rect">
            <a:avLst/>
          </a:prstGeom>
          <a:noFill/>
        </p:spPr>
        <p:txBody>
          <a:bodyPr wrap="none" rtlCol="0">
            <a:spAutoFit/>
          </a:bodyPr>
          <a:lstStyle/>
          <a:p>
            <a:r>
              <a:rPr lang="en-US" sz="1600" dirty="0">
                <a:latin typeface="Comic Sans MS" panose="030F0702030302020204" pitchFamily="66" charset="0"/>
              </a:rPr>
              <a:t>5</a:t>
            </a:r>
            <a:endParaRPr lang="en-GB" sz="1600" dirty="0">
              <a:latin typeface="Comic Sans MS" panose="030F0702030302020204" pitchFamily="66" charset="0"/>
            </a:endParaRPr>
          </a:p>
        </p:txBody>
      </p:sp>
      <p:sp>
        <p:nvSpPr>
          <p:cNvPr id="46" name="テキスト ボックス 45">
            <a:extLst>
              <a:ext uri="{FF2B5EF4-FFF2-40B4-BE49-F238E27FC236}">
                <a16:creationId xmlns:a16="http://schemas.microsoft.com/office/drawing/2014/main" id="{3664570C-BF46-4C23-BAD6-889DC18F46F9}"/>
              </a:ext>
            </a:extLst>
          </p:cNvPr>
          <p:cNvSpPr txBox="1"/>
          <p:nvPr/>
        </p:nvSpPr>
        <p:spPr>
          <a:xfrm>
            <a:off x="5456222" y="2667755"/>
            <a:ext cx="309700" cy="338554"/>
          </a:xfrm>
          <a:prstGeom prst="rect">
            <a:avLst/>
          </a:prstGeom>
          <a:noFill/>
        </p:spPr>
        <p:txBody>
          <a:bodyPr wrap="none" rtlCol="0">
            <a:spAutoFit/>
          </a:bodyPr>
          <a:lstStyle/>
          <a:p>
            <a:r>
              <a:rPr lang="en-US" sz="1600" dirty="0">
                <a:latin typeface="Comic Sans MS" panose="030F0702030302020204" pitchFamily="66" charset="0"/>
              </a:rPr>
              <a:t>2</a:t>
            </a:r>
            <a:endParaRPr lang="en-GB" sz="1600" dirty="0">
              <a:latin typeface="Comic Sans MS" panose="030F0702030302020204" pitchFamily="66" charset="0"/>
            </a:endParaRPr>
          </a:p>
        </p:txBody>
      </p:sp>
      <p:sp>
        <p:nvSpPr>
          <p:cNvPr id="47" name="テキスト ボックス 46">
            <a:extLst>
              <a:ext uri="{FF2B5EF4-FFF2-40B4-BE49-F238E27FC236}">
                <a16:creationId xmlns:a16="http://schemas.microsoft.com/office/drawing/2014/main" id="{64A6BCA0-AA24-4192-A87A-7ED6179AC22D}"/>
              </a:ext>
            </a:extLst>
          </p:cNvPr>
          <p:cNvSpPr txBox="1"/>
          <p:nvPr/>
        </p:nvSpPr>
        <p:spPr>
          <a:xfrm>
            <a:off x="6396273" y="2657192"/>
            <a:ext cx="309700" cy="338554"/>
          </a:xfrm>
          <a:prstGeom prst="rect">
            <a:avLst/>
          </a:prstGeom>
          <a:noFill/>
        </p:spPr>
        <p:txBody>
          <a:bodyPr wrap="none" rtlCol="0">
            <a:spAutoFit/>
          </a:bodyPr>
          <a:lstStyle/>
          <a:p>
            <a:r>
              <a:rPr lang="en-US" sz="1600" dirty="0">
                <a:latin typeface="Comic Sans MS" panose="030F0702030302020204" pitchFamily="66" charset="0"/>
              </a:rPr>
              <a:t>8</a:t>
            </a:r>
            <a:endParaRPr lang="en-GB" sz="1600" dirty="0">
              <a:latin typeface="Comic Sans MS" panose="030F0702030302020204" pitchFamily="66" charset="0"/>
            </a:endParaRPr>
          </a:p>
        </p:txBody>
      </p:sp>
      <p:sp>
        <p:nvSpPr>
          <p:cNvPr id="48" name="テキスト ボックス 47">
            <a:extLst>
              <a:ext uri="{FF2B5EF4-FFF2-40B4-BE49-F238E27FC236}">
                <a16:creationId xmlns:a16="http://schemas.microsoft.com/office/drawing/2014/main" id="{3526637D-E84F-492E-98BB-93B64E0BB02A}"/>
              </a:ext>
            </a:extLst>
          </p:cNvPr>
          <p:cNvSpPr txBox="1"/>
          <p:nvPr/>
        </p:nvSpPr>
        <p:spPr>
          <a:xfrm>
            <a:off x="5465276" y="3002734"/>
            <a:ext cx="309700" cy="338554"/>
          </a:xfrm>
          <a:prstGeom prst="rect">
            <a:avLst/>
          </a:prstGeom>
          <a:noFill/>
        </p:spPr>
        <p:txBody>
          <a:bodyPr wrap="none" rtlCol="0">
            <a:spAutoFit/>
          </a:bodyPr>
          <a:lstStyle/>
          <a:p>
            <a:r>
              <a:rPr lang="en-US" sz="1600" dirty="0">
                <a:latin typeface="Comic Sans MS" panose="030F0702030302020204" pitchFamily="66" charset="0"/>
              </a:rPr>
              <a:t>7</a:t>
            </a:r>
            <a:endParaRPr lang="en-GB" sz="1600" dirty="0">
              <a:latin typeface="Comic Sans MS" panose="030F0702030302020204" pitchFamily="66" charset="0"/>
            </a:endParaRPr>
          </a:p>
        </p:txBody>
      </p:sp>
      <p:sp>
        <p:nvSpPr>
          <p:cNvPr id="49" name="テキスト ボックス 48">
            <a:extLst>
              <a:ext uri="{FF2B5EF4-FFF2-40B4-BE49-F238E27FC236}">
                <a16:creationId xmlns:a16="http://schemas.microsoft.com/office/drawing/2014/main" id="{81E2CFC4-FB15-494D-A2FB-84E2715FFA42}"/>
              </a:ext>
            </a:extLst>
          </p:cNvPr>
          <p:cNvSpPr txBox="1"/>
          <p:nvPr/>
        </p:nvSpPr>
        <p:spPr>
          <a:xfrm>
            <a:off x="6360060" y="2992171"/>
            <a:ext cx="402674" cy="338554"/>
          </a:xfrm>
          <a:prstGeom prst="rect">
            <a:avLst/>
          </a:prstGeom>
          <a:noFill/>
        </p:spPr>
        <p:txBody>
          <a:bodyPr wrap="none" rtlCol="0">
            <a:spAutoFit/>
          </a:bodyPr>
          <a:lstStyle/>
          <a:p>
            <a:r>
              <a:rPr lang="en-US" sz="1600" dirty="0">
                <a:latin typeface="Comic Sans MS" panose="030F0702030302020204" pitchFamily="66" charset="0"/>
              </a:rPr>
              <a:t>10</a:t>
            </a:r>
            <a:endParaRPr lang="en-GB" sz="1600" dirty="0">
              <a:latin typeface="Comic Sans MS" panose="030F0702030302020204" pitchFamily="66" charset="0"/>
            </a:endParaRPr>
          </a:p>
        </p:txBody>
      </p:sp>
      <p:sp>
        <p:nvSpPr>
          <p:cNvPr id="50" name="テキスト ボックス 49">
            <a:extLst>
              <a:ext uri="{FF2B5EF4-FFF2-40B4-BE49-F238E27FC236}">
                <a16:creationId xmlns:a16="http://schemas.microsoft.com/office/drawing/2014/main" id="{1EE3D253-E3AD-447D-9608-5D7792FFF6F0}"/>
              </a:ext>
            </a:extLst>
          </p:cNvPr>
          <p:cNvSpPr txBox="1"/>
          <p:nvPr/>
        </p:nvSpPr>
        <p:spPr>
          <a:xfrm>
            <a:off x="5463767" y="3336203"/>
            <a:ext cx="309700" cy="338554"/>
          </a:xfrm>
          <a:prstGeom prst="rect">
            <a:avLst/>
          </a:prstGeom>
          <a:noFill/>
        </p:spPr>
        <p:txBody>
          <a:bodyPr wrap="none" rtlCol="0">
            <a:spAutoFit/>
          </a:bodyPr>
          <a:lstStyle/>
          <a:p>
            <a:r>
              <a:rPr lang="en-US" sz="1600" dirty="0">
                <a:latin typeface="Comic Sans MS" panose="030F0702030302020204" pitchFamily="66" charset="0"/>
              </a:rPr>
              <a:t>6</a:t>
            </a:r>
            <a:endParaRPr lang="en-GB" sz="1600" dirty="0">
              <a:latin typeface="Comic Sans MS" panose="030F0702030302020204" pitchFamily="66" charset="0"/>
            </a:endParaRPr>
          </a:p>
        </p:txBody>
      </p:sp>
      <p:sp>
        <p:nvSpPr>
          <p:cNvPr id="51" name="テキスト ボックス 50">
            <a:extLst>
              <a:ext uri="{FF2B5EF4-FFF2-40B4-BE49-F238E27FC236}">
                <a16:creationId xmlns:a16="http://schemas.microsoft.com/office/drawing/2014/main" id="{4B44EDB4-5813-4193-AAAF-EB564CD9A0DB}"/>
              </a:ext>
            </a:extLst>
          </p:cNvPr>
          <p:cNvSpPr txBox="1"/>
          <p:nvPr/>
        </p:nvSpPr>
        <p:spPr>
          <a:xfrm>
            <a:off x="6403818" y="3325640"/>
            <a:ext cx="309700" cy="338554"/>
          </a:xfrm>
          <a:prstGeom prst="rect">
            <a:avLst/>
          </a:prstGeom>
          <a:noFill/>
        </p:spPr>
        <p:txBody>
          <a:bodyPr wrap="none" rtlCol="0">
            <a:spAutoFit/>
          </a:bodyPr>
          <a:lstStyle/>
          <a:p>
            <a:r>
              <a:rPr lang="en-US" sz="1600" dirty="0">
                <a:latin typeface="Comic Sans MS" panose="030F0702030302020204" pitchFamily="66" charset="0"/>
              </a:rPr>
              <a:t>8</a:t>
            </a:r>
            <a:endParaRPr lang="en-GB" sz="1600" dirty="0">
              <a:latin typeface="Comic Sans MS" panose="030F0702030302020204" pitchFamily="66" charset="0"/>
            </a:endParaRPr>
          </a:p>
        </p:txBody>
      </p:sp>
      <p:sp>
        <p:nvSpPr>
          <p:cNvPr id="52" name="テキスト ボックス 51">
            <a:extLst>
              <a:ext uri="{FF2B5EF4-FFF2-40B4-BE49-F238E27FC236}">
                <a16:creationId xmlns:a16="http://schemas.microsoft.com/office/drawing/2014/main" id="{9456FBE3-E715-4146-BECA-91F59F16C6D1}"/>
              </a:ext>
            </a:extLst>
          </p:cNvPr>
          <p:cNvSpPr txBox="1"/>
          <p:nvPr/>
        </p:nvSpPr>
        <p:spPr>
          <a:xfrm>
            <a:off x="7285022" y="1644713"/>
            <a:ext cx="486030" cy="338554"/>
          </a:xfrm>
          <a:prstGeom prst="rect">
            <a:avLst/>
          </a:prstGeom>
          <a:noFill/>
        </p:spPr>
        <p:txBody>
          <a:bodyPr wrap="none" rtlCol="0">
            <a:spAutoFit/>
          </a:bodyPr>
          <a:lstStyle/>
          <a:p>
            <a:r>
              <a:rPr lang="en-US" sz="1600" dirty="0">
                <a:latin typeface="Comic Sans MS" panose="030F0702030302020204" pitchFamily="66" charset="0"/>
              </a:rPr>
              <a:t>4.5</a:t>
            </a:r>
            <a:endParaRPr lang="en-GB" sz="1600" dirty="0">
              <a:latin typeface="Comic Sans MS" panose="030F0702030302020204" pitchFamily="66" charset="0"/>
            </a:endParaRPr>
          </a:p>
        </p:txBody>
      </p:sp>
      <p:sp>
        <p:nvSpPr>
          <p:cNvPr id="53" name="テキスト ボックス 52">
            <a:extLst>
              <a:ext uri="{FF2B5EF4-FFF2-40B4-BE49-F238E27FC236}">
                <a16:creationId xmlns:a16="http://schemas.microsoft.com/office/drawing/2014/main" id="{2AE2098A-6161-4944-AA25-805C90CC5553}"/>
              </a:ext>
            </a:extLst>
          </p:cNvPr>
          <p:cNvSpPr txBox="1"/>
          <p:nvPr/>
        </p:nvSpPr>
        <p:spPr>
          <a:xfrm>
            <a:off x="7375556" y="1988745"/>
            <a:ext cx="309700" cy="338554"/>
          </a:xfrm>
          <a:prstGeom prst="rect">
            <a:avLst/>
          </a:prstGeom>
          <a:noFill/>
        </p:spPr>
        <p:txBody>
          <a:bodyPr wrap="none" rtlCol="0">
            <a:spAutoFit/>
          </a:bodyPr>
          <a:lstStyle/>
          <a:p>
            <a:r>
              <a:rPr lang="en-US" sz="1600" dirty="0">
                <a:latin typeface="Comic Sans MS" panose="030F0702030302020204" pitchFamily="66" charset="0"/>
              </a:rPr>
              <a:t>6</a:t>
            </a:r>
            <a:endParaRPr lang="en-GB" sz="1600" dirty="0">
              <a:latin typeface="Comic Sans MS" panose="030F0702030302020204" pitchFamily="66" charset="0"/>
            </a:endParaRPr>
          </a:p>
        </p:txBody>
      </p:sp>
      <p:sp>
        <p:nvSpPr>
          <p:cNvPr id="54" name="テキスト ボックス 53">
            <a:extLst>
              <a:ext uri="{FF2B5EF4-FFF2-40B4-BE49-F238E27FC236}">
                <a16:creationId xmlns:a16="http://schemas.microsoft.com/office/drawing/2014/main" id="{C5F50F71-3F46-4D8B-8C6F-DD2F9046D4CC}"/>
              </a:ext>
            </a:extLst>
          </p:cNvPr>
          <p:cNvSpPr txBox="1"/>
          <p:nvPr/>
        </p:nvSpPr>
        <p:spPr>
          <a:xfrm>
            <a:off x="7285022" y="2314669"/>
            <a:ext cx="486030" cy="338554"/>
          </a:xfrm>
          <a:prstGeom prst="rect">
            <a:avLst/>
          </a:prstGeom>
          <a:noFill/>
        </p:spPr>
        <p:txBody>
          <a:bodyPr wrap="none" rtlCol="0">
            <a:spAutoFit/>
          </a:bodyPr>
          <a:lstStyle/>
          <a:p>
            <a:r>
              <a:rPr lang="en-US" sz="1600" dirty="0">
                <a:latin typeface="Comic Sans MS" panose="030F0702030302020204" pitchFamily="66" charset="0"/>
              </a:rPr>
              <a:t>5.5</a:t>
            </a:r>
            <a:endParaRPr lang="en-GB" sz="1600" dirty="0">
              <a:latin typeface="Comic Sans MS" panose="030F0702030302020204" pitchFamily="66" charset="0"/>
            </a:endParaRPr>
          </a:p>
        </p:txBody>
      </p:sp>
      <p:sp>
        <p:nvSpPr>
          <p:cNvPr id="55" name="テキスト ボックス 54">
            <a:extLst>
              <a:ext uri="{FF2B5EF4-FFF2-40B4-BE49-F238E27FC236}">
                <a16:creationId xmlns:a16="http://schemas.microsoft.com/office/drawing/2014/main" id="{1D862926-BB39-4B94-BAC6-DBF73D77CBF3}"/>
              </a:ext>
            </a:extLst>
          </p:cNvPr>
          <p:cNvSpPr txBox="1"/>
          <p:nvPr/>
        </p:nvSpPr>
        <p:spPr>
          <a:xfrm>
            <a:off x="7384610" y="2649648"/>
            <a:ext cx="309700" cy="338554"/>
          </a:xfrm>
          <a:prstGeom prst="rect">
            <a:avLst/>
          </a:prstGeom>
          <a:noFill/>
        </p:spPr>
        <p:txBody>
          <a:bodyPr wrap="none" rtlCol="0">
            <a:spAutoFit/>
          </a:bodyPr>
          <a:lstStyle/>
          <a:p>
            <a:r>
              <a:rPr lang="en-US" sz="1600" dirty="0">
                <a:latin typeface="Comic Sans MS" panose="030F0702030302020204" pitchFamily="66" charset="0"/>
              </a:rPr>
              <a:t>5</a:t>
            </a:r>
            <a:endParaRPr lang="en-GB" sz="1600" dirty="0">
              <a:latin typeface="Comic Sans MS" panose="030F0702030302020204" pitchFamily="66" charset="0"/>
            </a:endParaRPr>
          </a:p>
        </p:txBody>
      </p:sp>
      <p:sp>
        <p:nvSpPr>
          <p:cNvPr id="56" name="テキスト ボックス 55">
            <a:extLst>
              <a:ext uri="{FF2B5EF4-FFF2-40B4-BE49-F238E27FC236}">
                <a16:creationId xmlns:a16="http://schemas.microsoft.com/office/drawing/2014/main" id="{6BF92ED0-2552-44F1-BB6A-49C0E0E54CDD}"/>
              </a:ext>
            </a:extLst>
          </p:cNvPr>
          <p:cNvSpPr txBox="1"/>
          <p:nvPr/>
        </p:nvSpPr>
        <p:spPr>
          <a:xfrm>
            <a:off x="7294076" y="2984626"/>
            <a:ext cx="486030" cy="338554"/>
          </a:xfrm>
          <a:prstGeom prst="rect">
            <a:avLst/>
          </a:prstGeom>
          <a:noFill/>
        </p:spPr>
        <p:txBody>
          <a:bodyPr wrap="none" rtlCol="0">
            <a:spAutoFit/>
          </a:bodyPr>
          <a:lstStyle/>
          <a:p>
            <a:r>
              <a:rPr lang="en-US" sz="1600" dirty="0">
                <a:latin typeface="Comic Sans MS" panose="030F0702030302020204" pitchFamily="66" charset="0"/>
              </a:rPr>
              <a:t>8.5</a:t>
            </a:r>
            <a:endParaRPr lang="en-GB" sz="1600" dirty="0">
              <a:latin typeface="Comic Sans MS" panose="030F0702030302020204" pitchFamily="66" charset="0"/>
            </a:endParaRPr>
          </a:p>
        </p:txBody>
      </p:sp>
      <p:sp>
        <p:nvSpPr>
          <p:cNvPr id="57" name="テキスト ボックス 56">
            <a:extLst>
              <a:ext uri="{FF2B5EF4-FFF2-40B4-BE49-F238E27FC236}">
                <a16:creationId xmlns:a16="http://schemas.microsoft.com/office/drawing/2014/main" id="{64EC5F05-AF1F-4B97-B169-7CA74A091F9B}"/>
              </a:ext>
            </a:extLst>
          </p:cNvPr>
          <p:cNvSpPr txBox="1"/>
          <p:nvPr/>
        </p:nvSpPr>
        <p:spPr>
          <a:xfrm>
            <a:off x="7366503" y="3319604"/>
            <a:ext cx="309700" cy="338554"/>
          </a:xfrm>
          <a:prstGeom prst="rect">
            <a:avLst/>
          </a:prstGeom>
          <a:noFill/>
        </p:spPr>
        <p:txBody>
          <a:bodyPr wrap="none" rtlCol="0">
            <a:spAutoFit/>
          </a:bodyPr>
          <a:lstStyle/>
          <a:p>
            <a:r>
              <a:rPr lang="en-US" sz="1600" dirty="0">
                <a:latin typeface="Comic Sans MS" panose="030F0702030302020204" pitchFamily="66" charset="0"/>
              </a:rPr>
              <a:t>7</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8" name="正方形/長方形 57">
                <a:extLst>
                  <a:ext uri="{FF2B5EF4-FFF2-40B4-BE49-F238E27FC236}">
                    <a16:creationId xmlns:a16="http://schemas.microsoft.com/office/drawing/2014/main" id="{24AD259C-F90F-45DC-B9D3-9A9B0AABE3AF}"/>
                  </a:ext>
                </a:extLst>
              </p:cNvPr>
              <p:cNvSpPr/>
              <p:nvPr/>
            </p:nvSpPr>
            <p:spPr>
              <a:xfrm>
                <a:off x="1219959" y="4300162"/>
                <a:ext cx="1999265"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𝑁</m:t>
                      </m:r>
                      <m:r>
                        <a:rPr lang="en-US" i="1">
                          <a:latin typeface="Cambria Math" panose="02040503050406030204" pitchFamily="18" charset="0"/>
                          <a:ea typeface="Cambria Math" panose="02040503050406030204" pitchFamily="18" charset="0"/>
                        </a:rPr>
                        <m:t>(6.08, </m:t>
                      </m:r>
                      <m:sSup>
                        <m:sSupPr>
                          <m:ctrlPr>
                            <a:rPr lang="en-US" i="1">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1.33</m:t>
                          </m:r>
                        </m:e>
                        <m:sup>
                          <m:r>
                            <a:rPr lang="en-US" i="1">
                              <a:latin typeface="Cambria Math" panose="02040503050406030204" pitchFamily="18" charset="0"/>
                              <a:ea typeface="Cambria Math" panose="02040503050406030204" pitchFamily="18" charset="0"/>
                            </a:rPr>
                            <m:t>2</m:t>
                          </m:r>
                        </m:sup>
                      </m:sSup>
                      <m:r>
                        <a:rPr lang="en-US" i="1">
                          <a:latin typeface="Cambria Math" panose="02040503050406030204" pitchFamily="18" charset="0"/>
                          <a:ea typeface="Cambria Math" panose="02040503050406030204" pitchFamily="18" charset="0"/>
                        </a:rPr>
                        <m:t>)</m:t>
                      </m:r>
                    </m:oMath>
                  </m:oMathPara>
                </a14:m>
                <a:endParaRPr lang="en-US" dirty="0">
                  <a:latin typeface="Comic Sans MS" panose="030F0702030302020204" pitchFamily="66" charset="0"/>
                </a:endParaRPr>
              </a:p>
            </p:txBody>
          </p:sp>
        </mc:Choice>
        <mc:Fallback xmlns="">
          <p:sp>
            <p:nvSpPr>
              <p:cNvPr id="58" name="正方形/長方形 57">
                <a:extLst>
                  <a:ext uri="{FF2B5EF4-FFF2-40B4-BE49-F238E27FC236}">
                    <a16:creationId xmlns:a16="http://schemas.microsoft.com/office/drawing/2014/main" id="{24AD259C-F90F-45DC-B9D3-9A9B0AABE3AF}"/>
                  </a:ext>
                </a:extLst>
              </p:cNvPr>
              <p:cNvSpPr>
                <a:spLocks noRot="1" noChangeAspect="1" noMove="1" noResize="1" noEditPoints="1" noAdjustHandles="1" noChangeArrowheads="1" noChangeShapeType="1" noTextEdit="1"/>
              </p:cNvSpPr>
              <p:nvPr/>
            </p:nvSpPr>
            <p:spPr>
              <a:xfrm>
                <a:off x="1219959" y="4300162"/>
                <a:ext cx="1999265" cy="369332"/>
              </a:xfrm>
              <a:prstGeom prst="rect">
                <a:avLst/>
              </a:prstGeom>
              <a:blipFill>
                <a:blip r:embed="rId4"/>
                <a:stretch>
                  <a:fillRect b="-14754"/>
                </a:stretch>
              </a:blipFill>
            </p:spPr>
            <p:txBody>
              <a:bodyPr/>
              <a:lstStyle/>
              <a:p>
                <a:r>
                  <a:rPr lang="en-GB">
                    <a:noFill/>
                  </a:rPr>
                  <a:t> </a:t>
                </a:r>
              </a:p>
            </p:txBody>
          </p:sp>
        </mc:Fallback>
      </mc:AlternateContent>
      <p:sp>
        <p:nvSpPr>
          <p:cNvPr id="59" name="テキスト ボックス 58">
            <a:extLst>
              <a:ext uri="{FF2B5EF4-FFF2-40B4-BE49-F238E27FC236}">
                <a16:creationId xmlns:a16="http://schemas.microsoft.com/office/drawing/2014/main" id="{61285A0A-2A46-43F8-BC65-8B59C043CCEC}"/>
              </a:ext>
            </a:extLst>
          </p:cNvPr>
          <p:cNvSpPr txBox="1"/>
          <p:nvPr/>
        </p:nvSpPr>
        <p:spPr>
          <a:xfrm>
            <a:off x="3965418" y="3858535"/>
            <a:ext cx="4879815" cy="2031325"/>
          </a:xfrm>
          <a:prstGeom prst="rect">
            <a:avLst/>
          </a:prstGeom>
          <a:noFill/>
        </p:spPr>
        <p:txBody>
          <a:bodyPr wrap="square" rtlCol="0">
            <a:spAutoFit/>
          </a:bodyPr>
          <a:lstStyle/>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When choosing only 2 values for our sample, consider the range of possible means</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The smallest possible mean would be 1.5 (if 1 and 2 were selected), and the highest would be 10.5, if 10 and 11 were selected)</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If we took a sample size 10, the smallest possible mean would be 4.2, and the largest would be 7.8</a:t>
            </a:r>
          </a:p>
        </p:txBody>
      </p:sp>
      <p:sp>
        <p:nvSpPr>
          <p:cNvPr id="3" name="テキスト ボックス 2">
            <a:extLst>
              <a:ext uri="{FF2B5EF4-FFF2-40B4-BE49-F238E27FC236}">
                <a16:creationId xmlns:a16="http://schemas.microsoft.com/office/drawing/2014/main" id="{60A54D56-1BFA-4679-A237-F915FC133924}"/>
              </a:ext>
            </a:extLst>
          </p:cNvPr>
          <p:cNvSpPr txBox="1"/>
          <p:nvPr/>
        </p:nvSpPr>
        <p:spPr>
          <a:xfrm>
            <a:off x="-63374" y="4807391"/>
            <a:ext cx="4101220" cy="1477328"/>
          </a:xfrm>
          <a:prstGeom prst="rect">
            <a:avLst/>
          </a:prstGeom>
          <a:noFill/>
        </p:spPr>
        <p:txBody>
          <a:bodyPr wrap="square" rtlCol="0">
            <a:spAutoFit/>
          </a:bodyPr>
          <a:lstStyle/>
          <a:p>
            <a:pPr algn="ctr"/>
            <a:r>
              <a:rPr lang="en-US" dirty="0">
                <a:latin typeface="Comic Sans MS" panose="030F0702030302020204" pitchFamily="66" charset="0"/>
              </a:rPr>
              <a:t>Population range: 	1-11</a:t>
            </a:r>
          </a:p>
          <a:p>
            <a:pPr algn="ctr"/>
            <a:endParaRPr lang="en-US" dirty="0">
              <a:latin typeface="Comic Sans MS" panose="030F0702030302020204" pitchFamily="66" charset="0"/>
            </a:endParaRPr>
          </a:p>
          <a:p>
            <a:pPr algn="ctr"/>
            <a:r>
              <a:rPr lang="en-US" dirty="0">
                <a:latin typeface="Comic Sans MS" panose="030F0702030302020204" pitchFamily="66" charset="0"/>
              </a:rPr>
              <a:t>Sample size 2 range: 		1.5-10.5</a:t>
            </a:r>
          </a:p>
          <a:p>
            <a:pPr algn="ctr"/>
            <a:endParaRPr lang="en-US" dirty="0">
              <a:latin typeface="Comic Sans MS" panose="030F0702030302020204" pitchFamily="66" charset="0"/>
            </a:endParaRPr>
          </a:p>
          <a:p>
            <a:pPr algn="ctr"/>
            <a:r>
              <a:rPr lang="en-US" dirty="0">
                <a:latin typeface="Comic Sans MS" panose="030F0702030302020204" pitchFamily="66" charset="0"/>
              </a:rPr>
              <a:t>Sample size 10 range:	4.2-7.8 </a:t>
            </a:r>
            <a:endParaRPr lang="en-GB" dirty="0">
              <a:latin typeface="Comic Sans MS" panose="030F0702030302020204" pitchFamily="66" charset="0"/>
            </a:endParaRPr>
          </a:p>
        </p:txBody>
      </p:sp>
    </p:spTree>
    <p:extLst>
      <p:ext uri="{BB962C8B-B14F-4D97-AF65-F5344CB8AC3E}">
        <p14:creationId xmlns:p14="http://schemas.microsoft.com/office/powerpoint/2010/main" val="2059968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9">
                                            <p:txEl>
                                              <p:pRg st="0" end="0"/>
                                            </p:txEl>
                                          </p:spTgt>
                                        </p:tgtEl>
                                        <p:attrNameLst>
                                          <p:attrName>style.visibility</p:attrName>
                                        </p:attrNameLst>
                                      </p:cBhvr>
                                      <p:to>
                                        <p:strVal val="visible"/>
                                      </p:to>
                                    </p:set>
                                    <p:animEffect transition="in" filter="blinds(horizontal)">
                                      <p:cBhvr>
                                        <p:cTn id="12" dur="500"/>
                                        <p:tgtEl>
                                          <p:spTgt spid="5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9">
                                            <p:txEl>
                                              <p:pRg st="2" end="2"/>
                                            </p:txEl>
                                          </p:spTgt>
                                        </p:tgtEl>
                                        <p:attrNameLst>
                                          <p:attrName>style.visibility</p:attrName>
                                        </p:attrNameLst>
                                      </p:cBhvr>
                                      <p:to>
                                        <p:strVal val="visible"/>
                                      </p:to>
                                    </p:set>
                                    <p:animEffect transition="in" filter="blinds(horizontal)">
                                      <p:cBhvr>
                                        <p:cTn id="17" dur="500"/>
                                        <p:tgtEl>
                                          <p:spTgt spid="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9">
                                            <p:txEl>
                                              <p:pRg st="4" end="4"/>
                                            </p:txEl>
                                          </p:spTgt>
                                        </p:tgtEl>
                                        <p:attrNameLst>
                                          <p:attrName>style.visibility</p:attrName>
                                        </p:attrNameLst>
                                      </p:cBhvr>
                                      <p:to>
                                        <p:strVal val="visible"/>
                                      </p:to>
                                    </p:set>
                                    <p:animEffect transition="in" filter="blinds(horizontal)">
                                      <p:cBhvr>
                                        <p:cTn id="27" dur="500"/>
                                        <p:tgtEl>
                                          <p:spTgt spid="5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a:latin typeface="Comic Sans MS" panose="030F0702030302020204" pitchFamily="66" charset="0"/>
              </a:rPr>
              <a:t>3G</a:t>
            </a:r>
            <a:endParaRPr lang="en-GB" sz="1600" dirty="0">
              <a:latin typeface="Comic Sans MS" panose="030F0702030302020204" pitchFamily="66" charset="0"/>
            </a:endParaRPr>
          </a:p>
        </p:txBody>
      </p:sp>
      <p:sp>
        <p:nvSpPr>
          <p:cNvPr id="7" name="コンテンツ プレースホルダー 2">
            <a:extLst>
              <a:ext uri="{FF2B5EF4-FFF2-40B4-BE49-F238E27FC236}">
                <a16:creationId xmlns:a16="http://schemas.microsoft.com/office/drawing/2014/main" id="{54434D81-CA02-45B1-B721-073B459E58CD}"/>
              </a:ext>
            </a:extLst>
          </p:cNvPr>
          <p:cNvSpPr>
            <a:spLocks noGrp="1"/>
          </p:cNvSpPr>
          <p:nvPr>
            <p:ph idx="1"/>
          </p:nvPr>
        </p:nvSpPr>
        <p:spPr>
          <a:xfrm>
            <a:off x="230820" y="1544715"/>
            <a:ext cx="3755254" cy="4891596"/>
          </a:xfrm>
        </p:spPr>
        <p:txBody>
          <a:bodyPr>
            <a:normAutofit/>
          </a:bodyPr>
          <a:lstStyle/>
          <a:p>
            <a:pPr marL="0" indent="0" algn="ctr">
              <a:buNone/>
            </a:pPr>
            <a:r>
              <a:rPr lang="en-US" sz="1500" b="1" dirty="0">
                <a:latin typeface="Comic Sans MS" panose="030F0702030302020204" pitchFamily="66" charset="0"/>
              </a:rPr>
              <a:t>You need to be able to do hypothesis testing using the normal distribution</a:t>
            </a:r>
            <a:endParaRPr lang="en-US" sz="1500" dirty="0">
              <a:latin typeface="Comic Sans MS" panose="030F0702030302020204" pitchFamily="66" charset="0"/>
            </a:endParaRPr>
          </a:p>
          <a:p>
            <a:pPr marL="0" indent="0" algn="ctr">
              <a:buNone/>
            </a:pPr>
            <a:endParaRPr lang="en-US" sz="1500" dirty="0">
              <a:latin typeface="Comic Sans MS" panose="030F0702030302020204" pitchFamily="66" charset="0"/>
            </a:endParaRPr>
          </a:p>
          <a:p>
            <a:pPr marL="0" indent="0" algn="ctr">
              <a:buNone/>
            </a:pPr>
            <a:r>
              <a:rPr lang="en-US" sz="1500" dirty="0">
                <a:latin typeface="Comic Sans MS" panose="030F0702030302020204" pitchFamily="66" charset="0"/>
              </a:rPr>
              <a:t>Imagine we had a set of data as follows:</a:t>
            </a:r>
          </a:p>
          <a:p>
            <a:pPr marL="0" indent="0" algn="ctr">
              <a:buNone/>
            </a:pPr>
            <a:endParaRPr lang="en-US" sz="1500" dirty="0">
              <a:latin typeface="Comic Sans MS" panose="030F0702030302020204" pitchFamily="66" charset="0"/>
            </a:endParaRPr>
          </a:p>
          <a:p>
            <a:pPr marL="0" indent="0" algn="ctr">
              <a:buNone/>
            </a:pPr>
            <a:r>
              <a:rPr lang="en-US" sz="1500" dirty="0">
                <a:latin typeface="Comic Sans MS" panose="030F0702030302020204" pitchFamily="66" charset="0"/>
              </a:rPr>
              <a:t>1  2  3  4  4  5  5  6  </a:t>
            </a:r>
          </a:p>
          <a:p>
            <a:pPr marL="0" indent="0" algn="ctr">
              <a:buNone/>
            </a:pPr>
            <a:r>
              <a:rPr lang="en-US" sz="1500" dirty="0">
                <a:latin typeface="Comic Sans MS" panose="030F0702030302020204" pitchFamily="66" charset="0"/>
              </a:rPr>
              <a:t>6  6  7  7  8  8  9  10  11</a:t>
            </a:r>
          </a:p>
          <a:p>
            <a:pPr marL="0" indent="0" algn="ctr">
              <a:buNone/>
            </a:pPr>
            <a:endParaRPr lang="en-US" sz="15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正方形/長方形 4">
                <a:extLst>
                  <a:ext uri="{FF2B5EF4-FFF2-40B4-BE49-F238E27FC236}">
                    <a16:creationId xmlns:a16="http://schemas.microsoft.com/office/drawing/2014/main" id="{3BA0E0C4-80CD-47F2-9514-6661284A4AA8}"/>
                  </a:ext>
                </a:extLst>
              </p:cNvPr>
              <p:cNvSpPr/>
              <p:nvPr/>
            </p:nvSpPr>
            <p:spPr>
              <a:xfrm>
                <a:off x="1363192" y="3874648"/>
                <a:ext cx="1694695"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𝑋</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𝑁</m:t>
                      </m:r>
                      <m:r>
                        <a:rPr lang="en-US" i="1">
                          <a:latin typeface="Cambria Math" panose="02040503050406030204" pitchFamily="18" charset="0"/>
                          <a:ea typeface="Cambria Math" panose="02040503050406030204" pitchFamily="18" charset="0"/>
                        </a:rPr>
                        <m:t>(6, </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2.65</m:t>
                          </m:r>
                        </m:e>
                        <m:sup>
                          <m:r>
                            <a:rPr lang="en-US" i="1">
                              <a:latin typeface="Cambria Math" panose="02040503050406030204" pitchFamily="18" charset="0"/>
                              <a:ea typeface="Cambria Math" panose="02040503050406030204" pitchFamily="18" charset="0"/>
                            </a:rPr>
                            <m:t>2</m:t>
                          </m:r>
                        </m:sup>
                      </m:sSup>
                      <m:r>
                        <a:rPr lang="en-US" i="1">
                          <a:latin typeface="Cambria Math" panose="02040503050406030204" pitchFamily="18" charset="0"/>
                          <a:ea typeface="Cambria Math" panose="02040503050406030204" pitchFamily="18" charset="0"/>
                        </a:rPr>
                        <m:t>)</m:t>
                      </m:r>
                    </m:oMath>
                  </m:oMathPara>
                </a14:m>
                <a:endParaRPr lang="en-US" dirty="0">
                  <a:latin typeface="Comic Sans MS" panose="030F0702030302020204" pitchFamily="66" charset="0"/>
                </a:endParaRPr>
              </a:p>
            </p:txBody>
          </p:sp>
        </mc:Choice>
        <mc:Fallback xmlns="">
          <p:sp>
            <p:nvSpPr>
              <p:cNvPr id="5" name="正方形/長方形 4">
                <a:extLst>
                  <a:ext uri="{FF2B5EF4-FFF2-40B4-BE49-F238E27FC236}">
                    <a16:creationId xmlns:a16="http://schemas.microsoft.com/office/drawing/2014/main" id="{3BA0E0C4-80CD-47F2-9514-6661284A4AA8}"/>
                  </a:ext>
                </a:extLst>
              </p:cNvPr>
              <p:cNvSpPr>
                <a:spLocks noRot="1" noChangeAspect="1" noMove="1" noResize="1" noEditPoints="1" noAdjustHandles="1" noChangeArrowheads="1" noChangeShapeType="1" noTextEdit="1"/>
              </p:cNvSpPr>
              <p:nvPr/>
            </p:nvSpPr>
            <p:spPr>
              <a:xfrm>
                <a:off x="1363192" y="3874648"/>
                <a:ext cx="1694695" cy="369332"/>
              </a:xfrm>
              <a:prstGeom prst="rect">
                <a:avLst/>
              </a:prstGeom>
              <a:blipFill>
                <a:blip r:embed="rId3"/>
                <a:stretch>
                  <a:fillRect b="-15000"/>
                </a:stretch>
              </a:blipFill>
            </p:spPr>
            <p:txBody>
              <a:bodyPr/>
              <a:lstStyle/>
              <a:p>
                <a:r>
                  <a:rPr lang="en-GB">
                    <a:noFill/>
                  </a:rPr>
                  <a:t> </a:t>
                </a:r>
              </a:p>
            </p:txBody>
          </p:sp>
        </mc:Fallback>
      </mc:AlternateContent>
      <p:graphicFrame>
        <p:nvGraphicFramePr>
          <p:cNvPr id="38" name="表 37">
            <a:extLst>
              <a:ext uri="{FF2B5EF4-FFF2-40B4-BE49-F238E27FC236}">
                <a16:creationId xmlns:a16="http://schemas.microsoft.com/office/drawing/2014/main" id="{67580278-925B-46E2-9260-80025CE22B83}"/>
              </a:ext>
            </a:extLst>
          </p:cNvPr>
          <p:cNvGraphicFramePr>
            <a:graphicFrameLocks noGrp="1"/>
          </p:cNvGraphicFramePr>
          <p:nvPr/>
        </p:nvGraphicFramePr>
        <p:xfrm>
          <a:off x="5142368" y="1312753"/>
          <a:ext cx="2888055" cy="2346960"/>
        </p:xfrm>
        <a:graphic>
          <a:graphicData uri="http://schemas.openxmlformats.org/drawingml/2006/table">
            <a:tbl>
              <a:tblPr firstRow="1" bandRow="1">
                <a:tableStyleId>{2D5ABB26-0587-4C30-8999-92F81FD0307C}</a:tableStyleId>
              </a:tblPr>
              <a:tblGrid>
                <a:gridCol w="962685">
                  <a:extLst>
                    <a:ext uri="{9D8B030D-6E8A-4147-A177-3AD203B41FA5}">
                      <a16:colId xmlns:a16="http://schemas.microsoft.com/office/drawing/2014/main" val="3347301784"/>
                    </a:ext>
                  </a:extLst>
                </a:gridCol>
                <a:gridCol w="962685">
                  <a:extLst>
                    <a:ext uri="{9D8B030D-6E8A-4147-A177-3AD203B41FA5}">
                      <a16:colId xmlns:a16="http://schemas.microsoft.com/office/drawing/2014/main" val="308623272"/>
                    </a:ext>
                  </a:extLst>
                </a:gridCol>
                <a:gridCol w="962685">
                  <a:extLst>
                    <a:ext uri="{9D8B030D-6E8A-4147-A177-3AD203B41FA5}">
                      <a16:colId xmlns:a16="http://schemas.microsoft.com/office/drawing/2014/main" val="2658758871"/>
                    </a:ext>
                  </a:extLst>
                </a:gridCol>
              </a:tblGrid>
              <a:tr h="294884">
                <a:tc>
                  <a:txBody>
                    <a:bodyPr/>
                    <a:lstStyle/>
                    <a:p>
                      <a:pPr algn="ctr"/>
                      <a:r>
                        <a:rPr lang="en-US" sz="1600" dirty="0">
                          <a:latin typeface="Comic Sans MS" panose="030F0702030302020204" pitchFamily="66" charset="0"/>
                        </a:rPr>
                        <a:t>Value 1</a:t>
                      </a: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latin typeface="Comic Sans MS" panose="030F0702030302020204" pitchFamily="66" charset="0"/>
                        </a:rPr>
                        <a:t>Value 2</a:t>
                      </a: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latin typeface="Comic Sans MS" panose="030F0702030302020204" pitchFamily="66" charset="0"/>
                        </a:rPr>
                        <a:t>Mean</a:t>
                      </a: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4365952"/>
                  </a:ext>
                </a:extLst>
              </a:tr>
              <a:tr h="294884">
                <a:tc>
                  <a:txBody>
                    <a:bodyPr/>
                    <a:lstStyle/>
                    <a:p>
                      <a:pPr algn="ct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7278438"/>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05949742"/>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12760329"/>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6400035"/>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16897254"/>
                  </a:ext>
                </a:extLst>
              </a:tr>
              <a:tr h="294884">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6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2877931"/>
                  </a:ext>
                </a:extLst>
              </a:tr>
            </a:tbl>
          </a:graphicData>
        </a:graphic>
      </p:graphicFrame>
      <p:sp>
        <p:nvSpPr>
          <p:cNvPr id="39" name="テキスト ボックス 38">
            <a:extLst>
              <a:ext uri="{FF2B5EF4-FFF2-40B4-BE49-F238E27FC236}">
                <a16:creationId xmlns:a16="http://schemas.microsoft.com/office/drawing/2014/main" id="{294EF166-DC51-4C60-8994-61B9CE92A8EA}"/>
              </a:ext>
            </a:extLst>
          </p:cNvPr>
          <p:cNvSpPr txBox="1"/>
          <p:nvPr/>
        </p:nvSpPr>
        <p:spPr>
          <a:xfrm>
            <a:off x="5450187" y="1656785"/>
            <a:ext cx="309700" cy="338554"/>
          </a:xfrm>
          <a:prstGeom prst="rect">
            <a:avLst/>
          </a:prstGeom>
          <a:noFill/>
        </p:spPr>
        <p:txBody>
          <a:bodyPr wrap="none" rtlCol="0">
            <a:spAutoFit/>
          </a:bodyPr>
          <a:lstStyle/>
          <a:p>
            <a:r>
              <a:rPr lang="en-US" sz="1600" dirty="0">
                <a:latin typeface="Comic Sans MS" panose="030F0702030302020204" pitchFamily="66" charset="0"/>
              </a:rPr>
              <a:t>4</a:t>
            </a:r>
            <a:endParaRPr lang="en-GB" sz="1600" dirty="0">
              <a:latin typeface="Comic Sans MS" panose="030F0702030302020204" pitchFamily="66" charset="0"/>
            </a:endParaRPr>
          </a:p>
        </p:txBody>
      </p:sp>
      <p:sp>
        <p:nvSpPr>
          <p:cNvPr id="40" name="テキスト ボックス 39">
            <a:extLst>
              <a:ext uri="{FF2B5EF4-FFF2-40B4-BE49-F238E27FC236}">
                <a16:creationId xmlns:a16="http://schemas.microsoft.com/office/drawing/2014/main" id="{F76137F0-E4E4-4D47-94A5-083E9BD83C13}"/>
              </a:ext>
            </a:extLst>
          </p:cNvPr>
          <p:cNvSpPr txBox="1"/>
          <p:nvPr/>
        </p:nvSpPr>
        <p:spPr>
          <a:xfrm>
            <a:off x="6390238" y="1646222"/>
            <a:ext cx="309700" cy="338554"/>
          </a:xfrm>
          <a:prstGeom prst="rect">
            <a:avLst/>
          </a:prstGeom>
          <a:noFill/>
        </p:spPr>
        <p:txBody>
          <a:bodyPr wrap="none" rtlCol="0">
            <a:spAutoFit/>
          </a:bodyPr>
          <a:lstStyle/>
          <a:p>
            <a:r>
              <a:rPr lang="en-US" sz="1600" dirty="0">
                <a:latin typeface="Comic Sans MS" panose="030F0702030302020204" pitchFamily="66" charset="0"/>
              </a:rPr>
              <a:t>5</a:t>
            </a:r>
            <a:endParaRPr lang="en-GB" sz="1600" dirty="0">
              <a:latin typeface="Comic Sans MS" panose="030F0702030302020204" pitchFamily="66" charset="0"/>
            </a:endParaRPr>
          </a:p>
        </p:txBody>
      </p:sp>
      <p:sp>
        <p:nvSpPr>
          <p:cNvPr id="42" name="テキスト ボックス 41">
            <a:extLst>
              <a:ext uri="{FF2B5EF4-FFF2-40B4-BE49-F238E27FC236}">
                <a16:creationId xmlns:a16="http://schemas.microsoft.com/office/drawing/2014/main" id="{14695379-3329-496C-BCA6-7183E03CF91E}"/>
              </a:ext>
            </a:extLst>
          </p:cNvPr>
          <p:cNvSpPr txBox="1"/>
          <p:nvPr/>
        </p:nvSpPr>
        <p:spPr>
          <a:xfrm>
            <a:off x="5448678" y="1990254"/>
            <a:ext cx="309700" cy="338554"/>
          </a:xfrm>
          <a:prstGeom prst="rect">
            <a:avLst/>
          </a:prstGeom>
          <a:noFill/>
        </p:spPr>
        <p:txBody>
          <a:bodyPr wrap="none" rtlCol="0">
            <a:spAutoFit/>
          </a:bodyPr>
          <a:lstStyle/>
          <a:p>
            <a:r>
              <a:rPr lang="en-US" sz="1600" dirty="0">
                <a:latin typeface="Comic Sans MS" panose="030F0702030302020204" pitchFamily="66" charset="0"/>
              </a:rPr>
              <a:t>3</a:t>
            </a:r>
            <a:endParaRPr lang="en-GB" sz="1600" dirty="0">
              <a:latin typeface="Comic Sans MS" panose="030F0702030302020204" pitchFamily="66" charset="0"/>
            </a:endParaRPr>
          </a:p>
        </p:txBody>
      </p:sp>
      <p:sp>
        <p:nvSpPr>
          <p:cNvPr id="43" name="テキスト ボックス 42">
            <a:extLst>
              <a:ext uri="{FF2B5EF4-FFF2-40B4-BE49-F238E27FC236}">
                <a16:creationId xmlns:a16="http://schemas.microsoft.com/office/drawing/2014/main" id="{20D698D9-8C85-4C13-8EE2-5DFC7E4455C3}"/>
              </a:ext>
            </a:extLst>
          </p:cNvPr>
          <p:cNvSpPr txBox="1"/>
          <p:nvPr/>
        </p:nvSpPr>
        <p:spPr>
          <a:xfrm>
            <a:off x="6388729" y="1979691"/>
            <a:ext cx="309700" cy="338554"/>
          </a:xfrm>
          <a:prstGeom prst="rect">
            <a:avLst/>
          </a:prstGeom>
          <a:noFill/>
        </p:spPr>
        <p:txBody>
          <a:bodyPr wrap="none" rtlCol="0">
            <a:spAutoFit/>
          </a:bodyPr>
          <a:lstStyle/>
          <a:p>
            <a:r>
              <a:rPr lang="en-US" sz="1600" dirty="0">
                <a:latin typeface="Comic Sans MS" panose="030F0702030302020204" pitchFamily="66" charset="0"/>
              </a:rPr>
              <a:t>9</a:t>
            </a:r>
            <a:endParaRPr lang="en-GB" sz="1600" dirty="0">
              <a:latin typeface="Comic Sans MS" panose="030F0702030302020204" pitchFamily="66" charset="0"/>
            </a:endParaRPr>
          </a:p>
        </p:txBody>
      </p:sp>
      <p:sp>
        <p:nvSpPr>
          <p:cNvPr id="44" name="テキスト ボックス 43">
            <a:extLst>
              <a:ext uri="{FF2B5EF4-FFF2-40B4-BE49-F238E27FC236}">
                <a16:creationId xmlns:a16="http://schemas.microsoft.com/office/drawing/2014/main" id="{E3C70FA4-D04C-4E13-9AB4-823FF25CD627}"/>
              </a:ext>
            </a:extLst>
          </p:cNvPr>
          <p:cNvSpPr txBox="1"/>
          <p:nvPr/>
        </p:nvSpPr>
        <p:spPr>
          <a:xfrm>
            <a:off x="5457731" y="2334286"/>
            <a:ext cx="309700" cy="338554"/>
          </a:xfrm>
          <a:prstGeom prst="rect">
            <a:avLst/>
          </a:prstGeom>
          <a:noFill/>
        </p:spPr>
        <p:txBody>
          <a:bodyPr wrap="none" rtlCol="0">
            <a:spAutoFit/>
          </a:bodyPr>
          <a:lstStyle/>
          <a:p>
            <a:r>
              <a:rPr lang="en-US" sz="1600" dirty="0">
                <a:latin typeface="Comic Sans MS" panose="030F0702030302020204" pitchFamily="66" charset="0"/>
              </a:rPr>
              <a:t>6</a:t>
            </a:r>
            <a:endParaRPr lang="en-GB" sz="1600" dirty="0">
              <a:latin typeface="Comic Sans MS" panose="030F0702030302020204" pitchFamily="66" charset="0"/>
            </a:endParaRPr>
          </a:p>
        </p:txBody>
      </p:sp>
      <p:sp>
        <p:nvSpPr>
          <p:cNvPr id="45" name="テキスト ボックス 44">
            <a:extLst>
              <a:ext uri="{FF2B5EF4-FFF2-40B4-BE49-F238E27FC236}">
                <a16:creationId xmlns:a16="http://schemas.microsoft.com/office/drawing/2014/main" id="{2CEC4536-8E13-42CD-B6CB-7C6050169095}"/>
              </a:ext>
            </a:extLst>
          </p:cNvPr>
          <p:cNvSpPr txBox="1"/>
          <p:nvPr/>
        </p:nvSpPr>
        <p:spPr>
          <a:xfrm>
            <a:off x="6397782" y="2323723"/>
            <a:ext cx="309700" cy="338554"/>
          </a:xfrm>
          <a:prstGeom prst="rect">
            <a:avLst/>
          </a:prstGeom>
          <a:noFill/>
        </p:spPr>
        <p:txBody>
          <a:bodyPr wrap="none" rtlCol="0">
            <a:spAutoFit/>
          </a:bodyPr>
          <a:lstStyle/>
          <a:p>
            <a:r>
              <a:rPr lang="en-US" sz="1600" dirty="0">
                <a:latin typeface="Comic Sans MS" panose="030F0702030302020204" pitchFamily="66" charset="0"/>
              </a:rPr>
              <a:t>5</a:t>
            </a:r>
            <a:endParaRPr lang="en-GB" sz="1600" dirty="0">
              <a:latin typeface="Comic Sans MS" panose="030F0702030302020204" pitchFamily="66" charset="0"/>
            </a:endParaRPr>
          </a:p>
        </p:txBody>
      </p:sp>
      <p:sp>
        <p:nvSpPr>
          <p:cNvPr id="46" name="テキスト ボックス 45">
            <a:extLst>
              <a:ext uri="{FF2B5EF4-FFF2-40B4-BE49-F238E27FC236}">
                <a16:creationId xmlns:a16="http://schemas.microsoft.com/office/drawing/2014/main" id="{3664570C-BF46-4C23-BAD6-889DC18F46F9}"/>
              </a:ext>
            </a:extLst>
          </p:cNvPr>
          <p:cNvSpPr txBox="1"/>
          <p:nvPr/>
        </p:nvSpPr>
        <p:spPr>
          <a:xfrm>
            <a:off x="5456222" y="2667755"/>
            <a:ext cx="309700" cy="338554"/>
          </a:xfrm>
          <a:prstGeom prst="rect">
            <a:avLst/>
          </a:prstGeom>
          <a:noFill/>
        </p:spPr>
        <p:txBody>
          <a:bodyPr wrap="none" rtlCol="0">
            <a:spAutoFit/>
          </a:bodyPr>
          <a:lstStyle/>
          <a:p>
            <a:r>
              <a:rPr lang="en-US" sz="1600" dirty="0">
                <a:latin typeface="Comic Sans MS" panose="030F0702030302020204" pitchFamily="66" charset="0"/>
              </a:rPr>
              <a:t>2</a:t>
            </a:r>
            <a:endParaRPr lang="en-GB" sz="1600" dirty="0">
              <a:latin typeface="Comic Sans MS" panose="030F0702030302020204" pitchFamily="66" charset="0"/>
            </a:endParaRPr>
          </a:p>
        </p:txBody>
      </p:sp>
      <p:sp>
        <p:nvSpPr>
          <p:cNvPr id="47" name="テキスト ボックス 46">
            <a:extLst>
              <a:ext uri="{FF2B5EF4-FFF2-40B4-BE49-F238E27FC236}">
                <a16:creationId xmlns:a16="http://schemas.microsoft.com/office/drawing/2014/main" id="{64A6BCA0-AA24-4192-A87A-7ED6179AC22D}"/>
              </a:ext>
            </a:extLst>
          </p:cNvPr>
          <p:cNvSpPr txBox="1"/>
          <p:nvPr/>
        </p:nvSpPr>
        <p:spPr>
          <a:xfrm>
            <a:off x="6396273" y="2657192"/>
            <a:ext cx="309700" cy="338554"/>
          </a:xfrm>
          <a:prstGeom prst="rect">
            <a:avLst/>
          </a:prstGeom>
          <a:noFill/>
        </p:spPr>
        <p:txBody>
          <a:bodyPr wrap="none" rtlCol="0">
            <a:spAutoFit/>
          </a:bodyPr>
          <a:lstStyle/>
          <a:p>
            <a:r>
              <a:rPr lang="en-US" sz="1600" dirty="0">
                <a:latin typeface="Comic Sans MS" panose="030F0702030302020204" pitchFamily="66" charset="0"/>
              </a:rPr>
              <a:t>8</a:t>
            </a:r>
            <a:endParaRPr lang="en-GB" sz="1600" dirty="0">
              <a:latin typeface="Comic Sans MS" panose="030F0702030302020204" pitchFamily="66" charset="0"/>
            </a:endParaRPr>
          </a:p>
        </p:txBody>
      </p:sp>
      <p:sp>
        <p:nvSpPr>
          <p:cNvPr id="48" name="テキスト ボックス 47">
            <a:extLst>
              <a:ext uri="{FF2B5EF4-FFF2-40B4-BE49-F238E27FC236}">
                <a16:creationId xmlns:a16="http://schemas.microsoft.com/office/drawing/2014/main" id="{3526637D-E84F-492E-98BB-93B64E0BB02A}"/>
              </a:ext>
            </a:extLst>
          </p:cNvPr>
          <p:cNvSpPr txBox="1"/>
          <p:nvPr/>
        </p:nvSpPr>
        <p:spPr>
          <a:xfrm>
            <a:off x="5465276" y="3002734"/>
            <a:ext cx="309700" cy="338554"/>
          </a:xfrm>
          <a:prstGeom prst="rect">
            <a:avLst/>
          </a:prstGeom>
          <a:noFill/>
        </p:spPr>
        <p:txBody>
          <a:bodyPr wrap="none" rtlCol="0">
            <a:spAutoFit/>
          </a:bodyPr>
          <a:lstStyle/>
          <a:p>
            <a:r>
              <a:rPr lang="en-US" sz="1600" dirty="0">
                <a:latin typeface="Comic Sans MS" panose="030F0702030302020204" pitchFamily="66" charset="0"/>
              </a:rPr>
              <a:t>7</a:t>
            </a:r>
            <a:endParaRPr lang="en-GB" sz="1600" dirty="0">
              <a:latin typeface="Comic Sans MS" panose="030F0702030302020204" pitchFamily="66" charset="0"/>
            </a:endParaRPr>
          </a:p>
        </p:txBody>
      </p:sp>
      <p:sp>
        <p:nvSpPr>
          <p:cNvPr id="49" name="テキスト ボックス 48">
            <a:extLst>
              <a:ext uri="{FF2B5EF4-FFF2-40B4-BE49-F238E27FC236}">
                <a16:creationId xmlns:a16="http://schemas.microsoft.com/office/drawing/2014/main" id="{81E2CFC4-FB15-494D-A2FB-84E2715FFA42}"/>
              </a:ext>
            </a:extLst>
          </p:cNvPr>
          <p:cNvSpPr txBox="1"/>
          <p:nvPr/>
        </p:nvSpPr>
        <p:spPr>
          <a:xfrm>
            <a:off x="6360060" y="2992171"/>
            <a:ext cx="402674" cy="338554"/>
          </a:xfrm>
          <a:prstGeom prst="rect">
            <a:avLst/>
          </a:prstGeom>
          <a:noFill/>
        </p:spPr>
        <p:txBody>
          <a:bodyPr wrap="none" rtlCol="0">
            <a:spAutoFit/>
          </a:bodyPr>
          <a:lstStyle/>
          <a:p>
            <a:r>
              <a:rPr lang="en-US" sz="1600" dirty="0">
                <a:latin typeface="Comic Sans MS" panose="030F0702030302020204" pitchFamily="66" charset="0"/>
              </a:rPr>
              <a:t>10</a:t>
            </a:r>
            <a:endParaRPr lang="en-GB" sz="1600" dirty="0">
              <a:latin typeface="Comic Sans MS" panose="030F0702030302020204" pitchFamily="66" charset="0"/>
            </a:endParaRPr>
          </a:p>
        </p:txBody>
      </p:sp>
      <p:sp>
        <p:nvSpPr>
          <p:cNvPr id="50" name="テキスト ボックス 49">
            <a:extLst>
              <a:ext uri="{FF2B5EF4-FFF2-40B4-BE49-F238E27FC236}">
                <a16:creationId xmlns:a16="http://schemas.microsoft.com/office/drawing/2014/main" id="{1EE3D253-E3AD-447D-9608-5D7792FFF6F0}"/>
              </a:ext>
            </a:extLst>
          </p:cNvPr>
          <p:cNvSpPr txBox="1"/>
          <p:nvPr/>
        </p:nvSpPr>
        <p:spPr>
          <a:xfrm>
            <a:off x="5463767" y="3336203"/>
            <a:ext cx="309700" cy="338554"/>
          </a:xfrm>
          <a:prstGeom prst="rect">
            <a:avLst/>
          </a:prstGeom>
          <a:noFill/>
        </p:spPr>
        <p:txBody>
          <a:bodyPr wrap="none" rtlCol="0">
            <a:spAutoFit/>
          </a:bodyPr>
          <a:lstStyle/>
          <a:p>
            <a:r>
              <a:rPr lang="en-US" sz="1600" dirty="0">
                <a:latin typeface="Comic Sans MS" panose="030F0702030302020204" pitchFamily="66" charset="0"/>
              </a:rPr>
              <a:t>6</a:t>
            </a:r>
            <a:endParaRPr lang="en-GB" sz="1600" dirty="0">
              <a:latin typeface="Comic Sans MS" panose="030F0702030302020204" pitchFamily="66" charset="0"/>
            </a:endParaRPr>
          </a:p>
        </p:txBody>
      </p:sp>
      <p:sp>
        <p:nvSpPr>
          <p:cNvPr id="51" name="テキスト ボックス 50">
            <a:extLst>
              <a:ext uri="{FF2B5EF4-FFF2-40B4-BE49-F238E27FC236}">
                <a16:creationId xmlns:a16="http://schemas.microsoft.com/office/drawing/2014/main" id="{4B44EDB4-5813-4193-AAAF-EB564CD9A0DB}"/>
              </a:ext>
            </a:extLst>
          </p:cNvPr>
          <p:cNvSpPr txBox="1"/>
          <p:nvPr/>
        </p:nvSpPr>
        <p:spPr>
          <a:xfrm>
            <a:off x="6403818" y="3325640"/>
            <a:ext cx="309700" cy="338554"/>
          </a:xfrm>
          <a:prstGeom prst="rect">
            <a:avLst/>
          </a:prstGeom>
          <a:noFill/>
        </p:spPr>
        <p:txBody>
          <a:bodyPr wrap="none" rtlCol="0">
            <a:spAutoFit/>
          </a:bodyPr>
          <a:lstStyle/>
          <a:p>
            <a:r>
              <a:rPr lang="en-US" sz="1600" dirty="0">
                <a:latin typeface="Comic Sans MS" panose="030F0702030302020204" pitchFamily="66" charset="0"/>
              </a:rPr>
              <a:t>8</a:t>
            </a:r>
            <a:endParaRPr lang="en-GB" sz="1600" dirty="0">
              <a:latin typeface="Comic Sans MS" panose="030F0702030302020204" pitchFamily="66" charset="0"/>
            </a:endParaRPr>
          </a:p>
        </p:txBody>
      </p:sp>
      <p:sp>
        <p:nvSpPr>
          <p:cNvPr id="52" name="テキスト ボックス 51">
            <a:extLst>
              <a:ext uri="{FF2B5EF4-FFF2-40B4-BE49-F238E27FC236}">
                <a16:creationId xmlns:a16="http://schemas.microsoft.com/office/drawing/2014/main" id="{9456FBE3-E715-4146-BECA-91F59F16C6D1}"/>
              </a:ext>
            </a:extLst>
          </p:cNvPr>
          <p:cNvSpPr txBox="1"/>
          <p:nvPr/>
        </p:nvSpPr>
        <p:spPr>
          <a:xfrm>
            <a:off x="7285022" y="1644713"/>
            <a:ext cx="486030" cy="338554"/>
          </a:xfrm>
          <a:prstGeom prst="rect">
            <a:avLst/>
          </a:prstGeom>
          <a:noFill/>
        </p:spPr>
        <p:txBody>
          <a:bodyPr wrap="none" rtlCol="0">
            <a:spAutoFit/>
          </a:bodyPr>
          <a:lstStyle/>
          <a:p>
            <a:r>
              <a:rPr lang="en-US" sz="1600" dirty="0">
                <a:latin typeface="Comic Sans MS" panose="030F0702030302020204" pitchFamily="66" charset="0"/>
              </a:rPr>
              <a:t>4.5</a:t>
            </a:r>
            <a:endParaRPr lang="en-GB" sz="1600" dirty="0">
              <a:latin typeface="Comic Sans MS" panose="030F0702030302020204" pitchFamily="66" charset="0"/>
            </a:endParaRPr>
          </a:p>
        </p:txBody>
      </p:sp>
      <p:sp>
        <p:nvSpPr>
          <p:cNvPr id="53" name="テキスト ボックス 52">
            <a:extLst>
              <a:ext uri="{FF2B5EF4-FFF2-40B4-BE49-F238E27FC236}">
                <a16:creationId xmlns:a16="http://schemas.microsoft.com/office/drawing/2014/main" id="{2AE2098A-6161-4944-AA25-805C90CC5553}"/>
              </a:ext>
            </a:extLst>
          </p:cNvPr>
          <p:cNvSpPr txBox="1"/>
          <p:nvPr/>
        </p:nvSpPr>
        <p:spPr>
          <a:xfrm>
            <a:off x="7375556" y="1988745"/>
            <a:ext cx="309700" cy="338554"/>
          </a:xfrm>
          <a:prstGeom prst="rect">
            <a:avLst/>
          </a:prstGeom>
          <a:noFill/>
        </p:spPr>
        <p:txBody>
          <a:bodyPr wrap="none" rtlCol="0">
            <a:spAutoFit/>
          </a:bodyPr>
          <a:lstStyle/>
          <a:p>
            <a:r>
              <a:rPr lang="en-US" sz="1600" dirty="0">
                <a:latin typeface="Comic Sans MS" panose="030F0702030302020204" pitchFamily="66" charset="0"/>
              </a:rPr>
              <a:t>6</a:t>
            </a:r>
            <a:endParaRPr lang="en-GB" sz="1600" dirty="0">
              <a:latin typeface="Comic Sans MS" panose="030F0702030302020204" pitchFamily="66" charset="0"/>
            </a:endParaRPr>
          </a:p>
        </p:txBody>
      </p:sp>
      <p:sp>
        <p:nvSpPr>
          <p:cNvPr id="54" name="テキスト ボックス 53">
            <a:extLst>
              <a:ext uri="{FF2B5EF4-FFF2-40B4-BE49-F238E27FC236}">
                <a16:creationId xmlns:a16="http://schemas.microsoft.com/office/drawing/2014/main" id="{C5F50F71-3F46-4D8B-8C6F-DD2F9046D4CC}"/>
              </a:ext>
            </a:extLst>
          </p:cNvPr>
          <p:cNvSpPr txBox="1"/>
          <p:nvPr/>
        </p:nvSpPr>
        <p:spPr>
          <a:xfrm>
            <a:off x="7285022" y="2314669"/>
            <a:ext cx="486030" cy="338554"/>
          </a:xfrm>
          <a:prstGeom prst="rect">
            <a:avLst/>
          </a:prstGeom>
          <a:noFill/>
        </p:spPr>
        <p:txBody>
          <a:bodyPr wrap="none" rtlCol="0">
            <a:spAutoFit/>
          </a:bodyPr>
          <a:lstStyle/>
          <a:p>
            <a:r>
              <a:rPr lang="en-US" sz="1600" dirty="0">
                <a:latin typeface="Comic Sans MS" panose="030F0702030302020204" pitchFamily="66" charset="0"/>
              </a:rPr>
              <a:t>5.5</a:t>
            </a:r>
            <a:endParaRPr lang="en-GB" sz="1600" dirty="0">
              <a:latin typeface="Comic Sans MS" panose="030F0702030302020204" pitchFamily="66" charset="0"/>
            </a:endParaRPr>
          </a:p>
        </p:txBody>
      </p:sp>
      <p:sp>
        <p:nvSpPr>
          <p:cNvPr id="55" name="テキスト ボックス 54">
            <a:extLst>
              <a:ext uri="{FF2B5EF4-FFF2-40B4-BE49-F238E27FC236}">
                <a16:creationId xmlns:a16="http://schemas.microsoft.com/office/drawing/2014/main" id="{1D862926-BB39-4B94-BAC6-DBF73D77CBF3}"/>
              </a:ext>
            </a:extLst>
          </p:cNvPr>
          <p:cNvSpPr txBox="1"/>
          <p:nvPr/>
        </p:nvSpPr>
        <p:spPr>
          <a:xfrm>
            <a:off x="7384610" y="2649648"/>
            <a:ext cx="309700" cy="338554"/>
          </a:xfrm>
          <a:prstGeom prst="rect">
            <a:avLst/>
          </a:prstGeom>
          <a:noFill/>
        </p:spPr>
        <p:txBody>
          <a:bodyPr wrap="none" rtlCol="0">
            <a:spAutoFit/>
          </a:bodyPr>
          <a:lstStyle/>
          <a:p>
            <a:r>
              <a:rPr lang="en-US" sz="1600" dirty="0">
                <a:latin typeface="Comic Sans MS" panose="030F0702030302020204" pitchFamily="66" charset="0"/>
              </a:rPr>
              <a:t>5</a:t>
            </a:r>
            <a:endParaRPr lang="en-GB" sz="1600" dirty="0">
              <a:latin typeface="Comic Sans MS" panose="030F0702030302020204" pitchFamily="66" charset="0"/>
            </a:endParaRPr>
          </a:p>
        </p:txBody>
      </p:sp>
      <p:sp>
        <p:nvSpPr>
          <p:cNvPr id="56" name="テキスト ボックス 55">
            <a:extLst>
              <a:ext uri="{FF2B5EF4-FFF2-40B4-BE49-F238E27FC236}">
                <a16:creationId xmlns:a16="http://schemas.microsoft.com/office/drawing/2014/main" id="{6BF92ED0-2552-44F1-BB6A-49C0E0E54CDD}"/>
              </a:ext>
            </a:extLst>
          </p:cNvPr>
          <p:cNvSpPr txBox="1"/>
          <p:nvPr/>
        </p:nvSpPr>
        <p:spPr>
          <a:xfrm>
            <a:off x="7294076" y="2984626"/>
            <a:ext cx="486030" cy="338554"/>
          </a:xfrm>
          <a:prstGeom prst="rect">
            <a:avLst/>
          </a:prstGeom>
          <a:noFill/>
        </p:spPr>
        <p:txBody>
          <a:bodyPr wrap="none" rtlCol="0">
            <a:spAutoFit/>
          </a:bodyPr>
          <a:lstStyle/>
          <a:p>
            <a:r>
              <a:rPr lang="en-US" sz="1600" dirty="0">
                <a:latin typeface="Comic Sans MS" panose="030F0702030302020204" pitchFamily="66" charset="0"/>
              </a:rPr>
              <a:t>8.5</a:t>
            </a:r>
            <a:endParaRPr lang="en-GB" sz="1600" dirty="0">
              <a:latin typeface="Comic Sans MS" panose="030F0702030302020204" pitchFamily="66" charset="0"/>
            </a:endParaRPr>
          </a:p>
        </p:txBody>
      </p:sp>
      <p:sp>
        <p:nvSpPr>
          <p:cNvPr id="57" name="テキスト ボックス 56">
            <a:extLst>
              <a:ext uri="{FF2B5EF4-FFF2-40B4-BE49-F238E27FC236}">
                <a16:creationId xmlns:a16="http://schemas.microsoft.com/office/drawing/2014/main" id="{64EC5F05-AF1F-4B97-B169-7CA74A091F9B}"/>
              </a:ext>
            </a:extLst>
          </p:cNvPr>
          <p:cNvSpPr txBox="1"/>
          <p:nvPr/>
        </p:nvSpPr>
        <p:spPr>
          <a:xfrm>
            <a:off x="7366503" y="3319604"/>
            <a:ext cx="309700" cy="338554"/>
          </a:xfrm>
          <a:prstGeom prst="rect">
            <a:avLst/>
          </a:prstGeom>
          <a:noFill/>
        </p:spPr>
        <p:txBody>
          <a:bodyPr wrap="none" rtlCol="0">
            <a:spAutoFit/>
          </a:bodyPr>
          <a:lstStyle/>
          <a:p>
            <a:r>
              <a:rPr lang="en-US" sz="1600" dirty="0">
                <a:latin typeface="Comic Sans MS" panose="030F0702030302020204" pitchFamily="66" charset="0"/>
              </a:rPr>
              <a:t>7</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8" name="正方形/長方形 57">
                <a:extLst>
                  <a:ext uri="{FF2B5EF4-FFF2-40B4-BE49-F238E27FC236}">
                    <a16:creationId xmlns:a16="http://schemas.microsoft.com/office/drawing/2014/main" id="{24AD259C-F90F-45DC-B9D3-9A9B0AABE3AF}"/>
                  </a:ext>
                </a:extLst>
              </p:cNvPr>
              <p:cNvSpPr/>
              <p:nvPr/>
            </p:nvSpPr>
            <p:spPr>
              <a:xfrm>
                <a:off x="1219959" y="4300162"/>
                <a:ext cx="1999265"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𝑁</m:t>
                      </m:r>
                      <m:r>
                        <a:rPr lang="en-US" i="1">
                          <a:latin typeface="Cambria Math" panose="02040503050406030204" pitchFamily="18" charset="0"/>
                          <a:ea typeface="Cambria Math" panose="02040503050406030204" pitchFamily="18" charset="0"/>
                        </a:rPr>
                        <m:t>(6.08, </m:t>
                      </m:r>
                      <m:sSup>
                        <m:sSupPr>
                          <m:ctrlPr>
                            <a:rPr lang="en-US" i="1">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1.33</m:t>
                          </m:r>
                        </m:e>
                        <m:sup>
                          <m:r>
                            <a:rPr lang="en-US" i="1">
                              <a:latin typeface="Cambria Math" panose="02040503050406030204" pitchFamily="18" charset="0"/>
                              <a:ea typeface="Cambria Math" panose="02040503050406030204" pitchFamily="18" charset="0"/>
                            </a:rPr>
                            <m:t>2</m:t>
                          </m:r>
                        </m:sup>
                      </m:sSup>
                      <m:r>
                        <a:rPr lang="en-US" i="1">
                          <a:latin typeface="Cambria Math" panose="02040503050406030204" pitchFamily="18" charset="0"/>
                          <a:ea typeface="Cambria Math" panose="02040503050406030204" pitchFamily="18" charset="0"/>
                        </a:rPr>
                        <m:t>)</m:t>
                      </m:r>
                    </m:oMath>
                  </m:oMathPara>
                </a14:m>
                <a:endParaRPr lang="en-US" dirty="0">
                  <a:latin typeface="Comic Sans MS" panose="030F0702030302020204" pitchFamily="66" charset="0"/>
                </a:endParaRPr>
              </a:p>
            </p:txBody>
          </p:sp>
        </mc:Choice>
        <mc:Fallback xmlns="">
          <p:sp>
            <p:nvSpPr>
              <p:cNvPr id="58" name="正方形/長方形 57">
                <a:extLst>
                  <a:ext uri="{FF2B5EF4-FFF2-40B4-BE49-F238E27FC236}">
                    <a16:creationId xmlns:a16="http://schemas.microsoft.com/office/drawing/2014/main" id="{24AD259C-F90F-45DC-B9D3-9A9B0AABE3AF}"/>
                  </a:ext>
                </a:extLst>
              </p:cNvPr>
              <p:cNvSpPr>
                <a:spLocks noRot="1" noChangeAspect="1" noMove="1" noResize="1" noEditPoints="1" noAdjustHandles="1" noChangeArrowheads="1" noChangeShapeType="1" noTextEdit="1"/>
              </p:cNvSpPr>
              <p:nvPr/>
            </p:nvSpPr>
            <p:spPr>
              <a:xfrm>
                <a:off x="1219959" y="4300162"/>
                <a:ext cx="1999265" cy="369332"/>
              </a:xfrm>
              <a:prstGeom prst="rect">
                <a:avLst/>
              </a:prstGeom>
              <a:blipFill>
                <a:blip r:embed="rId4"/>
                <a:stretch>
                  <a:fillRect b="-14754"/>
                </a:stretch>
              </a:blipFill>
            </p:spPr>
            <p:txBody>
              <a:bodyPr/>
              <a:lstStyle/>
              <a:p>
                <a:r>
                  <a:rPr lang="en-GB">
                    <a:noFill/>
                  </a:rPr>
                  <a:t> </a:t>
                </a:r>
              </a:p>
            </p:txBody>
          </p:sp>
        </mc:Fallback>
      </mc:AlternateContent>
      <p:sp>
        <p:nvSpPr>
          <p:cNvPr id="59" name="テキスト ボックス 58">
            <a:extLst>
              <a:ext uri="{FF2B5EF4-FFF2-40B4-BE49-F238E27FC236}">
                <a16:creationId xmlns:a16="http://schemas.microsoft.com/office/drawing/2014/main" id="{61285A0A-2A46-43F8-BC65-8B59C043CCEC}"/>
              </a:ext>
            </a:extLst>
          </p:cNvPr>
          <p:cNvSpPr txBox="1"/>
          <p:nvPr/>
        </p:nvSpPr>
        <p:spPr>
          <a:xfrm>
            <a:off x="3965418" y="3858535"/>
            <a:ext cx="4879815" cy="2677656"/>
          </a:xfrm>
          <a:prstGeom prst="rect">
            <a:avLst/>
          </a:prstGeom>
          <a:noFill/>
        </p:spPr>
        <p:txBody>
          <a:bodyPr wrap="square" rtlCol="0">
            <a:spAutoFit/>
          </a:bodyPr>
          <a:lstStyle/>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The key idea to take from this is that with a larger sample size, the range of possible values is lower</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Hence, the variance is also going to be lower as there is a smaller range for the values to exist in</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When dealing with a sample, the variance is estimated by dividing the population variance by the size of the sample</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That way, a larger sample will have a smaller estimated value for the variance…</a:t>
            </a:r>
          </a:p>
        </p:txBody>
      </p:sp>
      <p:sp>
        <p:nvSpPr>
          <p:cNvPr id="3" name="テキスト ボックス 2">
            <a:extLst>
              <a:ext uri="{FF2B5EF4-FFF2-40B4-BE49-F238E27FC236}">
                <a16:creationId xmlns:a16="http://schemas.microsoft.com/office/drawing/2014/main" id="{60A54D56-1BFA-4679-A237-F915FC133924}"/>
              </a:ext>
            </a:extLst>
          </p:cNvPr>
          <p:cNvSpPr txBox="1"/>
          <p:nvPr/>
        </p:nvSpPr>
        <p:spPr>
          <a:xfrm>
            <a:off x="-63374" y="4807391"/>
            <a:ext cx="4101220" cy="1477328"/>
          </a:xfrm>
          <a:prstGeom prst="rect">
            <a:avLst/>
          </a:prstGeom>
          <a:noFill/>
        </p:spPr>
        <p:txBody>
          <a:bodyPr wrap="square" rtlCol="0">
            <a:spAutoFit/>
          </a:bodyPr>
          <a:lstStyle/>
          <a:p>
            <a:pPr algn="ctr"/>
            <a:r>
              <a:rPr lang="en-US" dirty="0">
                <a:latin typeface="Comic Sans MS" panose="030F0702030302020204" pitchFamily="66" charset="0"/>
              </a:rPr>
              <a:t>Population range: 	1-11</a:t>
            </a:r>
          </a:p>
          <a:p>
            <a:pPr algn="ctr"/>
            <a:endParaRPr lang="en-US" dirty="0">
              <a:latin typeface="Comic Sans MS" panose="030F0702030302020204" pitchFamily="66" charset="0"/>
            </a:endParaRPr>
          </a:p>
          <a:p>
            <a:pPr algn="ctr"/>
            <a:r>
              <a:rPr lang="en-US" dirty="0">
                <a:latin typeface="Comic Sans MS" panose="030F0702030302020204" pitchFamily="66" charset="0"/>
              </a:rPr>
              <a:t>Sample size 2 range: 		1.5-10.5</a:t>
            </a:r>
          </a:p>
          <a:p>
            <a:pPr algn="ctr"/>
            <a:endParaRPr lang="en-US" dirty="0">
              <a:latin typeface="Comic Sans MS" panose="030F0702030302020204" pitchFamily="66" charset="0"/>
            </a:endParaRPr>
          </a:p>
          <a:p>
            <a:pPr algn="ctr"/>
            <a:r>
              <a:rPr lang="en-US" dirty="0">
                <a:latin typeface="Comic Sans MS" panose="030F0702030302020204" pitchFamily="66" charset="0"/>
              </a:rPr>
              <a:t>Sample size 10 range:	4.2-7.8 </a:t>
            </a:r>
            <a:endParaRPr lang="en-GB" dirty="0">
              <a:latin typeface="Comic Sans MS" panose="030F0702030302020204" pitchFamily="66" charset="0"/>
            </a:endParaRPr>
          </a:p>
        </p:txBody>
      </p:sp>
    </p:spTree>
    <p:extLst>
      <p:ext uri="{BB962C8B-B14F-4D97-AF65-F5344CB8AC3E}">
        <p14:creationId xmlns:p14="http://schemas.microsoft.com/office/powerpoint/2010/main" val="4248376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
                                            <p:txEl>
                                              <p:pRg st="0" end="0"/>
                                            </p:txEl>
                                          </p:spTgt>
                                        </p:tgtEl>
                                        <p:attrNameLst>
                                          <p:attrName>style.visibility</p:attrName>
                                        </p:attrNameLst>
                                      </p:cBhvr>
                                      <p:to>
                                        <p:strVal val="visible"/>
                                      </p:to>
                                    </p:set>
                                    <p:animEffect transition="in" filter="blinds(horizontal)">
                                      <p:cBhvr>
                                        <p:cTn id="7" dur="500"/>
                                        <p:tgtEl>
                                          <p:spTgt spid="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9">
                                            <p:txEl>
                                              <p:pRg st="2" end="2"/>
                                            </p:txEl>
                                          </p:spTgt>
                                        </p:tgtEl>
                                        <p:attrNameLst>
                                          <p:attrName>style.visibility</p:attrName>
                                        </p:attrNameLst>
                                      </p:cBhvr>
                                      <p:to>
                                        <p:strVal val="visible"/>
                                      </p:to>
                                    </p:set>
                                    <p:animEffect transition="in" filter="blinds(horizontal)">
                                      <p:cBhvr>
                                        <p:cTn id="12" dur="500"/>
                                        <p:tgtEl>
                                          <p:spTgt spid="5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9">
                                            <p:txEl>
                                              <p:pRg st="4" end="4"/>
                                            </p:txEl>
                                          </p:spTgt>
                                        </p:tgtEl>
                                        <p:attrNameLst>
                                          <p:attrName>style.visibility</p:attrName>
                                        </p:attrNameLst>
                                      </p:cBhvr>
                                      <p:to>
                                        <p:strVal val="visible"/>
                                      </p:to>
                                    </p:set>
                                    <p:animEffect transition="in" filter="blinds(horizontal)">
                                      <p:cBhvr>
                                        <p:cTn id="17" dur="500"/>
                                        <p:tgtEl>
                                          <p:spTgt spid="5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9">
                                            <p:txEl>
                                              <p:pRg st="6" end="6"/>
                                            </p:txEl>
                                          </p:spTgt>
                                        </p:tgtEl>
                                        <p:attrNameLst>
                                          <p:attrName>style.visibility</p:attrName>
                                        </p:attrNameLst>
                                      </p:cBhvr>
                                      <p:to>
                                        <p:strVal val="visible"/>
                                      </p:to>
                                    </p:set>
                                    <p:animEffect transition="in" filter="blinds(horizontal)">
                                      <p:cBhvr>
                                        <p:cTn id="22" dur="500"/>
                                        <p:tgtEl>
                                          <p:spTgt spid="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a:latin typeface="Comic Sans MS" panose="030F0702030302020204" pitchFamily="66" charset="0"/>
              </a:rPr>
              <a:t>3G</a:t>
            </a:r>
            <a:endParaRPr lang="en-GB" sz="1600" dirty="0">
              <a:latin typeface="Comic Sans MS" panose="030F0702030302020204" pitchFamily="66" charset="0"/>
            </a:endParaRPr>
          </a:p>
        </p:txBody>
      </p:sp>
      <p:sp>
        <p:nvSpPr>
          <p:cNvPr id="7" name="コンテンツ プレースホルダー 2">
            <a:extLst>
              <a:ext uri="{FF2B5EF4-FFF2-40B4-BE49-F238E27FC236}">
                <a16:creationId xmlns:a16="http://schemas.microsoft.com/office/drawing/2014/main" id="{54434D81-CA02-45B1-B721-073B459E58CD}"/>
              </a:ext>
            </a:extLst>
          </p:cNvPr>
          <p:cNvSpPr>
            <a:spLocks noGrp="1"/>
          </p:cNvSpPr>
          <p:nvPr>
            <p:ph idx="1"/>
          </p:nvPr>
        </p:nvSpPr>
        <p:spPr>
          <a:xfrm>
            <a:off x="230820" y="1544715"/>
            <a:ext cx="3755254" cy="4891596"/>
          </a:xfrm>
        </p:spPr>
        <p:txBody>
          <a:bodyPr>
            <a:normAutofit/>
          </a:bodyPr>
          <a:lstStyle/>
          <a:p>
            <a:pPr marL="0" indent="0" algn="ctr">
              <a:buNone/>
            </a:pPr>
            <a:r>
              <a:rPr lang="en-US" sz="1500" b="1" dirty="0">
                <a:latin typeface="Comic Sans MS" panose="030F0702030302020204" pitchFamily="66" charset="0"/>
              </a:rPr>
              <a:t>You need to be able to do hypothesis testing using the normal distribution</a:t>
            </a:r>
            <a:endParaRPr lang="en-US" sz="1500" dirty="0">
              <a:latin typeface="Comic Sans MS" panose="030F0702030302020204" pitchFamily="66" charset="0"/>
            </a:endParaRPr>
          </a:p>
          <a:p>
            <a:pPr marL="0" indent="0" algn="ctr">
              <a:buNone/>
            </a:pPr>
            <a:endParaRPr lang="en-US" sz="1500" dirty="0">
              <a:latin typeface="Comic Sans MS" panose="030F0702030302020204" pitchFamily="66" charset="0"/>
            </a:endParaRPr>
          </a:p>
          <a:p>
            <a:pPr marL="0" indent="0" algn="ctr">
              <a:buNone/>
            </a:pPr>
            <a:r>
              <a:rPr lang="en-US" sz="1500" dirty="0">
                <a:latin typeface="Comic Sans MS" panose="030F0702030302020204" pitchFamily="66" charset="0"/>
              </a:rPr>
              <a:t>When hypothesis testing with a population, you use values as follows:</a:t>
            </a:r>
          </a:p>
          <a:p>
            <a:pPr marL="0" indent="0" algn="ctr">
              <a:buNone/>
            </a:pPr>
            <a:endParaRPr lang="en-US" sz="1500" dirty="0">
              <a:latin typeface="Comic Sans MS" panose="030F0702030302020204" pitchFamily="66" charset="0"/>
            </a:endParaRPr>
          </a:p>
          <a:p>
            <a:pPr marL="0" indent="0" algn="ctr">
              <a:buNone/>
            </a:pPr>
            <a:endParaRPr lang="en-US" sz="1500" dirty="0">
              <a:latin typeface="Comic Sans MS" panose="030F0702030302020204" pitchFamily="66" charset="0"/>
            </a:endParaRPr>
          </a:p>
          <a:p>
            <a:pPr marL="0" indent="0" algn="ctr">
              <a:buNone/>
            </a:pPr>
            <a:r>
              <a:rPr lang="en-US" sz="1500" dirty="0">
                <a:latin typeface="Comic Sans MS" panose="030F0702030302020204" pitchFamily="66" charset="0"/>
              </a:rPr>
              <a:t>With a sample, we use the following relationship instead:</a:t>
            </a:r>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F575BCD9-FEFE-4B19-8F46-C9E938698906}"/>
                  </a:ext>
                </a:extLst>
              </p:cNvPr>
              <p:cNvSpPr txBox="1"/>
              <p:nvPr/>
            </p:nvSpPr>
            <p:spPr>
              <a:xfrm>
                <a:off x="1562470" y="3098307"/>
                <a:ext cx="1213987" cy="276999"/>
              </a:xfrm>
              <a:prstGeom prst="rect">
                <a:avLst/>
              </a:prstGeom>
              <a:noFill/>
              <a:ln w="25400">
                <a:no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m:t>
                      </m:r>
                    </m:oMath>
                  </m:oMathPara>
                </a14:m>
                <a:endParaRPr lang="en-GB" dirty="0"/>
              </a:p>
            </p:txBody>
          </p:sp>
        </mc:Choice>
        <mc:Fallback xmlns="">
          <p:sp>
            <p:nvSpPr>
              <p:cNvPr id="5" name="テキスト ボックス 4">
                <a:extLst>
                  <a:ext uri="{FF2B5EF4-FFF2-40B4-BE49-F238E27FC236}">
                    <a16:creationId xmlns:a16="http://schemas.microsoft.com/office/drawing/2014/main" id="{F575BCD9-FEFE-4B19-8F46-C9E938698906}"/>
                  </a:ext>
                </a:extLst>
              </p:cNvPr>
              <p:cNvSpPr txBox="1">
                <a:spLocks noRot="1" noChangeAspect="1" noMove="1" noResize="1" noEditPoints="1" noAdjustHandles="1" noChangeArrowheads="1" noChangeShapeType="1" noTextEdit="1"/>
              </p:cNvSpPr>
              <p:nvPr/>
            </p:nvSpPr>
            <p:spPr>
              <a:xfrm>
                <a:off x="1562470" y="3098307"/>
                <a:ext cx="1213987" cy="276999"/>
              </a:xfrm>
              <a:prstGeom prst="rect">
                <a:avLst/>
              </a:prstGeom>
              <a:blipFill>
                <a:blip r:embed="rId2"/>
                <a:stretch>
                  <a:fillRect l="-4020" t="-4348" r="-7035" b="-32609"/>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13D68712-5FC7-4DC4-86D3-4B6222386B2C}"/>
                  </a:ext>
                </a:extLst>
              </p:cNvPr>
              <p:cNvSpPr txBox="1"/>
              <p:nvPr/>
            </p:nvSpPr>
            <p:spPr>
              <a:xfrm>
                <a:off x="1553593" y="4165107"/>
                <a:ext cx="1324914" cy="627992"/>
              </a:xfrm>
              <a:prstGeom prst="rect">
                <a:avLst/>
              </a:prstGeom>
              <a:noFill/>
              <a:ln w="25400">
                <a:no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num>
                            <m:den>
                              <m:r>
                                <a:rPr lang="en-US" b="0" i="1" smtClean="0">
                                  <a:latin typeface="Cambria Math" panose="02040503050406030204" pitchFamily="18" charset="0"/>
                                  <a:ea typeface="Cambria Math" panose="02040503050406030204" pitchFamily="18" charset="0"/>
                                </a:rPr>
                                <m:t>𝑛</m:t>
                              </m:r>
                            </m:den>
                          </m:f>
                        </m:e>
                      </m:d>
                    </m:oMath>
                  </m:oMathPara>
                </a14:m>
                <a:endParaRPr lang="en-GB" dirty="0"/>
              </a:p>
            </p:txBody>
          </p:sp>
        </mc:Choice>
        <mc:Fallback xmlns="">
          <p:sp>
            <p:nvSpPr>
              <p:cNvPr id="6" name="テキスト ボックス 5">
                <a:extLst>
                  <a:ext uri="{FF2B5EF4-FFF2-40B4-BE49-F238E27FC236}">
                    <a16:creationId xmlns:a16="http://schemas.microsoft.com/office/drawing/2014/main" id="{13D68712-5FC7-4DC4-86D3-4B6222386B2C}"/>
                  </a:ext>
                </a:extLst>
              </p:cNvPr>
              <p:cNvSpPr txBox="1">
                <a:spLocks noRot="1" noChangeAspect="1" noMove="1" noResize="1" noEditPoints="1" noAdjustHandles="1" noChangeArrowheads="1" noChangeShapeType="1" noTextEdit="1"/>
              </p:cNvSpPr>
              <p:nvPr/>
            </p:nvSpPr>
            <p:spPr>
              <a:xfrm>
                <a:off x="1553593" y="4165107"/>
                <a:ext cx="1324914" cy="627992"/>
              </a:xfrm>
              <a:prstGeom prst="rect">
                <a:avLst/>
              </a:prstGeom>
              <a:blipFill>
                <a:blip r:embed="rId3"/>
                <a:stretch>
                  <a:fillRect/>
                </a:stretch>
              </a:blipFill>
              <a:ln w="25400">
                <a:noFill/>
              </a:ln>
            </p:spPr>
            <p:txBody>
              <a:bodyPr/>
              <a:lstStyle/>
              <a:p>
                <a:r>
                  <a:rPr lang="en-GB">
                    <a:noFill/>
                  </a:rPr>
                  <a:t> </a:t>
                </a:r>
              </a:p>
            </p:txBody>
          </p:sp>
        </mc:Fallback>
      </mc:AlternateContent>
      <p:cxnSp>
        <p:nvCxnSpPr>
          <p:cNvPr id="8" name="直線矢印コネクタ 7">
            <a:extLst>
              <a:ext uri="{FF2B5EF4-FFF2-40B4-BE49-F238E27FC236}">
                <a16:creationId xmlns:a16="http://schemas.microsoft.com/office/drawing/2014/main" id="{9AD1EA1E-A615-46DB-B2EC-7AE49819A84E}"/>
              </a:ext>
            </a:extLst>
          </p:cNvPr>
          <p:cNvCxnSpPr>
            <a:cxnSpLocks/>
          </p:cNvCxnSpPr>
          <p:nvPr/>
        </p:nvCxnSpPr>
        <p:spPr>
          <a:xfrm flipV="1">
            <a:off x="1926455" y="4802819"/>
            <a:ext cx="355107" cy="816746"/>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F0CB0139-C5F1-45C0-ABCD-BA6A4B399155}"/>
              </a:ext>
            </a:extLst>
          </p:cNvPr>
          <p:cNvSpPr txBox="1"/>
          <p:nvPr/>
        </p:nvSpPr>
        <p:spPr>
          <a:xfrm>
            <a:off x="949910" y="5672831"/>
            <a:ext cx="150920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We use the population mean</a:t>
            </a:r>
            <a:endParaRPr lang="en-GB" sz="1400" dirty="0">
              <a:solidFill>
                <a:srgbClr val="FF0000"/>
              </a:solidFill>
              <a:latin typeface="Comic Sans MS" panose="030F0702030302020204" pitchFamily="66" charset="0"/>
            </a:endParaRPr>
          </a:p>
        </p:txBody>
      </p:sp>
      <p:cxnSp>
        <p:nvCxnSpPr>
          <p:cNvPr id="11" name="直線矢印コネクタ 10">
            <a:extLst>
              <a:ext uri="{FF2B5EF4-FFF2-40B4-BE49-F238E27FC236}">
                <a16:creationId xmlns:a16="http://schemas.microsoft.com/office/drawing/2014/main" id="{DCDE285C-9EC4-44BD-8592-488F13FE5DCC}"/>
              </a:ext>
            </a:extLst>
          </p:cNvPr>
          <p:cNvCxnSpPr>
            <a:cxnSpLocks/>
          </p:cNvCxnSpPr>
          <p:nvPr/>
        </p:nvCxnSpPr>
        <p:spPr>
          <a:xfrm flipH="1" flipV="1">
            <a:off x="2913356" y="4537968"/>
            <a:ext cx="912920" cy="318117"/>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B653C842-FD40-426D-8C41-8E99ACA53ED9}"/>
                  </a:ext>
                </a:extLst>
              </p:cNvPr>
              <p:cNvSpPr txBox="1"/>
              <p:nvPr/>
            </p:nvSpPr>
            <p:spPr>
              <a:xfrm>
                <a:off x="3577701" y="4722920"/>
                <a:ext cx="2947387" cy="1384995"/>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We divide the population variance by the sample size, </a:t>
                </a:r>
                <a14:m>
                  <m:oMath xmlns:m="http://schemas.openxmlformats.org/officeDocument/2006/math">
                    <m:r>
                      <a:rPr lang="en-US" sz="1400" i="1" dirty="0" smtClean="0">
                        <a:solidFill>
                          <a:srgbClr val="FF0000"/>
                        </a:solidFill>
                        <a:latin typeface="Cambria Math" panose="02040503050406030204" pitchFamily="18" charset="0"/>
                      </a:rPr>
                      <m:t>𝑛</m:t>
                    </m:r>
                  </m:oMath>
                </a14:m>
                <a:endParaRPr lang="en-GB" sz="1400" dirty="0">
                  <a:solidFill>
                    <a:srgbClr val="FF0000"/>
                  </a:solidFill>
                  <a:latin typeface="Comic Sans MS" panose="030F0702030302020204" pitchFamily="66" charset="0"/>
                </a:endParaRPr>
              </a:p>
              <a:p>
                <a:pPr algn="ctr"/>
                <a:endParaRPr lang="en-US" sz="1400" dirty="0">
                  <a:solidFill>
                    <a:srgbClr val="FF0000"/>
                  </a:solidFill>
                  <a:latin typeface="Comic Sans MS" panose="030F0702030302020204" pitchFamily="66" charset="0"/>
                </a:endParaRPr>
              </a:p>
              <a:p>
                <a:pPr algn="ctr"/>
                <a:r>
                  <a:rPr lang="en-US" sz="1400" dirty="0">
                    <a:solidFill>
                      <a:srgbClr val="FF0000"/>
                    </a:solidFill>
                    <a:latin typeface="Comic Sans MS" panose="030F0702030302020204" pitchFamily="66" charset="0"/>
                    <a:sym typeface="Wingdings" panose="05000000000000000000" pitchFamily="2" charset="2"/>
                  </a:rPr>
                  <a:t> Remember that this represents the variance of the sample means!</a:t>
                </a:r>
                <a:endParaRPr lang="en-GB" sz="1400" dirty="0">
                  <a:solidFill>
                    <a:srgbClr val="FF0000"/>
                  </a:solidFill>
                  <a:latin typeface="Comic Sans MS" panose="030F0702030302020204" pitchFamily="66" charset="0"/>
                </a:endParaRPr>
              </a:p>
            </p:txBody>
          </p:sp>
        </mc:Choice>
        <mc:Fallback xmlns="">
          <p:sp>
            <p:nvSpPr>
              <p:cNvPr id="13" name="テキスト ボックス 12">
                <a:extLst>
                  <a:ext uri="{FF2B5EF4-FFF2-40B4-BE49-F238E27FC236}">
                    <a16:creationId xmlns:a16="http://schemas.microsoft.com/office/drawing/2014/main" id="{B653C842-FD40-426D-8C41-8E99ACA53ED9}"/>
                  </a:ext>
                </a:extLst>
              </p:cNvPr>
              <p:cNvSpPr txBox="1">
                <a:spLocks noRot="1" noChangeAspect="1" noMove="1" noResize="1" noEditPoints="1" noAdjustHandles="1" noChangeArrowheads="1" noChangeShapeType="1" noTextEdit="1"/>
              </p:cNvSpPr>
              <p:nvPr/>
            </p:nvSpPr>
            <p:spPr>
              <a:xfrm>
                <a:off x="3577701" y="4722920"/>
                <a:ext cx="2947387" cy="1384995"/>
              </a:xfrm>
              <a:prstGeom prst="rect">
                <a:avLst/>
              </a:prstGeom>
              <a:blipFill>
                <a:blip r:embed="rId4"/>
                <a:stretch>
                  <a:fillRect t="-881" b="-3524"/>
                </a:stretch>
              </a:blipFill>
            </p:spPr>
            <p:txBody>
              <a:bodyPr/>
              <a:lstStyle/>
              <a:p>
                <a:r>
                  <a:rPr lang="en-GB">
                    <a:noFill/>
                  </a:rPr>
                  <a:t> </a:t>
                </a:r>
              </a:p>
            </p:txBody>
          </p:sp>
        </mc:Fallback>
      </mc:AlternateContent>
      <p:sp>
        <p:nvSpPr>
          <p:cNvPr id="14" name="正方形/長方形 13">
            <a:extLst>
              <a:ext uri="{FF2B5EF4-FFF2-40B4-BE49-F238E27FC236}">
                <a16:creationId xmlns:a16="http://schemas.microsoft.com/office/drawing/2014/main" id="{741D096C-40DA-40EB-A6BA-B70DC59EB058}"/>
              </a:ext>
            </a:extLst>
          </p:cNvPr>
          <p:cNvSpPr/>
          <p:nvPr/>
        </p:nvSpPr>
        <p:spPr>
          <a:xfrm>
            <a:off x="2442575" y="4151129"/>
            <a:ext cx="307817" cy="644305"/>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正方形/長方形 14">
            <a:extLst>
              <a:ext uri="{FF2B5EF4-FFF2-40B4-BE49-F238E27FC236}">
                <a16:creationId xmlns:a16="http://schemas.microsoft.com/office/drawing/2014/main" id="{1EE7B736-B35E-45CD-B9FB-62B6C0FD2435}"/>
              </a:ext>
            </a:extLst>
          </p:cNvPr>
          <p:cNvSpPr/>
          <p:nvPr/>
        </p:nvSpPr>
        <p:spPr>
          <a:xfrm>
            <a:off x="2381911" y="3087289"/>
            <a:ext cx="307817" cy="295104"/>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正方形/長方形 16">
            <a:extLst>
              <a:ext uri="{FF2B5EF4-FFF2-40B4-BE49-F238E27FC236}">
                <a16:creationId xmlns:a16="http://schemas.microsoft.com/office/drawing/2014/main" id="{68AA8386-162C-4A03-9110-59048711AF4F}"/>
              </a:ext>
            </a:extLst>
          </p:cNvPr>
          <p:cNvSpPr/>
          <p:nvPr/>
        </p:nvSpPr>
        <p:spPr>
          <a:xfrm>
            <a:off x="2142214" y="3149433"/>
            <a:ext cx="210370" cy="232959"/>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正方形/長方形 17">
            <a:extLst>
              <a:ext uri="{FF2B5EF4-FFF2-40B4-BE49-F238E27FC236}">
                <a16:creationId xmlns:a16="http://schemas.microsoft.com/office/drawing/2014/main" id="{00F047C4-6475-489D-83B2-3ACC28DEA3AB}"/>
              </a:ext>
            </a:extLst>
          </p:cNvPr>
          <p:cNvSpPr/>
          <p:nvPr/>
        </p:nvSpPr>
        <p:spPr>
          <a:xfrm>
            <a:off x="2214715" y="4393786"/>
            <a:ext cx="210370" cy="232959"/>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8538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5" end="5"/>
                                            </p:txEl>
                                          </p:spTgt>
                                        </p:tgtEl>
                                        <p:attrNameLst>
                                          <p:attrName>style.visibility</p:attrName>
                                        </p:attrNameLst>
                                      </p:cBhvr>
                                      <p:to>
                                        <p:strVal val="visible"/>
                                      </p:to>
                                    </p:set>
                                    <p:animEffect transition="in" filter="blinds(horizontal)">
                                      <p:cBhvr>
                                        <p:cTn id="7" dur="500"/>
                                        <p:tgtEl>
                                          <p:spTgt spid="7">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linds(horizontal)">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blinds(horizontal)">
                                      <p:cBhvr>
                                        <p:cTn id="25" dur="500"/>
                                        <p:tgtEl>
                                          <p:spTgt spid="1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blinds(horizontal)">
                                      <p:cBhvr>
                                        <p:cTn id="28" dur="5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xit" presetSubtype="10" fill="hold" grpId="1" nodeType="clickEffect">
                                  <p:stCondLst>
                                    <p:cond delay="0"/>
                                  </p:stCondLst>
                                  <p:childTnLst>
                                    <p:animEffect transition="out" filter="blinds(horizontal)">
                                      <p:cBhvr>
                                        <p:cTn id="32" dur="500"/>
                                        <p:tgtEl>
                                          <p:spTgt spid="18"/>
                                        </p:tgtEl>
                                      </p:cBhvr>
                                    </p:animEffect>
                                    <p:set>
                                      <p:cBhvr>
                                        <p:cTn id="33" dur="1" fill="hold">
                                          <p:stCondLst>
                                            <p:cond delay="499"/>
                                          </p:stCondLst>
                                        </p:cTn>
                                        <p:tgtEl>
                                          <p:spTgt spid="18"/>
                                        </p:tgtEl>
                                        <p:attrNameLst>
                                          <p:attrName>style.visibility</p:attrName>
                                        </p:attrNameLst>
                                      </p:cBhvr>
                                      <p:to>
                                        <p:strVal val="hidden"/>
                                      </p:to>
                                    </p:set>
                                  </p:childTnLst>
                                </p:cTn>
                              </p:par>
                              <p:par>
                                <p:cTn id="34" presetID="3" presetClass="exit" presetSubtype="10" fill="hold" grpId="1" nodeType="withEffect">
                                  <p:stCondLst>
                                    <p:cond delay="0"/>
                                  </p:stCondLst>
                                  <p:childTnLst>
                                    <p:animEffect transition="out" filter="blinds(horizontal)">
                                      <p:cBhvr>
                                        <p:cTn id="35" dur="500"/>
                                        <p:tgtEl>
                                          <p:spTgt spid="17"/>
                                        </p:tgtEl>
                                      </p:cBhvr>
                                    </p:animEffect>
                                    <p:set>
                                      <p:cBhvr>
                                        <p:cTn id="36" dur="1" fill="hold">
                                          <p:stCondLst>
                                            <p:cond delay="499"/>
                                          </p:stCondLst>
                                        </p:cTn>
                                        <p:tgtEl>
                                          <p:spTgt spid="17"/>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blinds(horizontal)">
                                      <p:cBhvr>
                                        <p:cTn id="41" dur="500"/>
                                        <p:tgtEl>
                                          <p:spTgt spid="11"/>
                                        </p:tgtEl>
                                      </p:cBhvr>
                                    </p:animEffect>
                                  </p:childTnLst>
                                </p:cTn>
                              </p:par>
                              <p:par>
                                <p:cTn id="42" presetID="3" presetClass="entr" presetSubtype="10" fill="hold" nodeType="withEffect">
                                  <p:stCondLst>
                                    <p:cond delay="0"/>
                                  </p:stCondLst>
                                  <p:childTnLst>
                                    <p:set>
                                      <p:cBhvr>
                                        <p:cTn id="43" dur="1" fill="hold">
                                          <p:stCondLst>
                                            <p:cond delay="0"/>
                                          </p:stCondLst>
                                        </p:cTn>
                                        <p:tgtEl>
                                          <p:spTgt spid="13">
                                            <p:txEl>
                                              <p:pRg st="0" end="0"/>
                                            </p:txEl>
                                          </p:spTgt>
                                        </p:tgtEl>
                                        <p:attrNameLst>
                                          <p:attrName>style.visibility</p:attrName>
                                        </p:attrNameLst>
                                      </p:cBhvr>
                                      <p:to>
                                        <p:strVal val="visible"/>
                                      </p:to>
                                    </p:set>
                                    <p:animEffect transition="in" filter="blinds(horizontal)">
                                      <p:cBhvr>
                                        <p:cTn id="44" dur="500"/>
                                        <p:tgtEl>
                                          <p:spTgt spid="13">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blinds(horizontal)">
                                      <p:cBhvr>
                                        <p:cTn id="49" dur="500"/>
                                        <p:tgtEl>
                                          <p:spTgt spid="14"/>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blinds(horizontal)">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xit" presetSubtype="10" fill="hold" grpId="1" nodeType="clickEffect">
                                  <p:stCondLst>
                                    <p:cond delay="0"/>
                                  </p:stCondLst>
                                  <p:childTnLst>
                                    <p:animEffect transition="out" filter="blinds(horizontal)">
                                      <p:cBhvr>
                                        <p:cTn id="56" dur="500"/>
                                        <p:tgtEl>
                                          <p:spTgt spid="14"/>
                                        </p:tgtEl>
                                      </p:cBhvr>
                                    </p:animEffect>
                                    <p:set>
                                      <p:cBhvr>
                                        <p:cTn id="57" dur="1" fill="hold">
                                          <p:stCondLst>
                                            <p:cond delay="499"/>
                                          </p:stCondLst>
                                        </p:cTn>
                                        <p:tgtEl>
                                          <p:spTgt spid="14"/>
                                        </p:tgtEl>
                                        <p:attrNameLst>
                                          <p:attrName>style.visibility</p:attrName>
                                        </p:attrNameLst>
                                      </p:cBhvr>
                                      <p:to>
                                        <p:strVal val="hidden"/>
                                      </p:to>
                                    </p:set>
                                  </p:childTnLst>
                                </p:cTn>
                              </p:par>
                              <p:par>
                                <p:cTn id="58" presetID="3" presetClass="exit" presetSubtype="10" fill="hold" grpId="1" nodeType="withEffect">
                                  <p:stCondLst>
                                    <p:cond delay="0"/>
                                  </p:stCondLst>
                                  <p:childTnLst>
                                    <p:animEffect transition="out" filter="blinds(horizontal)">
                                      <p:cBhvr>
                                        <p:cTn id="59" dur="500"/>
                                        <p:tgtEl>
                                          <p:spTgt spid="15"/>
                                        </p:tgtEl>
                                      </p:cBhvr>
                                    </p:animEffect>
                                    <p:set>
                                      <p:cBhvr>
                                        <p:cTn id="60" dur="1" fill="hold">
                                          <p:stCondLst>
                                            <p:cond delay="499"/>
                                          </p:stCondLst>
                                        </p:cTn>
                                        <p:tgtEl>
                                          <p:spTgt spid="15"/>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nodeType="clickEffect">
                                  <p:stCondLst>
                                    <p:cond delay="0"/>
                                  </p:stCondLst>
                                  <p:childTnLst>
                                    <p:set>
                                      <p:cBhvr>
                                        <p:cTn id="64" dur="1" fill="hold">
                                          <p:stCondLst>
                                            <p:cond delay="0"/>
                                          </p:stCondLst>
                                        </p:cTn>
                                        <p:tgtEl>
                                          <p:spTgt spid="13">
                                            <p:txEl>
                                              <p:pRg st="2" end="2"/>
                                            </p:txEl>
                                          </p:spTgt>
                                        </p:tgtEl>
                                        <p:attrNameLst>
                                          <p:attrName>style.visibility</p:attrName>
                                        </p:attrNameLst>
                                      </p:cBhvr>
                                      <p:to>
                                        <p:strVal val="visible"/>
                                      </p:to>
                                    </p:set>
                                    <p:animEffect transition="in" filter="blinds(horizontal)">
                                      <p:cBhvr>
                                        <p:cTn id="65" dur="5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4" grpId="0" animBg="1"/>
      <p:bldP spid="14" grpId="1" animBg="1"/>
      <p:bldP spid="15" grpId="0" animBg="1"/>
      <p:bldP spid="15" grpId="1" animBg="1"/>
      <p:bldP spid="17" grpId="0" animBg="1"/>
      <p:bldP spid="17" grpId="1" animBg="1"/>
      <p:bldP spid="18" grpId="0" animBg="1"/>
      <p:bldP spid="18"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5"/>
                <a:ext cx="3755254" cy="4891596"/>
              </a:xfrm>
            </p:spPr>
            <p:txBody>
              <a:bodyPr>
                <a:normAutofit fontScale="92500"/>
              </a:bodyPr>
              <a:lstStyle/>
              <a:p>
                <a:pPr marL="0" indent="0" algn="ctr">
                  <a:buNone/>
                </a:pPr>
                <a:r>
                  <a:rPr lang="en-US" sz="1600" b="1" dirty="0">
                    <a:latin typeface="Comic Sans MS" panose="030F0702030302020204" pitchFamily="66" charset="0"/>
                  </a:rPr>
                  <a:t>You need to be able to do hypothesis testing using the normal distribution</a:t>
                </a:r>
                <a:endParaRPr lang="en-US" sz="1600" dirty="0">
                  <a:latin typeface="Comic Sans MS" panose="030F0702030302020204" pitchFamily="66" charset="0"/>
                </a:endParaRPr>
              </a:p>
              <a:p>
                <a:pPr marL="0" indent="0" algn="ctr">
                  <a:lnSpc>
                    <a:spcPct val="110000"/>
                  </a:lnSpc>
                  <a:spcBef>
                    <a:spcPts val="0"/>
                  </a:spcBef>
                  <a:buNone/>
                </a:pPr>
                <a:endParaRPr lang="en-US" sz="1400" dirty="0">
                  <a:latin typeface="Comic Sans MS" panose="030F0702030302020204" pitchFamily="66" charset="0"/>
                </a:endParaRPr>
              </a:p>
              <a:p>
                <a:pPr marL="0" indent="0" algn="ctr">
                  <a:lnSpc>
                    <a:spcPct val="110000"/>
                  </a:lnSpc>
                  <a:spcBef>
                    <a:spcPts val="0"/>
                  </a:spcBef>
                  <a:buNone/>
                </a:pPr>
                <a:r>
                  <a:rPr lang="en-US" sz="1400" dirty="0">
                    <a:latin typeface="Comic Sans MS" panose="030F0702030302020204" pitchFamily="66" charset="0"/>
                  </a:rPr>
                  <a:t>A company sells fruit juice in cartons. The amount of juice in a carton has a normal distribution with a standard deviation of 3ml.</a:t>
                </a:r>
              </a:p>
              <a:p>
                <a:pPr marL="0" indent="0" algn="ctr">
                  <a:lnSpc>
                    <a:spcPct val="110000"/>
                  </a:lnSpc>
                  <a:spcBef>
                    <a:spcPts val="0"/>
                  </a:spcBef>
                  <a:buNone/>
                </a:pPr>
                <a:endParaRPr lang="en-US" sz="1400" dirty="0">
                  <a:latin typeface="Comic Sans MS" panose="030F0702030302020204" pitchFamily="66" charset="0"/>
                </a:endParaRPr>
              </a:p>
              <a:p>
                <a:pPr marL="0" indent="0" algn="ctr">
                  <a:lnSpc>
                    <a:spcPct val="110000"/>
                  </a:lnSpc>
                  <a:spcBef>
                    <a:spcPts val="0"/>
                  </a:spcBef>
                  <a:buNone/>
                </a:pPr>
                <a:r>
                  <a:rPr lang="en-US" sz="1400" dirty="0">
                    <a:latin typeface="Comic Sans MS" panose="030F0702030302020204" pitchFamily="66" charset="0"/>
                  </a:rPr>
                  <a:t>The company claims that the mean amount of juice per carton, </a:t>
                </a:r>
                <a14:m>
                  <m:oMath xmlns:m="http://schemas.openxmlformats.org/officeDocument/2006/math">
                    <m:r>
                      <a:rPr lang="en-US" sz="1400" i="1" smtClean="0">
                        <a:latin typeface="Cambria Math" panose="02040503050406030204" pitchFamily="18" charset="0"/>
                        <a:ea typeface="Cambria Math" panose="02040503050406030204" pitchFamily="18" charset="0"/>
                      </a:rPr>
                      <m:t>𝜇</m:t>
                    </m:r>
                  </m:oMath>
                </a14:m>
                <a:r>
                  <a:rPr lang="en-GB" sz="1400" dirty="0">
                    <a:latin typeface="Comic Sans MS" panose="030F0702030302020204" pitchFamily="66" charset="0"/>
                  </a:rPr>
                  <a:t>, is 60ml. A trading inspector has received complaints that the company is overstating the amount of juice per carton and wishes to investigate this complaint.</a:t>
                </a:r>
              </a:p>
              <a:p>
                <a:pPr marL="0" indent="0" algn="ctr">
                  <a:lnSpc>
                    <a:spcPct val="110000"/>
                  </a:lnSpc>
                  <a:spcBef>
                    <a:spcPts val="0"/>
                  </a:spcBef>
                  <a:buNone/>
                </a:pPr>
                <a:endParaRPr lang="en-US" sz="1400" dirty="0">
                  <a:latin typeface="Comic Sans MS" panose="030F0702030302020204" pitchFamily="66" charset="0"/>
                </a:endParaRPr>
              </a:p>
              <a:p>
                <a:pPr marL="0" indent="0" algn="ctr">
                  <a:lnSpc>
                    <a:spcPct val="110000"/>
                  </a:lnSpc>
                  <a:spcBef>
                    <a:spcPts val="0"/>
                  </a:spcBef>
                  <a:buNone/>
                </a:pPr>
                <a:r>
                  <a:rPr lang="en-US" sz="1400" dirty="0">
                    <a:latin typeface="Comic Sans MS" panose="030F0702030302020204" pitchFamily="66" charset="0"/>
                  </a:rPr>
                  <a:t>T</a:t>
                </a:r>
                <a:r>
                  <a:rPr lang="en-GB" sz="1400" dirty="0">
                    <a:latin typeface="Comic Sans MS" panose="030F0702030302020204" pitchFamily="66" charset="0"/>
                  </a:rPr>
                  <a:t>he inspector takes a random sample of 16 cartons and finds that the mean amount of juice per carton is 59.1ml.</a:t>
                </a:r>
              </a:p>
              <a:p>
                <a:pPr marL="0" indent="0" algn="ctr">
                  <a:lnSpc>
                    <a:spcPct val="110000"/>
                  </a:lnSpc>
                  <a:spcBef>
                    <a:spcPts val="0"/>
                  </a:spcBef>
                  <a:buNone/>
                </a:pPr>
                <a:endParaRPr lang="en-US" sz="1400" dirty="0">
                  <a:latin typeface="Comic Sans MS" panose="030F0702030302020204" pitchFamily="66" charset="0"/>
                </a:endParaRPr>
              </a:p>
              <a:p>
                <a:pPr marL="0" indent="0" algn="ctr">
                  <a:lnSpc>
                    <a:spcPct val="110000"/>
                  </a:lnSpc>
                  <a:spcBef>
                    <a:spcPts val="0"/>
                  </a:spcBef>
                  <a:buNone/>
                </a:pPr>
                <a:r>
                  <a:rPr lang="en-US" sz="1400" dirty="0">
                    <a:latin typeface="Comic Sans MS" panose="030F0702030302020204" pitchFamily="66" charset="0"/>
                  </a:rPr>
                  <a:t>Using a 5% significance level, and stating your hypotheses clearly, test whether or not there is sufficient evidence to uphold the complaints.</a:t>
                </a:r>
                <a:endParaRPr lang="en-GB" sz="14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2C05EC9A-9A67-481E-9F6E-17B5E76AB2CF}"/>
                  </a:ext>
                </a:extLst>
              </p:cNvPr>
              <p:cNvSpPr>
                <a:spLocks noGrp="1" noRot="1" noChangeAspect="1" noMove="1" noResize="1" noEditPoints="1" noAdjustHandles="1" noChangeArrowheads="1" noChangeShapeType="1" noTextEdit="1"/>
              </p:cNvSpPr>
              <p:nvPr>
                <p:ph idx="1"/>
              </p:nvPr>
            </p:nvSpPr>
            <p:spPr>
              <a:xfrm>
                <a:off x="230820" y="1544715"/>
                <a:ext cx="3755254" cy="4891596"/>
              </a:xfrm>
              <a:blipFill>
                <a:blip r:embed="rId2"/>
                <a:stretch>
                  <a:fillRect l="-162" t="-623" r="-1461" b="-249"/>
                </a:stretch>
              </a:blipFill>
            </p:spPr>
            <p:txBody>
              <a:bodyPr/>
              <a:lstStyle/>
              <a:p>
                <a:r>
                  <a:rPr lang="en-GB">
                    <a:noFill/>
                  </a:rPr>
                  <a:t> </a:t>
                </a:r>
              </a:p>
            </p:txBody>
          </p:sp>
        </mc:Fallback>
      </mc:AlternateContent>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a:latin typeface="Comic Sans MS" panose="030F0702030302020204" pitchFamily="66" charset="0"/>
              </a:rPr>
              <a:t>3G</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6D429D57-37F1-4907-BB43-1E0CC65BEBD0}"/>
                  </a:ext>
                </a:extLst>
              </p:cNvPr>
              <p:cNvSpPr txBox="1"/>
              <p:nvPr/>
            </p:nvSpPr>
            <p:spPr>
              <a:xfrm>
                <a:off x="0" y="0"/>
                <a:ext cx="1213987" cy="276999"/>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m:t>
                      </m:r>
                    </m:oMath>
                  </m:oMathPara>
                </a14:m>
                <a:endParaRPr lang="en-GB" dirty="0"/>
              </a:p>
            </p:txBody>
          </p:sp>
        </mc:Choice>
        <mc:Fallback xmlns="">
          <p:sp>
            <p:nvSpPr>
              <p:cNvPr id="5" name="テキスト ボックス 4">
                <a:extLst>
                  <a:ext uri="{FF2B5EF4-FFF2-40B4-BE49-F238E27FC236}">
                    <a16:creationId xmlns:a16="http://schemas.microsoft.com/office/drawing/2014/main" id="{6D429D57-37F1-4907-BB43-1E0CC65BEBD0}"/>
                  </a:ext>
                </a:extLst>
              </p:cNvPr>
              <p:cNvSpPr txBox="1">
                <a:spLocks noRot="1" noChangeAspect="1" noMove="1" noResize="1" noEditPoints="1" noAdjustHandles="1" noChangeArrowheads="1" noChangeShapeType="1" noTextEdit="1"/>
              </p:cNvSpPr>
              <p:nvPr/>
            </p:nvSpPr>
            <p:spPr>
              <a:xfrm>
                <a:off x="0" y="0"/>
                <a:ext cx="1213987" cy="276999"/>
              </a:xfrm>
              <a:prstGeom prst="rect">
                <a:avLst/>
              </a:prstGeom>
              <a:blipFill>
                <a:blip r:embed="rId3"/>
                <a:stretch>
                  <a:fillRect l="-2956" r="-5911" b="-28571"/>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49825569-9A38-413B-83F1-321F9C093739}"/>
                  </a:ext>
                </a:extLst>
              </p:cNvPr>
              <p:cNvSpPr txBox="1"/>
              <p:nvPr/>
            </p:nvSpPr>
            <p:spPr>
              <a:xfrm>
                <a:off x="0" y="418730"/>
                <a:ext cx="1324914" cy="627992"/>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num>
                            <m:den>
                              <m:r>
                                <a:rPr lang="en-US" b="0" i="1" smtClean="0">
                                  <a:latin typeface="Cambria Math" panose="02040503050406030204" pitchFamily="18" charset="0"/>
                                  <a:ea typeface="Cambria Math" panose="02040503050406030204" pitchFamily="18" charset="0"/>
                                </a:rPr>
                                <m:t>𝑛</m:t>
                              </m:r>
                            </m:den>
                          </m:f>
                        </m:e>
                      </m:d>
                    </m:oMath>
                  </m:oMathPara>
                </a14:m>
                <a:endParaRPr lang="en-GB" dirty="0"/>
              </a:p>
            </p:txBody>
          </p:sp>
        </mc:Choice>
        <mc:Fallback xmlns="">
          <p:sp>
            <p:nvSpPr>
              <p:cNvPr id="6" name="テキスト ボックス 5">
                <a:extLst>
                  <a:ext uri="{FF2B5EF4-FFF2-40B4-BE49-F238E27FC236}">
                    <a16:creationId xmlns:a16="http://schemas.microsoft.com/office/drawing/2014/main" id="{49825569-9A38-413B-83F1-321F9C093739}"/>
                  </a:ext>
                </a:extLst>
              </p:cNvPr>
              <p:cNvSpPr txBox="1">
                <a:spLocks noRot="1" noChangeAspect="1" noMove="1" noResize="1" noEditPoints="1" noAdjustHandles="1" noChangeArrowheads="1" noChangeShapeType="1" noTextEdit="1"/>
              </p:cNvSpPr>
              <p:nvPr/>
            </p:nvSpPr>
            <p:spPr>
              <a:xfrm>
                <a:off x="0" y="418730"/>
                <a:ext cx="1324914" cy="62799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sp>
        <p:nvSpPr>
          <p:cNvPr id="7" name="テキスト ボックス 6">
            <a:extLst>
              <a:ext uri="{FF2B5EF4-FFF2-40B4-BE49-F238E27FC236}">
                <a16:creationId xmlns:a16="http://schemas.microsoft.com/office/drawing/2014/main" id="{DD4A9999-FD27-4182-99A4-07AE3007A987}"/>
              </a:ext>
            </a:extLst>
          </p:cNvPr>
          <p:cNvSpPr txBox="1"/>
          <p:nvPr/>
        </p:nvSpPr>
        <p:spPr>
          <a:xfrm>
            <a:off x="4305671" y="1438183"/>
            <a:ext cx="2343911" cy="307777"/>
          </a:xfrm>
          <a:prstGeom prst="rect">
            <a:avLst/>
          </a:prstGeom>
          <a:noFill/>
        </p:spPr>
        <p:txBody>
          <a:bodyPr wrap="none" rtlCol="0">
            <a:spAutoFit/>
          </a:bodyPr>
          <a:lstStyle/>
          <a:p>
            <a:r>
              <a:rPr lang="en-US" sz="1400" dirty="0">
                <a:latin typeface="Comic Sans MS" panose="030F0702030302020204" pitchFamily="66" charset="0"/>
              </a:rPr>
              <a:t>1) Write your Hypotheses</a:t>
            </a:r>
            <a:endParaRPr lang="en-GB" sz="14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3644BCBF-A830-4F97-84F5-353999FE0189}"/>
                  </a:ext>
                </a:extLst>
              </p:cNvPr>
              <p:cNvSpPr txBox="1"/>
              <p:nvPr/>
            </p:nvSpPr>
            <p:spPr>
              <a:xfrm>
                <a:off x="4722130" y="1802168"/>
                <a:ext cx="109517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0</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=60</m:t>
                      </m:r>
                    </m:oMath>
                  </m:oMathPara>
                </a14:m>
                <a:endParaRPr lang="en-GB" sz="1400" dirty="0">
                  <a:latin typeface="Comic Sans MS" panose="030F0702030302020204" pitchFamily="66" charset="0"/>
                </a:endParaRPr>
              </a:p>
            </p:txBody>
          </p:sp>
        </mc:Choice>
        <mc:Fallback xmlns="">
          <p:sp>
            <p:nvSpPr>
              <p:cNvPr id="8" name="テキスト ボックス 7">
                <a:extLst>
                  <a:ext uri="{FF2B5EF4-FFF2-40B4-BE49-F238E27FC236}">
                    <a16:creationId xmlns:a16="http://schemas.microsoft.com/office/drawing/2014/main" id="{3644BCBF-A830-4F97-84F5-353999FE0189}"/>
                  </a:ext>
                </a:extLst>
              </p:cNvPr>
              <p:cNvSpPr txBox="1">
                <a:spLocks noRot="1" noChangeAspect="1" noMove="1" noResize="1" noEditPoints="1" noAdjustHandles="1" noChangeArrowheads="1" noChangeShapeType="1" noTextEdit="1"/>
              </p:cNvSpPr>
              <p:nvPr/>
            </p:nvSpPr>
            <p:spPr>
              <a:xfrm>
                <a:off x="4722130" y="1802168"/>
                <a:ext cx="1095172" cy="307777"/>
              </a:xfrm>
              <a:prstGeom prst="rect">
                <a:avLst/>
              </a:prstGeom>
              <a:blipFill>
                <a:blip r:embed="rId5"/>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13AE1AE2-A2AA-4A1D-9007-417B0399D666}"/>
                  </a:ext>
                </a:extLst>
              </p:cNvPr>
              <p:cNvSpPr txBox="1"/>
              <p:nvPr/>
            </p:nvSpPr>
            <p:spPr>
              <a:xfrm>
                <a:off x="7030766" y="1821769"/>
                <a:ext cx="109100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1</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&lt;60</m:t>
                      </m:r>
                    </m:oMath>
                  </m:oMathPara>
                </a14:m>
                <a:endParaRPr lang="en-GB" sz="1400" dirty="0">
                  <a:latin typeface="Comic Sans MS" panose="030F0702030302020204" pitchFamily="66" charset="0"/>
                </a:endParaRPr>
              </a:p>
            </p:txBody>
          </p:sp>
        </mc:Choice>
        <mc:Fallback xmlns="">
          <p:sp>
            <p:nvSpPr>
              <p:cNvPr id="9" name="テキスト ボックス 8">
                <a:extLst>
                  <a:ext uri="{FF2B5EF4-FFF2-40B4-BE49-F238E27FC236}">
                    <a16:creationId xmlns:a16="http://schemas.microsoft.com/office/drawing/2014/main" id="{13AE1AE2-A2AA-4A1D-9007-417B0399D666}"/>
                  </a:ext>
                </a:extLst>
              </p:cNvPr>
              <p:cNvSpPr txBox="1">
                <a:spLocks noRot="1" noChangeAspect="1" noMove="1" noResize="1" noEditPoints="1" noAdjustHandles="1" noChangeArrowheads="1" noChangeShapeType="1" noTextEdit="1"/>
              </p:cNvSpPr>
              <p:nvPr/>
            </p:nvSpPr>
            <p:spPr>
              <a:xfrm>
                <a:off x="7030766" y="1821769"/>
                <a:ext cx="1091004" cy="307777"/>
              </a:xfrm>
              <a:prstGeom prst="rect">
                <a:avLst/>
              </a:prstGeom>
              <a:blipFill>
                <a:blip r:embed="rId6"/>
                <a:stretch>
                  <a:fillRect b="-4000"/>
                </a:stretch>
              </a:blipFill>
            </p:spPr>
            <p:txBody>
              <a:bodyPr/>
              <a:lstStyle/>
              <a:p>
                <a:r>
                  <a:rPr lang="en-GB">
                    <a:noFill/>
                  </a:rPr>
                  <a:t> </a:t>
                </a:r>
              </a:p>
            </p:txBody>
          </p:sp>
        </mc:Fallback>
      </mc:AlternateContent>
      <p:sp>
        <p:nvSpPr>
          <p:cNvPr id="10" name="テキスト ボックス 9">
            <a:extLst>
              <a:ext uri="{FF2B5EF4-FFF2-40B4-BE49-F238E27FC236}">
                <a16:creationId xmlns:a16="http://schemas.microsoft.com/office/drawing/2014/main" id="{7683E287-3774-4E6F-812C-214CCA51C0E2}"/>
              </a:ext>
            </a:extLst>
          </p:cNvPr>
          <p:cNvSpPr txBox="1"/>
          <p:nvPr/>
        </p:nvSpPr>
        <p:spPr>
          <a:xfrm>
            <a:off x="4293893" y="2132750"/>
            <a:ext cx="1925838" cy="830997"/>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sym typeface="Wingdings" panose="05000000000000000000" pitchFamily="2" charset="2"/>
              </a:rPr>
              <a:t> Remember that the null hypothesis is the default position </a:t>
            </a:r>
            <a:r>
              <a:rPr lang="en-US" sz="1200" dirty="0" err="1">
                <a:solidFill>
                  <a:srgbClr val="FF0000"/>
                </a:solidFill>
                <a:latin typeface="Comic Sans MS" panose="030F0702030302020204" pitchFamily="66" charset="0"/>
                <a:sym typeface="Wingdings" panose="05000000000000000000" pitchFamily="2" charset="2"/>
              </a:rPr>
              <a:t>ie</a:t>
            </a:r>
            <a:r>
              <a:rPr lang="en-US" sz="1200" dirty="0">
                <a:solidFill>
                  <a:srgbClr val="FF0000"/>
                </a:solidFill>
                <a:latin typeface="Comic Sans MS" panose="030F0702030302020204" pitchFamily="66" charset="0"/>
                <a:sym typeface="Wingdings" panose="05000000000000000000" pitchFamily="2" charset="2"/>
              </a:rPr>
              <a:t>) Nothing has changed</a:t>
            </a:r>
            <a:endParaRPr lang="en-GB" sz="1200" dirty="0">
              <a:solidFill>
                <a:srgbClr val="FF0000"/>
              </a:solidFill>
              <a:latin typeface="Comic Sans MS" panose="030F0702030302020204" pitchFamily="66" charset="0"/>
            </a:endParaRPr>
          </a:p>
        </p:txBody>
      </p:sp>
      <p:sp>
        <p:nvSpPr>
          <p:cNvPr id="11" name="テキスト ボックス 10">
            <a:extLst>
              <a:ext uri="{FF2B5EF4-FFF2-40B4-BE49-F238E27FC236}">
                <a16:creationId xmlns:a16="http://schemas.microsoft.com/office/drawing/2014/main" id="{F037E1D1-EA25-4A32-BB59-1F9F7877787B}"/>
              </a:ext>
            </a:extLst>
          </p:cNvPr>
          <p:cNvSpPr txBox="1"/>
          <p:nvPr/>
        </p:nvSpPr>
        <p:spPr>
          <a:xfrm>
            <a:off x="6457674" y="2141805"/>
            <a:ext cx="2469046" cy="1200329"/>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sym typeface="Wingdings" panose="05000000000000000000" pitchFamily="2" charset="2"/>
              </a:rPr>
              <a:t> The alternative hypothesis is where we consider the statement in the question. In this case, the claim is that the mean is lower than the company is saying</a:t>
            </a:r>
            <a:endParaRPr lang="en-GB" sz="1200" dirty="0">
              <a:solidFill>
                <a:srgbClr val="FF0000"/>
              </a:solidFill>
              <a:latin typeface="Comic Sans MS" panose="030F0702030302020204" pitchFamily="66" charset="0"/>
            </a:endParaRPr>
          </a:p>
        </p:txBody>
      </p:sp>
      <p:sp>
        <p:nvSpPr>
          <p:cNvPr id="12" name="テキスト ボックス 11">
            <a:extLst>
              <a:ext uri="{FF2B5EF4-FFF2-40B4-BE49-F238E27FC236}">
                <a16:creationId xmlns:a16="http://schemas.microsoft.com/office/drawing/2014/main" id="{27FF3183-D82B-431B-A844-416A2169B13C}"/>
              </a:ext>
            </a:extLst>
          </p:cNvPr>
          <p:cNvSpPr txBox="1"/>
          <p:nvPr/>
        </p:nvSpPr>
        <p:spPr>
          <a:xfrm>
            <a:off x="4332831" y="3484266"/>
            <a:ext cx="4811169" cy="523220"/>
          </a:xfrm>
          <a:prstGeom prst="rect">
            <a:avLst/>
          </a:prstGeom>
          <a:noFill/>
        </p:spPr>
        <p:txBody>
          <a:bodyPr wrap="square" rtlCol="0">
            <a:spAutoFit/>
          </a:bodyPr>
          <a:lstStyle/>
          <a:p>
            <a:r>
              <a:rPr lang="en-US" sz="1400" dirty="0">
                <a:latin typeface="Comic Sans MS" panose="030F0702030302020204" pitchFamily="66" charset="0"/>
              </a:rPr>
              <a:t>2) Convert the population distribution to the sample distribution</a:t>
            </a:r>
            <a:endParaRPr lang="en-GB" sz="14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F1E845DF-7E6B-436E-AFAB-B12C2B595B65}"/>
                  </a:ext>
                </a:extLst>
              </p:cNvPr>
              <p:cNvSpPr txBox="1"/>
              <p:nvPr/>
            </p:nvSpPr>
            <p:spPr>
              <a:xfrm>
                <a:off x="5056360" y="4667060"/>
                <a:ext cx="1168397"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𝑋</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𝑁</m:t>
                      </m:r>
                      <m:r>
                        <a:rPr lang="en-US" sz="1600" b="0" i="1" smtClean="0">
                          <a:latin typeface="Cambria Math" panose="02040503050406030204" pitchFamily="18" charset="0"/>
                          <a:ea typeface="Cambria Math" panose="02040503050406030204" pitchFamily="18" charset="0"/>
                        </a:rPr>
                        <m:t>(60,</m:t>
                      </m:r>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3</m:t>
                          </m:r>
                        </m:e>
                        <m:sup>
                          <m:r>
                            <a:rPr lang="en-US" sz="1600" b="0" i="1" smtClean="0">
                              <a:latin typeface="Cambria Math" panose="02040503050406030204" pitchFamily="18" charset="0"/>
                              <a:ea typeface="Cambria Math" panose="02040503050406030204" pitchFamily="18" charset="0"/>
                            </a:rPr>
                            <m:t>2</m:t>
                          </m:r>
                        </m:sup>
                      </m:sSup>
                      <m:r>
                        <a:rPr lang="en-US" sz="1600" b="0" i="1" smtClean="0">
                          <a:latin typeface="Cambria Math" panose="02040503050406030204" pitchFamily="18" charset="0"/>
                          <a:ea typeface="Cambria Math" panose="02040503050406030204" pitchFamily="18" charset="0"/>
                        </a:rPr>
                        <m:t>)</m:t>
                      </m:r>
                    </m:oMath>
                  </m:oMathPara>
                </a14:m>
                <a:endParaRPr lang="en-GB" sz="1600" dirty="0"/>
              </a:p>
            </p:txBody>
          </p:sp>
        </mc:Choice>
        <mc:Fallback xmlns="">
          <p:sp>
            <p:nvSpPr>
              <p:cNvPr id="13" name="テキスト ボックス 12">
                <a:extLst>
                  <a:ext uri="{FF2B5EF4-FFF2-40B4-BE49-F238E27FC236}">
                    <a16:creationId xmlns:a16="http://schemas.microsoft.com/office/drawing/2014/main" id="{F1E845DF-7E6B-436E-AFAB-B12C2B595B65}"/>
                  </a:ext>
                </a:extLst>
              </p:cNvPr>
              <p:cNvSpPr txBox="1">
                <a:spLocks noRot="1" noChangeAspect="1" noMove="1" noResize="1" noEditPoints="1" noAdjustHandles="1" noChangeArrowheads="1" noChangeShapeType="1" noTextEdit="1"/>
              </p:cNvSpPr>
              <p:nvPr/>
            </p:nvSpPr>
            <p:spPr>
              <a:xfrm>
                <a:off x="5056360" y="4667060"/>
                <a:ext cx="1168397" cy="246221"/>
              </a:xfrm>
              <a:prstGeom prst="rect">
                <a:avLst/>
              </a:prstGeom>
              <a:blipFill>
                <a:blip r:embed="rId7"/>
                <a:stretch>
                  <a:fillRect l="-3125" t="-2500" r="-5729"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5DBD6AD5-99D1-41C4-8D05-BC5C7D75A87E}"/>
                  </a:ext>
                </a:extLst>
              </p:cNvPr>
              <p:cNvSpPr txBox="1"/>
              <p:nvPr/>
            </p:nvSpPr>
            <p:spPr>
              <a:xfrm>
                <a:off x="6839893" y="4495045"/>
                <a:ext cx="1286826" cy="5582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1600" b="0" i="1" smtClean="0">
                              <a:latin typeface="Cambria Math" panose="02040503050406030204" pitchFamily="18" charset="0"/>
                              <a:ea typeface="Cambria Math" panose="02040503050406030204" pitchFamily="18" charset="0"/>
                            </a:rPr>
                          </m:ctrlPr>
                        </m:accPr>
                        <m:e>
                          <m:r>
                            <a:rPr lang="en-US" sz="1600" b="0" i="1" smtClean="0">
                              <a:latin typeface="Cambria Math" panose="02040503050406030204" pitchFamily="18" charset="0"/>
                              <a:ea typeface="Cambria Math" panose="02040503050406030204" pitchFamily="18" charset="0"/>
                            </a:rPr>
                            <m:t>𝑋</m:t>
                          </m:r>
                        </m:e>
                      </m:acc>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𝑁</m:t>
                      </m:r>
                      <m:d>
                        <m:dPr>
                          <m:ctrlPr>
                            <a:rPr lang="en-US" sz="1600" b="0" i="1" smtClean="0">
                              <a:latin typeface="Cambria Math" panose="02040503050406030204" pitchFamily="18" charset="0"/>
                              <a:ea typeface="Cambria Math" panose="02040503050406030204" pitchFamily="18" charset="0"/>
                            </a:rPr>
                          </m:ctrlPr>
                        </m:dPr>
                        <m:e>
                          <m:r>
                            <a:rPr lang="en-US" sz="1600" b="0" i="1" smtClean="0">
                              <a:latin typeface="Cambria Math" panose="02040503050406030204" pitchFamily="18" charset="0"/>
                              <a:ea typeface="Cambria Math" panose="02040503050406030204" pitchFamily="18" charset="0"/>
                            </a:rPr>
                            <m:t>60,</m:t>
                          </m:r>
                          <m:f>
                            <m:fPr>
                              <m:ctrlPr>
                                <a:rPr lang="en-US" sz="1600" b="0" i="1" smtClean="0">
                                  <a:latin typeface="Cambria Math" panose="02040503050406030204" pitchFamily="18" charset="0"/>
                                  <a:ea typeface="Cambria Math" panose="02040503050406030204" pitchFamily="18" charset="0"/>
                                </a:rPr>
                              </m:ctrlPr>
                            </m:fPr>
                            <m:num>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3</m:t>
                                  </m:r>
                                </m:e>
                                <m:sup>
                                  <m:r>
                                    <a:rPr lang="en-US" sz="1600" b="0" i="1" smtClean="0">
                                      <a:latin typeface="Cambria Math" panose="02040503050406030204" pitchFamily="18" charset="0"/>
                                      <a:ea typeface="Cambria Math" panose="02040503050406030204" pitchFamily="18" charset="0"/>
                                    </a:rPr>
                                    <m:t>2</m:t>
                                  </m:r>
                                </m:sup>
                              </m:sSup>
                            </m:num>
                            <m:den>
                              <m:r>
                                <a:rPr lang="en-US" sz="1600" b="0" i="1" smtClean="0">
                                  <a:latin typeface="Cambria Math" panose="02040503050406030204" pitchFamily="18" charset="0"/>
                                  <a:ea typeface="Cambria Math" panose="02040503050406030204" pitchFamily="18" charset="0"/>
                                </a:rPr>
                                <m:t>16</m:t>
                              </m:r>
                            </m:den>
                          </m:f>
                        </m:e>
                      </m:d>
                    </m:oMath>
                  </m:oMathPara>
                </a14:m>
                <a:endParaRPr lang="en-GB" sz="1600" dirty="0"/>
              </a:p>
            </p:txBody>
          </p:sp>
        </mc:Choice>
        <mc:Fallback xmlns="">
          <p:sp>
            <p:nvSpPr>
              <p:cNvPr id="14" name="テキスト ボックス 13">
                <a:extLst>
                  <a:ext uri="{FF2B5EF4-FFF2-40B4-BE49-F238E27FC236}">
                    <a16:creationId xmlns:a16="http://schemas.microsoft.com/office/drawing/2014/main" id="{5DBD6AD5-99D1-41C4-8D05-BC5C7D75A87E}"/>
                  </a:ext>
                </a:extLst>
              </p:cNvPr>
              <p:cNvSpPr txBox="1">
                <a:spLocks noRot="1" noChangeAspect="1" noMove="1" noResize="1" noEditPoints="1" noAdjustHandles="1" noChangeArrowheads="1" noChangeShapeType="1" noTextEdit="1"/>
              </p:cNvSpPr>
              <p:nvPr/>
            </p:nvSpPr>
            <p:spPr>
              <a:xfrm>
                <a:off x="6839893" y="4495045"/>
                <a:ext cx="1286826" cy="558230"/>
              </a:xfrm>
              <a:prstGeom prst="rect">
                <a:avLst/>
              </a:prstGeom>
              <a:blipFill>
                <a:blip r:embed="rId8"/>
                <a:stretch>
                  <a:fillRect b="-1087"/>
                </a:stretch>
              </a:blipFill>
            </p:spPr>
            <p:txBody>
              <a:bodyPr/>
              <a:lstStyle/>
              <a:p>
                <a:r>
                  <a:rPr lang="en-GB">
                    <a:noFill/>
                  </a:rPr>
                  <a:t> </a:t>
                </a:r>
              </a:p>
            </p:txBody>
          </p:sp>
        </mc:Fallback>
      </mc:AlternateContent>
      <p:cxnSp>
        <p:nvCxnSpPr>
          <p:cNvPr id="16" name="直線矢印コネクタ 15">
            <a:extLst>
              <a:ext uri="{FF2B5EF4-FFF2-40B4-BE49-F238E27FC236}">
                <a16:creationId xmlns:a16="http://schemas.microsoft.com/office/drawing/2014/main" id="{1FFD4672-16F1-4010-81EE-200F207C317F}"/>
              </a:ext>
            </a:extLst>
          </p:cNvPr>
          <p:cNvCxnSpPr/>
          <p:nvPr/>
        </p:nvCxnSpPr>
        <p:spPr>
          <a:xfrm>
            <a:off x="6301213" y="4789282"/>
            <a:ext cx="46172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1DC807C2-E313-4978-990D-BD069C5080C2}"/>
              </a:ext>
            </a:extLst>
          </p:cNvPr>
          <p:cNvSpPr txBox="1"/>
          <p:nvPr/>
        </p:nvSpPr>
        <p:spPr>
          <a:xfrm>
            <a:off x="6919401" y="3997764"/>
            <a:ext cx="1056702"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sym typeface="Wingdings" panose="05000000000000000000" pitchFamily="2" charset="2"/>
              </a:rPr>
              <a:t>Sample distribution</a:t>
            </a:r>
            <a:endParaRPr lang="en-GB" sz="1200" dirty="0">
              <a:solidFill>
                <a:srgbClr val="FF0000"/>
              </a:solidFill>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2F12D35E-C2D2-4467-A809-F3A10899DCCB}"/>
              </a:ext>
            </a:extLst>
          </p:cNvPr>
          <p:cNvSpPr txBox="1"/>
          <p:nvPr/>
        </p:nvSpPr>
        <p:spPr>
          <a:xfrm>
            <a:off x="5090601" y="3979657"/>
            <a:ext cx="1056702"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sym typeface="Wingdings" panose="05000000000000000000" pitchFamily="2" charset="2"/>
              </a:rPr>
              <a:t>Population distribution</a:t>
            </a:r>
            <a:endParaRPr lang="en-GB" sz="1200" dirty="0">
              <a:solidFill>
                <a:srgbClr val="FF0000"/>
              </a:solidFill>
              <a:latin typeface="Comic Sans MS" panose="030F0702030302020204" pitchFamily="66" charset="0"/>
            </a:endParaRPr>
          </a:p>
        </p:txBody>
      </p:sp>
      <p:sp>
        <p:nvSpPr>
          <p:cNvPr id="21" name="テキスト ボックス 20">
            <a:extLst>
              <a:ext uri="{FF2B5EF4-FFF2-40B4-BE49-F238E27FC236}">
                <a16:creationId xmlns:a16="http://schemas.microsoft.com/office/drawing/2014/main" id="{FC48A4A1-0693-4690-A754-6D21A0C5A375}"/>
              </a:ext>
            </a:extLst>
          </p:cNvPr>
          <p:cNvSpPr txBox="1"/>
          <p:nvPr/>
        </p:nvSpPr>
        <p:spPr>
          <a:xfrm>
            <a:off x="4332831" y="5385494"/>
            <a:ext cx="4811169" cy="738664"/>
          </a:xfrm>
          <a:prstGeom prst="rect">
            <a:avLst/>
          </a:prstGeom>
          <a:noFill/>
        </p:spPr>
        <p:txBody>
          <a:bodyPr wrap="square" rtlCol="0">
            <a:spAutoFit/>
          </a:bodyPr>
          <a:lstStyle/>
          <a:p>
            <a:r>
              <a:rPr lang="en-US" sz="1400" dirty="0">
                <a:latin typeface="Comic Sans MS" panose="030F0702030302020204" pitchFamily="66" charset="0"/>
              </a:rPr>
              <a:t>3) Now, using the sample distribution, we need to find the probability that a random sample of 16 gives a mean equal to or lower than 59.1…</a:t>
            </a:r>
            <a:endParaRPr lang="en-GB" sz="1400" dirty="0">
              <a:latin typeface="Comic Sans MS" panose="030F0702030302020204" pitchFamily="66" charset="0"/>
            </a:endParaRPr>
          </a:p>
        </p:txBody>
      </p:sp>
    </p:spTree>
    <p:extLst>
      <p:ext uri="{BB962C8B-B14F-4D97-AF65-F5344CB8AC3E}">
        <p14:creationId xmlns:p14="http://schemas.microsoft.com/office/powerpoint/2010/main" val="988747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blinds(horizontal)">
                                      <p:cBhvr>
                                        <p:cTn id="17" dur="500"/>
                                        <p:tgtEl>
                                          <p:spTgt spid="3">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linds(horizontal)">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linds(horizont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linds(horizont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blinds(horizontal)">
                                      <p:cBhvr>
                                        <p:cTn id="52" dur="500"/>
                                        <p:tgtEl>
                                          <p:spTgt spid="18"/>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linds(horizontal)">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blinds(horizontal)">
                                      <p:cBhvr>
                                        <p:cTn id="62" dur="5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blinds(horizontal)">
                                      <p:cBhvr>
                                        <p:cTn id="67" dur="500"/>
                                        <p:tgtEl>
                                          <p:spTgt spid="17"/>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blinds(horizontal)">
                                      <p:cBhvr>
                                        <p:cTn id="72" dur="500"/>
                                        <p:tgtEl>
                                          <p:spTgt spid="14"/>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blinds(horizontal)">
                                      <p:cBhvr>
                                        <p:cTn id="7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P spid="17" grpId="0"/>
      <p:bldP spid="18" grpId="0"/>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フリーフォーム: 図形 40">
            <a:extLst>
              <a:ext uri="{FF2B5EF4-FFF2-40B4-BE49-F238E27FC236}">
                <a16:creationId xmlns:a16="http://schemas.microsoft.com/office/drawing/2014/main" id="{EEC03A0F-5CAD-4322-A78C-DCCA24DAE7CC}"/>
              </a:ext>
            </a:extLst>
          </p:cNvPr>
          <p:cNvSpPr/>
          <p:nvPr/>
        </p:nvSpPr>
        <p:spPr>
          <a:xfrm>
            <a:off x="5620983" y="4390099"/>
            <a:ext cx="673100" cy="473075"/>
          </a:xfrm>
          <a:custGeom>
            <a:avLst/>
            <a:gdLst>
              <a:gd name="connsiteX0" fmla="*/ 673100 w 673100"/>
              <a:gd name="connsiteY0" fmla="*/ 466725 h 473075"/>
              <a:gd name="connsiteX1" fmla="*/ 673100 w 673100"/>
              <a:gd name="connsiteY1" fmla="*/ 0 h 473075"/>
              <a:gd name="connsiteX2" fmla="*/ 584200 w 673100"/>
              <a:gd name="connsiteY2" fmla="*/ 193675 h 473075"/>
              <a:gd name="connsiteX3" fmla="*/ 444500 w 673100"/>
              <a:gd name="connsiteY3" fmla="*/ 320675 h 473075"/>
              <a:gd name="connsiteX4" fmla="*/ 292100 w 673100"/>
              <a:gd name="connsiteY4" fmla="*/ 361950 h 473075"/>
              <a:gd name="connsiteX5" fmla="*/ 95250 w 673100"/>
              <a:gd name="connsiteY5" fmla="*/ 415925 h 473075"/>
              <a:gd name="connsiteX6" fmla="*/ 0 w 673100"/>
              <a:gd name="connsiteY6" fmla="*/ 434975 h 473075"/>
              <a:gd name="connsiteX7" fmla="*/ 0 w 673100"/>
              <a:gd name="connsiteY7" fmla="*/ 473075 h 473075"/>
              <a:gd name="connsiteX8" fmla="*/ 673100 w 673100"/>
              <a:gd name="connsiteY8" fmla="*/ 466725 h 47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3100" h="473075">
                <a:moveTo>
                  <a:pt x="673100" y="466725"/>
                </a:moveTo>
                <a:lnTo>
                  <a:pt x="673100" y="0"/>
                </a:lnTo>
                <a:lnTo>
                  <a:pt x="584200" y="193675"/>
                </a:lnTo>
                <a:lnTo>
                  <a:pt x="444500" y="320675"/>
                </a:lnTo>
                <a:lnTo>
                  <a:pt x="292100" y="361950"/>
                </a:lnTo>
                <a:lnTo>
                  <a:pt x="95250" y="415925"/>
                </a:lnTo>
                <a:lnTo>
                  <a:pt x="0" y="434975"/>
                </a:lnTo>
                <a:lnTo>
                  <a:pt x="0" y="473075"/>
                </a:lnTo>
                <a:lnTo>
                  <a:pt x="673100" y="466725"/>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5"/>
                <a:ext cx="3755254" cy="4891596"/>
              </a:xfrm>
            </p:spPr>
            <p:txBody>
              <a:bodyPr>
                <a:normAutofit fontScale="92500"/>
              </a:bodyPr>
              <a:lstStyle/>
              <a:p>
                <a:pPr marL="0" indent="0" algn="ctr">
                  <a:buNone/>
                </a:pPr>
                <a:r>
                  <a:rPr lang="en-US" sz="1600" b="1" dirty="0">
                    <a:latin typeface="Comic Sans MS" panose="030F0702030302020204" pitchFamily="66" charset="0"/>
                  </a:rPr>
                  <a:t>You need to be able to do hypothesis testing using the normal distribution</a:t>
                </a:r>
                <a:endParaRPr lang="en-US" sz="1600" dirty="0">
                  <a:latin typeface="Comic Sans MS" panose="030F0702030302020204" pitchFamily="66" charset="0"/>
                </a:endParaRPr>
              </a:p>
              <a:p>
                <a:pPr marL="0" indent="0" algn="ctr">
                  <a:lnSpc>
                    <a:spcPct val="110000"/>
                  </a:lnSpc>
                  <a:spcBef>
                    <a:spcPts val="0"/>
                  </a:spcBef>
                  <a:buNone/>
                </a:pPr>
                <a:endParaRPr lang="en-US" sz="1400" dirty="0">
                  <a:latin typeface="Comic Sans MS" panose="030F0702030302020204" pitchFamily="66" charset="0"/>
                </a:endParaRPr>
              </a:p>
              <a:p>
                <a:pPr marL="0" indent="0" algn="ctr">
                  <a:lnSpc>
                    <a:spcPct val="110000"/>
                  </a:lnSpc>
                  <a:spcBef>
                    <a:spcPts val="0"/>
                  </a:spcBef>
                  <a:buNone/>
                </a:pPr>
                <a:r>
                  <a:rPr lang="en-US" sz="1400" dirty="0">
                    <a:latin typeface="Comic Sans MS" panose="030F0702030302020204" pitchFamily="66" charset="0"/>
                  </a:rPr>
                  <a:t>A company sells fruit juice in cartons. The amount of juice in a carton has a normal distribution with a standard deviation of 3ml.</a:t>
                </a:r>
              </a:p>
              <a:p>
                <a:pPr marL="0" indent="0" algn="ctr">
                  <a:lnSpc>
                    <a:spcPct val="110000"/>
                  </a:lnSpc>
                  <a:spcBef>
                    <a:spcPts val="0"/>
                  </a:spcBef>
                  <a:buNone/>
                </a:pPr>
                <a:endParaRPr lang="en-US" sz="1400" dirty="0">
                  <a:latin typeface="Comic Sans MS" panose="030F0702030302020204" pitchFamily="66" charset="0"/>
                </a:endParaRPr>
              </a:p>
              <a:p>
                <a:pPr marL="0" indent="0" algn="ctr">
                  <a:lnSpc>
                    <a:spcPct val="110000"/>
                  </a:lnSpc>
                  <a:spcBef>
                    <a:spcPts val="0"/>
                  </a:spcBef>
                  <a:buNone/>
                </a:pPr>
                <a:r>
                  <a:rPr lang="en-US" sz="1400" dirty="0">
                    <a:latin typeface="Comic Sans MS" panose="030F0702030302020204" pitchFamily="66" charset="0"/>
                  </a:rPr>
                  <a:t>The company claims that the mean amount of juice per carton, </a:t>
                </a:r>
                <a14:m>
                  <m:oMath xmlns:m="http://schemas.openxmlformats.org/officeDocument/2006/math">
                    <m:r>
                      <a:rPr lang="en-US" sz="1400" i="1" smtClean="0">
                        <a:latin typeface="Cambria Math" panose="02040503050406030204" pitchFamily="18" charset="0"/>
                        <a:ea typeface="Cambria Math" panose="02040503050406030204" pitchFamily="18" charset="0"/>
                      </a:rPr>
                      <m:t>𝜇</m:t>
                    </m:r>
                  </m:oMath>
                </a14:m>
                <a:r>
                  <a:rPr lang="en-GB" sz="1400" dirty="0">
                    <a:latin typeface="Comic Sans MS" panose="030F0702030302020204" pitchFamily="66" charset="0"/>
                  </a:rPr>
                  <a:t>, is 60ml. A trading inspector has received complaints that the company is overstating the amount of juice per carton and wishes to investigate this complaint.</a:t>
                </a:r>
              </a:p>
              <a:p>
                <a:pPr marL="0" indent="0" algn="ctr">
                  <a:lnSpc>
                    <a:spcPct val="110000"/>
                  </a:lnSpc>
                  <a:spcBef>
                    <a:spcPts val="0"/>
                  </a:spcBef>
                  <a:buNone/>
                </a:pPr>
                <a:endParaRPr lang="en-US" sz="1400" dirty="0">
                  <a:latin typeface="Comic Sans MS" panose="030F0702030302020204" pitchFamily="66" charset="0"/>
                </a:endParaRPr>
              </a:p>
              <a:p>
                <a:pPr marL="0" indent="0" algn="ctr">
                  <a:lnSpc>
                    <a:spcPct val="110000"/>
                  </a:lnSpc>
                  <a:spcBef>
                    <a:spcPts val="0"/>
                  </a:spcBef>
                  <a:buNone/>
                </a:pPr>
                <a:r>
                  <a:rPr lang="en-US" sz="1400" dirty="0">
                    <a:latin typeface="Comic Sans MS" panose="030F0702030302020204" pitchFamily="66" charset="0"/>
                  </a:rPr>
                  <a:t>T</a:t>
                </a:r>
                <a:r>
                  <a:rPr lang="en-GB" sz="1400" dirty="0">
                    <a:latin typeface="Comic Sans MS" panose="030F0702030302020204" pitchFamily="66" charset="0"/>
                  </a:rPr>
                  <a:t>he inspector takes a random sample of 16 cartons and finds that the mean amount of juice per carton is 59.1ml.</a:t>
                </a:r>
              </a:p>
              <a:p>
                <a:pPr marL="0" indent="0" algn="ctr">
                  <a:lnSpc>
                    <a:spcPct val="110000"/>
                  </a:lnSpc>
                  <a:spcBef>
                    <a:spcPts val="0"/>
                  </a:spcBef>
                  <a:buNone/>
                </a:pPr>
                <a:endParaRPr lang="en-US" sz="1400" dirty="0">
                  <a:latin typeface="Comic Sans MS" panose="030F0702030302020204" pitchFamily="66" charset="0"/>
                </a:endParaRPr>
              </a:p>
              <a:p>
                <a:pPr marL="0" indent="0" algn="ctr">
                  <a:lnSpc>
                    <a:spcPct val="110000"/>
                  </a:lnSpc>
                  <a:spcBef>
                    <a:spcPts val="0"/>
                  </a:spcBef>
                  <a:buNone/>
                </a:pPr>
                <a:r>
                  <a:rPr lang="en-US" sz="1400" dirty="0">
                    <a:latin typeface="Comic Sans MS" panose="030F0702030302020204" pitchFamily="66" charset="0"/>
                  </a:rPr>
                  <a:t>Using a 5% significance level, and stating your hypotheses clearly, test whether or not there is sufficient evidence to uphold the complaints.</a:t>
                </a:r>
                <a:endParaRPr lang="en-GB" sz="14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2C05EC9A-9A67-481E-9F6E-17B5E76AB2CF}"/>
                  </a:ext>
                </a:extLst>
              </p:cNvPr>
              <p:cNvSpPr>
                <a:spLocks noGrp="1" noRot="1" noChangeAspect="1" noMove="1" noResize="1" noEditPoints="1" noAdjustHandles="1" noChangeArrowheads="1" noChangeShapeType="1" noTextEdit="1"/>
              </p:cNvSpPr>
              <p:nvPr>
                <p:ph idx="1"/>
              </p:nvPr>
            </p:nvSpPr>
            <p:spPr>
              <a:xfrm>
                <a:off x="230820" y="1544715"/>
                <a:ext cx="3755254" cy="4891596"/>
              </a:xfrm>
              <a:blipFill>
                <a:blip r:embed="rId2"/>
                <a:stretch>
                  <a:fillRect l="-162" t="-623" r="-1461" b="-249"/>
                </a:stretch>
              </a:blipFill>
            </p:spPr>
            <p:txBody>
              <a:bodyPr/>
              <a:lstStyle/>
              <a:p>
                <a:r>
                  <a:rPr lang="en-GB">
                    <a:noFill/>
                  </a:rPr>
                  <a:t> </a:t>
                </a:r>
              </a:p>
            </p:txBody>
          </p:sp>
        </mc:Fallback>
      </mc:AlternateContent>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a:latin typeface="Comic Sans MS" panose="030F0702030302020204" pitchFamily="66" charset="0"/>
              </a:rPr>
              <a:t>3G</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6D429D57-37F1-4907-BB43-1E0CC65BEBD0}"/>
                  </a:ext>
                </a:extLst>
              </p:cNvPr>
              <p:cNvSpPr txBox="1"/>
              <p:nvPr/>
            </p:nvSpPr>
            <p:spPr>
              <a:xfrm>
                <a:off x="0" y="0"/>
                <a:ext cx="1213987" cy="276999"/>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m:t>
                      </m:r>
                    </m:oMath>
                  </m:oMathPara>
                </a14:m>
                <a:endParaRPr lang="en-GB" dirty="0"/>
              </a:p>
            </p:txBody>
          </p:sp>
        </mc:Choice>
        <mc:Fallback xmlns="">
          <p:sp>
            <p:nvSpPr>
              <p:cNvPr id="5" name="テキスト ボックス 4">
                <a:extLst>
                  <a:ext uri="{FF2B5EF4-FFF2-40B4-BE49-F238E27FC236}">
                    <a16:creationId xmlns:a16="http://schemas.microsoft.com/office/drawing/2014/main" id="{6D429D57-37F1-4907-BB43-1E0CC65BEBD0}"/>
                  </a:ext>
                </a:extLst>
              </p:cNvPr>
              <p:cNvSpPr txBox="1">
                <a:spLocks noRot="1" noChangeAspect="1" noMove="1" noResize="1" noEditPoints="1" noAdjustHandles="1" noChangeArrowheads="1" noChangeShapeType="1" noTextEdit="1"/>
              </p:cNvSpPr>
              <p:nvPr/>
            </p:nvSpPr>
            <p:spPr>
              <a:xfrm>
                <a:off x="0" y="0"/>
                <a:ext cx="1213987" cy="276999"/>
              </a:xfrm>
              <a:prstGeom prst="rect">
                <a:avLst/>
              </a:prstGeom>
              <a:blipFill>
                <a:blip r:embed="rId3"/>
                <a:stretch>
                  <a:fillRect l="-2956" r="-5911" b="-28571"/>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49825569-9A38-413B-83F1-321F9C093739}"/>
                  </a:ext>
                </a:extLst>
              </p:cNvPr>
              <p:cNvSpPr txBox="1"/>
              <p:nvPr/>
            </p:nvSpPr>
            <p:spPr>
              <a:xfrm>
                <a:off x="0" y="418730"/>
                <a:ext cx="1324914" cy="627992"/>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num>
                            <m:den>
                              <m:r>
                                <a:rPr lang="en-US" b="0" i="1" smtClean="0">
                                  <a:latin typeface="Cambria Math" panose="02040503050406030204" pitchFamily="18" charset="0"/>
                                  <a:ea typeface="Cambria Math" panose="02040503050406030204" pitchFamily="18" charset="0"/>
                                </a:rPr>
                                <m:t>𝑛</m:t>
                              </m:r>
                            </m:den>
                          </m:f>
                        </m:e>
                      </m:d>
                    </m:oMath>
                  </m:oMathPara>
                </a14:m>
                <a:endParaRPr lang="en-GB" dirty="0"/>
              </a:p>
            </p:txBody>
          </p:sp>
        </mc:Choice>
        <mc:Fallback xmlns="">
          <p:sp>
            <p:nvSpPr>
              <p:cNvPr id="6" name="テキスト ボックス 5">
                <a:extLst>
                  <a:ext uri="{FF2B5EF4-FFF2-40B4-BE49-F238E27FC236}">
                    <a16:creationId xmlns:a16="http://schemas.microsoft.com/office/drawing/2014/main" id="{49825569-9A38-413B-83F1-321F9C093739}"/>
                  </a:ext>
                </a:extLst>
              </p:cNvPr>
              <p:cNvSpPr txBox="1">
                <a:spLocks noRot="1" noChangeAspect="1" noMove="1" noResize="1" noEditPoints="1" noAdjustHandles="1" noChangeArrowheads="1" noChangeShapeType="1" noTextEdit="1"/>
              </p:cNvSpPr>
              <p:nvPr/>
            </p:nvSpPr>
            <p:spPr>
              <a:xfrm>
                <a:off x="0" y="418730"/>
                <a:ext cx="1324914" cy="62799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テキスト ボックス 18">
                <a:extLst>
                  <a:ext uri="{FF2B5EF4-FFF2-40B4-BE49-F238E27FC236}">
                    <a16:creationId xmlns:a16="http://schemas.microsoft.com/office/drawing/2014/main" id="{7A374E4D-E2AF-4DDA-9538-237CFB007846}"/>
                  </a:ext>
                </a:extLst>
              </p:cNvPr>
              <p:cNvSpPr txBox="1"/>
              <p:nvPr/>
            </p:nvSpPr>
            <p:spPr>
              <a:xfrm>
                <a:off x="5272546" y="1420428"/>
                <a:ext cx="109517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0</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=60</m:t>
                      </m:r>
                    </m:oMath>
                  </m:oMathPara>
                </a14:m>
                <a:endParaRPr lang="en-GB" sz="1400" dirty="0">
                  <a:latin typeface="Comic Sans MS" panose="030F0702030302020204" pitchFamily="66" charset="0"/>
                </a:endParaRPr>
              </a:p>
            </p:txBody>
          </p:sp>
        </mc:Choice>
        <mc:Fallback xmlns="">
          <p:sp>
            <p:nvSpPr>
              <p:cNvPr id="19" name="テキスト ボックス 18">
                <a:extLst>
                  <a:ext uri="{FF2B5EF4-FFF2-40B4-BE49-F238E27FC236}">
                    <a16:creationId xmlns:a16="http://schemas.microsoft.com/office/drawing/2014/main" id="{7A374E4D-E2AF-4DDA-9538-237CFB007846}"/>
                  </a:ext>
                </a:extLst>
              </p:cNvPr>
              <p:cNvSpPr txBox="1">
                <a:spLocks noRot="1" noChangeAspect="1" noMove="1" noResize="1" noEditPoints="1" noAdjustHandles="1" noChangeArrowheads="1" noChangeShapeType="1" noTextEdit="1"/>
              </p:cNvSpPr>
              <p:nvPr/>
            </p:nvSpPr>
            <p:spPr>
              <a:xfrm>
                <a:off x="5272546" y="1420428"/>
                <a:ext cx="1095172" cy="307777"/>
              </a:xfrm>
              <a:prstGeom prst="rect">
                <a:avLst/>
              </a:prstGeom>
              <a:blipFill>
                <a:blip r:embed="rId5"/>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テキスト ボックス 19">
                <a:extLst>
                  <a:ext uri="{FF2B5EF4-FFF2-40B4-BE49-F238E27FC236}">
                    <a16:creationId xmlns:a16="http://schemas.microsoft.com/office/drawing/2014/main" id="{26EFBC43-7D32-4FC4-B9AB-E6D123DB929F}"/>
                  </a:ext>
                </a:extLst>
              </p:cNvPr>
              <p:cNvSpPr txBox="1"/>
              <p:nvPr/>
            </p:nvSpPr>
            <p:spPr>
              <a:xfrm>
                <a:off x="5272988" y="1777381"/>
                <a:ext cx="109100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US" sz="1400" b="0" i="1" smtClean="0">
                              <a:latin typeface="Cambria Math" panose="02040503050406030204" pitchFamily="18" charset="0"/>
                            </a:rPr>
                            <m:t>𝐻</m:t>
                          </m:r>
                        </m:e>
                        <m:sub>
                          <m:r>
                            <a:rPr lang="en-US" sz="1400" b="0" i="1" smtClean="0">
                              <a:latin typeface="Cambria Math" panose="02040503050406030204" pitchFamily="18" charset="0"/>
                            </a:rPr>
                            <m:t>1</m:t>
                          </m:r>
                        </m:sub>
                      </m:sSub>
                      <m:r>
                        <a:rPr lang="en-US" sz="1400" b="0" i="1" smtClean="0">
                          <a:latin typeface="Cambria Math" panose="02040503050406030204" pitchFamily="18" charset="0"/>
                        </a:rPr>
                        <m:t>: </m:t>
                      </m:r>
                      <m:r>
                        <a:rPr lang="en-US" sz="1400" b="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&lt;60</m:t>
                      </m:r>
                    </m:oMath>
                  </m:oMathPara>
                </a14:m>
                <a:endParaRPr lang="en-GB" sz="1400" dirty="0">
                  <a:latin typeface="Comic Sans MS" panose="030F0702030302020204" pitchFamily="66" charset="0"/>
                </a:endParaRPr>
              </a:p>
            </p:txBody>
          </p:sp>
        </mc:Choice>
        <mc:Fallback xmlns="">
          <p:sp>
            <p:nvSpPr>
              <p:cNvPr id="20" name="テキスト ボックス 19">
                <a:extLst>
                  <a:ext uri="{FF2B5EF4-FFF2-40B4-BE49-F238E27FC236}">
                    <a16:creationId xmlns:a16="http://schemas.microsoft.com/office/drawing/2014/main" id="{26EFBC43-7D32-4FC4-B9AB-E6D123DB929F}"/>
                  </a:ext>
                </a:extLst>
              </p:cNvPr>
              <p:cNvSpPr txBox="1">
                <a:spLocks noRot="1" noChangeAspect="1" noMove="1" noResize="1" noEditPoints="1" noAdjustHandles="1" noChangeArrowheads="1" noChangeShapeType="1" noTextEdit="1"/>
              </p:cNvSpPr>
              <p:nvPr/>
            </p:nvSpPr>
            <p:spPr>
              <a:xfrm>
                <a:off x="5272988" y="1777381"/>
                <a:ext cx="1091004" cy="307777"/>
              </a:xfrm>
              <a:prstGeom prst="rect">
                <a:avLst/>
              </a:prstGeom>
              <a:blipFill>
                <a:blip r:embed="rId6"/>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テキスト ボックス 21">
                <a:extLst>
                  <a:ext uri="{FF2B5EF4-FFF2-40B4-BE49-F238E27FC236}">
                    <a16:creationId xmlns:a16="http://schemas.microsoft.com/office/drawing/2014/main" id="{4C5330D2-C3C7-4314-9D40-CE0FA6331578}"/>
                  </a:ext>
                </a:extLst>
              </p:cNvPr>
              <p:cNvSpPr txBox="1"/>
              <p:nvPr/>
            </p:nvSpPr>
            <p:spPr>
              <a:xfrm>
                <a:off x="6635707" y="1432248"/>
                <a:ext cx="1286826" cy="5582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1600" b="0" i="1" smtClean="0">
                              <a:latin typeface="Cambria Math" panose="02040503050406030204" pitchFamily="18" charset="0"/>
                              <a:ea typeface="Cambria Math" panose="02040503050406030204" pitchFamily="18" charset="0"/>
                            </a:rPr>
                          </m:ctrlPr>
                        </m:accPr>
                        <m:e>
                          <m:r>
                            <a:rPr lang="en-US" sz="1600" b="0" i="1" smtClean="0">
                              <a:latin typeface="Cambria Math" panose="02040503050406030204" pitchFamily="18" charset="0"/>
                              <a:ea typeface="Cambria Math" panose="02040503050406030204" pitchFamily="18" charset="0"/>
                            </a:rPr>
                            <m:t>𝑋</m:t>
                          </m:r>
                        </m:e>
                      </m:acc>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𝑁</m:t>
                      </m:r>
                      <m:d>
                        <m:dPr>
                          <m:ctrlPr>
                            <a:rPr lang="en-US" sz="1600" b="0" i="1" smtClean="0">
                              <a:latin typeface="Cambria Math" panose="02040503050406030204" pitchFamily="18" charset="0"/>
                              <a:ea typeface="Cambria Math" panose="02040503050406030204" pitchFamily="18" charset="0"/>
                            </a:rPr>
                          </m:ctrlPr>
                        </m:dPr>
                        <m:e>
                          <m:r>
                            <a:rPr lang="en-US" sz="1600" b="0" i="1" smtClean="0">
                              <a:latin typeface="Cambria Math" panose="02040503050406030204" pitchFamily="18" charset="0"/>
                              <a:ea typeface="Cambria Math" panose="02040503050406030204" pitchFamily="18" charset="0"/>
                            </a:rPr>
                            <m:t>60,</m:t>
                          </m:r>
                          <m:f>
                            <m:fPr>
                              <m:ctrlPr>
                                <a:rPr lang="en-US" sz="1600" b="0" i="1" smtClean="0">
                                  <a:latin typeface="Cambria Math" panose="02040503050406030204" pitchFamily="18" charset="0"/>
                                  <a:ea typeface="Cambria Math" panose="02040503050406030204" pitchFamily="18" charset="0"/>
                                </a:rPr>
                              </m:ctrlPr>
                            </m:fPr>
                            <m:num>
                              <m:sSup>
                                <m:sSupPr>
                                  <m:ctrlPr>
                                    <a:rPr lang="en-US" sz="1600" b="0" i="1" smtClean="0">
                                      <a:latin typeface="Cambria Math" panose="02040503050406030204" pitchFamily="18" charset="0"/>
                                      <a:ea typeface="Cambria Math" panose="02040503050406030204" pitchFamily="18" charset="0"/>
                                    </a:rPr>
                                  </m:ctrlPr>
                                </m:sSupPr>
                                <m:e>
                                  <m:r>
                                    <a:rPr lang="en-US" sz="1600" b="0" i="1" smtClean="0">
                                      <a:latin typeface="Cambria Math" panose="02040503050406030204" pitchFamily="18" charset="0"/>
                                      <a:ea typeface="Cambria Math" panose="02040503050406030204" pitchFamily="18" charset="0"/>
                                    </a:rPr>
                                    <m:t>3</m:t>
                                  </m:r>
                                </m:e>
                                <m:sup>
                                  <m:r>
                                    <a:rPr lang="en-US" sz="1600" b="0" i="1" smtClean="0">
                                      <a:latin typeface="Cambria Math" panose="02040503050406030204" pitchFamily="18" charset="0"/>
                                      <a:ea typeface="Cambria Math" panose="02040503050406030204" pitchFamily="18" charset="0"/>
                                    </a:rPr>
                                    <m:t>2</m:t>
                                  </m:r>
                                </m:sup>
                              </m:sSup>
                            </m:num>
                            <m:den>
                              <m:r>
                                <a:rPr lang="en-US" sz="1600" b="0" i="1" smtClean="0">
                                  <a:latin typeface="Cambria Math" panose="02040503050406030204" pitchFamily="18" charset="0"/>
                                  <a:ea typeface="Cambria Math" panose="02040503050406030204" pitchFamily="18" charset="0"/>
                                </a:rPr>
                                <m:t>16</m:t>
                              </m:r>
                            </m:den>
                          </m:f>
                        </m:e>
                      </m:d>
                    </m:oMath>
                  </m:oMathPara>
                </a14:m>
                <a:endParaRPr lang="en-GB" sz="1600" dirty="0"/>
              </a:p>
            </p:txBody>
          </p:sp>
        </mc:Choice>
        <mc:Fallback xmlns="">
          <p:sp>
            <p:nvSpPr>
              <p:cNvPr id="22" name="テキスト ボックス 21">
                <a:extLst>
                  <a:ext uri="{FF2B5EF4-FFF2-40B4-BE49-F238E27FC236}">
                    <a16:creationId xmlns:a16="http://schemas.microsoft.com/office/drawing/2014/main" id="{4C5330D2-C3C7-4314-9D40-CE0FA6331578}"/>
                  </a:ext>
                </a:extLst>
              </p:cNvPr>
              <p:cNvSpPr txBox="1">
                <a:spLocks noRot="1" noChangeAspect="1" noMove="1" noResize="1" noEditPoints="1" noAdjustHandles="1" noChangeArrowheads="1" noChangeShapeType="1" noTextEdit="1"/>
              </p:cNvSpPr>
              <p:nvPr/>
            </p:nvSpPr>
            <p:spPr>
              <a:xfrm>
                <a:off x="6635707" y="1432248"/>
                <a:ext cx="1286826" cy="558230"/>
              </a:xfrm>
              <a:prstGeom prst="rect">
                <a:avLst/>
              </a:prstGeom>
              <a:blipFill>
                <a:blip r:embed="rId7"/>
                <a:stretch>
                  <a:fillRect/>
                </a:stretch>
              </a:blipFill>
            </p:spPr>
            <p:txBody>
              <a:bodyPr/>
              <a:lstStyle/>
              <a:p>
                <a:r>
                  <a:rPr lang="en-GB">
                    <a:noFill/>
                  </a:rPr>
                  <a:t> </a:t>
                </a:r>
              </a:p>
            </p:txBody>
          </p:sp>
        </mc:Fallback>
      </mc:AlternateContent>
      <p:sp>
        <p:nvSpPr>
          <p:cNvPr id="23" name="テキスト ボックス 22">
            <a:extLst>
              <a:ext uri="{FF2B5EF4-FFF2-40B4-BE49-F238E27FC236}">
                <a16:creationId xmlns:a16="http://schemas.microsoft.com/office/drawing/2014/main" id="{F6AE669D-5C57-40DF-8B70-94AB4B3562A4}"/>
              </a:ext>
            </a:extLst>
          </p:cNvPr>
          <p:cNvSpPr txBox="1"/>
          <p:nvPr/>
        </p:nvSpPr>
        <p:spPr>
          <a:xfrm>
            <a:off x="4332831" y="2216165"/>
            <a:ext cx="4811169" cy="738664"/>
          </a:xfrm>
          <a:prstGeom prst="rect">
            <a:avLst/>
          </a:prstGeom>
          <a:noFill/>
        </p:spPr>
        <p:txBody>
          <a:bodyPr wrap="square" rtlCol="0">
            <a:spAutoFit/>
          </a:bodyPr>
          <a:lstStyle/>
          <a:p>
            <a:r>
              <a:rPr lang="en-US" sz="1400" dirty="0">
                <a:latin typeface="Comic Sans MS" panose="030F0702030302020204" pitchFamily="66" charset="0"/>
              </a:rPr>
              <a:t>3) Now, using the sample distribution, we need to find the probability that a random sample of 16 gives a mean equal to or lower than 59.1…</a:t>
            </a:r>
            <a:endParaRPr lang="en-GB" sz="1400" dirty="0">
              <a:latin typeface="Comic Sans MS" panose="030F0702030302020204" pitchFamily="66" charset="0"/>
            </a:endParaRPr>
          </a:p>
        </p:txBody>
      </p:sp>
      <p:grpSp>
        <p:nvGrpSpPr>
          <p:cNvPr id="25" name="グループ化 24">
            <a:extLst>
              <a:ext uri="{FF2B5EF4-FFF2-40B4-BE49-F238E27FC236}">
                <a16:creationId xmlns:a16="http://schemas.microsoft.com/office/drawing/2014/main" id="{2A8F4747-B8BF-4A10-9DC2-E8C3C9602878}"/>
              </a:ext>
            </a:extLst>
          </p:cNvPr>
          <p:cNvGrpSpPr/>
          <p:nvPr/>
        </p:nvGrpSpPr>
        <p:grpSpPr>
          <a:xfrm>
            <a:off x="5311843" y="3048165"/>
            <a:ext cx="2314772" cy="2087293"/>
            <a:chOff x="4499342" y="1196752"/>
            <a:chExt cx="4321250" cy="3985257"/>
          </a:xfrm>
        </p:grpSpPr>
        <p:cxnSp>
          <p:nvCxnSpPr>
            <p:cNvPr id="26" name="直線矢印コネクタ 25">
              <a:extLst>
                <a:ext uri="{FF2B5EF4-FFF2-40B4-BE49-F238E27FC236}">
                  <a16:creationId xmlns:a16="http://schemas.microsoft.com/office/drawing/2014/main" id="{D9FA895F-A115-40FA-812E-277014424F45}"/>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E7780044-E41E-49FA-AD03-E712E0E5A7E2}"/>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A971B3FA-D19F-4A3D-B17B-375E962DFDF1}"/>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29" name="テキスト ボックス 28">
              <a:extLst>
                <a:ext uri="{FF2B5EF4-FFF2-40B4-BE49-F238E27FC236}">
                  <a16:creationId xmlns:a16="http://schemas.microsoft.com/office/drawing/2014/main" id="{EABD961B-64EE-40E7-B4AC-1CB64C025161}"/>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30" name="グループ化 29">
              <a:extLst>
                <a:ext uri="{FF2B5EF4-FFF2-40B4-BE49-F238E27FC236}">
                  <a16:creationId xmlns:a16="http://schemas.microsoft.com/office/drawing/2014/main" id="{21F828CA-F7EC-468A-926D-97103AA4A681}"/>
                </a:ext>
              </a:extLst>
            </p:cNvPr>
            <p:cNvGrpSpPr/>
            <p:nvPr/>
          </p:nvGrpSpPr>
          <p:grpSpPr>
            <a:xfrm>
              <a:off x="5058300" y="1628800"/>
              <a:ext cx="3637208" cy="2973657"/>
              <a:chOff x="5004048" y="1412776"/>
              <a:chExt cx="3637208" cy="2973657"/>
            </a:xfrm>
          </p:grpSpPr>
          <p:sp>
            <p:nvSpPr>
              <p:cNvPr id="31" name="Freeform 22">
                <a:extLst>
                  <a:ext uri="{FF2B5EF4-FFF2-40B4-BE49-F238E27FC236}">
                    <a16:creationId xmlns:a16="http://schemas.microsoft.com/office/drawing/2014/main" id="{875151DA-F69E-4241-8A4F-F76F005103FB}"/>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Freeform 22">
                <a:extLst>
                  <a:ext uri="{FF2B5EF4-FFF2-40B4-BE49-F238E27FC236}">
                    <a16:creationId xmlns:a16="http://schemas.microsoft.com/office/drawing/2014/main" id="{55D533FE-AF34-48BC-919F-0B43E2AC1D92}"/>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cxnSp>
        <p:nvCxnSpPr>
          <p:cNvPr id="35" name="直線矢印コネクタ 34">
            <a:extLst>
              <a:ext uri="{FF2B5EF4-FFF2-40B4-BE49-F238E27FC236}">
                <a16:creationId xmlns:a16="http://schemas.microsoft.com/office/drawing/2014/main" id="{A841008B-D337-4FD0-B8F8-488CB7044E63}"/>
              </a:ext>
            </a:extLst>
          </p:cNvPr>
          <p:cNvCxnSpPr>
            <a:cxnSpLocks/>
          </p:cNvCxnSpPr>
          <p:nvPr/>
        </p:nvCxnSpPr>
        <p:spPr>
          <a:xfrm flipV="1">
            <a:off x="6585102" y="3274452"/>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テキスト ボックス 35">
                <a:extLst>
                  <a:ext uri="{FF2B5EF4-FFF2-40B4-BE49-F238E27FC236}">
                    <a16:creationId xmlns:a16="http://schemas.microsoft.com/office/drawing/2014/main" id="{97A033C9-AB52-4436-99ED-DD92EF581544}"/>
                  </a:ext>
                </a:extLst>
              </p:cNvPr>
              <p:cNvSpPr txBox="1"/>
              <p:nvPr/>
            </p:nvSpPr>
            <p:spPr>
              <a:xfrm>
                <a:off x="6483389" y="4848513"/>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60</m:t>
                      </m:r>
                    </m:oMath>
                  </m:oMathPara>
                </a14:m>
                <a:endParaRPr lang="en-GB" sz="1100" dirty="0">
                  <a:solidFill>
                    <a:srgbClr val="0000FF"/>
                  </a:solidFill>
                  <a:latin typeface="Comic Sans MS" panose="030F0702030302020204" pitchFamily="66" charset="0"/>
                </a:endParaRPr>
              </a:p>
            </p:txBody>
          </p:sp>
        </mc:Choice>
        <mc:Fallback xmlns="">
          <p:sp>
            <p:nvSpPr>
              <p:cNvPr id="36" name="テキスト ボックス 35">
                <a:extLst>
                  <a:ext uri="{FF2B5EF4-FFF2-40B4-BE49-F238E27FC236}">
                    <a16:creationId xmlns:a16="http://schemas.microsoft.com/office/drawing/2014/main" id="{97A033C9-AB52-4436-99ED-DD92EF581544}"/>
                  </a:ext>
                </a:extLst>
              </p:cNvPr>
              <p:cNvSpPr txBox="1">
                <a:spLocks noRot="1" noChangeAspect="1" noMove="1" noResize="1" noEditPoints="1" noAdjustHandles="1" noChangeArrowheads="1" noChangeShapeType="1" noTextEdit="1"/>
              </p:cNvSpPr>
              <p:nvPr/>
            </p:nvSpPr>
            <p:spPr>
              <a:xfrm>
                <a:off x="6483389" y="4848513"/>
                <a:ext cx="275514" cy="261610"/>
              </a:xfrm>
              <a:prstGeom prst="rect">
                <a:avLst/>
              </a:prstGeom>
              <a:blipFill>
                <a:blip r:embed="rId8"/>
                <a:stretch>
                  <a:fillRect l="-444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テキスト ボックス 36">
                <a:extLst>
                  <a:ext uri="{FF2B5EF4-FFF2-40B4-BE49-F238E27FC236}">
                    <a16:creationId xmlns:a16="http://schemas.microsoft.com/office/drawing/2014/main" id="{CDA15E58-F703-4CBB-B142-F26777E134B2}"/>
                  </a:ext>
                </a:extLst>
              </p:cNvPr>
              <p:cNvSpPr txBox="1"/>
              <p:nvPr/>
            </p:nvSpPr>
            <p:spPr>
              <a:xfrm>
                <a:off x="6914670" y="2998434"/>
                <a:ext cx="1337097" cy="59978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1400" b="0" i="1" smtClean="0">
                              <a:latin typeface="Cambria Math" panose="02040503050406030204" pitchFamily="18" charset="0"/>
                              <a:ea typeface="Cambria Math" panose="02040503050406030204" pitchFamily="18" charset="0"/>
                            </a:rPr>
                          </m:ctrlPr>
                        </m:accPr>
                        <m:e>
                          <m:r>
                            <a:rPr lang="en-US" sz="1400" b="0" i="1" smtClean="0">
                              <a:latin typeface="Cambria Math" panose="02040503050406030204" pitchFamily="18" charset="0"/>
                              <a:ea typeface="Cambria Math" panose="02040503050406030204" pitchFamily="18" charset="0"/>
                            </a:rPr>
                            <m:t>𝑋</m:t>
                          </m:r>
                        </m:e>
                      </m:acc>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𝑁</m:t>
                      </m:r>
                      <m:d>
                        <m:dPr>
                          <m:ctrlPr>
                            <a:rPr lang="en-US" sz="1400" b="0" i="1" smtClean="0">
                              <a:latin typeface="Cambria Math" panose="02040503050406030204" pitchFamily="18" charset="0"/>
                              <a:ea typeface="Cambria Math" panose="02040503050406030204" pitchFamily="18" charset="0"/>
                            </a:rPr>
                          </m:ctrlPr>
                        </m:dPr>
                        <m:e>
                          <m:r>
                            <a:rPr lang="en-US" sz="1400" b="0" i="1" smtClean="0">
                              <a:latin typeface="Cambria Math" panose="02040503050406030204" pitchFamily="18" charset="0"/>
                              <a:ea typeface="Cambria Math" panose="02040503050406030204" pitchFamily="18" charset="0"/>
                            </a:rPr>
                            <m:t>60,</m:t>
                          </m:r>
                          <m:f>
                            <m:fPr>
                              <m:ctrlPr>
                                <a:rPr lang="en-US" sz="1400" b="0" i="1" smtClean="0">
                                  <a:latin typeface="Cambria Math" panose="02040503050406030204" pitchFamily="18" charset="0"/>
                                  <a:ea typeface="Cambria Math" panose="02040503050406030204" pitchFamily="18" charset="0"/>
                                </a:rPr>
                              </m:ctrlPr>
                            </m:fPr>
                            <m:num>
                              <m:sSup>
                                <m:sSupPr>
                                  <m:ctrlPr>
                                    <a:rPr lang="en-US" sz="1400" b="0" i="1" smtClean="0">
                                      <a:latin typeface="Cambria Math" panose="02040503050406030204" pitchFamily="18" charset="0"/>
                                      <a:ea typeface="Cambria Math" panose="02040503050406030204" pitchFamily="18" charset="0"/>
                                    </a:rPr>
                                  </m:ctrlPr>
                                </m:sSupPr>
                                <m:e>
                                  <m:r>
                                    <a:rPr lang="en-US" sz="1400" b="0" i="1" smtClean="0">
                                      <a:latin typeface="Cambria Math" panose="02040503050406030204" pitchFamily="18" charset="0"/>
                                      <a:ea typeface="Cambria Math" panose="02040503050406030204" pitchFamily="18" charset="0"/>
                                    </a:rPr>
                                    <m:t>3</m:t>
                                  </m:r>
                                </m:e>
                                <m:sup>
                                  <m:r>
                                    <a:rPr lang="en-US" sz="1400" b="0" i="1" smtClean="0">
                                      <a:latin typeface="Cambria Math" panose="02040503050406030204" pitchFamily="18" charset="0"/>
                                      <a:ea typeface="Cambria Math" panose="02040503050406030204" pitchFamily="18" charset="0"/>
                                    </a:rPr>
                                    <m:t>2</m:t>
                                  </m:r>
                                </m:sup>
                              </m:sSup>
                            </m:num>
                            <m:den>
                              <m:r>
                                <a:rPr lang="en-US" sz="1400" b="0" i="1" smtClean="0">
                                  <a:latin typeface="Cambria Math" panose="02040503050406030204" pitchFamily="18" charset="0"/>
                                  <a:ea typeface="Cambria Math" panose="02040503050406030204" pitchFamily="18" charset="0"/>
                                </a:rPr>
                                <m:t>16</m:t>
                              </m:r>
                            </m:den>
                          </m:f>
                        </m:e>
                      </m:d>
                    </m:oMath>
                  </m:oMathPara>
                </a14:m>
                <a:endParaRPr lang="en-GB" sz="1400" dirty="0"/>
              </a:p>
            </p:txBody>
          </p:sp>
        </mc:Choice>
        <mc:Fallback xmlns="">
          <p:sp>
            <p:nvSpPr>
              <p:cNvPr id="37" name="テキスト ボックス 36">
                <a:extLst>
                  <a:ext uri="{FF2B5EF4-FFF2-40B4-BE49-F238E27FC236}">
                    <a16:creationId xmlns:a16="http://schemas.microsoft.com/office/drawing/2014/main" id="{CDA15E58-F703-4CBB-B142-F26777E134B2}"/>
                  </a:ext>
                </a:extLst>
              </p:cNvPr>
              <p:cNvSpPr txBox="1">
                <a:spLocks noRot="1" noChangeAspect="1" noMove="1" noResize="1" noEditPoints="1" noAdjustHandles="1" noChangeArrowheads="1" noChangeShapeType="1" noTextEdit="1"/>
              </p:cNvSpPr>
              <p:nvPr/>
            </p:nvSpPr>
            <p:spPr>
              <a:xfrm>
                <a:off x="6914670" y="2998434"/>
                <a:ext cx="1337097" cy="599780"/>
              </a:xfrm>
              <a:prstGeom prst="rect">
                <a:avLst/>
              </a:prstGeom>
              <a:blipFill>
                <a:blip r:embed="rId9"/>
                <a:stretch>
                  <a:fillRect/>
                </a:stretch>
              </a:blipFill>
            </p:spPr>
            <p:txBody>
              <a:bodyPr/>
              <a:lstStyle/>
              <a:p>
                <a:r>
                  <a:rPr lang="en-GB">
                    <a:noFill/>
                  </a:rPr>
                  <a:t> </a:t>
                </a:r>
              </a:p>
            </p:txBody>
          </p:sp>
        </mc:Fallback>
      </mc:AlternateContent>
      <p:cxnSp>
        <p:nvCxnSpPr>
          <p:cNvPr id="38" name="直線矢印コネクタ 37">
            <a:extLst>
              <a:ext uri="{FF2B5EF4-FFF2-40B4-BE49-F238E27FC236}">
                <a16:creationId xmlns:a16="http://schemas.microsoft.com/office/drawing/2014/main" id="{6E19FE13-0E99-4FC5-A205-6CF6FEF7BDA1}"/>
              </a:ext>
            </a:extLst>
          </p:cNvPr>
          <p:cNvCxnSpPr>
            <a:cxnSpLocks/>
          </p:cNvCxnSpPr>
          <p:nvPr/>
        </p:nvCxnSpPr>
        <p:spPr>
          <a:xfrm flipV="1">
            <a:off x="6297134" y="4403323"/>
            <a:ext cx="0" cy="448492"/>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 name="テキスト ボックス 38">
                <a:extLst>
                  <a:ext uri="{FF2B5EF4-FFF2-40B4-BE49-F238E27FC236}">
                    <a16:creationId xmlns:a16="http://schemas.microsoft.com/office/drawing/2014/main" id="{7A0D1A26-F35B-4CCA-95CE-B13E8988BE0F}"/>
                  </a:ext>
                </a:extLst>
              </p:cNvPr>
              <p:cNvSpPr txBox="1"/>
              <p:nvPr/>
            </p:nvSpPr>
            <p:spPr>
              <a:xfrm>
                <a:off x="6167484" y="4848514"/>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59.1</m:t>
                      </m:r>
                    </m:oMath>
                  </m:oMathPara>
                </a14:m>
                <a:endParaRPr lang="en-GB" sz="1100" dirty="0">
                  <a:solidFill>
                    <a:srgbClr val="0000FF"/>
                  </a:solidFill>
                  <a:latin typeface="Comic Sans MS" panose="030F0702030302020204" pitchFamily="66" charset="0"/>
                </a:endParaRPr>
              </a:p>
            </p:txBody>
          </p:sp>
        </mc:Choice>
        <mc:Fallback xmlns="">
          <p:sp>
            <p:nvSpPr>
              <p:cNvPr id="39" name="テキスト ボックス 38">
                <a:extLst>
                  <a:ext uri="{FF2B5EF4-FFF2-40B4-BE49-F238E27FC236}">
                    <a16:creationId xmlns:a16="http://schemas.microsoft.com/office/drawing/2014/main" id="{7A0D1A26-F35B-4CCA-95CE-B13E8988BE0F}"/>
                  </a:ext>
                </a:extLst>
              </p:cNvPr>
              <p:cNvSpPr txBox="1">
                <a:spLocks noRot="1" noChangeAspect="1" noMove="1" noResize="1" noEditPoints="1" noAdjustHandles="1" noChangeArrowheads="1" noChangeShapeType="1" noTextEdit="1"/>
              </p:cNvSpPr>
              <p:nvPr/>
            </p:nvSpPr>
            <p:spPr>
              <a:xfrm>
                <a:off x="6167484" y="4848514"/>
                <a:ext cx="275514" cy="261610"/>
              </a:xfrm>
              <a:prstGeom prst="rect">
                <a:avLst/>
              </a:prstGeom>
              <a:blipFill>
                <a:blip r:embed="rId10"/>
                <a:stretch>
                  <a:fillRect l="-24444" r="-8889"/>
                </a:stretch>
              </a:blipFill>
            </p:spPr>
            <p:txBody>
              <a:bodyPr/>
              <a:lstStyle/>
              <a:p>
                <a:r>
                  <a:rPr lang="en-GB">
                    <a:noFill/>
                  </a:rPr>
                  <a:t> </a:t>
                </a:r>
              </a:p>
            </p:txBody>
          </p:sp>
        </mc:Fallback>
      </mc:AlternateContent>
      <p:sp>
        <p:nvSpPr>
          <p:cNvPr id="40" name="テキスト ボックス 39">
            <a:extLst>
              <a:ext uri="{FF2B5EF4-FFF2-40B4-BE49-F238E27FC236}">
                <a16:creationId xmlns:a16="http://schemas.microsoft.com/office/drawing/2014/main" id="{8F35472F-9723-44BA-AB11-CEB80AF57B8F}"/>
              </a:ext>
            </a:extLst>
          </p:cNvPr>
          <p:cNvSpPr txBox="1"/>
          <p:nvPr/>
        </p:nvSpPr>
        <p:spPr>
          <a:xfrm>
            <a:off x="5576402" y="4315732"/>
            <a:ext cx="569091"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2" name="テキスト ボックス 41">
                <a:extLst>
                  <a:ext uri="{FF2B5EF4-FFF2-40B4-BE49-F238E27FC236}">
                    <a16:creationId xmlns:a16="http://schemas.microsoft.com/office/drawing/2014/main" id="{317F4504-C35B-4162-9363-023F5ED9B4D7}"/>
                  </a:ext>
                </a:extLst>
              </p:cNvPr>
              <p:cNvSpPr txBox="1"/>
              <p:nvPr/>
            </p:nvSpPr>
            <p:spPr>
              <a:xfrm>
                <a:off x="7154367" y="3673136"/>
                <a:ext cx="7605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=60</m:t>
                      </m:r>
                    </m:oMath>
                  </m:oMathPara>
                </a14:m>
                <a:endParaRPr lang="en-GB" sz="1400" dirty="0"/>
              </a:p>
            </p:txBody>
          </p:sp>
        </mc:Choice>
        <mc:Fallback xmlns="">
          <p:sp>
            <p:nvSpPr>
              <p:cNvPr id="42" name="テキスト ボックス 41">
                <a:extLst>
                  <a:ext uri="{FF2B5EF4-FFF2-40B4-BE49-F238E27FC236}">
                    <a16:creationId xmlns:a16="http://schemas.microsoft.com/office/drawing/2014/main" id="{317F4504-C35B-4162-9363-023F5ED9B4D7}"/>
                  </a:ext>
                </a:extLst>
              </p:cNvPr>
              <p:cNvSpPr txBox="1">
                <a:spLocks noRot="1" noChangeAspect="1" noMove="1" noResize="1" noEditPoints="1" noAdjustHandles="1" noChangeArrowheads="1" noChangeShapeType="1" noTextEdit="1"/>
              </p:cNvSpPr>
              <p:nvPr/>
            </p:nvSpPr>
            <p:spPr>
              <a:xfrm>
                <a:off x="7154367" y="3673136"/>
                <a:ext cx="760529" cy="307777"/>
              </a:xfrm>
              <a:prstGeom prst="rect">
                <a:avLst/>
              </a:prstGeom>
              <a:blipFill>
                <a:blip r:embed="rId11"/>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3" name="テキスト ボックス 42">
                <a:extLst>
                  <a:ext uri="{FF2B5EF4-FFF2-40B4-BE49-F238E27FC236}">
                    <a16:creationId xmlns:a16="http://schemas.microsoft.com/office/drawing/2014/main" id="{B3822EA3-F240-4B01-B39D-E8D000EBF968}"/>
                  </a:ext>
                </a:extLst>
              </p:cNvPr>
              <p:cNvSpPr txBox="1"/>
              <p:nvPr/>
            </p:nvSpPr>
            <p:spPr>
              <a:xfrm>
                <a:off x="7145490" y="3957222"/>
                <a:ext cx="905376" cy="7288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ea typeface="Cambria Math" panose="02040503050406030204" pitchFamily="18" charset="0"/>
                        </a:rPr>
                        <m:t>𝜎</m:t>
                      </m:r>
                      <m:r>
                        <a:rPr lang="en-US" sz="1400" b="0" i="1" smtClean="0">
                          <a:latin typeface="Cambria Math" panose="02040503050406030204" pitchFamily="18" charset="0"/>
                          <a:ea typeface="Cambria Math" panose="02040503050406030204" pitchFamily="18" charset="0"/>
                        </a:rPr>
                        <m:t>=</m:t>
                      </m:r>
                      <m:rad>
                        <m:radPr>
                          <m:degHide m:val="on"/>
                          <m:ctrlPr>
                            <a:rPr lang="en-US" sz="1400" b="0" i="1" smtClean="0">
                              <a:latin typeface="Cambria Math" panose="02040503050406030204" pitchFamily="18" charset="0"/>
                              <a:ea typeface="Cambria Math" panose="02040503050406030204" pitchFamily="18" charset="0"/>
                            </a:rPr>
                          </m:ctrlPr>
                        </m:radPr>
                        <m:deg/>
                        <m:e>
                          <m:f>
                            <m:fPr>
                              <m:ctrlPr>
                                <a:rPr lang="en-US" sz="1400" b="0" i="1" smtClean="0">
                                  <a:latin typeface="Cambria Math" panose="02040503050406030204" pitchFamily="18" charset="0"/>
                                  <a:ea typeface="Cambria Math" panose="02040503050406030204" pitchFamily="18" charset="0"/>
                                </a:rPr>
                              </m:ctrlPr>
                            </m:fPr>
                            <m:num>
                              <m:sSup>
                                <m:sSupPr>
                                  <m:ctrlPr>
                                    <a:rPr lang="en-US" sz="1400" b="0" i="1" smtClean="0">
                                      <a:latin typeface="Cambria Math" panose="02040503050406030204" pitchFamily="18" charset="0"/>
                                      <a:ea typeface="Cambria Math" panose="02040503050406030204" pitchFamily="18" charset="0"/>
                                    </a:rPr>
                                  </m:ctrlPr>
                                </m:sSupPr>
                                <m:e>
                                  <m:r>
                                    <a:rPr lang="en-US" sz="1400" b="0" i="1" smtClean="0">
                                      <a:latin typeface="Cambria Math" panose="02040503050406030204" pitchFamily="18" charset="0"/>
                                      <a:ea typeface="Cambria Math" panose="02040503050406030204" pitchFamily="18" charset="0"/>
                                    </a:rPr>
                                    <m:t>3</m:t>
                                  </m:r>
                                </m:e>
                                <m:sup>
                                  <m:r>
                                    <a:rPr lang="en-US" sz="1400" b="0" i="1" smtClean="0">
                                      <a:latin typeface="Cambria Math" panose="02040503050406030204" pitchFamily="18" charset="0"/>
                                      <a:ea typeface="Cambria Math" panose="02040503050406030204" pitchFamily="18" charset="0"/>
                                    </a:rPr>
                                    <m:t>2</m:t>
                                  </m:r>
                                </m:sup>
                              </m:sSup>
                            </m:num>
                            <m:den>
                              <m:r>
                                <a:rPr lang="en-US" sz="1400" b="0" i="1" smtClean="0">
                                  <a:latin typeface="Cambria Math" panose="02040503050406030204" pitchFamily="18" charset="0"/>
                                  <a:ea typeface="Cambria Math" panose="02040503050406030204" pitchFamily="18" charset="0"/>
                                </a:rPr>
                                <m:t>16</m:t>
                              </m:r>
                            </m:den>
                          </m:f>
                        </m:e>
                      </m:rad>
                    </m:oMath>
                  </m:oMathPara>
                </a14:m>
                <a:endParaRPr lang="en-GB" sz="1400" dirty="0"/>
              </a:p>
            </p:txBody>
          </p:sp>
        </mc:Choice>
        <mc:Fallback xmlns="">
          <p:sp>
            <p:nvSpPr>
              <p:cNvPr id="43" name="テキスト ボックス 42">
                <a:extLst>
                  <a:ext uri="{FF2B5EF4-FFF2-40B4-BE49-F238E27FC236}">
                    <a16:creationId xmlns:a16="http://schemas.microsoft.com/office/drawing/2014/main" id="{B3822EA3-F240-4B01-B39D-E8D000EBF968}"/>
                  </a:ext>
                </a:extLst>
              </p:cNvPr>
              <p:cNvSpPr txBox="1">
                <a:spLocks noRot="1" noChangeAspect="1" noMove="1" noResize="1" noEditPoints="1" noAdjustHandles="1" noChangeArrowheads="1" noChangeShapeType="1" noTextEdit="1"/>
              </p:cNvSpPr>
              <p:nvPr/>
            </p:nvSpPr>
            <p:spPr>
              <a:xfrm>
                <a:off x="7145490" y="3957222"/>
                <a:ext cx="905376" cy="728854"/>
              </a:xfrm>
              <a:prstGeom prst="rect">
                <a:avLst/>
              </a:prstGeom>
              <a:blipFill>
                <a:blip r:embed="rId12"/>
                <a:stretch>
                  <a:fillRect/>
                </a:stretch>
              </a:blipFill>
            </p:spPr>
            <p:txBody>
              <a:bodyPr/>
              <a:lstStyle/>
              <a:p>
                <a:r>
                  <a:rPr lang="en-GB">
                    <a:noFill/>
                  </a:rPr>
                  <a:t> </a:t>
                </a:r>
              </a:p>
            </p:txBody>
          </p:sp>
        </mc:Fallback>
      </mc:AlternateContent>
      <p:sp>
        <p:nvSpPr>
          <p:cNvPr id="44" name="テキスト ボックス 43">
            <a:extLst>
              <a:ext uri="{FF2B5EF4-FFF2-40B4-BE49-F238E27FC236}">
                <a16:creationId xmlns:a16="http://schemas.microsoft.com/office/drawing/2014/main" id="{46D4516C-9BF2-4CAC-843E-BC77CB3CC232}"/>
              </a:ext>
            </a:extLst>
          </p:cNvPr>
          <p:cNvSpPr txBox="1"/>
          <p:nvPr/>
        </p:nvSpPr>
        <p:spPr>
          <a:xfrm>
            <a:off x="4264183" y="5230794"/>
            <a:ext cx="4635374" cy="523220"/>
          </a:xfrm>
          <a:prstGeom prst="rect">
            <a:avLst/>
          </a:prstGeom>
          <a:noFill/>
        </p:spPr>
        <p:txBody>
          <a:bodyPr wrap="square" rtlCol="0">
            <a:spAutoFit/>
          </a:bodyPr>
          <a:lstStyle/>
          <a:p>
            <a:r>
              <a:rPr lang="en-US" sz="1400" dirty="0">
                <a:solidFill>
                  <a:srgbClr val="FF0000"/>
                </a:solidFill>
                <a:latin typeface="Comic Sans MS" panose="030F0702030302020204" pitchFamily="66" charset="0"/>
              </a:rPr>
              <a:t>Use your calculator as you have seen in prior sections to calculate the probability of being below 59.1</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5" name="テキスト ボックス 44">
                <a:extLst>
                  <a:ext uri="{FF2B5EF4-FFF2-40B4-BE49-F238E27FC236}">
                    <a16:creationId xmlns:a16="http://schemas.microsoft.com/office/drawing/2014/main" id="{2198CAA6-8806-4089-B6FE-0D10F5593E5A}"/>
                  </a:ext>
                </a:extLst>
              </p:cNvPr>
              <p:cNvSpPr txBox="1"/>
              <p:nvPr/>
            </p:nvSpPr>
            <p:spPr>
              <a:xfrm>
                <a:off x="4327556" y="5816851"/>
                <a:ext cx="201612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𝑃</m:t>
                      </m:r>
                      <m:d>
                        <m:dPr>
                          <m:ctrlPr>
                            <a:rPr lang="en-US" sz="1600" b="0" i="1" smtClean="0">
                              <a:latin typeface="Cambria Math" panose="02040503050406030204" pitchFamily="18" charset="0"/>
                            </a:rPr>
                          </m:ctrlPr>
                        </m:dPr>
                        <m:e>
                          <m:acc>
                            <m:accPr>
                              <m:chr m:val="̅"/>
                              <m:ctrlPr>
                                <a:rPr lang="en-US" sz="1600" b="0" i="1" smtClean="0">
                                  <a:latin typeface="Cambria Math" panose="02040503050406030204" pitchFamily="18" charset="0"/>
                                </a:rPr>
                              </m:ctrlPr>
                            </m:accPr>
                            <m:e>
                              <m:r>
                                <a:rPr lang="en-US" sz="1600" b="0" i="1" smtClean="0">
                                  <a:latin typeface="Cambria Math" panose="02040503050406030204" pitchFamily="18" charset="0"/>
                                </a:rPr>
                                <m:t>𝑋</m:t>
                              </m:r>
                            </m:e>
                          </m:acc>
                          <m:r>
                            <a:rPr lang="en-US" sz="1600" b="0" i="1" smtClean="0">
                              <a:latin typeface="Cambria Math" panose="02040503050406030204" pitchFamily="18" charset="0"/>
                            </a:rPr>
                            <m:t>&lt;59.1</m:t>
                          </m:r>
                        </m:e>
                      </m:d>
                      <m:r>
                        <a:rPr lang="en-US" sz="1600" b="0" i="1" smtClean="0">
                          <a:latin typeface="Cambria Math" panose="02040503050406030204" pitchFamily="18" charset="0"/>
                        </a:rPr>
                        <m:t>=0.1151</m:t>
                      </m:r>
                    </m:oMath>
                  </m:oMathPara>
                </a14:m>
                <a:endParaRPr lang="en-GB" sz="1600" dirty="0"/>
              </a:p>
            </p:txBody>
          </p:sp>
        </mc:Choice>
        <mc:Fallback xmlns="">
          <p:sp>
            <p:nvSpPr>
              <p:cNvPr id="45" name="テキスト ボックス 44">
                <a:extLst>
                  <a:ext uri="{FF2B5EF4-FFF2-40B4-BE49-F238E27FC236}">
                    <a16:creationId xmlns:a16="http://schemas.microsoft.com/office/drawing/2014/main" id="{2198CAA6-8806-4089-B6FE-0D10F5593E5A}"/>
                  </a:ext>
                </a:extLst>
              </p:cNvPr>
              <p:cNvSpPr txBox="1">
                <a:spLocks noRot="1" noChangeAspect="1" noMove="1" noResize="1" noEditPoints="1" noAdjustHandles="1" noChangeArrowheads="1" noChangeShapeType="1" noTextEdit="1"/>
              </p:cNvSpPr>
              <p:nvPr/>
            </p:nvSpPr>
            <p:spPr>
              <a:xfrm>
                <a:off x="4327556" y="5816851"/>
                <a:ext cx="2016129" cy="246221"/>
              </a:xfrm>
              <a:prstGeom prst="rect">
                <a:avLst/>
              </a:prstGeom>
              <a:blipFill>
                <a:blip r:embed="rId13"/>
                <a:stretch>
                  <a:fillRect l="-2115" t="-2439" r="-1511" b="-487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テキスト ボックス 45">
                <a:extLst>
                  <a:ext uri="{FF2B5EF4-FFF2-40B4-BE49-F238E27FC236}">
                    <a16:creationId xmlns:a16="http://schemas.microsoft.com/office/drawing/2014/main" id="{6E423795-0BC0-4086-82FB-390132DD8816}"/>
                  </a:ext>
                </a:extLst>
              </p:cNvPr>
              <p:cNvSpPr txBox="1"/>
              <p:nvPr/>
            </p:nvSpPr>
            <p:spPr>
              <a:xfrm>
                <a:off x="5468292" y="6160883"/>
                <a:ext cx="937051"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=11.51%</m:t>
                      </m:r>
                    </m:oMath>
                  </m:oMathPara>
                </a14:m>
                <a:endParaRPr lang="en-GB" sz="1600" dirty="0"/>
              </a:p>
            </p:txBody>
          </p:sp>
        </mc:Choice>
        <mc:Fallback xmlns="">
          <p:sp>
            <p:nvSpPr>
              <p:cNvPr id="46" name="テキスト ボックス 45">
                <a:extLst>
                  <a:ext uri="{FF2B5EF4-FFF2-40B4-BE49-F238E27FC236}">
                    <a16:creationId xmlns:a16="http://schemas.microsoft.com/office/drawing/2014/main" id="{6E423795-0BC0-4086-82FB-390132DD8816}"/>
                  </a:ext>
                </a:extLst>
              </p:cNvPr>
              <p:cNvSpPr txBox="1">
                <a:spLocks noRot="1" noChangeAspect="1" noMove="1" noResize="1" noEditPoints="1" noAdjustHandles="1" noChangeArrowheads="1" noChangeShapeType="1" noTextEdit="1"/>
              </p:cNvSpPr>
              <p:nvPr/>
            </p:nvSpPr>
            <p:spPr>
              <a:xfrm>
                <a:off x="5468292" y="6160883"/>
                <a:ext cx="937051" cy="246221"/>
              </a:xfrm>
              <a:prstGeom prst="rect">
                <a:avLst/>
              </a:prstGeom>
              <a:blipFill>
                <a:blip r:embed="rId14"/>
                <a:stretch>
                  <a:fillRect l="-1948" r="-4545" b="-15000"/>
                </a:stretch>
              </a:blipFill>
            </p:spPr>
            <p:txBody>
              <a:bodyPr/>
              <a:lstStyle/>
              <a:p>
                <a:r>
                  <a:rPr lang="en-GB">
                    <a:noFill/>
                  </a:rPr>
                  <a:t> </a:t>
                </a:r>
              </a:p>
            </p:txBody>
          </p:sp>
        </mc:Fallback>
      </mc:AlternateContent>
    </p:spTree>
    <p:extLst>
      <p:ext uri="{BB962C8B-B14F-4D97-AF65-F5344CB8AC3E}">
        <p14:creationId xmlns:p14="http://schemas.microsoft.com/office/powerpoint/2010/main" val="1959519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linds(horizontal)">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blinds(horizontal)">
                                      <p:cBhvr>
                                        <p:cTn id="12" dur="500"/>
                                        <p:tgtEl>
                                          <p:spTgt spid="3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blinds(horizontal)">
                                      <p:cBhvr>
                                        <p:cTn id="17" dur="500"/>
                                        <p:tgtEl>
                                          <p:spTgt spid="4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blinds(horizontal)">
                                      <p:cBhvr>
                                        <p:cTn id="22" dur="500"/>
                                        <p:tgtEl>
                                          <p:spTgt spid="4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blinds(horizontal)">
                                      <p:cBhvr>
                                        <p:cTn id="27" dur="500"/>
                                        <p:tgtEl>
                                          <p:spTgt spid="35"/>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blinds(horizontal)">
                                      <p:cBhvr>
                                        <p:cTn id="30" dur="500"/>
                                        <p:tgtEl>
                                          <p:spTgt spid="36"/>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blinds(horizontal)">
                                      <p:cBhvr>
                                        <p:cTn id="35" dur="500"/>
                                        <p:tgtEl>
                                          <p:spTgt spid="38"/>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blinds(horizontal)">
                                      <p:cBhvr>
                                        <p:cTn id="38" dur="500"/>
                                        <p:tgtEl>
                                          <p:spTgt spid="39"/>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blinds(horizontal)">
                                      <p:cBhvr>
                                        <p:cTn id="43" dur="500"/>
                                        <p:tgtEl>
                                          <p:spTgt spid="41"/>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blinds(horizontal)">
                                      <p:cBhvr>
                                        <p:cTn id="48" dur="500"/>
                                        <p:tgtEl>
                                          <p:spTgt spid="40"/>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44"/>
                                        </p:tgtEl>
                                        <p:attrNameLst>
                                          <p:attrName>style.visibility</p:attrName>
                                        </p:attrNameLst>
                                      </p:cBhvr>
                                      <p:to>
                                        <p:strVal val="visible"/>
                                      </p:to>
                                    </p:set>
                                    <p:animEffect transition="in" filter="blinds(horizontal)">
                                      <p:cBhvr>
                                        <p:cTn id="53" dur="500"/>
                                        <p:tgtEl>
                                          <p:spTgt spid="44"/>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45"/>
                                        </p:tgtEl>
                                        <p:attrNameLst>
                                          <p:attrName>style.visibility</p:attrName>
                                        </p:attrNameLst>
                                      </p:cBhvr>
                                      <p:to>
                                        <p:strVal val="visible"/>
                                      </p:to>
                                    </p:set>
                                    <p:animEffect transition="in" filter="blinds(horizontal)">
                                      <p:cBhvr>
                                        <p:cTn id="58" dur="500"/>
                                        <p:tgtEl>
                                          <p:spTgt spid="45"/>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46"/>
                                        </p:tgtEl>
                                        <p:attrNameLst>
                                          <p:attrName>style.visibility</p:attrName>
                                        </p:attrNameLst>
                                      </p:cBhvr>
                                      <p:to>
                                        <p:strVal val="visible"/>
                                      </p:to>
                                    </p:set>
                                    <p:animEffect transition="in" filter="blinds(horizontal)">
                                      <p:cBhvr>
                                        <p:cTn id="63"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36" grpId="0"/>
      <p:bldP spid="37" grpId="0"/>
      <p:bldP spid="39" grpId="0"/>
      <p:bldP spid="40" grpId="0"/>
      <p:bldP spid="42" grpId="0"/>
      <p:bldP spid="43" grpId="0"/>
      <p:bldP spid="44" grpId="0"/>
      <p:bldP spid="45" grpId="0"/>
      <p:bldP spid="46" grpId="0"/>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F4A154C4641E49BD6DB2899EAF25E9" ma:contentTypeVersion="13" ma:contentTypeDescription="Create a new document." ma:contentTypeScope="" ma:versionID="23bc477752390507dc2cffcd22a104a8">
  <xsd:schema xmlns:xsd="http://www.w3.org/2001/XMLSchema" xmlns:xs="http://www.w3.org/2001/XMLSchema" xmlns:p="http://schemas.microsoft.com/office/2006/metadata/properties" xmlns:ns3="78db98b4-7c56-4667-9532-fea666d1edab" xmlns:ns4="00eee050-7eda-4a68-8825-514e694f5f09" targetNamespace="http://schemas.microsoft.com/office/2006/metadata/properties" ma:root="true" ma:fieldsID="8007d9db6d91cd99dd6d826ae72dde73" ns3:_="" ns4:_="">
    <xsd:import namespace="78db98b4-7c56-4667-9532-fea666d1edab"/>
    <xsd:import namespace="00eee050-7eda-4a68-8825-514e694f5f0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b98b4-7c56-4667-9532-fea666d1ed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0eee050-7eda-4a68-8825-514e694f5f0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664669-DA75-428B-9D85-79A9CD0112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b98b4-7c56-4667-9532-fea666d1edab"/>
    <ds:schemaRef ds:uri="00eee050-7eda-4a68-8825-514e694f5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AC6200-806D-492C-8EF3-50656A48E944}">
  <ds:schemaRefs>
    <ds:schemaRef ds:uri="http://schemas.microsoft.com/sharepoint/v3/contenttype/forms"/>
  </ds:schemaRefs>
</ds:datastoreItem>
</file>

<file path=customXml/itemProps3.xml><?xml version="1.0" encoding="utf-8"?>
<ds:datastoreItem xmlns:ds="http://schemas.openxmlformats.org/officeDocument/2006/customXml" ds:itemID="{286867E8-63AC-4518-81B7-0F2BD83BADE2}">
  <ds:schemaRefs>
    <ds:schemaRef ds:uri="78db98b4-7c56-4667-9532-fea666d1edab"/>
    <ds:schemaRef ds:uri="00eee050-7eda-4a68-8825-514e694f5f09"/>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1288</TotalTime>
  <Words>3701</Words>
  <Application>Microsoft Office PowerPoint</Application>
  <PresentationFormat>On-screen Show (4:3)</PresentationFormat>
  <Paragraphs>482</Paragraphs>
  <Slides>17</Slides>
  <Notes>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游ゴシック</vt:lpstr>
      <vt:lpstr>游ゴシック Light</vt:lpstr>
      <vt:lpstr>Arial</vt:lpstr>
      <vt:lpstr>Calibri</vt:lpstr>
      <vt:lpstr>Calibri Light</vt:lpstr>
      <vt:lpstr>Cambria Math</vt:lpstr>
      <vt:lpstr>Comic Sans MS</vt:lpstr>
      <vt:lpstr>Microsoft Himalaya</vt:lpstr>
      <vt:lpstr>Racing Sans One</vt:lpstr>
      <vt:lpstr>Wingdings</vt:lpstr>
      <vt:lpstr>Office テーマ</vt:lpstr>
      <vt:lpstr>PowerPoint Presentation</vt:lpstr>
      <vt:lpstr>The normal distribution</vt:lpstr>
      <vt:lpstr>The normal distribution</vt:lpstr>
      <vt:lpstr>The normal distribution</vt:lpstr>
      <vt:lpstr>The normal distribution</vt:lpstr>
      <vt:lpstr>The normal distribution</vt:lpstr>
      <vt:lpstr>The normal distribution</vt:lpstr>
      <vt:lpstr>The normal distribution</vt:lpstr>
      <vt:lpstr>The normal distribution</vt:lpstr>
      <vt:lpstr>The normal distribution</vt:lpstr>
      <vt:lpstr>The normal distribution</vt:lpstr>
      <vt:lpstr>The normal distribution</vt:lpstr>
      <vt:lpstr>The normal distribution</vt:lpstr>
      <vt:lpstr>The normal distribution</vt:lpstr>
      <vt:lpstr>The normal distribution</vt:lpstr>
      <vt:lpstr>The normal distribution</vt:lpstr>
      <vt:lpstr>The normal distribution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Mike Pye</dc:creator>
  <cp:lastModifiedBy>Gareth Westwater</cp:lastModifiedBy>
  <cp:revision>164</cp:revision>
  <dcterms:created xsi:type="dcterms:W3CDTF">2018-06-16T01:40:49Z</dcterms:created>
  <dcterms:modified xsi:type="dcterms:W3CDTF">2021-01-28T14:00:42Z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0x010100C5F4A154C4641E49BD6DB2899EAF25E9</vt:lpwstr>
  </property>
</Properties>
</file>