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Pye" initials="MP" lastIdx="4" clrIdx="0">
    <p:extLst>
      <p:ext uri="{19B8F6BF-5375-455C-9EA6-DF929625EA0E}">
        <p15:presenceInfo xmlns:p15="http://schemas.microsoft.com/office/powerpoint/2012/main" userId="9932f53b462bfe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B36C-9161-4EE7-9FC8-446A42B42E28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931B-CF5A-493D-8107-C8C64FCC68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45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62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9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0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91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8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058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91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39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D931B-CF5A-493D-8107-C8C64FCC687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7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00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1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4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35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62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194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6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6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1ED18-9525-49C4-8F1A-61607BA4764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5762-C255-4281-8E76-DD5AE8282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0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47.png"/><Relationship Id="rId3" Type="http://schemas.openxmlformats.org/officeDocument/2006/relationships/image" Target="../media/image226.png"/><Relationship Id="rId7" Type="http://schemas.openxmlformats.org/officeDocument/2006/relationships/image" Target="../media/image244.png"/><Relationship Id="rId12" Type="http://schemas.openxmlformats.org/officeDocument/2006/relationships/image" Target="../media/image214.png"/><Relationship Id="rId2" Type="http://schemas.openxmlformats.org/officeDocument/2006/relationships/image" Target="../media/image225.png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13.png"/><Relationship Id="rId5" Type="http://schemas.openxmlformats.org/officeDocument/2006/relationships/image" Target="../media/image242.png"/><Relationship Id="rId15" Type="http://schemas.openxmlformats.org/officeDocument/2006/relationships/image" Target="../media/image249.png"/><Relationship Id="rId10" Type="http://schemas.openxmlformats.org/officeDocument/2006/relationships/image" Target="../media/image212.png"/><Relationship Id="rId4" Type="http://schemas.openxmlformats.org/officeDocument/2006/relationships/image" Target="../media/image227.png"/><Relationship Id="rId9" Type="http://schemas.openxmlformats.org/officeDocument/2006/relationships/image" Target="../media/image246.png"/><Relationship Id="rId14" Type="http://schemas.openxmlformats.org/officeDocument/2006/relationships/image" Target="../media/image2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8.png"/><Relationship Id="rId18" Type="http://schemas.openxmlformats.org/officeDocument/2006/relationships/image" Target="../media/image263.png"/><Relationship Id="rId26" Type="http://schemas.openxmlformats.org/officeDocument/2006/relationships/image" Target="../media/image271.png"/><Relationship Id="rId3" Type="http://schemas.openxmlformats.org/officeDocument/2006/relationships/image" Target="../media/image213.png"/><Relationship Id="rId21" Type="http://schemas.openxmlformats.org/officeDocument/2006/relationships/image" Target="../media/image266.png"/><Relationship Id="rId7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62.png"/><Relationship Id="rId25" Type="http://schemas.openxmlformats.org/officeDocument/2006/relationships/image" Target="../media/image270.png"/><Relationship Id="rId2" Type="http://schemas.openxmlformats.org/officeDocument/2006/relationships/image" Target="../media/image212.png"/><Relationship Id="rId16" Type="http://schemas.openxmlformats.org/officeDocument/2006/relationships/image" Target="../media/image261.png"/><Relationship Id="rId20" Type="http://schemas.openxmlformats.org/officeDocument/2006/relationships/image" Target="../media/image265.png"/><Relationship Id="rId29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24" Type="http://schemas.openxmlformats.org/officeDocument/2006/relationships/image" Target="../media/image269.png"/><Relationship Id="rId32" Type="http://schemas.openxmlformats.org/officeDocument/2006/relationships/image" Target="../media/image277.png"/><Relationship Id="rId5" Type="http://schemas.openxmlformats.org/officeDocument/2006/relationships/image" Target="../media/image250.png"/><Relationship Id="rId15" Type="http://schemas.openxmlformats.org/officeDocument/2006/relationships/image" Target="../media/image260.png"/><Relationship Id="rId23" Type="http://schemas.openxmlformats.org/officeDocument/2006/relationships/image" Target="../media/image268.png"/><Relationship Id="rId28" Type="http://schemas.openxmlformats.org/officeDocument/2006/relationships/image" Target="../media/image273.png"/><Relationship Id="rId10" Type="http://schemas.openxmlformats.org/officeDocument/2006/relationships/image" Target="../media/image255.png"/><Relationship Id="rId19" Type="http://schemas.openxmlformats.org/officeDocument/2006/relationships/image" Target="../media/image264.png"/><Relationship Id="rId31" Type="http://schemas.openxmlformats.org/officeDocument/2006/relationships/image" Target="../media/image276.png"/><Relationship Id="rId4" Type="http://schemas.openxmlformats.org/officeDocument/2006/relationships/image" Target="../media/image214.png"/><Relationship Id="rId9" Type="http://schemas.openxmlformats.org/officeDocument/2006/relationships/image" Target="../media/image254.png"/><Relationship Id="rId14" Type="http://schemas.openxmlformats.org/officeDocument/2006/relationships/image" Target="../media/image259.png"/><Relationship Id="rId22" Type="http://schemas.openxmlformats.org/officeDocument/2006/relationships/image" Target="../media/image267.png"/><Relationship Id="rId27" Type="http://schemas.openxmlformats.org/officeDocument/2006/relationships/image" Target="../media/image272.png"/><Relationship Id="rId30" Type="http://schemas.openxmlformats.org/officeDocument/2006/relationships/image" Target="../media/image2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3" Type="http://schemas.openxmlformats.org/officeDocument/2006/relationships/image" Target="../media/image213.png"/><Relationship Id="rId7" Type="http://schemas.openxmlformats.org/officeDocument/2006/relationships/image" Target="../media/image28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14.png"/><Relationship Id="rId9" Type="http://schemas.openxmlformats.org/officeDocument/2006/relationships/image" Target="../media/image2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3" Type="http://schemas.openxmlformats.org/officeDocument/2006/relationships/image" Target="../media/image213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87.png"/><Relationship Id="rId10" Type="http://schemas.openxmlformats.org/officeDocument/2006/relationships/image" Target="../media/image286.png"/><Relationship Id="rId4" Type="http://schemas.openxmlformats.org/officeDocument/2006/relationships/image" Target="../media/image214.png"/><Relationship Id="rId9" Type="http://schemas.openxmlformats.org/officeDocument/2006/relationships/image" Target="../media/image2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13.png"/><Relationship Id="rId7" Type="http://schemas.openxmlformats.org/officeDocument/2006/relationships/image" Target="../media/image283.png"/><Relationship Id="rId12" Type="http://schemas.openxmlformats.org/officeDocument/2006/relationships/image" Target="../media/image29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92.png"/><Relationship Id="rId10" Type="http://schemas.openxmlformats.org/officeDocument/2006/relationships/image" Target="../media/image291.png"/><Relationship Id="rId4" Type="http://schemas.openxmlformats.org/officeDocument/2006/relationships/image" Target="../media/image214.png"/><Relationship Id="rId9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13.png"/><Relationship Id="rId7" Type="http://schemas.openxmlformats.org/officeDocument/2006/relationships/image" Target="../media/image28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297.png"/><Relationship Id="rId10" Type="http://schemas.openxmlformats.org/officeDocument/2006/relationships/image" Target="../media/image296.png"/><Relationship Id="rId4" Type="http://schemas.openxmlformats.org/officeDocument/2006/relationships/image" Target="../media/image214.png"/><Relationship Id="rId9" Type="http://schemas.openxmlformats.org/officeDocument/2006/relationships/image" Target="../media/image2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4.png"/><Relationship Id="rId3" Type="http://schemas.openxmlformats.org/officeDocument/2006/relationships/image" Target="../media/image213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302.png"/><Relationship Id="rId10" Type="http://schemas.openxmlformats.org/officeDocument/2006/relationships/image" Target="../media/image301.png"/><Relationship Id="rId4" Type="http://schemas.openxmlformats.org/officeDocument/2006/relationships/image" Target="../media/image214.png"/><Relationship Id="rId9" Type="http://schemas.openxmlformats.org/officeDocument/2006/relationships/image" Target="../media/image300.png"/><Relationship Id="rId14" Type="http://schemas.openxmlformats.org/officeDocument/2006/relationships/image" Target="../media/image3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png"/><Relationship Id="rId13" Type="http://schemas.openxmlformats.org/officeDocument/2006/relationships/image" Target="../media/image312.png"/><Relationship Id="rId18" Type="http://schemas.openxmlformats.org/officeDocument/2006/relationships/image" Target="../media/image317.png"/><Relationship Id="rId3" Type="http://schemas.openxmlformats.org/officeDocument/2006/relationships/image" Target="../media/image213.png"/><Relationship Id="rId7" Type="http://schemas.openxmlformats.org/officeDocument/2006/relationships/image" Target="../media/image306.png"/><Relationship Id="rId12" Type="http://schemas.openxmlformats.org/officeDocument/2006/relationships/image" Target="../media/image311.png"/><Relationship Id="rId17" Type="http://schemas.openxmlformats.org/officeDocument/2006/relationships/image" Target="../media/image316.png"/><Relationship Id="rId2" Type="http://schemas.openxmlformats.org/officeDocument/2006/relationships/image" Target="../media/image212.png"/><Relationship Id="rId16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310.png"/><Relationship Id="rId15" Type="http://schemas.openxmlformats.org/officeDocument/2006/relationships/image" Target="../media/image314.png"/><Relationship Id="rId10" Type="http://schemas.openxmlformats.org/officeDocument/2006/relationships/image" Target="../media/image309.png"/><Relationship Id="rId19" Type="http://schemas.openxmlformats.org/officeDocument/2006/relationships/image" Target="../media/image318.png"/><Relationship Id="rId4" Type="http://schemas.openxmlformats.org/officeDocument/2006/relationships/image" Target="../media/image214.png"/><Relationship Id="rId9" Type="http://schemas.openxmlformats.org/officeDocument/2006/relationships/image" Target="../media/image308.png"/><Relationship Id="rId14" Type="http://schemas.openxmlformats.org/officeDocument/2006/relationships/image" Target="../media/image3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213.png"/><Relationship Id="rId7" Type="http://schemas.openxmlformats.org/officeDocument/2006/relationships/image" Target="../media/image306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11" Type="http://schemas.openxmlformats.org/officeDocument/2006/relationships/image" Target="../media/image322.png"/><Relationship Id="rId10" Type="http://schemas.openxmlformats.org/officeDocument/2006/relationships/image" Target="../media/image321.png"/><Relationship Id="rId4" Type="http://schemas.openxmlformats.org/officeDocument/2006/relationships/image" Target="../media/image214.png"/><Relationship Id="rId9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212.png"/><Relationship Id="rId7" Type="http://schemas.openxmlformats.org/officeDocument/2006/relationships/image" Target="../media/image3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5" Type="http://schemas.openxmlformats.org/officeDocument/2006/relationships/image" Target="../media/image214.png"/><Relationship Id="rId10" Type="http://schemas.openxmlformats.org/officeDocument/2006/relationships/image" Target="../media/image326.png"/><Relationship Id="rId4" Type="http://schemas.openxmlformats.org/officeDocument/2006/relationships/image" Target="../media/image213.png"/><Relationship Id="rId9" Type="http://schemas.openxmlformats.org/officeDocument/2006/relationships/image" Target="../media/image3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13" Type="http://schemas.openxmlformats.org/officeDocument/2006/relationships/image" Target="../media/image333.png"/><Relationship Id="rId18" Type="http://schemas.openxmlformats.org/officeDocument/2006/relationships/image" Target="../media/image338.png"/><Relationship Id="rId3" Type="http://schemas.openxmlformats.org/officeDocument/2006/relationships/image" Target="../media/image327.png"/><Relationship Id="rId7" Type="http://schemas.openxmlformats.org/officeDocument/2006/relationships/image" Target="../media/image279.png"/><Relationship Id="rId12" Type="http://schemas.openxmlformats.org/officeDocument/2006/relationships/image" Target="../media/image332.png"/><Relationship Id="rId17" Type="http://schemas.openxmlformats.org/officeDocument/2006/relationships/image" Target="../media/image3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331.png"/><Relationship Id="rId5" Type="http://schemas.openxmlformats.org/officeDocument/2006/relationships/image" Target="../media/image213.png"/><Relationship Id="rId15" Type="http://schemas.openxmlformats.org/officeDocument/2006/relationships/image" Target="../media/image335.png"/><Relationship Id="rId10" Type="http://schemas.openxmlformats.org/officeDocument/2006/relationships/image" Target="../media/image330.png"/><Relationship Id="rId19" Type="http://schemas.openxmlformats.org/officeDocument/2006/relationships/image" Target="../media/image339.png"/><Relationship Id="rId4" Type="http://schemas.openxmlformats.org/officeDocument/2006/relationships/image" Target="../media/image212.png"/><Relationship Id="rId9" Type="http://schemas.openxmlformats.org/officeDocument/2006/relationships/image" Target="../media/image329.png"/><Relationship Id="rId14" Type="http://schemas.openxmlformats.org/officeDocument/2006/relationships/image" Target="../media/image3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image" Target="../media/image346.png"/><Relationship Id="rId3" Type="http://schemas.openxmlformats.org/officeDocument/2006/relationships/image" Target="../media/image340.png"/><Relationship Id="rId7" Type="http://schemas.openxmlformats.org/officeDocument/2006/relationships/image" Target="../media/image339.png"/><Relationship Id="rId12" Type="http://schemas.openxmlformats.org/officeDocument/2006/relationships/image" Target="../media/image3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344.png"/><Relationship Id="rId5" Type="http://schemas.openxmlformats.org/officeDocument/2006/relationships/image" Target="../media/image213.png"/><Relationship Id="rId15" Type="http://schemas.openxmlformats.org/officeDocument/2006/relationships/image" Target="../media/image348.png"/><Relationship Id="rId10" Type="http://schemas.openxmlformats.org/officeDocument/2006/relationships/image" Target="../media/image343.png"/><Relationship Id="rId4" Type="http://schemas.openxmlformats.org/officeDocument/2006/relationships/image" Target="../media/image212.png"/><Relationship Id="rId9" Type="http://schemas.openxmlformats.org/officeDocument/2006/relationships/image" Target="../media/image342.png"/><Relationship Id="rId14" Type="http://schemas.openxmlformats.org/officeDocument/2006/relationships/image" Target="../media/image3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355.png"/><Relationship Id="rId3" Type="http://schemas.openxmlformats.org/officeDocument/2006/relationships/image" Target="../media/image349.png"/><Relationship Id="rId7" Type="http://schemas.openxmlformats.org/officeDocument/2006/relationships/image" Target="../media/image339.png"/><Relationship Id="rId12" Type="http://schemas.openxmlformats.org/officeDocument/2006/relationships/image" Target="../media/image3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353.png"/><Relationship Id="rId5" Type="http://schemas.openxmlformats.org/officeDocument/2006/relationships/image" Target="../media/image213.png"/><Relationship Id="rId10" Type="http://schemas.openxmlformats.org/officeDocument/2006/relationships/image" Target="../media/image352.png"/><Relationship Id="rId4" Type="http://schemas.openxmlformats.org/officeDocument/2006/relationships/image" Target="../media/image212.png"/><Relationship Id="rId9" Type="http://schemas.openxmlformats.org/officeDocument/2006/relationships/image" Target="../media/image3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image" Target="../media/image356.png"/><Relationship Id="rId7" Type="http://schemas.openxmlformats.org/officeDocument/2006/relationships/image" Target="../media/image339.png"/><Relationship Id="rId12" Type="http://schemas.openxmlformats.org/officeDocument/2006/relationships/image" Target="../media/image3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359.png"/><Relationship Id="rId5" Type="http://schemas.openxmlformats.org/officeDocument/2006/relationships/image" Target="../media/image213.png"/><Relationship Id="rId10" Type="http://schemas.openxmlformats.org/officeDocument/2006/relationships/image" Target="../media/image358.png"/><Relationship Id="rId4" Type="http://schemas.openxmlformats.org/officeDocument/2006/relationships/image" Target="../media/image212.png"/><Relationship Id="rId9" Type="http://schemas.openxmlformats.org/officeDocument/2006/relationships/image" Target="../media/image3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212.png"/><Relationship Id="rId7" Type="http://schemas.openxmlformats.org/officeDocument/2006/relationships/image" Target="../media/image3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5" Type="http://schemas.openxmlformats.org/officeDocument/2006/relationships/image" Target="../media/image214.png"/><Relationship Id="rId10" Type="http://schemas.openxmlformats.org/officeDocument/2006/relationships/image" Target="../media/image364.png"/><Relationship Id="rId4" Type="http://schemas.openxmlformats.org/officeDocument/2006/relationships/image" Target="../media/image213.png"/><Relationship Id="rId9" Type="http://schemas.openxmlformats.org/officeDocument/2006/relationships/image" Target="../media/image36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13" Type="http://schemas.openxmlformats.org/officeDocument/2006/relationships/image" Target="../media/image368.png"/><Relationship Id="rId3" Type="http://schemas.openxmlformats.org/officeDocument/2006/relationships/image" Target="../media/image212.png"/><Relationship Id="rId7" Type="http://schemas.openxmlformats.org/officeDocument/2006/relationships/image" Target="../media/image364.png"/><Relationship Id="rId12" Type="http://schemas.openxmlformats.org/officeDocument/2006/relationships/image" Target="../media/image3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46.png"/><Relationship Id="rId5" Type="http://schemas.openxmlformats.org/officeDocument/2006/relationships/image" Target="../media/image214.png"/><Relationship Id="rId15" Type="http://schemas.openxmlformats.org/officeDocument/2006/relationships/image" Target="../media/image370.png"/><Relationship Id="rId10" Type="http://schemas.openxmlformats.org/officeDocument/2006/relationships/image" Target="../media/image366.png"/><Relationship Id="rId4" Type="http://schemas.openxmlformats.org/officeDocument/2006/relationships/image" Target="../media/image213.png"/><Relationship Id="rId9" Type="http://schemas.openxmlformats.org/officeDocument/2006/relationships/image" Target="../media/image365.png"/><Relationship Id="rId14" Type="http://schemas.openxmlformats.org/officeDocument/2006/relationships/image" Target="../media/image3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13" Type="http://schemas.openxmlformats.org/officeDocument/2006/relationships/image" Target="../media/image374.png"/><Relationship Id="rId3" Type="http://schemas.openxmlformats.org/officeDocument/2006/relationships/image" Target="../media/image212.png"/><Relationship Id="rId7" Type="http://schemas.openxmlformats.org/officeDocument/2006/relationships/image" Target="../media/image364.png"/><Relationship Id="rId12" Type="http://schemas.openxmlformats.org/officeDocument/2006/relationships/image" Target="../media/image3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72.png"/><Relationship Id="rId5" Type="http://schemas.openxmlformats.org/officeDocument/2006/relationships/image" Target="../media/image214.png"/><Relationship Id="rId15" Type="http://schemas.openxmlformats.org/officeDocument/2006/relationships/image" Target="../media/image376.png"/><Relationship Id="rId10" Type="http://schemas.openxmlformats.org/officeDocument/2006/relationships/image" Target="../media/image371.png"/><Relationship Id="rId4" Type="http://schemas.openxmlformats.org/officeDocument/2006/relationships/image" Target="../media/image213.png"/><Relationship Id="rId9" Type="http://schemas.openxmlformats.org/officeDocument/2006/relationships/image" Target="../media/image370.png"/><Relationship Id="rId14" Type="http://schemas.openxmlformats.org/officeDocument/2006/relationships/image" Target="../media/image37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13" Type="http://schemas.openxmlformats.org/officeDocument/2006/relationships/image" Target="../media/image380.png"/><Relationship Id="rId3" Type="http://schemas.openxmlformats.org/officeDocument/2006/relationships/image" Target="../media/image212.png"/><Relationship Id="rId7" Type="http://schemas.openxmlformats.org/officeDocument/2006/relationships/image" Target="../media/image364.png"/><Relationship Id="rId12" Type="http://schemas.openxmlformats.org/officeDocument/2006/relationships/image" Target="../media/image3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png"/><Relationship Id="rId11" Type="http://schemas.openxmlformats.org/officeDocument/2006/relationships/image" Target="../media/image378.png"/><Relationship Id="rId5" Type="http://schemas.openxmlformats.org/officeDocument/2006/relationships/image" Target="../media/image214.png"/><Relationship Id="rId10" Type="http://schemas.openxmlformats.org/officeDocument/2006/relationships/image" Target="../media/image377.png"/><Relationship Id="rId4" Type="http://schemas.openxmlformats.org/officeDocument/2006/relationships/image" Target="../media/image213.png"/><Relationship Id="rId9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20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16.png"/><Relationship Id="rId7" Type="http://schemas.openxmlformats.org/officeDocument/2006/relationships/image" Target="../media/image213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20.png"/><Relationship Id="rId7" Type="http://schemas.openxmlformats.org/officeDocument/2006/relationships/image" Target="../media/image212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Relationship Id="rId9" Type="http://schemas.openxmlformats.org/officeDocument/2006/relationships/image" Target="../media/image2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12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5" Type="http://schemas.openxmlformats.org/officeDocument/2006/relationships/image" Target="../media/image214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25.png"/><Relationship Id="rId7" Type="http://schemas.openxmlformats.org/officeDocument/2006/relationships/image" Target="../media/image237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14.png"/><Relationship Id="rId5" Type="http://schemas.openxmlformats.org/officeDocument/2006/relationships/image" Target="../media/image227.png"/><Relationship Id="rId10" Type="http://schemas.openxmlformats.org/officeDocument/2006/relationships/image" Target="../media/image213.png"/><Relationship Id="rId4" Type="http://schemas.openxmlformats.org/officeDocument/2006/relationships/image" Target="../media/image226.png"/><Relationship Id="rId9" Type="http://schemas.openxmlformats.org/officeDocument/2006/relationships/image" Target="../media/image2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13" Type="http://schemas.openxmlformats.org/officeDocument/2006/relationships/image" Target="../media/image213.png"/><Relationship Id="rId3" Type="http://schemas.openxmlformats.org/officeDocument/2006/relationships/image" Target="../media/image240.png"/><Relationship Id="rId7" Type="http://schemas.openxmlformats.org/officeDocument/2006/relationships/image" Target="../media/image226.png"/><Relationship Id="rId12" Type="http://schemas.openxmlformats.org/officeDocument/2006/relationships/image" Target="../media/image212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5.png"/><Relationship Id="rId11" Type="http://schemas.openxmlformats.org/officeDocument/2006/relationships/image" Target="../media/image244.png"/><Relationship Id="rId5" Type="http://schemas.openxmlformats.org/officeDocument/2006/relationships/image" Target="../media/image241.png"/><Relationship Id="rId10" Type="http://schemas.openxmlformats.org/officeDocument/2006/relationships/image" Target="../media/image243.png"/><Relationship Id="rId4" Type="http://schemas.openxmlformats.org/officeDocument/2006/relationships/image" Target="../media/image221.png"/><Relationship Id="rId9" Type="http://schemas.openxmlformats.org/officeDocument/2006/relationships/image" Target="../media/image242.png"/><Relationship Id="rId14" Type="http://schemas.openxmlformats.org/officeDocument/2006/relationships/image" Target="../media/image2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180B3ED-5FE6-4D9B-846B-4F0F303DADB3}"/>
              </a:ext>
            </a:extLst>
          </p:cNvPr>
          <p:cNvSpPr/>
          <p:nvPr/>
        </p:nvSpPr>
        <p:spPr>
          <a:xfrm>
            <a:off x="801727" y="2106202"/>
            <a:ext cx="757611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800" b="0" cap="none" spc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Racing Sans One" panose="02000000000000000000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Teachings for </a:t>
            </a:r>
          </a:p>
          <a:p>
            <a:pPr algn="ctr"/>
            <a:r>
              <a:rPr lang="en-US" altLang="ja-JP" sz="8800" b="0" cap="none" spc="0" dirty="0">
                <a:ln w="1905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Racing Sans One" panose="02000000000000000000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Exercise 3F</a:t>
            </a:r>
            <a:endParaRPr lang="ja-JP" altLang="en-US" sz="8800" b="0" cap="none" spc="0" dirty="0">
              <a:ln w="1905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Racing Sans One" panose="02000000000000000000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4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Can you remember the formula for the variance of a data set from year 12?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we need to focus on rewriting this part…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6D249D5-B37C-476D-9727-368C96F7313A}"/>
              </a:ext>
            </a:extLst>
          </p:cNvPr>
          <p:cNvGrpSpPr/>
          <p:nvPr/>
        </p:nvGrpSpPr>
        <p:grpSpPr>
          <a:xfrm>
            <a:off x="0" y="0"/>
            <a:ext cx="1864310" cy="649082"/>
            <a:chOff x="3124940" y="3524434"/>
            <a:chExt cx="1864310" cy="64908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87D46E6-96AA-4D86-AC93-D0A13F38C67A}"/>
                </a:ext>
              </a:extLst>
            </p:cNvPr>
            <p:cNvSpPr/>
            <p:nvPr/>
          </p:nvSpPr>
          <p:spPr>
            <a:xfrm>
              <a:off x="3124940" y="3524434"/>
              <a:ext cx="1864310" cy="550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40A62996-159A-4E4E-810A-51A114B2972C}"/>
                    </a:ext>
                  </a:extLst>
                </p:cNvPr>
                <p:cNvSpPr txBox="1"/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40A62996-159A-4E4E-810A-51A114B29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1748F28-819B-476E-98AD-3B667DAFAC43}"/>
                    </a:ext>
                  </a:extLst>
                </p:cNvPr>
                <p:cNvSpPr txBox="1"/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/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1748F28-819B-476E-98AD-3B667DAFA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5C6FB8A-870E-4976-B331-58ACDB273635}"/>
                </a:ext>
              </a:extLst>
            </p:cNvPr>
            <p:cNvSpPr/>
            <p:nvPr/>
          </p:nvSpPr>
          <p:spPr>
            <a:xfrm flipH="1" flipV="1">
              <a:off x="3835151" y="3950563"/>
              <a:ext cx="1083077" cy="97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3CFA108A-C9B0-4A23-A8B0-0512DFE67D23}"/>
                    </a:ext>
                  </a:extLst>
                </p:cNvPr>
                <p:cNvSpPr txBox="1"/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3CFA108A-C9B0-4A23-A8B0-0512DFE67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6D1A96D-43EF-4C2B-9408-2125348E4AAC}"/>
              </a:ext>
            </a:extLst>
          </p:cNvPr>
          <p:cNvGrpSpPr/>
          <p:nvPr/>
        </p:nvGrpSpPr>
        <p:grpSpPr>
          <a:xfrm>
            <a:off x="1856914" y="0"/>
            <a:ext cx="1889464" cy="631590"/>
            <a:chOff x="5070630" y="1448540"/>
            <a:chExt cx="1889464" cy="63159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D2B7516-71B6-4414-9192-680BA9D752CC}"/>
                </a:ext>
              </a:extLst>
            </p:cNvPr>
            <p:cNvSpPr/>
            <p:nvPr/>
          </p:nvSpPr>
          <p:spPr>
            <a:xfrm>
              <a:off x="5070630" y="1448540"/>
              <a:ext cx="1889464" cy="550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08C4EC2-C441-4298-91F1-11A4DE5A0A8D}"/>
                    </a:ext>
                  </a:extLst>
                </p:cNvPr>
                <p:cNvSpPr txBox="1"/>
                <p:nvPr/>
              </p:nvSpPr>
              <p:spPr>
                <a:xfrm>
                  <a:off x="5132773" y="1461856"/>
                  <a:ext cx="441338" cy="494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08C4EC2-C441-4298-91F1-11A4DE5A0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773" y="1461856"/>
                  <a:ext cx="441338" cy="494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0E5AD1C-1317-4BC8-98EC-AF0BBF93C07F}"/>
                    </a:ext>
                  </a:extLst>
                </p:cNvPr>
                <p:cNvSpPr txBox="1"/>
                <p:nvPr/>
              </p:nvSpPr>
              <p:spPr>
                <a:xfrm>
                  <a:off x="5835588" y="1587623"/>
                  <a:ext cx="1079847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/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0E5AD1C-1317-4BC8-98EC-AF0BBF93C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5588" y="1587623"/>
                  <a:ext cx="1079847" cy="4925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D1E1A560-03C7-481C-9719-F203D02C364E}"/>
                    </a:ext>
                  </a:extLst>
                </p:cNvPr>
                <p:cNvSpPr txBox="1"/>
                <p:nvPr/>
              </p:nvSpPr>
              <p:spPr>
                <a:xfrm>
                  <a:off x="5612168" y="1621654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D1E1A560-03C7-481C-9719-F203D02C3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168" y="1621654"/>
                  <a:ext cx="200375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B9B1209-F2D7-44F9-976C-4E1C4198D674}"/>
                </a:ext>
              </a:extLst>
            </p:cNvPr>
            <p:cNvSpPr/>
            <p:nvPr/>
          </p:nvSpPr>
          <p:spPr>
            <a:xfrm>
              <a:off x="5844467" y="1849514"/>
              <a:ext cx="1044605" cy="10357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6E6BB23F-A0E7-406D-AF65-B16E764487FF}"/>
                  </a:ext>
                </a:extLst>
              </p:cNvPr>
              <p:cNvSpPr txBox="1"/>
              <p:nvPr/>
            </p:nvSpPr>
            <p:spPr>
              <a:xfrm>
                <a:off x="4763294" y="1471960"/>
                <a:ext cx="1806905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6E6BB23F-A0E7-406D-AF65-B16E76448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294" y="1471960"/>
                <a:ext cx="1806905" cy="601831"/>
              </a:xfrm>
              <a:prstGeom prst="rect">
                <a:avLst/>
              </a:prstGeom>
              <a:blipFill>
                <a:blip r:embed="rId8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3FDCE9C5-0C57-4830-B009-5ABB85D22D6D}"/>
                  </a:ext>
                </a:extLst>
              </p:cNvPr>
              <p:cNvSpPr txBox="1"/>
              <p:nvPr/>
            </p:nvSpPr>
            <p:spPr>
              <a:xfrm>
                <a:off x="4755896" y="2387840"/>
                <a:ext cx="168033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5">
                <a:extLst>
                  <a:ext uri="{FF2B5EF4-FFF2-40B4-BE49-F238E27FC236}">
                    <a16:creationId xmlns:a16="http://schemas.microsoft.com/office/drawing/2014/main" id="{3FDCE9C5-0C57-4830-B009-5ABB85D2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896" y="2387840"/>
                <a:ext cx="1680332" cy="494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円弧 29">
            <a:extLst>
              <a:ext uri="{FF2B5EF4-FFF2-40B4-BE49-F238E27FC236}">
                <a16:creationId xmlns:a16="http://schemas.microsoft.com/office/drawing/2014/main" id="{B6A9ECB3-171A-4B5A-B55F-311F3575732D}"/>
              </a:ext>
            </a:extLst>
          </p:cNvPr>
          <p:cNvSpPr/>
          <p:nvPr/>
        </p:nvSpPr>
        <p:spPr>
          <a:xfrm>
            <a:off x="6555955" y="1810092"/>
            <a:ext cx="288728" cy="924229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785921E-664D-4B3C-97CA-475C72CC7833}"/>
              </a:ext>
            </a:extLst>
          </p:cNvPr>
          <p:cNvSpPr txBox="1"/>
          <p:nvPr/>
        </p:nvSpPr>
        <p:spPr>
          <a:xfrm>
            <a:off x="6791417" y="1546791"/>
            <a:ext cx="208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second part of this is the mean squared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we already have an expression for the mean from before!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10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11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12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811A41A-2CF8-448C-A51F-9A14A5607262}"/>
                  </a:ext>
                </a:extLst>
              </p:cNvPr>
              <p:cNvSpPr txBox="1"/>
              <p:nvPr/>
            </p:nvSpPr>
            <p:spPr>
              <a:xfrm>
                <a:off x="4518733" y="3162527"/>
                <a:ext cx="4341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we need to do now is to find a way to replace the first part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number of trials and the probability of success in the binomial distribution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811A41A-2CF8-448C-A51F-9A14A5607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733" y="3162527"/>
                <a:ext cx="4341181" cy="646331"/>
              </a:xfrm>
              <a:prstGeom prst="rect">
                <a:avLst/>
              </a:prstGeom>
              <a:blipFill>
                <a:blip r:embed="rId13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FD3E88E-CB19-4EA1-BC7E-C4662DB1B208}"/>
              </a:ext>
            </a:extLst>
          </p:cNvPr>
          <p:cNvSpPr txBox="1"/>
          <p:nvPr/>
        </p:nvSpPr>
        <p:spPr>
          <a:xfrm>
            <a:off x="4625265" y="3943762"/>
            <a:ext cx="4341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We can replace the first part using the equivalent calculation that we saw before…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A72771A9-1889-4074-A97A-EDA70A3C7788}"/>
                  </a:ext>
                </a:extLst>
              </p:cNvPr>
              <p:cNvSpPr txBox="1"/>
              <p:nvPr/>
            </p:nvSpPr>
            <p:spPr>
              <a:xfrm>
                <a:off x="4757375" y="4573227"/>
                <a:ext cx="168033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A72771A9-1889-4074-A97A-EDA70A3C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375" y="4573227"/>
                <a:ext cx="1680332" cy="494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EB343F83-7481-4E48-B008-653205979A44}"/>
                  </a:ext>
                </a:extLst>
              </p:cNvPr>
              <p:cNvSpPr txBox="1"/>
              <p:nvPr/>
            </p:nvSpPr>
            <p:spPr>
              <a:xfrm>
                <a:off x="4767732" y="5320430"/>
                <a:ext cx="2581219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EB343F83-7481-4E48-B008-65320597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732" y="5320430"/>
                <a:ext cx="2581219" cy="5962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F14BB165-529A-4F5F-A013-BA4328C4CA7D}"/>
                  </a:ext>
                </a:extLst>
              </p:cNvPr>
              <p:cNvSpPr txBox="1"/>
              <p:nvPr/>
            </p:nvSpPr>
            <p:spPr>
              <a:xfrm>
                <a:off x="1244776" y="3963626"/>
                <a:ext cx="1342227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F14BB165-529A-4F5F-A013-BA4328C4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76" y="3963626"/>
                <a:ext cx="1342227" cy="5962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FA06B9DF-E297-45AC-9F0F-DD3DAF942E68}"/>
              </a:ext>
            </a:extLst>
          </p:cNvPr>
          <p:cNvSpPr/>
          <p:nvPr/>
        </p:nvSpPr>
        <p:spPr>
          <a:xfrm>
            <a:off x="7258770" y="4865491"/>
            <a:ext cx="322760" cy="71856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2FB2C46-660B-41DC-831F-C6903A3B4FCE}"/>
              </a:ext>
            </a:extLst>
          </p:cNvPr>
          <p:cNvSpPr txBox="1"/>
          <p:nvPr/>
        </p:nvSpPr>
        <p:spPr>
          <a:xfrm>
            <a:off x="7519387" y="4955816"/>
            <a:ext cx="1624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first term using the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F498FA1-32C4-4A69-8C84-8C1B26D227E9}"/>
              </a:ext>
            </a:extLst>
          </p:cNvPr>
          <p:cNvSpPr/>
          <p:nvPr/>
        </p:nvSpPr>
        <p:spPr>
          <a:xfrm>
            <a:off x="5220070" y="4563122"/>
            <a:ext cx="506027" cy="5149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25924D7-5C2B-4765-9E9F-D119A34AABD0}"/>
              </a:ext>
            </a:extLst>
          </p:cNvPr>
          <p:cNvSpPr/>
          <p:nvPr/>
        </p:nvSpPr>
        <p:spPr>
          <a:xfrm>
            <a:off x="5239305" y="5301448"/>
            <a:ext cx="1347926" cy="5149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5E8BAEA-1AFB-482E-BC73-093B99A69AF1}"/>
              </a:ext>
            </a:extLst>
          </p:cNvPr>
          <p:cNvCxnSpPr>
            <a:cxnSpLocks/>
          </p:cNvCxnSpPr>
          <p:nvPr/>
        </p:nvCxnSpPr>
        <p:spPr>
          <a:xfrm flipH="1">
            <a:off x="3923932" y="177553"/>
            <a:ext cx="1686755" cy="1154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76626A56-191D-457A-880A-FF7F0F765B5E}"/>
              </a:ext>
            </a:extLst>
          </p:cNvPr>
          <p:cNvCxnSpPr>
            <a:cxnSpLocks/>
          </p:cNvCxnSpPr>
          <p:nvPr/>
        </p:nvCxnSpPr>
        <p:spPr>
          <a:xfrm flipV="1">
            <a:off x="8621698" y="1012055"/>
            <a:ext cx="131684" cy="47199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 animBg="1"/>
      <p:bldP spid="34" grpId="0"/>
      <p:bldP spid="37" grpId="0"/>
      <p:bldP spid="38" grpId="0"/>
      <p:bldP spid="39" grpId="0"/>
      <p:bldP spid="40" grpId="0" animBg="1"/>
      <p:bldP spid="9" grpId="0" animBg="1"/>
      <p:bldP spid="9" grpId="1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Can you remember the formula for the variance of a data set from year 12?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we need to focus on rewriting this part…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Remember how to find the calculation for a an event that is binomially distributed?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F14BB165-529A-4F5F-A013-BA4328C4CA7D}"/>
                  </a:ext>
                </a:extLst>
              </p:cNvPr>
              <p:cNvSpPr txBox="1"/>
              <p:nvPr/>
            </p:nvSpPr>
            <p:spPr>
              <a:xfrm>
                <a:off x="1244776" y="3963626"/>
                <a:ext cx="1342227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F14BB165-529A-4F5F-A013-BA4328C4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76" y="3963626"/>
                <a:ext cx="1342227" cy="5962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E14E1B-BDD7-41EC-8A61-53108CB8EEA2}"/>
                  </a:ext>
                </a:extLst>
              </p:cNvPr>
              <p:cNvSpPr txBox="1"/>
              <p:nvPr/>
            </p:nvSpPr>
            <p:spPr>
              <a:xfrm>
                <a:off x="4046899" y="1516500"/>
                <a:ext cx="497035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Imagine we are considering the number of heads when tossing a biased coin 5 times. 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h𝑒𝑎𝑑𝑠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𝐻𝑒𝑎𝑑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</a:t>
                </a:r>
                <a:r>
                  <a:rPr lang="en-GB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Lets put together a table…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5E14E1B-BDD7-41EC-8A61-53108CB8E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899" y="1516500"/>
                <a:ext cx="4970351" cy="1169551"/>
              </a:xfrm>
              <a:prstGeom prst="rect">
                <a:avLst/>
              </a:prstGeom>
              <a:blipFill>
                <a:blip r:embed="rId6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533BC4-7ABC-4C4B-84DE-087FD0469865}"/>
              </a:ext>
            </a:extLst>
          </p:cNvPr>
          <p:cNvSpPr/>
          <p:nvPr/>
        </p:nvSpPr>
        <p:spPr>
          <a:xfrm>
            <a:off x="4395127" y="2777150"/>
            <a:ext cx="100811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C11B1CE-3EB9-43BE-AD0D-A4C6051D99FD}"/>
                  </a:ext>
                </a:extLst>
              </p:cNvPr>
              <p:cNvSpPr txBox="1"/>
              <p:nvPr/>
            </p:nvSpPr>
            <p:spPr>
              <a:xfrm>
                <a:off x="4467135" y="2777150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C11B1CE-3EB9-43BE-AD0D-A4C6051D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2777150"/>
                <a:ext cx="86409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8A221E2-80FD-4B9B-9D1F-AC7A6CBA36E6}"/>
                  </a:ext>
                </a:extLst>
              </p:cNvPr>
              <p:cNvSpPr txBox="1"/>
              <p:nvPr/>
            </p:nvSpPr>
            <p:spPr>
              <a:xfrm>
                <a:off x="5547255" y="277715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8A221E2-80FD-4B9B-9D1F-AC7A6CBA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255" y="2777150"/>
                <a:ext cx="115212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588FCB0-D69B-4624-86A1-68C74454170C}"/>
              </a:ext>
            </a:extLst>
          </p:cNvPr>
          <p:cNvSpPr/>
          <p:nvPr/>
        </p:nvSpPr>
        <p:spPr>
          <a:xfrm>
            <a:off x="5403240" y="2777150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611412-7BDC-426D-8C59-03EFF7D359BE}"/>
                  </a:ext>
                </a:extLst>
              </p:cNvPr>
              <p:cNvSpPr txBox="1"/>
              <p:nvPr/>
            </p:nvSpPr>
            <p:spPr>
              <a:xfrm>
                <a:off x="5547255" y="3164351"/>
                <a:ext cx="1131335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3611412-7BDC-426D-8C59-03EFF7D35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255" y="3164351"/>
                <a:ext cx="1131335" cy="363626"/>
              </a:xfrm>
              <a:prstGeom prst="rect">
                <a:avLst/>
              </a:prstGeom>
              <a:blipFill>
                <a:blip r:embed="rId9"/>
                <a:stretch>
                  <a:fillRect r="-538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A04D06A7-188E-43D3-9BAE-425EC9A7809C}"/>
              </a:ext>
            </a:extLst>
          </p:cNvPr>
          <p:cNvSpPr/>
          <p:nvPr/>
        </p:nvSpPr>
        <p:spPr>
          <a:xfrm>
            <a:off x="4395127" y="3137190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5725E975-F512-48C2-A1A1-8910533C513E}"/>
                  </a:ext>
                </a:extLst>
              </p:cNvPr>
              <p:cNvSpPr txBox="1"/>
              <p:nvPr/>
            </p:nvSpPr>
            <p:spPr>
              <a:xfrm>
                <a:off x="4467135" y="3173403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5725E975-F512-48C2-A1A1-8910533C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3173403"/>
                <a:ext cx="8640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198E49B7-0F00-4D53-9558-40362E404682}"/>
              </a:ext>
            </a:extLst>
          </p:cNvPr>
          <p:cNvSpPr/>
          <p:nvPr/>
        </p:nvSpPr>
        <p:spPr>
          <a:xfrm>
            <a:off x="4395127" y="3569238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ECB20CA-1F21-499F-991C-60C79E7DE483}"/>
                  </a:ext>
                </a:extLst>
              </p:cNvPr>
              <p:cNvSpPr txBox="1"/>
              <p:nvPr/>
            </p:nvSpPr>
            <p:spPr>
              <a:xfrm>
                <a:off x="4467135" y="3605451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0ECB20CA-1F21-499F-991C-60C79E7D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3605451"/>
                <a:ext cx="8640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7D60447-771D-4BBD-A13E-1CA73EE91A18}"/>
              </a:ext>
            </a:extLst>
          </p:cNvPr>
          <p:cNvSpPr/>
          <p:nvPr/>
        </p:nvSpPr>
        <p:spPr>
          <a:xfrm>
            <a:off x="4395127" y="4001286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352C370-4CE3-4D5C-A006-B272E3694435}"/>
                  </a:ext>
                </a:extLst>
              </p:cNvPr>
              <p:cNvSpPr txBox="1"/>
              <p:nvPr/>
            </p:nvSpPr>
            <p:spPr>
              <a:xfrm>
                <a:off x="4467135" y="403749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4352C370-4CE3-4D5C-A006-B272E3694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4037499"/>
                <a:ext cx="86409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3CA8245-89B3-4B25-8BD8-9641D9A94DF6}"/>
              </a:ext>
            </a:extLst>
          </p:cNvPr>
          <p:cNvSpPr/>
          <p:nvPr/>
        </p:nvSpPr>
        <p:spPr>
          <a:xfrm>
            <a:off x="4395127" y="4433334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71D425A-71BB-44E0-A095-01E027D61752}"/>
                  </a:ext>
                </a:extLst>
              </p:cNvPr>
              <p:cNvSpPr txBox="1"/>
              <p:nvPr/>
            </p:nvSpPr>
            <p:spPr>
              <a:xfrm>
                <a:off x="4467135" y="4469547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171D425A-71BB-44E0-A095-01E027D6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4469547"/>
                <a:ext cx="86409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DAF8CFB-7C6F-4DF7-9AA2-6EC23C99AC8E}"/>
              </a:ext>
            </a:extLst>
          </p:cNvPr>
          <p:cNvSpPr/>
          <p:nvPr/>
        </p:nvSpPr>
        <p:spPr>
          <a:xfrm>
            <a:off x="4395127" y="4865382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9B65F65-F776-47C2-BA87-8004A726CA79}"/>
                  </a:ext>
                </a:extLst>
              </p:cNvPr>
              <p:cNvSpPr txBox="1"/>
              <p:nvPr/>
            </p:nvSpPr>
            <p:spPr>
              <a:xfrm>
                <a:off x="4467135" y="490159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79B65F65-F776-47C2-BA87-8004A726C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4901595"/>
                <a:ext cx="8640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5625295-ADA2-4AD7-877D-A52DA0D0A445}"/>
              </a:ext>
            </a:extLst>
          </p:cNvPr>
          <p:cNvSpPr/>
          <p:nvPr/>
        </p:nvSpPr>
        <p:spPr>
          <a:xfrm>
            <a:off x="4395127" y="5297430"/>
            <a:ext cx="100811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272DD33-B4E4-41D4-9817-19040E5BBB2A}"/>
                  </a:ext>
                </a:extLst>
              </p:cNvPr>
              <p:cNvSpPr txBox="1"/>
              <p:nvPr/>
            </p:nvSpPr>
            <p:spPr>
              <a:xfrm>
                <a:off x="4467135" y="5333643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6272DD33-B4E4-41D4-9817-19040E5BB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35" y="5333643"/>
                <a:ext cx="86409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73E05573-950B-4A83-83DF-9D4F78C593B5}"/>
                  </a:ext>
                </a:extLst>
              </p:cNvPr>
              <p:cNvSpPr txBox="1"/>
              <p:nvPr/>
            </p:nvSpPr>
            <p:spPr>
              <a:xfrm>
                <a:off x="5547255" y="3596399"/>
                <a:ext cx="1127488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73E05573-950B-4A83-83DF-9D4F78C59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255" y="3596399"/>
                <a:ext cx="1127488" cy="362215"/>
              </a:xfrm>
              <a:prstGeom prst="rect">
                <a:avLst/>
              </a:prstGeom>
              <a:blipFill>
                <a:blip r:embed="rId16"/>
                <a:stretch>
                  <a:fillRect t="-1695" r="-541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8473FB9B-EBFF-40E6-965B-1E637AAF4AF9}"/>
                  </a:ext>
                </a:extLst>
              </p:cNvPr>
              <p:cNvSpPr txBox="1"/>
              <p:nvPr/>
            </p:nvSpPr>
            <p:spPr>
              <a:xfrm>
                <a:off x="5547255" y="4028447"/>
                <a:ext cx="1131335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8473FB9B-EBFF-40E6-965B-1E637AAF4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255" y="4028447"/>
                <a:ext cx="1131335" cy="362215"/>
              </a:xfrm>
              <a:prstGeom prst="rect">
                <a:avLst/>
              </a:prstGeom>
              <a:blipFill>
                <a:blip r:embed="rId17"/>
                <a:stretch>
                  <a:fillRect t="-1695" r="-538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E5F90C5C-0DF0-41DC-B21A-94CB6AE874C7}"/>
                  </a:ext>
                </a:extLst>
              </p:cNvPr>
              <p:cNvSpPr txBox="1"/>
              <p:nvPr/>
            </p:nvSpPr>
            <p:spPr>
              <a:xfrm>
                <a:off x="5529148" y="4460495"/>
                <a:ext cx="1176219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E5F90C5C-0DF0-41DC-B21A-94CB6AE87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48" y="4460495"/>
                <a:ext cx="1176219" cy="363626"/>
              </a:xfrm>
              <a:prstGeom prst="rect">
                <a:avLst/>
              </a:prstGeom>
              <a:blipFill>
                <a:blip r:embed="rId18"/>
                <a:stretch>
                  <a:fillRect t="-1695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153BADA1-888A-4BA4-A2EE-8F38F2E9DDD8}"/>
                  </a:ext>
                </a:extLst>
              </p:cNvPr>
              <p:cNvSpPr txBox="1"/>
              <p:nvPr/>
            </p:nvSpPr>
            <p:spPr>
              <a:xfrm>
                <a:off x="5556308" y="4892543"/>
                <a:ext cx="1127488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153BADA1-888A-4BA4-A2EE-8F38F2E9D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08" y="4892543"/>
                <a:ext cx="1127488" cy="362215"/>
              </a:xfrm>
              <a:prstGeom prst="rect">
                <a:avLst/>
              </a:prstGeom>
              <a:blipFill>
                <a:blip r:embed="rId19"/>
                <a:stretch>
                  <a:fillRect t="-1695" r="-541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0224BD5-53D5-4C64-9750-D9F72CEAEA3C}"/>
                  </a:ext>
                </a:extLst>
              </p:cNvPr>
              <p:cNvSpPr txBox="1"/>
              <p:nvPr/>
            </p:nvSpPr>
            <p:spPr>
              <a:xfrm>
                <a:off x="5538201" y="5315537"/>
                <a:ext cx="1172372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80224BD5-53D5-4C64-9750-D9F72CEAE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201" y="5315537"/>
                <a:ext cx="1172372" cy="363626"/>
              </a:xfrm>
              <a:prstGeom prst="rect">
                <a:avLst/>
              </a:prstGeom>
              <a:blipFill>
                <a:blip r:embed="rId20"/>
                <a:stretch>
                  <a:fillRect t="-166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44EBE866-1B08-4A40-83E4-E3677D365531}"/>
              </a:ext>
            </a:extLst>
          </p:cNvPr>
          <p:cNvSpPr/>
          <p:nvPr/>
        </p:nvSpPr>
        <p:spPr>
          <a:xfrm>
            <a:off x="5403239" y="3137190"/>
            <a:ext cx="13681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A11AC675-3FE1-447C-A31E-81126E0ECD94}"/>
              </a:ext>
            </a:extLst>
          </p:cNvPr>
          <p:cNvSpPr/>
          <p:nvPr/>
        </p:nvSpPr>
        <p:spPr>
          <a:xfrm>
            <a:off x="5403239" y="3569238"/>
            <a:ext cx="13681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F156918-DF17-4E68-8254-976E80C525BB}"/>
              </a:ext>
            </a:extLst>
          </p:cNvPr>
          <p:cNvSpPr/>
          <p:nvPr/>
        </p:nvSpPr>
        <p:spPr>
          <a:xfrm>
            <a:off x="5403239" y="4001286"/>
            <a:ext cx="13681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09455733-95B9-4067-A719-F16126E01185}"/>
              </a:ext>
            </a:extLst>
          </p:cNvPr>
          <p:cNvSpPr/>
          <p:nvPr/>
        </p:nvSpPr>
        <p:spPr>
          <a:xfrm>
            <a:off x="5403239" y="4433334"/>
            <a:ext cx="13681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DA2793BE-D4AA-49BD-86DA-D41DA9EF83ED}"/>
              </a:ext>
            </a:extLst>
          </p:cNvPr>
          <p:cNvSpPr/>
          <p:nvPr/>
        </p:nvSpPr>
        <p:spPr>
          <a:xfrm>
            <a:off x="5403239" y="4865382"/>
            <a:ext cx="13681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7BE5BA68-5E9E-4A55-AB0C-DB780563B80A}"/>
              </a:ext>
            </a:extLst>
          </p:cNvPr>
          <p:cNvSpPr/>
          <p:nvPr/>
        </p:nvSpPr>
        <p:spPr>
          <a:xfrm>
            <a:off x="5403239" y="5297430"/>
            <a:ext cx="136815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AB5080E8-3B74-4867-9FFB-876226ACD9F6}"/>
                  </a:ext>
                </a:extLst>
              </p:cNvPr>
              <p:cNvSpPr txBox="1"/>
              <p:nvPr/>
            </p:nvSpPr>
            <p:spPr>
              <a:xfrm>
                <a:off x="6915408" y="2777150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AB5080E8-3B74-4867-9FFB-876226ACD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08" y="2777150"/>
                <a:ext cx="1584176" cy="369332"/>
              </a:xfrm>
              <a:prstGeom prst="rect">
                <a:avLst/>
              </a:prstGeom>
              <a:blipFill>
                <a:blip r:embed="rId2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12F651CC-4E82-4C26-979D-1CB5FA7A3157}"/>
              </a:ext>
            </a:extLst>
          </p:cNvPr>
          <p:cNvSpPr/>
          <p:nvPr/>
        </p:nvSpPr>
        <p:spPr>
          <a:xfrm>
            <a:off x="6771392" y="2777150"/>
            <a:ext cx="1729811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7A44BE0-2558-4CC8-9DFF-0503CD292CC9}"/>
                  </a:ext>
                </a:extLst>
              </p:cNvPr>
              <p:cNvSpPr txBox="1"/>
              <p:nvPr/>
            </p:nvSpPr>
            <p:spPr>
              <a:xfrm>
                <a:off x="6915408" y="3164351"/>
                <a:ext cx="1521507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7A44BE0-2558-4CC8-9DFF-0503CD292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08" y="3164351"/>
                <a:ext cx="1521507" cy="363626"/>
              </a:xfrm>
              <a:prstGeom prst="rect">
                <a:avLst/>
              </a:prstGeom>
              <a:blipFill>
                <a:blip r:embed="rId22"/>
                <a:stretch>
                  <a:fillRect l="-2400" r="-8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006199-FD05-43DE-A49E-79852C825C46}"/>
                  </a:ext>
                </a:extLst>
              </p:cNvPr>
              <p:cNvSpPr txBox="1"/>
              <p:nvPr/>
            </p:nvSpPr>
            <p:spPr>
              <a:xfrm>
                <a:off x="6915408" y="3596399"/>
                <a:ext cx="1517660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E8006199-FD05-43DE-A49E-79852C825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08" y="3596399"/>
                <a:ext cx="1517660" cy="362215"/>
              </a:xfrm>
              <a:prstGeom prst="rect">
                <a:avLst/>
              </a:prstGeom>
              <a:blipFill>
                <a:blip r:embed="rId23"/>
                <a:stretch>
                  <a:fillRect l="-2410" t="-1695" r="-402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FC49B69C-FD64-494A-93D3-8E089C934CE0}"/>
                  </a:ext>
                </a:extLst>
              </p:cNvPr>
              <p:cNvSpPr txBox="1"/>
              <p:nvPr/>
            </p:nvSpPr>
            <p:spPr>
              <a:xfrm>
                <a:off x="6915408" y="4028447"/>
                <a:ext cx="1521507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FC49B69C-FD64-494A-93D3-8E089C934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5408" y="4028447"/>
                <a:ext cx="1521507" cy="362215"/>
              </a:xfrm>
              <a:prstGeom prst="rect">
                <a:avLst/>
              </a:prstGeom>
              <a:blipFill>
                <a:blip r:embed="rId24"/>
                <a:stretch>
                  <a:fillRect l="-2400" t="-1695" r="-40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2946270F-A324-4EE0-9840-84EE8FA3F28C}"/>
                  </a:ext>
                </a:extLst>
              </p:cNvPr>
              <p:cNvSpPr txBox="1"/>
              <p:nvPr/>
            </p:nvSpPr>
            <p:spPr>
              <a:xfrm>
                <a:off x="6897301" y="4460495"/>
                <a:ext cx="1521507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2946270F-A324-4EE0-9840-84EE8FA3F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01" y="4460495"/>
                <a:ext cx="1521507" cy="363626"/>
              </a:xfrm>
              <a:prstGeom prst="rect">
                <a:avLst/>
              </a:prstGeom>
              <a:blipFill>
                <a:blip r:embed="rId25"/>
                <a:stretch>
                  <a:fillRect l="-2400" t="-1695" r="-400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C90CA73E-2C0C-41D2-A7B9-75303A835E4A}"/>
                  </a:ext>
                </a:extLst>
              </p:cNvPr>
              <p:cNvSpPr txBox="1"/>
              <p:nvPr/>
            </p:nvSpPr>
            <p:spPr>
              <a:xfrm>
                <a:off x="6897301" y="4892543"/>
                <a:ext cx="1517660" cy="36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C90CA73E-2C0C-41D2-A7B9-75303A83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301" y="4892543"/>
                <a:ext cx="1517660" cy="362215"/>
              </a:xfrm>
              <a:prstGeom prst="rect">
                <a:avLst/>
              </a:prstGeom>
              <a:blipFill>
                <a:blip r:embed="rId26"/>
                <a:stretch>
                  <a:fillRect l="-2410" t="-1695" r="-402" b="-16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BF110CD3-8DD5-45B0-A856-16DBC7CFB02C}"/>
                  </a:ext>
                </a:extLst>
              </p:cNvPr>
              <p:cNvSpPr txBox="1"/>
              <p:nvPr/>
            </p:nvSpPr>
            <p:spPr>
              <a:xfrm>
                <a:off x="6906354" y="5315537"/>
                <a:ext cx="1521507" cy="3636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6" name="テキスト ボックス 105">
                <a:extLst>
                  <a:ext uri="{FF2B5EF4-FFF2-40B4-BE49-F238E27FC236}">
                    <a16:creationId xmlns:a16="http://schemas.microsoft.com/office/drawing/2014/main" id="{BF110CD3-8DD5-45B0-A856-16DBC7CFB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354" y="5315537"/>
                <a:ext cx="1521507" cy="363626"/>
              </a:xfrm>
              <a:prstGeom prst="rect">
                <a:avLst/>
              </a:prstGeom>
              <a:blipFill>
                <a:blip r:embed="rId27"/>
                <a:stretch>
                  <a:fillRect l="-2800" t="-1667" r="-400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A383C8EF-A1C1-4136-B492-7F959486407E}"/>
              </a:ext>
            </a:extLst>
          </p:cNvPr>
          <p:cNvSpPr/>
          <p:nvPr/>
        </p:nvSpPr>
        <p:spPr>
          <a:xfrm>
            <a:off x="6771392" y="3137190"/>
            <a:ext cx="17281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14A59102-6C77-44D8-9DB7-10FEA7C752D0}"/>
              </a:ext>
            </a:extLst>
          </p:cNvPr>
          <p:cNvSpPr/>
          <p:nvPr/>
        </p:nvSpPr>
        <p:spPr>
          <a:xfrm>
            <a:off x="6771392" y="3569238"/>
            <a:ext cx="17281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43F648D8-6A00-4968-966D-13785EAFECCE}"/>
              </a:ext>
            </a:extLst>
          </p:cNvPr>
          <p:cNvSpPr/>
          <p:nvPr/>
        </p:nvSpPr>
        <p:spPr>
          <a:xfrm>
            <a:off x="6771392" y="4001286"/>
            <a:ext cx="17281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B89F8D17-8B99-48D8-9268-4786A7500439}"/>
              </a:ext>
            </a:extLst>
          </p:cNvPr>
          <p:cNvSpPr/>
          <p:nvPr/>
        </p:nvSpPr>
        <p:spPr>
          <a:xfrm>
            <a:off x="6771392" y="4433334"/>
            <a:ext cx="17281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2DD85A10-1BE6-4C93-B89D-AFE10E973B68}"/>
              </a:ext>
            </a:extLst>
          </p:cNvPr>
          <p:cNvSpPr/>
          <p:nvPr/>
        </p:nvSpPr>
        <p:spPr>
          <a:xfrm>
            <a:off x="6771392" y="4865382"/>
            <a:ext cx="17281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9757F4D8-01A8-4C62-B69F-0DC323D73608}"/>
              </a:ext>
            </a:extLst>
          </p:cNvPr>
          <p:cNvSpPr/>
          <p:nvPr/>
        </p:nvSpPr>
        <p:spPr>
          <a:xfrm>
            <a:off x="6771392" y="5297430"/>
            <a:ext cx="1728192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26">
                <a:extLst>
                  <a:ext uri="{FF2B5EF4-FFF2-40B4-BE49-F238E27FC236}">
                    <a16:creationId xmlns:a16="http://schemas.microsoft.com/office/drawing/2014/main" id="{7702010E-76B8-46F9-9547-6A84D6416A09}"/>
                  </a:ext>
                </a:extLst>
              </p:cNvPr>
              <p:cNvSpPr txBox="1"/>
              <p:nvPr/>
            </p:nvSpPr>
            <p:spPr>
              <a:xfrm>
                <a:off x="622069" y="5504507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3" name="TextBox 26">
                <a:extLst>
                  <a:ext uri="{FF2B5EF4-FFF2-40B4-BE49-F238E27FC236}">
                    <a16:creationId xmlns:a16="http://schemas.microsoft.com/office/drawing/2014/main" id="{7702010E-76B8-46F9-9547-6A84D641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9" y="5504507"/>
                <a:ext cx="2836354" cy="4608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96FC73F-BAA8-4B62-9AC6-B5E0DCDC301C}"/>
                  </a:ext>
                </a:extLst>
              </p:cNvPr>
              <p:cNvSpPr txBox="1"/>
              <p:nvPr/>
            </p:nvSpPr>
            <p:spPr>
              <a:xfrm>
                <a:off x="6761498" y="5858745"/>
                <a:ext cx="1777987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4" name="テキスト ボックス 113">
                <a:extLst>
                  <a:ext uri="{FF2B5EF4-FFF2-40B4-BE49-F238E27FC236}">
                    <a16:creationId xmlns:a16="http://schemas.microsoft.com/office/drawing/2014/main" id="{C96FC73F-BAA8-4B62-9AC6-B5E0DCDC3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498" y="5858745"/>
                <a:ext cx="1777987" cy="323486"/>
              </a:xfrm>
              <a:prstGeom prst="rect">
                <a:avLst/>
              </a:prstGeom>
              <a:blipFill>
                <a:blip r:embed="rId29"/>
                <a:stretch>
                  <a:fillRect l="-685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7BFEC4-F104-4640-843B-E17CC65981C3}"/>
                  </a:ext>
                </a:extLst>
              </p:cNvPr>
              <p:cNvSpPr txBox="1"/>
              <p:nvPr/>
            </p:nvSpPr>
            <p:spPr>
              <a:xfrm>
                <a:off x="2145670" y="6274052"/>
                <a:ext cx="66848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are doing this calculation for each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adding them up…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87BFEC4-F104-4640-843B-E17CC6598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670" y="6274052"/>
                <a:ext cx="6684843" cy="307777"/>
              </a:xfrm>
              <a:prstGeom prst="rect">
                <a:avLst/>
              </a:prstGeom>
              <a:blipFill>
                <a:blip r:embed="rId30"/>
                <a:stretch>
                  <a:fillRect l="-273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直線矢印コネクタ 114">
            <a:extLst>
              <a:ext uri="{FF2B5EF4-FFF2-40B4-BE49-F238E27FC236}">
                <a16:creationId xmlns:a16="http://schemas.microsoft.com/office/drawing/2014/main" id="{F1F1E0EF-01F6-43D8-B408-DD7258DC9A30}"/>
              </a:ext>
            </a:extLst>
          </p:cNvPr>
          <p:cNvCxnSpPr>
            <a:cxnSpLocks/>
          </p:cNvCxnSpPr>
          <p:nvPr/>
        </p:nvCxnSpPr>
        <p:spPr>
          <a:xfrm flipV="1">
            <a:off x="6102035" y="6056768"/>
            <a:ext cx="597529" cy="2444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6" name="正方形/長方形 115">
            <a:extLst>
              <a:ext uri="{FF2B5EF4-FFF2-40B4-BE49-F238E27FC236}">
                <a16:creationId xmlns:a16="http://schemas.microsoft.com/office/drawing/2014/main" id="{16918CD3-3E07-4ED6-BE7E-D4C5C5B42A15}"/>
              </a:ext>
            </a:extLst>
          </p:cNvPr>
          <p:cNvSpPr/>
          <p:nvPr/>
        </p:nvSpPr>
        <p:spPr>
          <a:xfrm>
            <a:off x="419975" y="4581318"/>
            <a:ext cx="3382480" cy="832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AAC5960-9614-46E2-B113-9A351AB59089}"/>
                  </a:ext>
                </a:extLst>
              </p:cNvPr>
              <p:cNvSpPr txBox="1"/>
              <p:nvPr/>
            </p:nvSpPr>
            <p:spPr>
              <a:xfrm>
                <a:off x="411933" y="4513152"/>
                <a:ext cx="2768194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AAC5960-9614-46E2-B113-9A351AB5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33" y="4513152"/>
                <a:ext cx="2768194" cy="672428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E286334A-4955-4F1E-9AEF-FFEF00B2B3D5}"/>
                  </a:ext>
                </a:extLst>
              </p:cNvPr>
              <p:cNvSpPr txBox="1"/>
              <p:nvPr/>
            </p:nvSpPr>
            <p:spPr>
              <a:xfrm>
                <a:off x="405895" y="5530158"/>
                <a:ext cx="310684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(We will be summing the values from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up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𝑡𝑟𝑖𝑎𝑙𝑠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E286334A-4955-4F1E-9AEF-FFEF00B2B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95" y="5530158"/>
                <a:ext cx="3106849" cy="738664"/>
              </a:xfrm>
              <a:prstGeom prst="rect">
                <a:avLst/>
              </a:prstGeom>
              <a:blipFill>
                <a:blip r:embed="rId32"/>
                <a:stretch>
                  <a:fillRect t="-165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直線矢印コネクタ 117">
            <a:extLst>
              <a:ext uri="{FF2B5EF4-FFF2-40B4-BE49-F238E27FC236}">
                <a16:creationId xmlns:a16="http://schemas.microsoft.com/office/drawing/2014/main" id="{FFFEA5E2-9621-4969-A9E4-01471A1A0055}"/>
              </a:ext>
            </a:extLst>
          </p:cNvPr>
          <p:cNvCxnSpPr>
            <a:cxnSpLocks/>
          </p:cNvCxnSpPr>
          <p:nvPr/>
        </p:nvCxnSpPr>
        <p:spPr>
          <a:xfrm flipH="1" flipV="1">
            <a:off x="876677" y="5285714"/>
            <a:ext cx="571877" cy="2006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6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44" grpId="0"/>
      <p:bldP spid="46" grpId="0" animBg="1"/>
      <p:bldP spid="15" grpId="0"/>
      <p:bldP spid="47" grpId="0" animBg="1"/>
      <p:bldP spid="48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4" grpId="0"/>
      <p:bldP spid="75" grpId="0"/>
      <p:bldP spid="76" grpId="0"/>
      <p:bldP spid="77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9" grpId="0"/>
      <p:bldP spid="100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3" grpId="1" animBg="1"/>
      <p:bldP spid="114" grpId="0"/>
      <p:bldP spid="17" grpId="0"/>
      <p:bldP spid="116" grpId="0" animBg="1"/>
      <p:bldP spid="35" grpId="0"/>
      <p:bldP spid="1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Can you remember the formula for the variance of a data set from year 12?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now we need to rewrite this…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AAC5960-9614-46E2-B113-9A351AB59089}"/>
                  </a:ext>
                </a:extLst>
              </p:cNvPr>
              <p:cNvSpPr txBox="1"/>
              <p:nvPr/>
            </p:nvSpPr>
            <p:spPr>
              <a:xfrm>
                <a:off x="647323" y="3816036"/>
                <a:ext cx="2768194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AAC5960-9614-46E2-B113-9A351AB5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23" y="3816036"/>
                <a:ext cx="2768194" cy="672428"/>
              </a:xfrm>
              <a:prstGeom prst="rect">
                <a:avLst/>
              </a:prstGeom>
              <a:blipFill>
                <a:blip r:embed="rId5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E23F35-FA32-4B90-8169-727532B3BA19}"/>
              </a:ext>
            </a:extLst>
          </p:cNvPr>
          <p:cNvSpPr txBox="1"/>
          <p:nvPr/>
        </p:nvSpPr>
        <p:spPr>
          <a:xfrm>
            <a:off x="4472588" y="1555964"/>
            <a:ext cx="4236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You hopefully also remember the following from year 12 (Binomial expansion </a:t>
            </a:r>
            <a:r>
              <a:rPr lang="en-US" sz="1400" dirty="0" err="1">
                <a:latin typeface="Comic Sans MS" panose="030F0702030302020204" pitchFamily="66" charset="0"/>
              </a:rPr>
              <a:t>powerpoint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C585C99-FE82-44FC-8439-B8E6001AE179}"/>
                  </a:ext>
                </a:extLst>
              </p:cNvPr>
              <p:cNvSpPr txBox="1"/>
              <p:nvPr/>
            </p:nvSpPr>
            <p:spPr>
              <a:xfrm>
                <a:off x="5767115" y="2178823"/>
                <a:ext cx="1720023" cy="557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C585C99-FE82-44FC-8439-B8E6001A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115" y="2178823"/>
                <a:ext cx="1720023" cy="5577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83A162-6F1E-4786-B3E0-5DB8EC7EF559}"/>
                  </a:ext>
                </a:extLst>
              </p:cNvPr>
              <p:cNvSpPr txBox="1"/>
              <p:nvPr/>
            </p:nvSpPr>
            <p:spPr>
              <a:xfrm>
                <a:off x="622169" y="4687527"/>
                <a:ext cx="3367139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83A162-6F1E-4786-B3E0-5DB8EC7EF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69" y="4687527"/>
                <a:ext cx="3367139" cy="672428"/>
              </a:xfrm>
              <a:prstGeom prst="rect">
                <a:avLst/>
              </a:prstGeom>
              <a:blipFill>
                <a:blip r:embed="rId8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/>
              <p:nvPr/>
            </p:nvSpPr>
            <p:spPr>
              <a:xfrm>
                <a:off x="622169" y="5548661"/>
                <a:ext cx="2660537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69" y="5548661"/>
                <a:ext cx="2660537" cy="6724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CC864AF-9A5C-4DF8-AD45-89DC009DCBBC}"/>
              </a:ext>
            </a:extLst>
          </p:cNvPr>
          <p:cNvSpPr/>
          <p:nvPr/>
        </p:nvSpPr>
        <p:spPr>
          <a:xfrm>
            <a:off x="2645545" y="4873841"/>
            <a:ext cx="1216241" cy="2840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DC3C8DF-119A-4148-AB43-53C0F2EEE0A4}"/>
              </a:ext>
            </a:extLst>
          </p:cNvPr>
          <p:cNvSpPr/>
          <p:nvPr/>
        </p:nvSpPr>
        <p:spPr>
          <a:xfrm>
            <a:off x="1927933" y="5603290"/>
            <a:ext cx="1216241" cy="28408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D4BB597C-93F9-4F65-B1A7-19D6A635F014}"/>
              </a:ext>
            </a:extLst>
          </p:cNvPr>
          <p:cNvSpPr/>
          <p:nvPr/>
        </p:nvSpPr>
        <p:spPr>
          <a:xfrm>
            <a:off x="3885256" y="4252931"/>
            <a:ext cx="322760" cy="71856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9CE112-5D69-4CDA-AD6E-76CED77165B7}"/>
              </a:ext>
            </a:extLst>
          </p:cNvPr>
          <p:cNvSpPr txBox="1"/>
          <p:nvPr/>
        </p:nvSpPr>
        <p:spPr>
          <a:xfrm>
            <a:off x="4128118" y="4263357"/>
            <a:ext cx="162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the first bracket using the relationship shown…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98EB16A4-4288-4DA8-B412-2984097F1650}"/>
              </a:ext>
            </a:extLst>
          </p:cNvPr>
          <p:cNvSpPr/>
          <p:nvPr/>
        </p:nvSpPr>
        <p:spPr>
          <a:xfrm>
            <a:off x="3860103" y="5062278"/>
            <a:ext cx="322760" cy="71856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317C71B-9874-467B-BDC5-5CEF5CAC18EC}"/>
              </a:ext>
            </a:extLst>
          </p:cNvPr>
          <p:cNvSpPr/>
          <p:nvPr/>
        </p:nvSpPr>
        <p:spPr>
          <a:xfrm>
            <a:off x="5771965" y="2149876"/>
            <a:ext cx="1765177" cy="60220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AB96713-2B2F-4BBA-B96C-A434C5CD1CD2}"/>
              </a:ext>
            </a:extLst>
          </p:cNvPr>
          <p:cNvSpPr/>
          <p:nvPr/>
        </p:nvSpPr>
        <p:spPr>
          <a:xfrm>
            <a:off x="1707472" y="4779146"/>
            <a:ext cx="964707" cy="50306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5DDB035-8B8E-4C42-991F-46D187CE2E0A}"/>
              </a:ext>
            </a:extLst>
          </p:cNvPr>
          <p:cNvSpPr/>
          <p:nvPr/>
        </p:nvSpPr>
        <p:spPr>
          <a:xfrm>
            <a:off x="1744463" y="3928369"/>
            <a:ext cx="341790" cy="4483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803581-E1D2-49AF-A15F-BA1F94AFAD86}"/>
              </a:ext>
            </a:extLst>
          </p:cNvPr>
          <p:cNvSpPr txBox="1"/>
          <p:nvPr/>
        </p:nvSpPr>
        <p:spPr>
          <a:xfrm>
            <a:off x="4003830" y="5177756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together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Can you remember the formula for the variance of a data set from year 12?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now we need to rewrite this…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/>
              <p:nvPr/>
            </p:nvSpPr>
            <p:spPr>
              <a:xfrm>
                <a:off x="613291" y="3728738"/>
                <a:ext cx="2660537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1" y="3728738"/>
                <a:ext cx="2660537" cy="672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A4F89EB-93D6-4DB9-98A7-052A639544AB}"/>
                  </a:ext>
                </a:extLst>
              </p:cNvPr>
              <p:cNvSpPr txBox="1"/>
              <p:nvPr/>
            </p:nvSpPr>
            <p:spPr>
              <a:xfrm>
                <a:off x="4183594" y="1457532"/>
                <a:ext cx="2139496" cy="58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A4F89EB-93D6-4DB9-98A7-052A63954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594" y="1457532"/>
                <a:ext cx="2139496" cy="5883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8C02D405-5CF5-43E5-B000-E75D766686A7}"/>
              </a:ext>
            </a:extLst>
          </p:cNvPr>
          <p:cNvSpPr/>
          <p:nvPr/>
        </p:nvSpPr>
        <p:spPr>
          <a:xfrm>
            <a:off x="6265951" y="1804173"/>
            <a:ext cx="365667" cy="1285256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C810023-C2AB-4A99-85FF-1A006EDC4813}"/>
                  </a:ext>
                </a:extLst>
              </p:cNvPr>
              <p:cNvSpPr txBox="1"/>
              <p:nvPr/>
            </p:nvSpPr>
            <p:spPr>
              <a:xfrm>
                <a:off x="6560598" y="1564545"/>
                <a:ext cx="258340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first term will be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first term will therefore be 0, due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part, so we do not need to include it in the summation…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Therefore, we can start the summation from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 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instead…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C810023-C2AB-4A99-85FF-1A006EDC4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598" y="1564545"/>
                <a:ext cx="2583402" cy="1754326"/>
              </a:xfrm>
              <a:prstGeom prst="rect">
                <a:avLst/>
              </a:prstGeom>
              <a:blipFill>
                <a:blip r:embed="rId9"/>
                <a:stretch>
                  <a:fillRect t="-348" r="-943" b="-2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D75FEC4-5D24-43CE-850F-C50A92A75504}"/>
                  </a:ext>
                </a:extLst>
              </p:cNvPr>
              <p:cNvSpPr txBox="1"/>
              <p:nvPr/>
            </p:nvSpPr>
            <p:spPr>
              <a:xfrm>
                <a:off x="4227981" y="2753672"/>
                <a:ext cx="2139496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D75FEC4-5D24-43CE-850F-C50A92A75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981" y="2753672"/>
                <a:ext cx="2139496" cy="5881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06786020-64B2-46F7-BC01-226E6C4F0A0A}"/>
              </a:ext>
            </a:extLst>
          </p:cNvPr>
          <p:cNvCxnSpPr/>
          <p:nvPr/>
        </p:nvCxnSpPr>
        <p:spPr>
          <a:xfrm flipH="1" flipV="1">
            <a:off x="5956214" y="3283506"/>
            <a:ext cx="408373" cy="6480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7069087-A83B-4A02-A3E2-45762CE82EE5}"/>
                  </a:ext>
                </a:extLst>
              </p:cNvPr>
              <p:cNvSpPr txBox="1"/>
              <p:nvPr/>
            </p:nvSpPr>
            <p:spPr>
              <a:xfrm>
                <a:off x="3739082" y="3929645"/>
                <a:ext cx="53143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term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×2×3×..(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−1)×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can ‘cancel’ one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 with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this factorial…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this term would now become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7069087-A83B-4A02-A3E2-45762CE82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82" y="3929645"/>
                <a:ext cx="5314384" cy="1384995"/>
              </a:xfrm>
              <a:prstGeom prst="rect">
                <a:avLst/>
              </a:prstGeom>
              <a:blipFill>
                <a:blip r:embed="rId11"/>
                <a:stretch>
                  <a:fillRect t="-881" r="-459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AB7BE33-24EE-422D-B12D-9D2770CAFE95}"/>
              </a:ext>
            </a:extLst>
          </p:cNvPr>
          <p:cNvCxnSpPr>
            <a:cxnSpLocks/>
          </p:cNvCxnSpPr>
          <p:nvPr/>
        </p:nvCxnSpPr>
        <p:spPr>
          <a:xfrm flipH="1" flipV="1">
            <a:off x="4653482" y="2933323"/>
            <a:ext cx="199175" cy="144855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14DCD43-8655-4729-AE4E-2EF341F9153F}"/>
              </a:ext>
            </a:extLst>
          </p:cNvPr>
          <p:cNvCxnSpPr>
            <a:cxnSpLocks/>
          </p:cNvCxnSpPr>
          <p:nvPr/>
        </p:nvCxnSpPr>
        <p:spPr>
          <a:xfrm flipH="1" flipV="1">
            <a:off x="7739207" y="3982018"/>
            <a:ext cx="128254" cy="20068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5F06690-7B62-4800-A6DC-BFA5120E9522}"/>
                  </a:ext>
                </a:extLst>
              </p:cNvPr>
              <p:cNvSpPr txBox="1"/>
              <p:nvPr/>
            </p:nvSpPr>
            <p:spPr>
              <a:xfrm>
                <a:off x="4081617" y="5594952"/>
                <a:ext cx="2286716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5F06690-7B62-4800-A6DC-BFA5120E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617" y="5594952"/>
                <a:ext cx="2286716" cy="5881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BB904B2-AB15-4477-8CDB-E9130D46588E}"/>
              </a:ext>
            </a:extLst>
          </p:cNvPr>
          <p:cNvSpPr/>
          <p:nvPr/>
        </p:nvSpPr>
        <p:spPr>
          <a:xfrm>
            <a:off x="4605358" y="2914380"/>
            <a:ext cx="229192" cy="245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2C61CA1-9A91-4D63-B7D6-977B9ADFBE54}"/>
              </a:ext>
            </a:extLst>
          </p:cNvPr>
          <p:cNvSpPr/>
          <p:nvPr/>
        </p:nvSpPr>
        <p:spPr>
          <a:xfrm>
            <a:off x="5826067" y="3057727"/>
            <a:ext cx="229192" cy="245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88C0D06-24D6-47A0-8F3B-18ECFF5C21B6}"/>
              </a:ext>
            </a:extLst>
          </p:cNvPr>
          <p:cNvSpPr/>
          <p:nvPr/>
        </p:nvSpPr>
        <p:spPr>
          <a:xfrm>
            <a:off x="5634435" y="5889952"/>
            <a:ext cx="621510" cy="245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C6E72BD-B1E3-478D-B563-E00BF3D4BB72}"/>
              </a:ext>
            </a:extLst>
          </p:cNvPr>
          <p:cNvSpPr/>
          <p:nvPr/>
        </p:nvSpPr>
        <p:spPr>
          <a:xfrm>
            <a:off x="4618938" y="5788855"/>
            <a:ext cx="197506" cy="24527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888AFEA-3F23-47FD-8286-61F199DB2628}"/>
              </a:ext>
            </a:extLst>
          </p:cNvPr>
          <p:cNvSpPr/>
          <p:nvPr/>
        </p:nvSpPr>
        <p:spPr>
          <a:xfrm>
            <a:off x="4155703" y="1912463"/>
            <a:ext cx="361976" cy="187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8641D66-5DEE-4A4C-B6DF-39B90292DC79}"/>
              </a:ext>
            </a:extLst>
          </p:cNvPr>
          <p:cNvSpPr/>
          <p:nvPr/>
        </p:nvSpPr>
        <p:spPr>
          <a:xfrm>
            <a:off x="4199462" y="3196546"/>
            <a:ext cx="361976" cy="18794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24" grpId="0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Can you remember the formula for the variance of a data set from year 12?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now we need to rewrite this…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/>
              <p:nvPr/>
            </p:nvSpPr>
            <p:spPr>
              <a:xfrm>
                <a:off x="613291" y="3728738"/>
                <a:ext cx="2660537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1" y="3728738"/>
                <a:ext cx="2660537" cy="672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5F06690-7B62-4800-A6DC-BFA5120E9522}"/>
                  </a:ext>
                </a:extLst>
              </p:cNvPr>
              <p:cNvSpPr txBox="1"/>
              <p:nvPr/>
            </p:nvSpPr>
            <p:spPr>
              <a:xfrm>
                <a:off x="3900548" y="1394144"/>
                <a:ext cx="2286716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A5F06690-7B62-4800-A6DC-BFA5120E9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548" y="1394144"/>
                <a:ext cx="2286716" cy="588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5837C66-9E93-437F-B530-9B00CE9FB6F5}"/>
              </a:ext>
            </a:extLst>
          </p:cNvPr>
          <p:cNvSpPr/>
          <p:nvPr/>
        </p:nvSpPr>
        <p:spPr>
          <a:xfrm>
            <a:off x="6836319" y="1837853"/>
            <a:ext cx="279705" cy="128559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CB94F2-2908-4257-AF1C-849546CE2969}"/>
                  </a:ext>
                </a:extLst>
              </p:cNvPr>
              <p:cNvSpPr txBox="1"/>
              <p:nvPr/>
            </p:nvSpPr>
            <p:spPr>
              <a:xfrm>
                <a:off x="7007382" y="1347261"/>
                <a:ext cx="220904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this is a summation of a number of terms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number of terms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and the probability (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are a constant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means we can </a:t>
                </a:r>
                <a:r>
                  <a:rPr lang="en-US" sz="12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them outside of the summation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79CB94F2-2908-4257-AF1C-849546CE2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382" y="1347261"/>
                <a:ext cx="2209046" cy="2123658"/>
              </a:xfrm>
              <a:prstGeom prst="rect">
                <a:avLst/>
              </a:prstGeom>
              <a:blipFill>
                <a:blip r:embed="rId9"/>
                <a:stretch>
                  <a:fillRect r="-1657" b="-1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D006798-7B2A-4345-B58D-D2AA9163AA03}"/>
                  </a:ext>
                </a:extLst>
              </p:cNvPr>
              <p:cNvSpPr txBox="1"/>
              <p:nvPr/>
            </p:nvSpPr>
            <p:spPr>
              <a:xfrm>
                <a:off x="3873387" y="2788377"/>
                <a:ext cx="3102196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D006798-7B2A-4345-B58D-D2AA9163A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387" y="2788377"/>
                <a:ext cx="3102196" cy="5881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5CE6860-4485-4665-BA47-C1B05B6ABA92}"/>
                  </a:ext>
                </a:extLst>
              </p:cNvPr>
              <p:cNvSpPr txBox="1"/>
              <p:nvPr/>
            </p:nvSpPr>
            <p:spPr>
              <a:xfrm>
                <a:off x="3829616" y="3647720"/>
                <a:ext cx="510615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!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term has been changed as in the previous example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has been adjusted as well…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5CE6860-4485-4665-BA47-C1B05B6AB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616" y="3647720"/>
                <a:ext cx="5106154" cy="738664"/>
              </a:xfrm>
              <a:prstGeom prst="rect">
                <a:avLst/>
              </a:prstGeom>
              <a:blipFill>
                <a:blip r:embed="rId11"/>
                <a:stretch>
                  <a:fillRect t="-820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2E47547-FA46-4971-943D-04303E290A20}"/>
              </a:ext>
            </a:extLst>
          </p:cNvPr>
          <p:cNvSpPr/>
          <p:nvPr/>
        </p:nvSpPr>
        <p:spPr>
          <a:xfrm>
            <a:off x="4047061" y="3014804"/>
            <a:ext cx="289549" cy="18107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5A15FE6-7ECE-4324-8AE9-0F434B5D0280}"/>
              </a:ext>
            </a:extLst>
          </p:cNvPr>
          <p:cNvSpPr/>
          <p:nvPr/>
        </p:nvSpPr>
        <p:spPr>
          <a:xfrm>
            <a:off x="4787937" y="1466661"/>
            <a:ext cx="227684" cy="1795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B46C951-E8BA-4461-A9F6-DD26AF5D1938}"/>
              </a:ext>
            </a:extLst>
          </p:cNvPr>
          <p:cNvSpPr/>
          <p:nvPr/>
        </p:nvSpPr>
        <p:spPr>
          <a:xfrm>
            <a:off x="4994657" y="2832225"/>
            <a:ext cx="636597" cy="2369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C29B74C-F386-45AD-A02A-59696D42F88A}"/>
              </a:ext>
            </a:extLst>
          </p:cNvPr>
          <p:cNvSpPr/>
          <p:nvPr/>
        </p:nvSpPr>
        <p:spPr>
          <a:xfrm>
            <a:off x="5002202" y="1445536"/>
            <a:ext cx="230702" cy="22935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00C63C1-047E-4DC3-94C2-CB27D55B8D00}"/>
              </a:ext>
            </a:extLst>
          </p:cNvPr>
          <p:cNvSpPr/>
          <p:nvPr/>
        </p:nvSpPr>
        <p:spPr>
          <a:xfrm>
            <a:off x="5627042" y="2842260"/>
            <a:ext cx="407998" cy="23471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B717B58-1D2B-4A32-9839-7BE82CEE34AE}"/>
                  </a:ext>
                </a:extLst>
              </p:cNvPr>
              <p:cNvSpPr txBox="1"/>
              <p:nvPr/>
            </p:nvSpPr>
            <p:spPr>
              <a:xfrm>
                <a:off x="3794106" y="4544366"/>
                <a:ext cx="510615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important to note that we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cannot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factorise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 outside.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because in the summation, for the first term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for the second term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so 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takes different values, we cannot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factorise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it out as would then multiply everything by only a single value</a:t>
                </a: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EB717B58-1D2B-4A32-9839-7BE82CEE3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06" y="4544366"/>
                <a:ext cx="5106154" cy="2031325"/>
              </a:xfrm>
              <a:prstGeom prst="rect">
                <a:avLst/>
              </a:prstGeom>
              <a:blipFill>
                <a:blip r:embed="rId12"/>
                <a:stretch>
                  <a:fillRect t="-299" b="-2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8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Can you remember the formula for the variance of a data set from year 12?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 now we need to rewrite this…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/>
              <p:nvPr/>
            </p:nvSpPr>
            <p:spPr>
              <a:xfrm>
                <a:off x="613291" y="3728738"/>
                <a:ext cx="2660537" cy="672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12D5A0B-0E7F-4765-8015-C36E6EF7E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91" y="3728738"/>
                <a:ext cx="2660537" cy="6724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D006798-7B2A-4345-B58D-D2AA9163AA03}"/>
                  </a:ext>
                </a:extLst>
              </p:cNvPr>
              <p:cNvSpPr txBox="1"/>
              <p:nvPr/>
            </p:nvSpPr>
            <p:spPr>
              <a:xfrm>
                <a:off x="3855631" y="1341317"/>
                <a:ext cx="2917658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D006798-7B2A-4345-B58D-D2AA9163A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631" y="1341317"/>
                <a:ext cx="2917658" cy="588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D43787CE-909C-45C7-A1F1-8255D04BEAC5}"/>
              </a:ext>
            </a:extLst>
          </p:cNvPr>
          <p:cNvSpPr/>
          <p:nvPr/>
        </p:nvSpPr>
        <p:spPr>
          <a:xfrm>
            <a:off x="7091575" y="1671007"/>
            <a:ext cx="321280" cy="2013225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55CD30E-F623-4A82-BA92-A31A369FE948}"/>
                  </a:ext>
                </a:extLst>
              </p:cNvPr>
              <p:cNvSpPr txBox="1"/>
              <p:nvPr/>
            </p:nvSpPr>
            <p:spPr>
              <a:xfrm>
                <a:off x="7679186" y="1102906"/>
                <a:ext cx="114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55CD30E-F623-4A82-BA92-A31A369FE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186" y="1102906"/>
                <a:ext cx="1145220" cy="461665"/>
              </a:xfrm>
              <a:prstGeom prst="rect">
                <a:avLst/>
              </a:prstGeom>
              <a:blipFill>
                <a:blip r:embed="rId9"/>
                <a:stretch>
                  <a:fillRect t="-1316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FCE8D79-80B0-475C-AA71-B26EBB92C6B7}"/>
                  </a:ext>
                </a:extLst>
              </p:cNvPr>
              <p:cNvSpPr txBox="1"/>
              <p:nvPr/>
            </p:nvSpPr>
            <p:spPr>
              <a:xfrm>
                <a:off x="7306322" y="1626689"/>
                <a:ext cx="192645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will affect most terms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will now be starting on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We have not changed the number of terms though, so the final term will now be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FCE8D79-80B0-475C-AA71-B26EBB92C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22" y="1626689"/>
                <a:ext cx="1926455" cy="2123658"/>
              </a:xfrm>
              <a:prstGeom prst="rect">
                <a:avLst/>
              </a:prstGeom>
              <a:blipFill>
                <a:blip r:embed="rId10"/>
                <a:stretch>
                  <a:fillRect t="-287" r="-633" b="-1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9F5CCF4-AB23-492B-B7E9-A642B1B38143}"/>
                  </a:ext>
                </a:extLst>
              </p:cNvPr>
              <p:cNvSpPr txBox="1"/>
              <p:nvPr/>
            </p:nvSpPr>
            <p:spPr>
              <a:xfrm>
                <a:off x="3837876" y="3321037"/>
                <a:ext cx="3400290" cy="629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+1)×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9F5CCF4-AB23-492B-B7E9-A642B1B38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876" y="3321037"/>
                <a:ext cx="3400290" cy="629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B8921CC-E78E-442C-B14F-73ADD62D2E08}"/>
              </a:ext>
            </a:extLst>
          </p:cNvPr>
          <p:cNvSpPr/>
          <p:nvPr/>
        </p:nvSpPr>
        <p:spPr>
          <a:xfrm>
            <a:off x="4146196" y="1314481"/>
            <a:ext cx="194984" cy="18584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2097224C-275B-42E7-9237-274208974F41}"/>
              </a:ext>
            </a:extLst>
          </p:cNvPr>
          <p:cNvSpPr/>
          <p:nvPr/>
        </p:nvSpPr>
        <p:spPr>
          <a:xfrm>
            <a:off x="4058898" y="1795354"/>
            <a:ext cx="344425" cy="1843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0410259-1046-4279-A7BC-9C1117DA30B1}"/>
              </a:ext>
            </a:extLst>
          </p:cNvPr>
          <p:cNvSpPr/>
          <p:nvPr/>
        </p:nvSpPr>
        <p:spPr>
          <a:xfrm>
            <a:off x="4051500" y="3803186"/>
            <a:ext cx="344425" cy="1843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AA473D7-4640-4BAE-A252-247A0F5D42EA}"/>
              </a:ext>
            </a:extLst>
          </p:cNvPr>
          <p:cNvSpPr/>
          <p:nvPr/>
        </p:nvSpPr>
        <p:spPr>
          <a:xfrm>
            <a:off x="4052980" y="3298638"/>
            <a:ext cx="359221" cy="1725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3884016-FAF3-4100-8B1C-CEF17D739EF9}"/>
              </a:ext>
            </a:extLst>
          </p:cNvPr>
          <p:cNvSpPr/>
          <p:nvPr/>
        </p:nvSpPr>
        <p:spPr>
          <a:xfrm>
            <a:off x="5741216" y="1648872"/>
            <a:ext cx="632951" cy="2243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2B0F7A0-6220-40DB-AA53-64504B26D0FB}"/>
              </a:ext>
            </a:extLst>
          </p:cNvPr>
          <p:cNvSpPr/>
          <p:nvPr/>
        </p:nvSpPr>
        <p:spPr>
          <a:xfrm>
            <a:off x="6488422" y="3647826"/>
            <a:ext cx="329630" cy="21395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625132D-31AE-4C66-BFF0-6FAC509DCDE0}"/>
              </a:ext>
            </a:extLst>
          </p:cNvPr>
          <p:cNvSpPr/>
          <p:nvPr/>
        </p:nvSpPr>
        <p:spPr>
          <a:xfrm>
            <a:off x="4455435" y="3532416"/>
            <a:ext cx="632951" cy="22431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80A35E6-7A82-41D0-9549-D2AB3F372FF1}"/>
              </a:ext>
            </a:extLst>
          </p:cNvPr>
          <p:cNvSpPr/>
          <p:nvPr/>
        </p:nvSpPr>
        <p:spPr>
          <a:xfrm>
            <a:off x="4439158" y="1554176"/>
            <a:ext cx="212741" cy="194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339FFDD-4B66-4CB0-9E96-27B81983094C}"/>
              </a:ext>
            </a:extLst>
          </p:cNvPr>
          <p:cNvSpPr/>
          <p:nvPr/>
        </p:nvSpPr>
        <p:spPr>
          <a:xfrm>
            <a:off x="5514835" y="1386980"/>
            <a:ext cx="291161" cy="15773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842393-8DB4-4F6A-88D3-7D793C302E02}"/>
              </a:ext>
            </a:extLst>
          </p:cNvPr>
          <p:cNvSpPr/>
          <p:nvPr/>
        </p:nvSpPr>
        <p:spPr>
          <a:xfrm>
            <a:off x="6341938" y="1367162"/>
            <a:ext cx="325192" cy="1701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5EA1FB2-4C58-4B39-9844-3AFA845DAD69}"/>
              </a:ext>
            </a:extLst>
          </p:cNvPr>
          <p:cNvSpPr/>
          <p:nvPr/>
        </p:nvSpPr>
        <p:spPr>
          <a:xfrm>
            <a:off x="5073910" y="1634971"/>
            <a:ext cx="661063" cy="2737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DB91912-A5E2-4B69-A49C-F23426F0A8EF}"/>
              </a:ext>
            </a:extLst>
          </p:cNvPr>
          <p:cNvSpPr/>
          <p:nvPr/>
        </p:nvSpPr>
        <p:spPr>
          <a:xfrm>
            <a:off x="5537029" y="3633925"/>
            <a:ext cx="943670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5A04F9B3-9C16-4230-97FE-E7DE165F3A8B}"/>
              </a:ext>
            </a:extLst>
          </p:cNvPr>
          <p:cNvSpPr/>
          <p:nvPr/>
        </p:nvSpPr>
        <p:spPr>
          <a:xfrm>
            <a:off x="5974997" y="3374098"/>
            <a:ext cx="150596" cy="16809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F9CB69E-4980-4259-986A-5E22B979E0E1}"/>
              </a:ext>
            </a:extLst>
          </p:cNvPr>
          <p:cNvSpPr/>
          <p:nvPr/>
        </p:nvSpPr>
        <p:spPr>
          <a:xfrm>
            <a:off x="6606791" y="3311370"/>
            <a:ext cx="521978" cy="23229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7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5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9F5CCF4-AB23-492B-B7E9-A642B1B38143}"/>
                  </a:ext>
                </a:extLst>
              </p:cNvPr>
              <p:cNvSpPr txBox="1"/>
              <p:nvPr/>
            </p:nvSpPr>
            <p:spPr>
              <a:xfrm>
                <a:off x="2603880" y="2184696"/>
                <a:ext cx="3400290" cy="6292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nary>
                        <m:naryPr>
                          <m:chr m:val="∑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+1)×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)!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9F5CCF4-AB23-492B-B7E9-A642B1B381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80" y="2184696"/>
                <a:ext cx="3400290" cy="6292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D81231B-348A-461C-866B-A6591212D699}"/>
                  </a:ext>
                </a:extLst>
              </p:cNvPr>
              <p:cNvSpPr txBox="1"/>
              <p:nvPr/>
            </p:nvSpPr>
            <p:spPr>
              <a:xfrm>
                <a:off x="1486773" y="3065065"/>
                <a:ext cx="5425395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)!</m:t>
                                  </m:r>
                                </m:den>
                              </m:f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−1)!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!(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)!</m:t>
                                  </m:r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9D81231B-348A-461C-866B-A6591212D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773" y="3065065"/>
                <a:ext cx="5425395" cy="684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84E39727-930D-42AF-BC71-86284F0E9CC4}"/>
              </a:ext>
            </a:extLst>
          </p:cNvPr>
          <p:cNvSpPr/>
          <p:nvPr/>
        </p:nvSpPr>
        <p:spPr>
          <a:xfrm>
            <a:off x="6871830" y="2494624"/>
            <a:ext cx="203673" cy="939541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794D5F7-8B1C-4A4C-BE08-0F738788DD72}"/>
                  </a:ext>
                </a:extLst>
              </p:cNvPr>
              <p:cNvSpPr txBox="1"/>
              <p:nvPr/>
            </p:nvSpPr>
            <p:spPr>
              <a:xfrm>
                <a:off x="7060647" y="2652279"/>
                <a:ext cx="2209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can write this as two separate summations (using the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7794D5F7-8B1C-4A4C-BE08-0F738788D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647" y="2652279"/>
                <a:ext cx="2209046" cy="646331"/>
              </a:xfrm>
              <a:prstGeom prst="rect">
                <a:avLst/>
              </a:prstGeom>
              <a:blipFill>
                <a:blip r:embed="rId9"/>
                <a:stretch>
                  <a:fillRect r="-275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EDD1C4D-D7B5-4304-B534-2D49E8E0204A}"/>
              </a:ext>
            </a:extLst>
          </p:cNvPr>
          <p:cNvSpPr/>
          <p:nvPr/>
        </p:nvSpPr>
        <p:spPr>
          <a:xfrm>
            <a:off x="3246590" y="2364418"/>
            <a:ext cx="224579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9A755B6-9B85-4EF9-9417-A53B42402F29}"/>
              </a:ext>
            </a:extLst>
          </p:cNvPr>
          <p:cNvSpPr/>
          <p:nvPr/>
        </p:nvSpPr>
        <p:spPr>
          <a:xfrm>
            <a:off x="3993794" y="2232733"/>
            <a:ext cx="1918734" cy="528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FBFFD67-9A0D-445E-A901-FAE40F03ACFD}"/>
              </a:ext>
            </a:extLst>
          </p:cNvPr>
          <p:cNvSpPr/>
          <p:nvPr/>
        </p:nvSpPr>
        <p:spPr>
          <a:xfrm>
            <a:off x="2574847" y="3130857"/>
            <a:ext cx="1918734" cy="528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7CEDEC4-1616-4C0C-87E1-C3E073CDEB7A}"/>
              </a:ext>
            </a:extLst>
          </p:cNvPr>
          <p:cNvSpPr/>
          <p:nvPr/>
        </p:nvSpPr>
        <p:spPr>
          <a:xfrm>
            <a:off x="4937786" y="3141214"/>
            <a:ext cx="1918734" cy="5282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B3AD5E7-90A1-420B-B774-9A4D70DD5798}"/>
              </a:ext>
            </a:extLst>
          </p:cNvPr>
          <p:cNvSpPr/>
          <p:nvPr/>
        </p:nvSpPr>
        <p:spPr>
          <a:xfrm>
            <a:off x="2244893" y="3289175"/>
            <a:ext cx="205344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463AF531-7018-4DFE-847D-D198F5B59C95}"/>
              </a:ext>
            </a:extLst>
          </p:cNvPr>
          <p:cNvSpPr/>
          <p:nvPr/>
        </p:nvSpPr>
        <p:spPr>
          <a:xfrm>
            <a:off x="3603177" y="2365898"/>
            <a:ext cx="224579" cy="2633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7BFCFF-04D2-440D-A918-ECDC9E03ED10}"/>
                  </a:ext>
                </a:extLst>
              </p:cNvPr>
              <p:cNvSpPr txBox="1"/>
              <p:nvPr/>
            </p:nvSpPr>
            <p:spPr>
              <a:xfrm>
                <a:off x="1523763" y="5543414"/>
                <a:ext cx="5382820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7BFCFF-04D2-440D-A918-ECDC9E03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63" y="5543414"/>
                <a:ext cx="5382820" cy="6847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AD2C22F-AB05-4997-9FB3-CAA568A004E0}"/>
                  </a:ext>
                </a:extLst>
              </p:cNvPr>
              <p:cNvSpPr txBox="1"/>
              <p:nvPr/>
            </p:nvSpPr>
            <p:spPr>
              <a:xfrm>
                <a:off x="1292768" y="4229564"/>
                <a:ext cx="1720023" cy="55778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8AD2C22F-AB05-4997-9FB3-CAA568A00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768" y="4229564"/>
                <a:ext cx="1720023" cy="557781"/>
              </a:xfrm>
              <a:prstGeom prst="rect">
                <a:avLst/>
              </a:prstGeom>
              <a:blipFill>
                <a:blip r:embed="rId11"/>
                <a:stretch>
                  <a:fillRect b="-109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D1E1F8B-2F3C-48B5-9C0D-A0BBC604D796}"/>
                  </a:ext>
                </a:extLst>
              </p:cNvPr>
              <p:cNvSpPr txBox="1"/>
              <p:nvPr/>
            </p:nvSpPr>
            <p:spPr>
              <a:xfrm>
                <a:off x="5156033" y="4257677"/>
                <a:ext cx="1059264" cy="5092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D1E1F8B-2F3C-48B5-9C0D-A0BBC604D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033" y="4257677"/>
                <a:ext cx="1059264" cy="5092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7B1981D-4715-4498-BCF9-038B00E2AF1F}"/>
                  </a:ext>
                </a:extLst>
              </p:cNvPr>
              <p:cNvSpPr txBox="1"/>
              <p:nvPr/>
            </p:nvSpPr>
            <p:spPr>
              <a:xfrm>
                <a:off x="6230232" y="4239920"/>
                <a:ext cx="1498744" cy="57490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7B1981D-4715-4498-BCF9-038B00E2A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232" y="4239920"/>
                <a:ext cx="1498744" cy="5749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71B5B75C-7BA3-40FD-A865-C75DC54E3EE6}"/>
                  </a:ext>
                </a:extLst>
              </p:cNvPr>
              <p:cNvSpPr txBox="1"/>
              <p:nvPr/>
            </p:nvSpPr>
            <p:spPr>
              <a:xfrm>
                <a:off x="3036163" y="4596489"/>
                <a:ext cx="19974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What if we 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71B5B75C-7BA3-40FD-A865-C75DC54E3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163" y="4596489"/>
                <a:ext cx="1997476" cy="461665"/>
              </a:xfrm>
              <a:prstGeom prst="rect">
                <a:avLst/>
              </a:prstGeom>
              <a:blipFill>
                <a:blip r:embed="rId1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96A5D85-E4DC-4772-94C4-3580EBCC4836}"/>
              </a:ext>
            </a:extLst>
          </p:cNvPr>
          <p:cNvCxnSpPr>
            <a:cxnSpLocks/>
          </p:cNvCxnSpPr>
          <p:nvPr/>
        </p:nvCxnSpPr>
        <p:spPr>
          <a:xfrm>
            <a:off x="3186382" y="4508624"/>
            <a:ext cx="180286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D2DA5F55-30A4-4708-9C08-E7D98460A253}"/>
              </a:ext>
            </a:extLst>
          </p:cNvPr>
          <p:cNvSpPr/>
          <p:nvPr/>
        </p:nvSpPr>
        <p:spPr>
          <a:xfrm>
            <a:off x="2595561" y="3160449"/>
            <a:ext cx="653666" cy="2574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381DFAA-2671-46EF-B6CD-817C496A2BC5}"/>
              </a:ext>
            </a:extLst>
          </p:cNvPr>
          <p:cNvSpPr/>
          <p:nvPr/>
        </p:nvSpPr>
        <p:spPr>
          <a:xfrm>
            <a:off x="2863370" y="3419381"/>
            <a:ext cx="1335767" cy="2574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0DA30695-FC9C-4211-B673-09D3FC3080E0}"/>
              </a:ext>
            </a:extLst>
          </p:cNvPr>
          <p:cNvSpPr/>
          <p:nvPr/>
        </p:nvSpPr>
        <p:spPr>
          <a:xfrm>
            <a:off x="4949623" y="3153051"/>
            <a:ext cx="653666" cy="2574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022140E-09FE-4545-925D-FB20F5EFB38C}"/>
              </a:ext>
            </a:extLst>
          </p:cNvPr>
          <p:cNvSpPr/>
          <p:nvPr/>
        </p:nvSpPr>
        <p:spPr>
          <a:xfrm>
            <a:off x="5217432" y="3411983"/>
            <a:ext cx="1335767" cy="25745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07C81FBC-DF82-4DBF-A69D-7631CA95984B}"/>
              </a:ext>
            </a:extLst>
          </p:cNvPr>
          <p:cNvSpPr/>
          <p:nvPr/>
        </p:nvSpPr>
        <p:spPr>
          <a:xfrm>
            <a:off x="5131293" y="4178421"/>
            <a:ext cx="2645546" cy="65990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E03A6D-BC6D-48AC-88E0-94A676DC4F09}"/>
              </a:ext>
            </a:extLst>
          </p:cNvPr>
          <p:cNvSpPr/>
          <p:nvPr/>
        </p:nvSpPr>
        <p:spPr>
          <a:xfrm>
            <a:off x="4973299" y="5671350"/>
            <a:ext cx="593000" cy="4453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A3ED2F6-2531-4812-979B-AD26A0A46C9C}"/>
              </a:ext>
            </a:extLst>
          </p:cNvPr>
          <p:cNvSpPr/>
          <p:nvPr/>
        </p:nvSpPr>
        <p:spPr>
          <a:xfrm>
            <a:off x="2648829" y="5663952"/>
            <a:ext cx="593000" cy="4453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 animBg="1"/>
      <p:bldP spid="36" grpId="0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2" grpId="0" animBg="1"/>
      <p:bldP spid="52" grpId="1" animBg="1"/>
      <p:bldP spid="53" grpId="0"/>
      <p:bldP spid="54" grpId="0"/>
      <p:bldP spid="55" grpId="0"/>
      <p:bldP spid="56" grpId="0"/>
      <p:bldP spid="57" grpId="0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6" grpId="0" animBg="1"/>
      <p:bldP spid="6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7BFCFF-04D2-440D-A918-ECDC9E03ED10}"/>
                  </a:ext>
                </a:extLst>
              </p:cNvPr>
              <p:cNvSpPr txBox="1"/>
              <p:nvPr/>
            </p:nvSpPr>
            <p:spPr>
              <a:xfrm>
                <a:off x="1869992" y="2205410"/>
                <a:ext cx="5382820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7BFCFF-04D2-440D-A918-ECDC9E03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92" y="2205410"/>
                <a:ext cx="5382820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17CAF123-5FC9-4A4B-B8D9-F05BE99A31C2}"/>
              </a:ext>
            </a:extLst>
          </p:cNvPr>
          <p:cNvCxnSpPr>
            <a:cxnSpLocks/>
          </p:cNvCxnSpPr>
          <p:nvPr/>
        </p:nvCxnSpPr>
        <p:spPr>
          <a:xfrm flipH="1">
            <a:off x="5522614" y="2922336"/>
            <a:ext cx="517365" cy="2554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E2C6864-B186-4105-8650-40F46C1F9210}"/>
                  </a:ext>
                </a:extLst>
              </p:cNvPr>
              <p:cNvSpPr txBox="1"/>
              <p:nvPr/>
            </p:nvSpPr>
            <p:spPr>
              <a:xfrm>
                <a:off x="398352" y="3212046"/>
                <a:ext cx="86370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Lets think about the second summation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using heads on the biased coin from before as an example</a:t>
                </a:r>
              </a:p>
              <a:p>
                <a:pPr algn="ctr"/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the number of trials,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equal 3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et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𝐻𝑒𝑎𝑑𝑠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)=0.4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E2C6864-B186-4105-8650-40F46C1F9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52" y="3212046"/>
                <a:ext cx="8637007" cy="954107"/>
              </a:xfrm>
              <a:prstGeom prst="rect">
                <a:avLst/>
              </a:prstGeom>
              <a:blipFill>
                <a:blip r:embed="rId8"/>
                <a:stretch>
                  <a:fillRect t="-128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5B53ABD-95D0-4035-A59D-167E15ABC9F3}"/>
              </a:ext>
            </a:extLst>
          </p:cNvPr>
          <p:cNvSpPr/>
          <p:nvPr/>
        </p:nvSpPr>
        <p:spPr>
          <a:xfrm>
            <a:off x="4908194" y="2214625"/>
            <a:ext cx="2171616" cy="682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B810264-9DF0-42AF-A83E-96B2E95A4C91}"/>
                  </a:ext>
                </a:extLst>
              </p:cNvPr>
              <p:cNvSpPr/>
              <p:nvPr/>
            </p:nvSpPr>
            <p:spPr>
              <a:xfrm>
                <a:off x="3953225" y="4146166"/>
                <a:ext cx="1656031" cy="722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B810264-9DF0-42AF-A83E-96B2E95A4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25" y="4146166"/>
                <a:ext cx="1656031" cy="7220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D7AD3D9B-1C8F-4A45-A3EB-8E5CD48073FE}"/>
                  </a:ext>
                </a:extLst>
              </p:cNvPr>
              <p:cNvSpPr/>
              <p:nvPr/>
            </p:nvSpPr>
            <p:spPr>
              <a:xfrm>
                <a:off x="2910567" y="5158644"/>
                <a:ext cx="1211870" cy="4515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D7AD3D9B-1C8F-4A45-A3EB-8E5CD4807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67" y="5158644"/>
                <a:ext cx="1211870" cy="451598"/>
              </a:xfrm>
              <a:prstGeom prst="rect">
                <a:avLst/>
              </a:prstGeom>
              <a:blipFill>
                <a:blip r:embed="rId10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D6E10FF-CE8E-47B7-945C-FDC262DE96EE}"/>
                  </a:ext>
                </a:extLst>
              </p:cNvPr>
              <p:cNvSpPr/>
              <p:nvPr/>
            </p:nvSpPr>
            <p:spPr>
              <a:xfrm>
                <a:off x="4241426" y="5149591"/>
                <a:ext cx="1159292" cy="450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4D6E10FF-CE8E-47B7-945C-FDC262DE96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426" y="5149591"/>
                <a:ext cx="1159292" cy="450188"/>
              </a:xfrm>
              <a:prstGeom prst="rect">
                <a:avLst/>
              </a:prstGeom>
              <a:blipFill>
                <a:blip r:embed="rId11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BBE57459-B843-4C66-8255-B01436538BC7}"/>
                  </a:ext>
                </a:extLst>
              </p:cNvPr>
              <p:cNvSpPr/>
              <p:nvPr/>
            </p:nvSpPr>
            <p:spPr>
              <a:xfrm>
                <a:off x="5490806" y="5149592"/>
                <a:ext cx="1211870" cy="4501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0.4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BBE57459-B843-4C66-8255-B01436538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06" y="5149592"/>
                <a:ext cx="1211870" cy="450188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E35D5DA1-2949-4877-9F9E-9D603DEBC447}"/>
                  </a:ext>
                </a:extLst>
              </p:cNvPr>
              <p:cNvSpPr/>
              <p:nvPr/>
            </p:nvSpPr>
            <p:spPr>
              <a:xfrm>
                <a:off x="3978877" y="5222019"/>
                <a:ext cx="359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E35D5DA1-2949-4877-9F9E-9D603DEBC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877" y="5222019"/>
                <a:ext cx="35939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923379C9-7F7B-4D47-BAD8-02033FCC38AB}"/>
                  </a:ext>
                </a:extLst>
              </p:cNvPr>
              <p:cNvSpPr/>
              <p:nvPr/>
            </p:nvSpPr>
            <p:spPr>
              <a:xfrm>
                <a:off x="5273521" y="5212965"/>
                <a:ext cx="3593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923379C9-7F7B-4D47-BAD8-02033FCC3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21" y="5212965"/>
                <a:ext cx="35939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C715270-781F-4EA8-AE08-71DD30C902F6}"/>
                  </a:ext>
                </a:extLst>
              </p:cNvPr>
              <p:cNvSpPr txBox="1"/>
              <p:nvPr/>
            </p:nvSpPr>
            <p:spPr>
              <a:xfrm>
                <a:off x="2969537" y="4877883"/>
                <a:ext cx="10320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C715270-781F-4EA8-AE08-71DD30C90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537" y="4877883"/>
                <a:ext cx="1032094" cy="276999"/>
              </a:xfrm>
              <a:prstGeom prst="rect">
                <a:avLst/>
              </a:prstGeom>
              <a:blipFill>
                <a:blip r:embed="rId1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E4716DE5-EFC2-49EE-A60F-55392F60B533}"/>
                  </a:ext>
                </a:extLst>
              </p:cNvPr>
              <p:cNvSpPr txBox="1"/>
              <p:nvPr/>
            </p:nvSpPr>
            <p:spPr>
              <a:xfrm>
                <a:off x="4300397" y="4886936"/>
                <a:ext cx="10320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E4716DE5-EFC2-49EE-A60F-55392F60B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97" y="4886936"/>
                <a:ext cx="1032094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C01D352-0193-4DE9-B6B9-870E5D9B412C}"/>
                  </a:ext>
                </a:extLst>
              </p:cNvPr>
              <p:cNvSpPr txBox="1"/>
              <p:nvPr/>
            </p:nvSpPr>
            <p:spPr>
              <a:xfrm>
                <a:off x="5549775" y="4886937"/>
                <a:ext cx="10320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CC01D352-0193-4DE9-B6B9-870E5D9B4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75" y="4886937"/>
                <a:ext cx="1032094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056446C-49A4-47BC-BF9F-C188BA99AE58}"/>
              </a:ext>
            </a:extLst>
          </p:cNvPr>
          <p:cNvSpPr txBox="1"/>
          <p:nvPr/>
        </p:nvSpPr>
        <p:spPr>
          <a:xfrm>
            <a:off x="1039918" y="5659294"/>
            <a:ext cx="778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What will these add up to?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They will add up to 1 as they represent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all possible outcomes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(from 2 choose 0 + from 2 choose 1 + from 2 choose 2)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B395D821-9EFF-4213-AFDE-F0B0982A707F}"/>
              </a:ext>
            </a:extLst>
          </p:cNvPr>
          <p:cNvCxnSpPr>
            <a:cxnSpLocks/>
          </p:cNvCxnSpPr>
          <p:nvPr/>
        </p:nvCxnSpPr>
        <p:spPr>
          <a:xfrm flipH="1">
            <a:off x="6385066" y="1819747"/>
            <a:ext cx="242071" cy="32952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B5736D0-A362-4708-BAA9-DEC2043D76EE}"/>
                  </a:ext>
                </a:extLst>
              </p:cNvPr>
              <p:cNvSpPr txBox="1"/>
              <p:nvPr/>
            </p:nvSpPr>
            <p:spPr>
              <a:xfrm>
                <a:off x="4526733" y="1049587"/>
                <a:ext cx="455389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This term represents all possible outcomes in a trial, so it will always equal 1 regardless of the values chosen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B5736D0-A362-4708-BAA9-DEC2043D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733" y="1049587"/>
                <a:ext cx="4553893" cy="738664"/>
              </a:xfrm>
              <a:prstGeom prst="rect">
                <a:avLst/>
              </a:prstGeom>
              <a:blipFill>
                <a:blip r:embed="rId18"/>
                <a:stretch>
                  <a:fillRect l="-402" t="-1653" r="-147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5EAC5F2-08DF-4826-B241-976997120B0F}"/>
              </a:ext>
            </a:extLst>
          </p:cNvPr>
          <p:cNvSpPr/>
          <p:nvPr/>
        </p:nvSpPr>
        <p:spPr>
          <a:xfrm>
            <a:off x="4899142" y="2231223"/>
            <a:ext cx="2171616" cy="6824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4BCA7AD1-A689-407D-876F-499DD602684B}"/>
              </a:ext>
            </a:extLst>
          </p:cNvPr>
          <p:cNvSpPr/>
          <p:nvPr/>
        </p:nvSpPr>
        <p:spPr>
          <a:xfrm>
            <a:off x="3999829" y="4130942"/>
            <a:ext cx="1540892" cy="73982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B51D952-8CA4-46A6-BD5B-B9FE421F4442}"/>
                  </a:ext>
                </a:extLst>
              </p:cNvPr>
              <p:cNvSpPr txBox="1"/>
              <p:nvPr/>
            </p:nvSpPr>
            <p:spPr>
              <a:xfrm>
                <a:off x="306587" y="4129259"/>
                <a:ext cx="21921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this is going to be the sum of the terms from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6B51D952-8CA4-46A6-BD5B-B9FE421F4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87" y="4129259"/>
                <a:ext cx="2192169" cy="646331"/>
              </a:xfrm>
              <a:prstGeom prst="rect">
                <a:avLst/>
              </a:prstGeom>
              <a:blipFill>
                <a:blip r:embed="rId19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7713C7C2-3813-4B96-A5F3-CAC478AADEFD}"/>
              </a:ext>
            </a:extLst>
          </p:cNvPr>
          <p:cNvCxnSpPr>
            <a:cxnSpLocks/>
          </p:cNvCxnSpPr>
          <p:nvPr/>
        </p:nvCxnSpPr>
        <p:spPr>
          <a:xfrm>
            <a:off x="2444435" y="4443743"/>
            <a:ext cx="138518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16" grpId="0"/>
      <p:bldP spid="63" grpId="0" animBg="1"/>
      <p:bldP spid="63" grpId="1" animBg="1"/>
      <p:bldP spid="63" grpId="2" animBg="1"/>
      <p:bldP spid="67" grpId="0" animBg="1"/>
      <p:bldP spid="67" grpId="1" animBg="1"/>
      <p:bldP spid="68" grpId="0"/>
      <p:bldP spid="6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7BFCFF-04D2-440D-A918-ECDC9E03ED10}"/>
                  </a:ext>
                </a:extLst>
              </p:cNvPr>
              <p:cNvSpPr txBox="1"/>
              <p:nvPr/>
            </p:nvSpPr>
            <p:spPr>
              <a:xfrm>
                <a:off x="1869992" y="2205410"/>
                <a:ext cx="5382820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D7BFCFF-04D2-440D-A918-ECDC9E03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992" y="2205410"/>
                <a:ext cx="5382820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1013380-EDBD-4CB7-874A-5ECD51D91E42}"/>
                  </a:ext>
                </a:extLst>
              </p:cNvPr>
              <p:cNvSpPr txBox="1"/>
              <p:nvPr/>
            </p:nvSpPr>
            <p:spPr>
              <a:xfrm>
                <a:off x="1958051" y="3365030"/>
                <a:ext cx="3172150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1013380-EDBD-4CB7-874A-5ECD51D91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51" y="3365030"/>
                <a:ext cx="3172150" cy="6847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677780D-5E46-47EE-9D4C-B62EDAA556F7}"/>
              </a:ext>
            </a:extLst>
          </p:cNvPr>
          <p:cNvSpPr/>
          <p:nvPr/>
        </p:nvSpPr>
        <p:spPr>
          <a:xfrm>
            <a:off x="2850876" y="3480046"/>
            <a:ext cx="1892174" cy="497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F5E1A95-ACF9-4322-9CC4-E4EA59E9A7D8}"/>
                  </a:ext>
                </a:extLst>
              </p:cNvPr>
              <p:cNvSpPr txBox="1"/>
              <p:nvPr/>
            </p:nvSpPr>
            <p:spPr>
              <a:xfrm>
                <a:off x="5250043" y="3065081"/>
                <a:ext cx="389395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the number of heads on a coin, this part represents the probability of each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happening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 We can rewrite this 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he only difference is that the number of terms is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which is accounted for in the summation term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F5E1A95-ACF9-4322-9CC4-E4EA59E9A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043" y="3065081"/>
                <a:ext cx="3893957" cy="2031325"/>
              </a:xfrm>
              <a:prstGeom prst="rect">
                <a:avLst/>
              </a:prstGeom>
              <a:blipFill>
                <a:blip r:embed="rId9"/>
                <a:stretch>
                  <a:fillRect t="-601" r="-939" b="-21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41F92EAE-CBA5-4644-9896-6F4E1EF776D7}"/>
              </a:ext>
            </a:extLst>
          </p:cNvPr>
          <p:cNvSpPr/>
          <p:nvPr/>
        </p:nvSpPr>
        <p:spPr>
          <a:xfrm>
            <a:off x="4999258" y="3719375"/>
            <a:ext cx="287000" cy="1035979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08E2325-0B03-4B23-923A-5F1CFB5B51CF}"/>
                  </a:ext>
                </a:extLst>
              </p:cNvPr>
              <p:cNvSpPr txBox="1"/>
              <p:nvPr/>
            </p:nvSpPr>
            <p:spPr>
              <a:xfrm>
                <a:off x="1967105" y="4351858"/>
                <a:ext cx="1688347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08E2325-0B03-4B23-923A-5F1CFB5B5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105" y="4351858"/>
                <a:ext cx="1688347" cy="6847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B05D59B0-9B7D-4DC7-8110-C3C7D3622A1D}"/>
              </a:ext>
            </a:extLst>
          </p:cNvPr>
          <p:cNvSpPr/>
          <p:nvPr/>
        </p:nvSpPr>
        <p:spPr>
          <a:xfrm>
            <a:off x="2840314" y="4540633"/>
            <a:ext cx="463235" cy="3052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56233EC2-DF31-46FC-8FDE-C722CFC162A2}"/>
              </a:ext>
            </a:extLst>
          </p:cNvPr>
          <p:cNvSpPr/>
          <p:nvPr/>
        </p:nvSpPr>
        <p:spPr>
          <a:xfrm flipH="1">
            <a:off x="1677879" y="2620024"/>
            <a:ext cx="428738" cy="1035979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3E38266-1060-475F-8B15-2468EDDB5E5A}"/>
              </a:ext>
            </a:extLst>
          </p:cNvPr>
          <p:cNvSpPr/>
          <p:nvPr/>
        </p:nvSpPr>
        <p:spPr>
          <a:xfrm>
            <a:off x="4885341" y="2221451"/>
            <a:ext cx="2190161" cy="68248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AD13BF3-5ECD-40F8-81CB-902361603198}"/>
              </a:ext>
            </a:extLst>
          </p:cNvPr>
          <p:cNvSpPr/>
          <p:nvPr/>
        </p:nvSpPr>
        <p:spPr>
          <a:xfrm>
            <a:off x="4869065" y="3572337"/>
            <a:ext cx="200085" cy="28944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6">
                <a:extLst>
                  <a:ext uri="{FF2B5EF4-FFF2-40B4-BE49-F238E27FC236}">
                    <a16:creationId xmlns:a16="http://schemas.microsoft.com/office/drawing/2014/main" id="{78124DD4-6CEC-4444-BDFC-779F5D3EE05A}"/>
                  </a:ext>
                </a:extLst>
              </p:cNvPr>
              <p:cNvSpPr txBox="1"/>
              <p:nvPr/>
            </p:nvSpPr>
            <p:spPr>
              <a:xfrm>
                <a:off x="5824384" y="5220422"/>
                <a:ext cx="2836354" cy="460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26">
                <a:extLst>
                  <a:ext uri="{FF2B5EF4-FFF2-40B4-BE49-F238E27FC236}">
                    <a16:creationId xmlns:a16="http://schemas.microsoft.com/office/drawing/2014/main" id="{78124DD4-6CEC-4444-BDFC-779F5D3EE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84" y="5220422"/>
                <a:ext cx="2836354" cy="4608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80A76D5-79D8-48E8-B0B4-31F91DD5ECA6}"/>
              </a:ext>
            </a:extLst>
          </p:cNvPr>
          <p:cNvSpPr/>
          <p:nvPr/>
        </p:nvSpPr>
        <p:spPr>
          <a:xfrm>
            <a:off x="2878989" y="3473202"/>
            <a:ext cx="1879442" cy="51287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EECAD36D-0FCE-447D-8057-56D86278FADB}"/>
              </a:ext>
            </a:extLst>
          </p:cNvPr>
          <p:cNvSpPr/>
          <p:nvPr/>
        </p:nvSpPr>
        <p:spPr>
          <a:xfrm>
            <a:off x="2267909" y="4353571"/>
            <a:ext cx="333248" cy="1651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0" grpId="1" animBg="1"/>
      <p:bldP spid="34" grpId="0" animBg="1"/>
      <p:bldP spid="35" grpId="0"/>
      <p:bldP spid="38" grpId="0" animBg="1"/>
      <p:bldP spid="38" grpId="1" animBg="1"/>
      <p:bldP spid="41" grpId="0" animBg="1"/>
      <p:bldP spid="52" grpId="0" animBg="1"/>
      <p:bldP spid="52" grpId="1" animBg="1"/>
      <p:bldP spid="54" grpId="0" animBg="1"/>
      <p:bldP spid="54" grpId="1" animBg="1"/>
      <p:bldP spid="55" grpId="0"/>
      <p:bldP spid="55" grpId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3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4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5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08E2325-0B03-4B23-923A-5F1CFB5B51CF}"/>
                  </a:ext>
                </a:extLst>
              </p:cNvPr>
              <p:cNvSpPr txBox="1"/>
              <p:nvPr/>
            </p:nvSpPr>
            <p:spPr>
              <a:xfrm>
                <a:off x="697598" y="2443159"/>
                <a:ext cx="1688347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08E2325-0B03-4B23-923A-5F1CFB5B5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8" y="2443159"/>
                <a:ext cx="1688347" cy="684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898426F-99F9-47D7-91C5-7025490DC994}"/>
                  </a:ext>
                </a:extLst>
              </p:cNvPr>
              <p:cNvSpPr txBox="1"/>
              <p:nvPr/>
            </p:nvSpPr>
            <p:spPr>
              <a:xfrm>
                <a:off x="493411" y="4156550"/>
                <a:ext cx="15383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898426F-99F9-47D7-91C5-7025490DC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1" y="4156550"/>
                <a:ext cx="1538306" cy="215444"/>
              </a:xfrm>
              <a:prstGeom prst="rect">
                <a:avLst/>
              </a:prstGeom>
              <a:blipFill>
                <a:blip r:embed="rId8"/>
                <a:stretch>
                  <a:fillRect l="-119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弧 22">
            <a:extLst>
              <a:ext uri="{FF2B5EF4-FFF2-40B4-BE49-F238E27FC236}">
                <a16:creationId xmlns:a16="http://schemas.microsoft.com/office/drawing/2014/main" id="{B63DA1DC-B723-4252-8D08-BD0772B6091C}"/>
              </a:ext>
            </a:extLst>
          </p:cNvPr>
          <p:cNvSpPr/>
          <p:nvPr/>
        </p:nvSpPr>
        <p:spPr>
          <a:xfrm>
            <a:off x="2398100" y="2778343"/>
            <a:ext cx="265201" cy="1545082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365E080-F454-4554-A6BD-0B35316362FE}"/>
              </a:ext>
            </a:extLst>
          </p:cNvPr>
          <p:cNvSpPr/>
          <p:nvPr/>
        </p:nvSpPr>
        <p:spPr>
          <a:xfrm>
            <a:off x="972544" y="2461940"/>
            <a:ext cx="1016054" cy="67187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9AF46BF-EE62-44FB-A5EA-06238AD16EA5}"/>
                  </a:ext>
                </a:extLst>
              </p:cNvPr>
              <p:cNvSpPr txBox="1"/>
              <p:nvPr/>
            </p:nvSpPr>
            <p:spPr>
              <a:xfrm>
                <a:off x="2711029" y="2479156"/>
                <a:ext cx="470182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term is saying to multiply all the possible values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by their probabilities, and then add the answers up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does that give us?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gives us the </a:t>
                </a:r>
                <a:r>
                  <a:rPr lang="en-US" sz="1200" b="1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expected value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And how do we calculate the expected value if we know the number of trials and the probability of success?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Multiply the number of trials by the probability of success!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9AF46BF-EE62-44FB-A5EA-06238AD16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029" y="2479156"/>
                <a:ext cx="4701826" cy="2123658"/>
              </a:xfrm>
              <a:prstGeom prst="rect">
                <a:avLst/>
              </a:prstGeom>
              <a:blipFill>
                <a:blip r:embed="rId9"/>
                <a:stretch>
                  <a:fillRect t="-287" r="-649" b="-1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FDCC6EF-7234-4CEB-B109-CEA3A945BACD}"/>
                  </a:ext>
                </a:extLst>
              </p:cNvPr>
              <p:cNvSpPr txBox="1"/>
              <p:nvPr/>
            </p:nvSpPr>
            <p:spPr>
              <a:xfrm>
                <a:off x="2742585" y="4784977"/>
                <a:ext cx="497096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In this case, the probability of success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the number of trials is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So the expected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6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FDCC6EF-7234-4CEB-B109-CEA3A945B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585" y="4784977"/>
                <a:ext cx="4970968" cy="1077218"/>
              </a:xfrm>
              <a:prstGeom prst="rect">
                <a:avLst/>
              </a:prstGeom>
              <a:blipFill>
                <a:blip r:embed="rId10"/>
                <a:stretch>
                  <a:fillRect t="-1130"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D1999BD-93C3-42C4-BC26-DB7DFE66518F}"/>
              </a:ext>
            </a:extLst>
          </p:cNvPr>
          <p:cNvSpPr/>
          <p:nvPr/>
        </p:nvSpPr>
        <p:spPr>
          <a:xfrm>
            <a:off x="952928" y="4135323"/>
            <a:ext cx="721963" cy="24655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8AB0FF7-BA4E-48B5-89DE-91ECF62F8006}"/>
              </a:ext>
            </a:extLst>
          </p:cNvPr>
          <p:cNvSpPr/>
          <p:nvPr/>
        </p:nvSpPr>
        <p:spPr>
          <a:xfrm>
            <a:off x="991779" y="2454542"/>
            <a:ext cx="1016054" cy="671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6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1482BC-873C-4C0D-8A27-2200AEE7E8AF}"/>
              </a:ext>
            </a:extLst>
          </p:cNvPr>
          <p:cNvSpPr txBox="1"/>
          <p:nvPr/>
        </p:nvSpPr>
        <p:spPr>
          <a:xfrm>
            <a:off x="3142694" y="2059619"/>
            <a:ext cx="2776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Let’s compare the two quickly…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889641B-4493-4BFE-8C2A-C3E5202E273D}"/>
              </a:ext>
            </a:extLst>
          </p:cNvPr>
          <p:cNvGrpSpPr/>
          <p:nvPr/>
        </p:nvGrpSpPr>
        <p:grpSpPr>
          <a:xfrm>
            <a:off x="4805817" y="2373461"/>
            <a:ext cx="2314772" cy="2087293"/>
            <a:chOff x="4499342" y="1196752"/>
            <a:chExt cx="4321250" cy="3985257"/>
          </a:xfrm>
        </p:grpSpPr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E631575A-AB43-4964-8C4E-00FA071A5946}"/>
                </a:ext>
              </a:extLst>
            </p:cNvPr>
            <p:cNvCxnSpPr/>
            <p:nvPr/>
          </p:nvCxnSpPr>
          <p:spPr>
            <a:xfrm>
              <a:off x="4932040" y="4653136"/>
              <a:ext cx="38884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498B89FD-5CEA-4F74-B711-A403A15F9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040" y="1340768"/>
              <a:ext cx="0" cy="3312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7571C58F-FBAD-46F6-A3DC-DA023D242CED}"/>
                </a:ext>
              </a:extLst>
            </p:cNvPr>
            <p:cNvSpPr txBox="1"/>
            <p:nvPr/>
          </p:nvSpPr>
          <p:spPr>
            <a:xfrm>
              <a:off x="4499342" y="1196752"/>
              <a:ext cx="403393" cy="5288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GB" dirty="0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4F6E0C4-797D-493A-B8FD-C69860D6D23A}"/>
                </a:ext>
              </a:extLst>
            </p:cNvPr>
            <p:cNvSpPr txBox="1"/>
            <p:nvPr/>
          </p:nvSpPr>
          <p:spPr>
            <a:xfrm>
              <a:off x="8820471" y="4653136"/>
              <a:ext cx="121" cy="5288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GB" dirty="0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16934465-EFC5-480F-B8A5-E27233EF257D}"/>
                </a:ext>
              </a:extLst>
            </p:cNvPr>
            <p:cNvGrpSpPr/>
            <p:nvPr/>
          </p:nvGrpSpPr>
          <p:grpSpPr>
            <a:xfrm>
              <a:off x="5058300" y="1628800"/>
              <a:ext cx="3637208" cy="2973657"/>
              <a:chOff x="5004048" y="1412776"/>
              <a:chExt cx="3637208" cy="2973657"/>
            </a:xfrm>
          </p:grpSpPr>
          <p:sp>
            <p:nvSpPr>
              <p:cNvPr id="14" name="Freeform 22">
                <a:extLst>
                  <a:ext uri="{FF2B5EF4-FFF2-40B4-BE49-F238E27FC236}">
                    <a16:creationId xmlns:a16="http://schemas.microsoft.com/office/drawing/2014/main" id="{03EAF5BF-E96E-4A65-8692-ECF577D5F528}"/>
                  </a:ext>
                </a:extLst>
              </p:cNvPr>
              <p:cNvSpPr/>
              <p:nvPr/>
            </p:nvSpPr>
            <p:spPr>
              <a:xfrm>
                <a:off x="50040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22">
                <a:extLst>
                  <a:ext uri="{FF2B5EF4-FFF2-40B4-BE49-F238E27FC236}">
                    <a16:creationId xmlns:a16="http://schemas.microsoft.com/office/drawing/2014/main" id="{34E3A5EA-E7C3-4F6C-AEEA-ACC5D74D1B68}"/>
                  </a:ext>
                </a:extLst>
              </p:cNvPr>
              <p:cNvSpPr/>
              <p:nvPr/>
            </p:nvSpPr>
            <p:spPr>
              <a:xfrm flipH="1">
                <a:off x="6804248" y="1412776"/>
                <a:ext cx="1837008" cy="2973657"/>
              </a:xfrm>
              <a:custGeom>
                <a:avLst/>
                <a:gdLst>
                  <a:gd name="connsiteX0" fmla="*/ 2331720 w 2331720"/>
                  <a:gd name="connsiteY0" fmla="*/ 0 h 2002536"/>
                  <a:gd name="connsiteX1" fmla="*/ 1664208 w 2331720"/>
                  <a:gd name="connsiteY1" fmla="*/ 265176 h 2002536"/>
                  <a:gd name="connsiteX2" fmla="*/ 932688 w 2331720"/>
                  <a:gd name="connsiteY2" fmla="*/ 1591056 h 2002536"/>
                  <a:gd name="connsiteX3" fmla="*/ 0 w 2331720"/>
                  <a:gd name="connsiteY3" fmla="*/ 2002536 h 2002536"/>
                  <a:gd name="connsiteX0" fmla="*/ 3178737 w 3178737"/>
                  <a:gd name="connsiteY0" fmla="*/ 0 h 2038731"/>
                  <a:gd name="connsiteX1" fmla="*/ 2511225 w 3178737"/>
                  <a:gd name="connsiteY1" fmla="*/ 265176 h 2038731"/>
                  <a:gd name="connsiteX2" fmla="*/ 1779705 w 3178737"/>
                  <a:gd name="connsiteY2" fmla="*/ 1591056 h 2038731"/>
                  <a:gd name="connsiteX3" fmla="*/ 0 w 3178737"/>
                  <a:gd name="connsiteY3" fmla="*/ 2038731 h 2038731"/>
                  <a:gd name="connsiteX0" fmla="*/ 3178737 w 3178737"/>
                  <a:gd name="connsiteY0" fmla="*/ 441 h 2039172"/>
                  <a:gd name="connsiteX1" fmla="*/ 2511225 w 3178737"/>
                  <a:gd name="connsiteY1" fmla="*/ 265617 h 2039172"/>
                  <a:gd name="connsiteX2" fmla="*/ 1779706 w 3178737"/>
                  <a:gd name="connsiteY2" fmla="*/ 1730244 h 2039172"/>
                  <a:gd name="connsiteX3" fmla="*/ 0 w 3178737"/>
                  <a:gd name="connsiteY3" fmla="*/ 2039172 h 2039172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178737 w 3178737"/>
                  <a:gd name="connsiteY0" fmla="*/ 78 h 2038809"/>
                  <a:gd name="connsiteX1" fmla="*/ 2511225 w 3178737"/>
                  <a:gd name="connsiteY1" fmla="*/ 265254 h 2038809"/>
                  <a:gd name="connsiteX2" fmla="*/ 1779706 w 3178737"/>
                  <a:gd name="connsiteY2" fmla="*/ 1663524 h 2038809"/>
                  <a:gd name="connsiteX3" fmla="*/ 0 w 3178737"/>
                  <a:gd name="connsiteY3" fmla="*/ 2038809 h 2038809"/>
                  <a:gd name="connsiteX0" fmla="*/ 3012111 w 3012111"/>
                  <a:gd name="connsiteY0" fmla="*/ 425 h 2027091"/>
                  <a:gd name="connsiteX1" fmla="*/ 2511225 w 3012111"/>
                  <a:gd name="connsiteY1" fmla="*/ 253536 h 2027091"/>
                  <a:gd name="connsiteX2" fmla="*/ 1779706 w 3012111"/>
                  <a:gd name="connsiteY2" fmla="*/ 1651806 h 2027091"/>
                  <a:gd name="connsiteX3" fmla="*/ 0 w 3012111"/>
                  <a:gd name="connsiteY3" fmla="*/ 2027091 h 2027091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3012111 w 3012111"/>
                  <a:gd name="connsiteY0" fmla="*/ 0 h 2026666"/>
                  <a:gd name="connsiteX1" fmla="*/ 2511225 w 3012111"/>
                  <a:gd name="connsiteY1" fmla="*/ 253111 h 2026666"/>
                  <a:gd name="connsiteX2" fmla="*/ 1779706 w 3012111"/>
                  <a:gd name="connsiteY2" fmla="*/ 1651381 h 2026666"/>
                  <a:gd name="connsiteX3" fmla="*/ 0 w 3012111"/>
                  <a:gd name="connsiteY3" fmla="*/ 2026666 h 2026666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  <a:gd name="connsiteX0" fmla="*/ 2873255 w 2873255"/>
                  <a:gd name="connsiteY0" fmla="*/ 0 h 2020633"/>
                  <a:gd name="connsiteX1" fmla="*/ 2511225 w 2873255"/>
                  <a:gd name="connsiteY1" fmla="*/ 247078 h 2020633"/>
                  <a:gd name="connsiteX2" fmla="*/ 1779706 w 2873255"/>
                  <a:gd name="connsiteY2" fmla="*/ 1645348 h 2020633"/>
                  <a:gd name="connsiteX3" fmla="*/ 0 w 2873255"/>
                  <a:gd name="connsiteY3" fmla="*/ 2020633 h 202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3255" h="2020633">
                    <a:moveTo>
                      <a:pt x="2873255" y="0"/>
                    </a:moveTo>
                    <a:cubicBezTo>
                      <a:pt x="2753284" y="12065"/>
                      <a:pt x="2693483" y="-27147"/>
                      <a:pt x="2511225" y="247078"/>
                    </a:cubicBezTo>
                    <a:cubicBezTo>
                      <a:pt x="2328967" y="521303"/>
                      <a:pt x="2209815" y="1367854"/>
                      <a:pt x="1779706" y="1645348"/>
                    </a:cubicBezTo>
                    <a:cubicBezTo>
                      <a:pt x="1502338" y="1934908"/>
                      <a:pt x="313775" y="1989836"/>
                      <a:pt x="0" y="2020633"/>
                    </a:cubicBezTo>
                  </a:path>
                </a:pathLst>
              </a:cu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55B4ED-2480-4B89-B329-92CF2CFA6371}"/>
              </a:ext>
            </a:extLst>
          </p:cNvPr>
          <p:cNvSpPr txBox="1"/>
          <p:nvPr/>
        </p:nvSpPr>
        <p:spPr>
          <a:xfrm>
            <a:off x="6612417" y="3053917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Normal distribution</a:t>
            </a: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Continuous data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A63840-A84F-4058-949B-1EF9D6520DEB}"/>
              </a:ext>
            </a:extLst>
          </p:cNvPr>
          <p:cNvSpPr txBox="1"/>
          <p:nvPr/>
        </p:nvSpPr>
        <p:spPr>
          <a:xfrm>
            <a:off x="406925" y="3080551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Binomial distribution</a:t>
            </a:r>
          </a:p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Discrete data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40DADE3D-292C-459B-ADE8-2F4F5B224316}"/>
              </a:ext>
            </a:extLst>
          </p:cNvPr>
          <p:cNvGrpSpPr/>
          <p:nvPr/>
        </p:nvGrpSpPr>
        <p:grpSpPr>
          <a:xfrm>
            <a:off x="2278125" y="2441493"/>
            <a:ext cx="2082924" cy="1734865"/>
            <a:chOff x="1230560" y="2707823"/>
            <a:chExt cx="2082924" cy="1734865"/>
          </a:xfrm>
        </p:grpSpPr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D932E14E-A4A5-455A-95E9-58E9AC2E70EF}"/>
                </a:ext>
              </a:extLst>
            </p:cNvPr>
            <p:cNvCxnSpPr/>
            <p:nvPr/>
          </p:nvCxnSpPr>
          <p:spPr>
            <a:xfrm>
              <a:off x="1230560" y="4442688"/>
              <a:ext cx="20829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B2EE6860-EDEC-4312-A582-7F0025A73F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0560" y="2707823"/>
              <a:ext cx="0" cy="17348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4F7E596A-F99D-40F3-AD70-26723C4182BD}"/>
                </a:ext>
              </a:extLst>
            </p:cNvPr>
            <p:cNvSpPr/>
            <p:nvPr/>
          </p:nvSpPr>
          <p:spPr>
            <a:xfrm>
              <a:off x="1619672" y="3933056"/>
              <a:ext cx="144016" cy="504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143DDCB-F8A5-481B-84A4-D26ADD3E962B}"/>
                </a:ext>
              </a:extLst>
            </p:cNvPr>
            <p:cNvSpPr/>
            <p:nvPr/>
          </p:nvSpPr>
          <p:spPr>
            <a:xfrm>
              <a:off x="1403648" y="4212210"/>
              <a:ext cx="144016" cy="2244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3B2D42BE-B3D0-4904-8B67-CFC1E4CA256E}"/>
                </a:ext>
              </a:extLst>
            </p:cNvPr>
            <p:cNvSpPr/>
            <p:nvPr/>
          </p:nvSpPr>
          <p:spPr>
            <a:xfrm>
              <a:off x="1835696" y="3501008"/>
              <a:ext cx="144016" cy="936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69FC7FE8-7D24-44B8-B639-A046F934D8DB}"/>
                </a:ext>
              </a:extLst>
            </p:cNvPr>
            <p:cNvSpPr/>
            <p:nvPr/>
          </p:nvSpPr>
          <p:spPr>
            <a:xfrm>
              <a:off x="2051720" y="2852936"/>
              <a:ext cx="144016" cy="1584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3B6A91C1-C660-4DC7-BB76-BF760F5DCB53}"/>
                </a:ext>
              </a:extLst>
            </p:cNvPr>
            <p:cNvSpPr/>
            <p:nvPr/>
          </p:nvSpPr>
          <p:spPr>
            <a:xfrm>
              <a:off x="2267744" y="2852936"/>
              <a:ext cx="144016" cy="1584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812F4EEE-3AA2-4AF0-B432-3BB3CC084C92}"/>
                </a:ext>
              </a:extLst>
            </p:cNvPr>
            <p:cNvSpPr/>
            <p:nvPr/>
          </p:nvSpPr>
          <p:spPr>
            <a:xfrm>
              <a:off x="2483768" y="3501008"/>
              <a:ext cx="144016" cy="936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5B2086DE-9265-4866-9424-FDC931E675BC}"/>
                </a:ext>
              </a:extLst>
            </p:cNvPr>
            <p:cNvSpPr/>
            <p:nvPr/>
          </p:nvSpPr>
          <p:spPr>
            <a:xfrm>
              <a:off x="2699792" y="3933056"/>
              <a:ext cx="144016" cy="504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02BED6DE-9A45-41F3-B0CD-1E12CDACFFB4}"/>
                </a:ext>
              </a:extLst>
            </p:cNvPr>
            <p:cNvSpPr/>
            <p:nvPr/>
          </p:nvSpPr>
          <p:spPr>
            <a:xfrm>
              <a:off x="2915816" y="4212210"/>
              <a:ext cx="144016" cy="2244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AE3418BE-F752-4E85-AAF8-0A6181362661}"/>
              </a:ext>
            </a:extLst>
          </p:cNvPr>
          <p:cNvSpPr txBox="1"/>
          <p:nvPr/>
        </p:nvSpPr>
        <p:spPr>
          <a:xfrm>
            <a:off x="2237172" y="4225770"/>
            <a:ext cx="20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No. heads when flipping a coin 7 times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0FB51DC-AD0F-475A-ABB0-766ACCF0A11A}"/>
              </a:ext>
            </a:extLst>
          </p:cNvPr>
          <p:cNvSpPr txBox="1"/>
          <p:nvPr/>
        </p:nvSpPr>
        <p:spPr>
          <a:xfrm>
            <a:off x="5043996" y="4245005"/>
            <a:ext cx="2050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Height of the flipped coin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BD3F095-F05E-4D6C-ABA1-9EB2497BF9FF}"/>
                  </a:ext>
                </a:extLst>
              </p:cNvPr>
              <p:cNvSpPr txBox="1"/>
              <p:nvPr/>
            </p:nvSpPr>
            <p:spPr>
              <a:xfrm>
                <a:off x="301841" y="4838329"/>
                <a:ext cx="856695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You can use the processes you have learnt for the normal distribution to approximate a binomial distribution under 2 conditions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(the number of trials) must be ‘large’ (this will mean the distribution is smoother)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probability of success must be close to 0.5 (if it is not, then the distribution will not be symmetrical)</a:t>
                </a: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FBD3F095-F05E-4D6C-ABA1-9EB2497BF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41" y="4838329"/>
                <a:ext cx="8566951" cy="1600438"/>
              </a:xfrm>
              <a:prstGeom prst="rect">
                <a:avLst/>
              </a:prstGeom>
              <a:blipFill>
                <a:blip r:embed="rId2"/>
                <a:stretch>
                  <a:fillRect t="-763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6CE240E-EE3F-4C0E-BCC7-F71E2F0E844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5945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6CE240E-EE3F-4C0E-BCC7-F71E2F0E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5945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70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66" grpId="0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remember (quite a while back), we were finding an expression for the variance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expression we just found is that: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 reminder that we were finding this so we could use it to replace the expected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which we can now do!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3"/>
                <a:stretch>
                  <a:fillRect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4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5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6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/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0" name="TextBox 26">
                <a:extLst>
                  <a:ext uri="{FF2B5EF4-FFF2-40B4-BE49-F238E27FC236}">
                    <a16:creationId xmlns:a16="http://schemas.microsoft.com/office/drawing/2014/main" id="{AFFB467C-6AC9-488F-8849-3945F3AB3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2498756" cy="414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E8CAB88D-2BD4-4BD3-AEC7-1F5334F37B09}"/>
                  </a:ext>
                </a:extLst>
              </p:cNvPr>
              <p:cNvSpPr txBox="1"/>
              <p:nvPr/>
            </p:nvSpPr>
            <p:spPr>
              <a:xfrm>
                <a:off x="4417064" y="1471960"/>
                <a:ext cx="1806905" cy="601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5">
                <a:extLst>
                  <a:ext uri="{FF2B5EF4-FFF2-40B4-BE49-F238E27FC236}">
                    <a16:creationId xmlns:a16="http://schemas.microsoft.com/office/drawing/2014/main" id="{E8CAB88D-2BD4-4BD3-AEC7-1F5334F37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64" y="1471960"/>
                <a:ext cx="1806905" cy="601831"/>
              </a:xfrm>
              <a:prstGeom prst="rect">
                <a:avLst/>
              </a:prstGeom>
              <a:blipFill>
                <a:blip r:embed="rId8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5B0A2221-5366-4A16-A18D-0C5099A1B059}"/>
                  </a:ext>
                </a:extLst>
              </p:cNvPr>
              <p:cNvSpPr txBox="1"/>
              <p:nvPr/>
            </p:nvSpPr>
            <p:spPr>
              <a:xfrm>
                <a:off x="4409666" y="2387840"/>
                <a:ext cx="1680332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5B0A2221-5366-4A16-A18D-0C5099A1B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666" y="2387840"/>
                <a:ext cx="1680332" cy="494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259A0BFD-9475-4FC0-819A-AA0A3EAB9168}"/>
              </a:ext>
            </a:extLst>
          </p:cNvPr>
          <p:cNvSpPr/>
          <p:nvPr/>
        </p:nvSpPr>
        <p:spPr>
          <a:xfrm>
            <a:off x="6209725" y="1810093"/>
            <a:ext cx="262096" cy="83545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1C833370-ED38-4FE1-85A0-B4FBF830C4AA}"/>
                  </a:ext>
                </a:extLst>
              </p:cNvPr>
              <p:cNvSpPr txBox="1"/>
              <p:nvPr/>
            </p:nvSpPr>
            <p:spPr>
              <a:xfrm>
                <a:off x="1231461" y="4252152"/>
                <a:ext cx="15483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1C833370-ED38-4FE1-85A0-B4FBF830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461" y="4252152"/>
                <a:ext cx="1548373" cy="246221"/>
              </a:xfrm>
              <a:prstGeom prst="rect">
                <a:avLst/>
              </a:prstGeom>
              <a:blipFill>
                <a:blip r:embed="rId10"/>
                <a:stretch>
                  <a:fillRect l="-27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85A246E-CEA2-4A53-8FDF-5BA02160E1C7}"/>
                  </a:ext>
                </a:extLst>
              </p:cNvPr>
              <p:cNvSpPr txBox="1"/>
              <p:nvPr/>
            </p:nvSpPr>
            <p:spPr>
              <a:xfrm>
                <a:off x="6475161" y="1955375"/>
                <a:ext cx="16035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Earlier, we replaced the mean with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85A246E-CEA2-4A53-8FDF-5BA02160E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161" y="1955375"/>
                <a:ext cx="1603518" cy="461665"/>
              </a:xfrm>
              <a:prstGeom prst="rect">
                <a:avLst/>
              </a:prstGeom>
              <a:blipFill>
                <a:blip r:embed="rId11"/>
                <a:stretch>
                  <a:fillRect t="-1333" r="-2662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4F6E672A-C9D0-4E8D-AD87-F4CB5A5A5011}"/>
                  </a:ext>
                </a:extLst>
              </p:cNvPr>
              <p:cNvSpPr txBox="1"/>
              <p:nvPr/>
            </p:nvSpPr>
            <p:spPr>
              <a:xfrm>
                <a:off x="4277980" y="3241575"/>
                <a:ext cx="30194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5">
                <a:extLst>
                  <a:ext uri="{FF2B5EF4-FFF2-40B4-BE49-F238E27FC236}">
                    <a16:creationId xmlns:a16="http://schemas.microsoft.com/office/drawing/2014/main" id="{4F6E672A-C9D0-4E8D-AD87-F4CB5A5A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980" y="3241575"/>
                <a:ext cx="3019464" cy="246221"/>
              </a:xfrm>
              <a:prstGeom prst="rect">
                <a:avLst/>
              </a:prstGeom>
              <a:blipFill>
                <a:blip r:embed="rId1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BB9A7457-C060-4D4A-9015-EAF3E3C16501}"/>
                  </a:ext>
                </a:extLst>
              </p:cNvPr>
              <p:cNvSpPr txBox="1"/>
              <p:nvPr/>
            </p:nvSpPr>
            <p:spPr>
              <a:xfrm>
                <a:off x="4190683" y="3837858"/>
                <a:ext cx="30194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𝑛𝑝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5">
                <a:extLst>
                  <a:ext uri="{FF2B5EF4-FFF2-40B4-BE49-F238E27FC236}">
                    <a16:creationId xmlns:a16="http://schemas.microsoft.com/office/drawing/2014/main" id="{BB9A7457-C060-4D4A-9015-EAF3E3C16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683" y="3837858"/>
                <a:ext cx="3019464" cy="246221"/>
              </a:xfrm>
              <a:prstGeom prst="rect">
                <a:avLst/>
              </a:prstGeom>
              <a:blipFill>
                <a:blip r:embed="rId13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1904FDFF-C459-4319-B698-3C483CA208BE}"/>
                  </a:ext>
                </a:extLst>
              </p:cNvPr>
              <p:cNvSpPr txBox="1"/>
              <p:nvPr/>
            </p:nvSpPr>
            <p:spPr>
              <a:xfrm>
                <a:off x="4297214" y="4441540"/>
                <a:ext cx="301946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1904FDFF-C459-4319-B698-3C483CA20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214" y="4441540"/>
                <a:ext cx="3019464" cy="246221"/>
              </a:xfrm>
              <a:prstGeom prst="rect">
                <a:avLst/>
              </a:prstGeom>
              <a:blipFill>
                <a:blip r:embed="rId14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002EE459-A18E-48DF-8F41-81D197B52C3F}"/>
                  </a:ext>
                </a:extLst>
              </p:cNvPr>
              <p:cNvSpPr txBox="1"/>
              <p:nvPr/>
            </p:nvSpPr>
            <p:spPr>
              <a:xfrm>
                <a:off x="4280939" y="4984557"/>
                <a:ext cx="15605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002EE459-A18E-48DF-8F41-81D197B52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939" y="4984557"/>
                <a:ext cx="1560568" cy="246221"/>
              </a:xfrm>
              <a:prstGeom prst="rect">
                <a:avLst/>
              </a:prstGeom>
              <a:blipFill>
                <a:blip r:embed="rId15"/>
                <a:stretch>
                  <a:fillRect t="-250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28A697CC-BA12-4753-8A49-0DBF62B513D9}"/>
                  </a:ext>
                </a:extLst>
              </p:cNvPr>
              <p:cNvSpPr txBox="1"/>
              <p:nvPr/>
            </p:nvSpPr>
            <p:spPr>
              <a:xfrm>
                <a:off x="4422982" y="6049877"/>
                <a:ext cx="1560568" cy="309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5">
                <a:extLst>
                  <a:ext uri="{FF2B5EF4-FFF2-40B4-BE49-F238E27FC236}">
                    <a16:creationId xmlns:a16="http://schemas.microsoft.com/office/drawing/2014/main" id="{28A697CC-BA12-4753-8A49-0DBF62B51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982" y="6049877"/>
                <a:ext cx="1560568" cy="309508"/>
              </a:xfrm>
              <a:prstGeom prst="rect">
                <a:avLst/>
              </a:prstGeom>
              <a:blipFill>
                <a:blip r:embed="rId16"/>
                <a:stretch>
                  <a:fillRect r="-117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円弧 37">
            <a:extLst>
              <a:ext uri="{FF2B5EF4-FFF2-40B4-BE49-F238E27FC236}">
                <a16:creationId xmlns:a16="http://schemas.microsoft.com/office/drawing/2014/main" id="{E3887252-79A6-4073-A137-C04E37ABB571}"/>
              </a:ext>
            </a:extLst>
          </p:cNvPr>
          <p:cNvSpPr/>
          <p:nvPr/>
        </p:nvSpPr>
        <p:spPr>
          <a:xfrm>
            <a:off x="7090094" y="2618913"/>
            <a:ext cx="287250" cy="764960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340F1F71-8E05-4652-9A9D-1E89690E10D4}"/>
              </a:ext>
            </a:extLst>
          </p:cNvPr>
          <p:cNvSpPr/>
          <p:nvPr/>
        </p:nvSpPr>
        <p:spPr>
          <a:xfrm>
            <a:off x="7180350" y="3400148"/>
            <a:ext cx="232504" cy="606642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8D43D83E-F065-4DCA-95A9-C7FF98F916FC}"/>
              </a:ext>
            </a:extLst>
          </p:cNvPr>
          <p:cNvSpPr/>
          <p:nvPr/>
        </p:nvSpPr>
        <p:spPr>
          <a:xfrm>
            <a:off x="7323872" y="3978677"/>
            <a:ext cx="232504" cy="606642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5F5056E2-C451-49B8-BEAC-B8121FE928F8}"/>
              </a:ext>
            </a:extLst>
          </p:cNvPr>
          <p:cNvSpPr/>
          <p:nvPr/>
        </p:nvSpPr>
        <p:spPr>
          <a:xfrm>
            <a:off x="7138920" y="4592716"/>
            <a:ext cx="238424" cy="565210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88DE69E3-9571-434E-8C6D-B5DF839069FB}"/>
              </a:ext>
            </a:extLst>
          </p:cNvPr>
          <p:cNvSpPr/>
          <p:nvPr/>
        </p:nvSpPr>
        <p:spPr>
          <a:xfrm>
            <a:off x="5870893" y="5126856"/>
            <a:ext cx="238424" cy="565210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BB3DD10-3F07-48F6-8B87-FDE5D2184CDF}"/>
                  </a:ext>
                </a:extLst>
              </p:cNvPr>
              <p:cNvSpPr txBox="1"/>
              <p:nvPr/>
            </p:nvSpPr>
            <p:spPr>
              <a:xfrm>
                <a:off x="7238639" y="2567934"/>
                <a:ext cx="20030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can replace the expected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with the expression we found…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BB3DD10-3F07-48F6-8B87-FDE5D2184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639" y="2567934"/>
                <a:ext cx="2003015" cy="830997"/>
              </a:xfrm>
              <a:prstGeom prst="rect">
                <a:avLst/>
              </a:prstGeom>
              <a:blipFill>
                <a:blip r:embed="rId17"/>
                <a:stretch>
                  <a:fillRect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3C8125-62D8-4633-B230-AF89D44ED766}"/>
              </a:ext>
            </a:extLst>
          </p:cNvPr>
          <p:cNvSpPr txBox="1"/>
          <p:nvPr/>
        </p:nvSpPr>
        <p:spPr>
          <a:xfrm>
            <a:off x="7354050" y="3420189"/>
            <a:ext cx="123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inner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B0FDFE3-3FB3-4833-BA6C-2731C14436B0}"/>
              </a:ext>
            </a:extLst>
          </p:cNvPr>
          <p:cNvSpPr txBox="1"/>
          <p:nvPr/>
        </p:nvSpPr>
        <p:spPr>
          <a:xfrm>
            <a:off x="7460582" y="4041626"/>
            <a:ext cx="138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the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E7EB0B8-C6AE-40A6-B863-A60555057C17}"/>
              </a:ext>
            </a:extLst>
          </p:cNvPr>
          <p:cNvSpPr txBox="1"/>
          <p:nvPr/>
        </p:nvSpPr>
        <p:spPr>
          <a:xfrm>
            <a:off x="7345172" y="4734084"/>
            <a:ext cx="8045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D79EBB5-9E26-4F0C-9864-228E860938DE}"/>
              </a:ext>
            </a:extLst>
          </p:cNvPr>
          <p:cNvSpPr txBox="1"/>
          <p:nvPr/>
        </p:nvSpPr>
        <p:spPr>
          <a:xfrm>
            <a:off x="6066787" y="5284500"/>
            <a:ext cx="919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8DBDE52B-36F3-4A1B-8DE7-C41030CB23CE}"/>
                  </a:ext>
                </a:extLst>
              </p:cNvPr>
              <p:cNvSpPr txBox="1"/>
              <p:nvPr/>
            </p:nvSpPr>
            <p:spPr>
              <a:xfrm>
                <a:off x="4325328" y="5543849"/>
                <a:ext cx="156056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8DBDE52B-36F3-4A1B-8DE7-C41030CB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328" y="5543849"/>
                <a:ext cx="1560568" cy="246221"/>
              </a:xfrm>
              <a:prstGeom prst="rect">
                <a:avLst/>
              </a:prstGeom>
              <a:blipFill>
                <a:blip r:embed="rId18"/>
                <a:stretch>
                  <a:fillRect b="-317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円弧 49">
            <a:extLst>
              <a:ext uri="{FF2B5EF4-FFF2-40B4-BE49-F238E27FC236}">
                <a16:creationId xmlns:a16="http://schemas.microsoft.com/office/drawing/2014/main" id="{A18DC69C-30CD-415B-98D2-001334989566}"/>
              </a:ext>
            </a:extLst>
          </p:cNvPr>
          <p:cNvSpPr/>
          <p:nvPr/>
        </p:nvSpPr>
        <p:spPr>
          <a:xfrm>
            <a:off x="5881251" y="5705385"/>
            <a:ext cx="238424" cy="565210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9A3F51E-45B7-4158-B526-F8E0DA656078}"/>
              </a:ext>
            </a:extLst>
          </p:cNvPr>
          <p:cNvSpPr txBox="1"/>
          <p:nvPr/>
        </p:nvSpPr>
        <p:spPr>
          <a:xfrm>
            <a:off x="6077145" y="5863029"/>
            <a:ext cx="1087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19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786EEF8-D202-4C29-9A77-34CBC69EB1E0}"/>
              </a:ext>
            </a:extLst>
          </p:cNvPr>
          <p:cNvSpPr/>
          <p:nvPr/>
        </p:nvSpPr>
        <p:spPr>
          <a:xfrm>
            <a:off x="4903096" y="2363494"/>
            <a:ext cx="450139" cy="57501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FF01FCD-3EA2-415E-B8E6-27D4057FD4CF}"/>
              </a:ext>
            </a:extLst>
          </p:cNvPr>
          <p:cNvSpPr/>
          <p:nvPr/>
        </p:nvSpPr>
        <p:spPr>
          <a:xfrm>
            <a:off x="4904575" y="3172843"/>
            <a:ext cx="1531736" cy="38710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6" grpId="0"/>
      <p:bldP spid="29" grpId="0"/>
      <p:bldP spid="30" grpId="0"/>
      <p:bldP spid="31" grpId="0"/>
      <p:bldP spid="34" grpId="0"/>
      <p:bldP spid="36" grpId="0"/>
      <p:bldP spid="37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 animBg="1"/>
      <p:bldP spid="53" grpId="0" animBg="1"/>
      <p:bldP spid="53" grpId="1" animBg="1"/>
      <p:bldP spid="54" grpId="0" animBg="1"/>
      <p:bldP spid="5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biased coin has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𝐻𝑒𝑎𝑑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=0.53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The coin is tossed 100 times and the number of heads, X, is recorded.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a binomial model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Explain why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can be approximated using a normal distribution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values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this approximation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3"/>
                <a:stretch>
                  <a:fillRect l="-948" t="-735" r="-2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4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5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6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7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3F75808-4BDE-40C6-BCDE-F8B93BC54456}"/>
                  </a:ext>
                </a:extLst>
              </p:cNvPr>
              <p:cNvSpPr txBox="1"/>
              <p:nvPr/>
            </p:nvSpPr>
            <p:spPr>
              <a:xfrm>
                <a:off x="1305018" y="3870664"/>
                <a:ext cx="16058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(100,0.53)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B3F75808-4BDE-40C6-BCDE-F8B93BC5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18" y="3870664"/>
                <a:ext cx="1605824" cy="338554"/>
              </a:xfrm>
              <a:prstGeom prst="rect">
                <a:avLst/>
              </a:prstGeom>
              <a:blipFill>
                <a:blip r:embed="rId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C3DA1D4-4743-43F2-8C9F-CC3CCA67818D}"/>
                  </a:ext>
                </a:extLst>
              </p:cNvPr>
              <p:cNvSpPr txBox="1"/>
              <p:nvPr/>
            </p:nvSpPr>
            <p:spPr>
              <a:xfrm>
                <a:off x="248575" y="4776186"/>
                <a:ext cx="35910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large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close to 0.5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CC3DA1D4-4743-43F2-8C9F-CC3CCA678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5" y="4776186"/>
                <a:ext cx="3591048" cy="338554"/>
              </a:xfrm>
              <a:prstGeom prst="rect">
                <a:avLst/>
              </a:prstGeom>
              <a:blipFill>
                <a:blip r:embed="rId9"/>
                <a:stretch>
                  <a:fillRect l="-1019" t="-3571" r="-340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7A89FD6-D685-47EE-8B59-4CCC796F9BFF}"/>
                  </a:ext>
                </a:extLst>
              </p:cNvPr>
              <p:cNvSpPr txBox="1"/>
              <p:nvPr/>
            </p:nvSpPr>
            <p:spPr>
              <a:xfrm>
                <a:off x="4594606" y="1643849"/>
                <a:ext cx="75123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E7A89FD6-D685-47EE-8B59-4CCC796F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06" y="1643849"/>
                <a:ext cx="751231" cy="276999"/>
              </a:xfrm>
              <a:prstGeom prst="rect">
                <a:avLst/>
              </a:prstGeom>
              <a:blipFill>
                <a:blip r:embed="rId10"/>
                <a:stretch>
                  <a:fillRect l="-7317" r="-7317" b="-2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62E643B-45D4-4BE6-8C27-553962D173E5}"/>
                  </a:ext>
                </a:extLst>
              </p:cNvPr>
              <p:cNvSpPr txBox="1"/>
              <p:nvPr/>
            </p:nvSpPr>
            <p:spPr>
              <a:xfrm>
                <a:off x="4594606" y="2069977"/>
                <a:ext cx="168937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=(100)(0.53)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62E643B-45D4-4BE6-8C27-553962D17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06" y="2069977"/>
                <a:ext cx="1689373" cy="276999"/>
              </a:xfrm>
              <a:prstGeom prst="rect">
                <a:avLst/>
              </a:prstGeom>
              <a:blipFill>
                <a:blip r:embed="rId11"/>
                <a:stretch>
                  <a:fillRect l="-2888" t="-4444" r="-4693" b="-3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F386186-35FE-45A6-B491-44273B14A5F9}"/>
                  </a:ext>
                </a:extLst>
              </p:cNvPr>
              <p:cNvSpPr txBox="1"/>
              <p:nvPr/>
            </p:nvSpPr>
            <p:spPr>
              <a:xfrm>
                <a:off x="4594606" y="2513861"/>
                <a:ext cx="743602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=53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F386186-35FE-45A6-B491-44273B14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06" y="2513861"/>
                <a:ext cx="743602" cy="276999"/>
              </a:xfrm>
              <a:prstGeom prst="rect">
                <a:avLst/>
              </a:prstGeom>
              <a:blipFill>
                <a:blip r:embed="rId12"/>
                <a:stretch>
                  <a:fillRect l="-7377" r="-7377" b="-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弧 57">
            <a:extLst>
              <a:ext uri="{FF2B5EF4-FFF2-40B4-BE49-F238E27FC236}">
                <a16:creationId xmlns:a16="http://schemas.microsoft.com/office/drawing/2014/main" id="{29FF0F04-C295-4FFA-BEC1-0E9103C0075C}"/>
              </a:ext>
            </a:extLst>
          </p:cNvPr>
          <p:cNvSpPr/>
          <p:nvPr/>
        </p:nvSpPr>
        <p:spPr>
          <a:xfrm>
            <a:off x="6236358" y="1802166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9868052-5ADB-49CD-B261-0C6B47FF5659}"/>
              </a:ext>
            </a:extLst>
          </p:cNvPr>
          <p:cNvSpPr txBox="1"/>
          <p:nvPr/>
        </p:nvSpPr>
        <p:spPr>
          <a:xfrm>
            <a:off x="6281333" y="1841445"/>
            <a:ext cx="161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円弧 59">
            <a:extLst>
              <a:ext uri="{FF2B5EF4-FFF2-40B4-BE49-F238E27FC236}">
                <a16:creationId xmlns:a16="http://schemas.microsoft.com/office/drawing/2014/main" id="{79B3DA27-5ACD-4409-8A60-789F0199C758}"/>
              </a:ext>
            </a:extLst>
          </p:cNvPr>
          <p:cNvSpPr/>
          <p:nvPr/>
        </p:nvSpPr>
        <p:spPr>
          <a:xfrm>
            <a:off x="6202327" y="2238652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C79D83F-885A-4B78-822A-B0412B490E77}"/>
              </a:ext>
            </a:extLst>
          </p:cNvPr>
          <p:cNvSpPr txBox="1"/>
          <p:nvPr/>
        </p:nvSpPr>
        <p:spPr>
          <a:xfrm>
            <a:off x="6423375" y="2311962"/>
            <a:ext cx="9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5">
                <a:extLst>
                  <a:ext uri="{FF2B5EF4-FFF2-40B4-BE49-F238E27FC236}">
                    <a16:creationId xmlns:a16="http://schemas.microsoft.com/office/drawing/2014/main" id="{D7219293-7361-4F63-A042-D5FECBC3CF9E}"/>
                  </a:ext>
                </a:extLst>
              </p:cNvPr>
              <p:cNvSpPr txBox="1"/>
              <p:nvPr/>
            </p:nvSpPr>
            <p:spPr>
              <a:xfrm>
                <a:off x="4545367" y="3235653"/>
                <a:ext cx="1740023" cy="3354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5">
                <a:extLst>
                  <a:ext uri="{FF2B5EF4-FFF2-40B4-BE49-F238E27FC236}">
                    <a16:creationId xmlns:a16="http://schemas.microsoft.com/office/drawing/2014/main" id="{D7219293-7361-4F63-A042-D5FECBC3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7" y="3235653"/>
                <a:ext cx="1740023" cy="335413"/>
              </a:xfrm>
              <a:prstGeom prst="rect">
                <a:avLst/>
              </a:prstGeom>
              <a:blipFill>
                <a:blip r:embed="rId13"/>
                <a:stretch>
                  <a:fillRect r="-2105" b="-254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5">
                <a:extLst>
                  <a:ext uri="{FF2B5EF4-FFF2-40B4-BE49-F238E27FC236}">
                    <a16:creationId xmlns:a16="http://schemas.microsoft.com/office/drawing/2014/main" id="{A62EBABA-6684-414D-BB84-6FBC53E5E12A}"/>
                  </a:ext>
                </a:extLst>
              </p:cNvPr>
              <p:cNvSpPr txBox="1"/>
              <p:nvPr/>
            </p:nvSpPr>
            <p:spPr>
              <a:xfrm>
                <a:off x="4456590" y="4327606"/>
                <a:ext cx="117185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=4.99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TextBox 5">
                <a:extLst>
                  <a:ext uri="{FF2B5EF4-FFF2-40B4-BE49-F238E27FC236}">
                    <a16:creationId xmlns:a16="http://schemas.microsoft.com/office/drawing/2014/main" id="{A62EBABA-6684-414D-BB84-6FBC53E5E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90" y="4327606"/>
                <a:ext cx="1171853" cy="276999"/>
              </a:xfrm>
              <a:prstGeom prst="rect">
                <a:avLst/>
              </a:prstGeom>
              <a:blipFill>
                <a:blip r:embed="rId14"/>
                <a:stretch>
                  <a:fillRect b="-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5">
                <a:extLst>
                  <a:ext uri="{FF2B5EF4-FFF2-40B4-BE49-F238E27FC236}">
                    <a16:creationId xmlns:a16="http://schemas.microsoft.com/office/drawing/2014/main" id="{611BBE00-DCAF-46D4-9A4C-3473CCDB81B5}"/>
                  </a:ext>
                </a:extLst>
              </p:cNvPr>
              <p:cNvSpPr txBox="1"/>
              <p:nvPr/>
            </p:nvSpPr>
            <p:spPr>
              <a:xfrm>
                <a:off x="4536489" y="3750557"/>
                <a:ext cx="2982897" cy="3354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(100)(0.53)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TextBox 5">
                <a:extLst>
                  <a:ext uri="{FF2B5EF4-FFF2-40B4-BE49-F238E27FC236}">
                    <a16:creationId xmlns:a16="http://schemas.microsoft.com/office/drawing/2014/main" id="{611BBE00-DCAF-46D4-9A4C-3473CCDB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9" y="3750557"/>
                <a:ext cx="2982897" cy="335413"/>
              </a:xfrm>
              <a:prstGeom prst="rect">
                <a:avLst/>
              </a:prstGeom>
              <a:blipFill>
                <a:blip r:embed="rId15"/>
                <a:stretch>
                  <a:fillRect r="-1227" b="-254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円弧 64">
            <a:extLst>
              <a:ext uri="{FF2B5EF4-FFF2-40B4-BE49-F238E27FC236}">
                <a16:creationId xmlns:a16="http://schemas.microsoft.com/office/drawing/2014/main" id="{AAC99BA5-26D4-438A-888B-BBF8F4B1384C}"/>
              </a:ext>
            </a:extLst>
          </p:cNvPr>
          <p:cNvSpPr/>
          <p:nvPr/>
        </p:nvSpPr>
        <p:spPr>
          <a:xfrm>
            <a:off x="7479231" y="3525914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C665921-359D-4D46-BF01-17A7B0DF72E7}"/>
              </a:ext>
            </a:extLst>
          </p:cNvPr>
          <p:cNvSpPr txBox="1"/>
          <p:nvPr/>
        </p:nvSpPr>
        <p:spPr>
          <a:xfrm>
            <a:off x="7524206" y="3565193"/>
            <a:ext cx="161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円弧 66">
            <a:extLst>
              <a:ext uri="{FF2B5EF4-FFF2-40B4-BE49-F238E27FC236}">
                <a16:creationId xmlns:a16="http://schemas.microsoft.com/office/drawing/2014/main" id="{D5D46498-6AD6-45D7-A833-E043785C0F4A}"/>
              </a:ext>
            </a:extLst>
          </p:cNvPr>
          <p:cNvSpPr/>
          <p:nvPr/>
        </p:nvSpPr>
        <p:spPr>
          <a:xfrm>
            <a:off x="7445200" y="3962400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BFEA58E-21F1-4A9D-AEE7-D44BAFD0B25B}"/>
              </a:ext>
            </a:extLst>
          </p:cNvPr>
          <p:cNvSpPr txBox="1"/>
          <p:nvPr/>
        </p:nvSpPr>
        <p:spPr>
          <a:xfrm>
            <a:off x="7666248" y="4035710"/>
            <a:ext cx="9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55" grpId="0"/>
      <p:bldP spid="56" grpId="0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binomial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(150,0.48)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approximated by the normal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(72,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6.12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this approximation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≤70)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3"/>
                <a:stretch>
                  <a:fillRect l="-790"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4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5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6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7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4CB833-5E00-4480-BD63-073C7BB98A89}"/>
              </a:ext>
            </a:extLst>
          </p:cNvPr>
          <p:cNvSpPr txBox="1"/>
          <p:nvPr/>
        </p:nvSpPr>
        <p:spPr>
          <a:xfrm>
            <a:off x="4110274" y="1553065"/>
            <a:ext cx="48436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Something to be careful is that the normal distribution is continuous and the binomial distribution is discrete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need to apply a ‘continuity correction’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9B2E60F-29B4-473E-9D85-8DDDBAD27AE6}"/>
                  </a:ext>
                </a:extLst>
              </p:cNvPr>
              <p:cNvSpPr/>
              <p:nvPr/>
            </p:nvSpPr>
            <p:spPr>
              <a:xfrm>
                <a:off x="4152936" y="3786487"/>
                <a:ext cx="15230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.5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69B2E60F-29B4-473E-9D85-8DDDBAD27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36" y="3786487"/>
                <a:ext cx="1523046" cy="338554"/>
              </a:xfrm>
              <a:prstGeom prst="rect">
                <a:avLst/>
              </a:prstGeom>
              <a:blipFill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E6B687E-1F59-4A4D-8878-491566A27184}"/>
                  </a:ext>
                </a:extLst>
              </p:cNvPr>
              <p:cNvSpPr/>
              <p:nvPr/>
            </p:nvSpPr>
            <p:spPr>
              <a:xfrm>
                <a:off x="4361165" y="2972730"/>
                <a:ext cx="11662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≤70)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E6B687E-1F59-4A4D-8878-491566A27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165" y="2972730"/>
                <a:ext cx="1166281" cy="338554"/>
              </a:xfrm>
              <a:prstGeom prst="rect">
                <a:avLst/>
              </a:prstGeom>
              <a:blipFill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10F68F3-DA33-48CF-AB7C-4DF7831CBE7F}"/>
                  </a:ext>
                </a:extLst>
              </p:cNvPr>
              <p:cNvSpPr txBox="1"/>
              <p:nvPr/>
            </p:nvSpPr>
            <p:spPr>
              <a:xfrm>
                <a:off x="5857592" y="2929192"/>
                <a:ext cx="328640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the continuous distribution, any values up to 70.5 would round to 70 when converted to the binomial distribution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you need to go up to 70.5 when calculating…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F10F68F3-DA33-48CF-AB7C-4DF7831CB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92" y="2929192"/>
                <a:ext cx="3286407" cy="1200329"/>
              </a:xfrm>
              <a:prstGeom prst="rect">
                <a:avLst/>
              </a:prstGeom>
              <a:blipFill>
                <a:blip r:embed="rId10"/>
                <a:stretch>
                  <a:fillRect t="-510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F92EA398-E510-4CB7-BE83-3BBC59EC0883}"/>
              </a:ext>
            </a:extLst>
          </p:cNvPr>
          <p:cNvSpPr/>
          <p:nvPr/>
        </p:nvSpPr>
        <p:spPr>
          <a:xfrm>
            <a:off x="5548822" y="3131898"/>
            <a:ext cx="254450" cy="797305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E5226255-2156-4E73-8B0C-ADAC2F9A285B}"/>
              </a:ext>
            </a:extLst>
          </p:cNvPr>
          <p:cNvSpPr/>
          <p:nvPr/>
        </p:nvSpPr>
        <p:spPr>
          <a:xfrm>
            <a:off x="5610687" y="4126270"/>
            <a:ext cx="254450" cy="797305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2719EB7-A431-43A5-9B66-88279B22D875}"/>
                  </a:ext>
                </a:extLst>
              </p:cNvPr>
              <p:cNvSpPr txBox="1"/>
              <p:nvPr/>
            </p:nvSpPr>
            <p:spPr>
              <a:xfrm>
                <a:off x="5857595" y="4178571"/>
                <a:ext cx="26526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Use your calculator with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=72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=6.12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lower limit of -100 and upper limit of 70.5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22719EB7-A431-43A5-9B66-88279B22D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595" y="4178571"/>
                <a:ext cx="2652662" cy="646331"/>
              </a:xfrm>
              <a:prstGeom prst="rect">
                <a:avLst/>
              </a:prstGeom>
              <a:blipFill>
                <a:blip r:embed="rId11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E5E4B4A6-432B-42EA-8848-4EBE3AAFA618}"/>
                  </a:ext>
                </a:extLst>
              </p:cNvPr>
              <p:cNvSpPr/>
              <p:nvPr/>
            </p:nvSpPr>
            <p:spPr>
              <a:xfrm>
                <a:off x="4152936" y="4691659"/>
                <a:ext cx="105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.4032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E5E4B4A6-432B-42EA-8848-4EBE3AAFA6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36" y="4691659"/>
                <a:ext cx="105278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BAD35E5-6EFE-4180-AF7B-F52DB0726AD1}"/>
                  </a:ext>
                </a:extLst>
              </p:cNvPr>
              <p:cNvSpPr/>
              <p:nvPr/>
            </p:nvSpPr>
            <p:spPr>
              <a:xfrm>
                <a:off x="1572699" y="4104414"/>
                <a:ext cx="105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.4032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BAD35E5-6EFE-4180-AF7B-F52DB0726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99" y="4104414"/>
                <a:ext cx="1052789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86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9" grpId="0" animBg="1"/>
      <p:bldP spid="30" grpId="0" animBg="1"/>
      <p:bldP spid="31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binomial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(150,0.48)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approximated by the normal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(72,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6.12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Use this approximation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≤70)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Also use the approximation to find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(80≤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&lt;90)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3"/>
                <a:stretch>
                  <a:fillRect l="-790"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4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5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6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7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BAD35E5-6EFE-4180-AF7B-F52DB0726AD1}"/>
                  </a:ext>
                </a:extLst>
              </p:cNvPr>
              <p:cNvSpPr/>
              <p:nvPr/>
            </p:nvSpPr>
            <p:spPr>
              <a:xfrm>
                <a:off x="1572699" y="4104414"/>
                <a:ext cx="105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.4032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BAD35E5-6EFE-4180-AF7B-F52DB0726A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699" y="4104414"/>
                <a:ext cx="105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823FE87-866D-417F-875E-9F22591D432C}"/>
                  </a:ext>
                </a:extLst>
              </p:cNvPr>
              <p:cNvSpPr/>
              <p:nvPr/>
            </p:nvSpPr>
            <p:spPr>
              <a:xfrm>
                <a:off x="4455544" y="1708498"/>
                <a:ext cx="16618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(80≤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&lt;90)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D823FE87-866D-417F-875E-9F22591D4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544" y="1708498"/>
                <a:ext cx="1661802" cy="338554"/>
              </a:xfrm>
              <a:prstGeom prst="rect">
                <a:avLst/>
              </a:prstGeom>
              <a:blipFill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B78DAE04-E317-444F-B93B-E774663DE967}"/>
                  </a:ext>
                </a:extLst>
              </p:cNvPr>
              <p:cNvSpPr/>
              <p:nvPr/>
            </p:nvSpPr>
            <p:spPr>
              <a:xfrm>
                <a:off x="4217326" y="2553356"/>
                <a:ext cx="21836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(79.5≤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89.5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B78DAE04-E317-444F-B93B-E774663DE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326" y="2553356"/>
                <a:ext cx="2183675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円弧 19">
            <a:extLst>
              <a:ext uri="{FF2B5EF4-FFF2-40B4-BE49-F238E27FC236}">
                <a16:creationId xmlns:a16="http://schemas.microsoft.com/office/drawing/2014/main" id="{CBB84208-4D2A-4D44-99D5-1B17CDAF647E}"/>
              </a:ext>
            </a:extLst>
          </p:cNvPr>
          <p:cNvSpPr/>
          <p:nvPr/>
        </p:nvSpPr>
        <p:spPr>
          <a:xfrm>
            <a:off x="6196613" y="1915731"/>
            <a:ext cx="254450" cy="797305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AEEA2A-93D8-4E5C-9332-72B1AECF1654}"/>
              </a:ext>
            </a:extLst>
          </p:cNvPr>
          <p:cNvSpPr txBox="1"/>
          <p:nvPr/>
        </p:nvSpPr>
        <p:spPr>
          <a:xfrm>
            <a:off x="6408007" y="1686319"/>
            <a:ext cx="284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Apply the continuity correction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Be careful! The upper limit should not include 90. As such, in the continuous distribution we should not go higher than 89.5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92BC1E88-9A41-4E92-A610-B947D7A14569}"/>
                  </a:ext>
                </a:extLst>
              </p:cNvPr>
              <p:cNvSpPr/>
              <p:nvPr/>
            </p:nvSpPr>
            <p:spPr>
              <a:xfrm>
                <a:off x="4227683" y="3442603"/>
                <a:ext cx="10527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.1081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92BC1E88-9A41-4E92-A610-B947D7A14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683" y="3442603"/>
                <a:ext cx="105278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円弧 23">
            <a:extLst>
              <a:ext uri="{FF2B5EF4-FFF2-40B4-BE49-F238E27FC236}">
                <a16:creationId xmlns:a16="http://schemas.microsoft.com/office/drawing/2014/main" id="{81168644-6F9F-4427-80DF-3CBFD92032CA}"/>
              </a:ext>
            </a:extLst>
          </p:cNvPr>
          <p:cNvSpPr/>
          <p:nvPr/>
        </p:nvSpPr>
        <p:spPr>
          <a:xfrm>
            <a:off x="6198092" y="2893754"/>
            <a:ext cx="254450" cy="797305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1E7C252-4C16-4DEA-AA07-132DCCA20A66}"/>
                  </a:ext>
                </a:extLst>
              </p:cNvPr>
              <p:cNvSpPr txBox="1"/>
              <p:nvPr/>
            </p:nvSpPr>
            <p:spPr>
              <a:xfrm>
                <a:off x="6452396" y="2946949"/>
                <a:ext cx="2549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Use your calculator with a lower limit of 79.5, upper limit of 89.5,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=72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=6.12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1E7C252-4C16-4DEA-AA07-132DCCA20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96" y="2946949"/>
                <a:ext cx="2549562" cy="646331"/>
              </a:xfrm>
              <a:prstGeom prst="rect">
                <a:avLst/>
              </a:prstGeom>
              <a:blipFill>
                <a:blip r:embed="rId12"/>
                <a:stretch>
                  <a:fillRect r="-1671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73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 animBg="1"/>
      <p:bldP spid="22" grpId="0"/>
      <p:bldP spid="24" grpId="0" animBg="1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For a particular type of flower bulb, 55% will produce yellow flowers. A random sample of 80 bulbs is planted.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Calculate the percentage error incurred when using a normal approximation to estimate the probability that there are </a:t>
            </a:r>
            <a:r>
              <a:rPr lang="en-US" sz="1600" u="sng" dirty="0">
                <a:latin typeface="Comic Sans MS" panose="030F0702030302020204" pitchFamily="66" charset="0"/>
              </a:rPr>
              <a:t>exactly</a:t>
            </a:r>
            <a:r>
              <a:rPr lang="en-US" sz="1600" dirty="0">
                <a:latin typeface="Comic Sans MS" panose="030F0702030302020204" pitchFamily="66" charset="0"/>
              </a:rPr>
              <a:t> 50 yellow flowers.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First, calculate the actual probability using the binomial distribution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3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4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5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6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1FEF608C-4785-4657-B490-B0898AE6DFA2}"/>
                  </a:ext>
                </a:extLst>
              </p:cNvPr>
              <p:cNvSpPr txBox="1"/>
              <p:nvPr/>
            </p:nvSpPr>
            <p:spPr>
              <a:xfrm>
                <a:off x="4199770" y="2033338"/>
                <a:ext cx="2836354" cy="460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1FEF608C-4785-4657-B490-B0898AE6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70" y="2033338"/>
                <a:ext cx="2836354" cy="460832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6">
                <a:extLst>
                  <a:ext uri="{FF2B5EF4-FFF2-40B4-BE49-F238E27FC236}">
                    <a16:creationId xmlns:a16="http://schemas.microsoft.com/office/drawing/2014/main" id="{41F9B183-4E0F-4DE5-8298-60AA0201480B}"/>
                  </a:ext>
                </a:extLst>
              </p:cNvPr>
              <p:cNvSpPr txBox="1"/>
              <p:nvPr/>
            </p:nvSpPr>
            <p:spPr>
              <a:xfrm>
                <a:off x="4084360" y="2619265"/>
                <a:ext cx="3202223" cy="50295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0.55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0.45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26">
                <a:extLst>
                  <a:ext uri="{FF2B5EF4-FFF2-40B4-BE49-F238E27FC236}">
                    <a16:creationId xmlns:a16="http://schemas.microsoft.com/office/drawing/2014/main" id="{41F9B183-4E0F-4DE5-8298-60AA0201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60" y="2619265"/>
                <a:ext cx="3202223" cy="502958"/>
              </a:xfrm>
              <a:prstGeom prst="rect">
                <a:avLst/>
              </a:prstGeom>
              <a:blipFill>
                <a:blip r:embed="rId8"/>
                <a:stretch>
                  <a:fillRect b="-365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0219B5FD-F958-4346-91DA-D63BDDE83D95}"/>
                  </a:ext>
                </a:extLst>
              </p:cNvPr>
              <p:cNvSpPr txBox="1"/>
              <p:nvPr/>
            </p:nvSpPr>
            <p:spPr>
              <a:xfrm>
                <a:off x="4093238" y="3267335"/>
                <a:ext cx="2050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=0.0365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0219B5FD-F958-4346-91DA-D63BDDE83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238" y="3267335"/>
                <a:ext cx="205011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6A9A5176-A996-483E-AF57-0DC94479A8D4}"/>
              </a:ext>
            </a:extLst>
          </p:cNvPr>
          <p:cNvSpPr/>
          <p:nvPr/>
        </p:nvSpPr>
        <p:spPr>
          <a:xfrm>
            <a:off x="7111014" y="2272683"/>
            <a:ext cx="266330" cy="568171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180FF31-EF21-4CA6-9111-813712A50826}"/>
              </a:ext>
            </a:extLst>
          </p:cNvPr>
          <p:cNvSpPr txBox="1"/>
          <p:nvPr/>
        </p:nvSpPr>
        <p:spPr>
          <a:xfrm>
            <a:off x="7322411" y="2181095"/>
            <a:ext cx="175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Sub in values, with the number of yellow bulbs being 30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68BACB1-E7F1-45BB-B305-57DDEA7DE6B1}"/>
              </a:ext>
            </a:extLst>
          </p:cNvPr>
          <p:cNvSpPr/>
          <p:nvPr/>
        </p:nvSpPr>
        <p:spPr>
          <a:xfrm>
            <a:off x="7050350" y="2904478"/>
            <a:ext cx="264850" cy="540058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6A4CE9C-A74D-41E8-AF64-850004A5BAA3}"/>
              </a:ext>
            </a:extLst>
          </p:cNvPr>
          <p:cNvSpPr txBox="1"/>
          <p:nvPr/>
        </p:nvSpPr>
        <p:spPr>
          <a:xfrm>
            <a:off x="7233636" y="2971208"/>
            <a:ext cx="907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/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=0.0365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5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3" grpId="0"/>
      <p:bldP spid="26" grpId="0" animBg="1"/>
      <p:bldP spid="27" grpId="0"/>
      <p:bldP spid="28" grpId="0" animBg="1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For a particular type of flower bulb, 55% will produce yellow flowers. A random sample of 80 bulbs is planted.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Calculate the percentage error incurred when using a normal approximation to estimate the probability that there are </a:t>
            </a:r>
            <a:r>
              <a:rPr lang="en-US" sz="1600" u="sng" dirty="0">
                <a:latin typeface="Comic Sans MS" panose="030F0702030302020204" pitchFamily="66" charset="0"/>
              </a:rPr>
              <a:t>exactly</a:t>
            </a:r>
            <a:r>
              <a:rPr lang="en-US" sz="1600" dirty="0">
                <a:latin typeface="Comic Sans MS" panose="030F0702030302020204" pitchFamily="66" charset="0"/>
              </a:rPr>
              <a:t> 50 yellow flowers.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Now convert the problem to a normal distribution…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3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4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5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6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/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=0.0365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163793E-D768-4A33-816D-79310D689BEC}"/>
                  </a:ext>
                </a:extLst>
              </p:cNvPr>
              <p:cNvSpPr txBox="1"/>
              <p:nvPr/>
            </p:nvSpPr>
            <p:spPr>
              <a:xfrm>
                <a:off x="4594606" y="1643849"/>
                <a:ext cx="75123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163793E-D768-4A33-816D-79310D689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06" y="1643849"/>
                <a:ext cx="751231" cy="276999"/>
              </a:xfrm>
              <a:prstGeom prst="rect">
                <a:avLst/>
              </a:prstGeom>
              <a:blipFill>
                <a:blip r:embed="rId8"/>
                <a:stretch>
                  <a:fillRect l="-7317" r="-7317" b="-2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FE38582-30DA-4FAC-8EE0-636BC2598C2A}"/>
                  </a:ext>
                </a:extLst>
              </p:cNvPr>
              <p:cNvSpPr txBox="1"/>
              <p:nvPr/>
            </p:nvSpPr>
            <p:spPr>
              <a:xfrm>
                <a:off x="4594606" y="2069977"/>
                <a:ext cx="156113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=(80)(0.55)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EFE38582-30DA-4FAC-8EE0-636BC2598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06" y="2069977"/>
                <a:ext cx="1561133" cy="276999"/>
              </a:xfrm>
              <a:prstGeom prst="rect">
                <a:avLst/>
              </a:prstGeom>
              <a:blipFill>
                <a:blip r:embed="rId9"/>
                <a:stretch>
                  <a:fillRect l="-3516" t="-4444" r="-5469" b="-3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C9F1BB-C8C2-4C68-B4CD-A78D8657982E}"/>
                  </a:ext>
                </a:extLst>
              </p:cNvPr>
              <p:cNvSpPr txBox="1"/>
              <p:nvPr/>
            </p:nvSpPr>
            <p:spPr>
              <a:xfrm>
                <a:off x="4594606" y="2513861"/>
                <a:ext cx="743602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8C9F1BB-C8C2-4C68-B4CD-A78D8657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06" y="2513861"/>
                <a:ext cx="743602" cy="276999"/>
              </a:xfrm>
              <a:prstGeom prst="rect">
                <a:avLst/>
              </a:prstGeom>
              <a:blipFill>
                <a:blip r:embed="rId10"/>
                <a:stretch>
                  <a:fillRect l="-7377" r="-6557" b="-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弧 21">
            <a:extLst>
              <a:ext uri="{FF2B5EF4-FFF2-40B4-BE49-F238E27FC236}">
                <a16:creationId xmlns:a16="http://schemas.microsoft.com/office/drawing/2014/main" id="{724FC894-B3E2-48C0-B006-7D509C5D5484}"/>
              </a:ext>
            </a:extLst>
          </p:cNvPr>
          <p:cNvSpPr/>
          <p:nvPr/>
        </p:nvSpPr>
        <p:spPr>
          <a:xfrm>
            <a:off x="6236358" y="1802166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6A64ACA-5C2F-4368-AD70-55FF6D589A9C}"/>
              </a:ext>
            </a:extLst>
          </p:cNvPr>
          <p:cNvSpPr txBox="1"/>
          <p:nvPr/>
        </p:nvSpPr>
        <p:spPr>
          <a:xfrm>
            <a:off x="6281333" y="1841445"/>
            <a:ext cx="161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円弧 24">
            <a:extLst>
              <a:ext uri="{FF2B5EF4-FFF2-40B4-BE49-F238E27FC236}">
                <a16:creationId xmlns:a16="http://schemas.microsoft.com/office/drawing/2014/main" id="{8EC773DE-19CD-4773-86DB-665AF983573D}"/>
              </a:ext>
            </a:extLst>
          </p:cNvPr>
          <p:cNvSpPr/>
          <p:nvPr/>
        </p:nvSpPr>
        <p:spPr>
          <a:xfrm>
            <a:off x="6202327" y="2238652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DE9D98-80BE-4A1B-B310-A53902E6BEAF}"/>
              </a:ext>
            </a:extLst>
          </p:cNvPr>
          <p:cNvSpPr txBox="1"/>
          <p:nvPr/>
        </p:nvSpPr>
        <p:spPr>
          <a:xfrm>
            <a:off x="6423375" y="2311962"/>
            <a:ext cx="9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A8171808-8320-43C1-8142-116E35DF0BB4}"/>
                  </a:ext>
                </a:extLst>
              </p:cNvPr>
              <p:cNvSpPr txBox="1"/>
              <p:nvPr/>
            </p:nvSpPr>
            <p:spPr>
              <a:xfrm>
                <a:off x="4545367" y="3235653"/>
                <a:ext cx="1740023" cy="3354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A8171808-8320-43C1-8142-116E35DF0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367" y="3235653"/>
                <a:ext cx="1740023" cy="335413"/>
              </a:xfrm>
              <a:prstGeom prst="rect">
                <a:avLst/>
              </a:prstGeom>
              <a:blipFill>
                <a:blip r:embed="rId11"/>
                <a:stretch>
                  <a:fillRect r="-2105" b="-254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061629F4-2FE2-4D87-8AED-502AFA428E7C}"/>
                  </a:ext>
                </a:extLst>
              </p:cNvPr>
              <p:cNvSpPr txBox="1"/>
              <p:nvPr/>
            </p:nvSpPr>
            <p:spPr>
              <a:xfrm>
                <a:off x="4589755" y="4327606"/>
                <a:ext cx="117185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=4.45…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5">
                <a:extLst>
                  <a:ext uri="{FF2B5EF4-FFF2-40B4-BE49-F238E27FC236}">
                    <a16:creationId xmlns:a16="http://schemas.microsoft.com/office/drawing/2014/main" id="{061629F4-2FE2-4D87-8AED-502AFA428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755" y="4327606"/>
                <a:ext cx="1171853" cy="276999"/>
              </a:xfrm>
              <a:prstGeom prst="rect">
                <a:avLst/>
              </a:prstGeom>
              <a:blipFill>
                <a:blip r:embed="rId12"/>
                <a:stretch>
                  <a:fillRect l="-1042" b="-88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7D11C0C2-9D95-4A33-932B-999D1A7B7BC3}"/>
                  </a:ext>
                </a:extLst>
              </p:cNvPr>
              <p:cNvSpPr txBox="1"/>
              <p:nvPr/>
            </p:nvSpPr>
            <p:spPr>
              <a:xfrm>
                <a:off x="4483223" y="3750557"/>
                <a:ext cx="2982897" cy="3354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(80)(0.55)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0.55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5">
                <a:extLst>
                  <a:ext uri="{FF2B5EF4-FFF2-40B4-BE49-F238E27FC236}">
                    <a16:creationId xmlns:a16="http://schemas.microsoft.com/office/drawing/2014/main" id="{7D11C0C2-9D95-4A33-932B-999D1A7B7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23" y="3750557"/>
                <a:ext cx="2982897" cy="335413"/>
              </a:xfrm>
              <a:prstGeom prst="rect">
                <a:avLst/>
              </a:prstGeom>
              <a:blipFill>
                <a:blip r:embed="rId13"/>
                <a:stretch>
                  <a:fillRect b="-254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06FB17F1-1C3A-4B77-8E4B-D83A087679C2}"/>
              </a:ext>
            </a:extLst>
          </p:cNvPr>
          <p:cNvSpPr/>
          <p:nvPr/>
        </p:nvSpPr>
        <p:spPr>
          <a:xfrm>
            <a:off x="7479231" y="3525914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5903F07-0D03-4EE2-9B8C-6ACEF22DCC0C}"/>
              </a:ext>
            </a:extLst>
          </p:cNvPr>
          <p:cNvSpPr txBox="1"/>
          <p:nvPr/>
        </p:nvSpPr>
        <p:spPr>
          <a:xfrm>
            <a:off x="7524206" y="3565193"/>
            <a:ext cx="1619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6713E49A-7096-4560-8EE3-7BC228FD9D36}"/>
              </a:ext>
            </a:extLst>
          </p:cNvPr>
          <p:cNvSpPr/>
          <p:nvPr/>
        </p:nvSpPr>
        <p:spPr>
          <a:xfrm>
            <a:off x="7445200" y="3962400"/>
            <a:ext cx="235463" cy="446843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1A4F0869-763E-4E45-B2B0-C995534A3C4A}"/>
              </a:ext>
            </a:extLst>
          </p:cNvPr>
          <p:cNvSpPr txBox="1"/>
          <p:nvPr/>
        </p:nvSpPr>
        <p:spPr>
          <a:xfrm>
            <a:off x="7666248" y="4035710"/>
            <a:ext cx="962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6D3C3DD-97FE-43A1-A7B7-38F0C8E2D4EE}"/>
                  </a:ext>
                </a:extLst>
              </p:cNvPr>
              <p:cNvSpPr txBox="1"/>
              <p:nvPr/>
            </p:nvSpPr>
            <p:spPr>
              <a:xfrm>
                <a:off x="965118" y="5755691"/>
                <a:ext cx="743602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6D3C3DD-97FE-43A1-A7B7-38F0C8E2D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8" y="5755691"/>
                <a:ext cx="743602" cy="276999"/>
              </a:xfrm>
              <a:prstGeom prst="rect">
                <a:avLst/>
              </a:prstGeom>
              <a:blipFill>
                <a:blip r:embed="rId14"/>
                <a:stretch>
                  <a:fillRect l="-6557" r="-7377" b="-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5">
                <a:extLst>
                  <a:ext uri="{FF2B5EF4-FFF2-40B4-BE49-F238E27FC236}">
                    <a16:creationId xmlns:a16="http://schemas.microsoft.com/office/drawing/2014/main" id="{99B2210D-66BD-4B15-8E5A-59DD0C6DC439}"/>
                  </a:ext>
                </a:extLst>
              </p:cNvPr>
              <p:cNvSpPr txBox="1"/>
              <p:nvPr/>
            </p:nvSpPr>
            <p:spPr>
              <a:xfrm>
                <a:off x="1919055" y="5749513"/>
                <a:ext cx="117185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=4.45…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5">
                <a:extLst>
                  <a:ext uri="{FF2B5EF4-FFF2-40B4-BE49-F238E27FC236}">
                    <a16:creationId xmlns:a16="http://schemas.microsoft.com/office/drawing/2014/main" id="{99B2210D-66BD-4B15-8E5A-59DD0C6D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55" y="5749513"/>
                <a:ext cx="1171853" cy="276999"/>
              </a:xfrm>
              <a:prstGeom prst="rect">
                <a:avLst/>
              </a:prstGeom>
              <a:blipFill>
                <a:blip r:embed="rId15"/>
                <a:stretch>
                  <a:fillRect l="-1042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4" grpId="0"/>
      <p:bldP spid="25" grpId="0" animBg="1"/>
      <p:bldP spid="31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For a particular type of flower bulb, 55% will produce yellow flowers. A random sample of 80 bulbs is planted.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Calculate the percentage error incurred when using a normal approximation to estimate the probability that there are </a:t>
            </a:r>
            <a:r>
              <a:rPr lang="en-US" sz="1600" u="sng" dirty="0">
                <a:latin typeface="Comic Sans MS" panose="030F0702030302020204" pitchFamily="66" charset="0"/>
              </a:rPr>
              <a:t>exactly</a:t>
            </a:r>
            <a:r>
              <a:rPr lang="en-US" sz="1600" dirty="0">
                <a:latin typeface="Comic Sans MS" panose="030F0702030302020204" pitchFamily="66" charset="0"/>
              </a:rPr>
              <a:t> 50 yellow flowers.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Now convert the problem to a normal distribution…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3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4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5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6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/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=0.0365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6D3C3DD-97FE-43A1-A7B7-38F0C8E2D4EE}"/>
                  </a:ext>
                </a:extLst>
              </p:cNvPr>
              <p:cNvSpPr txBox="1"/>
              <p:nvPr/>
            </p:nvSpPr>
            <p:spPr>
              <a:xfrm>
                <a:off x="965118" y="5755691"/>
                <a:ext cx="743602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6D3C3DD-97FE-43A1-A7B7-38F0C8E2D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8" y="5755691"/>
                <a:ext cx="743602" cy="276999"/>
              </a:xfrm>
              <a:prstGeom prst="rect">
                <a:avLst/>
              </a:prstGeom>
              <a:blipFill>
                <a:blip r:embed="rId8"/>
                <a:stretch>
                  <a:fillRect l="-6557" r="-7377" b="-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5">
                <a:extLst>
                  <a:ext uri="{FF2B5EF4-FFF2-40B4-BE49-F238E27FC236}">
                    <a16:creationId xmlns:a16="http://schemas.microsoft.com/office/drawing/2014/main" id="{99B2210D-66BD-4B15-8E5A-59DD0C6DC439}"/>
                  </a:ext>
                </a:extLst>
              </p:cNvPr>
              <p:cNvSpPr txBox="1"/>
              <p:nvPr/>
            </p:nvSpPr>
            <p:spPr>
              <a:xfrm>
                <a:off x="1919055" y="5749513"/>
                <a:ext cx="117185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=4.45…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5">
                <a:extLst>
                  <a:ext uri="{FF2B5EF4-FFF2-40B4-BE49-F238E27FC236}">
                    <a16:creationId xmlns:a16="http://schemas.microsoft.com/office/drawing/2014/main" id="{99B2210D-66BD-4B15-8E5A-59DD0C6D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55" y="5749513"/>
                <a:ext cx="1171853" cy="276999"/>
              </a:xfrm>
              <a:prstGeom prst="rect">
                <a:avLst/>
              </a:prstGeom>
              <a:blipFill>
                <a:blip r:embed="rId9"/>
                <a:stretch>
                  <a:fillRect l="-1042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F5C97FD-696A-4DA3-96AC-80A833CC5F59}"/>
                  </a:ext>
                </a:extLst>
              </p:cNvPr>
              <p:cNvSpPr txBox="1"/>
              <p:nvPr/>
            </p:nvSpPr>
            <p:spPr>
              <a:xfrm>
                <a:off x="4345619" y="1686757"/>
                <a:ext cx="12929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(80,0.55)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F5C97FD-696A-4DA3-96AC-80A833CC5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19" y="1686757"/>
                <a:ext cx="1292918" cy="246221"/>
              </a:xfrm>
              <a:prstGeom prst="rect">
                <a:avLst/>
              </a:prstGeom>
              <a:blipFill>
                <a:blip r:embed="rId10"/>
                <a:stretch>
                  <a:fillRect l="-2830" r="-4717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6887E41-327B-4E85-8AF7-0C64DE6763C7}"/>
                  </a:ext>
                </a:extLst>
              </p:cNvPr>
              <p:cNvSpPr txBox="1"/>
              <p:nvPr/>
            </p:nvSpPr>
            <p:spPr>
              <a:xfrm>
                <a:off x="4354497" y="2228294"/>
                <a:ext cx="14280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(44,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4.45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6887E41-327B-4E85-8AF7-0C64DE676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97" y="2228294"/>
                <a:ext cx="1428083" cy="246221"/>
              </a:xfrm>
              <a:prstGeom prst="rect">
                <a:avLst/>
              </a:prstGeom>
              <a:blipFill>
                <a:blip r:embed="rId11"/>
                <a:stretch>
                  <a:fillRect l="-2979" t="-2500" r="-4681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AAB20586-D774-4C53-934F-BA33390670D0}"/>
              </a:ext>
            </a:extLst>
          </p:cNvPr>
          <p:cNvSpPr/>
          <p:nvPr/>
        </p:nvSpPr>
        <p:spPr>
          <a:xfrm>
            <a:off x="5718699" y="1821403"/>
            <a:ext cx="264850" cy="540058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7A7B96B-09DB-45E5-B341-BFE8ABB00019}"/>
              </a:ext>
            </a:extLst>
          </p:cNvPr>
          <p:cNvSpPr txBox="1"/>
          <p:nvPr/>
        </p:nvSpPr>
        <p:spPr>
          <a:xfrm>
            <a:off x="5981883" y="1852623"/>
            <a:ext cx="207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Convert using the values we calculated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346F5BF-88AF-4F3A-8003-193CDD24D23F}"/>
                  </a:ext>
                </a:extLst>
              </p:cNvPr>
              <p:cNvSpPr txBox="1"/>
              <p:nvPr/>
            </p:nvSpPr>
            <p:spPr>
              <a:xfrm>
                <a:off x="4345620" y="3009530"/>
                <a:ext cx="9719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=50)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346F5BF-88AF-4F3A-8003-193CDD24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20" y="3009530"/>
                <a:ext cx="971997" cy="246221"/>
              </a:xfrm>
              <a:prstGeom prst="rect">
                <a:avLst/>
              </a:prstGeom>
              <a:blipFill>
                <a:blip r:embed="rId12"/>
                <a:stretch>
                  <a:fillRect l="-4403" r="-6918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BE603188-16DD-47DB-9BE8-28B3F4E31D89}"/>
                  </a:ext>
                </a:extLst>
              </p:cNvPr>
              <p:cNvSpPr txBox="1"/>
              <p:nvPr/>
            </p:nvSpPr>
            <p:spPr>
              <a:xfrm>
                <a:off x="4114801" y="3551068"/>
                <a:ext cx="19990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(49.5&lt;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&lt;50.5)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BE603188-16DD-47DB-9BE8-28B3F4E3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3551068"/>
                <a:ext cx="1999009" cy="246221"/>
              </a:xfrm>
              <a:prstGeom prst="rect">
                <a:avLst/>
              </a:prstGeom>
              <a:blipFill>
                <a:blip r:embed="rId13"/>
                <a:stretch>
                  <a:fillRect l="-610" r="-3049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円弧 43">
            <a:extLst>
              <a:ext uri="{FF2B5EF4-FFF2-40B4-BE49-F238E27FC236}">
                <a16:creationId xmlns:a16="http://schemas.microsoft.com/office/drawing/2014/main" id="{128590F0-AA72-46CC-A60F-2DE9CA829F70}"/>
              </a:ext>
            </a:extLst>
          </p:cNvPr>
          <p:cNvSpPr/>
          <p:nvPr/>
        </p:nvSpPr>
        <p:spPr>
          <a:xfrm>
            <a:off x="6066407" y="3145655"/>
            <a:ext cx="264850" cy="540058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DC6D14F-9D07-4B61-9EC9-65BEBE59BE8B}"/>
              </a:ext>
            </a:extLst>
          </p:cNvPr>
          <p:cNvSpPr txBox="1"/>
          <p:nvPr/>
        </p:nvSpPr>
        <p:spPr>
          <a:xfrm>
            <a:off x="6187548" y="2990444"/>
            <a:ext cx="2787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Apply continuity corrections and change to a normal distribution calculation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BBCDFBE-63A0-4FC8-B37E-9C559747C04F}"/>
                  </a:ext>
                </a:extLst>
              </p:cNvPr>
              <p:cNvSpPr txBox="1"/>
              <p:nvPr/>
            </p:nvSpPr>
            <p:spPr>
              <a:xfrm>
                <a:off x="6336987" y="3728183"/>
                <a:ext cx="25495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Use your calculator with a lower limit of 49.5, upper limit of 50.5,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𝜇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=44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=4.45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1BBCDFBE-63A0-4FC8-B37E-9C559747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987" y="3728183"/>
                <a:ext cx="2549562" cy="646331"/>
              </a:xfrm>
              <a:prstGeom prst="rect">
                <a:avLst/>
              </a:prstGeom>
              <a:blipFill>
                <a:blip r:embed="rId14"/>
                <a:stretch>
                  <a:fillRect t="-943" r="-1675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B5E946E0-00DC-4504-8762-36236191238E}"/>
              </a:ext>
            </a:extLst>
          </p:cNvPr>
          <p:cNvSpPr/>
          <p:nvPr/>
        </p:nvSpPr>
        <p:spPr>
          <a:xfrm>
            <a:off x="6076764" y="3759694"/>
            <a:ext cx="264850" cy="540058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236C7E-3CA8-4F3C-B9FE-83B3936DCBA7}"/>
                  </a:ext>
                </a:extLst>
              </p:cNvPr>
              <p:cNvSpPr txBox="1"/>
              <p:nvPr/>
            </p:nvSpPr>
            <p:spPr>
              <a:xfrm>
                <a:off x="4123679" y="4154750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=0.0362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01236C7E-3CA8-4F3C-B9FE-83B3936DC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679" y="4154750"/>
                <a:ext cx="868123" cy="246221"/>
              </a:xfrm>
              <a:prstGeom prst="rect">
                <a:avLst/>
              </a:prstGeom>
              <a:blipFill>
                <a:blip r:embed="rId15"/>
                <a:stretch>
                  <a:fillRect l="-2098" r="-419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 animBg="1"/>
      <p:bldP spid="29" grpId="0"/>
      <p:bldP spid="6" grpId="0"/>
      <p:bldP spid="43" grpId="0"/>
      <p:bldP spid="44" grpId="0" animBg="1"/>
      <p:bldP spid="45" grpId="0"/>
      <p:bldP spid="47" grpId="0"/>
      <p:bldP spid="48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For a particular type of flower bulb, 55% will produce yellow flowers. A random sample of 80 bulbs is planted.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Calculate the percentage error incurred when using a normal approximation to estimate the probability that there are </a:t>
            </a:r>
            <a:r>
              <a:rPr lang="en-US" sz="1600" u="sng" dirty="0">
                <a:latin typeface="Comic Sans MS" panose="030F0702030302020204" pitchFamily="66" charset="0"/>
              </a:rPr>
              <a:t>exactly</a:t>
            </a:r>
            <a:r>
              <a:rPr lang="en-US" sz="1600" dirty="0">
                <a:latin typeface="Comic Sans MS" panose="030F0702030302020204" pitchFamily="66" charset="0"/>
              </a:rPr>
              <a:t> 50 yellow flowers.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Now convert the problem to a normal distribution…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455473C-C35F-4C68-BF6E-5635BD17F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3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788F23F-35CA-45F2-AD30-34BEFC4F9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4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9CC887C-6797-4B97-B768-F70F419A1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5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/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2" name="TextBox 5">
                <a:extLst>
                  <a:ext uri="{FF2B5EF4-FFF2-40B4-BE49-F238E27FC236}">
                    <a16:creationId xmlns:a16="http://schemas.microsoft.com/office/drawing/2014/main" id="{85199086-6109-440D-B539-31EF243DA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95" y="954093"/>
                <a:ext cx="1429305" cy="298159"/>
              </a:xfrm>
              <a:prstGeom prst="rect">
                <a:avLst/>
              </a:prstGeom>
              <a:blipFill>
                <a:blip r:embed="rId6"/>
                <a:stretch>
                  <a:fillRect l="-2101" r="-5042" b="-1923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/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=0.0365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6">
                <a:extLst>
                  <a:ext uri="{FF2B5EF4-FFF2-40B4-BE49-F238E27FC236}">
                    <a16:creationId xmlns:a16="http://schemas.microsoft.com/office/drawing/2014/main" id="{0516F17C-0DF2-4557-815F-1CAE24A87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12" y="4778019"/>
                <a:ext cx="205011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6D3C3DD-97FE-43A1-A7B7-38F0C8E2D4EE}"/>
                  </a:ext>
                </a:extLst>
              </p:cNvPr>
              <p:cNvSpPr txBox="1"/>
              <p:nvPr/>
            </p:nvSpPr>
            <p:spPr>
              <a:xfrm>
                <a:off x="965118" y="5755691"/>
                <a:ext cx="743602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=44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6D3C3DD-97FE-43A1-A7B7-38F0C8E2D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18" y="5755691"/>
                <a:ext cx="743602" cy="276999"/>
              </a:xfrm>
              <a:prstGeom prst="rect">
                <a:avLst/>
              </a:prstGeom>
              <a:blipFill>
                <a:blip r:embed="rId8"/>
                <a:stretch>
                  <a:fillRect l="-6557" r="-7377" b="-2173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5">
                <a:extLst>
                  <a:ext uri="{FF2B5EF4-FFF2-40B4-BE49-F238E27FC236}">
                    <a16:creationId xmlns:a16="http://schemas.microsoft.com/office/drawing/2014/main" id="{99B2210D-66BD-4B15-8E5A-59DD0C6DC439}"/>
                  </a:ext>
                </a:extLst>
              </p:cNvPr>
              <p:cNvSpPr txBox="1"/>
              <p:nvPr/>
            </p:nvSpPr>
            <p:spPr>
              <a:xfrm>
                <a:off x="1919055" y="5749513"/>
                <a:ext cx="1171853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=4.45…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5">
                <a:extLst>
                  <a:ext uri="{FF2B5EF4-FFF2-40B4-BE49-F238E27FC236}">
                    <a16:creationId xmlns:a16="http://schemas.microsoft.com/office/drawing/2014/main" id="{99B2210D-66BD-4B15-8E5A-59DD0C6DC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055" y="5749513"/>
                <a:ext cx="1171853" cy="276999"/>
              </a:xfrm>
              <a:prstGeom prst="rect">
                <a:avLst/>
              </a:prstGeom>
              <a:blipFill>
                <a:blip r:embed="rId9"/>
                <a:stretch>
                  <a:fillRect l="-1042" b="-65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4579FFB3-0CC7-4EFC-89AF-9D9B7A3837EB}"/>
                  </a:ext>
                </a:extLst>
              </p:cNvPr>
              <p:cNvSpPr txBox="1"/>
              <p:nvPr/>
            </p:nvSpPr>
            <p:spPr>
              <a:xfrm>
                <a:off x="4025176" y="1832112"/>
                <a:ext cx="2050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=50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=0.0365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4579FFB3-0CC7-4EFC-89AF-9D9B7A383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76" y="1832112"/>
                <a:ext cx="2050113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3F5DCFAF-17DC-4E7B-A27B-921D62A16D71}"/>
                  </a:ext>
                </a:extLst>
              </p:cNvPr>
              <p:cNvSpPr txBox="1"/>
              <p:nvPr/>
            </p:nvSpPr>
            <p:spPr>
              <a:xfrm>
                <a:off x="6166173" y="1824713"/>
                <a:ext cx="2866234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49.5&lt;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&lt;50.5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=0.0362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6">
                <a:extLst>
                  <a:ext uri="{FF2B5EF4-FFF2-40B4-BE49-F238E27FC236}">
                    <a16:creationId xmlns:a16="http://schemas.microsoft.com/office/drawing/2014/main" id="{3F5DCFAF-17DC-4E7B-A27B-921D62A16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73" y="1824713"/>
                <a:ext cx="286623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A16CC97-ADD5-4EFE-9DE9-3D371E398844}"/>
              </a:ext>
            </a:extLst>
          </p:cNvPr>
          <p:cNvSpPr txBox="1"/>
          <p:nvPr/>
        </p:nvSpPr>
        <p:spPr>
          <a:xfrm>
            <a:off x="4607510" y="2325949"/>
            <a:ext cx="387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the difference by the correct value…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0BA3BA7-1183-4B30-9F98-0143738A9A00}"/>
                  </a:ext>
                </a:extLst>
              </p:cNvPr>
              <p:cNvSpPr txBox="1"/>
              <p:nvPr/>
            </p:nvSpPr>
            <p:spPr>
              <a:xfrm>
                <a:off x="5242264" y="2867487"/>
                <a:ext cx="2240678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𝑒𝑟𝑟𝑜𝑟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0.0003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0.0365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0BA3BA7-1183-4B30-9F98-0143738A9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264" y="2867487"/>
                <a:ext cx="2240678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B2C5B4D-9C95-4149-A0DF-43808F839072}"/>
                  </a:ext>
                </a:extLst>
              </p:cNvPr>
              <p:cNvSpPr txBox="1"/>
              <p:nvPr/>
            </p:nvSpPr>
            <p:spPr>
              <a:xfrm>
                <a:off x="6033855" y="3623568"/>
                <a:ext cx="8232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=0.82%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B2C5B4D-9C95-4149-A0DF-43808F839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855" y="3623568"/>
                <a:ext cx="823239" cy="246221"/>
              </a:xfrm>
              <a:prstGeom prst="rect">
                <a:avLst/>
              </a:prstGeom>
              <a:blipFill>
                <a:blip r:embed="rId13"/>
                <a:stretch>
                  <a:fillRect l="-2222" r="-5185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1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Starting with a Binomial distribution,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We are going to use a normal distribution to approximate it (for example, the binomial distribution tables you are given only go up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=50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So we are going to use a normal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</a:rPr>
                  <a:t>We need to be able to get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to the values of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2"/>
                <a:stretch>
                  <a:fillRect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6CE240E-EE3F-4C0E-BCC7-F71E2F0E8447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59456" cy="51860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96CE240E-EE3F-4C0E-BCC7-F71E2F0E8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059456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EA8E04-08EA-41BE-B338-107F02FFC478}"/>
              </a:ext>
            </a:extLst>
          </p:cNvPr>
          <p:cNvSpPr txBox="1"/>
          <p:nvPr/>
        </p:nvSpPr>
        <p:spPr>
          <a:xfrm>
            <a:off x="3440669" y="0"/>
            <a:ext cx="3240789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Using normal distribution to approximate a binomial distribution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EB91F21-9C3D-4718-9551-1F74BB681260}"/>
                  </a:ext>
                </a:extLst>
              </p:cNvPr>
              <p:cNvSpPr txBox="1"/>
              <p:nvPr/>
            </p:nvSpPr>
            <p:spPr>
              <a:xfrm>
                <a:off x="6681809" y="0"/>
                <a:ext cx="2462191" cy="52322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must be large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must be close to 0.5</a:t>
                </a:r>
                <a:endPara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EB91F21-9C3D-4718-9551-1F74BB681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809" y="0"/>
                <a:ext cx="2462191" cy="523220"/>
              </a:xfrm>
              <a:prstGeom prst="rect">
                <a:avLst/>
              </a:prstGeom>
              <a:blipFill>
                <a:blip r:embed="rId4"/>
                <a:stretch>
                  <a:fillRect b="-777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C1D1E56-A3C6-41D2-89CA-FF0C47FC5D8E}"/>
                  </a:ext>
                </a:extLst>
              </p:cNvPr>
              <p:cNvSpPr txBox="1"/>
              <p:nvPr/>
            </p:nvSpPr>
            <p:spPr>
              <a:xfrm>
                <a:off x="4259875" y="1530036"/>
                <a:ext cx="17086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(100,0.45)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C1D1E56-A3C6-41D2-89CA-FF0C47FC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875" y="1530036"/>
                <a:ext cx="1708673" cy="307777"/>
              </a:xfrm>
              <a:prstGeom prst="rect">
                <a:avLst/>
              </a:prstGeom>
              <a:blipFill>
                <a:blip r:embed="rId5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F99BA4F-6617-48A0-BA6C-245F008A4A28}"/>
                  </a:ext>
                </a:extLst>
              </p:cNvPr>
              <p:cNvSpPr txBox="1"/>
              <p:nvPr/>
            </p:nvSpPr>
            <p:spPr>
              <a:xfrm>
                <a:off x="4201599" y="1911249"/>
                <a:ext cx="44090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 binomially distributed, we are doing 100 trials with a 0.45 chance of success on each trial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Therefore, we would expect that on average, we get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100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×0.45=45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successes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 the ‘mean’ is the product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F99BA4F-6617-48A0-BA6C-245F008A4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599" y="1911249"/>
                <a:ext cx="4409038" cy="2246769"/>
              </a:xfrm>
              <a:prstGeom prst="rect">
                <a:avLst/>
              </a:prstGeom>
              <a:blipFill>
                <a:blip r:embed="rId6"/>
                <a:stretch>
                  <a:fillRect l="-138" t="-543" r="-967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FAFEFF6-A4F9-4C79-9748-F61248476859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AFAFEFF6-A4F9-4C79-9748-F61248476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7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943C1A-4B32-4695-96AF-833C9B72222A}"/>
              </a:ext>
            </a:extLst>
          </p:cNvPr>
          <p:cNvSpPr txBox="1"/>
          <p:nvPr/>
        </p:nvSpPr>
        <p:spPr>
          <a:xfrm>
            <a:off x="4219354" y="4859806"/>
            <a:ext cx="44090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Finding a relationship for the standard deviation is much more difficult to understand…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will need to clarify some statements first…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5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expected value of a set of data is essentially its mean.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Imagine we had a normal unbiased 6 sided dice. If we rolled it 60 times we would expect to get 10 of each number.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be the number we get when rolling the dice,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be the frequency of that number,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be the total number of trials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2"/>
                <a:stretch>
                  <a:fillRect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A5D17D3-F28C-4507-97DE-329A0C52EB6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72505" y="1429305"/>
              <a:ext cx="3178206" cy="218183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59402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𝑓𝑥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9A5D17D3-F28C-4507-97DE-329A0C52EB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080770"/>
                  </p:ext>
                </p:extLst>
              </p:nvPr>
            </p:nvGraphicFramePr>
            <p:xfrm>
              <a:off x="4172505" y="1429305"/>
              <a:ext cx="3178206" cy="218183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59402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" t="-1961" r="-201149" b="-6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1961" r="-101149" b="-6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1961" r="-1149" b="-621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A20760B-0D8B-49B3-99B9-9519582E66FD}"/>
                  </a:ext>
                </a:extLst>
              </p:cNvPr>
              <p:cNvSpPr txBox="1"/>
              <p:nvPr/>
            </p:nvSpPr>
            <p:spPr>
              <a:xfrm>
                <a:off x="5397623" y="3746376"/>
                <a:ext cx="692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A20760B-0D8B-49B3-99B9-9519582E6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623" y="3746376"/>
                <a:ext cx="692818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176AF9-8C13-419F-8ED9-3AE8D392E583}"/>
                  </a:ext>
                </a:extLst>
              </p:cNvPr>
              <p:cNvSpPr txBox="1"/>
              <p:nvPr/>
            </p:nvSpPr>
            <p:spPr>
              <a:xfrm>
                <a:off x="4403324" y="4270158"/>
                <a:ext cx="1239506" cy="457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Mean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e>
                        </m:nary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05176AF9-8C13-419F-8ED9-3AE8D392E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4" y="4270158"/>
                <a:ext cx="1239506" cy="457818"/>
              </a:xfrm>
              <a:prstGeom prst="rect">
                <a:avLst/>
              </a:prstGeom>
              <a:blipFill>
                <a:blip r:embed="rId5"/>
                <a:stretch>
                  <a:fillRect l="-2451" t="-56579" r="-19118" b="-4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5335085-42BC-46ED-8A05-C8DC6FE74B0C}"/>
                  </a:ext>
                </a:extLst>
              </p:cNvPr>
              <p:cNvSpPr txBox="1"/>
              <p:nvPr/>
            </p:nvSpPr>
            <p:spPr>
              <a:xfrm>
                <a:off x="6267634" y="3613212"/>
                <a:ext cx="1088055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𝑓𝑥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=210</m:t>
                          </m:r>
                        </m:e>
                      </m:nary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85335085-42BC-46ED-8A05-C8DC6FE74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634" y="3613212"/>
                <a:ext cx="1088055" cy="539571"/>
              </a:xfrm>
              <a:prstGeom prst="rect">
                <a:avLst/>
              </a:prstGeom>
              <a:blipFill>
                <a:blip r:embed="rId6"/>
                <a:stretch>
                  <a:fillRect l="-42458" t="-117045" r="-34637" b="-16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A3030A-6F96-499F-B623-6A4948F8DFD7}"/>
                  </a:ext>
                </a:extLst>
              </p:cNvPr>
              <p:cNvSpPr txBox="1"/>
              <p:nvPr/>
            </p:nvSpPr>
            <p:spPr>
              <a:xfrm>
                <a:off x="4412202" y="4882717"/>
                <a:ext cx="1176925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Mean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CA3030A-6F96-499F-B623-6A4948F8D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02" y="4882717"/>
                <a:ext cx="1176925" cy="442044"/>
              </a:xfrm>
              <a:prstGeom prst="rect">
                <a:avLst/>
              </a:prstGeom>
              <a:blipFill>
                <a:blip r:embed="rId7"/>
                <a:stretch>
                  <a:fillRect l="-3109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DE7960-07C6-45CD-8510-29CB5AD648EA}"/>
                  </a:ext>
                </a:extLst>
              </p:cNvPr>
              <p:cNvSpPr txBox="1"/>
              <p:nvPr/>
            </p:nvSpPr>
            <p:spPr>
              <a:xfrm>
                <a:off x="4412202" y="5521910"/>
                <a:ext cx="11865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Mean =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0FDE7960-07C6-45CD-8510-29CB5AD64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02" y="5521910"/>
                <a:ext cx="1186543" cy="338554"/>
              </a:xfrm>
              <a:prstGeom prst="rect">
                <a:avLst/>
              </a:prstGeom>
              <a:blipFill>
                <a:blip r:embed="rId8"/>
                <a:stretch>
                  <a:fillRect l="-3093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円弧 21">
            <a:extLst>
              <a:ext uri="{FF2B5EF4-FFF2-40B4-BE49-F238E27FC236}">
                <a16:creationId xmlns:a16="http://schemas.microsoft.com/office/drawing/2014/main" id="{7941001B-39FE-47EF-A0A6-F5AE44588DBE}"/>
              </a:ext>
            </a:extLst>
          </p:cNvPr>
          <p:cNvSpPr/>
          <p:nvPr/>
        </p:nvSpPr>
        <p:spPr>
          <a:xfrm>
            <a:off x="5552778" y="4526660"/>
            <a:ext cx="217707" cy="52473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A26F618-1E07-4EB6-8A3D-852020C6CA03}"/>
              </a:ext>
            </a:extLst>
          </p:cNvPr>
          <p:cNvSpPr txBox="1"/>
          <p:nvPr/>
        </p:nvSpPr>
        <p:spPr>
          <a:xfrm>
            <a:off x="5714554" y="4627342"/>
            <a:ext cx="121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D575FA7-C23A-4BDE-A74E-CC0D53201453}"/>
              </a:ext>
            </a:extLst>
          </p:cNvPr>
          <p:cNvSpPr txBox="1"/>
          <p:nvPr/>
        </p:nvSpPr>
        <p:spPr>
          <a:xfrm>
            <a:off x="5760421" y="5232502"/>
            <a:ext cx="844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11961A55-B2FF-41BC-9786-98B667E991AC}"/>
              </a:ext>
            </a:extLst>
          </p:cNvPr>
          <p:cNvSpPr/>
          <p:nvPr/>
        </p:nvSpPr>
        <p:spPr>
          <a:xfrm>
            <a:off x="5554257" y="5096310"/>
            <a:ext cx="217707" cy="52473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0" name="正方形/長方形 9">
            <a:extLst>
              <a:ext uri="{FF2B5EF4-FFF2-40B4-BE49-F238E27FC236}">
                <a16:creationId xmlns:a16="http://schemas.microsoft.com/office/drawing/2014/main" id="{8B6083EE-CDF2-42B5-8ABF-02DD20690376}"/>
              </a:ext>
            </a:extLst>
          </p:cNvPr>
          <p:cNvSpPr/>
          <p:nvPr/>
        </p:nvSpPr>
        <p:spPr>
          <a:xfrm>
            <a:off x="6303146" y="1207363"/>
            <a:ext cx="1207363" cy="2432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D0A868F-EF80-4A31-B59F-9B913865A8C7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D0A868F-EF80-4A31-B59F-9B913865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9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1E5B6F7-69E2-4D14-A5FD-ECE6E5FF7853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1E5B6F7-69E2-4D14-A5FD-ECE6E5FF7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10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E82F775-94FA-42D8-8DC6-C23B2BD12D2D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E82F775-94FA-42D8-8DC6-C23B2BD1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11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6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  <p:bldP spid="21" grpId="0"/>
      <p:bldP spid="22" grpId="0" animBg="1"/>
      <p:bldP spid="23" grpId="0"/>
      <p:bldP spid="25" grpId="0"/>
      <p:bldP spid="2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expected value of a set of data is essentially its mean.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However, rather than doing a trial and using that to calculate the mean (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ie</a:t>
                </a:r>
                <a:r>
                  <a:rPr lang="en-US" sz="1600" dirty="0">
                    <a:latin typeface="Comic Sans MS" panose="030F0702030302020204" pitchFamily="66" charset="0"/>
                  </a:rPr>
                  <a:t> its expected value), you can calculate it using the probabilities of each event happening…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Doing this calculates the expected value straight away, without needing to divide by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2"/>
                <a:stretch>
                  <a:fillRect l="-474" t="-735" r="-2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5">
                <a:extLst>
                  <a:ext uri="{FF2B5EF4-FFF2-40B4-BE49-F238E27FC236}">
                    <a16:creationId xmlns:a16="http://schemas.microsoft.com/office/drawing/2014/main" id="{176BB256-7BAD-477A-814C-46EE70AE5DB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72505" y="1429305"/>
              <a:ext cx="3178206" cy="25414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59402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5">
                <a:extLst>
                  <a:ext uri="{FF2B5EF4-FFF2-40B4-BE49-F238E27FC236}">
                    <a16:creationId xmlns:a16="http://schemas.microsoft.com/office/drawing/2014/main" id="{176BB256-7BAD-477A-814C-46EE70AE5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608508"/>
                  </p:ext>
                </p:extLst>
              </p:nvPr>
            </p:nvGraphicFramePr>
            <p:xfrm>
              <a:off x="4172505" y="1429305"/>
              <a:ext cx="3178206" cy="25414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59402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1059402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" t="-27451" r="-201149" b="-9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27451" r="-101149" b="-9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27451" r="-1149" b="-9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106557" r="-101149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106557" r="-1149" b="-6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206557" r="-101149" b="-5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206557" r="-1149" b="-5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71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306557" r="-101149" b="-4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306557" r="-1149" b="-4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406557" r="-101149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406557" r="-1149" b="-3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498387" r="-101149" b="-2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498387" r="-1149" b="-26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71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75" t="-608197" r="-101149" b="-1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75" t="-608197" r="-1149" b="-1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3F3AB51-A9F5-4F61-8D9D-B0C9E89E7E82}"/>
                  </a:ext>
                </a:extLst>
              </p:cNvPr>
              <p:cNvSpPr txBox="1"/>
              <p:nvPr/>
            </p:nvSpPr>
            <p:spPr>
              <a:xfrm>
                <a:off x="6285390" y="4030463"/>
                <a:ext cx="1651927" cy="614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latin typeface="Comic Sans MS" panose="030F0702030302020204" pitchFamily="66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3F3AB51-A9F5-4F61-8D9D-B0C9E89E7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390" y="4030463"/>
                <a:ext cx="1651927" cy="614079"/>
              </a:xfrm>
              <a:prstGeom prst="rect">
                <a:avLst/>
              </a:prstGeom>
              <a:blipFill>
                <a:blip r:embed="rId4"/>
                <a:stretch>
                  <a:fillRect l="-32841" t="-115842" r="-1845" b="-166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F235865-2615-4E97-8467-107F5A7C36CC}"/>
                  </a:ext>
                </a:extLst>
              </p:cNvPr>
              <p:cNvSpPr txBox="1"/>
              <p:nvPr/>
            </p:nvSpPr>
            <p:spPr>
              <a:xfrm>
                <a:off x="6285390" y="4598634"/>
                <a:ext cx="1688796" cy="614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latin typeface="Comic Sans MS" panose="030F0702030302020204" pitchFamily="66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=3.5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F235865-2615-4E97-8467-107F5A7C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390" y="4598634"/>
                <a:ext cx="1688796" cy="614079"/>
              </a:xfrm>
              <a:prstGeom prst="rect">
                <a:avLst/>
              </a:prstGeom>
              <a:blipFill>
                <a:blip r:embed="rId5"/>
                <a:stretch>
                  <a:fillRect l="-32130" t="-115842" b="-166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35" name="正方形/長方形 34">
            <a:extLst>
              <a:ext uri="{FF2B5EF4-FFF2-40B4-BE49-F238E27FC236}">
                <a16:creationId xmlns:a16="http://schemas.microsoft.com/office/drawing/2014/main" id="{D4B98761-2489-4305-BF82-39F4AB8A96E3}"/>
              </a:ext>
            </a:extLst>
          </p:cNvPr>
          <p:cNvSpPr/>
          <p:nvPr/>
        </p:nvSpPr>
        <p:spPr>
          <a:xfrm>
            <a:off x="6303146" y="1313896"/>
            <a:ext cx="1207363" cy="273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C4B0CE3-E5C3-4CDD-888D-D1A8829EED50}"/>
              </a:ext>
            </a:extLst>
          </p:cNvPr>
          <p:cNvSpPr/>
          <p:nvPr/>
        </p:nvSpPr>
        <p:spPr>
          <a:xfrm>
            <a:off x="7537142" y="4687410"/>
            <a:ext cx="399496" cy="3728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E7631D18-5F96-46BE-902C-66E8289BD15C}"/>
              </a:ext>
            </a:extLst>
          </p:cNvPr>
          <p:cNvCxnSpPr>
            <a:cxnSpLocks/>
          </p:cNvCxnSpPr>
          <p:nvPr/>
        </p:nvCxnSpPr>
        <p:spPr>
          <a:xfrm flipV="1">
            <a:off x="6835805" y="5095782"/>
            <a:ext cx="727969" cy="790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2E87FA-EC9C-494B-90DB-16682F3648F5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2E87FA-EC9C-494B-90DB-16682F364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6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22F6873-6D65-42CE-8DEF-A784018079DF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22F6873-6D65-42CE-8DEF-A78401807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7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101BC63-CABF-4841-89D5-BE93B39C441C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101BC63-CABF-4841-89D5-BE93B39C4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8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7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What you have just seen is showing that the following two calculations are equivalent…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0062F4-4CB0-46D5-BFAF-4E1F9E25D8F6}"/>
                  </a:ext>
                </a:extLst>
              </p:cNvPr>
              <p:cNvSpPr txBox="1"/>
              <p:nvPr/>
            </p:nvSpPr>
            <p:spPr>
              <a:xfrm>
                <a:off x="3240350" y="3546628"/>
                <a:ext cx="597664" cy="8329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0062F4-4CB0-46D5-BFAF-4E1F9E25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350" y="3546628"/>
                <a:ext cx="597664" cy="8329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F3FB1C-FDDE-4893-94E4-1876597051B5}"/>
                  </a:ext>
                </a:extLst>
              </p:cNvPr>
              <p:cNvSpPr txBox="1"/>
              <p:nvPr/>
            </p:nvSpPr>
            <p:spPr>
              <a:xfrm>
                <a:off x="4307149" y="3796682"/>
                <a:ext cx="1718227" cy="830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/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F3FB1C-FDDE-4893-94E4-187659705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9" y="3796682"/>
                <a:ext cx="1718227" cy="830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3" name="正方形/長方形 12">
            <a:extLst>
              <a:ext uri="{FF2B5EF4-FFF2-40B4-BE49-F238E27FC236}">
                <a16:creationId xmlns:a16="http://schemas.microsoft.com/office/drawing/2014/main" id="{F2BDC713-F6A9-4AFD-8259-65FBDC72114D}"/>
              </a:ext>
            </a:extLst>
          </p:cNvPr>
          <p:cNvSpPr/>
          <p:nvPr/>
        </p:nvSpPr>
        <p:spPr>
          <a:xfrm flipH="1" flipV="1">
            <a:off x="4190259" y="4208015"/>
            <a:ext cx="2041864" cy="648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EDCF27-8573-44D1-B753-C332C7924D61}"/>
                  </a:ext>
                </a:extLst>
              </p:cNvPr>
              <p:cNvSpPr txBox="1"/>
              <p:nvPr/>
            </p:nvSpPr>
            <p:spPr>
              <a:xfrm>
                <a:off x="3906176" y="378632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EDCF27-8573-44D1-B753-C332C792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76" y="3786325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FA16C92-EDB9-42C4-98A7-51A45CAAEA47}"/>
                  </a:ext>
                </a:extLst>
              </p:cNvPr>
              <p:cNvSpPr txBox="1"/>
              <p:nvPr/>
            </p:nvSpPr>
            <p:spPr>
              <a:xfrm>
                <a:off x="758996" y="4890455"/>
                <a:ext cx="362657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all the outcomes up, and divide by how many there are in total 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(note that in the example we used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but the idea is the same – add up all the values! The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fx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just sped things up a bit)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FA16C92-EDB9-42C4-98A7-51A45CAAE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96" y="4890455"/>
                <a:ext cx="3626572" cy="1384995"/>
              </a:xfrm>
              <a:prstGeom prst="rect">
                <a:avLst/>
              </a:prstGeom>
              <a:blipFill>
                <a:blip r:embed="rId5"/>
                <a:stretch>
                  <a:fillRect l="-505" t="-881" r="-2189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4FB3C6-E565-4664-8628-00DBDBAE5499}"/>
                  </a:ext>
                </a:extLst>
              </p:cNvPr>
              <p:cNvSpPr txBox="1"/>
              <p:nvPr/>
            </p:nvSpPr>
            <p:spPr>
              <a:xfrm>
                <a:off x="5099122" y="4755707"/>
                <a:ext cx="301278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each outcome by its probability, and then add them all up after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really it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4FB3C6-E565-4664-8628-00DBDBAE5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22" y="4755707"/>
                <a:ext cx="3012783" cy="1169551"/>
              </a:xfrm>
              <a:prstGeom prst="rect">
                <a:avLst/>
              </a:prstGeom>
              <a:blipFill>
                <a:blip r:embed="rId6"/>
                <a:stretch>
                  <a:fillRect t="-1042" r="-1616" b="-4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E2077EC-4BAF-49F8-869C-1C69016CE259}"/>
              </a:ext>
            </a:extLst>
          </p:cNvPr>
          <p:cNvCxnSpPr>
            <a:cxnSpLocks/>
          </p:cNvCxnSpPr>
          <p:nvPr/>
        </p:nvCxnSpPr>
        <p:spPr>
          <a:xfrm flipV="1">
            <a:off x="2833735" y="4227968"/>
            <a:ext cx="353085" cy="6065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830F0B4-0DFD-4C87-AF3D-2189DFAFCA64}"/>
              </a:ext>
            </a:extLst>
          </p:cNvPr>
          <p:cNvCxnSpPr>
            <a:cxnSpLocks/>
          </p:cNvCxnSpPr>
          <p:nvPr/>
        </p:nvCxnSpPr>
        <p:spPr>
          <a:xfrm flipH="1" flipV="1">
            <a:off x="5412463" y="4371314"/>
            <a:ext cx="780107" cy="309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5CDB6BD-DE36-4A45-A538-9C3B23B56614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5CDB6BD-DE36-4A45-A538-9C3B23B5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7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E483AD6-9CCC-4CE8-A9BE-129D738353AC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E483AD6-9CCC-4CE8-A9BE-129D73835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8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90DC17B-E596-4E53-AC95-E6FC50297EEC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90DC17B-E596-4E53-AC95-E6FC50297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9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1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It does not matter what set of values we start with.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if the starting values were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2"/>
                <a:stretch>
                  <a:fillRect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179A182-4AD0-4C9F-8738-C13E81D592AD}"/>
              </a:ext>
            </a:extLst>
          </p:cNvPr>
          <p:cNvGrpSpPr/>
          <p:nvPr/>
        </p:nvGrpSpPr>
        <p:grpSpPr>
          <a:xfrm>
            <a:off x="0" y="0"/>
            <a:ext cx="1864310" cy="649082"/>
            <a:chOff x="3124940" y="3524434"/>
            <a:chExt cx="1864310" cy="64908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D5F2A55-2467-4AFD-A624-8DAAF598FAD4}"/>
                </a:ext>
              </a:extLst>
            </p:cNvPr>
            <p:cNvSpPr/>
            <p:nvPr/>
          </p:nvSpPr>
          <p:spPr>
            <a:xfrm>
              <a:off x="3124940" y="3524434"/>
              <a:ext cx="1864310" cy="550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A0062F4-4CB0-46D5-BFAF-4E1F9E25D8F6}"/>
                    </a:ext>
                  </a:extLst>
                </p:cNvPr>
                <p:cNvSpPr txBox="1"/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A0062F4-4CB0-46D5-BFAF-4E1F9E25D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7F3FB1C-FDDE-4893-94E4-1876597051B5}"/>
                    </a:ext>
                  </a:extLst>
                </p:cNvPr>
                <p:cNvSpPr txBox="1"/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/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7F3FB1C-FDDE-4893-94E4-187659705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2BDC713-F6A9-4AFD-8259-65FBDC72114D}"/>
                </a:ext>
              </a:extLst>
            </p:cNvPr>
            <p:cNvSpPr/>
            <p:nvPr/>
          </p:nvSpPr>
          <p:spPr>
            <a:xfrm flipH="1" flipV="1">
              <a:off x="3835151" y="3950563"/>
              <a:ext cx="1083077" cy="97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D5EDCF27-8573-44D1-B753-C332C7924D61}"/>
                    </a:ext>
                  </a:extLst>
                </p:cNvPr>
                <p:cNvSpPr txBox="1"/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D5EDCF27-8573-44D1-B753-C332C7924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5">
                <a:extLst>
                  <a:ext uri="{FF2B5EF4-FFF2-40B4-BE49-F238E27FC236}">
                    <a16:creationId xmlns:a16="http://schemas.microsoft.com/office/drawing/2014/main" id="{3904E7DE-599E-4BBC-9E82-87B3E0B48A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72504" y="1429305"/>
              <a:ext cx="3675356" cy="218183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8839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918839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918839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  <a:gridCol w="918839">
                      <a:extLst>
                        <a:ext uri="{9D8B030D-6E8A-4147-A177-3AD203B41FA5}">
                          <a16:colId xmlns:a16="http://schemas.microsoft.com/office/drawing/2014/main" val="2300899959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𝑓𝑥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90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160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250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360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5">
                <a:extLst>
                  <a:ext uri="{FF2B5EF4-FFF2-40B4-BE49-F238E27FC236}">
                    <a16:creationId xmlns:a16="http://schemas.microsoft.com/office/drawing/2014/main" id="{3904E7DE-599E-4BBC-9E82-87B3E0B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6023559"/>
                  </p:ext>
                </p:extLst>
              </p:nvPr>
            </p:nvGraphicFramePr>
            <p:xfrm>
              <a:off x="4172504" y="1429305"/>
              <a:ext cx="3675356" cy="218183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8839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918839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918839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  <a:gridCol w="918839">
                      <a:extLst>
                        <a:ext uri="{9D8B030D-6E8A-4147-A177-3AD203B41FA5}">
                          <a16:colId xmlns:a16="http://schemas.microsoft.com/office/drawing/2014/main" val="2300899959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62" t="-1961" r="-301325" b="-6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662" t="-1961" r="-201325" b="-6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0662" t="-1961" r="-101325" b="-621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662" t="-1961" r="-1325" b="-6215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90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160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250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360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Fallback>
      </mc:AlternateContent>
      <p:sp useBgFill="1">
        <p:nvSpPr>
          <p:cNvPr id="20" name="正方形/長方形 19">
            <a:extLst>
              <a:ext uri="{FF2B5EF4-FFF2-40B4-BE49-F238E27FC236}">
                <a16:creationId xmlns:a16="http://schemas.microsoft.com/office/drawing/2014/main" id="{01EF58A1-4A57-4B85-BD29-06BC33102C22}"/>
              </a:ext>
            </a:extLst>
          </p:cNvPr>
          <p:cNvSpPr/>
          <p:nvPr/>
        </p:nvSpPr>
        <p:spPr>
          <a:xfrm>
            <a:off x="6933460" y="958789"/>
            <a:ext cx="1207363" cy="273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1429F4F-FEEC-4D84-B9BD-AEC45E1F082F}"/>
                  </a:ext>
                </a:extLst>
              </p:cNvPr>
              <p:cNvSpPr txBox="1"/>
              <p:nvPr/>
            </p:nvSpPr>
            <p:spPr>
              <a:xfrm>
                <a:off x="6143347" y="3755254"/>
                <a:ext cx="6928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=60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1429F4F-FEEC-4D84-B9BD-AEC45E1F0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347" y="3755254"/>
                <a:ext cx="69281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1B6441D-2B28-497B-8A66-2E3CAAC99578}"/>
                  </a:ext>
                </a:extLst>
              </p:cNvPr>
              <p:cNvSpPr txBox="1"/>
              <p:nvPr/>
            </p:nvSpPr>
            <p:spPr>
              <a:xfrm>
                <a:off x="6844682" y="3630967"/>
                <a:ext cx="1168461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=910</m:t>
                          </m:r>
                        </m:e>
                      </m:nary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01B6441D-2B28-497B-8A66-2E3CAAC9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682" y="3630967"/>
                <a:ext cx="1168461" cy="539571"/>
              </a:xfrm>
              <a:prstGeom prst="rect">
                <a:avLst/>
              </a:prstGeom>
              <a:blipFill>
                <a:blip r:embed="rId8"/>
                <a:stretch>
                  <a:fillRect l="-40314" t="-117045" r="-25654" b="-16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DFB91DD-CF5A-4FE5-88C8-DC1E1CC8A641}"/>
                  </a:ext>
                </a:extLst>
              </p:cNvPr>
              <p:cNvSpPr txBox="1"/>
              <p:nvPr/>
            </p:nvSpPr>
            <p:spPr>
              <a:xfrm>
                <a:off x="4403324" y="4270158"/>
                <a:ext cx="1875193" cy="47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DFB91DD-CF5A-4FE5-88C8-DC1E1CC8A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324" y="4270158"/>
                <a:ext cx="1875193" cy="476221"/>
              </a:xfrm>
              <a:prstGeom prst="rect">
                <a:avLst/>
              </a:prstGeom>
              <a:blipFill>
                <a:blip r:embed="rId9"/>
                <a:stretch>
                  <a:fillRect l="-1623" t="-50633" r="-7792" b="-45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53F1CB4-DA93-41D6-81D7-E0475517E591}"/>
                  </a:ext>
                </a:extLst>
              </p:cNvPr>
              <p:cNvSpPr txBox="1"/>
              <p:nvPr/>
            </p:nvSpPr>
            <p:spPr>
              <a:xfrm>
                <a:off x="4412202" y="4882717"/>
                <a:ext cx="1722459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910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853F1CB4-DA93-41D6-81D7-E0475517E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02" y="4882717"/>
                <a:ext cx="1722459" cy="442044"/>
              </a:xfrm>
              <a:prstGeom prst="rect">
                <a:avLst/>
              </a:prstGeom>
              <a:blipFill>
                <a:blip r:embed="rId10"/>
                <a:stretch>
                  <a:fillRect l="-2128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D54FF09-B775-4A84-A68C-A35A05CA522F}"/>
                  </a:ext>
                </a:extLst>
              </p:cNvPr>
              <p:cNvSpPr txBox="1"/>
              <p:nvPr/>
            </p:nvSpPr>
            <p:spPr>
              <a:xfrm>
                <a:off x="4412202" y="5521910"/>
                <a:ext cx="21509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Mean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15.16…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D54FF09-B775-4A84-A68C-A35A05CA5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202" y="5521910"/>
                <a:ext cx="2150973" cy="338554"/>
              </a:xfrm>
              <a:prstGeom prst="rect">
                <a:avLst/>
              </a:prstGeom>
              <a:blipFill>
                <a:blip r:embed="rId11"/>
                <a:stretch>
                  <a:fillRect l="-1700"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371DC52C-C2A6-4AC9-A21A-2B62040B9F8B}"/>
              </a:ext>
            </a:extLst>
          </p:cNvPr>
          <p:cNvSpPr/>
          <p:nvPr/>
        </p:nvSpPr>
        <p:spPr>
          <a:xfrm>
            <a:off x="6378402" y="4553293"/>
            <a:ext cx="217707" cy="52473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B45340-789F-422C-881B-BA003546CEEB}"/>
              </a:ext>
            </a:extLst>
          </p:cNvPr>
          <p:cNvSpPr txBox="1"/>
          <p:nvPr/>
        </p:nvSpPr>
        <p:spPr>
          <a:xfrm>
            <a:off x="6540178" y="4653975"/>
            <a:ext cx="1218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2C90E7D-768F-45FC-803B-573C75EFEDF1}"/>
              </a:ext>
            </a:extLst>
          </p:cNvPr>
          <p:cNvSpPr txBox="1"/>
          <p:nvPr/>
        </p:nvSpPr>
        <p:spPr>
          <a:xfrm>
            <a:off x="6586045" y="5259135"/>
            <a:ext cx="844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6F355203-9255-4A94-9714-F5E5E1A4AC07}"/>
              </a:ext>
            </a:extLst>
          </p:cNvPr>
          <p:cNvSpPr/>
          <p:nvPr/>
        </p:nvSpPr>
        <p:spPr>
          <a:xfrm>
            <a:off x="6379881" y="5122943"/>
            <a:ext cx="217707" cy="524734"/>
          </a:xfrm>
          <a:prstGeom prst="arc">
            <a:avLst>
              <a:gd name="adj1" fmla="val 16200000"/>
              <a:gd name="adj2" fmla="val 5466105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DAA52B-4C93-4F4D-8E56-129CB9046034}"/>
                  </a:ext>
                </a:extLst>
              </p:cNvPr>
              <p:cNvSpPr txBox="1"/>
              <p:nvPr/>
            </p:nvSpPr>
            <p:spPr>
              <a:xfrm>
                <a:off x="4705165" y="6049248"/>
                <a:ext cx="37818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‘expected value’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15.16…</a:t>
                </a: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ADAA52B-4C93-4F4D-8E56-129CB904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6049248"/>
                <a:ext cx="3781888" cy="307777"/>
              </a:xfrm>
              <a:prstGeom prst="rect">
                <a:avLst/>
              </a:prstGeom>
              <a:blipFill>
                <a:blip r:embed="rId12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7805A86-B112-44A4-975E-821765AE0488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7805A86-B112-44A4-975E-821765AE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13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1EEC44-9024-4B78-9A57-05FD8063CE0C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61EEC44-9024-4B78-9A57-05FD8063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14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E73EF1E-C399-4198-AFBF-7523329EBCDB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E73EF1E-C399-4198-AFBF-7523329EB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15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38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approximate a binomial distribution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It does not matter what set of values we start with.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Like the previous example, we can find the expected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by using the original probabilities…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05EC9A-9A67-481E-9F6E-17B5E76AB2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544715"/>
                <a:ext cx="3861786" cy="4973780"/>
              </a:xfrm>
              <a:blipFill>
                <a:blip r:embed="rId2"/>
                <a:stretch>
                  <a:fillRect t="-735" r="-18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179A182-4AD0-4C9F-8738-C13E81D592AD}"/>
              </a:ext>
            </a:extLst>
          </p:cNvPr>
          <p:cNvGrpSpPr/>
          <p:nvPr/>
        </p:nvGrpSpPr>
        <p:grpSpPr>
          <a:xfrm>
            <a:off x="0" y="0"/>
            <a:ext cx="1864310" cy="649082"/>
            <a:chOff x="3124940" y="3524434"/>
            <a:chExt cx="1864310" cy="64908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D5F2A55-2467-4AFD-A624-8DAAF598FAD4}"/>
                </a:ext>
              </a:extLst>
            </p:cNvPr>
            <p:cNvSpPr/>
            <p:nvPr/>
          </p:nvSpPr>
          <p:spPr>
            <a:xfrm>
              <a:off x="3124940" y="3524434"/>
              <a:ext cx="1864310" cy="550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A0062F4-4CB0-46D5-BFAF-4E1F9E25D8F6}"/>
                    </a:ext>
                  </a:extLst>
                </p:cNvPr>
                <p:cNvSpPr txBox="1"/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5" name="テキスト ボックス 4">
                  <a:extLst>
                    <a:ext uri="{FF2B5EF4-FFF2-40B4-BE49-F238E27FC236}">
                      <a16:creationId xmlns:a16="http://schemas.microsoft.com/office/drawing/2014/main" id="{4A0062F4-4CB0-46D5-BFAF-4E1F9E25D8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7F3FB1C-FDDE-4893-94E4-1876597051B5}"/>
                    </a:ext>
                  </a:extLst>
                </p:cNvPr>
                <p:cNvSpPr txBox="1"/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/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2" name="テキスト ボックス 11">
                  <a:extLst>
                    <a:ext uri="{FF2B5EF4-FFF2-40B4-BE49-F238E27FC236}">
                      <a16:creationId xmlns:a16="http://schemas.microsoft.com/office/drawing/2014/main" id="{B7F3FB1C-FDDE-4893-94E4-1876597051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2BDC713-F6A9-4AFD-8259-65FBDC72114D}"/>
                </a:ext>
              </a:extLst>
            </p:cNvPr>
            <p:cNvSpPr/>
            <p:nvPr/>
          </p:nvSpPr>
          <p:spPr>
            <a:xfrm flipH="1" flipV="1">
              <a:off x="3835151" y="3950563"/>
              <a:ext cx="1083077" cy="97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D5EDCF27-8573-44D1-B753-C332C7924D61}"/>
                    </a:ext>
                  </a:extLst>
                </p:cNvPr>
                <p:cNvSpPr txBox="1"/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D5EDCF27-8573-44D1-B753-C332C7924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5">
                <a:extLst>
                  <a:ext uri="{FF2B5EF4-FFF2-40B4-BE49-F238E27FC236}">
                    <a16:creationId xmlns:a16="http://schemas.microsoft.com/office/drawing/2014/main" id="{3904E7DE-599E-4BBC-9E82-87B3E0B48AD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172504" y="1429305"/>
              <a:ext cx="3950564" cy="25428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7641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987641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987641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  <a:gridCol w="987641">
                      <a:extLst>
                        <a:ext uri="{9D8B030D-6E8A-4147-A177-3AD203B41FA5}">
                          <a16:colId xmlns:a16="http://schemas.microsoft.com/office/drawing/2014/main" val="2300899959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116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GB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5">
                <a:extLst>
                  <a:ext uri="{FF2B5EF4-FFF2-40B4-BE49-F238E27FC236}">
                    <a16:creationId xmlns:a16="http://schemas.microsoft.com/office/drawing/2014/main" id="{3904E7DE-599E-4BBC-9E82-87B3E0B48AD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545489"/>
                  </p:ext>
                </p:extLst>
              </p:nvPr>
            </p:nvGraphicFramePr>
            <p:xfrm>
              <a:off x="4172504" y="1429305"/>
              <a:ext cx="3950564" cy="25428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87641">
                      <a:extLst>
                        <a:ext uri="{9D8B030D-6E8A-4147-A177-3AD203B41FA5}">
                          <a16:colId xmlns:a16="http://schemas.microsoft.com/office/drawing/2014/main" val="195298870"/>
                        </a:ext>
                      </a:extLst>
                    </a:gridCol>
                    <a:gridCol w="987641">
                      <a:extLst>
                        <a:ext uri="{9D8B030D-6E8A-4147-A177-3AD203B41FA5}">
                          <a16:colId xmlns:a16="http://schemas.microsoft.com/office/drawing/2014/main" val="1353737287"/>
                        </a:ext>
                      </a:extLst>
                    </a:gridCol>
                    <a:gridCol w="987641">
                      <a:extLst>
                        <a:ext uri="{9D8B030D-6E8A-4147-A177-3AD203B41FA5}">
                          <a16:colId xmlns:a16="http://schemas.microsoft.com/office/drawing/2014/main" val="287908487"/>
                        </a:ext>
                      </a:extLst>
                    </a:gridCol>
                    <a:gridCol w="987641">
                      <a:extLst>
                        <a:ext uri="{9D8B030D-6E8A-4147-A177-3AD203B41FA5}">
                          <a16:colId xmlns:a16="http://schemas.microsoft.com/office/drawing/2014/main" val="2300899959"/>
                        </a:ext>
                      </a:extLst>
                    </a:gridCol>
                  </a:tblGrid>
                  <a:tr h="3116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17" t="-27451" r="-301852" b="-9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000" t="-27451" r="-200000" b="-9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27451" r="-101235" b="-925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27451" r="-1235" b="-9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0112817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106557" r="-101235" b="-6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106557" r="-1235" b="-6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4362035"/>
                      </a:ext>
                    </a:extLst>
                  </a:tr>
                  <a:tr h="3702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206557" r="-101235" b="-5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206557" r="-1235" b="-5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506553"/>
                      </a:ext>
                    </a:extLst>
                  </a:tr>
                  <a:tr h="371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9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306557" r="-101235" b="-4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306557" r="-1235" b="-4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900510"/>
                      </a:ext>
                    </a:extLst>
                  </a:tr>
                  <a:tr h="371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4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16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406557" r="-101235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406557" r="-1235" b="-373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9212012"/>
                      </a:ext>
                    </a:extLst>
                  </a:tr>
                  <a:tr h="375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25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498387" r="-101235" b="-2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498387" r="-1235" b="-26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24118834"/>
                      </a:ext>
                    </a:extLst>
                  </a:tr>
                  <a:tr h="371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omic Sans MS" panose="030F0702030302020204" pitchFamily="66" charset="0"/>
                            </a:rPr>
                            <a:t>36</a:t>
                          </a:r>
                          <a:endParaRPr lang="en-GB" sz="1400" dirty="0">
                            <a:latin typeface="Comic Sans MS" panose="030F0702030302020204" pitchFamily="66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235" t="-608197" r="-101235" b="-1721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1235" t="-608197" r="-1235" b="-1721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44689001"/>
                      </a:ext>
                    </a:extLst>
                  </a:tr>
                </a:tbl>
              </a:graphicData>
            </a:graphic>
          </p:graphicFrame>
        </mc:Fallback>
      </mc:AlternateContent>
      <p:sp useBgFill="1">
        <p:nvSpPr>
          <p:cNvPr id="20" name="正方形/長方形 19">
            <a:extLst>
              <a:ext uri="{FF2B5EF4-FFF2-40B4-BE49-F238E27FC236}">
                <a16:creationId xmlns:a16="http://schemas.microsoft.com/office/drawing/2014/main" id="{01EF58A1-4A57-4B85-BD29-06BC33102C22}"/>
              </a:ext>
            </a:extLst>
          </p:cNvPr>
          <p:cNvSpPr/>
          <p:nvPr/>
        </p:nvSpPr>
        <p:spPr>
          <a:xfrm>
            <a:off x="7137647" y="1358284"/>
            <a:ext cx="1207363" cy="27343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C6BDCA5-CC57-4C6C-916D-D731AA43324F}"/>
                  </a:ext>
                </a:extLst>
              </p:cNvPr>
              <p:cNvSpPr txBox="1"/>
              <p:nvPr/>
            </p:nvSpPr>
            <p:spPr>
              <a:xfrm>
                <a:off x="7003158" y="4065974"/>
                <a:ext cx="1739066" cy="614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dirty="0">
                              <a:latin typeface="Comic Sans MS" panose="030F0702030302020204" pitchFamily="66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91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C6BDCA5-CC57-4C6C-916D-D731AA433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8" y="4065974"/>
                <a:ext cx="1739066" cy="614079"/>
              </a:xfrm>
              <a:prstGeom prst="rect">
                <a:avLst/>
              </a:prstGeom>
              <a:blipFill>
                <a:blip r:embed="rId7"/>
                <a:stretch>
                  <a:fillRect l="-31579" t="-115842" b="-166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712C32A-B3BB-4C97-A591-5F967FDABA6B}"/>
                  </a:ext>
                </a:extLst>
              </p:cNvPr>
              <p:cNvSpPr txBox="1"/>
              <p:nvPr/>
            </p:nvSpPr>
            <p:spPr>
              <a:xfrm>
                <a:off x="7003158" y="4634145"/>
                <a:ext cx="2140842" cy="614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sz="1400" dirty="0">
                              <a:latin typeface="Comic Sans MS" panose="030F0702030302020204" pitchFamily="66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=15.16…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712C32A-B3BB-4C97-A591-5F967FDAB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158" y="4634145"/>
                <a:ext cx="2140842" cy="614079"/>
              </a:xfrm>
              <a:prstGeom prst="rect">
                <a:avLst/>
              </a:prstGeom>
              <a:blipFill>
                <a:blip r:embed="rId8"/>
                <a:stretch>
                  <a:fillRect l="-25641" t="-115842" b="-1663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楕円 34">
            <a:extLst>
              <a:ext uri="{FF2B5EF4-FFF2-40B4-BE49-F238E27FC236}">
                <a16:creationId xmlns:a16="http://schemas.microsoft.com/office/drawing/2014/main" id="{6A295882-83B3-44B1-868E-BC4E1DDB52D9}"/>
              </a:ext>
            </a:extLst>
          </p:cNvPr>
          <p:cNvSpPr/>
          <p:nvPr/>
        </p:nvSpPr>
        <p:spPr>
          <a:xfrm>
            <a:off x="8389398" y="4714044"/>
            <a:ext cx="612559" cy="3728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511D654-289F-4CA0-9462-E83960A36A3A}"/>
              </a:ext>
            </a:extLst>
          </p:cNvPr>
          <p:cNvCxnSpPr>
            <a:cxnSpLocks/>
          </p:cNvCxnSpPr>
          <p:nvPr/>
        </p:nvCxnSpPr>
        <p:spPr>
          <a:xfrm flipV="1">
            <a:off x="7785716" y="5149048"/>
            <a:ext cx="727969" cy="790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E41BAA1-0F65-4F30-9CA8-D1D4DDF262DD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E41BAA1-0F65-4F30-9CA8-D1D4DDF26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9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A1E3357-D0EA-4693-B7E9-48705F239950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1A1E3357-D0EA-4693-B7E9-48705F239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10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AC5CACE-1D7D-4C1D-BF89-0F6D28AECB63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AC5CACE-1D7D-4C1D-BF89-0F6D28AEC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11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1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13579D-BADB-4CB7-B073-B1A7FA9A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5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The normal distribution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EC9A-9A67-481E-9F6E-17B5E76AB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4715"/>
            <a:ext cx="3861786" cy="49737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approximate a binomial distribution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What you have just seen is showing that the following two calculations are equivalent…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563D3B5-7AF1-4E4C-9D94-D4E85AA9E473}"/>
              </a:ext>
            </a:extLst>
          </p:cNvPr>
          <p:cNvSpPr txBox="1">
            <a:spLocks/>
          </p:cNvSpPr>
          <p:nvPr/>
        </p:nvSpPr>
        <p:spPr>
          <a:xfrm>
            <a:off x="8613201" y="6547282"/>
            <a:ext cx="530799" cy="31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3F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0062F4-4CB0-46D5-BFAF-4E1F9E25D8F6}"/>
                  </a:ext>
                </a:extLst>
              </p:cNvPr>
              <p:cNvSpPr txBox="1"/>
              <p:nvPr/>
            </p:nvSpPr>
            <p:spPr>
              <a:xfrm>
                <a:off x="3116062" y="3546628"/>
                <a:ext cx="773610" cy="864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A0062F4-4CB0-46D5-BFAF-4E1F9E25D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62" y="3546628"/>
                <a:ext cx="773610" cy="8645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F3FB1C-FDDE-4893-94E4-1876597051B5}"/>
                  </a:ext>
                </a:extLst>
              </p:cNvPr>
              <p:cNvSpPr txBox="1"/>
              <p:nvPr/>
            </p:nvSpPr>
            <p:spPr>
              <a:xfrm>
                <a:off x="4307149" y="3796682"/>
                <a:ext cx="189417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/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7F3FB1C-FDDE-4893-94E4-187659705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149" y="3796682"/>
                <a:ext cx="1894172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3" name="正方形/長方形 12">
            <a:extLst>
              <a:ext uri="{FF2B5EF4-FFF2-40B4-BE49-F238E27FC236}">
                <a16:creationId xmlns:a16="http://schemas.microsoft.com/office/drawing/2014/main" id="{F2BDC713-F6A9-4AFD-8259-65FBDC72114D}"/>
              </a:ext>
            </a:extLst>
          </p:cNvPr>
          <p:cNvSpPr/>
          <p:nvPr/>
        </p:nvSpPr>
        <p:spPr>
          <a:xfrm flipH="1" flipV="1">
            <a:off x="4190259" y="4234649"/>
            <a:ext cx="2041864" cy="621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EDCF27-8573-44D1-B753-C332C7924D61}"/>
                  </a:ext>
                </a:extLst>
              </p:cNvPr>
              <p:cNvSpPr txBox="1"/>
              <p:nvPr/>
            </p:nvSpPr>
            <p:spPr>
              <a:xfrm>
                <a:off x="3906176" y="3786325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D5EDCF27-8573-44D1-B753-C332C7924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76" y="3786325"/>
                <a:ext cx="3494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A16C92-EDB9-42C4-98A7-51A45CAAEA47}"/>
              </a:ext>
            </a:extLst>
          </p:cNvPr>
          <p:cNvSpPr txBox="1"/>
          <p:nvPr/>
        </p:nvSpPr>
        <p:spPr>
          <a:xfrm>
            <a:off x="758996" y="4890455"/>
            <a:ext cx="3626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Add all the squared outcomes up, and divide by how many there are in total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4FB3C6-E565-4664-8628-00DBDBAE5499}"/>
                  </a:ext>
                </a:extLst>
              </p:cNvPr>
              <p:cNvSpPr txBox="1"/>
              <p:nvPr/>
            </p:nvSpPr>
            <p:spPr>
              <a:xfrm>
                <a:off x="5099122" y="4755707"/>
                <a:ext cx="3012783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each squared outcome by its probability, and then add them all up after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really it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74FB3C6-E565-4664-8628-00DBDBAE5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122" y="4755707"/>
                <a:ext cx="3012783" cy="1169551"/>
              </a:xfrm>
              <a:prstGeom prst="rect">
                <a:avLst/>
              </a:prstGeom>
              <a:blipFill>
                <a:blip r:embed="rId5"/>
                <a:stretch>
                  <a:fillRect l="-404" t="-1042" r="-2020" b="-4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6E2077EC-4BAF-49F8-869C-1C69016CE259}"/>
              </a:ext>
            </a:extLst>
          </p:cNvPr>
          <p:cNvCxnSpPr>
            <a:cxnSpLocks/>
          </p:cNvCxnSpPr>
          <p:nvPr/>
        </p:nvCxnSpPr>
        <p:spPr>
          <a:xfrm flipV="1">
            <a:off x="2833735" y="4227968"/>
            <a:ext cx="353085" cy="60658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830F0B4-0DFD-4C87-AF3D-2189DFAFCA64}"/>
              </a:ext>
            </a:extLst>
          </p:cNvPr>
          <p:cNvCxnSpPr>
            <a:cxnSpLocks/>
          </p:cNvCxnSpPr>
          <p:nvPr/>
        </p:nvCxnSpPr>
        <p:spPr>
          <a:xfrm flipH="1" flipV="1">
            <a:off x="5412463" y="4371314"/>
            <a:ext cx="780107" cy="309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6D249D5-B37C-476D-9727-368C96F7313A}"/>
              </a:ext>
            </a:extLst>
          </p:cNvPr>
          <p:cNvGrpSpPr/>
          <p:nvPr/>
        </p:nvGrpSpPr>
        <p:grpSpPr>
          <a:xfrm>
            <a:off x="0" y="0"/>
            <a:ext cx="1864310" cy="649082"/>
            <a:chOff x="3124940" y="3524434"/>
            <a:chExt cx="1864310" cy="64908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87D46E6-96AA-4D86-AC93-D0A13F38C67A}"/>
                </a:ext>
              </a:extLst>
            </p:cNvPr>
            <p:cNvSpPr/>
            <p:nvPr/>
          </p:nvSpPr>
          <p:spPr>
            <a:xfrm>
              <a:off x="3124940" y="3524434"/>
              <a:ext cx="1864310" cy="550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40A62996-159A-4E4E-810A-51A114B2972C}"/>
                    </a:ext>
                  </a:extLst>
                </p:cNvPr>
                <p:cNvSpPr txBox="1"/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40A62996-159A-4E4E-810A-51A114B297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350" y="3546628"/>
                  <a:ext cx="341247" cy="4760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1748F28-819B-476E-98AD-3B667DAFAC43}"/>
                    </a:ext>
                  </a:extLst>
                </p:cNvPr>
                <p:cNvSpPr txBox="1"/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/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1748F28-819B-476E-98AD-3B667DAFA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409" y="3699027"/>
                  <a:ext cx="979755" cy="4744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5C6FB8A-870E-4976-B331-58ACDB273635}"/>
                </a:ext>
              </a:extLst>
            </p:cNvPr>
            <p:cNvSpPr/>
            <p:nvPr/>
          </p:nvSpPr>
          <p:spPr>
            <a:xfrm flipH="1" flipV="1">
              <a:off x="3835151" y="3950563"/>
              <a:ext cx="1083077" cy="97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3CFA108A-C9B0-4A23-A8B0-0512DFE67D23}"/>
                    </a:ext>
                  </a:extLst>
                </p:cNvPr>
                <p:cNvSpPr txBox="1"/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3CFA108A-C9B0-4A23-A8B0-0512DFE67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723" y="3688671"/>
                  <a:ext cx="200375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6D1A96D-43EF-4C2B-9408-2125348E4AAC}"/>
              </a:ext>
            </a:extLst>
          </p:cNvPr>
          <p:cNvGrpSpPr/>
          <p:nvPr/>
        </p:nvGrpSpPr>
        <p:grpSpPr>
          <a:xfrm>
            <a:off x="1856914" y="0"/>
            <a:ext cx="1889464" cy="631590"/>
            <a:chOff x="5070630" y="1448540"/>
            <a:chExt cx="1889464" cy="631590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D2B7516-71B6-4414-9192-680BA9D752CC}"/>
                </a:ext>
              </a:extLst>
            </p:cNvPr>
            <p:cNvSpPr/>
            <p:nvPr/>
          </p:nvSpPr>
          <p:spPr>
            <a:xfrm>
              <a:off x="5070630" y="1448540"/>
              <a:ext cx="1889464" cy="550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08C4EC2-C441-4298-91F1-11A4DE5A0A8D}"/>
                    </a:ext>
                  </a:extLst>
                </p:cNvPr>
                <p:cNvSpPr txBox="1"/>
                <p:nvPr/>
              </p:nvSpPr>
              <p:spPr>
                <a:xfrm>
                  <a:off x="5132773" y="1461856"/>
                  <a:ext cx="441338" cy="494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08C4EC2-C441-4298-91F1-11A4DE5A0A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773" y="1461856"/>
                  <a:ext cx="441338" cy="494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0E5AD1C-1317-4BC8-98EC-AF0BBF93C07F}"/>
                    </a:ext>
                  </a:extLst>
                </p:cNvPr>
                <p:cNvSpPr txBox="1"/>
                <p:nvPr/>
              </p:nvSpPr>
              <p:spPr>
                <a:xfrm>
                  <a:off x="5835588" y="1587623"/>
                  <a:ext cx="1079847" cy="492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num>
                          <m:den/>
                        </m:f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C0E5AD1C-1317-4BC8-98EC-AF0BBF93C0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5588" y="1587623"/>
                  <a:ext cx="1079847" cy="49250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D1E1A560-03C7-481C-9719-F203D02C364E}"/>
                    </a:ext>
                  </a:extLst>
                </p:cNvPr>
                <p:cNvSpPr txBox="1"/>
                <p:nvPr/>
              </p:nvSpPr>
              <p:spPr>
                <a:xfrm>
                  <a:off x="5612168" y="1621654"/>
                  <a:ext cx="20037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D1E1A560-03C7-481C-9719-F203D02C3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168" y="1621654"/>
                  <a:ext cx="200375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9091" r="-909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B9B1209-F2D7-44F9-976C-4E1C4198D674}"/>
                </a:ext>
              </a:extLst>
            </p:cNvPr>
            <p:cNvSpPr/>
            <p:nvPr/>
          </p:nvSpPr>
          <p:spPr>
            <a:xfrm>
              <a:off x="5844467" y="1849514"/>
              <a:ext cx="1044605" cy="10357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8622AEB-99D7-45D2-8914-F670A921960E}"/>
                  </a:ext>
                </a:extLst>
              </p:cNvPr>
              <p:cNvSpPr txBox="1"/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58622AEB-99D7-45D2-8914-F670A9219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56" y="0"/>
                <a:ext cx="1078244" cy="276999"/>
              </a:xfrm>
              <a:prstGeom prst="rect">
                <a:avLst/>
              </a:prstGeom>
              <a:blipFill>
                <a:blip r:embed="rId12"/>
                <a:stretch>
                  <a:fillRect l="-3315" r="-6077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321BD17-E6D4-4C73-A39A-BD423A714526}"/>
                  </a:ext>
                </a:extLst>
              </p:cNvPr>
              <p:cNvSpPr txBox="1"/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321BD17-E6D4-4C73-A39A-BD423A714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38" y="279646"/>
                <a:ext cx="1098762" cy="276999"/>
              </a:xfrm>
              <a:prstGeom prst="rect">
                <a:avLst/>
              </a:prstGeom>
              <a:blipFill>
                <a:blip r:embed="rId13"/>
                <a:stretch>
                  <a:fillRect l="-3804" r="-5978" b="-2857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BC76BC7-02EA-4459-B1A3-1BE0F315EBBB}"/>
                  </a:ext>
                </a:extLst>
              </p:cNvPr>
              <p:cNvSpPr txBox="1"/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BC76BC7-02EA-4459-B1A3-1BE0F315E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769" y="612560"/>
                <a:ext cx="751231" cy="276999"/>
              </a:xfrm>
              <a:prstGeom prst="rect">
                <a:avLst/>
              </a:prstGeom>
              <a:blipFill>
                <a:blip r:embed="rId14"/>
                <a:stretch>
                  <a:fillRect l="-5512" r="-5512" b="-18000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48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664669-DA75-428B-9D85-79A9CD011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AC6200-806D-492C-8EF3-50656A48E9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6867E8-63AC-4518-81B7-0F2BD83BADE2}">
  <ds:schemaRefs>
    <ds:schemaRef ds:uri="00eee050-7eda-4a68-8825-514e694f5f0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8db98b4-7c56-4667-9532-fea666d1eda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1286</TotalTime>
  <Words>6372</Words>
  <Application>Microsoft Office PowerPoint</Application>
  <PresentationFormat>On-screen Show (4:3)</PresentationFormat>
  <Paragraphs>693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Microsoft Himalaya</vt:lpstr>
      <vt:lpstr>Racing Sans One</vt:lpstr>
      <vt:lpstr>Wingdings</vt:lpstr>
      <vt:lpstr>Office テーマ</vt:lpstr>
      <vt:lpstr>PowerPoint Presentation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  <vt:lpstr>The normal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163</cp:revision>
  <dcterms:created xsi:type="dcterms:W3CDTF">2018-06-16T01:40:49Z</dcterms:created>
  <dcterms:modified xsi:type="dcterms:W3CDTF">2021-01-28T13:59:27Z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