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e Pye" initials="MP" lastIdx="4" clrIdx="0">
    <p:extLst>
      <p:ext uri="{19B8F6BF-5375-455C-9EA6-DF929625EA0E}">
        <p15:presenceInfo xmlns:p15="http://schemas.microsoft.com/office/powerpoint/2012/main" userId="9932f53b462bfe5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3B36C-9161-4EE7-9FC8-446A42B42E28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FD931B-CF5A-493D-8107-C8C64FCC6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458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0"/>
              </a:schemeClr>
            </a:gs>
            <a:gs pos="6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>
                <a:lumMod val="5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1.png"/><Relationship Id="rId13" Type="http://schemas.openxmlformats.org/officeDocument/2006/relationships/image" Target="../media/image156.png"/><Relationship Id="rId18" Type="http://schemas.openxmlformats.org/officeDocument/2006/relationships/image" Target="../media/image160.png"/><Relationship Id="rId3" Type="http://schemas.openxmlformats.org/officeDocument/2006/relationships/image" Target="../media/image146.png"/><Relationship Id="rId7" Type="http://schemas.openxmlformats.org/officeDocument/2006/relationships/image" Target="../media/image150.png"/><Relationship Id="rId12" Type="http://schemas.openxmlformats.org/officeDocument/2006/relationships/image" Target="../media/image155.png"/><Relationship Id="rId17" Type="http://schemas.openxmlformats.org/officeDocument/2006/relationships/image" Target="../media/image159.png"/><Relationship Id="rId2" Type="http://schemas.openxmlformats.org/officeDocument/2006/relationships/image" Target="../media/image145.png"/><Relationship Id="rId16" Type="http://schemas.openxmlformats.org/officeDocument/2006/relationships/image" Target="../media/image158.png"/><Relationship Id="rId20" Type="http://schemas.openxmlformats.org/officeDocument/2006/relationships/image" Target="../media/image1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9.png"/><Relationship Id="rId11" Type="http://schemas.openxmlformats.org/officeDocument/2006/relationships/image" Target="../media/image154.png"/><Relationship Id="rId5" Type="http://schemas.openxmlformats.org/officeDocument/2006/relationships/image" Target="../media/image148.png"/><Relationship Id="rId15" Type="http://schemas.openxmlformats.org/officeDocument/2006/relationships/image" Target="../media/image157.png"/><Relationship Id="rId10" Type="http://schemas.openxmlformats.org/officeDocument/2006/relationships/image" Target="../media/image153.png"/><Relationship Id="rId19" Type="http://schemas.openxmlformats.org/officeDocument/2006/relationships/image" Target="../media/image161.png"/><Relationship Id="rId4" Type="http://schemas.openxmlformats.org/officeDocument/2006/relationships/image" Target="../media/image147.png"/><Relationship Id="rId9" Type="http://schemas.openxmlformats.org/officeDocument/2006/relationships/image" Target="../media/image152.png"/><Relationship Id="rId1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8.png"/><Relationship Id="rId13" Type="http://schemas.openxmlformats.org/officeDocument/2006/relationships/image" Target="../media/image169.png"/><Relationship Id="rId18" Type="http://schemas.openxmlformats.org/officeDocument/2006/relationships/image" Target="../media/image173.png"/><Relationship Id="rId3" Type="http://schemas.openxmlformats.org/officeDocument/2006/relationships/image" Target="../media/image156.png"/><Relationship Id="rId7" Type="http://schemas.openxmlformats.org/officeDocument/2006/relationships/image" Target="../media/image167.png"/><Relationship Id="rId12" Type="http://schemas.openxmlformats.org/officeDocument/2006/relationships/image" Target="../media/image154.png"/><Relationship Id="rId17" Type="http://schemas.openxmlformats.org/officeDocument/2006/relationships/image" Target="../media/image172.png"/><Relationship Id="rId2" Type="http://schemas.openxmlformats.org/officeDocument/2006/relationships/image" Target="../media/image163.png"/><Relationship Id="rId16" Type="http://schemas.openxmlformats.org/officeDocument/2006/relationships/image" Target="../media/image1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6.png"/><Relationship Id="rId11" Type="http://schemas.openxmlformats.org/officeDocument/2006/relationships/image" Target="../media/image153.png"/><Relationship Id="rId5" Type="http://schemas.openxmlformats.org/officeDocument/2006/relationships/image" Target="../media/image165.png"/><Relationship Id="rId15" Type="http://schemas.openxmlformats.org/officeDocument/2006/relationships/image" Target="../media/image158.png"/><Relationship Id="rId10" Type="http://schemas.openxmlformats.org/officeDocument/2006/relationships/image" Target="../media/image152.png"/><Relationship Id="rId19" Type="http://schemas.openxmlformats.org/officeDocument/2006/relationships/image" Target="../media/image174.png"/><Relationship Id="rId4" Type="http://schemas.openxmlformats.org/officeDocument/2006/relationships/image" Target="../media/image164.png"/><Relationship Id="rId9" Type="http://schemas.openxmlformats.org/officeDocument/2006/relationships/image" Target="../media/image151.png"/><Relationship Id="rId14" Type="http://schemas.openxmlformats.org/officeDocument/2006/relationships/image" Target="../media/image17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6.png"/><Relationship Id="rId2" Type="http://schemas.openxmlformats.org/officeDocument/2006/relationships/image" Target="../media/image17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7.png"/><Relationship Id="rId4" Type="http://schemas.openxmlformats.org/officeDocument/2006/relationships/image" Target="../media/image17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2.png"/><Relationship Id="rId13" Type="http://schemas.openxmlformats.org/officeDocument/2006/relationships/image" Target="../media/image183.png"/><Relationship Id="rId18" Type="http://schemas.openxmlformats.org/officeDocument/2006/relationships/image" Target="../media/image187.png"/><Relationship Id="rId3" Type="http://schemas.openxmlformats.org/officeDocument/2006/relationships/image" Target="../media/image156.png"/><Relationship Id="rId21" Type="http://schemas.openxmlformats.org/officeDocument/2006/relationships/image" Target="../media/image190.png"/><Relationship Id="rId7" Type="http://schemas.openxmlformats.org/officeDocument/2006/relationships/image" Target="../media/image181.png"/><Relationship Id="rId12" Type="http://schemas.openxmlformats.org/officeDocument/2006/relationships/image" Target="../media/image154.png"/><Relationship Id="rId17" Type="http://schemas.openxmlformats.org/officeDocument/2006/relationships/image" Target="../media/image186.png"/><Relationship Id="rId2" Type="http://schemas.openxmlformats.org/officeDocument/2006/relationships/image" Target="../media/image178.png"/><Relationship Id="rId16" Type="http://schemas.openxmlformats.org/officeDocument/2006/relationships/image" Target="../media/image185.png"/><Relationship Id="rId20" Type="http://schemas.openxmlformats.org/officeDocument/2006/relationships/image" Target="../media/image1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0.png"/><Relationship Id="rId11" Type="http://schemas.openxmlformats.org/officeDocument/2006/relationships/image" Target="../media/image153.png"/><Relationship Id="rId24" Type="http://schemas.openxmlformats.org/officeDocument/2006/relationships/image" Target="../media/image192.png"/><Relationship Id="rId5" Type="http://schemas.openxmlformats.org/officeDocument/2006/relationships/image" Target="../media/image165.png"/><Relationship Id="rId15" Type="http://schemas.openxmlformats.org/officeDocument/2006/relationships/image" Target="../media/image184.png"/><Relationship Id="rId23" Type="http://schemas.openxmlformats.org/officeDocument/2006/relationships/image" Target="../media/image191.png"/><Relationship Id="rId10" Type="http://schemas.openxmlformats.org/officeDocument/2006/relationships/image" Target="../media/image152.png"/><Relationship Id="rId19" Type="http://schemas.openxmlformats.org/officeDocument/2006/relationships/image" Target="../media/image188.png"/><Relationship Id="rId4" Type="http://schemas.openxmlformats.org/officeDocument/2006/relationships/image" Target="../media/image179.png"/><Relationship Id="rId9" Type="http://schemas.openxmlformats.org/officeDocument/2006/relationships/image" Target="../media/image151.png"/><Relationship Id="rId14" Type="http://schemas.openxmlformats.org/officeDocument/2006/relationships/image" Target="../media/image169.png"/><Relationship Id="rId22" Type="http://schemas.openxmlformats.org/officeDocument/2006/relationships/image" Target="../media/image15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8.png"/><Relationship Id="rId3" Type="http://schemas.openxmlformats.org/officeDocument/2006/relationships/image" Target="../media/image156.png"/><Relationship Id="rId7" Type="http://schemas.openxmlformats.org/officeDocument/2006/relationships/image" Target="../media/image197.png"/><Relationship Id="rId2" Type="http://schemas.openxmlformats.org/officeDocument/2006/relationships/image" Target="../media/image19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6.png"/><Relationship Id="rId5" Type="http://schemas.openxmlformats.org/officeDocument/2006/relationships/image" Target="../media/image195.png"/><Relationship Id="rId4" Type="http://schemas.openxmlformats.org/officeDocument/2006/relationships/image" Target="../media/image19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801727" y="2106202"/>
            <a:ext cx="7576113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Racing Sans One" panose="02000000000000000000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Teachings for </a:t>
            </a:r>
          </a:p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Racing Sans One" panose="02000000000000000000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Exercise 3E</a:t>
            </a:r>
            <a:endParaRPr lang="ja-JP" altLang="en-US" sz="8800" b="0" cap="none" spc="0" dirty="0">
              <a:ln w="19050"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Racing Sans One" panose="02000000000000000000" pitchFamily="2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45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The normal distribution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unknown values of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𝝈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or both</a:t>
                </a: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&gt;20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=0.2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As in the previous section, start by drawing 2 sketches, one of the distribution for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𝑋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and another for the standard distribution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Use the table to find the corresponding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𝑧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  <a:blipFill>
                <a:blip r:embed="rId2"/>
                <a:stretch>
                  <a:fillRect l="-515" t="-789" r="-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3E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EC2C84BE-C73A-4378-A8E0-E3A834235DD5}"/>
              </a:ext>
            </a:extLst>
          </p:cNvPr>
          <p:cNvSpPr/>
          <p:nvPr/>
        </p:nvSpPr>
        <p:spPr>
          <a:xfrm>
            <a:off x="8100011" y="2742553"/>
            <a:ext cx="649288" cy="284162"/>
          </a:xfrm>
          <a:custGeom>
            <a:avLst/>
            <a:gdLst>
              <a:gd name="connsiteX0" fmla="*/ 0 w 482600"/>
              <a:gd name="connsiteY0" fmla="*/ 174625 h 174625"/>
              <a:gd name="connsiteX1" fmla="*/ 0 w 482600"/>
              <a:gd name="connsiteY1" fmla="*/ 0 h 174625"/>
              <a:gd name="connsiteX2" fmla="*/ 117475 w 482600"/>
              <a:gd name="connsiteY2" fmla="*/ 60325 h 174625"/>
              <a:gd name="connsiteX3" fmla="*/ 298450 w 482600"/>
              <a:gd name="connsiteY3" fmla="*/ 117475 h 174625"/>
              <a:gd name="connsiteX4" fmla="*/ 482600 w 482600"/>
              <a:gd name="connsiteY4" fmla="*/ 155575 h 174625"/>
              <a:gd name="connsiteX5" fmla="*/ 0 w 482600"/>
              <a:gd name="connsiteY5" fmla="*/ 174625 h 174625"/>
              <a:gd name="connsiteX0" fmla="*/ 0 w 525463"/>
              <a:gd name="connsiteY0" fmla="*/ 174625 h 174625"/>
              <a:gd name="connsiteX1" fmla="*/ 0 w 525463"/>
              <a:gd name="connsiteY1" fmla="*/ 0 h 174625"/>
              <a:gd name="connsiteX2" fmla="*/ 117475 w 525463"/>
              <a:gd name="connsiteY2" fmla="*/ 60325 h 174625"/>
              <a:gd name="connsiteX3" fmla="*/ 298450 w 525463"/>
              <a:gd name="connsiteY3" fmla="*/ 117475 h 174625"/>
              <a:gd name="connsiteX4" fmla="*/ 525463 w 525463"/>
              <a:gd name="connsiteY4" fmla="*/ 174625 h 174625"/>
              <a:gd name="connsiteX5" fmla="*/ 0 w 525463"/>
              <a:gd name="connsiteY5" fmla="*/ 174625 h 174625"/>
              <a:gd name="connsiteX0" fmla="*/ 119063 w 644526"/>
              <a:gd name="connsiteY0" fmla="*/ 279400 h 279400"/>
              <a:gd name="connsiteX1" fmla="*/ 0 w 644526"/>
              <a:gd name="connsiteY1" fmla="*/ 0 h 279400"/>
              <a:gd name="connsiteX2" fmla="*/ 236538 w 644526"/>
              <a:gd name="connsiteY2" fmla="*/ 165100 h 279400"/>
              <a:gd name="connsiteX3" fmla="*/ 417513 w 644526"/>
              <a:gd name="connsiteY3" fmla="*/ 222250 h 279400"/>
              <a:gd name="connsiteX4" fmla="*/ 644526 w 644526"/>
              <a:gd name="connsiteY4" fmla="*/ 279400 h 279400"/>
              <a:gd name="connsiteX5" fmla="*/ 119063 w 644526"/>
              <a:gd name="connsiteY5" fmla="*/ 279400 h 279400"/>
              <a:gd name="connsiteX0" fmla="*/ 0 w 649288"/>
              <a:gd name="connsiteY0" fmla="*/ 284162 h 284162"/>
              <a:gd name="connsiteX1" fmla="*/ 4762 w 649288"/>
              <a:gd name="connsiteY1" fmla="*/ 0 h 284162"/>
              <a:gd name="connsiteX2" fmla="*/ 241300 w 649288"/>
              <a:gd name="connsiteY2" fmla="*/ 165100 h 284162"/>
              <a:gd name="connsiteX3" fmla="*/ 422275 w 649288"/>
              <a:gd name="connsiteY3" fmla="*/ 222250 h 284162"/>
              <a:gd name="connsiteX4" fmla="*/ 649288 w 649288"/>
              <a:gd name="connsiteY4" fmla="*/ 279400 h 284162"/>
              <a:gd name="connsiteX5" fmla="*/ 0 w 649288"/>
              <a:gd name="connsiteY5" fmla="*/ 284162 h 284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9288" h="284162">
                <a:moveTo>
                  <a:pt x="0" y="284162"/>
                </a:moveTo>
                <a:cubicBezTo>
                  <a:pt x="1587" y="189441"/>
                  <a:pt x="3175" y="94721"/>
                  <a:pt x="4762" y="0"/>
                </a:cubicBezTo>
                <a:lnTo>
                  <a:pt x="241300" y="165100"/>
                </a:lnTo>
                <a:lnTo>
                  <a:pt x="422275" y="222250"/>
                </a:lnTo>
                <a:lnTo>
                  <a:pt x="649288" y="279400"/>
                </a:lnTo>
                <a:lnTo>
                  <a:pt x="0" y="284162"/>
                </a:lnTo>
                <a:close/>
              </a:path>
            </a:pathLst>
          </a:custGeom>
          <a:solidFill>
            <a:schemeClr val="accent5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08174A94-886C-48F9-A9A0-6F5AA2077F15}"/>
              </a:ext>
            </a:extLst>
          </p:cNvPr>
          <p:cNvGrpSpPr/>
          <p:nvPr/>
        </p:nvGrpSpPr>
        <p:grpSpPr>
          <a:xfrm>
            <a:off x="6457063" y="1210488"/>
            <a:ext cx="2314772" cy="2087293"/>
            <a:chOff x="4499342" y="1196752"/>
            <a:chExt cx="4321250" cy="3985257"/>
          </a:xfrm>
        </p:grpSpPr>
        <p:cxnSp>
          <p:nvCxnSpPr>
            <p:cNvPr id="7" name="直線矢印コネクタ 6">
              <a:extLst>
                <a:ext uri="{FF2B5EF4-FFF2-40B4-BE49-F238E27FC236}">
                  <a16:creationId xmlns:a16="http://schemas.microsoft.com/office/drawing/2014/main" id="{60A4A27B-8467-46CE-8FAE-1FF6A82EE24E}"/>
                </a:ext>
              </a:extLst>
            </p:cNvPr>
            <p:cNvCxnSpPr/>
            <p:nvPr/>
          </p:nvCxnSpPr>
          <p:spPr>
            <a:xfrm>
              <a:off x="4932040" y="4653136"/>
              <a:ext cx="388843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矢印コネクタ 7">
              <a:extLst>
                <a:ext uri="{FF2B5EF4-FFF2-40B4-BE49-F238E27FC236}">
                  <a16:creationId xmlns:a16="http://schemas.microsoft.com/office/drawing/2014/main" id="{B716FF32-16A5-4441-BA0E-D34DF3C453D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32040" y="1340768"/>
              <a:ext cx="0" cy="331236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642356E1-813B-425D-863D-F5A821AD759F}"/>
                </a:ext>
              </a:extLst>
            </p:cNvPr>
            <p:cNvSpPr txBox="1"/>
            <p:nvPr/>
          </p:nvSpPr>
          <p:spPr>
            <a:xfrm>
              <a:off x="4499342" y="1196752"/>
              <a:ext cx="403393" cy="52887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EFC8E4CA-9FB0-4FEA-BF3F-31A53D150EDE}"/>
                </a:ext>
              </a:extLst>
            </p:cNvPr>
            <p:cNvSpPr txBox="1"/>
            <p:nvPr/>
          </p:nvSpPr>
          <p:spPr>
            <a:xfrm>
              <a:off x="8820471" y="4653136"/>
              <a:ext cx="121" cy="52887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endParaRPr lang="en-GB" dirty="0"/>
            </a:p>
          </p:txBody>
        </p: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500883C0-47D8-426F-88E0-0C8B596FBEC1}"/>
                </a:ext>
              </a:extLst>
            </p:cNvPr>
            <p:cNvGrpSpPr/>
            <p:nvPr/>
          </p:nvGrpSpPr>
          <p:grpSpPr>
            <a:xfrm>
              <a:off x="5058300" y="1628800"/>
              <a:ext cx="3637208" cy="2973657"/>
              <a:chOff x="5004048" y="1412776"/>
              <a:chExt cx="3637208" cy="2973657"/>
            </a:xfrm>
          </p:grpSpPr>
          <p:sp>
            <p:nvSpPr>
              <p:cNvPr id="12" name="Freeform 22">
                <a:extLst>
                  <a:ext uri="{FF2B5EF4-FFF2-40B4-BE49-F238E27FC236}">
                    <a16:creationId xmlns:a16="http://schemas.microsoft.com/office/drawing/2014/main" id="{E4F89725-93D3-4842-9E90-F0E1A1058D89}"/>
                  </a:ext>
                </a:extLst>
              </p:cNvPr>
              <p:cNvSpPr/>
              <p:nvPr/>
            </p:nvSpPr>
            <p:spPr>
              <a:xfrm>
                <a:off x="5004048" y="1412776"/>
                <a:ext cx="1837008" cy="2973657"/>
              </a:xfrm>
              <a:custGeom>
                <a:avLst/>
                <a:gdLst>
                  <a:gd name="connsiteX0" fmla="*/ 2331720 w 2331720"/>
                  <a:gd name="connsiteY0" fmla="*/ 0 h 2002536"/>
                  <a:gd name="connsiteX1" fmla="*/ 1664208 w 2331720"/>
                  <a:gd name="connsiteY1" fmla="*/ 265176 h 2002536"/>
                  <a:gd name="connsiteX2" fmla="*/ 932688 w 2331720"/>
                  <a:gd name="connsiteY2" fmla="*/ 1591056 h 2002536"/>
                  <a:gd name="connsiteX3" fmla="*/ 0 w 2331720"/>
                  <a:gd name="connsiteY3" fmla="*/ 2002536 h 2002536"/>
                  <a:gd name="connsiteX0" fmla="*/ 3178737 w 3178737"/>
                  <a:gd name="connsiteY0" fmla="*/ 0 h 2038731"/>
                  <a:gd name="connsiteX1" fmla="*/ 2511225 w 3178737"/>
                  <a:gd name="connsiteY1" fmla="*/ 265176 h 2038731"/>
                  <a:gd name="connsiteX2" fmla="*/ 1779705 w 3178737"/>
                  <a:gd name="connsiteY2" fmla="*/ 1591056 h 2038731"/>
                  <a:gd name="connsiteX3" fmla="*/ 0 w 3178737"/>
                  <a:gd name="connsiteY3" fmla="*/ 2038731 h 2038731"/>
                  <a:gd name="connsiteX0" fmla="*/ 3178737 w 3178737"/>
                  <a:gd name="connsiteY0" fmla="*/ 441 h 2039172"/>
                  <a:gd name="connsiteX1" fmla="*/ 2511225 w 3178737"/>
                  <a:gd name="connsiteY1" fmla="*/ 265617 h 2039172"/>
                  <a:gd name="connsiteX2" fmla="*/ 1779706 w 3178737"/>
                  <a:gd name="connsiteY2" fmla="*/ 1730244 h 2039172"/>
                  <a:gd name="connsiteX3" fmla="*/ 0 w 3178737"/>
                  <a:gd name="connsiteY3" fmla="*/ 2039172 h 2039172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012111 w 3012111"/>
                  <a:gd name="connsiteY0" fmla="*/ 425 h 2027091"/>
                  <a:gd name="connsiteX1" fmla="*/ 2511225 w 3012111"/>
                  <a:gd name="connsiteY1" fmla="*/ 253536 h 2027091"/>
                  <a:gd name="connsiteX2" fmla="*/ 1779706 w 3012111"/>
                  <a:gd name="connsiteY2" fmla="*/ 1651806 h 2027091"/>
                  <a:gd name="connsiteX3" fmla="*/ 0 w 3012111"/>
                  <a:gd name="connsiteY3" fmla="*/ 2027091 h 2027091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73255" h="2020633">
                    <a:moveTo>
                      <a:pt x="2873255" y="0"/>
                    </a:moveTo>
                    <a:cubicBezTo>
                      <a:pt x="2753284" y="12065"/>
                      <a:pt x="2693483" y="-27147"/>
                      <a:pt x="2511225" y="247078"/>
                    </a:cubicBezTo>
                    <a:cubicBezTo>
                      <a:pt x="2328967" y="521303"/>
                      <a:pt x="2209815" y="1367854"/>
                      <a:pt x="1779706" y="1645348"/>
                    </a:cubicBezTo>
                    <a:cubicBezTo>
                      <a:pt x="1502338" y="1934908"/>
                      <a:pt x="313775" y="1989836"/>
                      <a:pt x="0" y="2020633"/>
                    </a:cubicBezTo>
                  </a:path>
                </a:pathLst>
              </a:cu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Freeform 22">
                <a:extLst>
                  <a:ext uri="{FF2B5EF4-FFF2-40B4-BE49-F238E27FC236}">
                    <a16:creationId xmlns:a16="http://schemas.microsoft.com/office/drawing/2014/main" id="{8AE04052-0451-42C8-8A92-C3F00F2CA476}"/>
                  </a:ext>
                </a:extLst>
              </p:cNvPr>
              <p:cNvSpPr/>
              <p:nvPr/>
            </p:nvSpPr>
            <p:spPr>
              <a:xfrm flipH="1">
                <a:off x="6804248" y="1412776"/>
                <a:ext cx="1837008" cy="2973657"/>
              </a:xfrm>
              <a:custGeom>
                <a:avLst/>
                <a:gdLst>
                  <a:gd name="connsiteX0" fmla="*/ 2331720 w 2331720"/>
                  <a:gd name="connsiteY0" fmla="*/ 0 h 2002536"/>
                  <a:gd name="connsiteX1" fmla="*/ 1664208 w 2331720"/>
                  <a:gd name="connsiteY1" fmla="*/ 265176 h 2002536"/>
                  <a:gd name="connsiteX2" fmla="*/ 932688 w 2331720"/>
                  <a:gd name="connsiteY2" fmla="*/ 1591056 h 2002536"/>
                  <a:gd name="connsiteX3" fmla="*/ 0 w 2331720"/>
                  <a:gd name="connsiteY3" fmla="*/ 2002536 h 2002536"/>
                  <a:gd name="connsiteX0" fmla="*/ 3178737 w 3178737"/>
                  <a:gd name="connsiteY0" fmla="*/ 0 h 2038731"/>
                  <a:gd name="connsiteX1" fmla="*/ 2511225 w 3178737"/>
                  <a:gd name="connsiteY1" fmla="*/ 265176 h 2038731"/>
                  <a:gd name="connsiteX2" fmla="*/ 1779705 w 3178737"/>
                  <a:gd name="connsiteY2" fmla="*/ 1591056 h 2038731"/>
                  <a:gd name="connsiteX3" fmla="*/ 0 w 3178737"/>
                  <a:gd name="connsiteY3" fmla="*/ 2038731 h 2038731"/>
                  <a:gd name="connsiteX0" fmla="*/ 3178737 w 3178737"/>
                  <a:gd name="connsiteY0" fmla="*/ 441 h 2039172"/>
                  <a:gd name="connsiteX1" fmla="*/ 2511225 w 3178737"/>
                  <a:gd name="connsiteY1" fmla="*/ 265617 h 2039172"/>
                  <a:gd name="connsiteX2" fmla="*/ 1779706 w 3178737"/>
                  <a:gd name="connsiteY2" fmla="*/ 1730244 h 2039172"/>
                  <a:gd name="connsiteX3" fmla="*/ 0 w 3178737"/>
                  <a:gd name="connsiteY3" fmla="*/ 2039172 h 2039172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012111 w 3012111"/>
                  <a:gd name="connsiteY0" fmla="*/ 425 h 2027091"/>
                  <a:gd name="connsiteX1" fmla="*/ 2511225 w 3012111"/>
                  <a:gd name="connsiteY1" fmla="*/ 253536 h 2027091"/>
                  <a:gd name="connsiteX2" fmla="*/ 1779706 w 3012111"/>
                  <a:gd name="connsiteY2" fmla="*/ 1651806 h 2027091"/>
                  <a:gd name="connsiteX3" fmla="*/ 0 w 3012111"/>
                  <a:gd name="connsiteY3" fmla="*/ 2027091 h 2027091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73255" h="2020633">
                    <a:moveTo>
                      <a:pt x="2873255" y="0"/>
                    </a:moveTo>
                    <a:cubicBezTo>
                      <a:pt x="2753284" y="12065"/>
                      <a:pt x="2693483" y="-27147"/>
                      <a:pt x="2511225" y="247078"/>
                    </a:cubicBezTo>
                    <a:cubicBezTo>
                      <a:pt x="2328967" y="521303"/>
                      <a:pt x="2209815" y="1367854"/>
                      <a:pt x="1779706" y="1645348"/>
                    </a:cubicBezTo>
                    <a:cubicBezTo>
                      <a:pt x="1502338" y="1934908"/>
                      <a:pt x="313775" y="1989836"/>
                      <a:pt x="0" y="2020633"/>
                    </a:cubicBezTo>
                  </a:path>
                </a:pathLst>
              </a:cu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5C89DBC2-EE9B-4026-A788-AAB5FF46325A}"/>
                  </a:ext>
                </a:extLst>
              </p:cNvPr>
              <p:cNvSpPr txBox="1"/>
              <p:nvPr/>
            </p:nvSpPr>
            <p:spPr>
              <a:xfrm>
                <a:off x="8172526" y="1448706"/>
                <a:ext cx="6272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5C89DBC2-EE9B-4026-A788-AAB5FF4632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2526" y="1448706"/>
                <a:ext cx="627288" cy="307777"/>
              </a:xfrm>
              <a:prstGeom prst="rect">
                <a:avLst/>
              </a:prstGeom>
              <a:blipFill>
                <a:blip r:embed="rId3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2EF35F81-FDB4-40AF-9459-9E6F7644B0E0}"/>
                  </a:ext>
                </a:extLst>
              </p:cNvPr>
              <p:cNvSpPr txBox="1"/>
              <p:nvPr/>
            </p:nvSpPr>
            <p:spPr>
              <a:xfrm>
                <a:off x="8174005" y="1796414"/>
                <a:ext cx="6687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2EF35F81-FDB4-40AF-9459-9E6F7644B0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4005" y="1796414"/>
                <a:ext cx="668709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A19F4A5C-0C83-4D88-9D05-06C6314C5B9C}"/>
              </a:ext>
            </a:extLst>
          </p:cNvPr>
          <p:cNvCxnSpPr>
            <a:cxnSpLocks/>
          </p:cNvCxnSpPr>
          <p:nvPr/>
        </p:nvCxnSpPr>
        <p:spPr>
          <a:xfrm flipV="1">
            <a:off x="7730322" y="1436775"/>
            <a:ext cx="0" cy="1567003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5B10D89D-72D1-469B-A2C9-E2FB96BBEF27}"/>
                  </a:ext>
                </a:extLst>
              </p:cNvPr>
              <p:cNvSpPr txBox="1"/>
              <p:nvPr/>
            </p:nvSpPr>
            <p:spPr>
              <a:xfrm>
                <a:off x="7620989" y="3003216"/>
                <a:ext cx="27551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5B10D89D-72D1-469B-A2C9-E2FB96BBEF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989" y="3003216"/>
                <a:ext cx="275514" cy="2616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82FBB65-19D9-49C8-8946-FFCFA3A83E7E}"/>
                  </a:ext>
                </a:extLst>
              </p:cNvPr>
              <p:cNvSpPr txBox="1"/>
              <p:nvPr/>
            </p:nvSpPr>
            <p:spPr>
              <a:xfrm>
                <a:off x="7935455" y="1131312"/>
                <a:ext cx="110761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82FBB65-19D9-49C8-8946-FFCFA3A83E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5455" y="1131312"/>
                <a:ext cx="1107611" cy="307777"/>
              </a:xfrm>
              <a:prstGeom prst="rect">
                <a:avLst/>
              </a:prstGeom>
              <a:blipFill>
                <a:blip r:embed="rId6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7E9EBB1B-D87A-45EA-BF88-D5C35626E048}"/>
              </a:ext>
            </a:extLst>
          </p:cNvPr>
          <p:cNvCxnSpPr>
            <a:cxnSpLocks/>
            <a:endCxn id="13" idx="2"/>
          </p:cNvCxnSpPr>
          <p:nvPr/>
        </p:nvCxnSpPr>
        <p:spPr>
          <a:xfrm flipH="1" flipV="1">
            <a:off x="8095316" y="2704977"/>
            <a:ext cx="3986" cy="318038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DF06669C-7535-46C3-8910-46EB9DD0CFF0}"/>
                  </a:ext>
                </a:extLst>
              </p:cNvPr>
              <p:cNvSpPr txBox="1"/>
              <p:nvPr/>
            </p:nvSpPr>
            <p:spPr>
              <a:xfrm>
                <a:off x="7977716" y="3009283"/>
                <a:ext cx="26882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DF06669C-7535-46C3-8910-46EB9DD0CF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7716" y="3009283"/>
                <a:ext cx="268826" cy="261610"/>
              </a:xfrm>
              <a:prstGeom prst="rect">
                <a:avLst/>
              </a:prstGeom>
              <a:blipFill>
                <a:blip r:embed="rId7"/>
                <a:stretch>
                  <a:fillRect l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B8ACC35-2BD4-4080-A2B2-E1F06DAD8FEC}"/>
              </a:ext>
            </a:extLst>
          </p:cNvPr>
          <p:cNvSpPr txBox="1"/>
          <p:nvPr/>
        </p:nvSpPr>
        <p:spPr>
          <a:xfrm>
            <a:off x="8212478" y="2516451"/>
            <a:ext cx="761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Area = 0.2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フリーフォーム: 図形 41">
            <a:extLst>
              <a:ext uri="{FF2B5EF4-FFF2-40B4-BE49-F238E27FC236}">
                <a16:creationId xmlns:a16="http://schemas.microsoft.com/office/drawing/2014/main" id="{EC66F8AD-180A-4A5E-80E1-7833AC3AF60A}"/>
              </a:ext>
            </a:extLst>
          </p:cNvPr>
          <p:cNvSpPr/>
          <p:nvPr/>
        </p:nvSpPr>
        <p:spPr>
          <a:xfrm>
            <a:off x="8130491" y="5264773"/>
            <a:ext cx="649288" cy="284162"/>
          </a:xfrm>
          <a:custGeom>
            <a:avLst/>
            <a:gdLst>
              <a:gd name="connsiteX0" fmla="*/ 0 w 482600"/>
              <a:gd name="connsiteY0" fmla="*/ 174625 h 174625"/>
              <a:gd name="connsiteX1" fmla="*/ 0 w 482600"/>
              <a:gd name="connsiteY1" fmla="*/ 0 h 174625"/>
              <a:gd name="connsiteX2" fmla="*/ 117475 w 482600"/>
              <a:gd name="connsiteY2" fmla="*/ 60325 h 174625"/>
              <a:gd name="connsiteX3" fmla="*/ 298450 w 482600"/>
              <a:gd name="connsiteY3" fmla="*/ 117475 h 174625"/>
              <a:gd name="connsiteX4" fmla="*/ 482600 w 482600"/>
              <a:gd name="connsiteY4" fmla="*/ 155575 h 174625"/>
              <a:gd name="connsiteX5" fmla="*/ 0 w 482600"/>
              <a:gd name="connsiteY5" fmla="*/ 174625 h 174625"/>
              <a:gd name="connsiteX0" fmla="*/ 0 w 525463"/>
              <a:gd name="connsiteY0" fmla="*/ 174625 h 174625"/>
              <a:gd name="connsiteX1" fmla="*/ 0 w 525463"/>
              <a:gd name="connsiteY1" fmla="*/ 0 h 174625"/>
              <a:gd name="connsiteX2" fmla="*/ 117475 w 525463"/>
              <a:gd name="connsiteY2" fmla="*/ 60325 h 174625"/>
              <a:gd name="connsiteX3" fmla="*/ 298450 w 525463"/>
              <a:gd name="connsiteY3" fmla="*/ 117475 h 174625"/>
              <a:gd name="connsiteX4" fmla="*/ 525463 w 525463"/>
              <a:gd name="connsiteY4" fmla="*/ 174625 h 174625"/>
              <a:gd name="connsiteX5" fmla="*/ 0 w 525463"/>
              <a:gd name="connsiteY5" fmla="*/ 174625 h 174625"/>
              <a:gd name="connsiteX0" fmla="*/ 119063 w 644526"/>
              <a:gd name="connsiteY0" fmla="*/ 279400 h 279400"/>
              <a:gd name="connsiteX1" fmla="*/ 0 w 644526"/>
              <a:gd name="connsiteY1" fmla="*/ 0 h 279400"/>
              <a:gd name="connsiteX2" fmla="*/ 236538 w 644526"/>
              <a:gd name="connsiteY2" fmla="*/ 165100 h 279400"/>
              <a:gd name="connsiteX3" fmla="*/ 417513 w 644526"/>
              <a:gd name="connsiteY3" fmla="*/ 222250 h 279400"/>
              <a:gd name="connsiteX4" fmla="*/ 644526 w 644526"/>
              <a:gd name="connsiteY4" fmla="*/ 279400 h 279400"/>
              <a:gd name="connsiteX5" fmla="*/ 119063 w 644526"/>
              <a:gd name="connsiteY5" fmla="*/ 279400 h 279400"/>
              <a:gd name="connsiteX0" fmla="*/ 0 w 649288"/>
              <a:gd name="connsiteY0" fmla="*/ 284162 h 284162"/>
              <a:gd name="connsiteX1" fmla="*/ 4762 w 649288"/>
              <a:gd name="connsiteY1" fmla="*/ 0 h 284162"/>
              <a:gd name="connsiteX2" fmla="*/ 241300 w 649288"/>
              <a:gd name="connsiteY2" fmla="*/ 165100 h 284162"/>
              <a:gd name="connsiteX3" fmla="*/ 422275 w 649288"/>
              <a:gd name="connsiteY3" fmla="*/ 222250 h 284162"/>
              <a:gd name="connsiteX4" fmla="*/ 649288 w 649288"/>
              <a:gd name="connsiteY4" fmla="*/ 279400 h 284162"/>
              <a:gd name="connsiteX5" fmla="*/ 0 w 649288"/>
              <a:gd name="connsiteY5" fmla="*/ 284162 h 284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9288" h="284162">
                <a:moveTo>
                  <a:pt x="0" y="284162"/>
                </a:moveTo>
                <a:cubicBezTo>
                  <a:pt x="1587" y="189441"/>
                  <a:pt x="3175" y="94721"/>
                  <a:pt x="4762" y="0"/>
                </a:cubicBezTo>
                <a:lnTo>
                  <a:pt x="241300" y="165100"/>
                </a:lnTo>
                <a:lnTo>
                  <a:pt x="422275" y="222250"/>
                </a:lnTo>
                <a:lnTo>
                  <a:pt x="649288" y="279400"/>
                </a:lnTo>
                <a:lnTo>
                  <a:pt x="0" y="284162"/>
                </a:lnTo>
                <a:close/>
              </a:path>
            </a:pathLst>
          </a:custGeom>
          <a:solidFill>
            <a:schemeClr val="accent5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E46116C2-EAA6-4541-A0A7-9F5E1CE35CAB}"/>
              </a:ext>
            </a:extLst>
          </p:cNvPr>
          <p:cNvGrpSpPr/>
          <p:nvPr/>
        </p:nvGrpSpPr>
        <p:grpSpPr>
          <a:xfrm>
            <a:off x="6487543" y="3732708"/>
            <a:ext cx="2314772" cy="2087293"/>
            <a:chOff x="4499342" y="1196752"/>
            <a:chExt cx="4321250" cy="3985257"/>
          </a:xfrm>
        </p:grpSpPr>
        <p:cxnSp>
          <p:nvCxnSpPr>
            <p:cNvPr id="44" name="直線矢印コネクタ 43">
              <a:extLst>
                <a:ext uri="{FF2B5EF4-FFF2-40B4-BE49-F238E27FC236}">
                  <a16:creationId xmlns:a16="http://schemas.microsoft.com/office/drawing/2014/main" id="{6253427C-0E28-4233-960C-373BEF91CFAB}"/>
                </a:ext>
              </a:extLst>
            </p:cNvPr>
            <p:cNvCxnSpPr/>
            <p:nvPr/>
          </p:nvCxnSpPr>
          <p:spPr>
            <a:xfrm>
              <a:off x="4932040" y="4653136"/>
              <a:ext cx="388843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矢印コネクタ 44">
              <a:extLst>
                <a:ext uri="{FF2B5EF4-FFF2-40B4-BE49-F238E27FC236}">
                  <a16:creationId xmlns:a16="http://schemas.microsoft.com/office/drawing/2014/main" id="{BB98D7BE-A0AC-4604-861C-5EEA34A2EDA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32040" y="1340768"/>
              <a:ext cx="0" cy="331236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EFE52E0D-C800-45DF-9C6F-D3A296B83827}"/>
                </a:ext>
              </a:extLst>
            </p:cNvPr>
            <p:cNvSpPr txBox="1"/>
            <p:nvPr/>
          </p:nvSpPr>
          <p:spPr>
            <a:xfrm>
              <a:off x="4499342" y="1196752"/>
              <a:ext cx="403393" cy="52887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C595D6B1-C101-4524-BA15-08ED3A29790D}"/>
                </a:ext>
              </a:extLst>
            </p:cNvPr>
            <p:cNvSpPr txBox="1"/>
            <p:nvPr/>
          </p:nvSpPr>
          <p:spPr>
            <a:xfrm>
              <a:off x="8820471" y="4653136"/>
              <a:ext cx="121" cy="52887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endParaRPr lang="en-GB" dirty="0"/>
            </a:p>
          </p:txBody>
        </p:sp>
        <p:grpSp>
          <p:nvGrpSpPr>
            <p:cNvPr id="48" name="グループ化 47">
              <a:extLst>
                <a:ext uri="{FF2B5EF4-FFF2-40B4-BE49-F238E27FC236}">
                  <a16:creationId xmlns:a16="http://schemas.microsoft.com/office/drawing/2014/main" id="{317086A6-29EA-4584-B49A-385986540277}"/>
                </a:ext>
              </a:extLst>
            </p:cNvPr>
            <p:cNvGrpSpPr/>
            <p:nvPr/>
          </p:nvGrpSpPr>
          <p:grpSpPr>
            <a:xfrm>
              <a:off x="5058300" y="1628800"/>
              <a:ext cx="3637208" cy="2973657"/>
              <a:chOff x="5004048" y="1412776"/>
              <a:chExt cx="3637208" cy="2973657"/>
            </a:xfrm>
          </p:grpSpPr>
          <p:sp>
            <p:nvSpPr>
              <p:cNvPr id="49" name="Freeform 22">
                <a:extLst>
                  <a:ext uri="{FF2B5EF4-FFF2-40B4-BE49-F238E27FC236}">
                    <a16:creationId xmlns:a16="http://schemas.microsoft.com/office/drawing/2014/main" id="{84525E66-CE87-4E99-BCA4-0CBFBD38945B}"/>
                  </a:ext>
                </a:extLst>
              </p:cNvPr>
              <p:cNvSpPr/>
              <p:nvPr/>
            </p:nvSpPr>
            <p:spPr>
              <a:xfrm>
                <a:off x="5004048" y="1412776"/>
                <a:ext cx="1837008" cy="2973657"/>
              </a:xfrm>
              <a:custGeom>
                <a:avLst/>
                <a:gdLst>
                  <a:gd name="connsiteX0" fmla="*/ 2331720 w 2331720"/>
                  <a:gd name="connsiteY0" fmla="*/ 0 h 2002536"/>
                  <a:gd name="connsiteX1" fmla="*/ 1664208 w 2331720"/>
                  <a:gd name="connsiteY1" fmla="*/ 265176 h 2002536"/>
                  <a:gd name="connsiteX2" fmla="*/ 932688 w 2331720"/>
                  <a:gd name="connsiteY2" fmla="*/ 1591056 h 2002536"/>
                  <a:gd name="connsiteX3" fmla="*/ 0 w 2331720"/>
                  <a:gd name="connsiteY3" fmla="*/ 2002536 h 2002536"/>
                  <a:gd name="connsiteX0" fmla="*/ 3178737 w 3178737"/>
                  <a:gd name="connsiteY0" fmla="*/ 0 h 2038731"/>
                  <a:gd name="connsiteX1" fmla="*/ 2511225 w 3178737"/>
                  <a:gd name="connsiteY1" fmla="*/ 265176 h 2038731"/>
                  <a:gd name="connsiteX2" fmla="*/ 1779705 w 3178737"/>
                  <a:gd name="connsiteY2" fmla="*/ 1591056 h 2038731"/>
                  <a:gd name="connsiteX3" fmla="*/ 0 w 3178737"/>
                  <a:gd name="connsiteY3" fmla="*/ 2038731 h 2038731"/>
                  <a:gd name="connsiteX0" fmla="*/ 3178737 w 3178737"/>
                  <a:gd name="connsiteY0" fmla="*/ 441 h 2039172"/>
                  <a:gd name="connsiteX1" fmla="*/ 2511225 w 3178737"/>
                  <a:gd name="connsiteY1" fmla="*/ 265617 h 2039172"/>
                  <a:gd name="connsiteX2" fmla="*/ 1779706 w 3178737"/>
                  <a:gd name="connsiteY2" fmla="*/ 1730244 h 2039172"/>
                  <a:gd name="connsiteX3" fmla="*/ 0 w 3178737"/>
                  <a:gd name="connsiteY3" fmla="*/ 2039172 h 2039172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012111 w 3012111"/>
                  <a:gd name="connsiteY0" fmla="*/ 425 h 2027091"/>
                  <a:gd name="connsiteX1" fmla="*/ 2511225 w 3012111"/>
                  <a:gd name="connsiteY1" fmla="*/ 253536 h 2027091"/>
                  <a:gd name="connsiteX2" fmla="*/ 1779706 w 3012111"/>
                  <a:gd name="connsiteY2" fmla="*/ 1651806 h 2027091"/>
                  <a:gd name="connsiteX3" fmla="*/ 0 w 3012111"/>
                  <a:gd name="connsiteY3" fmla="*/ 2027091 h 2027091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73255" h="2020633">
                    <a:moveTo>
                      <a:pt x="2873255" y="0"/>
                    </a:moveTo>
                    <a:cubicBezTo>
                      <a:pt x="2753284" y="12065"/>
                      <a:pt x="2693483" y="-27147"/>
                      <a:pt x="2511225" y="247078"/>
                    </a:cubicBezTo>
                    <a:cubicBezTo>
                      <a:pt x="2328967" y="521303"/>
                      <a:pt x="2209815" y="1367854"/>
                      <a:pt x="1779706" y="1645348"/>
                    </a:cubicBezTo>
                    <a:cubicBezTo>
                      <a:pt x="1502338" y="1934908"/>
                      <a:pt x="313775" y="1989836"/>
                      <a:pt x="0" y="2020633"/>
                    </a:cubicBezTo>
                  </a:path>
                </a:pathLst>
              </a:cu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0" name="Freeform 22">
                <a:extLst>
                  <a:ext uri="{FF2B5EF4-FFF2-40B4-BE49-F238E27FC236}">
                    <a16:creationId xmlns:a16="http://schemas.microsoft.com/office/drawing/2014/main" id="{D373B0BB-7F4C-4AB0-BE7C-F19A3D7B0450}"/>
                  </a:ext>
                </a:extLst>
              </p:cNvPr>
              <p:cNvSpPr/>
              <p:nvPr/>
            </p:nvSpPr>
            <p:spPr>
              <a:xfrm flipH="1">
                <a:off x="6804248" y="1412776"/>
                <a:ext cx="1837008" cy="2973657"/>
              </a:xfrm>
              <a:custGeom>
                <a:avLst/>
                <a:gdLst>
                  <a:gd name="connsiteX0" fmla="*/ 2331720 w 2331720"/>
                  <a:gd name="connsiteY0" fmla="*/ 0 h 2002536"/>
                  <a:gd name="connsiteX1" fmla="*/ 1664208 w 2331720"/>
                  <a:gd name="connsiteY1" fmla="*/ 265176 h 2002536"/>
                  <a:gd name="connsiteX2" fmla="*/ 932688 w 2331720"/>
                  <a:gd name="connsiteY2" fmla="*/ 1591056 h 2002536"/>
                  <a:gd name="connsiteX3" fmla="*/ 0 w 2331720"/>
                  <a:gd name="connsiteY3" fmla="*/ 2002536 h 2002536"/>
                  <a:gd name="connsiteX0" fmla="*/ 3178737 w 3178737"/>
                  <a:gd name="connsiteY0" fmla="*/ 0 h 2038731"/>
                  <a:gd name="connsiteX1" fmla="*/ 2511225 w 3178737"/>
                  <a:gd name="connsiteY1" fmla="*/ 265176 h 2038731"/>
                  <a:gd name="connsiteX2" fmla="*/ 1779705 w 3178737"/>
                  <a:gd name="connsiteY2" fmla="*/ 1591056 h 2038731"/>
                  <a:gd name="connsiteX3" fmla="*/ 0 w 3178737"/>
                  <a:gd name="connsiteY3" fmla="*/ 2038731 h 2038731"/>
                  <a:gd name="connsiteX0" fmla="*/ 3178737 w 3178737"/>
                  <a:gd name="connsiteY0" fmla="*/ 441 h 2039172"/>
                  <a:gd name="connsiteX1" fmla="*/ 2511225 w 3178737"/>
                  <a:gd name="connsiteY1" fmla="*/ 265617 h 2039172"/>
                  <a:gd name="connsiteX2" fmla="*/ 1779706 w 3178737"/>
                  <a:gd name="connsiteY2" fmla="*/ 1730244 h 2039172"/>
                  <a:gd name="connsiteX3" fmla="*/ 0 w 3178737"/>
                  <a:gd name="connsiteY3" fmla="*/ 2039172 h 2039172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012111 w 3012111"/>
                  <a:gd name="connsiteY0" fmla="*/ 425 h 2027091"/>
                  <a:gd name="connsiteX1" fmla="*/ 2511225 w 3012111"/>
                  <a:gd name="connsiteY1" fmla="*/ 253536 h 2027091"/>
                  <a:gd name="connsiteX2" fmla="*/ 1779706 w 3012111"/>
                  <a:gd name="connsiteY2" fmla="*/ 1651806 h 2027091"/>
                  <a:gd name="connsiteX3" fmla="*/ 0 w 3012111"/>
                  <a:gd name="connsiteY3" fmla="*/ 2027091 h 2027091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73255" h="2020633">
                    <a:moveTo>
                      <a:pt x="2873255" y="0"/>
                    </a:moveTo>
                    <a:cubicBezTo>
                      <a:pt x="2753284" y="12065"/>
                      <a:pt x="2693483" y="-27147"/>
                      <a:pt x="2511225" y="247078"/>
                    </a:cubicBezTo>
                    <a:cubicBezTo>
                      <a:pt x="2328967" y="521303"/>
                      <a:pt x="2209815" y="1367854"/>
                      <a:pt x="1779706" y="1645348"/>
                    </a:cubicBezTo>
                    <a:cubicBezTo>
                      <a:pt x="1502338" y="1934908"/>
                      <a:pt x="313775" y="1989836"/>
                      <a:pt x="0" y="2020633"/>
                    </a:cubicBezTo>
                  </a:path>
                </a:pathLst>
              </a:cu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0135F70-8A8E-492E-AA0B-B05468ED266A}"/>
                  </a:ext>
                </a:extLst>
              </p:cNvPr>
              <p:cNvSpPr txBox="1"/>
              <p:nvPr/>
            </p:nvSpPr>
            <p:spPr>
              <a:xfrm>
                <a:off x="8203006" y="3970926"/>
                <a:ext cx="6611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0135F70-8A8E-492E-AA0B-B05468ED26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3006" y="3970926"/>
                <a:ext cx="661143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0E632E53-E2C2-4F23-B1F8-6E8A7FFC0EDB}"/>
                  </a:ext>
                </a:extLst>
              </p:cNvPr>
              <p:cNvSpPr txBox="1"/>
              <p:nvPr/>
            </p:nvSpPr>
            <p:spPr>
              <a:xfrm>
                <a:off x="8204485" y="4318634"/>
                <a:ext cx="6687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0E632E53-E2C2-4F23-B1F8-6E8A7FFC0E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4485" y="4318634"/>
                <a:ext cx="668709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03B5B3EC-E999-4A9E-805D-F315DDA400C2}"/>
              </a:ext>
            </a:extLst>
          </p:cNvPr>
          <p:cNvCxnSpPr>
            <a:cxnSpLocks/>
          </p:cNvCxnSpPr>
          <p:nvPr/>
        </p:nvCxnSpPr>
        <p:spPr>
          <a:xfrm flipV="1">
            <a:off x="7760802" y="3958995"/>
            <a:ext cx="0" cy="1567003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7379924F-3038-4F6E-AFCB-000EC1F7E0DD}"/>
                  </a:ext>
                </a:extLst>
              </p:cNvPr>
              <p:cNvSpPr txBox="1"/>
              <p:nvPr/>
            </p:nvSpPr>
            <p:spPr>
              <a:xfrm>
                <a:off x="7648954" y="5533056"/>
                <a:ext cx="27551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7379924F-3038-4F6E-AFCB-000EC1F7E0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8954" y="5533056"/>
                <a:ext cx="275514" cy="2616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C3F12599-3576-48B0-9A51-4C1E2CDDDC79}"/>
                  </a:ext>
                </a:extLst>
              </p:cNvPr>
              <p:cNvSpPr txBox="1"/>
              <p:nvPr/>
            </p:nvSpPr>
            <p:spPr>
              <a:xfrm>
                <a:off x="8036389" y="3653532"/>
                <a:ext cx="110761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𝑍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(0,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C3F12599-3576-48B0-9A51-4C1E2CDDDC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6389" y="3653532"/>
                <a:ext cx="1107611" cy="307777"/>
              </a:xfrm>
              <a:prstGeom prst="rect">
                <a:avLst/>
              </a:prstGeom>
              <a:blipFill>
                <a:blip r:embed="rId11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408DCD09-E3F3-4E2D-BAE3-66DB9016E0EB}"/>
              </a:ext>
            </a:extLst>
          </p:cNvPr>
          <p:cNvCxnSpPr>
            <a:cxnSpLocks/>
            <a:endCxn id="50" idx="2"/>
          </p:cNvCxnSpPr>
          <p:nvPr/>
        </p:nvCxnSpPr>
        <p:spPr>
          <a:xfrm flipH="1" flipV="1">
            <a:off x="8125796" y="5227197"/>
            <a:ext cx="3986" cy="318038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F8E47C0F-C19A-4FCB-A088-5DFE36ACAC5B}"/>
                  </a:ext>
                </a:extLst>
              </p:cNvPr>
              <p:cNvSpPr txBox="1"/>
              <p:nvPr/>
            </p:nvSpPr>
            <p:spPr>
              <a:xfrm>
                <a:off x="8008196" y="5531503"/>
                <a:ext cx="26882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F8E47C0F-C19A-4FCB-A088-5DFE36ACAC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8196" y="5531503"/>
                <a:ext cx="268826" cy="2616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1438E363-C2CA-4F49-A2D6-BD80A33A03BD}"/>
              </a:ext>
            </a:extLst>
          </p:cNvPr>
          <p:cNvSpPr txBox="1"/>
          <p:nvPr/>
        </p:nvSpPr>
        <p:spPr>
          <a:xfrm>
            <a:off x="8242958" y="5038671"/>
            <a:ext cx="761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Area = 0.2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4F9D3FFA-D0BB-4C37-A9A6-7FC80898808C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59456" cy="51860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4F9D3FFA-D0BB-4C37-A9A6-7FC8089880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59456" cy="51860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0" name="図 59">
            <a:extLst>
              <a:ext uri="{FF2B5EF4-FFF2-40B4-BE49-F238E27FC236}">
                <a16:creationId xmlns:a16="http://schemas.microsoft.com/office/drawing/2014/main" id="{AFE8C370-2203-4C86-BC06-0232E8771F18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l="36869" t="34317" r="36398" b="36464"/>
          <a:stretch/>
        </p:blipFill>
        <p:spPr>
          <a:xfrm>
            <a:off x="850800" y="4941576"/>
            <a:ext cx="2448660" cy="1505472"/>
          </a:xfrm>
          <a:prstGeom prst="rect">
            <a:avLst/>
          </a:prstGeom>
        </p:spPr>
      </p:pic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20192B19-980C-483B-B5BA-FEB08F82D75D}"/>
              </a:ext>
            </a:extLst>
          </p:cNvPr>
          <p:cNvSpPr/>
          <p:nvPr/>
        </p:nvSpPr>
        <p:spPr>
          <a:xfrm>
            <a:off x="873247" y="5788701"/>
            <a:ext cx="1184154" cy="22473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55C811C5-E950-4C6A-BA3B-9AC4FD504034}"/>
                  </a:ext>
                </a:extLst>
              </p:cNvPr>
              <p:cNvSpPr txBox="1"/>
              <p:nvPr/>
            </p:nvSpPr>
            <p:spPr>
              <a:xfrm>
                <a:off x="7937101" y="5529209"/>
                <a:ext cx="51096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0.8416</m:t>
                      </m:r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55C811C5-E950-4C6A-BA3B-9AC4FD5040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7101" y="5529209"/>
                <a:ext cx="510964" cy="261610"/>
              </a:xfrm>
              <a:prstGeom prst="rect">
                <a:avLst/>
              </a:prstGeom>
              <a:blipFill>
                <a:blip r:embed="rId15"/>
                <a:stretch>
                  <a:fillRect l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DC230C3F-A3B0-418D-915F-A6E14B8F0A51}"/>
              </a:ext>
            </a:extLst>
          </p:cNvPr>
          <p:cNvSpPr txBox="1"/>
          <p:nvPr/>
        </p:nvSpPr>
        <p:spPr>
          <a:xfrm>
            <a:off x="3992879" y="1348740"/>
            <a:ext cx="25908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now know that the point 20 on the original distribution is 0.8416 standard deviations above the mean…</a:t>
            </a:r>
          </a:p>
          <a:p>
            <a:pPr algn="ctr"/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Use the formula above to find what the mean is…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874FB700-09AC-4EC1-9B60-EB3B6AFCA2B2}"/>
                  </a:ext>
                </a:extLst>
              </p:cNvPr>
              <p:cNvSpPr txBox="1"/>
              <p:nvPr/>
            </p:nvSpPr>
            <p:spPr>
              <a:xfrm>
                <a:off x="4298271" y="2984376"/>
                <a:ext cx="795602" cy="36894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874FB700-09AC-4EC1-9B60-EB3B6AFCA2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8271" y="2984376"/>
                <a:ext cx="795602" cy="368947"/>
              </a:xfrm>
              <a:prstGeom prst="rect">
                <a:avLst/>
              </a:prstGeom>
              <a:blipFill>
                <a:blip r:embed="rId16"/>
                <a:stretch>
                  <a:fillRect l="-1527" t="-3333" r="-3817" b="-1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35D14B5C-C7DE-413F-AB51-E4177319C485}"/>
                  </a:ext>
                </a:extLst>
              </p:cNvPr>
              <p:cNvSpPr txBox="1"/>
              <p:nvPr/>
            </p:nvSpPr>
            <p:spPr>
              <a:xfrm>
                <a:off x="3855867" y="3580659"/>
                <a:ext cx="1336904" cy="4047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0.8416=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20−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35D14B5C-C7DE-413F-AB51-E4177319C4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5867" y="3580659"/>
                <a:ext cx="1336904" cy="404726"/>
              </a:xfrm>
              <a:prstGeom prst="rect">
                <a:avLst/>
              </a:prstGeom>
              <a:blipFill>
                <a:blip r:embed="rId17"/>
                <a:stretch>
                  <a:fillRect l="-2283" r="-1826" b="-1194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D3E62E36-3737-43CA-A048-EA1A03B47FE8}"/>
                  </a:ext>
                </a:extLst>
              </p:cNvPr>
              <p:cNvSpPr txBox="1"/>
              <p:nvPr/>
            </p:nvSpPr>
            <p:spPr>
              <a:xfrm>
                <a:off x="3848469" y="4230208"/>
                <a:ext cx="1336904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2.5248=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20−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D3E62E36-3737-43CA-A048-EA1A03B47F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8469" y="4230208"/>
                <a:ext cx="1336904" cy="215444"/>
              </a:xfrm>
              <a:prstGeom prst="rect">
                <a:avLst/>
              </a:prstGeom>
              <a:blipFill>
                <a:blip r:embed="rId18"/>
                <a:stretch>
                  <a:fillRect l="-2273" r="-1818" b="-257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65C8C213-C63A-4C73-9C7E-6A2F75735CE2}"/>
                  </a:ext>
                </a:extLst>
              </p:cNvPr>
              <p:cNvSpPr txBox="1"/>
              <p:nvPr/>
            </p:nvSpPr>
            <p:spPr>
              <a:xfrm>
                <a:off x="4276076" y="4746592"/>
                <a:ext cx="1210323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=17.5 (3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65C8C213-C63A-4C73-9C7E-6A2F75735C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6076" y="4746592"/>
                <a:ext cx="1210323" cy="215444"/>
              </a:xfrm>
              <a:prstGeom prst="rect">
                <a:avLst/>
              </a:prstGeom>
              <a:blipFill>
                <a:blip r:embed="rId19"/>
                <a:stretch>
                  <a:fillRect l="-2010" r="-3518" b="-3428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円弧 68">
            <a:extLst>
              <a:ext uri="{FF2B5EF4-FFF2-40B4-BE49-F238E27FC236}">
                <a16:creationId xmlns:a16="http://schemas.microsoft.com/office/drawing/2014/main" id="{57E0EF9F-2688-4D67-BFBE-69A384AA25B3}"/>
              </a:ext>
            </a:extLst>
          </p:cNvPr>
          <p:cNvSpPr/>
          <p:nvPr/>
        </p:nvSpPr>
        <p:spPr>
          <a:xfrm>
            <a:off x="5141446" y="3236440"/>
            <a:ext cx="241411" cy="552216"/>
          </a:xfrm>
          <a:prstGeom prst="arc">
            <a:avLst>
              <a:gd name="adj1" fmla="val 16200000"/>
              <a:gd name="adj2" fmla="val 5466105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3AA28D56-CAEA-413C-A80A-6D04792BB7B3}"/>
              </a:ext>
            </a:extLst>
          </p:cNvPr>
          <p:cNvSpPr txBox="1"/>
          <p:nvPr/>
        </p:nvSpPr>
        <p:spPr>
          <a:xfrm>
            <a:off x="5198171" y="3285336"/>
            <a:ext cx="911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1" name="円弧 70">
            <a:extLst>
              <a:ext uri="{FF2B5EF4-FFF2-40B4-BE49-F238E27FC236}">
                <a16:creationId xmlns:a16="http://schemas.microsoft.com/office/drawing/2014/main" id="{4187B150-397B-4456-852C-0BE0C69600EB}"/>
              </a:ext>
            </a:extLst>
          </p:cNvPr>
          <p:cNvSpPr/>
          <p:nvPr/>
        </p:nvSpPr>
        <p:spPr>
          <a:xfrm>
            <a:off x="5240580" y="3814969"/>
            <a:ext cx="241411" cy="552216"/>
          </a:xfrm>
          <a:prstGeom prst="arc">
            <a:avLst>
              <a:gd name="adj1" fmla="val 16200000"/>
              <a:gd name="adj2" fmla="val 5466105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円弧 71">
            <a:extLst>
              <a:ext uri="{FF2B5EF4-FFF2-40B4-BE49-F238E27FC236}">
                <a16:creationId xmlns:a16="http://schemas.microsoft.com/office/drawing/2014/main" id="{0BE3FD71-028D-4EEA-8FB2-4B0FF3F007B0}"/>
              </a:ext>
            </a:extLst>
          </p:cNvPr>
          <p:cNvSpPr/>
          <p:nvPr/>
        </p:nvSpPr>
        <p:spPr>
          <a:xfrm>
            <a:off x="5410735" y="4340231"/>
            <a:ext cx="241411" cy="552216"/>
          </a:xfrm>
          <a:prstGeom prst="arc">
            <a:avLst>
              <a:gd name="adj1" fmla="val 16200000"/>
              <a:gd name="adj2" fmla="val 5466105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3E04187C-21A2-4349-A289-6A8752351CA7}"/>
              </a:ext>
            </a:extLst>
          </p:cNvPr>
          <p:cNvSpPr txBox="1"/>
          <p:nvPr/>
        </p:nvSpPr>
        <p:spPr>
          <a:xfrm>
            <a:off x="5366846" y="3844629"/>
            <a:ext cx="911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3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CF27CEB7-6FE0-4FE8-896D-A40CC87619F4}"/>
              </a:ext>
            </a:extLst>
          </p:cNvPr>
          <p:cNvSpPr txBox="1"/>
          <p:nvPr/>
        </p:nvSpPr>
        <p:spPr>
          <a:xfrm>
            <a:off x="5606543" y="4492699"/>
            <a:ext cx="9117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BD795299-7DD8-4546-B85E-D7333EA5AE3F}"/>
                  </a:ext>
                </a:extLst>
              </p:cNvPr>
              <p:cNvSpPr txBox="1"/>
              <p:nvPr/>
            </p:nvSpPr>
            <p:spPr>
              <a:xfrm>
                <a:off x="3342737" y="5238423"/>
                <a:ext cx="3200106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we found that the 20 must be 0.8416 standard deviations above the mean</a:t>
                </a:r>
              </a:p>
              <a:p>
                <a:pPr algn="ctr"/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then subtracted 0.8416 standard deviations from this (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0.8416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×3)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BD795299-7DD8-4546-B85E-D7333EA5AE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2737" y="5238423"/>
                <a:ext cx="3200106" cy="1015663"/>
              </a:xfrm>
              <a:prstGeom prst="rect">
                <a:avLst/>
              </a:prstGeom>
              <a:blipFill>
                <a:blip r:embed="rId20"/>
                <a:stretch>
                  <a:fillRect b="-35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583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/>
      <p:bldP spid="15" grpId="0"/>
      <p:bldP spid="17" grpId="0"/>
      <p:bldP spid="18" grpId="0"/>
      <p:bldP spid="20" grpId="0"/>
      <p:bldP spid="21" grpId="0"/>
      <p:bldP spid="42" grpId="0" animBg="1"/>
      <p:bldP spid="51" grpId="0"/>
      <p:bldP spid="52" grpId="0"/>
      <p:bldP spid="54" grpId="0"/>
      <p:bldP spid="55" grpId="0"/>
      <p:bldP spid="57" grpId="0"/>
      <p:bldP spid="57" grpId="1"/>
      <p:bldP spid="58" grpId="0"/>
      <p:bldP spid="61" grpId="0" animBg="1"/>
      <p:bldP spid="62" grpId="0"/>
      <p:bldP spid="65" grpId="0"/>
      <p:bldP spid="66" grpId="0"/>
      <p:bldP spid="67" grpId="0"/>
      <p:bldP spid="68" grpId="0"/>
      <p:bldP spid="69" grpId="0" animBg="1"/>
      <p:bldP spid="70" grpId="0"/>
      <p:bldP spid="71" grpId="0" animBg="1"/>
      <p:bldP spid="72" grpId="0" animBg="1"/>
      <p:bldP spid="73" grpId="0"/>
      <p:bldP spid="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フリーフォーム: 図形 136">
            <a:extLst>
              <a:ext uri="{FF2B5EF4-FFF2-40B4-BE49-F238E27FC236}">
                <a16:creationId xmlns:a16="http://schemas.microsoft.com/office/drawing/2014/main" id="{58A6E8A1-4D0C-4499-A6B6-5EA55C723468}"/>
              </a:ext>
            </a:extLst>
          </p:cNvPr>
          <p:cNvSpPr/>
          <p:nvPr/>
        </p:nvSpPr>
        <p:spPr>
          <a:xfrm>
            <a:off x="6777355" y="4992370"/>
            <a:ext cx="711200" cy="552450"/>
          </a:xfrm>
          <a:custGeom>
            <a:avLst/>
            <a:gdLst>
              <a:gd name="connsiteX0" fmla="*/ 711200 w 711200"/>
              <a:gd name="connsiteY0" fmla="*/ 549275 h 552450"/>
              <a:gd name="connsiteX1" fmla="*/ 711200 w 711200"/>
              <a:gd name="connsiteY1" fmla="*/ 0 h 552450"/>
              <a:gd name="connsiteX2" fmla="*/ 641350 w 711200"/>
              <a:gd name="connsiteY2" fmla="*/ 209550 h 552450"/>
              <a:gd name="connsiteX3" fmla="*/ 552450 w 711200"/>
              <a:gd name="connsiteY3" fmla="*/ 336550 h 552450"/>
              <a:gd name="connsiteX4" fmla="*/ 406400 w 711200"/>
              <a:gd name="connsiteY4" fmla="*/ 419100 h 552450"/>
              <a:gd name="connsiteX5" fmla="*/ 165100 w 711200"/>
              <a:gd name="connsiteY5" fmla="*/ 495300 h 552450"/>
              <a:gd name="connsiteX6" fmla="*/ 0 w 711200"/>
              <a:gd name="connsiteY6" fmla="*/ 552450 h 552450"/>
              <a:gd name="connsiteX7" fmla="*/ 711200 w 711200"/>
              <a:gd name="connsiteY7" fmla="*/ 549275 h 552450"/>
              <a:gd name="connsiteX0" fmla="*/ 711200 w 711200"/>
              <a:gd name="connsiteY0" fmla="*/ 549275 h 552450"/>
              <a:gd name="connsiteX1" fmla="*/ 711200 w 711200"/>
              <a:gd name="connsiteY1" fmla="*/ 0 h 552450"/>
              <a:gd name="connsiteX2" fmla="*/ 641350 w 711200"/>
              <a:gd name="connsiteY2" fmla="*/ 209550 h 552450"/>
              <a:gd name="connsiteX3" fmla="*/ 552450 w 711200"/>
              <a:gd name="connsiteY3" fmla="*/ 336550 h 552450"/>
              <a:gd name="connsiteX4" fmla="*/ 406400 w 711200"/>
              <a:gd name="connsiteY4" fmla="*/ 419100 h 552450"/>
              <a:gd name="connsiteX5" fmla="*/ 165100 w 711200"/>
              <a:gd name="connsiteY5" fmla="*/ 495300 h 552450"/>
              <a:gd name="connsiteX6" fmla="*/ 0 w 711200"/>
              <a:gd name="connsiteY6" fmla="*/ 552450 h 552450"/>
              <a:gd name="connsiteX7" fmla="*/ 711200 w 711200"/>
              <a:gd name="connsiteY7" fmla="*/ 549275 h 55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11200" h="552450">
                <a:moveTo>
                  <a:pt x="711200" y="549275"/>
                </a:moveTo>
                <a:lnTo>
                  <a:pt x="711200" y="0"/>
                </a:lnTo>
                <a:lnTo>
                  <a:pt x="641350" y="209550"/>
                </a:lnTo>
                <a:lnTo>
                  <a:pt x="552450" y="336550"/>
                </a:lnTo>
                <a:lnTo>
                  <a:pt x="406400" y="419100"/>
                </a:lnTo>
                <a:lnTo>
                  <a:pt x="165100" y="495300"/>
                </a:lnTo>
                <a:cubicBezTo>
                  <a:pt x="40217" y="514350"/>
                  <a:pt x="55033" y="533400"/>
                  <a:pt x="0" y="552450"/>
                </a:cubicBezTo>
                <a:lnTo>
                  <a:pt x="711200" y="549275"/>
                </a:lnTo>
                <a:close/>
              </a:path>
            </a:pathLst>
          </a:cu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フリーフォーム: 図形 23">
            <a:extLst>
              <a:ext uri="{FF2B5EF4-FFF2-40B4-BE49-F238E27FC236}">
                <a16:creationId xmlns:a16="http://schemas.microsoft.com/office/drawing/2014/main" id="{46879455-765E-4598-98C0-6B77615F9E37}"/>
              </a:ext>
            </a:extLst>
          </p:cNvPr>
          <p:cNvSpPr/>
          <p:nvPr/>
        </p:nvSpPr>
        <p:spPr>
          <a:xfrm>
            <a:off x="6746875" y="2470150"/>
            <a:ext cx="711200" cy="552450"/>
          </a:xfrm>
          <a:custGeom>
            <a:avLst/>
            <a:gdLst>
              <a:gd name="connsiteX0" fmla="*/ 711200 w 711200"/>
              <a:gd name="connsiteY0" fmla="*/ 549275 h 552450"/>
              <a:gd name="connsiteX1" fmla="*/ 711200 w 711200"/>
              <a:gd name="connsiteY1" fmla="*/ 0 h 552450"/>
              <a:gd name="connsiteX2" fmla="*/ 641350 w 711200"/>
              <a:gd name="connsiteY2" fmla="*/ 209550 h 552450"/>
              <a:gd name="connsiteX3" fmla="*/ 552450 w 711200"/>
              <a:gd name="connsiteY3" fmla="*/ 336550 h 552450"/>
              <a:gd name="connsiteX4" fmla="*/ 406400 w 711200"/>
              <a:gd name="connsiteY4" fmla="*/ 419100 h 552450"/>
              <a:gd name="connsiteX5" fmla="*/ 165100 w 711200"/>
              <a:gd name="connsiteY5" fmla="*/ 495300 h 552450"/>
              <a:gd name="connsiteX6" fmla="*/ 0 w 711200"/>
              <a:gd name="connsiteY6" fmla="*/ 552450 h 552450"/>
              <a:gd name="connsiteX7" fmla="*/ 711200 w 711200"/>
              <a:gd name="connsiteY7" fmla="*/ 549275 h 552450"/>
              <a:gd name="connsiteX0" fmla="*/ 711200 w 711200"/>
              <a:gd name="connsiteY0" fmla="*/ 549275 h 552450"/>
              <a:gd name="connsiteX1" fmla="*/ 711200 w 711200"/>
              <a:gd name="connsiteY1" fmla="*/ 0 h 552450"/>
              <a:gd name="connsiteX2" fmla="*/ 641350 w 711200"/>
              <a:gd name="connsiteY2" fmla="*/ 209550 h 552450"/>
              <a:gd name="connsiteX3" fmla="*/ 552450 w 711200"/>
              <a:gd name="connsiteY3" fmla="*/ 336550 h 552450"/>
              <a:gd name="connsiteX4" fmla="*/ 406400 w 711200"/>
              <a:gd name="connsiteY4" fmla="*/ 419100 h 552450"/>
              <a:gd name="connsiteX5" fmla="*/ 165100 w 711200"/>
              <a:gd name="connsiteY5" fmla="*/ 495300 h 552450"/>
              <a:gd name="connsiteX6" fmla="*/ 0 w 711200"/>
              <a:gd name="connsiteY6" fmla="*/ 552450 h 552450"/>
              <a:gd name="connsiteX7" fmla="*/ 711200 w 711200"/>
              <a:gd name="connsiteY7" fmla="*/ 549275 h 55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11200" h="552450">
                <a:moveTo>
                  <a:pt x="711200" y="549275"/>
                </a:moveTo>
                <a:lnTo>
                  <a:pt x="711200" y="0"/>
                </a:lnTo>
                <a:lnTo>
                  <a:pt x="641350" y="209550"/>
                </a:lnTo>
                <a:lnTo>
                  <a:pt x="552450" y="336550"/>
                </a:lnTo>
                <a:lnTo>
                  <a:pt x="406400" y="419100"/>
                </a:lnTo>
                <a:lnTo>
                  <a:pt x="165100" y="495300"/>
                </a:lnTo>
                <a:cubicBezTo>
                  <a:pt x="40217" y="514350"/>
                  <a:pt x="55033" y="533400"/>
                  <a:pt x="0" y="552450"/>
                </a:cubicBezTo>
                <a:lnTo>
                  <a:pt x="711200" y="549275"/>
                </a:lnTo>
                <a:close/>
              </a:path>
            </a:pathLst>
          </a:cu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The normal distribution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551068" cy="498925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unknown values of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𝝈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or both</a:t>
                </a: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machine makes metal sheets with width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modelled as a normal distribution such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𝑋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~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𝑁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(50,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𝜎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𝑋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&lt;46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=0.2119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𝜎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Draw the sketches…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can use the inverse function on your calculator (see section 3C) to find the missing value on the standard distribution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probability is 0.2119, the mean is 0 and the standard deviation is 1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551068" cy="4989250"/>
              </a:xfrm>
              <a:blipFill>
                <a:blip r:embed="rId2"/>
                <a:stretch>
                  <a:fillRect t="-733" r="-1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3E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4F9D3FFA-D0BB-4C37-A9A6-7FC80898808C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59456" cy="51860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4F9D3FFA-D0BB-4C37-A9A6-7FC8089880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59456" cy="518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3" name="グループ化 102">
            <a:extLst>
              <a:ext uri="{FF2B5EF4-FFF2-40B4-BE49-F238E27FC236}">
                <a16:creationId xmlns:a16="http://schemas.microsoft.com/office/drawing/2014/main" id="{DF2C305D-85F8-4DA8-88A7-FED0F97FE224}"/>
              </a:ext>
            </a:extLst>
          </p:cNvPr>
          <p:cNvGrpSpPr/>
          <p:nvPr/>
        </p:nvGrpSpPr>
        <p:grpSpPr>
          <a:xfrm>
            <a:off x="6457063" y="1210488"/>
            <a:ext cx="2314772" cy="2087293"/>
            <a:chOff x="4499342" y="1196752"/>
            <a:chExt cx="4321250" cy="3985257"/>
          </a:xfrm>
        </p:grpSpPr>
        <p:cxnSp>
          <p:nvCxnSpPr>
            <p:cNvPr id="104" name="直線矢印コネクタ 103">
              <a:extLst>
                <a:ext uri="{FF2B5EF4-FFF2-40B4-BE49-F238E27FC236}">
                  <a16:creationId xmlns:a16="http://schemas.microsoft.com/office/drawing/2014/main" id="{782BC811-BEF1-4735-8FD5-229B2566A098}"/>
                </a:ext>
              </a:extLst>
            </p:cNvPr>
            <p:cNvCxnSpPr/>
            <p:nvPr/>
          </p:nvCxnSpPr>
          <p:spPr>
            <a:xfrm>
              <a:off x="4932040" y="4653136"/>
              <a:ext cx="388843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矢印コネクタ 104">
              <a:extLst>
                <a:ext uri="{FF2B5EF4-FFF2-40B4-BE49-F238E27FC236}">
                  <a16:creationId xmlns:a16="http://schemas.microsoft.com/office/drawing/2014/main" id="{CEEC51FA-DA67-4014-95F9-D330CC2043A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32040" y="1340768"/>
              <a:ext cx="0" cy="331236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テキスト ボックス 105">
              <a:extLst>
                <a:ext uri="{FF2B5EF4-FFF2-40B4-BE49-F238E27FC236}">
                  <a16:creationId xmlns:a16="http://schemas.microsoft.com/office/drawing/2014/main" id="{F0F4BA9E-8F9D-415E-8BED-6FE1422ED3D8}"/>
                </a:ext>
              </a:extLst>
            </p:cNvPr>
            <p:cNvSpPr txBox="1"/>
            <p:nvPr/>
          </p:nvSpPr>
          <p:spPr>
            <a:xfrm>
              <a:off x="4499342" y="1196752"/>
              <a:ext cx="403393" cy="52887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p:sp>
          <p:nvSpPr>
            <p:cNvPr id="107" name="テキスト ボックス 106">
              <a:extLst>
                <a:ext uri="{FF2B5EF4-FFF2-40B4-BE49-F238E27FC236}">
                  <a16:creationId xmlns:a16="http://schemas.microsoft.com/office/drawing/2014/main" id="{0BC6202D-3E32-4254-A7DF-44D2BC403633}"/>
                </a:ext>
              </a:extLst>
            </p:cNvPr>
            <p:cNvSpPr txBox="1"/>
            <p:nvPr/>
          </p:nvSpPr>
          <p:spPr>
            <a:xfrm>
              <a:off x="8820471" y="4653136"/>
              <a:ext cx="121" cy="52887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endParaRPr lang="en-GB" dirty="0"/>
            </a:p>
          </p:txBody>
        </p:sp>
        <p:grpSp>
          <p:nvGrpSpPr>
            <p:cNvPr id="108" name="グループ化 107">
              <a:extLst>
                <a:ext uri="{FF2B5EF4-FFF2-40B4-BE49-F238E27FC236}">
                  <a16:creationId xmlns:a16="http://schemas.microsoft.com/office/drawing/2014/main" id="{0F2D04FC-5C0D-43FB-A31D-902D942841DB}"/>
                </a:ext>
              </a:extLst>
            </p:cNvPr>
            <p:cNvGrpSpPr/>
            <p:nvPr/>
          </p:nvGrpSpPr>
          <p:grpSpPr>
            <a:xfrm>
              <a:off x="5058300" y="1628800"/>
              <a:ext cx="3637208" cy="2973657"/>
              <a:chOff x="5004048" y="1412776"/>
              <a:chExt cx="3637208" cy="2973657"/>
            </a:xfrm>
          </p:grpSpPr>
          <p:sp>
            <p:nvSpPr>
              <p:cNvPr id="109" name="Freeform 22">
                <a:extLst>
                  <a:ext uri="{FF2B5EF4-FFF2-40B4-BE49-F238E27FC236}">
                    <a16:creationId xmlns:a16="http://schemas.microsoft.com/office/drawing/2014/main" id="{D8EE3FF3-23C7-4878-AD2B-46660D09280A}"/>
                  </a:ext>
                </a:extLst>
              </p:cNvPr>
              <p:cNvSpPr/>
              <p:nvPr/>
            </p:nvSpPr>
            <p:spPr>
              <a:xfrm>
                <a:off x="5004048" y="1412776"/>
                <a:ext cx="1837008" cy="2973657"/>
              </a:xfrm>
              <a:custGeom>
                <a:avLst/>
                <a:gdLst>
                  <a:gd name="connsiteX0" fmla="*/ 2331720 w 2331720"/>
                  <a:gd name="connsiteY0" fmla="*/ 0 h 2002536"/>
                  <a:gd name="connsiteX1" fmla="*/ 1664208 w 2331720"/>
                  <a:gd name="connsiteY1" fmla="*/ 265176 h 2002536"/>
                  <a:gd name="connsiteX2" fmla="*/ 932688 w 2331720"/>
                  <a:gd name="connsiteY2" fmla="*/ 1591056 h 2002536"/>
                  <a:gd name="connsiteX3" fmla="*/ 0 w 2331720"/>
                  <a:gd name="connsiteY3" fmla="*/ 2002536 h 2002536"/>
                  <a:gd name="connsiteX0" fmla="*/ 3178737 w 3178737"/>
                  <a:gd name="connsiteY0" fmla="*/ 0 h 2038731"/>
                  <a:gd name="connsiteX1" fmla="*/ 2511225 w 3178737"/>
                  <a:gd name="connsiteY1" fmla="*/ 265176 h 2038731"/>
                  <a:gd name="connsiteX2" fmla="*/ 1779705 w 3178737"/>
                  <a:gd name="connsiteY2" fmla="*/ 1591056 h 2038731"/>
                  <a:gd name="connsiteX3" fmla="*/ 0 w 3178737"/>
                  <a:gd name="connsiteY3" fmla="*/ 2038731 h 2038731"/>
                  <a:gd name="connsiteX0" fmla="*/ 3178737 w 3178737"/>
                  <a:gd name="connsiteY0" fmla="*/ 441 h 2039172"/>
                  <a:gd name="connsiteX1" fmla="*/ 2511225 w 3178737"/>
                  <a:gd name="connsiteY1" fmla="*/ 265617 h 2039172"/>
                  <a:gd name="connsiteX2" fmla="*/ 1779706 w 3178737"/>
                  <a:gd name="connsiteY2" fmla="*/ 1730244 h 2039172"/>
                  <a:gd name="connsiteX3" fmla="*/ 0 w 3178737"/>
                  <a:gd name="connsiteY3" fmla="*/ 2039172 h 2039172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012111 w 3012111"/>
                  <a:gd name="connsiteY0" fmla="*/ 425 h 2027091"/>
                  <a:gd name="connsiteX1" fmla="*/ 2511225 w 3012111"/>
                  <a:gd name="connsiteY1" fmla="*/ 253536 h 2027091"/>
                  <a:gd name="connsiteX2" fmla="*/ 1779706 w 3012111"/>
                  <a:gd name="connsiteY2" fmla="*/ 1651806 h 2027091"/>
                  <a:gd name="connsiteX3" fmla="*/ 0 w 3012111"/>
                  <a:gd name="connsiteY3" fmla="*/ 2027091 h 2027091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73255" h="2020633">
                    <a:moveTo>
                      <a:pt x="2873255" y="0"/>
                    </a:moveTo>
                    <a:cubicBezTo>
                      <a:pt x="2753284" y="12065"/>
                      <a:pt x="2693483" y="-27147"/>
                      <a:pt x="2511225" y="247078"/>
                    </a:cubicBezTo>
                    <a:cubicBezTo>
                      <a:pt x="2328967" y="521303"/>
                      <a:pt x="2209815" y="1367854"/>
                      <a:pt x="1779706" y="1645348"/>
                    </a:cubicBezTo>
                    <a:cubicBezTo>
                      <a:pt x="1502338" y="1934908"/>
                      <a:pt x="313775" y="1989836"/>
                      <a:pt x="0" y="2020633"/>
                    </a:cubicBezTo>
                  </a:path>
                </a:pathLst>
              </a:cu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0" name="Freeform 22">
                <a:extLst>
                  <a:ext uri="{FF2B5EF4-FFF2-40B4-BE49-F238E27FC236}">
                    <a16:creationId xmlns:a16="http://schemas.microsoft.com/office/drawing/2014/main" id="{59348E21-BBD7-44CD-81D0-CFB0F3B3D60D}"/>
                  </a:ext>
                </a:extLst>
              </p:cNvPr>
              <p:cNvSpPr/>
              <p:nvPr/>
            </p:nvSpPr>
            <p:spPr>
              <a:xfrm flipH="1">
                <a:off x="6804248" y="1412776"/>
                <a:ext cx="1837008" cy="2973657"/>
              </a:xfrm>
              <a:custGeom>
                <a:avLst/>
                <a:gdLst>
                  <a:gd name="connsiteX0" fmla="*/ 2331720 w 2331720"/>
                  <a:gd name="connsiteY0" fmla="*/ 0 h 2002536"/>
                  <a:gd name="connsiteX1" fmla="*/ 1664208 w 2331720"/>
                  <a:gd name="connsiteY1" fmla="*/ 265176 h 2002536"/>
                  <a:gd name="connsiteX2" fmla="*/ 932688 w 2331720"/>
                  <a:gd name="connsiteY2" fmla="*/ 1591056 h 2002536"/>
                  <a:gd name="connsiteX3" fmla="*/ 0 w 2331720"/>
                  <a:gd name="connsiteY3" fmla="*/ 2002536 h 2002536"/>
                  <a:gd name="connsiteX0" fmla="*/ 3178737 w 3178737"/>
                  <a:gd name="connsiteY0" fmla="*/ 0 h 2038731"/>
                  <a:gd name="connsiteX1" fmla="*/ 2511225 w 3178737"/>
                  <a:gd name="connsiteY1" fmla="*/ 265176 h 2038731"/>
                  <a:gd name="connsiteX2" fmla="*/ 1779705 w 3178737"/>
                  <a:gd name="connsiteY2" fmla="*/ 1591056 h 2038731"/>
                  <a:gd name="connsiteX3" fmla="*/ 0 w 3178737"/>
                  <a:gd name="connsiteY3" fmla="*/ 2038731 h 2038731"/>
                  <a:gd name="connsiteX0" fmla="*/ 3178737 w 3178737"/>
                  <a:gd name="connsiteY0" fmla="*/ 441 h 2039172"/>
                  <a:gd name="connsiteX1" fmla="*/ 2511225 w 3178737"/>
                  <a:gd name="connsiteY1" fmla="*/ 265617 h 2039172"/>
                  <a:gd name="connsiteX2" fmla="*/ 1779706 w 3178737"/>
                  <a:gd name="connsiteY2" fmla="*/ 1730244 h 2039172"/>
                  <a:gd name="connsiteX3" fmla="*/ 0 w 3178737"/>
                  <a:gd name="connsiteY3" fmla="*/ 2039172 h 2039172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012111 w 3012111"/>
                  <a:gd name="connsiteY0" fmla="*/ 425 h 2027091"/>
                  <a:gd name="connsiteX1" fmla="*/ 2511225 w 3012111"/>
                  <a:gd name="connsiteY1" fmla="*/ 253536 h 2027091"/>
                  <a:gd name="connsiteX2" fmla="*/ 1779706 w 3012111"/>
                  <a:gd name="connsiteY2" fmla="*/ 1651806 h 2027091"/>
                  <a:gd name="connsiteX3" fmla="*/ 0 w 3012111"/>
                  <a:gd name="connsiteY3" fmla="*/ 2027091 h 2027091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73255" h="2020633">
                    <a:moveTo>
                      <a:pt x="2873255" y="0"/>
                    </a:moveTo>
                    <a:cubicBezTo>
                      <a:pt x="2753284" y="12065"/>
                      <a:pt x="2693483" y="-27147"/>
                      <a:pt x="2511225" y="247078"/>
                    </a:cubicBezTo>
                    <a:cubicBezTo>
                      <a:pt x="2328967" y="521303"/>
                      <a:pt x="2209815" y="1367854"/>
                      <a:pt x="1779706" y="1645348"/>
                    </a:cubicBezTo>
                    <a:cubicBezTo>
                      <a:pt x="1502338" y="1934908"/>
                      <a:pt x="313775" y="1989836"/>
                      <a:pt x="0" y="2020633"/>
                    </a:cubicBezTo>
                  </a:path>
                </a:pathLst>
              </a:cu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テキスト ボックス 110">
                <a:extLst>
                  <a:ext uri="{FF2B5EF4-FFF2-40B4-BE49-F238E27FC236}">
                    <a16:creationId xmlns:a16="http://schemas.microsoft.com/office/drawing/2014/main" id="{9C618740-ACF0-4854-B2D8-C61B622758BD}"/>
                  </a:ext>
                </a:extLst>
              </p:cNvPr>
              <p:cNvSpPr txBox="1"/>
              <p:nvPr/>
            </p:nvSpPr>
            <p:spPr>
              <a:xfrm>
                <a:off x="8172526" y="1448706"/>
                <a:ext cx="7605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1" name="テキスト ボックス 110">
                <a:extLst>
                  <a:ext uri="{FF2B5EF4-FFF2-40B4-BE49-F238E27FC236}">
                    <a16:creationId xmlns:a16="http://schemas.microsoft.com/office/drawing/2014/main" id="{9C618740-ACF0-4854-B2D8-C61B62275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2526" y="1448706"/>
                <a:ext cx="760528" cy="307777"/>
              </a:xfrm>
              <a:prstGeom prst="rect">
                <a:avLst/>
              </a:prstGeom>
              <a:blipFill>
                <a:blip r:embed="rId4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テキスト ボックス 111">
                <a:extLst>
                  <a:ext uri="{FF2B5EF4-FFF2-40B4-BE49-F238E27FC236}">
                    <a16:creationId xmlns:a16="http://schemas.microsoft.com/office/drawing/2014/main" id="{227E8B77-959A-42AC-85C8-9C5306042917}"/>
                  </a:ext>
                </a:extLst>
              </p:cNvPr>
              <p:cNvSpPr txBox="1"/>
              <p:nvPr/>
            </p:nvSpPr>
            <p:spPr>
              <a:xfrm>
                <a:off x="8174005" y="1796414"/>
                <a:ext cx="5947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2" name="テキスト ボックス 111">
                <a:extLst>
                  <a:ext uri="{FF2B5EF4-FFF2-40B4-BE49-F238E27FC236}">
                    <a16:creationId xmlns:a16="http://schemas.microsoft.com/office/drawing/2014/main" id="{227E8B77-959A-42AC-85C8-9C53060429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4005" y="1796414"/>
                <a:ext cx="594778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3" name="直線矢印コネクタ 112">
            <a:extLst>
              <a:ext uri="{FF2B5EF4-FFF2-40B4-BE49-F238E27FC236}">
                <a16:creationId xmlns:a16="http://schemas.microsoft.com/office/drawing/2014/main" id="{851C4547-1D9D-45C8-A48A-500675ACC901}"/>
              </a:ext>
            </a:extLst>
          </p:cNvPr>
          <p:cNvCxnSpPr>
            <a:cxnSpLocks/>
          </p:cNvCxnSpPr>
          <p:nvPr/>
        </p:nvCxnSpPr>
        <p:spPr>
          <a:xfrm flipV="1">
            <a:off x="7730322" y="1436775"/>
            <a:ext cx="0" cy="1567003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テキスト ボックス 113">
                <a:extLst>
                  <a:ext uri="{FF2B5EF4-FFF2-40B4-BE49-F238E27FC236}">
                    <a16:creationId xmlns:a16="http://schemas.microsoft.com/office/drawing/2014/main" id="{9A4328EC-8824-416B-B3EC-850B88BDDCE1}"/>
                  </a:ext>
                </a:extLst>
              </p:cNvPr>
              <p:cNvSpPr txBox="1"/>
              <p:nvPr/>
            </p:nvSpPr>
            <p:spPr>
              <a:xfrm>
                <a:off x="7620989" y="3003216"/>
                <a:ext cx="27551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50</m:t>
                      </m:r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4" name="テキスト ボックス 113">
                <a:extLst>
                  <a:ext uri="{FF2B5EF4-FFF2-40B4-BE49-F238E27FC236}">
                    <a16:creationId xmlns:a16="http://schemas.microsoft.com/office/drawing/2014/main" id="{9A4328EC-8824-416B-B3EC-850B88BDDC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989" y="3003216"/>
                <a:ext cx="275514" cy="261610"/>
              </a:xfrm>
              <a:prstGeom prst="rect">
                <a:avLst/>
              </a:prstGeom>
              <a:blipFill>
                <a:blip r:embed="rId6"/>
                <a:stretch>
                  <a:fillRect l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テキスト ボックス 114">
                <a:extLst>
                  <a:ext uri="{FF2B5EF4-FFF2-40B4-BE49-F238E27FC236}">
                    <a16:creationId xmlns:a16="http://schemas.microsoft.com/office/drawing/2014/main" id="{CDC47446-BB0C-42A2-BB07-1B174B0F588B}"/>
                  </a:ext>
                </a:extLst>
              </p:cNvPr>
              <p:cNvSpPr txBox="1"/>
              <p:nvPr/>
            </p:nvSpPr>
            <p:spPr>
              <a:xfrm>
                <a:off x="7935455" y="1131312"/>
                <a:ext cx="120969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(50,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?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5" name="テキスト ボックス 114">
                <a:extLst>
                  <a:ext uri="{FF2B5EF4-FFF2-40B4-BE49-F238E27FC236}">
                    <a16:creationId xmlns:a16="http://schemas.microsoft.com/office/drawing/2014/main" id="{CDC47446-BB0C-42A2-BB07-1B174B0F58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5455" y="1131312"/>
                <a:ext cx="1209690" cy="307777"/>
              </a:xfrm>
              <a:prstGeom prst="rect">
                <a:avLst/>
              </a:prstGeom>
              <a:blipFill>
                <a:blip r:embed="rId7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6" name="直線矢印コネクタ 115">
            <a:extLst>
              <a:ext uri="{FF2B5EF4-FFF2-40B4-BE49-F238E27FC236}">
                <a16:creationId xmlns:a16="http://schemas.microsoft.com/office/drawing/2014/main" id="{04C30585-EA03-463E-A76F-69D80CEBF5A3}"/>
              </a:ext>
            </a:extLst>
          </p:cNvPr>
          <p:cNvCxnSpPr>
            <a:cxnSpLocks/>
          </p:cNvCxnSpPr>
          <p:nvPr/>
        </p:nvCxnSpPr>
        <p:spPr>
          <a:xfrm flipV="1">
            <a:off x="7460110" y="2459115"/>
            <a:ext cx="0" cy="555022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テキスト ボックス 116">
                <a:extLst>
                  <a:ext uri="{FF2B5EF4-FFF2-40B4-BE49-F238E27FC236}">
                    <a16:creationId xmlns:a16="http://schemas.microsoft.com/office/drawing/2014/main" id="{006DF0C6-61BE-4D55-B8E5-1148B59585FA}"/>
                  </a:ext>
                </a:extLst>
              </p:cNvPr>
              <p:cNvSpPr txBox="1"/>
              <p:nvPr/>
            </p:nvSpPr>
            <p:spPr>
              <a:xfrm>
                <a:off x="7347401" y="3004520"/>
                <a:ext cx="26882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46</m:t>
                      </m:r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7" name="テキスト ボックス 116">
                <a:extLst>
                  <a:ext uri="{FF2B5EF4-FFF2-40B4-BE49-F238E27FC236}">
                    <a16:creationId xmlns:a16="http://schemas.microsoft.com/office/drawing/2014/main" id="{006DF0C6-61BE-4D55-B8E5-1148B59585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7401" y="3004520"/>
                <a:ext cx="268826" cy="261610"/>
              </a:xfrm>
              <a:prstGeom prst="rect">
                <a:avLst/>
              </a:prstGeom>
              <a:blipFill>
                <a:blip r:embed="rId8"/>
                <a:stretch>
                  <a:fillRect l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1A6A6F60-D845-4124-9AF5-47C531B26766}"/>
              </a:ext>
            </a:extLst>
          </p:cNvPr>
          <p:cNvSpPr txBox="1"/>
          <p:nvPr/>
        </p:nvSpPr>
        <p:spPr>
          <a:xfrm>
            <a:off x="6642758" y="2440251"/>
            <a:ext cx="761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Area = 0.2119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20" name="グループ化 119">
            <a:extLst>
              <a:ext uri="{FF2B5EF4-FFF2-40B4-BE49-F238E27FC236}">
                <a16:creationId xmlns:a16="http://schemas.microsoft.com/office/drawing/2014/main" id="{F2204A4B-748E-4900-BC7C-28C84EFDF3F1}"/>
              </a:ext>
            </a:extLst>
          </p:cNvPr>
          <p:cNvGrpSpPr/>
          <p:nvPr/>
        </p:nvGrpSpPr>
        <p:grpSpPr>
          <a:xfrm>
            <a:off x="6487543" y="3732708"/>
            <a:ext cx="2314772" cy="2087293"/>
            <a:chOff x="4499342" y="1196752"/>
            <a:chExt cx="4321250" cy="3985257"/>
          </a:xfrm>
        </p:grpSpPr>
        <p:cxnSp>
          <p:nvCxnSpPr>
            <p:cNvPr id="121" name="直線矢印コネクタ 120">
              <a:extLst>
                <a:ext uri="{FF2B5EF4-FFF2-40B4-BE49-F238E27FC236}">
                  <a16:creationId xmlns:a16="http://schemas.microsoft.com/office/drawing/2014/main" id="{BAF785C9-FFB2-4702-8C25-6E905F32A0DE}"/>
                </a:ext>
              </a:extLst>
            </p:cNvPr>
            <p:cNvCxnSpPr/>
            <p:nvPr/>
          </p:nvCxnSpPr>
          <p:spPr>
            <a:xfrm>
              <a:off x="4932040" y="4653136"/>
              <a:ext cx="388843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矢印コネクタ 121">
              <a:extLst>
                <a:ext uri="{FF2B5EF4-FFF2-40B4-BE49-F238E27FC236}">
                  <a16:creationId xmlns:a16="http://schemas.microsoft.com/office/drawing/2014/main" id="{EADA227F-F3F0-47D3-96A7-53147C12434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32040" y="1340768"/>
              <a:ext cx="0" cy="331236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74772BD6-CFAA-4662-BD38-D4468308CDD1}"/>
                </a:ext>
              </a:extLst>
            </p:cNvPr>
            <p:cNvSpPr txBox="1"/>
            <p:nvPr/>
          </p:nvSpPr>
          <p:spPr>
            <a:xfrm>
              <a:off x="4499342" y="1196752"/>
              <a:ext cx="403393" cy="52887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p:sp>
          <p:nvSpPr>
            <p:cNvPr id="124" name="テキスト ボックス 123">
              <a:extLst>
                <a:ext uri="{FF2B5EF4-FFF2-40B4-BE49-F238E27FC236}">
                  <a16:creationId xmlns:a16="http://schemas.microsoft.com/office/drawing/2014/main" id="{DF0BEBA2-A8FE-4D5F-98AB-315ACC9849B5}"/>
                </a:ext>
              </a:extLst>
            </p:cNvPr>
            <p:cNvSpPr txBox="1"/>
            <p:nvPr/>
          </p:nvSpPr>
          <p:spPr>
            <a:xfrm>
              <a:off x="8820471" y="4653136"/>
              <a:ext cx="121" cy="52887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endParaRPr lang="en-GB" dirty="0"/>
            </a:p>
          </p:txBody>
        </p:sp>
        <p:grpSp>
          <p:nvGrpSpPr>
            <p:cNvPr id="125" name="グループ化 124">
              <a:extLst>
                <a:ext uri="{FF2B5EF4-FFF2-40B4-BE49-F238E27FC236}">
                  <a16:creationId xmlns:a16="http://schemas.microsoft.com/office/drawing/2014/main" id="{6CB95A02-8B8E-4487-AC89-8C9083AACD97}"/>
                </a:ext>
              </a:extLst>
            </p:cNvPr>
            <p:cNvGrpSpPr/>
            <p:nvPr/>
          </p:nvGrpSpPr>
          <p:grpSpPr>
            <a:xfrm>
              <a:off x="5058300" y="1628800"/>
              <a:ext cx="3637208" cy="2973657"/>
              <a:chOff x="5004048" y="1412776"/>
              <a:chExt cx="3637208" cy="2973657"/>
            </a:xfrm>
          </p:grpSpPr>
          <p:sp>
            <p:nvSpPr>
              <p:cNvPr id="126" name="Freeform 22">
                <a:extLst>
                  <a:ext uri="{FF2B5EF4-FFF2-40B4-BE49-F238E27FC236}">
                    <a16:creationId xmlns:a16="http://schemas.microsoft.com/office/drawing/2014/main" id="{3A16DE8E-B178-477C-85A4-84AE05B87BFF}"/>
                  </a:ext>
                </a:extLst>
              </p:cNvPr>
              <p:cNvSpPr/>
              <p:nvPr/>
            </p:nvSpPr>
            <p:spPr>
              <a:xfrm>
                <a:off x="5004048" y="1412776"/>
                <a:ext cx="1837008" cy="2973657"/>
              </a:xfrm>
              <a:custGeom>
                <a:avLst/>
                <a:gdLst>
                  <a:gd name="connsiteX0" fmla="*/ 2331720 w 2331720"/>
                  <a:gd name="connsiteY0" fmla="*/ 0 h 2002536"/>
                  <a:gd name="connsiteX1" fmla="*/ 1664208 w 2331720"/>
                  <a:gd name="connsiteY1" fmla="*/ 265176 h 2002536"/>
                  <a:gd name="connsiteX2" fmla="*/ 932688 w 2331720"/>
                  <a:gd name="connsiteY2" fmla="*/ 1591056 h 2002536"/>
                  <a:gd name="connsiteX3" fmla="*/ 0 w 2331720"/>
                  <a:gd name="connsiteY3" fmla="*/ 2002536 h 2002536"/>
                  <a:gd name="connsiteX0" fmla="*/ 3178737 w 3178737"/>
                  <a:gd name="connsiteY0" fmla="*/ 0 h 2038731"/>
                  <a:gd name="connsiteX1" fmla="*/ 2511225 w 3178737"/>
                  <a:gd name="connsiteY1" fmla="*/ 265176 h 2038731"/>
                  <a:gd name="connsiteX2" fmla="*/ 1779705 w 3178737"/>
                  <a:gd name="connsiteY2" fmla="*/ 1591056 h 2038731"/>
                  <a:gd name="connsiteX3" fmla="*/ 0 w 3178737"/>
                  <a:gd name="connsiteY3" fmla="*/ 2038731 h 2038731"/>
                  <a:gd name="connsiteX0" fmla="*/ 3178737 w 3178737"/>
                  <a:gd name="connsiteY0" fmla="*/ 441 h 2039172"/>
                  <a:gd name="connsiteX1" fmla="*/ 2511225 w 3178737"/>
                  <a:gd name="connsiteY1" fmla="*/ 265617 h 2039172"/>
                  <a:gd name="connsiteX2" fmla="*/ 1779706 w 3178737"/>
                  <a:gd name="connsiteY2" fmla="*/ 1730244 h 2039172"/>
                  <a:gd name="connsiteX3" fmla="*/ 0 w 3178737"/>
                  <a:gd name="connsiteY3" fmla="*/ 2039172 h 2039172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012111 w 3012111"/>
                  <a:gd name="connsiteY0" fmla="*/ 425 h 2027091"/>
                  <a:gd name="connsiteX1" fmla="*/ 2511225 w 3012111"/>
                  <a:gd name="connsiteY1" fmla="*/ 253536 h 2027091"/>
                  <a:gd name="connsiteX2" fmla="*/ 1779706 w 3012111"/>
                  <a:gd name="connsiteY2" fmla="*/ 1651806 h 2027091"/>
                  <a:gd name="connsiteX3" fmla="*/ 0 w 3012111"/>
                  <a:gd name="connsiteY3" fmla="*/ 2027091 h 2027091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73255" h="2020633">
                    <a:moveTo>
                      <a:pt x="2873255" y="0"/>
                    </a:moveTo>
                    <a:cubicBezTo>
                      <a:pt x="2753284" y="12065"/>
                      <a:pt x="2693483" y="-27147"/>
                      <a:pt x="2511225" y="247078"/>
                    </a:cubicBezTo>
                    <a:cubicBezTo>
                      <a:pt x="2328967" y="521303"/>
                      <a:pt x="2209815" y="1367854"/>
                      <a:pt x="1779706" y="1645348"/>
                    </a:cubicBezTo>
                    <a:cubicBezTo>
                      <a:pt x="1502338" y="1934908"/>
                      <a:pt x="313775" y="1989836"/>
                      <a:pt x="0" y="2020633"/>
                    </a:cubicBezTo>
                  </a:path>
                </a:pathLst>
              </a:cu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7" name="Freeform 22">
                <a:extLst>
                  <a:ext uri="{FF2B5EF4-FFF2-40B4-BE49-F238E27FC236}">
                    <a16:creationId xmlns:a16="http://schemas.microsoft.com/office/drawing/2014/main" id="{99F5B529-E63A-4757-BE21-0761F2A20893}"/>
                  </a:ext>
                </a:extLst>
              </p:cNvPr>
              <p:cNvSpPr/>
              <p:nvPr/>
            </p:nvSpPr>
            <p:spPr>
              <a:xfrm flipH="1">
                <a:off x="6804248" y="1412776"/>
                <a:ext cx="1837008" cy="2973657"/>
              </a:xfrm>
              <a:custGeom>
                <a:avLst/>
                <a:gdLst>
                  <a:gd name="connsiteX0" fmla="*/ 2331720 w 2331720"/>
                  <a:gd name="connsiteY0" fmla="*/ 0 h 2002536"/>
                  <a:gd name="connsiteX1" fmla="*/ 1664208 w 2331720"/>
                  <a:gd name="connsiteY1" fmla="*/ 265176 h 2002536"/>
                  <a:gd name="connsiteX2" fmla="*/ 932688 w 2331720"/>
                  <a:gd name="connsiteY2" fmla="*/ 1591056 h 2002536"/>
                  <a:gd name="connsiteX3" fmla="*/ 0 w 2331720"/>
                  <a:gd name="connsiteY3" fmla="*/ 2002536 h 2002536"/>
                  <a:gd name="connsiteX0" fmla="*/ 3178737 w 3178737"/>
                  <a:gd name="connsiteY0" fmla="*/ 0 h 2038731"/>
                  <a:gd name="connsiteX1" fmla="*/ 2511225 w 3178737"/>
                  <a:gd name="connsiteY1" fmla="*/ 265176 h 2038731"/>
                  <a:gd name="connsiteX2" fmla="*/ 1779705 w 3178737"/>
                  <a:gd name="connsiteY2" fmla="*/ 1591056 h 2038731"/>
                  <a:gd name="connsiteX3" fmla="*/ 0 w 3178737"/>
                  <a:gd name="connsiteY3" fmla="*/ 2038731 h 2038731"/>
                  <a:gd name="connsiteX0" fmla="*/ 3178737 w 3178737"/>
                  <a:gd name="connsiteY0" fmla="*/ 441 h 2039172"/>
                  <a:gd name="connsiteX1" fmla="*/ 2511225 w 3178737"/>
                  <a:gd name="connsiteY1" fmla="*/ 265617 h 2039172"/>
                  <a:gd name="connsiteX2" fmla="*/ 1779706 w 3178737"/>
                  <a:gd name="connsiteY2" fmla="*/ 1730244 h 2039172"/>
                  <a:gd name="connsiteX3" fmla="*/ 0 w 3178737"/>
                  <a:gd name="connsiteY3" fmla="*/ 2039172 h 2039172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012111 w 3012111"/>
                  <a:gd name="connsiteY0" fmla="*/ 425 h 2027091"/>
                  <a:gd name="connsiteX1" fmla="*/ 2511225 w 3012111"/>
                  <a:gd name="connsiteY1" fmla="*/ 253536 h 2027091"/>
                  <a:gd name="connsiteX2" fmla="*/ 1779706 w 3012111"/>
                  <a:gd name="connsiteY2" fmla="*/ 1651806 h 2027091"/>
                  <a:gd name="connsiteX3" fmla="*/ 0 w 3012111"/>
                  <a:gd name="connsiteY3" fmla="*/ 2027091 h 2027091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73255" h="2020633">
                    <a:moveTo>
                      <a:pt x="2873255" y="0"/>
                    </a:moveTo>
                    <a:cubicBezTo>
                      <a:pt x="2753284" y="12065"/>
                      <a:pt x="2693483" y="-27147"/>
                      <a:pt x="2511225" y="247078"/>
                    </a:cubicBezTo>
                    <a:cubicBezTo>
                      <a:pt x="2328967" y="521303"/>
                      <a:pt x="2209815" y="1367854"/>
                      <a:pt x="1779706" y="1645348"/>
                    </a:cubicBezTo>
                    <a:cubicBezTo>
                      <a:pt x="1502338" y="1934908"/>
                      <a:pt x="313775" y="1989836"/>
                      <a:pt x="0" y="2020633"/>
                    </a:cubicBezTo>
                  </a:path>
                </a:pathLst>
              </a:cu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テキスト ボックス 127">
                <a:extLst>
                  <a:ext uri="{FF2B5EF4-FFF2-40B4-BE49-F238E27FC236}">
                    <a16:creationId xmlns:a16="http://schemas.microsoft.com/office/drawing/2014/main" id="{FC785F11-1F1C-48F0-8E05-AF507E15222E}"/>
                  </a:ext>
                </a:extLst>
              </p:cNvPr>
              <p:cNvSpPr txBox="1"/>
              <p:nvPr/>
            </p:nvSpPr>
            <p:spPr>
              <a:xfrm>
                <a:off x="8203006" y="3970926"/>
                <a:ext cx="6611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8" name="テキスト ボックス 127">
                <a:extLst>
                  <a:ext uri="{FF2B5EF4-FFF2-40B4-BE49-F238E27FC236}">
                    <a16:creationId xmlns:a16="http://schemas.microsoft.com/office/drawing/2014/main" id="{FC785F11-1F1C-48F0-8E05-AF507E1522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3006" y="3970926"/>
                <a:ext cx="661143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テキスト ボックス 128">
                <a:extLst>
                  <a:ext uri="{FF2B5EF4-FFF2-40B4-BE49-F238E27FC236}">
                    <a16:creationId xmlns:a16="http://schemas.microsoft.com/office/drawing/2014/main" id="{D2200C47-9977-49BD-88D6-BD6254B70587}"/>
                  </a:ext>
                </a:extLst>
              </p:cNvPr>
              <p:cNvSpPr txBox="1"/>
              <p:nvPr/>
            </p:nvSpPr>
            <p:spPr>
              <a:xfrm>
                <a:off x="8204485" y="4318634"/>
                <a:ext cx="6687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9" name="テキスト ボックス 128">
                <a:extLst>
                  <a:ext uri="{FF2B5EF4-FFF2-40B4-BE49-F238E27FC236}">
                    <a16:creationId xmlns:a16="http://schemas.microsoft.com/office/drawing/2014/main" id="{D2200C47-9977-49BD-88D6-BD6254B705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4485" y="4318634"/>
                <a:ext cx="668709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0" name="直線矢印コネクタ 129">
            <a:extLst>
              <a:ext uri="{FF2B5EF4-FFF2-40B4-BE49-F238E27FC236}">
                <a16:creationId xmlns:a16="http://schemas.microsoft.com/office/drawing/2014/main" id="{895C977D-56AC-4317-8356-4DDA723E73D2}"/>
              </a:ext>
            </a:extLst>
          </p:cNvPr>
          <p:cNvCxnSpPr>
            <a:cxnSpLocks/>
          </p:cNvCxnSpPr>
          <p:nvPr/>
        </p:nvCxnSpPr>
        <p:spPr>
          <a:xfrm flipV="1">
            <a:off x="7760802" y="3958995"/>
            <a:ext cx="0" cy="1567003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テキスト ボックス 130">
                <a:extLst>
                  <a:ext uri="{FF2B5EF4-FFF2-40B4-BE49-F238E27FC236}">
                    <a16:creationId xmlns:a16="http://schemas.microsoft.com/office/drawing/2014/main" id="{9C073416-DF2E-4956-9966-8215F0249FF0}"/>
                  </a:ext>
                </a:extLst>
              </p:cNvPr>
              <p:cNvSpPr txBox="1"/>
              <p:nvPr/>
            </p:nvSpPr>
            <p:spPr>
              <a:xfrm>
                <a:off x="7648954" y="5533056"/>
                <a:ext cx="27551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1" name="テキスト ボックス 130">
                <a:extLst>
                  <a:ext uri="{FF2B5EF4-FFF2-40B4-BE49-F238E27FC236}">
                    <a16:creationId xmlns:a16="http://schemas.microsoft.com/office/drawing/2014/main" id="{9C073416-DF2E-4956-9966-8215F0249F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8954" y="5533056"/>
                <a:ext cx="275514" cy="2616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テキスト ボックス 131">
                <a:extLst>
                  <a:ext uri="{FF2B5EF4-FFF2-40B4-BE49-F238E27FC236}">
                    <a16:creationId xmlns:a16="http://schemas.microsoft.com/office/drawing/2014/main" id="{FBA5D548-A721-4104-8C0F-09CD6451E468}"/>
                  </a:ext>
                </a:extLst>
              </p:cNvPr>
              <p:cNvSpPr txBox="1"/>
              <p:nvPr/>
            </p:nvSpPr>
            <p:spPr>
              <a:xfrm>
                <a:off x="8036389" y="3653532"/>
                <a:ext cx="110761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𝑍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(0,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2" name="テキスト ボックス 131">
                <a:extLst>
                  <a:ext uri="{FF2B5EF4-FFF2-40B4-BE49-F238E27FC236}">
                    <a16:creationId xmlns:a16="http://schemas.microsoft.com/office/drawing/2014/main" id="{FBA5D548-A721-4104-8C0F-09CD6451E4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6389" y="3653532"/>
                <a:ext cx="1107611" cy="307777"/>
              </a:xfrm>
              <a:prstGeom prst="rect">
                <a:avLst/>
              </a:prstGeom>
              <a:blipFill>
                <a:blip r:embed="rId12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テキスト ボックス 133">
                <a:extLst>
                  <a:ext uri="{FF2B5EF4-FFF2-40B4-BE49-F238E27FC236}">
                    <a16:creationId xmlns:a16="http://schemas.microsoft.com/office/drawing/2014/main" id="{4C4B1EA0-1798-471D-B15B-8501B3623B30}"/>
                  </a:ext>
                </a:extLst>
              </p:cNvPr>
              <p:cNvSpPr txBox="1"/>
              <p:nvPr/>
            </p:nvSpPr>
            <p:spPr>
              <a:xfrm>
                <a:off x="7383356" y="5531503"/>
                <a:ext cx="26882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4" name="テキスト ボックス 133">
                <a:extLst>
                  <a:ext uri="{FF2B5EF4-FFF2-40B4-BE49-F238E27FC236}">
                    <a16:creationId xmlns:a16="http://schemas.microsoft.com/office/drawing/2014/main" id="{4C4B1EA0-1798-471D-B15B-8501B3623B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3356" y="5531503"/>
                <a:ext cx="268826" cy="2616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5" name="テキスト ボックス 134">
            <a:extLst>
              <a:ext uri="{FF2B5EF4-FFF2-40B4-BE49-F238E27FC236}">
                <a16:creationId xmlns:a16="http://schemas.microsoft.com/office/drawing/2014/main" id="{6BDB39CE-9C8F-48C0-B145-E8B3A3C39C8E}"/>
              </a:ext>
            </a:extLst>
          </p:cNvPr>
          <p:cNvSpPr txBox="1"/>
          <p:nvPr/>
        </p:nvSpPr>
        <p:spPr>
          <a:xfrm>
            <a:off x="6673238" y="4954851"/>
            <a:ext cx="761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Area = 0.2119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テキスト ボックス 135">
                <a:extLst>
                  <a:ext uri="{FF2B5EF4-FFF2-40B4-BE49-F238E27FC236}">
                    <a16:creationId xmlns:a16="http://schemas.microsoft.com/office/drawing/2014/main" id="{1E5F7053-5791-4248-9F5C-B27B5C9A1097}"/>
                  </a:ext>
                </a:extLst>
              </p:cNvPr>
              <p:cNvSpPr txBox="1"/>
              <p:nvPr/>
            </p:nvSpPr>
            <p:spPr>
              <a:xfrm>
                <a:off x="7172660" y="5530244"/>
                <a:ext cx="51096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−0.7998</m:t>
                      </m:r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6" name="テキスト ボックス 135">
                <a:extLst>
                  <a:ext uri="{FF2B5EF4-FFF2-40B4-BE49-F238E27FC236}">
                    <a16:creationId xmlns:a16="http://schemas.microsoft.com/office/drawing/2014/main" id="{1E5F7053-5791-4248-9F5C-B27B5C9A10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2660" y="5530244"/>
                <a:ext cx="510964" cy="261610"/>
              </a:xfrm>
              <a:prstGeom prst="rect">
                <a:avLst/>
              </a:prstGeom>
              <a:blipFill>
                <a:blip r:embed="rId14"/>
                <a:stretch>
                  <a:fillRect l="-10843" r="-84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8" name="直線矢印コネクタ 137">
            <a:extLst>
              <a:ext uri="{FF2B5EF4-FFF2-40B4-BE49-F238E27FC236}">
                <a16:creationId xmlns:a16="http://schemas.microsoft.com/office/drawing/2014/main" id="{05368C70-9412-46FB-AE23-34C115D7F31D}"/>
              </a:ext>
            </a:extLst>
          </p:cNvPr>
          <p:cNvCxnSpPr>
            <a:cxnSpLocks/>
          </p:cNvCxnSpPr>
          <p:nvPr/>
        </p:nvCxnSpPr>
        <p:spPr>
          <a:xfrm flipV="1">
            <a:off x="7490590" y="4981335"/>
            <a:ext cx="0" cy="555022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2F9F9043-DBC3-49A1-BBC2-6D0F35753965}"/>
              </a:ext>
            </a:extLst>
          </p:cNvPr>
          <p:cNvSpPr txBox="1"/>
          <p:nvPr/>
        </p:nvSpPr>
        <p:spPr>
          <a:xfrm>
            <a:off x="3859714" y="1348740"/>
            <a:ext cx="25908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now know that the point 46 on the original distribution is 0.7998 standard deviations </a:t>
            </a:r>
            <a:r>
              <a:rPr lang="en-US" sz="12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below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the mean…</a:t>
            </a:r>
          </a:p>
          <a:p>
            <a:pPr algn="ctr"/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Use the formula above to find what the standard deviation is…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テキスト ボックス 140">
                <a:extLst>
                  <a:ext uri="{FF2B5EF4-FFF2-40B4-BE49-F238E27FC236}">
                    <a16:creationId xmlns:a16="http://schemas.microsoft.com/office/drawing/2014/main" id="{5A624DCC-898D-4ACF-807C-083E0F04579D}"/>
                  </a:ext>
                </a:extLst>
              </p:cNvPr>
              <p:cNvSpPr txBox="1"/>
              <p:nvPr/>
            </p:nvSpPr>
            <p:spPr>
              <a:xfrm>
                <a:off x="4298271" y="2984376"/>
                <a:ext cx="795602" cy="36894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1" name="テキスト ボックス 140">
                <a:extLst>
                  <a:ext uri="{FF2B5EF4-FFF2-40B4-BE49-F238E27FC236}">
                    <a16:creationId xmlns:a16="http://schemas.microsoft.com/office/drawing/2014/main" id="{5A624DCC-898D-4ACF-807C-083E0F0457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8271" y="2984376"/>
                <a:ext cx="795602" cy="368947"/>
              </a:xfrm>
              <a:prstGeom prst="rect">
                <a:avLst/>
              </a:prstGeom>
              <a:blipFill>
                <a:blip r:embed="rId15"/>
                <a:stretch>
                  <a:fillRect l="-1527" t="-3333" r="-3817" b="-1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テキスト ボックス 141">
                <a:extLst>
                  <a:ext uri="{FF2B5EF4-FFF2-40B4-BE49-F238E27FC236}">
                    <a16:creationId xmlns:a16="http://schemas.microsoft.com/office/drawing/2014/main" id="{7CAF9335-F8C0-44AB-BB4A-315A25226397}"/>
                  </a:ext>
                </a:extLst>
              </p:cNvPr>
              <p:cNvSpPr txBox="1"/>
              <p:nvPr/>
            </p:nvSpPr>
            <p:spPr>
              <a:xfrm>
                <a:off x="3713824" y="3562903"/>
                <a:ext cx="1567737" cy="4090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−0.7998=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46−50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2" name="テキスト ボックス 141">
                <a:extLst>
                  <a:ext uri="{FF2B5EF4-FFF2-40B4-BE49-F238E27FC236}">
                    <a16:creationId xmlns:a16="http://schemas.microsoft.com/office/drawing/2014/main" id="{7CAF9335-F8C0-44AB-BB4A-315A252263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3824" y="3562903"/>
                <a:ext cx="1567737" cy="409086"/>
              </a:xfrm>
              <a:prstGeom prst="rect">
                <a:avLst/>
              </a:prstGeom>
              <a:blipFill>
                <a:blip r:embed="rId16"/>
                <a:stretch>
                  <a:fillRect r="-1946" b="-882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3" name="テキスト ボックス 142">
                <a:extLst>
                  <a:ext uri="{FF2B5EF4-FFF2-40B4-BE49-F238E27FC236}">
                    <a16:creationId xmlns:a16="http://schemas.microsoft.com/office/drawing/2014/main" id="{CDFBA635-FC1F-4E54-8B0F-C6B8FDEAE144}"/>
                  </a:ext>
                </a:extLst>
              </p:cNvPr>
              <p:cNvSpPr txBox="1"/>
              <p:nvPr/>
            </p:nvSpPr>
            <p:spPr>
              <a:xfrm>
                <a:off x="4274597" y="4105921"/>
                <a:ext cx="1065933" cy="4090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46−50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−0.7998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3" name="テキスト ボックス 142">
                <a:extLst>
                  <a:ext uri="{FF2B5EF4-FFF2-40B4-BE49-F238E27FC236}">
                    <a16:creationId xmlns:a16="http://schemas.microsoft.com/office/drawing/2014/main" id="{CDFBA635-FC1F-4E54-8B0F-C6B8FDEAE1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4597" y="4105921"/>
                <a:ext cx="1065933" cy="409086"/>
              </a:xfrm>
              <a:prstGeom prst="rect">
                <a:avLst/>
              </a:prstGeom>
              <a:blipFill>
                <a:blip r:embed="rId17"/>
                <a:stretch>
                  <a:fillRect l="-1143" t="-1493" r="-2286" b="-134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4" name="テキスト ボックス 143">
                <a:extLst>
                  <a:ext uri="{FF2B5EF4-FFF2-40B4-BE49-F238E27FC236}">
                    <a16:creationId xmlns:a16="http://schemas.microsoft.com/office/drawing/2014/main" id="{F6CCBCDC-3CBA-48AE-A745-FE268F0DA873}"/>
                  </a:ext>
                </a:extLst>
              </p:cNvPr>
              <p:cNvSpPr txBox="1"/>
              <p:nvPr/>
            </p:nvSpPr>
            <p:spPr>
              <a:xfrm>
                <a:off x="4276076" y="4746592"/>
                <a:ext cx="1210323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=5.00 (3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4" name="テキスト ボックス 143">
                <a:extLst>
                  <a:ext uri="{FF2B5EF4-FFF2-40B4-BE49-F238E27FC236}">
                    <a16:creationId xmlns:a16="http://schemas.microsoft.com/office/drawing/2014/main" id="{F6CCBCDC-3CBA-48AE-A745-FE268F0DA8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6076" y="4746592"/>
                <a:ext cx="1210323" cy="215444"/>
              </a:xfrm>
              <a:prstGeom prst="rect">
                <a:avLst/>
              </a:prstGeom>
              <a:blipFill>
                <a:blip r:embed="rId18"/>
                <a:stretch>
                  <a:fillRect l="-1005" r="-4020" b="-3428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5" name="円弧 144">
            <a:extLst>
              <a:ext uri="{FF2B5EF4-FFF2-40B4-BE49-F238E27FC236}">
                <a16:creationId xmlns:a16="http://schemas.microsoft.com/office/drawing/2014/main" id="{F2021DA1-FDE7-4226-BC98-BEBB6DFCA487}"/>
              </a:ext>
            </a:extLst>
          </p:cNvPr>
          <p:cNvSpPr/>
          <p:nvPr/>
        </p:nvSpPr>
        <p:spPr>
          <a:xfrm>
            <a:off x="5141446" y="3236440"/>
            <a:ext cx="241411" cy="552216"/>
          </a:xfrm>
          <a:prstGeom prst="arc">
            <a:avLst>
              <a:gd name="adj1" fmla="val 16200000"/>
              <a:gd name="adj2" fmla="val 5466105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" name="テキスト ボックス 145">
            <a:extLst>
              <a:ext uri="{FF2B5EF4-FFF2-40B4-BE49-F238E27FC236}">
                <a16:creationId xmlns:a16="http://schemas.microsoft.com/office/drawing/2014/main" id="{9C13D0BB-943D-4A2C-921B-567BB83B9A5A}"/>
              </a:ext>
            </a:extLst>
          </p:cNvPr>
          <p:cNvSpPr txBox="1"/>
          <p:nvPr/>
        </p:nvSpPr>
        <p:spPr>
          <a:xfrm>
            <a:off x="5198171" y="3285336"/>
            <a:ext cx="911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7" name="円弧 146">
            <a:extLst>
              <a:ext uri="{FF2B5EF4-FFF2-40B4-BE49-F238E27FC236}">
                <a16:creationId xmlns:a16="http://schemas.microsoft.com/office/drawing/2014/main" id="{3BE166A9-6F97-4D81-957B-E3FB1F8AFB9D}"/>
              </a:ext>
            </a:extLst>
          </p:cNvPr>
          <p:cNvSpPr/>
          <p:nvPr/>
        </p:nvSpPr>
        <p:spPr>
          <a:xfrm>
            <a:off x="5240580" y="3814969"/>
            <a:ext cx="241411" cy="552216"/>
          </a:xfrm>
          <a:prstGeom prst="arc">
            <a:avLst>
              <a:gd name="adj1" fmla="val 16200000"/>
              <a:gd name="adj2" fmla="val 5466105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円弧 147">
            <a:extLst>
              <a:ext uri="{FF2B5EF4-FFF2-40B4-BE49-F238E27FC236}">
                <a16:creationId xmlns:a16="http://schemas.microsoft.com/office/drawing/2014/main" id="{9DD581C5-82E9-46C0-B6ED-2181F53C4E36}"/>
              </a:ext>
            </a:extLst>
          </p:cNvPr>
          <p:cNvSpPr/>
          <p:nvPr/>
        </p:nvSpPr>
        <p:spPr>
          <a:xfrm>
            <a:off x="5410735" y="4340231"/>
            <a:ext cx="241411" cy="552216"/>
          </a:xfrm>
          <a:prstGeom prst="arc">
            <a:avLst>
              <a:gd name="adj1" fmla="val 16200000"/>
              <a:gd name="adj2" fmla="val 5466105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9" name="テキスト ボックス 148">
                <a:extLst>
                  <a:ext uri="{FF2B5EF4-FFF2-40B4-BE49-F238E27FC236}">
                    <a16:creationId xmlns:a16="http://schemas.microsoft.com/office/drawing/2014/main" id="{3B1D6B51-273A-4D7B-B1ED-6281F87775F8}"/>
                  </a:ext>
                </a:extLst>
              </p:cNvPr>
              <p:cNvSpPr txBox="1"/>
              <p:nvPr/>
            </p:nvSpPr>
            <p:spPr>
              <a:xfrm>
                <a:off x="5455621" y="3738097"/>
                <a:ext cx="108722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Multiply by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divide by -0.7798</a:t>
                </a:r>
              </a:p>
            </p:txBody>
          </p:sp>
        </mc:Choice>
        <mc:Fallback xmlns="">
          <p:sp>
            <p:nvSpPr>
              <p:cNvPr id="149" name="テキスト ボックス 148">
                <a:extLst>
                  <a:ext uri="{FF2B5EF4-FFF2-40B4-BE49-F238E27FC236}">
                    <a16:creationId xmlns:a16="http://schemas.microsoft.com/office/drawing/2014/main" id="{3B1D6B51-273A-4D7B-B1ED-6281F87775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5621" y="3738097"/>
                <a:ext cx="1087221" cy="646331"/>
              </a:xfrm>
              <a:prstGeom prst="rect">
                <a:avLst/>
              </a:prstGeom>
              <a:blipFill>
                <a:blip r:embed="rId19"/>
                <a:stretch>
                  <a:fillRect r="-1124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0" name="テキスト ボックス 149">
            <a:extLst>
              <a:ext uri="{FF2B5EF4-FFF2-40B4-BE49-F238E27FC236}">
                <a16:creationId xmlns:a16="http://schemas.microsoft.com/office/drawing/2014/main" id="{AB245144-357E-47A4-97D0-500D1A056013}"/>
              </a:ext>
            </a:extLst>
          </p:cNvPr>
          <p:cNvSpPr txBox="1"/>
          <p:nvPr/>
        </p:nvSpPr>
        <p:spPr>
          <a:xfrm>
            <a:off x="5606543" y="4545965"/>
            <a:ext cx="9117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21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 animBg="1"/>
      <p:bldP spid="24" grpId="0" animBg="1"/>
      <p:bldP spid="111" grpId="0"/>
      <p:bldP spid="112" grpId="0"/>
      <p:bldP spid="114" grpId="0"/>
      <p:bldP spid="115" grpId="0"/>
      <p:bldP spid="117" grpId="0"/>
      <p:bldP spid="118" grpId="0"/>
      <p:bldP spid="128" grpId="0"/>
      <p:bldP spid="129" grpId="0"/>
      <p:bldP spid="131" grpId="0"/>
      <p:bldP spid="132" grpId="0"/>
      <p:bldP spid="134" grpId="0"/>
      <p:bldP spid="134" grpId="1"/>
      <p:bldP spid="135" grpId="0"/>
      <p:bldP spid="136" grpId="0"/>
      <p:bldP spid="141" grpId="0"/>
      <p:bldP spid="142" grpId="0"/>
      <p:bldP spid="143" grpId="0"/>
      <p:bldP spid="144" grpId="0"/>
      <p:bldP spid="145" grpId="0" animBg="1"/>
      <p:bldP spid="146" grpId="0"/>
      <p:bldP spid="147" grpId="0" animBg="1"/>
      <p:bldP spid="148" grpId="0" animBg="1"/>
      <p:bldP spid="149" grpId="0"/>
      <p:bldP spid="1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The normal distribution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551068" cy="498925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unknown values of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𝝈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or both</a:t>
                </a: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machine makes metal sheets with width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modelled as a normal distribution such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𝑋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~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𝑁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(50,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𝜎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𝑋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&lt;46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=0.2119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𝜎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b) Find the 90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th</a:t>
                </a:r>
                <a:r>
                  <a:rPr lang="en-US" sz="1400" dirty="0">
                    <a:latin typeface="Comic Sans MS" panose="030F0702030302020204" pitchFamily="66" charset="0"/>
                  </a:rPr>
                  <a:t> percentile of the widths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can do this using the inverse function on your calculator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90</a:t>
                </a:r>
                <a:r>
                  <a:rPr lang="en-US" sz="1400" baseline="300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</a:t>
                </a: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percentile is the value with 90% of the data below it</a:t>
                </a: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551068" cy="4989250"/>
              </a:xfrm>
              <a:blipFill>
                <a:blip r:embed="rId2"/>
                <a:stretch>
                  <a:fillRect t="-733" r="-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3E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4F9D3FFA-D0BB-4C37-A9A6-7FC80898808C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59456" cy="51860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4F9D3FFA-D0BB-4C37-A9A6-7FC8089880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59456" cy="518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701A8392-9563-41F5-85F4-B080B32FD3C0}"/>
                  </a:ext>
                </a:extLst>
              </p:cNvPr>
              <p:cNvSpPr txBox="1"/>
              <p:nvPr/>
            </p:nvSpPr>
            <p:spPr>
              <a:xfrm>
                <a:off x="1541754" y="3920969"/>
                <a:ext cx="1210323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=5.00 (3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701A8392-9563-41F5-85F4-B080B32FD3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1754" y="3920969"/>
                <a:ext cx="1210323" cy="215444"/>
              </a:xfrm>
              <a:prstGeom prst="rect">
                <a:avLst/>
              </a:prstGeom>
              <a:blipFill>
                <a:blip r:embed="rId4"/>
                <a:stretch>
                  <a:fillRect l="-1515" r="-4040" b="-33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D3A1EEED-37CC-4272-9FD1-60C5356AE2C8}"/>
              </a:ext>
            </a:extLst>
          </p:cNvPr>
          <p:cNvCxnSpPr/>
          <p:nvPr/>
        </p:nvCxnSpPr>
        <p:spPr>
          <a:xfrm flipV="1">
            <a:off x="3790765" y="5699464"/>
            <a:ext cx="816746" cy="40837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6EDCED81-A735-48A8-A975-C572E0AD240C}"/>
                  </a:ext>
                </a:extLst>
              </p:cNvPr>
              <p:cNvSpPr txBox="1"/>
              <p:nvPr/>
            </p:nvSpPr>
            <p:spPr>
              <a:xfrm>
                <a:off x="4555818" y="5095958"/>
                <a:ext cx="3239216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for this question,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=0.9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l-GR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=50</m:t>
                    </m:r>
                  </m:oMath>
                </a14:m>
                <a:r>
                  <a:rPr lang="en-GB" sz="1400" i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</m:t>
                    </m:r>
                  </m:oMath>
                </a14:m>
                <a:endParaRPr lang="en-GB" sz="1400" i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Using the inverse probability function, the value will be 56.4cm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6EDCED81-A735-48A8-A975-C572E0AD24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5818" y="5095958"/>
                <a:ext cx="3239216" cy="1169551"/>
              </a:xfrm>
              <a:prstGeom prst="rect">
                <a:avLst/>
              </a:prstGeom>
              <a:blipFill>
                <a:blip r:embed="rId5"/>
                <a:stretch>
                  <a:fillRect t="-1042"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6559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フリーフォーム: 図形 53">
            <a:extLst>
              <a:ext uri="{FF2B5EF4-FFF2-40B4-BE49-F238E27FC236}">
                <a16:creationId xmlns:a16="http://schemas.microsoft.com/office/drawing/2014/main" id="{9C5D97E6-CE9C-4C02-ADE8-06CE89445C74}"/>
              </a:ext>
            </a:extLst>
          </p:cNvPr>
          <p:cNvSpPr/>
          <p:nvPr/>
        </p:nvSpPr>
        <p:spPr>
          <a:xfrm>
            <a:off x="6784181" y="5341144"/>
            <a:ext cx="519113" cy="209550"/>
          </a:xfrm>
          <a:custGeom>
            <a:avLst/>
            <a:gdLst>
              <a:gd name="connsiteX0" fmla="*/ 519113 w 519113"/>
              <a:gd name="connsiteY0" fmla="*/ 209550 h 209550"/>
              <a:gd name="connsiteX1" fmla="*/ 514350 w 519113"/>
              <a:gd name="connsiteY1" fmla="*/ 0 h 209550"/>
              <a:gd name="connsiteX2" fmla="*/ 383382 w 519113"/>
              <a:gd name="connsiteY2" fmla="*/ 71437 h 209550"/>
              <a:gd name="connsiteX3" fmla="*/ 219075 w 519113"/>
              <a:gd name="connsiteY3" fmla="*/ 128587 h 209550"/>
              <a:gd name="connsiteX4" fmla="*/ 73819 w 519113"/>
              <a:gd name="connsiteY4" fmla="*/ 164306 h 209550"/>
              <a:gd name="connsiteX5" fmla="*/ 4763 w 519113"/>
              <a:gd name="connsiteY5" fmla="*/ 171450 h 209550"/>
              <a:gd name="connsiteX6" fmla="*/ 0 w 519113"/>
              <a:gd name="connsiteY6" fmla="*/ 204787 h 209550"/>
              <a:gd name="connsiteX7" fmla="*/ 519113 w 519113"/>
              <a:gd name="connsiteY7" fmla="*/ 209550 h 209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113" h="209550">
                <a:moveTo>
                  <a:pt x="519113" y="209550"/>
                </a:moveTo>
                <a:lnTo>
                  <a:pt x="514350" y="0"/>
                </a:lnTo>
                <a:lnTo>
                  <a:pt x="383382" y="71437"/>
                </a:lnTo>
                <a:lnTo>
                  <a:pt x="219075" y="128587"/>
                </a:lnTo>
                <a:lnTo>
                  <a:pt x="73819" y="164306"/>
                </a:lnTo>
                <a:lnTo>
                  <a:pt x="4763" y="171450"/>
                </a:lnTo>
                <a:lnTo>
                  <a:pt x="0" y="204787"/>
                </a:lnTo>
                <a:lnTo>
                  <a:pt x="519113" y="209550"/>
                </a:lnTo>
                <a:close/>
              </a:path>
            </a:pathLst>
          </a:cu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フリーフォーム: 図形 54">
            <a:extLst>
              <a:ext uri="{FF2B5EF4-FFF2-40B4-BE49-F238E27FC236}">
                <a16:creationId xmlns:a16="http://schemas.microsoft.com/office/drawing/2014/main" id="{EC719E5E-935C-461C-91C6-FB8F93439C0F}"/>
              </a:ext>
            </a:extLst>
          </p:cNvPr>
          <p:cNvSpPr/>
          <p:nvPr/>
        </p:nvSpPr>
        <p:spPr>
          <a:xfrm>
            <a:off x="8303419" y="5405438"/>
            <a:ext cx="435769" cy="140493"/>
          </a:xfrm>
          <a:custGeom>
            <a:avLst/>
            <a:gdLst>
              <a:gd name="connsiteX0" fmla="*/ 0 w 435769"/>
              <a:gd name="connsiteY0" fmla="*/ 138112 h 140493"/>
              <a:gd name="connsiteX1" fmla="*/ 0 w 435769"/>
              <a:gd name="connsiteY1" fmla="*/ 0 h 140493"/>
              <a:gd name="connsiteX2" fmla="*/ 133350 w 435769"/>
              <a:gd name="connsiteY2" fmla="*/ 45243 h 140493"/>
              <a:gd name="connsiteX3" fmla="*/ 295275 w 435769"/>
              <a:gd name="connsiteY3" fmla="*/ 92868 h 140493"/>
              <a:gd name="connsiteX4" fmla="*/ 409575 w 435769"/>
              <a:gd name="connsiteY4" fmla="*/ 111918 h 140493"/>
              <a:gd name="connsiteX5" fmla="*/ 435769 w 435769"/>
              <a:gd name="connsiteY5" fmla="*/ 140493 h 140493"/>
              <a:gd name="connsiteX6" fmla="*/ 0 w 435769"/>
              <a:gd name="connsiteY6" fmla="*/ 138112 h 140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5769" h="140493">
                <a:moveTo>
                  <a:pt x="0" y="138112"/>
                </a:moveTo>
                <a:lnTo>
                  <a:pt x="0" y="0"/>
                </a:lnTo>
                <a:lnTo>
                  <a:pt x="133350" y="45243"/>
                </a:lnTo>
                <a:lnTo>
                  <a:pt x="295275" y="92868"/>
                </a:lnTo>
                <a:lnTo>
                  <a:pt x="409575" y="111918"/>
                </a:lnTo>
                <a:lnTo>
                  <a:pt x="435769" y="140493"/>
                </a:lnTo>
                <a:lnTo>
                  <a:pt x="0" y="138112"/>
                </a:lnTo>
                <a:close/>
              </a:path>
            </a:pathLst>
          </a:cu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フリーフォーム: 図形 50">
            <a:extLst>
              <a:ext uri="{FF2B5EF4-FFF2-40B4-BE49-F238E27FC236}">
                <a16:creationId xmlns:a16="http://schemas.microsoft.com/office/drawing/2014/main" id="{A13D5650-70DF-453D-8430-19EF46355E09}"/>
              </a:ext>
            </a:extLst>
          </p:cNvPr>
          <p:cNvSpPr/>
          <p:nvPr/>
        </p:nvSpPr>
        <p:spPr>
          <a:xfrm>
            <a:off x="6765131" y="2817019"/>
            <a:ext cx="519113" cy="209550"/>
          </a:xfrm>
          <a:custGeom>
            <a:avLst/>
            <a:gdLst>
              <a:gd name="connsiteX0" fmla="*/ 519113 w 519113"/>
              <a:gd name="connsiteY0" fmla="*/ 209550 h 209550"/>
              <a:gd name="connsiteX1" fmla="*/ 514350 w 519113"/>
              <a:gd name="connsiteY1" fmla="*/ 0 h 209550"/>
              <a:gd name="connsiteX2" fmla="*/ 383382 w 519113"/>
              <a:gd name="connsiteY2" fmla="*/ 71437 h 209550"/>
              <a:gd name="connsiteX3" fmla="*/ 219075 w 519113"/>
              <a:gd name="connsiteY3" fmla="*/ 128587 h 209550"/>
              <a:gd name="connsiteX4" fmla="*/ 73819 w 519113"/>
              <a:gd name="connsiteY4" fmla="*/ 164306 h 209550"/>
              <a:gd name="connsiteX5" fmla="*/ 4763 w 519113"/>
              <a:gd name="connsiteY5" fmla="*/ 171450 h 209550"/>
              <a:gd name="connsiteX6" fmla="*/ 0 w 519113"/>
              <a:gd name="connsiteY6" fmla="*/ 204787 h 209550"/>
              <a:gd name="connsiteX7" fmla="*/ 519113 w 519113"/>
              <a:gd name="connsiteY7" fmla="*/ 209550 h 209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113" h="209550">
                <a:moveTo>
                  <a:pt x="519113" y="209550"/>
                </a:moveTo>
                <a:lnTo>
                  <a:pt x="514350" y="0"/>
                </a:lnTo>
                <a:lnTo>
                  <a:pt x="383382" y="71437"/>
                </a:lnTo>
                <a:lnTo>
                  <a:pt x="219075" y="128587"/>
                </a:lnTo>
                <a:lnTo>
                  <a:pt x="73819" y="164306"/>
                </a:lnTo>
                <a:lnTo>
                  <a:pt x="4763" y="171450"/>
                </a:lnTo>
                <a:lnTo>
                  <a:pt x="0" y="204787"/>
                </a:lnTo>
                <a:lnTo>
                  <a:pt x="519113" y="209550"/>
                </a:lnTo>
                <a:close/>
              </a:path>
            </a:pathLst>
          </a:cu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フリーフォーム: 図形 47">
            <a:extLst>
              <a:ext uri="{FF2B5EF4-FFF2-40B4-BE49-F238E27FC236}">
                <a16:creationId xmlns:a16="http://schemas.microsoft.com/office/drawing/2014/main" id="{660A2948-904C-43E2-8727-70E428C9CA25}"/>
              </a:ext>
            </a:extLst>
          </p:cNvPr>
          <p:cNvSpPr/>
          <p:nvPr/>
        </p:nvSpPr>
        <p:spPr>
          <a:xfrm>
            <a:off x="8284369" y="2881313"/>
            <a:ext cx="435769" cy="140493"/>
          </a:xfrm>
          <a:custGeom>
            <a:avLst/>
            <a:gdLst>
              <a:gd name="connsiteX0" fmla="*/ 0 w 435769"/>
              <a:gd name="connsiteY0" fmla="*/ 138112 h 140493"/>
              <a:gd name="connsiteX1" fmla="*/ 0 w 435769"/>
              <a:gd name="connsiteY1" fmla="*/ 0 h 140493"/>
              <a:gd name="connsiteX2" fmla="*/ 133350 w 435769"/>
              <a:gd name="connsiteY2" fmla="*/ 45243 h 140493"/>
              <a:gd name="connsiteX3" fmla="*/ 295275 w 435769"/>
              <a:gd name="connsiteY3" fmla="*/ 92868 h 140493"/>
              <a:gd name="connsiteX4" fmla="*/ 409575 w 435769"/>
              <a:gd name="connsiteY4" fmla="*/ 111918 h 140493"/>
              <a:gd name="connsiteX5" fmla="*/ 435769 w 435769"/>
              <a:gd name="connsiteY5" fmla="*/ 140493 h 140493"/>
              <a:gd name="connsiteX6" fmla="*/ 0 w 435769"/>
              <a:gd name="connsiteY6" fmla="*/ 138112 h 140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5769" h="140493">
                <a:moveTo>
                  <a:pt x="0" y="138112"/>
                </a:moveTo>
                <a:lnTo>
                  <a:pt x="0" y="0"/>
                </a:lnTo>
                <a:lnTo>
                  <a:pt x="133350" y="45243"/>
                </a:lnTo>
                <a:lnTo>
                  <a:pt x="295275" y="92868"/>
                </a:lnTo>
                <a:lnTo>
                  <a:pt x="409575" y="111918"/>
                </a:lnTo>
                <a:lnTo>
                  <a:pt x="435769" y="140493"/>
                </a:lnTo>
                <a:lnTo>
                  <a:pt x="0" y="138112"/>
                </a:lnTo>
                <a:close/>
              </a:path>
            </a:pathLst>
          </a:cu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The normal distribution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551068" cy="498925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unknown values of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𝝈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or both</a:t>
                </a: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&gt;35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=0.025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&lt;15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=0.1469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find the values of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Start by drawing the two sketches…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two values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𝑧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in the standard distribution diagram. You can use the table of values for the upper tail, and the inverse function on your calculator for the lower tail…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Then use the formula above with each of these…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551068" cy="4989250"/>
              </a:xfrm>
              <a:blipFill>
                <a:blip r:embed="rId2"/>
                <a:stretch>
                  <a:fillRect t="-7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3E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4F9D3FFA-D0BB-4C37-A9A6-7FC80898808C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59456" cy="51860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4F9D3FFA-D0BB-4C37-A9A6-7FC8089880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59456" cy="518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EC0065F-9812-4E2B-9E01-D914C983020D}"/>
              </a:ext>
            </a:extLst>
          </p:cNvPr>
          <p:cNvGrpSpPr/>
          <p:nvPr/>
        </p:nvGrpSpPr>
        <p:grpSpPr>
          <a:xfrm>
            <a:off x="6457063" y="1210488"/>
            <a:ext cx="2314772" cy="2087293"/>
            <a:chOff x="4499342" y="1196752"/>
            <a:chExt cx="4321250" cy="3985257"/>
          </a:xfrm>
        </p:grpSpPr>
        <p:cxnSp>
          <p:nvCxnSpPr>
            <p:cNvPr id="14" name="直線矢印コネクタ 13">
              <a:extLst>
                <a:ext uri="{FF2B5EF4-FFF2-40B4-BE49-F238E27FC236}">
                  <a16:creationId xmlns:a16="http://schemas.microsoft.com/office/drawing/2014/main" id="{9DB2B3DB-9DBD-4560-BA16-7E4D94A865A7}"/>
                </a:ext>
              </a:extLst>
            </p:cNvPr>
            <p:cNvCxnSpPr/>
            <p:nvPr/>
          </p:nvCxnSpPr>
          <p:spPr>
            <a:xfrm>
              <a:off x="4932040" y="4653136"/>
              <a:ext cx="388843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矢印コネクタ 14">
              <a:extLst>
                <a:ext uri="{FF2B5EF4-FFF2-40B4-BE49-F238E27FC236}">
                  <a16:creationId xmlns:a16="http://schemas.microsoft.com/office/drawing/2014/main" id="{470177D9-A5FB-401E-918B-11BF008E745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32040" y="1340768"/>
              <a:ext cx="0" cy="331236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D566ED58-DFC7-4AE9-8FE2-63928560B2CC}"/>
                </a:ext>
              </a:extLst>
            </p:cNvPr>
            <p:cNvSpPr txBox="1"/>
            <p:nvPr/>
          </p:nvSpPr>
          <p:spPr>
            <a:xfrm>
              <a:off x="4499342" y="1196752"/>
              <a:ext cx="403393" cy="52887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E23B9666-0F93-442F-8740-6AAA1A8D0363}"/>
                </a:ext>
              </a:extLst>
            </p:cNvPr>
            <p:cNvSpPr txBox="1"/>
            <p:nvPr/>
          </p:nvSpPr>
          <p:spPr>
            <a:xfrm>
              <a:off x="8820471" y="4653136"/>
              <a:ext cx="121" cy="52887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endParaRPr lang="en-GB" dirty="0"/>
            </a:p>
          </p:txBody>
        </p:sp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46BC4632-313E-4276-BAE1-10362CD53B5F}"/>
                </a:ext>
              </a:extLst>
            </p:cNvPr>
            <p:cNvGrpSpPr/>
            <p:nvPr/>
          </p:nvGrpSpPr>
          <p:grpSpPr>
            <a:xfrm>
              <a:off x="5058300" y="1628800"/>
              <a:ext cx="3637208" cy="2973657"/>
              <a:chOff x="5004048" y="1412776"/>
              <a:chExt cx="3637208" cy="2973657"/>
            </a:xfrm>
          </p:grpSpPr>
          <p:sp>
            <p:nvSpPr>
              <p:cNvPr id="19" name="Freeform 22">
                <a:extLst>
                  <a:ext uri="{FF2B5EF4-FFF2-40B4-BE49-F238E27FC236}">
                    <a16:creationId xmlns:a16="http://schemas.microsoft.com/office/drawing/2014/main" id="{E054319F-8559-4963-9691-AB907F28790C}"/>
                  </a:ext>
                </a:extLst>
              </p:cNvPr>
              <p:cNvSpPr/>
              <p:nvPr/>
            </p:nvSpPr>
            <p:spPr>
              <a:xfrm>
                <a:off x="5004048" y="1412776"/>
                <a:ext cx="1837008" cy="2973657"/>
              </a:xfrm>
              <a:custGeom>
                <a:avLst/>
                <a:gdLst>
                  <a:gd name="connsiteX0" fmla="*/ 2331720 w 2331720"/>
                  <a:gd name="connsiteY0" fmla="*/ 0 h 2002536"/>
                  <a:gd name="connsiteX1" fmla="*/ 1664208 w 2331720"/>
                  <a:gd name="connsiteY1" fmla="*/ 265176 h 2002536"/>
                  <a:gd name="connsiteX2" fmla="*/ 932688 w 2331720"/>
                  <a:gd name="connsiteY2" fmla="*/ 1591056 h 2002536"/>
                  <a:gd name="connsiteX3" fmla="*/ 0 w 2331720"/>
                  <a:gd name="connsiteY3" fmla="*/ 2002536 h 2002536"/>
                  <a:gd name="connsiteX0" fmla="*/ 3178737 w 3178737"/>
                  <a:gd name="connsiteY0" fmla="*/ 0 h 2038731"/>
                  <a:gd name="connsiteX1" fmla="*/ 2511225 w 3178737"/>
                  <a:gd name="connsiteY1" fmla="*/ 265176 h 2038731"/>
                  <a:gd name="connsiteX2" fmla="*/ 1779705 w 3178737"/>
                  <a:gd name="connsiteY2" fmla="*/ 1591056 h 2038731"/>
                  <a:gd name="connsiteX3" fmla="*/ 0 w 3178737"/>
                  <a:gd name="connsiteY3" fmla="*/ 2038731 h 2038731"/>
                  <a:gd name="connsiteX0" fmla="*/ 3178737 w 3178737"/>
                  <a:gd name="connsiteY0" fmla="*/ 441 h 2039172"/>
                  <a:gd name="connsiteX1" fmla="*/ 2511225 w 3178737"/>
                  <a:gd name="connsiteY1" fmla="*/ 265617 h 2039172"/>
                  <a:gd name="connsiteX2" fmla="*/ 1779706 w 3178737"/>
                  <a:gd name="connsiteY2" fmla="*/ 1730244 h 2039172"/>
                  <a:gd name="connsiteX3" fmla="*/ 0 w 3178737"/>
                  <a:gd name="connsiteY3" fmla="*/ 2039172 h 2039172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012111 w 3012111"/>
                  <a:gd name="connsiteY0" fmla="*/ 425 h 2027091"/>
                  <a:gd name="connsiteX1" fmla="*/ 2511225 w 3012111"/>
                  <a:gd name="connsiteY1" fmla="*/ 253536 h 2027091"/>
                  <a:gd name="connsiteX2" fmla="*/ 1779706 w 3012111"/>
                  <a:gd name="connsiteY2" fmla="*/ 1651806 h 2027091"/>
                  <a:gd name="connsiteX3" fmla="*/ 0 w 3012111"/>
                  <a:gd name="connsiteY3" fmla="*/ 2027091 h 2027091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73255" h="2020633">
                    <a:moveTo>
                      <a:pt x="2873255" y="0"/>
                    </a:moveTo>
                    <a:cubicBezTo>
                      <a:pt x="2753284" y="12065"/>
                      <a:pt x="2693483" y="-27147"/>
                      <a:pt x="2511225" y="247078"/>
                    </a:cubicBezTo>
                    <a:cubicBezTo>
                      <a:pt x="2328967" y="521303"/>
                      <a:pt x="2209815" y="1367854"/>
                      <a:pt x="1779706" y="1645348"/>
                    </a:cubicBezTo>
                    <a:cubicBezTo>
                      <a:pt x="1502338" y="1934908"/>
                      <a:pt x="313775" y="1989836"/>
                      <a:pt x="0" y="2020633"/>
                    </a:cubicBezTo>
                  </a:path>
                </a:pathLst>
              </a:cu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Freeform 22">
                <a:extLst>
                  <a:ext uri="{FF2B5EF4-FFF2-40B4-BE49-F238E27FC236}">
                    <a16:creationId xmlns:a16="http://schemas.microsoft.com/office/drawing/2014/main" id="{BEA882C3-3498-4CD2-A19B-33BD35186EFC}"/>
                  </a:ext>
                </a:extLst>
              </p:cNvPr>
              <p:cNvSpPr/>
              <p:nvPr/>
            </p:nvSpPr>
            <p:spPr>
              <a:xfrm flipH="1">
                <a:off x="6804248" y="1412776"/>
                <a:ext cx="1837008" cy="2973657"/>
              </a:xfrm>
              <a:custGeom>
                <a:avLst/>
                <a:gdLst>
                  <a:gd name="connsiteX0" fmla="*/ 2331720 w 2331720"/>
                  <a:gd name="connsiteY0" fmla="*/ 0 h 2002536"/>
                  <a:gd name="connsiteX1" fmla="*/ 1664208 w 2331720"/>
                  <a:gd name="connsiteY1" fmla="*/ 265176 h 2002536"/>
                  <a:gd name="connsiteX2" fmla="*/ 932688 w 2331720"/>
                  <a:gd name="connsiteY2" fmla="*/ 1591056 h 2002536"/>
                  <a:gd name="connsiteX3" fmla="*/ 0 w 2331720"/>
                  <a:gd name="connsiteY3" fmla="*/ 2002536 h 2002536"/>
                  <a:gd name="connsiteX0" fmla="*/ 3178737 w 3178737"/>
                  <a:gd name="connsiteY0" fmla="*/ 0 h 2038731"/>
                  <a:gd name="connsiteX1" fmla="*/ 2511225 w 3178737"/>
                  <a:gd name="connsiteY1" fmla="*/ 265176 h 2038731"/>
                  <a:gd name="connsiteX2" fmla="*/ 1779705 w 3178737"/>
                  <a:gd name="connsiteY2" fmla="*/ 1591056 h 2038731"/>
                  <a:gd name="connsiteX3" fmla="*/ 0 w 3178737"/>
                  <a:gd name="connsiteY3" fmla="*/ 2038731 h 2038731"/>
                  <a:gd name="connsiteX0" fmla="*/ 3178737 w 3178737"/>
                  <a:gd name="connsiteY0" fmla="*/ 441 h 2039172"/>
                  <a:gd name="connsiteX1" fmla="*/ 2511225 w 3178737"/>
                  <a:gd name="connsiteY1" fmla="*/ 265617 h 2039172"/>
                  <a:gd name="connsiteX2" fmla="*/ 1779706 w 3178737"/>
                  <a:gd name="connsiteY2" fmla="*/ 1730244 h 2039172"/>
                  <a:gd name="connsiteX3" fmla="*/ 0 w 3178737"/>
                  <a:gd name="connsiteY3" fmla="*/ 2039172 h 2039172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012111 w 3012111"/>
                  <a:gd name="connsiteY0" fmla="*/ 425 h 2027091"/>
                  <a:gd name="connsiteX1" fmla="*/ 2511225 w 3012111"/>
                  <a:gd name="connsiteY1" fmla="*/ 253536 h 2027091"/>
                  <a:gd name="connsiteX2" fmla="*/ 1779706 w 3012111"/>
                  <a:gd name="connsiteY2" fmla="*/ 1651806 h 2027091"/>
                  <a:gd name="connsiteX3" fmla="*/ 0 w 3012111"/>
                  <a:gd name="connsiteY3" fmla="*/ 2027091 h 2027091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73255" h="2020633">
                    <a:moveTo>
                      <a:pt x="2873255" y="0"/>
                    </a:moveTo>
                    <a:cubicBezTo>
                      <a:pt x="2753284" y="12065"/>
                      <a:pt x="2693483" y="-27147"/>
                      <a:pt x="2511225" y="247078"/>
                    </a:cubicBezTo>
                    <a:cubicBezTo>
                      <a:pt x="2328967" y="521303"/>
                      <a:pt x="2209815" y="1367854"/>
                      <a:pt x="1779706" y="1645348"/>
                    </a:cubicBezTo>
                    <a:cubicBezTo>
                      <a:pt x="1502338" y="1934908"/>
                      <a:pt x="313775" y="1989836"/>
                      <a:pt x="0" y="2020633"/>
                    </a:cubicBezTo>
                  </a:path>
                </a:pathLst>
              </a:cu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57D39D2-EA3F-4AB0-AEB6-E7F75ABC9AFF}"/>
                  </a:ext>
                </a:extLst>
              </p:cNvPr>
              <p:cNvSpPr txBox="1"/>
              <p:nvPr/>
            </p:nvSpPr>
            <p:spPr>
              <a:xfrm>
                <a:off x="8172526" y="1448706"/>
                <a:ext cx="5872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57D39D2-EA3F-4AB0-AEB6-E7F75ABC9A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2526" y="1448706"/>
                <a:ext cx="587212" cy="307777"/>
              </a:xfrm>
              <a:prstGeom prst="rect">
                <a:avLst/>
              </a:prstGeom>
              <a:blipFill>
                <a:blip r:embed="rId4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46DAFBAC-B518-4240-8BC8-49A1B8B282D2}"/>
                  </a:ext>
                </a:extLst>
              </p:cNvPr>
              <p:cNvSpPr txBox="1"/>
              <p:nvPr/>
            </p:nvSpPr>
            <p:spPr>
              <a:xfrm>
                <a:off x="8174005" y="1796414"/>
                <a:ext cx="5947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46DAFBAC-B518-4240-8BC8-49A1B8B282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4005" y="1796414"/>
                <a:ext cx="594778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7C1E88A8-FC54-42F2-8918-5B9DCEB8D9CA}"/>
              </a:ext>
            </a:extLst>
          </p:cNvPr>
          <p:cNvCxnSpPr>
            <a:cxnSpLocks/>
          </p:cNvCxnSpPr>
          <p:nvPr/>
        </p:nvCxnSpPr>
        <p:spPr>
          <a:xfrm flipV="1">
            <a:off x="7730322" y="1436775"/>
            <a:ext cx="0" cy="1567003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794FAC17-77E2-4BA2-A703-7F4272D66A93}"/>
                  </a:ext>
                </a:extLst>
              </p:cNvPr>
              <p:cNvSpPr txBox="1"/>
              <p:nvPr/>
            </p:nvSpPr>
            <p:spPr>
              <a:xfrm>
                <a:off x="7620989" y="3003216"/>
                <a:ext cx="27551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794FAC17-77E2-4BA2-A703-7F4272D66A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989" y="3003216"/>
                <a:ext cx="275514" cy="2616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5FA8D505-25F2-4F4D-97BC-CDD0456ECB55}"/>
                  </a:ext>
                </a:extLst>
              </p:cNvPr>
              <p:cNvSpPr txBox="1"/>
              <p:nvPr/>
            </p:nvSpPr>
            <p:spPr>
              <a:xfrm>
                <a:off x="7935455" y="1131312"/>
                <a:ext cx="11245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5FA8D505-25F2-4F4D-97BC-CDD0456ECB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5455" y="1131312"/>
                <a:ext cx="1124539" cy="307777"/>
              </a:xfrm>
              <a:prstGeom prst="rect">
                <a:avLst/>
              </a:prstGeom>
              <a:blipFill>
                <a:blip r:embed="rId7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D81CF777-E948-4E65-B916-1F3B95F648DA}"/>
              </a:ext>
            </a:extLst>
          </p:cNvPr>
          <p:cNvCxnSpPr>
            <a:cxnSpLocks/>
          </p:cNvCxnSpPr>
          <p:nvPr/>
        </p:nvCxnSpPr>
        <p:spPr>
          <a:xfrm flipV="1">
            <a:off x="8283975" y="2871788"/>
            <a:ext cx="0" cy="142350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1A50E36D-B312-40B5-B58A-A7BE0F834DA0}"/>
                  </a:ext>
                </a:extLst>
              </p:cNvPr>
              <p:cNvSpPr txBox="1"/>
              <p:nvPr/>
            </p:nvSpPr>
            <p:spPr>
              <a:xfrm>
                <a:off x="8180320" y="3031681"/>
                <a:ext cx="26882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35</m:t>
                      </m:r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1A50E36D-B312-40B5-B58A-A7BE0F834D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0320" y="3031681"/>
                <a:ext cx="268826" cy="261610"/>
              </a:xfrm>
              <a:prstGeom prst="rect">
                <a:avLst/>
              </a:prstGeom>
              <a:blipFill>
                <a:blip r:embed="rId8"/>
                <a:stretch>
                  <a:fillRect l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946F3239-73E6-4159-A99B-9D1D03B051ED}"/>
              </a:ext>
            </a:extLst>
          </p:cNvPr>
          <p:cNvSpPr txBox="1"/>
          <p:nvPr/>
        </p:nvSpPr>
        <p:spPr>
          <a:xfrm>
            <a:off x="8290488" y="2449305"/>
            <a:ext cx="761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Area = 0.025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FF353A5D-BE13-42EA-887D-F8D86EFF259B}"/>
              </a:ext>
            </a:extLst>
          </p:cNvPr>
          <p:cNvGrpSpPr/>
          <p:nvPr/>
        </p:nvGrpSpPr>
        <p:grpSpPr>
          <a:xfrm>
            <a:off x="6487543" y="3732708"/>
            <a:ext cx="2314772" cy="2087293"/>
            <a:chOff x="4499342" y="1196752"/>
            <a:chExt cx="4321250" cy="3985257"/>
          </a:xfrm>
        </p:grpSpPr>
        <p:cxnSp>
          <p:nvCxnSpPr>
            <p:cNvPr id="30" name="直線矢印コネクタ 29">
              <a:extLst>
                <a:ext uri="{FF2B5EF4-FFF2-40B4-BE49-F238E27FC236}">
                  <a16:creationId xmlns:a16="http://schemas.microsoft.com/office/drawing/2014/main" id="{652C23E9-9F4C-43DE-8CA0-0D02009BEC8F}"/>
                </a:ext>
              </a:extLst>
            </p:cNvPr>
            <p:cNvCxnSpPr/>
            <p:nvPr/>
          </p:nvCxnSpPr>
          <p:spPr>
            <a:xfrm>
              <a:off x="4932040" y="4653136"/>
              <a:ext cx="388843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矢印コネクタ 30">
              <a:extLst>
                <a:ext uri="{FF2B5EF4-FFF2-40B4-BE49-F238E27FC236}">
                  <a16:creationId xmlns:a16="http://schemas.microsoft.com/office/drawing/2014/main" id="{05AB7088-490D-46C4-9F2C-A289140BFF1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32040" y="1340768"/>
              <a:ext cx="0" cy="331236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28E74746-008C-4B1C-BC9A-5E8F8FCA5EB7}"/>
                </a:ext>
              </a:extLst>
            </p:cNvPr>
            <p:cNvSpPr txBox="1"/>
            <p:nvPr/>
          </p:nvSpPr>
          <p:spPr>
            <a:xfrm>
              <a:off x="4499342" y="1196752"/>
              <a:ext cx="403393" cy="52887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4B436B00-B84D-4311-B1F4-9714E3AA613A}"/>
                </a:ext>
              </a:extLst>
            </p:cNvPr>
            <p:cNvSpPr txBox="1"/>
            <p:nvPr/>
          </p:nvSpPr>
          <p:spPr>
            <a:xfrm>
              <a:off x="8820471" y="4653136"/>
              <a:ext cx="121" cy="52887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endParaRPr lang="en-GB" dirty="0"/>
            </a:p>
          </p:txBody>
        </p:sp>
        <p:grpSp>
          <p:nvGrpSpPr>
            <p:cNvPr id="34" name="グループ化 33">
              <a:extLst>
                <a:ext uri="{FF2B5EF4-FFF2-40B4-BE49-F238E27FC236}">
                  <a16:creationId xmlns:a16="http://schemas.microsoft.com/office/drawing/2014/main" id="{9CC8FB70-0040-417E-8402-CCBFA109C562}"/>
                </a:ext>
              </a:extLst>
            </p:cNvPr>
            <p:cNvGrpSpPr/>
            <p:nvPr/>
          </p:nvGrpSpPr>
          <p:grpSpPr>
            <a:xfrm>
              <a:off x="5058300" y="1628800"/>
              <a:ext cx="3637208" cy="2973657"/>
              <a:chOff x="5004048" y="1412776"/>
              <a:chExt cx="3637208" cy="2973657"/>
            </a:xfrm>
          </p:grpSpPr>
          <p:sp>
            <p:nvSpPr>
              <p:cNvPr id="35" name="Freeform 22">
                <a:extLst>
                  <a:ext uri="{FF2B5EF4-FFF2-40B4-BE49-F238E27FC236}">
                    <a16:creationId xmlns:a16="http://schemas.microsoft.com/office/drawing/2014/main" id="{84F31D29-1666-4E4F-921F-6FE8FC18C3A2}"/>
                  </a:ext>
                </a:extLst>
              </p:cNvPr>
              <p:cNvSpPr/>
              <p:nvPr/>
            </p:nvSpPr>
            <p:spPr>
              <a:xfrm>
                <a:off x="5004048" y="1412776"/>
                <a:ext cx="1837008" cy="2973657"/>
              </a:xfrm>
              <a:custGeom>
                <a:avLst/>
                <a:gdLst>
                  <a:gd name="connsiteX0" fmla="*/ 2331720 w 2331720"/>
                  <a:gd name="connsiteY0" fmla="*/ 0 h 2002536"/>
                  <a:gd name="connsiteX1" fmla="*/ 1664208 w 2331720"/>
                  <a:gd name="connsiteY1" fmla="*/ 265176 h 2002536"/>
                  <a:gd name="connsiteX2" fmla="*/ 932688 w 2331720"/>
                  <a:gd name="connsiteY2" fmla="*/ 1591056 h 2002536"/>
                  <a:gd name="connsiteX3" fmla="*/ 0 w 2331720"/>
                  <a:gd name="connsiteY3" fmla="*/ 2002536 h 2002536"/>
                  <a:gd name="connsiteX0" fmla="*/ 3178737 w 3178737"/>
                  <a:gd name="connsiteY0" fmla="*/ 0 h 2038731"/>
                  <a:gd name="connsiteX1" fmla="*/ 2511225 w 3178737"/>
                  <a:gd name="connsiteY1" fmla="*/ 265176 h 2038731"/>
                  <a:gd name="connsiteX2" fmla="*/ 1779705 w 3178737"/>
                  <a:gd name="connsiteY2" fmla="*/ 1591056 h 2038731"/>
                  <a:gd name="connsiteX3" fmla="*/ 0 w 3178737"/>
                  <a:gd name="connsiteY3" fmla="*/ 2038731 h 2038731"/>
                  <a:gd name="connsiteX0" fmla="*/ 3178737 w 3178737"/>
                  <a:gd name="connsiteY0" fmla="*/ 441 h 2039172"/>
                  <a:gd name="connsiteX1" fmla="*/ 2511225 w 3178737"/>
                  <a:gd name="connsiteY1" fmla="*/ 265617 h 2039172"/>
                  <a:gd name="connsiteX2" fmla="*/ 1779706 w 3178737"/>
                  <a:gd name="connsiteY2" fmla="*/ 1730244 h 2039172"/>
                  <a:gd name="connsiteX3" fmla="*/ 0 w 3178737"/>
                  <a:gd name="connsiteY3" fmla="*/ 2039172 h 2039172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012111 w 3012111"/>
                  <a:gd name="connsiteY0" fmla="*/ 425 h 2027091"/>
                  <a:gd name="connsiteX1" fmla="*/ 2511225 w 3012111"/>
                  <a:gd name="connsiteY1" fmla="*/ 253536 h 2027091"/>
                  <a:gd name="connsiteX2" fmla="*/ 1779706 w 3012111"/>
                  <a:gd name="connsiteY2" fmla="*/ 1651806 h 2027091"/>
                  <a:gd name="connsiteX3" fmla="*/ 0 w 3012111"/>
                  <a:gd name="connsiteY3" fmla="*/ 2027091 h 2027091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73255" h="2020633">
                    <a:moveTo>
                      <a:pt x="2873255" y="0"/>
                    </a:moveTo>
                    <a:cubicBezTo>
                      <a:pt x="2753284" y="12065"/>
                      <a:pt x="2693483" y="-27147"/>
                      <a:pt x="2511225" y="247078"/>
                    </a:cubicBezTo>
                    <a:cubicBezTo>
                      <a:pt x="2328967" y="521303"/>
                      <a:pt x="2209815" y="1367854"/>
                      <a:pt x="1779706" y="1645348"/>
                    </a:cubicBezTo>
                    <a:cubicBezTo>
                      <a:pt x="1502338" y="1934908"/>
                      <a:pt x="313775" y="1989836"/>
                      <a:pt x="0" y="2020633"/>
                    </a:cubicBezTo>
                  </a:path>
                </a:pathLst>
              </a:cu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" name="Freeform 22">
                <a:extLst>
                  <a:ext uri="{FF2B5EF4-FFF2-40B4-BE49-F238E27FC236}">
                    <a16:creationId xmlns:a16="http://schemas.microsoft.com/office/drawing/2014/main" id="{1812192C-826E-4AE4-9B7E-01D303E3D8F8}"/>
                  </a:ext>
                </a:extLst>
              </p:cNvPr>
              <p:cNvSpPr/>
              <p:nvPr/>
            </p:nvSpPr>
            <p:spPr>
              <a:xfrm flipH="1">
                <a:off x="6804248" y="1412776"/>
                <a:ext cx="1837008" cy="2973657"/>
              </a:xfrm>
              <a:custGeom>
                <a:avLst/>
                <a:gdLst>
                  <a:gd name="connsiteX0" fmla="*/ 2331720 w 2331720"/>
                  <a:gd name="connsiteY0" fmla="*/ 0 h 2002536"/>
                  <a:gd name="connsiteX1" fmla="*/ 1664208 w 2331720"/>
                  <a:gd name="connsiteY1" fmla="*/ 265176 h 2002536"/>
                  <a:gd name="connsiteX2" fmla="*/ 932688 w 2331720"/>
                  <a:gd name="connsiteY2" fmla="*/ 1591056 h 2002536"/>
                  <a:gd name="connsiteX3" fmla="*/ 0 w 2331720"/>
                  <a:gd name="connsiteY3" fmla="*/ 2002536 h 2002536"/>
                  <a:gd name="connsiteX0" fmla="*/ 3178737 w 3178737"/>
                  <a:gd name="connsiteY0" fmla="*/ 0 h 2038731"/>
                  <a:gd name="connsiteX1" fmla="*/ 2511225 w 3178737"/>
                  <a:gd name="connsiteY1" fmla="*/ 265176 h 2038731"/>
                  <a:gd name="connsiteX2" fmla="*/ 1779705 w 3178737"/>
                  <a:gd name="connsiteY2" fmla="*/ 1591056 h 2038731"/>
                  <a:gd name="connsiteX3" fmla="*/ 0 w 3178737"/>
                  <a:gd name="connsiteY3" fmla="*/ 2038731 h 2038731"/>
                  <a:gd name="connsiteX0" fmla="*/ 3178737 w 3178737"/>
                  <a:gd name="connsiteY0" fmla="*/ 441 h 2039172"/>
                  <a:gd name="connsiteX1" fmla="*/ 2511225 w 3178737"/>
                  <a:gd name="connsiteY1" fmla="*/ 265617 h 2039172"/>
                  <a:gd name="connsiteX2" fmla="*/ 1779706 w 3178737"/>
                  <a:gd name="connsiteY2" fmla="*/ 1730244 h 2039172"/>
                  <a:gd name="connsiteX3" fmla="*/ 0 w 3178737"/>
                  <a:gd name="connsiteY3" fmla="*/ 2039172 h 2039172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012111 w 3012111"/>
                  <a:gd name="connsiteY0" fmla="*/ 425 h 2027091"/>
                  <a:gd name="connsiteX1" fmla="*/ 2511225 w 3012111"/>
                  <a:gd name="connsiteY1" fmla="*/ 253536 h 2027091"/>
                  <a:gd name="connsiteX2" fmla="*/ 1779706 w 3012111"/>
                  <a:gd name="connsiteY2" fmla="*/ 1651806 h 2027091"/>
                  <a:gd name="connsiteX3" fmla="*/ 0 w 3012111"/>
                  <a:gd name="connsiteY3" fmla="*/ 2027091 h 2027091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73255" h="2020633">
                    <a:moveTo>
                      <a:pt x="2873255" y="0"/>
                    </a:moveTo>
                    <a:cubicBezTo>
                      <a:pt x="2753284" y="12065"/>
                      <a:pt x="2693483" y="-27147"/>
                      <a:pt x="2511225" y="247078"/>
                    </a:cubicBezTo>
                    <a:cubicBezTo>
                      <a:pt x="2328967" y="521303"/>
                      <a:pt x="2209815" y="1367854"/>
                      <a:pt x="1779706" y="1645348"/>
                    </a:cubicBezTo>
                    <a:cubicBezTo>
                      <a:pt x="1502338" y="1934908"/>
                      <a:pt x="313775" y="1989836"/>
                      <a:pt x="0" y="2020633"/>
                    </a:cubicBezTo>
                  </a:path>
                </a:pathLst>
              </a:cu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872AA5E9-CD4A-456B-9C29-C1CF5899BAB9}"/>
                  </a:ext>
                </a:extLst>
              </p:cNvPr>
              <p:cNvSpPr txBox="1"/>
              <p:nvPr/>
            </p:nvSpPr>
            <p:spPr>
              <a:xfrm>
                <a:off x="8203006" y="3970926"/>
                <a:ext cx="6611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872AA5E9-CD4A-456B-9C29-C1CF5899BA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3006" y="3970926"/>
                <a:ext cx="661143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78A8453-8587-44DF-8202-7C62D95137B1}"/>
                  </a:ext>
                </a:extLst>
              </p:cNvPr>
              <p:cNvSpPr txBox="1"/>
              <p:nvPr/>
            </p:nvSpPr>
            <p:spPr>
              <a:xfrm>
                <a:off x="8204485" y="4318634"/>
                <a:ext cx="6687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78A8453-8587-44DF-8202-7C62D95137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4485" y="4318634"/>
                <a:ext cx="668709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87201489-C1FD-4530-A308-FCC2520C2424}"/>
              </a:ext>
            </a:extLst>
          </p:cNvPr>
          <p:cNvCxnSpPr>
            <a:cxnSpLocks/>
          </p:cNvCxnSpPr>
          <p:nvPr/>
        </p:nvCxnSpPr>
        <p:spPr>
          <a:xfrm flipV="1">
            <a:off x="7760802" y="3958995"/>
            <a:ext cx="0" cy="1567003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3890203D-7CBA-4748-9C5D-95A785195851}"/>
                  </a:ext>
                </a:extLst>
              </p:cNvPr>
              <p:cNvSpPr txBox="1"/>
              <p:nvPr/>
            </p:nvSpPr>
            <p:spPr>
              <a:xfrm>
                <a:off x="7648954" y="5533056"/>
                <a:ext cx="27551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3890203D-7CBA-4748-9C5D-95A7851958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8954" y="5533056"/>
                <a:ext cx="275514" cy="2616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59494228-DE29-45E1-A2B1-AC492B601FA3}"/>
                  </a:ext>
                </a:extLst>
              </p:cNvPr>
              <p:cNvSpPr txBox="1"/>
              <p:nvPr/>
            </p:nvSpPr>
            <p:spPr>
              <a:xfrm>
                <a:off x="8036389" y="3653532"/>
                <a:ext cx="110761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𝑍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(0,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59494228-DE29-45E1-A2B1-AC492B601F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6389" y="3653532"/>
                <a:ext cx="1107611" cy="307777"/>
              </a:xfrm>
              <a:prstGeom prst="rect">
                <a:avLst/>
              </a:prstGeom>
              <a:blipFill>
                <a:blip r:embed="rId12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B301FCDC-2286-47FE-B10A-4506B616EA41}"/>
              </a:ext>
            </a:extLst>
          </p:cNvPr>
          <p:cNvCxnSpPr>
            <a:cxnSpLocks/>
          </p:cNvCxnSpPr>
          <p:nvPr/>
        </p:nvCxnSpPr>
        <p:spPr>
          <a:xfrm flipV="1">
            <a:off x="7285193" y="2797521"/>
            <a:ext cx="0" cy="222856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7E4D2FD6-3425-45E1-BBF4-44A018DED6F1}"/>
                  </a:ext>
                </a:extLst>
              </p:cNvPr>
              <p:cNvSpPr txBox="1"/>
              <p:nvPr/>
            </p:nvSpPr>
            <p:spPr>
              <a:xfrm>
                <a:off x="7182930" y="3021119"/>
                <a:ext cx="26882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7E4D2FD6-3425-45E1-BBF4-44A018DED6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2930" y="3021119"/>
                <a:ext cx="268826" cy="261610"/>
              </a:xfrm>
              <a:prstGeom prst="rect">
                <a:avLst/>
              </a:prstGeom>
              <a:blipFill>
                <a:blip r:embed="rId13"/>
                <a:stretch>
                  <a:fillRect l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605644EF-663A-44CF-B8FF-08B1B9628AF6}"/>
              </a:ext>
            </a:extLst>
          </p:cNvPr>
          <p:cNvSpPr txBox="1"/>
          <p:nvPr/>
        </p:nvSpPr>
        <p:spPr>
          <a:xfrm>
            <a:off x="6597490" y="2394984"/>
            <a:ext cx="761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Area = 0.1469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89869F16-A9A2-4DD1-8016-87229CB80C09}"/>
              </a:ext>
            </a:extLst>
          </p:cNvPr>
          <p:cNvCxnSpPr>
            <a:cxnSpLocks/>
          </p:cNvCxnSpPr>
          <p:nvPr/>
        </p:nvCxnSpPr>
        <p:spPr>
          <a:xfrm flipV="1">
            <a:off x="8303025" y="5395913"/>
            <a:ext cx="0" cy="142350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FAE30528-15E2-49A1-9A13-4295BE0F9957}"/>
                  </a:ext>
                </a:extLst>
              </p:cNvPr>
              <p:cNvSpPr txBox="1"/>
              <p:nvPr/>
            </p:nvSpPr>
            <p:spPr>
              <a:xfrm>
                <a:off x="8199370" y="5555806"/>
                <a:ext cx="26882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FAE30528-15E2-49A1-9A13-4295BE0F99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9370" y="5555806"/>
                <a:ext cx="268826" cy="2616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E579F940-465D-4490-9BC1-AEF52EA7FEED}"/>
              </a:ext>
            </a:extLst>
          </p:cNvPr>
          <p:cNvSpPr txBox="1"/>
          <p:nvPr/>
        </p:nvSpPr>
        <p:spPr>
          <a:xfrm>
            <a:off x="8309538" y="4973430"/>
            <a:ext cx="761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Area = 0.025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60" name="直線矢印コネクタ 59">
            <a:extLst>
              <a:ext uri="{FF2B5EF4-FFF2-40B4-BE49-F238E27FC236}">
                <a16:creationId xmlns:a16="http://schemas.microsoft.com/office/drawing/2014/main" id="{C33E0161-85FB-43ED-9C59-F4FAD5C38A7D}"/>
              </a:ext>
            </a:extLst>
          </p:cNvPr>
          <p:cNvCxnSpPr>
            <a:cxnSpLocks/>
          </p:cNvCxnSpPr>
          <p:nvPr/>
        </p:nvCxnSpPr>
        <p:spPr>
          <a:xfrm flipV="1">
            <a:off x="7304243" y="5321646"/>
            <a:ext cx="0" cy="222856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3DB9A357-4FAC-4398-8347-D73EB47D82E4}"/>
                  </a:ext>
                </a:extLst>
              </p:cNvPr>
              <p:cNvSpPr txBox="1"/>
              <p:nvPr/>
            </p:nvSpPr>
            <p:spPr>
              <a:xfrm>
                <a:off x="7201980" y="5545244"/>
                <a:ext cx="26882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3DB9A357-4FAC-4398-8347-D73EB47D82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1980" y="5545244"/>
                <a:ext cx="268826" cy="2616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5188E172-584F-4BB5-B48F-3F8CF31CB9BF}"/>
              </a:ext>
            </a:extLst>
          </p:cNvPr>
          <p:cNvSpPr txBox="1"/>
          <p:nvPr/>
        </p:nvSpPr>
        <p:spPr>
          <a:xfrm>
            <a:off x="6616540" y="4919109"/>
            <a:ext cx="761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Area = 0.1469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2EE4F2D5-4151-402F-865E-6ED4FCE2075D}"/>
                  </a:ext>
                </a:extLst>
              </p:cNvPr>
              <p:cNvSpPr txBox="1"/>
              <p:nvPr/>
            </p:nvSpPr>
            <p:spPr>
              <a:xfrm>
                <a:off x="8181614" y="5540862"/>
                <a:ext cx="26882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1.96</m:t>
                      </m:r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2EE4F2D5-4151-402F-865E-6ED4FCE207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1614" y="5540862"/>
                <a:ext cx="268826" cy="261610"/>
              </a:xfrm>
              <a:prstGeom prst="rect">
                <a:avLst/>
              </a:prstGeom>
              <a:blipFill>
                <a:blip r:embed="rId16"/>
                <a:stretch>
                  <a:fillRect l="-25000" r="-113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89813B63-F828-4465-ADC2-FB3A305CFD51}"/>
                  </a:ext>
                </a:extLst>
              </p:cNvPr>
              <p:cNvSpPr txBox="1"/>
              <p:nvPr/>
            </p:nvSpPr>
            <p:spPr>
              <a:xfrm>
                <a:off x="7110540" y="5535331"/>
                <a:ext cx="41802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−1.05</m:t>
                      </m:r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89813B63-F828-4465-ADC2-FB3A305CF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0540" y="5535331"/>
                <a:ext cx="418020" cy="261610"/>
              </a:xfrm>
              <a:prstGeom prst="rect">
                <a:avLst/>
              </a:prstGeom>
              <a:blipFill>
                <a:blip r:embed="rId17"/>
                <a:stretch>
                  <a:fillRect l="-4348" r="-28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FB1DCF9C-5A42-4DBE-B04C-34D8A24F78C4}"/>
                  </a:ext>
                </a:extLst>
              </p:cNvPr>
              <p:cNvSpPr txBox="1"/>
              <p:nvPr/>
            </p:nvSpPr>
            <p:spPr>
              <a:xfrm>
                <a:off x="4529091" y="1954565"/>
                <a:ext cx="795602" cy="36894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FB1DCF9C-5A42-4DBE-B04C-34D8A24F78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9091" y="1954565"/>
                <a:ext cx="795602" cy="368947"/>
              </a:xfrm>
              <a:prstGeom prst="rect">
                <a:avLst/>
              </a:prstGeom>
              <a:blipFill>
                <a:blip r:embed="rId18"/>
                <a:stretch>
                  <a:fillRect l="-2308" t="-3333" r="-3846" b="-1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2E276F1E-5A3A-4319-A989-18A02D5B7B94}"/>
                  </a:ext>
                </a:extLst>
              </p:cNvPr>
              <p:cNvSpPr txBox="1"/>
              <p:nvPr/>
            </p:nvSpPr>
            <p:spPr>
              <a:xfrm>
                <a:off x="4157709" y="2533092"/>
                <a:ext cx="1272784" cy="4090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−1.05=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15−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2E276F1E-5A3A-4319-A989-18A02D5B7B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7709" y="2533092"/>
                <a:ext cx="1272784" cy="409086"/>
              </a:xfrm>
              <a:prstGeom prst="rect">
                <a:avLst/>
              </a:prstGeom>
              <a:blipFill>
                <a:blip r:embed="rId19"/>
                <a:stretch>
                  <a:fillRect t="-1493" r="-2392" b="-895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90961971-461D-47BB-9BDC-108FD92D4E1F}"/>
                  </a:ext>
                </a:extLst>
              </p:cNvPr>
              <p:cNvSpPr txBox="1"/>
              <p:nvPr/>
            </p:nvSpPr>
            <p:spPr>
              <a:xfrm>
                <a:off x="4043778" y="3200398"/>
                <a:ext cx="1382943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−1.05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5−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90961971-461D-47BB-9BDC-108FD92D4E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3778" y="3200398"/>
                <a:ext cx="1382943" cy="215444"/>
              </a:xfrm>
              <a:prstGeom prst="rect">
                <a:avLst/>
              </a:prstGeom>
              <a:blipFill>
                <a:blip r:embed="rId20"/>
                <a:stretch>
                  <a:fillRect r="-2203" b="-257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円弧 68">
            <a:extLst>
              <a:ext uri="{FF2B5EF4-FFF2-40B4-BE49-F238E27FC236}">
                <a16:creationId xmlns:a16="http://schemas.microsoft.com/office/drawing/2014/main" id="{76766673-3831-4284-A6BC-9E0B9E5692C1}"/>
              </a:ext>
            </a:extLst>
          </p:cNvPr>
          <p:cNvSpPr/>
          <p:nvPr/>
        </p:nvSpPr>
        <p:spPr>
          <a:xfrm>
            <a:off x="5372266" y="2206629"/>
            <a:ext cx="241411" cy="552216"/>
          </a:xfrm>
          <a:prstGeom prst="arc">
            <a:avLst>
              <a:gd name="adj1" fmla="val 16200000"/>
              <a:gd name="adj2" fmla="val 5466105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0F867224-23A2-4A01-858C-E55766C626A2}"/>
              </a:ext>
            </a:extLst>
          </p:cNvPr>
          <p:cNvSpPr txBox="1"/>
          <p:nvPr/>
        </p:nvSpPr>
        <p:spPr>
          <a:xfrm>
            <a:off x="5428991" y="2255525"/>
            <a:ext cx="911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1" name="円弧 70">
            <a:extLst>
              <a:ext uri="{FF2B5EF4-FFF2-40B4-BE49-F238E27FC236}">
                <a16:creationId xmlns:a16="http://schemas.microsoft.com/office/drawing/2014/main" id="{9CCDFFDB-AA92-4E3F-AAEC-4F5E5659C47A}"/>
              </a:ext>
            </a:extLst>
          </p:cNvPr>
          <p:cNvSpPr/>
          <p:nvPr/>
        </p:nvSpPr>
        <p:spPr>
          <a:xfrm>
            <a:off x="5471400" y="2785158"/>
            <a:ext cx="241411" cy="552216"/>
          </a:xfrm>
          <a:prstGeom prst="arc">
            <a:avLst>
              <a:gd name="adj1" fmla="val 16200000"/>
              <a:gd name="adj2" fmla="val 5466105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72A8DF4C-397C-4D68-9000-CD6F0B135354}"/>
                  </a:ext>
                </a:extLst>
              </p:cNvPr>
              <p:cNvSpPr txBox="1"/>
              <p:nvPr/>
            </p:nvSpPr>
            <p:spPr>
              <a:xfrm>
                <a:off x="5597666" y="2814818"/>
                <a:ext cx="91177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Multiply by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72A8DF4C-397C-4D68-9000-CD6F0B1353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7666" y="2814818"/>
                <a:ext cx="911776" cy="461665"/>
              </a:xfrm>
              <a:prstGeom prst="rect">
                <a:avLst/>
              </a:prstGeom>
              <a:blipFill>
                <a:blip r:embed="rId21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CBC9904D-F4E4-4E26-A566-8F8077DC6629}"/>
                  </a:ext>
                </a:extLst>
              </p:cNvPr>
              <p:cNvSpPr txBox="1"/>
              <p:nvPr/>
            </p:nvSpPr>
            <p:spPr>
              <a:xfrm>
                <a:off x="4548325" y="4459547"/>
                <a:ext cx="795602" cy="36894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CBC9904D-F4E4-4E26-A566-8F8077DC66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8325" y="4459547"/>
                <a:ext cx="795602" cy="368947"/>
              </a:xfrm>
              <a:prstGeom prst="rect">
                <a:avLst/>
              </a:prstGeom>
              <a:blipFill>
                <a:blip r:embed="rId22"/>
                <a:stretch>
                  <a:fillRect l="-1527" t="-3333" r="-3817" b="-1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テキスト ボックス 75">
                <a:extLst>
                  <a:ext uri="{FF2B5EF4-FFF2-40B4-BE49-F238E27FC236}">
                    <a16:creationId xmlns:a16="http://schemas.microsoft.com/office/drawing/2014/main" id="{7DBAFBA9-4AB7-47EE-9E6B-62C8789BD4F5}"/>
                  </a:ext>
                </a:extLst>
              </p:cNvPr>
              <p:cNvSpPr txBox="1"/>
              <p:nvPr/>
            </p:nvSpPr>
            <p:spPr>
              <a:xfrm>
                <a:off x="4301231" y="5038074"/>
                <a:ext cx="1138132" cy="4090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1.96=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35−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6" name="テキスト ボックス 75">
                <a:extLst>
                  <a:ext uri="{FF2B5EF4-FFF2-40B4-BE49-F238E27FC236}">
                    <a16:creationId xmlns:a16="http://schemas.microsoft.com/office/drawing/2014/main" id="{7DBAFBA9-4AB7-47EE-9E6B-62C8789BD4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1231" y="5038074"/>
                <a:ext cx="1138132" cy="409086"/>
              </a:xfrm>
              <a:prstGeom prst="rect">
                <a:avLst/>
              </a:prstGeom>
              <a:blipFill>
                <a:blip r:embed="rId23"/>
                <a:stretch>
                  <a:fillRect l="-2688" r="-2688" b="-882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4EFAE79D-9E8F-4FD9-A290-38996FD00C16}"/>
                  </a:ext>
                </a:extLst>
              </p:cNvPr>
              <p:cNvSpPr txBox="1"/>
              <p:nvPr/>
            </p:nvSpPr>
            <p:spPr>
              <a:xfrm>
                <a:off x="4178422" y="5705380"/>
                <a:ext cx="1248290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1.96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5−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4EFAE79D-9E8F-4FD9-A290-38996FD00C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422" y="5705380"/>
                <a:ext cx="1248290" cy="215444"/>
              </a:xfrm>
              <a:prstGeom prst="rect">
                <a:avLst/>
              </a:prstGeom>
              <a:blipFill>
                <a:blip r:embed="rId24"/>
                <a:stretch>
                  <a:fillRect l="-2439" r="-2439" b="-257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円弧 77">
            <a:extLst>
              <a:ext uri="{FF2B5EF4-FFF2-40B4-BE49-F238E27FC236}">
                <a16:creationId xmlns:a16="http://schemas.microsoft.com/office/drawing/2014/main" id="{8DB9C82C-F310-456F-A00D-31FF538584A9}"/>
              </a:ext>
            </a:extLst>
          </p:cNvPr>
          <p:cNvSpPr/>
          <p:nvPr/>
        </p:nvSpPr>
        <p:spPr>
          <a:xfrm>
            <a:off x="5391500" y="4711611"/>
            <a:ext cx="241411" cy="552216"/>
          </a:xfrm>
          <a:prstGeom prst="arc">
            <a:avLst>
              <a:gd name="adj1" fmla="val 16200000"/>
              <a:gd name="adj2" fmla="val 5466105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47A64709-4CE7-49AB-84EB-DA6070C83716}"/>
              </a:ext>
            </a:extLst>
          </p:cNvPr>
          <p:cNvSpPr txBox="1"/>
          <p:nvPr/>
        </p:nvSpPr>
        <p:spPr>
          <a:xfrm>
            <a:off x="5448225" y="4760507"/>
            <a:ext cx="911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0" name="円弧 79">
            <a:extLst>
              <a:ext uri="{FF2B5EF4-FFF2-40B4-BE49-F238E27FC236}">
                <a16:creationId xmlns:a16="http://schemas.microsoft.com/office/drawing/2014/main" id="{73A18F6A-2179-4A1D-AAAA-4D24E0B7DCB4}"/>
              </a:ext>
            </a:extLst>
          </p:cNvPr>
          <p:cNvSpPr/>
          <p:nvPr/>
        </p:nvSpPr>
        <p:spPr>
          <a:xfrm>
            <a:off x="5490634" y="5290140"/>
            <a:ext cx="241411" cy="552216"/>
          </a:xfrm>
          <a:prstGeom prst="arc">
            <a:avLst>
              <a:gd name="adj1" fmla="val 16200000"/>
              <a:gd name="adj2" fmla="val 5466105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D493183E-DB7D-4C49-9E78-1F52E3A2E218}"/>
                  </a:ext>
                </a:extLst>
              </p:cNvPr>
              <p:cNvSpPr txBox="1"/>
              <p:nvPr/>
            </p:nvSpPr>
            <p:spPr>
              <a:xfrm>
                <a:off x="5616900" y="5319800"/>
                <a:ext cx="91177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Multiply by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D493183E-DB7D-4C49-9E78-1F52E3A2E2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6900" y="5319800"/>
                <a:ext cx="911776" cy="461665"/>
              </a:xfrm>
              <a:prstGeom prst="rect">
                <a:avLst/>
              </a:prstGeom>
              <a:blipFill>
                <a:blip r:embed="rId21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C3E238FB-5CFC-4E5B-9144-23A91F5CB881}"/>
              </a:ext>
            </a:extLst>
          </p:cNvPr>
          <p:cNvSpPr txBox="1"/>
          <p:nvPr/>
        </p:nvSpPr>
        <p:spPr>
          <a:xfrm>
            <a:off x="4572001" y="1473693"/>
            <a:ext cx="10150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anose="030F0702030302020204" pitchFamily="66" charset="0"/>
              </a:rPr>
              <a:t>Lower tail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854EEDEE-D468-460E-ACCC-8F94847019D8}"/>
              </a:ext>
            </a:extLst>
          </p:cNvPr>
          <p:cNvSpPr txBox="1"/>
          <p:nvPr/>
        </p:nvSpPr>
        <p:spPr>
          <a:xfrm>
            <a:off x="4582358" y="3996430"/>
            <a:ext cx="10230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anose="030F0702030302020204" pitchFamily="66" charset="0"/>
              </a:rPr>
              <a:t>Upper tail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762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 animBg="1"/>
      <p:bldP spid="51" grpId="0" animBg="1"/>
      <p:bldP spid="48" grpId="0" animBg="1"/>
      <p:bldP spid="21" grpId="0"/>
      <p:bldP spid="22" grpId="0"/>
      <p:bldP spid="24" grpId="0"/>
      <p:bldP spid="25" grpId="0"/>
      <p:bldP spid="27" grpId="0"/>
      <p:bldP spid="28" grpId="0"/>
      <p:bldP spid="37" grpId="0"/>
      <p:bldP spid="38" grpId="0"/>
      <p:bldP spid="40" grpId="0"/>
      <p:bldP spid="41" grpId="0"/>
      <p:bldP spid="49" grpId="0"/>
      <p:bldP spid="50" grpId="0"/>
      <p:bldP spid="57" grpId="0"/>
      <p:bldP spid="57" grpId="1"/>
      <p:bldP spid="58" grpId="0"/>
      <p:bldP spid="61" grpId="0"/>
      <p:bldP spid="61" grpId="1"/>
      <p:bldP spid="62" grpId="0"/>
      <p:bldP spid="63" grpId="0"/>
      <p:bldP spid="64" grpId="0"/>
      <p:bldP spid="65" grpId="0"/>
      <p:bldP spid="66" grpId="0"/>
      <p:bldP spid="67" grpId="0"/>
      <p:bldP spid="69" grpId="0" animBg="1"/>
      <p:bldP spid="70" grpId="0"/>
      <p:bldP spid="71" grpId="0" animBg="1"/>
      <p:bldP spid="73" grpId="0"/>
      <p:bldP spid="75" grpId="0"/>
      <p:bldP spid="76" grpId="0"/>
      <p:bldP spid="77" grpId="0"/>
      <p:bldP spid="78" grpId="0" animBg="1"/>
      <p:bldP spid="79" grpId="0"/>
      <p:bldP spid="80" grpId="0" animBg="1"/>
      <p:bldP spid="81" grpId="0"/>
      <p:bldP spid="53" grpId="0"/>
      <p:bldP spid="8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The normal distribution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551068" cy="498925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unknown values of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𝝈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or both</a:t>
                </a: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&gt;35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=0.025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&lt;15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=0.1469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find the values of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Now we have 2 equations, we can solve them simultaneously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551068" cy="4989250"/>
              </a:xfrm>
              <a:blipFill>
                <a:blip r:embed="rId2"/>
                <a:stretch>
                  <a:fillRect t="-7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3E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4F9D3FFA-D0BB-4C37-A9A6-7FC80898808C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59456" cy="51860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4F9D3FFA-D0BB-4C37-A9A6-7FC8089880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59456" cy="518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BC50B827-7DF5-4C1E-B60B-5B8C57087475}"/>
                  </a:ext>
                </a:extLst>
              </p:cNvPr>
              <p:cNvSpPr txBox="1"/>
              <p:nvPr/>
            </p:nvSpPr>
            <p:spPr>
              <a:xfrm>
                <a:off x="4416640" y="1797726"/>
                <a:ext cx="1382943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−1.05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5−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BC50B827-7DF5-4C1E-B60B-5B8C570874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6640" y="1797726"/>
                <a:ext cx="1382943" cy="215444"/>
              </a:xfrm>
              <a:prstGeom prst="rect">
                <a:avLst/>
              </a:prstGeom>
              <a:blipFill>
                <a:blip r:embed="rId4"/>
                <a:stretch>
                  <a:fillRect r="-2212" b="-257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A6637D2B-4237-43DC-B3FF-A538716BA11C}"/>
                  </a:ext>
                </a:extLst>
              </p:cNvPr>
              <p:cNvSpPr txBox="1"/>
              <p:nvPr/>
            </p:nvSpPr>
            <p:spPr>
              <a:xfrm>
                <a:off x="4551284" y="2198701"/>
                <a:ext cx="1248290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1.96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5−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A6637D2B-4237-43DC-B3FF-A538716BA1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1284" y="2198701"/>
                <a:ext cx="1248290" cy="215444"/>
              </a:xfrm>
              <a:prstGeom prst="rect">
                <a:avLst/>
              </a:prstGeom>
              <a:blipFill>
                <a:blip r:embed="rId5"/>
                <a:stretch>
                  <a:fillRect l="-2451" r="-2451" b="-257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0D51228-C038-4438-B5E0-554A5FB2C841}"/>
              </a:ext>
            </a:extLst>
          </p:cNvPr>
          <p:cNvSpPr txBox="1"/>
          <p:nvPr/>
        </p:nvSpPr>
        <p:spPr>
          <a:xfrm>
            <a:off x="4021585" y="1766656"/>
            <a:ext cx="330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F4F531C4-D825-44E5-9445-F34AF7773B3E}"/>
              </a:ext>
            </a:extLst>
          </p:cNvPr>
          <p:cNvSpPr txBox="1"/>
          <p:nvPr/>
        </p:nvSpPr>
        <p:spPr>
          <a:xfrm>
            <a:off x="4012707" y="2166151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2)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246B5DC9-0729-412B-815F-766E9318AED9}"/>
              </a:ext>
            </a:extLst>
          </p:cNvPr>
          <p:cNvSpPr txBox="1"/>
          <p:nvPr/>
        </p:nvSpPr>
        <p:spPr>
          <a:xfrm>
            <a:off x="4802819" y="2565646"/>
            <a:ext cx="686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2) - 1)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テキスト ボックス 83">
                <a:extLst>
                  <a:ext uri="{FF2B5EF4-FFF2-40B4-BE49-F238E27FC236}">
                    <a16:creationId xmlns:a16="http://schemas.microsoft.com/office/drawing/2014/main" id="{4AD6FF40-C768-4735-98E9-1F04E6FF27CB}"/>
                  </a:ext>
                </a:extLst>
              </p:cNvPr>
              <p:cNvSpPr txBox="1"/>
              <p:nvPr/>
            </p:nvSpPr>
            <p:spPr>
              <a:xfrm>
                <a:off x="4668173" y="3043558"/>
                <a:ext cx="931281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3.01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4" name="テキスト ボックス 83">
                <a:extLst>
                  <a:ext uri="{FF2B5EF4-FFF2-40B4-BE49-F238E27FC236}">
                    <a16:creationId xmlns:a16="http://schemas.microsoft.com/office/drawing/2014/main" id="{4AD6FF40-C768-4735-98E9-1F04E6FF27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173" y="3043558"/>
                <a:ext cx="931281" cy="215444"/>
              </a:xfrm>
              <a:prstGeom prst="rect">
                <a:avLst/>
              </a:prstGeom>
              <a:blipFill>
                <a:blip r:embed="rId6"/>
                <a:stretch>
                  <a:fillRect l="-3268" r="-2614" b="-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テキスト ボックス 84">
                <a:extLst>
                  <a:ext uri="{FF2B5EF4-FFF2-40B4-BE49-F238E27FC236}">
                    <a16:creationId xmlns:a16="http://schemas.microsoft.com/office/drawing/2014/main" id="{3BB7824E-4ED4-4497-8020-5F0884E9F851}"/>
                  </a:ext>
                </a:extLst>
              </p:cNvPr>
              <p:cNvSpPr txBox="1"/>
              <p:nvPr/>
            </p:nvSpPr>
            <p:spPr>
              <a:xfrm>
                <a:off x="5005525" y="3496319"/>
                <a:ext cx="732508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=6.64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5" name="テキスト ボックス 84">
                <a:extLst>
                  <a:ext uri="{FF2B5EF4-FFF2-40B4-BE49-F238E27FC236}">
                    <a16:creationId xmlns:a16="http://schemas.microsoft.com/office/drawing/2014/main" id="{3BB7824E-4ED4-4497-8020-5F0884E9F8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5525" y="3496319"/>
                <a:ext cx="732508" cy="215444"/>
              </a:xfrm>
              <a:prstGeom prst="rect">
                <a:avLst/>
              </a:prstGeom>
              <a:blipFill>
                <a:blip r:embed="rId7"/>
                <a:stretch>
                  <a:fillRect l="-1667" r="-4167" b="-857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15C306B-048F-43D8-883B-4F9BD323B5F2}"/>
                  </a:ext>
                </a:extLst>
              </p:cNvPr>
              <p:cNvSpPr txBox="1"/>
              <p:nvPr/>
            </p:nvSpPr>
            <p:spPr>
              <a:xfrm>
                <a:off x="5014403" y="3913570"/>
                <a:ext cx="724942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=22.0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15C306B-048F-43D8-883B-4F9BD323B5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4403" y="3913570"/>
                <a:ext cx="724942" cy="215444"/>
              </a:xfrm>
              <a:prstGeom prst="rect">
                <a:avLst/>
              </a:prstGeom>
              <a:blipFill>
                <a:blip r:embed="rId8"/>
                <a:stretch>
                  <a:fillRect l="-5085" r="-5085" b="-257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円弧 86">
            <a:extLst>
              <a:ext uri="{FF2B5EF4-FFF2-40B4-BE49-F238E27FC236}">
                <a16:creationId xmlns:a16="http://schemas.microsoft.com/office/drawing/2014/main" id="{0553E239-3180-4112-8F43-B1A9F422A632}"/>
              </a:ext>
            </a:extLst>
          </p:cNvPr>
          <p:cNvSpPr/>
          <p:nvPr/>
        </p:nvSpPr>
        <p:spPr>
          <a:xfrm>
            <a:off x="5748087" y="3159499"/>
            <a:ext cx="235463" cy="444835"/>
          </a:xfrm>
          <a:prstGeom prst="arc">
            <a:avLst>
              <a:gd name="adj1" fmla="val 16200000"/>
              <a:gd name="adj2" fmla="val 5466105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EC34F034-965B-4119-88B9-D05162E45DBD}"/>
              </a:ext>
            </a:extLst>
          </p:cNvPr>
          <p:cNvSpPr txBox="1"/>
          <p:nvPr/>
        </p:nvSpPr>
        <p:spPr>
          <a:xfrm>
            <a:off x="5963129" y="3242425"/>
            <a:ext cx="12189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3.01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9" name="円弧 88">
            <a:extLst>
              <a:ext uri="{FF2B5EF4-FFF2-40B4-BE49-F238E27FC236}">
                <a16:creationId xmlns:a16="http://schemas.microsoft.com/office/drawing/2014/main" id="{2326E560-520A-4B35-A82F-89C3AB3515CD}"/>
              </a:ext>
            </a:extLst>
          </p:cNvPr>
          <p:cNvSpPr/>
          <p:nvPr/>
        </p:nvSpPr>
        <p:spPr>
          <a:xfrm>
            <a:off x="5714055" y="3604862"/>
            <a:ext cx="235463" cy="444835"/>
          </a:xfrm>
          <a:prstGeom prst="arc">
            <a:avLst>
              <a:gd name="adj1" fmla="val 16200000"/>
              <a:gd name="adj2" fmla="val 5466105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EC31E3ED-C4B5-4956-BF87-4349BB4FBF8E}"/>
              </a:ext>
            </a:extLst>
          </p:cNvPr>
          <p:cNvSpPr txBox="1"/>
          <p:nvPr/>
        </p:nvSpPr>
        <p:spPr>
          <a:xfrm>
            <a:off x="5929096" y="3563501"/>
            <a:ext cx="1758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Use this value to find the mean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932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4" grpId="0"/>
      <p:bldP spid="83" grpId="0"/>
      <p:bldP spid="84" grpId="0"/>
      <p:bldP spid="85" grpId="0"/>
      <p:bldP spid="86" grpId="0"/>
      <p:bldP spid="87" grpId="0" animBg="1"/>
      <p:bldP spid="88" grpId="0"/>
      <p:bldP spid="89" grpId="0" animBg="1"/>
      <p:bldP spid="9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0664669-DA75-428B-9D85-79A9CD0112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AC6200-806D-492C-8EF3-50656A48E9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6867E8-63AC-4518-81B7-0F2BD83BADE2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1286</TotalTime>
  <Words>1000</Words>
  <Application>Microsoft Office PowerPoint</Application>
  <PresentationFormat>On-screen Show (4:3)</PresentationFormat>
  <Paragraphs>152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Microsoft Himalaya</vt:lpstr>
      <vt:lpstr>Racing Sans One</vt:lpstr>
      <vt:lpstr>Wingdings</vt:lpstr>
      <vt:lpstr>Office テーマ</vt:lpstr>
      <vt:lpstr>PowerPoint Presentation</vt:lpstr>
      <vt:lpstr>The normal distribution</vt:lpstr>
      <vt:lpstr>The normal distribution</vt:lpstr>
      <vt:lpstr>The normal distribution</vt:lpstr>
      <vt:lpstr>The normal distribution</vt:lpstr>
      <vt:lpstr>The normal distribution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162</cp:revision>
  <dcterms:created xsi:type="dcterms:W3CDTF">2018-06-16T01:40:49Z</dcterms:created>
  <dcterms:modified xsi:type="dcterms:W3CDTF">2021-01-28T13:58:36Z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