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5"/>
  </p:notesMasterIdLst>
  <p:sldIdLst>
    <p:sldId id="256" r:id="rId5"/>
    <p:sldId id="257" r:id="rId6"/>
    <p:sldId id="258" r:id="rId7"/>
    <p:sldId id="259" r:id="rId8"/>
    <p:sldId id="260" r:id="rId9"/>
    <p:sldId id="261" r:id="rId10"/>
    <p:sldId id="262" r:id="rId11"/>
    <p:sldId id="263" r:id="rId12"/>
    <p:sldId id="264" r:id="rId13"/>
    <p:sldId id="265"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ke Pye" initials="MP" lastIdx="4" clrIdx="0">
    <p:extLst>
      <p:ext uri="{19B8F6BF-5375-455C-9EA6-DF929625EA0E}">
        <p15:presenceInfo xmlns:p15="http://schemas.microsoft.com/office/powerpoint/2012/main" userId="9932f53b462bfe5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123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83B36C-9161-4EE7-9FC8-446A42B42E28}" type="datetimeFigureOut">
              <a:rPr lang="en-GB" smtClean="0"/>
              <a:t>28/01/2021</a:t>
            </a:fld>
            <a:endParaRPr lang="en-GB"/>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FD931B-CF5A-493D-8107-C8C64FCC687D}" type="slidenum">
              <a:rPr lang="en-GB" smtClean="0"/>
              <a:t>‹#›</a:t>
            </a:fld>
            <a:endParaRPr lang="en-GB"/>
          </a:p>
        </p:txBody>
      </p:sp>
    </p:spTree>
    <p:extLst>
      <p:ext uri="{BB962C8B-B14F-4D97-AF65-F5344CB8AC3E}">
        <p14:creationId xmlns:p14="http://schemas.microsoft.com/office/powerpoint/2010/main" val="4354586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GB" dirty="0"/>
          </a:p>
        </p:txBody>
      </p:sp>
      <p:sp>
        <p:nvSpPr>
          <p:cNvPr id="4" name="スライド番号プレースホルダー 3"/>
          <p:cNvSpPr>
            <a:spLocks noGrp="1"/>
          </p:cNvSpPr>
          <p:nvPr>
            <p:ph type="sldNum" sz="quarter" idx="10"/>
          </p:nvPr>
        </p:nvSpPr>
        <p:spPr/>
        <p:txBody>
          <a:bodyPr/>
          <a:lstStyle/>
          <a:p>
            <a:fld id="{3BFD931B-CF5A-493D-8107-C8C64FCC687D}" type="slidenum">
              <a:rPr lang="en-GB" smtClean="0"/>
              <a:t>4</a:t>
            </a:fld>
            <a:endParaRPr lang="en-GB"/>
          </a:p>
        </p:txBody>
      </p:sp>
    </p:spTree>
    <p:extLst>
      <p:ext uri="{BB962C8B-B14F-4D97-AF65-F5344CB8AC3E}">
        <p14:creationId xmlns:p14="http://schemas.microsoft.com/office/powerpoint/2010/main" val="37730009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GB" dirty="0"/>
          </a:p>
        </p:txBody>
      </p:sp>
      <p:sp>
        <p:nvSpPr>
          <p:cNvPr id="4" name="スライド番号プレースホルダー 3"/>
          <p:cNvSpPr>
            <a:spLocks noGrp="1"/>
          </p:cNvSpPr>
          <p:nvPr>
            <p:ph type="sldNum" sz="quarter" idx="10"/>
          </p:nvPr>
        </p:nvSpPr>
        <p:spPr/>
        <p:txBody>
          <a:bodyPr/>
          <a:lstStyle/>
          <a:p>
            <a:fld id="{3BFD931B-CF5A-493D-8107-C8C64FCC687D}" type="slidenum">
              <a:rPr lang="en-GB" smtClean="0"/>
              <a:t>5</a:t>
            </a:fld>
            <a:endParaRPr lang="en-GB"/>
          </a:p>
        </p:txBody>
      </p:sp>
    </p:spTree>
    <p:extLst>
      <p:ext uri="{BB962C8B-B14F-4D97-AF65-F5344CB8AC3E}">
        <p14:creationId xmlns:p14="http://schemas.microsoft.com/office/powerpoint/2010/main" val="9690692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GB" dirty="0"/>
          </a:p>
        </p:txBody>
      </p:sp>
      <p:sp>
        <p:nvSpPr>
          <p:cNvPr id="4" name="スライド番号プレースホルダー 3"/>
          <p:cNvSpPr>
            <a:spLocks noGrp="1"/>
          </p:cNvSpPr>
          <p:nvPr>
            <p:ph type="sldNum" sz="quarter" idx="10"/>
          </p:nvPr>
        </p:nvSpPr>
        <p:spPr/>
        <p:txBody>
          <a:bodyPr/>
          <a:lstStyle/>
          <a:p>
            <a:fld id="{3BFD931B-CF5A-493D-8107-C8C64FCC687D}" type="slidenum">
              <a:rPr lang="en-GB" smtClean="0"/>
              <a:t>6</a:t>
            </a:fld>
            <a:endParaRPr lang="en-GB"/>
          </a:p>
        </p:txBody>
      </p:sp>
    </p:spTree>
    <p:extLst>
      <p:ext uri="{BB962C8B-B14F-4D97-AF65-F5344CB8AC3E}">
        <p14:creationId xmlns:p14="http://schemas.microsoft.com/office/powerpoint/2010/main" val="42519635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GB" dirty="0"/>
          </a:p>
        </p:txBody>
      </p:sp>
      <p:sp>
        <p:nvSpPr>
          <p:cNvPr id="4" name="スライド番号プレースホルダー 3"/>
          <p:cNvSpPr>
            <a:spLocks noGrp="1"/>
          </p:cNvSpPr>
          <p:nvPr>
            <p:ph type="sldNum" sz="quarter" idx="10"/>
          </p:nvPr>
        </p:nvSpPr>
        <p:spPr/>
        <p:txBody>
          <a:bodyPr/>
          <a:lstStyle/>
          <a:p>
            <a:fld id="{3BFD931B-CF5A-493D-8107-C8C64FCC687D}" type="slidenum">
              <a:rPr lang="en-GB" smtClean="0"/>
              <a:t>7</a:t>
            </a:fld>
            <a:endParaRPr lang="en-GB"/>
          </a:p>
        </p:txBody>
      </p:sp>
    </p:spTree>
    <p:extLst>
      <p:ext uri="{BB962C8B-B14F-4D97-AF65-F5344CB8AC3E}">
        <p14:creationId xmlns:p14="http://schemas.microsoft.com/office/powerpoint/2010/main" val="6849442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GB" dirty="0"/>
          </a:p>
        </p:txBody>
      </p:sp>
      <p:sp>
        <p:nvSpPr>
          <p:cNvPr id="4" name="スライド番号プレースホルダー 3"/>
          <p:cNvSpPr>
            <a:spLocks noGrp="1"/>
          </p:cNvSpPr>
          <p:nvPr>
            <p:ph type="sldNum" sz="quarter" idx="10"/>
          </p:nvPr>
        </p:nvSpPr>
        <p:spPr/>
        <p:txBody>
          <a:bodyPr/>
          <a:lstStyle/>
          <a:p>
            <a:fld id="{3BFD931B-CF5A-493D-8107-C8C64FCC687D}" type="slidenum">
              <a:rPr lang="en-GB" smtClean="0"/>
              <a:t>8</a:t>
            </a:fld>
            <a:endParaRPr lang="en-GB"/>
          </a:p>
        </p:txBody>
      </p:sp>
    </p:spTree>
    <p:extLst>
      <p:ext uri="{BB962C8B-B14F-4D97-AF65-F5344CB8AC3E}">
        <p14:creationId xmlns:p14="http://schemas.microsoft.com/office/powerpoint/2010/main" val="5401305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GB" dirty="0"/>
          </a:p>
        </p:txBody>
      </p:sp>
      <p:sp>
        <p:nvSpPr>
          <p:cNvPr id="4" name="スライド番号プレースホルダー 3"/>
          <p:cNvSpPr>
            <a:spLocks noGrp="1"/>
          </p:cNvSpPr>
          <p:nvPr>
            <p:ph type="sldNum" sz="quarter" idx="10"/>
          </p:nvPr>
        </p:nvSpPr>
        <p:spPr/>
        <p:txBody>
          <a:bodyPr/>
          <a:lstStyle/>
          <a:p>
            <a:fld id="{3BFD931B-CF5A-493D-8107-C8C64FCC687D}" type="slidenum">
              <a:rPr lang="en-GB" smtClean="0"/>
              <a:t>9</a:t>
            </a:fld>
            <a:endParaRPr lang="en-GB"/>
          </a:p>
        </p:txBody>
      </p:sp>
    </p:spTree>
    <p:extLst>
      <p:ext uri="{BB962C8B-B14F-4D97-AF65-F5344CB8AC3E}">
        <p14:creationId xmlns:p14="http://schemas.microsoft.com/office/powerpoint/2010/main" val="17349770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GB" dirty="0"/>
          </a:p>
        </p:txBody>
      </p:sp>
      <p:sp>
        <p:nvSpPr>
          <p:cNvPr id="4" name="スライド番号プレースホルダー 3"/>
          <p:cNvSpPr>
            <a:spLocks noGrp="1"/>
          </p:cNvSpPr>
          <p:nvPr>
            <p:ph type="sldNum" sz="quarter" idx="10"/>
          </p:nvPr>
        </p:nvSpPr>
        <p:spPr/>
        <p:txBody>
          <a:bodyPr/>
          <a:lstStyle/>
          <a:p>
            <a:fld id="{3BFD931B-CF5A-493D-8107-C8C64FCC687D}" type="slidenum">
              <a:rPr lang="en-GB" smtClean="0"/>
              <a:t>10</a:t>
            </a:fld>
            <a:endParaRPr lang="en-GB"/>
          </a:p>
        </p:txBody>
      </p:sp>
    </p:spTree>
    <p:extLst>
      <p:ext uri="{BB962C8B-B14F-4D97-AF65-F5344CB8AC3E}">
        <p14:creationId xmlns:p14="http://schemas.microsoft.com/office/powerpoint/2010/main" val="130614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2F1ED18-9525-49C4-8F1A-61607BA47645}" type="datetimeFigureOut">
              <a:rPr lang="en-GB" smtClean="0"/>
              <a:t>28/01/2021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495762-C255-4281-8E76-DD5AE8282954}" type="slidenum">
              <a:rPr lang="en-GB" smtClean="0"/>
              <a:t>‹#›</a:t>
            </a:fld>
            <a:endParaRPr lang="en-GB"/>
          </a:p>
        </p:txBody>
      </p:sp>
    </p:spTree>
    <p:extLst>
      <p:ext uri="{BB962C8B-B14F-4D97-AF65-F5344CB8AC3E}">
        <p14:creationId xmlns:p14="http://schemas.microsoft.com/office/powerpoint/2010/main" val="3859007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2F1ED18-9525-49C4-8F1A-61607BA47645}" type="datetimeFigureOut">
              <a:rPr lang="en-GB" smtClean="0"/>
              <a:t>28/01/2021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495762-C255-4281-8E76-DD5AE8282954}" type="slidenum">
              <a:rPr lang="en-GB" smtClean="0"/>
              <a:t>‹#›</a:t>
            </a:fld>
            <a:endParaRPr lang="en-GB"/>
          </a:p>
        </p:txBody>
      </p:sp>
    </p:spTree>
    <p:extLst>
      <p:ext uri="{BB962C8B-B14F-4D97-AF65-F5344CB8AC3E}">
        <p14:creationId xmlns:p14="http://schemas.microsoft.com/office/powerpoint/2010/main" val="3523610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2F1ED18-9525-49C4-8F1A-61607BA47645}" type="datetimeFigureOut">
              <a:rPr lang="en-GB" smtClean="0"/>
              <a:t>28/01/2021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495762-C255-4281-8E76-DD5AE8282954}" type="slidenum">
              <a:rPr lang="en-GB" smtClean="0"/>
              <a:t>‹#›</a:t>
            </a:fld>
            <a:endParaRPr lang="en-GB"/>
          </a:p>
        </p:txBody>
      </p:sp>
    </p:spTree>
    <p:extLst>
      <p:ext uri="{BB962C8B-B14F-4D97-AF65-F5344CB8AC3E}">
        <p14:creationId xmlns:p14="http://schemas.microsoft.com/office/powerpoint/2010/main" val="2588049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2F1ED18-9525-49C4-8F1A-61607BA47645}" type="datetimeFigureOut">
              <a:rPr lang="en-GB" smtClean="0"/>
              <a:t>28/01/2021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495762-C255-4281-8E76-DD5AE8282954}" type="slidenum">
              <a:rPr lang="en-GB" smtClean="0"/>
              <a:t>‹#›</a:t>
            </a:fld>
            <a:endParaRPr lang="en-GB"/>
          </a:p>
        </p:txBody>
      </p:sp>
    </p:spTree>
    <p:extLst>
      <p:ext uri="{BB962C8B-B14F-4D97-AF65-F5344CB8AC3E}">
        <p14:creationId xmlns:p14="http://schemas.microsoft.com/office/powerpoint/2010/main" val="1949353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2F1ED18-9525-49C4-8F1A-61607BA47645}" type="datetimeFigureOut">
              <a:rPr lang="en-GB" smtClean="0"/>
              <a:t>28/01/2021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495762-C255-4281-8E76-DD5AE8282954}" type="slidenum">
              <a:rPr lang="en-GB" smtClean="0"/>
              <a:t>‹#›</a:t>
            </a:fld>
            <a:endParaRPr lang="en-GB"/>
          </a:p>
        </p:txBody>
      </p:sp>
    </p:spTree>
    <p:extLst>
      <p:ext uri="{BB962C8B-B14F-4D97-AF65-F5344CB8AC3E}">
        <p14:creationId xmlns:p14="http://schemas.microsoft.com/office/powerpoint/2010/main" val="1032624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2F1ED18-9525-49C4-8F1A-61607BA47645}" type="datetimeFigureOut">
              <a:rPr lang="en-GB" smtClean="0"/>
              <a:t>28/01/2021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4495762-C255-4281-8E76-DD5AE8282954}" type="slidenum">
              <a:rPr lang="en-GB" smtClean="0"/>
              <a:t>‹#›</a:t>
            </a:fld>
            <a:endParaRPr lang="en-GB"/>
          </a:p>
        </p:txBody>
      </p:sp>
    </p:spTree>
    <p:extLst>
      <p:ext uri="{BB962C8B-B14F-4D97-AF65-F5344CB8AC3E}">
        <p14:creationId xmlns:p14="http://schemas.microsoft.com/office/powerpoint/2010/main" val="226994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2F1ED18-9525-49C4-8F1A-61607BA47645}" type="datetimeFigureOut">
              <a:rPr lang="en-GB" smtClean="0"/>
              <a:t>28/01/2021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4495762-C255-4281-8E76-DD5AE8282954}" type="slidenum">
              <a:rPr lang="en-GB" smtClean="0"/>
              <a:t>‹#›</a:t>
            </a:fld>
            <a:endParaRPr lang="en-GB"/>
          </a:p>
        </p:txBody>
      </p:sp>
    </p:spTree>
    <p:extLst>
      <p:ext uri="{BB962C8B-B14F-4D97-AF65-F5344CB8AC3E}">
        <p14:creationId xmlns:p14="http://schemas.microsoft.com/office/powerpoint/2010/main" val="13641943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2F1ED18-9525-49C4-8F1A-61607BA47645}" type="datetimeFigureOut">
              <a:rPr lang="en-GB" smtClean="0"/>
              <a:t>28/01/2021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4495762-C255-4281-8E76-DD5AE8282954}" type="slidenum">
              <a:rPr lang="en-GB" smtClean="0"/>
              <a:t>‹#›</a:t>
            </a:fld>
            <a:endParaRPr lang="en-GB"/>
          </a:p>
        </p:txBody>
      </p:sp>
    </p:spTree>
    <p:extLst>
      <p:ext uri="{BB962C8B-B14F-4D97-AF65-F5344CB8AC3E}">
        <p14:creationId xmlns:p14="http://schemas.microsoft.com/office/powerpoint/2010/main" val="342392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F1ED18-9525-49C4-8F1A-61607BA47645}" type="datetimeFigureOut">
              <a:rPr lang="en-GB" smtClean="0"/>
              <a:t>28/01/2021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4495762-C255-4281-8E76-DD5AE8282954}" type="slidenum">
              <a:rPr lang="en-GB" smtClean="0"/>
              <a:t>‹#›</a:t>
            </a:fld>
            <a:endParaRPr lang="en-GB"/>
          </a:p>
        </p:txBody>
      </p:sp>
    </p:spTree>
    <p:extLst>
      <p:ext uri="{BB962C8B-B14F-4D97-AF65-F5344CB8AC3E}">
        <p14:creationId xmlns:p14="http://schemas.microsoft.com/office/powerpoint/2010/main" val="2334906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2F1ED18-9525-49C4-8F1A-61607BA47645}" type="datetimeFigureOut">
              <a:rPr lang="en-GB" smtClean="0"/>
              <a:t>28/01/2021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4495762-C255-4281-8E76-DD5AE8282954}" type="slidenum">
              <a:rPr lang="en-GB" smtClean="0"/>
              <a:t>‹#›</a:t>
            </a:fld>
            <a:endParaRPr lang="en-GB"/>
          </a:p>
        </p:txBody>
      </p:sp>
    </p:spTree>
    <p:extLst>
      <p:ext uri="{BB962C8B-B14F-4D97-AF65-F5344CB8AC3E}">
        <p14:creationId xmlns:p14="http://schemas.microsoft.com/office/powerpoint/2010/main" val="3730269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2F1ED18-9525-49C4-8F1A-61607BA47645}" type="datetimeFigureOut">
              <a:rPr lang="en-GB" smtClean="0"/>
              <a:t>28/01/2021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4495762-C255-4281-8E76-DD5AE8282954}" type="slidenum">
              <a:rPr lang="en-GB" smtClean="0"/>
              <a:t>‹#›</a:t>
            </a:fld>
            <a:endParaRPr lang="en-GB"/>
          </a:p>
        </p:txBody>
      </p:sp>
    </p:spTree>
    <p:extLst>
      <p:ext uri="{BB962C8B-B14F-4D97-AF65-F5344CB8AC3E}">
        <p14:creationId xmlns:p14="http://schemas.microsoft.com/office/powerpoint/2010/main" val="139472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50000"/>
              </a:schemeClr>
            </a:gs>
            <a:gs pos="6000">
              <a:schemeClr val="accent6">
                <a:lumMod val="20000"/>
                <a:lumOff val="80000"/>
              </a:schemeClr>
            </a:gs>
            <a:gs pos="95000">
              <a:schemeClr val="accent6">
                <a:lumMod val="20000"/>
                <a:lumOff val="80000"/>
              </a:schemeClr>
            </a:gs>
            <a:gs pos="100000">
              <a:schemeClr val="accent6">
                <a:lumMod val="5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F1ED18-9525-49C4-8F1A-61607BA47645}" type="datetimeFigureOut">
              <a:rPr lang="en-GB" smtClean="0"/>
              <a:t>28/01/2021</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495762-C255-4281-8E76-DD5AE8282954}" type="slidenum">
              <a:rPr lang="en-GB" smtClean="0"/>
              <a:t>‹#›</a:t>
            </a:fld>
            <a:endParaRPr lang="en-GB"/>
          </a:p>
        </p:txBody>
      </p:sp>
    </p:spTree>
    <p:extLst>
      <p:ext uri="{BB962C8B-B14F-4D97-AF65-F5344CB8AC3E}">
        <p14:creationId xmlns:p14="http://schemas.microsoft.com/office/powerpoint/2010/main" val="2994013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31.png"/><Relationship Id="rId13" Type="http://schemas.openxmlformats.org/officeDocument/2006/relationships/image" Target="../media/image138.png"/><Relationship Id="rId18" Type="http://schemas.openxmlformats.org/officeDocument/2006/relationships/image" Target="../media/image141.png"/><Relationship Id="rId3" Type="http://schemas.openxmlformats.org/officeDocument/2006/relationships/image" Target="../media/image137.png"/><Relationship Id="rId21" Type="http://schemas.openxmlformats.org/officeDocument/2006/relationships/image" Target="../media/image144.png"/><Relationship Id="rId7" Type="http://schemas.openxmlformats.org/officeDocument/2006/relationships/image" Target="../media/image130.png"/><Relationship Id="rId12" Type="http://schemas.openxmlformats.org/officeDocument/2006/relationships/image" Target="../media/image124.png"/><Relationship Id="rId17" Type="http://schemas.openxmlformats.org/officeDocument/2006/relationships/image" Target="../media/image140.png"/><Relationship Id="rId2" Type="http://schemas.openxmlformats.org/officeDocument/2006/relationships/notesSlide" Target="../notesSlides/notesSlide7.xml"/><Relationship Id="rId16" Type="http://schemas.openxmlformats.org/officeDocument/2006/relationships/image" Target="../media/image139.png"/><Relationship Id="rId20" Type="http://schemas.openxmlformats.org/officeDocument/2006/relationships/image" Target="../media/image143.png"/><Relationship Id="rId1" Type="http://schemas.openxmlformats.org/officeDocument/2006/relationships/slideLayout" Target="../slideLayouts/slideLayout2.xml"/><Relationship Id="rId6" Type="http://schemas.openxmlformats.org/officeDocument/2006/relationships/image" Target="../media/image129.png"/><Relationship Id="rId11" Type="http://schemas.openxmlformats.org/officeDocument/2006/relationships/image" Target="../media/image134.png"/><Relationship Id="rId5" Type="http://schemas.openxmlformats.org/officeDocument/2006/relationships/image" Target="../media/image128.png"/><Relationship Id="rId15" Type="http://schemas.openxmlformats.org/officeDocument/2006/relationships/image" Target="../media/image1.png"/><Relationship Id="rId10" Type="http://schemas.openxmlformats.org/officeDocument/2006/relationships/image" Target="../media/image133.png"/><Relationship Id="rId19" Type="http://schemas.openxmlformats.org/officeDocument/2006/relationships/image" Target="../media/image142.png"/><Relationship Id="rId4" Type="http://schemas.openxmlformats.org/officeDocument/2006/relationships/image" Target="../media/image87.png"/><Relationship Id="rId9" Type="http://schemas.openxmlformats.org/officeDocument/2006/relationships/image" Target="../media/image132.png"/><Relationship Id="rId14" Type="http://schemas.openxmlformats.org/officeDocument/2006/relationships/image" Target="../media/image136.png"/></Relationships>
</file>

<file path=ppt/slides/_rels/slide2.xml.rels><?xml version="1.0" encoding="UTF-8" standalone="yes"?>
<Relationships xmlns="http://schemas.openxmlformats.org/package/2006/relationships"><Relationship Id="rId8" Type="http://schemas.openxmlformats.org/officeDocument/2006/relationships/image" Target="../media/image82.png"/><Relationship Id="rId3" Type="http://schemas.openxmlformats.org/officeDocument/2006/relationships/image" Target="../media/image77.png"/><Relationship Id="rId7" Type="http://schemas.openxmlformats.org/officeDocument/2006/relationships/image" Target="../media/image81.png"/><Relationship Id="rId2" Type="http://schemas.openxmlformats.org/officeDocument/2006/relationships/image" Target="../media/image76.png"/><Relationship Id="rId1" Type="http://schemas.openxmlformats.org/officeDocument/2006/relationships/slideLayout" Target="../slideLayouts/slideLayout2.xml"/><Relationship Id="rId6" Type="http://schemas.openxmlformats.org/officeDocument/2006/relationships/image" Target="../media/image80.png"/><Relationship Id="rId11" Type="http://schemas.openxmlformats.org/officeDocument/2006/relationships/image" Target="../media/image85.png"/><Relationship Id="rId5" Type="http://schemas.openxmlformats.org/officeDocument/2006/relationships/image" Target="../media/image79.png"/><Relationship Id="rId10" Type="http://schemas.openxmlformats.org/officeDocument/2006/relationships/image" Target="../media/image84.png"/><Relationship Id="rId4" Type="http://schemas.openxmlformats.org/officeDocument/2006/relationships/image" Target="../media/image78.png"/><Relationship Id="rId9" Type="http://schemas.openxmlformats.org/officeDocument/2006/relationships/image" Target="../media/image83.png"/></Relationships>
</file>

<file path=ppt/slides/_rels/slide3.xml.rels><?xml version="1.0" encoding="UTF-8" standalone="yes"?>
<Relationships xmlns="http://schemas.openxmlformats.org/package/2006/relationships"><Relationship Id="rId3" Type="http://schemas.openxmlformats.org/officeDocument/2006/relationships/image" Target="../media/image87.png"/><Relationship Id="rId2" Type="http://schemas.openxmlformats.org/officeDocument/2006/relationships/image" Target="../media/image8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92.png"/><Relationship Id="rId3" Type="http://schemas.openxmlformats.org/officeDocument/2006/relationships/image" Target="../media/image88.png"/><Relationship Id="rId7" Type="http://schemas.openxmlformats.org/officeDocument/2006/relationships/image" Target="../media/image9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90.png"/><Relationship Id="rId5" Type="http://schemas.openxmlformats.org/officeDocument/2006/relationships/image" Target="../media/image89.png"/><Relationship Id="rId4" Type="http://schemas.openxmlformats.org/officeDocument/2006/relationships/image" Target="../media/image87.png"/><Relationship Id="rId9" Type="http://schemas.openxmlformats.org/officeDocument/2006/relationships/image" Target="../media/image93.png"/></Relationships>
</file>

<file path=ppt/slides/_rels/slide5.xml.rels><?xml version="1.0" encoding="UTF-8" standalone="yes"?>
<Relationships xmlns="http://schemas.openxmlformats.org/package/2006/relationships"><Relationship Id="rId8" Type="http://schemas.openxmlformats.org/officeDocument/2006/relationships/image" Target="../media/image98.png"/><Relationship Id="rId13" Type="http://schemas.openxmlformats.org/officeDocument/2006/relationships/image" Target="../media/image103.png"/><Relationship Id="rId3" Type="http://schemas.openxmlformats.org/officeDocument/2006/relationships/image" Target="../media/image94.png"/><Relationship Id="rId7" Type="http://schemas.openxmlformats.org/officeDocument/2006/relationships/image" Target="../media/image97.png"/><Relationship Id="rId12" Type="http://schemas.openxmlformats.org/officeDocument/2006/relationships/image" Target="../media/image102.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96.png"/><Relationship Id="rId11" Type="http://schemas.openxmlformats.org/officeDocument/2006/relationships/image" Target="../media/image101.png"/><Relationship Id="rId5" Type="http://schemas.openxmlformats.org/officeDocument/2006/relationships/image" Target="../media/image95.png"/><Relationship Id="rId10" Type="http://schemas.openxmlformats.org/officeDocument/2006/relationships/image" Target="../media/image100.png"/><Relationship Id="rId4" Type="http://schemas.openxmlformats.org/officeDocument/2006/relationships/image" Target="../media/image87.png"/><Relationship Id="rId9" Type="http://schemas.openxmlformats.org/officeDocument/2006/relationships/image" Target="../media/image99.png"/></Relationships>
</file>

<file path=ppt/slides/_rels/slide6.xml.rels><?xml version="1.0" encoding="UTF-8" standalone="yes"?>
<Relationships xmlns="http://schemas.openxmlformats.org/package/2006/relationships"><Relationship Id="rId8" Type="http://schemas.openxmlformats.org/officeDocument/2006/relationships/image" Target="../media/image106.png"/><Relationship Id="rId13" Type="http://schemas.openxmlformats.org/officeDocument/2006/relationships/image" Target="../media/image111.png"/><Relationship Id="rId3" Type="http://schemas.openxmlformats.org/officeDocument/2006/relationships/image" Target="../media/image94.png"/><Relationship Id="rId7" Type="http://schemas.openxmlformats.org/officeDocument/2006/relationships/image" Target="../media/image105.png"/><Relationship Id="rId12" Type="http://schemas.openxmlformats.org/officeDocument/2006/relationships/image" Target="../media/image110.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04.png"/><Relationship Id="rId11" Type="http://schemas.openxmlformats.org/officeDocument/2006/relationships/image" Target="../media/image109.png"/><Relationship Id="rId5" Type="http://schemas.openxmlformats.org/officeDocument/2006/relationships/image" Target="../media/image103.png"/><Relationship Id="rId10" Type="http://schemas.openxmlformats.org/officeDocument/2006/relationships/image" Target="../media/image108.png"/><Relationship Id="rId4" Type="http://schemas.openxmlformats.org/officeDocument/2006/relationships/image" Target="../media/image87.png"/><Relationship Id="rId9" Type="http://schemas.openxmlformats.org/officeDocument/2006/relationships/image" Target="../media/image107.png"/></Relationships>
</file>

<file path=ppt/slides/_rels/slide7.xml.rels><?xml version="1.0" encoding="UTF-8" standalone="yes"?>
<Relationships xmlns="http://schemas.openxmlformats.org/package/2006/relationships"><Relationship Id="rId8" Type="http://schemas.openxmlformats.org/officeDocument/2006/relationships/image" Target="../media/image116.png"/><Relationship Id="rId3" Type="http://schemas.openxmlformats.org/officeDocument/2006/relationships/image" Target="../media/image112.png"/><Relationship Id="rId7" Type="http://schemas.openxmlformats.org/officeDocument/2006/relationships/image" Target="../media/image115.png"/><Relationship Id="rId12" Type="http://schemas.openxmlformats.org/officeDocument/2006/relationships/image" Target="../media/image120.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14.png"/><Relationship Id="rId11" Type="http://schemas.openxmlformats.org/officeDocument/2006/relationships/image" Target="../media/image119.png"/><Relationship Id="rId5" Type="http://schemas.openxmlformats.org/officeDocument/2006/relationships/image" Target="../media/image113.png"/><Relationship Id="rId10" Type="http://schemas.openxmlformats.org/officeDocument/2006/relationships/image" Target="../media/image118.png"/><Relationship Id="rId4" Type="http://schemas.openxmlformats.org/officeDocument/2006/relationships/image" Target="../media/image87.png"/><Relationship Id="rId9" Type="http://schemas.openxmlformats.org/officeDocument/2006/relationships/image" Target="../media/image117.png"/></Relationships>
</file>

<file path=ppt/slides/_rels/slide8.xml.rels><?xml version="1.0" encoding="UTF-8" standalone="yes"?>
<Relationships xmlns="http://schemas.openxmlformats.org/package/2006/relationships"><Relationship Id="rId8" Type="http://schemas.openxmlformats.org/officeDocument/2006/relationships/image" Target="../media/image125.png"/><Relationship Id="rId3" Type="http://schemas.openxmlformats.org/officeDocument/2006/relationships/image" Target="../media/image87.png"/><Relationship Id="rId7" Type="http://schemas.openxmlformats.org/officeDocument/2006/relationships/image" Target="../media/image124.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23.png"/><Relationship Id="rId5" Type="http://schemas.openxmlformats.org/officeDocument/2006/relationships/image" Target="../media/image122.png"/><Relationship Id="rId4" Type="http://schemas.openxmlformats.org/officeDocument/2006/relationships/image" Target="../media/image1.png"/><Relationship Id="rId9" Type="http://schemas.openxmlformats.org/officeDocument/2006/relationships/image" Target="../media/image126.png"/></Relationships>
</file>

<file path=ppt/slides/_rels/slide9.xml.rels><?xml version="1.0" encoding="UTF-8" standalone="yes"?>
<Relationships xmlns="http://schemas.openxmlformats.org/package/2006/relationships"><Relationship Id="rId8" Type="http://schemas.openxmlformats.org/officeDocument/2006/relationships/image" Target="../media/image131.png"/><Relationship Id="rId13" Type="http://schemas.openxmlformats.org/officeDocument/2006/relationships/image" Target="../media/image135.png"/><Relationship Id="rId3" Type="http://schemas.openxmlformats.org/officeDocument/2006/relationships/image" Target="../media/image127.png"/><Relationship Id="rId7" Type="http://schemas.openxmlformats.org/officeDocument/2006/relationships/image" Target="../media/image130.png"/><Relationship Id="rId12" Type="http://schemas.openxmlformats.org/officeDocument/2006/relationships/image" Target="../media/image124.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29.png"/><Relationship Id="rId11" Type="http://schemas.openxmlformats.org/officeDocument/2006/relationships/image" Target="../media/image134.png"/><Relationship Id="rId5" Type="http://schemas.openxmlformats.org/officeDocument/2006/relationships/image" Target="../media/image128.png"/><Relationship Id="rId10" Type="http://schemas.openxmlformats.org/officeDocument/2006/relationships/image" Target="../media/image133.png"/><Relationship Id="rId4" Type="http://schemas.openxmlformats.org/officeDocument/2006/relationships/image" Target="../media/image87.png"/><Relationship Id="rId9" Type="http://schemas.openxmlformats.org/officeDocument/2006/relationships/image" Target="../media/image132.png"/><Relationship Id="rId14" Type="http://schemas.openxmlformats.org/officeDocument/2006/relationships/image" Target="../media/image13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E180B3ED-5FE6-4D9B-846B-4F0F303DADB3}"/>
              </a:ext>
            </a:extLst>
          </p:cNvPr>
          <p:cNvSpPr/>
          <p:nvPr/>
        </p:nvSpPr>
        <p:spPr>
          <a:xfrm>
            <a:off x="801727" y="2106202"/>
            <a:ext cx="7576113" cy="2800767"/>
          </a:xfrm>
          <a:prstGeom prst="rect">
            <a:avLst/>
          </a:prstGeom>
          <a:noFill/>
        </p:spPr>
        <p:txBody>
          <a:bodyPr wrap="none" lIns="91440" tIns="45720" rIns="91440" bIns="45720">
            <a:spAutoFit/>
          </a:bodyPr>
          <a:lstStyle/>
          <a:p>
            <a:pPr algn="ctr"/>
            <a:r>
              <a:rPr lang="en-US" altLang="ja-JP" sz="8800" b="0" cap="none" spc="0" dirty="0">
                <a:ln w="19050">
                  <a:solidFill>
                    <a:schemeClr val="tx1"/>
                  </a:solidFill>
                </a:ln>
                <a:solidFill>
                  <a:schemeClr val="accent4">
                    <a:lumMod val="60000"/>
                    <a:lumOff val="40000"/>
                  </a:schemeClr>
                </a:solidFill>
                <a:effectLst>
                  <a:reflection blurRad="6350" stA="53000" endA="300" endPos="35500" dir="5400000" sy="-90000" algn="bl" rotWithShape="0"/>
                </a:effectLst>
                <a:latin typeface="Racing Sans One" panose="02000000000000000000" pitchFamily="2" charset="0"/>
                <a:ea typeface="Microsoft Himalaya" panose="01010100010101010101" pitchFamily="2" charset="0"/>
                <a:cs typeface="Microsoft Himalaya" panose="01010100010101010101" pitchFamily="2" charset="0"/>
              </a:rPr>
              <a:t>Teachings for </a:t>
            </a:r>
          </a:p>
          <a:p>
            <a:pPr algn="ctr"/>
            <a:r>
              <a:rPr lang="en-US" altLang="ja-JP" sz="8800" b="0" cap="none" spc="0" dirty="0">
                <a:ln w="19050">
                  <a:solidFill>
                    <a:schemeClr val="tx1"/>
                  </a:solidFill>
                </a:ln>
                <a:solidFill>
                  <a:schemeClr val="accent4">
                    <a:lumMod val="60000"/>
                    <a:lumOff val="40000"/>
                  </a:schemeClr>
                </a:solidFill>
                <a:effectLst>
                  <a:reflection blurRad="6350" stA="53000" endA="300" endPos="35500" dir="5400000" sy="-90000" algn="bl" rotWithShape="0"/>
                </a:effectLst>
                <a:latin typeface="Racing Sans One" panose="02000000000000000000" pitchFamily="2" charset="0"/>
                <a:ea typeface="Microsoft Himalaya" panose="01010100010101010101" pitchFamily="2" charset="0"/>
                <a:cs typeface="Microsoft Himalaya" panose="01010100010101010101" pitchFamily="2" charset="0"/>
              </a:rPr>
              <a:t>Exercise 3D</a:t>
            </a:r>
            <a:endParaRPr lang="ja-JP" altLang="en-US" sz="8800" b="0" cap="none" spc="0" dirty="0">
              <a:ln w="19050">
                <a:solidFill>
                  <a:schemeClr val="tx1"/>
                </a:solidFill>
              </a:ln>
              <a:solidFill>
                <a:schemeClr val="accent4">
                  <a:lumMod val="60000"/>
                  <a:lumOff val="40000"/>
                </a:schemeClr>
              </a:solidFill>
              <a:effectLst>
                <a:reflection blurRad="6350" stA="53000" endA="300" endPos="35500" dir="5400000" sy="-90000" algn="bl" rotWithShape="0"/>
              </a:effectLst>
              <a:latin typeface="Racing Sans One" panose="02000000000000000000" pitchFamily="2" charset="0"/>
              <a:cs typeface="Microsoft Himalaya" panose="01010100010101010101" pitchFamily="2" charset="0"/>
            </a:endParaRPr>
          </a:p>
        </p:txBody>
      </p:sp>
    </p:spTree>
    <p:extLst>
      <p:ext uri="{BB962C8B-B14F-4D97-AF65-F5344CB8AC3E}">
        <p14:creationId xmlns:p14="http://schemas.microsoft.com/office/powerpoint/2010/main" val="36861793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フリーフォーム: 図形 5">
            <a:extLst>
              <a:ext uri="{FF2B5EF4-FFF2-40B4-BE49-F238E27FC236}">
                <a16:creationId xmlns:a16="http://schemas.microsoft.com/office/drawing/2014/main" id="{85EB3069-E153-4B2D-9F53-23802035E0E1}"/>
              </a:ext>
            </a:extLst>
          </p:cNvPr>
          <p:cNvSpPr/>
          <p:nvPr/>
        </p:nvSpPr>
        <p:spPr>
          <a:xfrm>
            <a:off x="8223836" y="2847328"/>
            <a:ext cx="525463" cy="174625"/>
          </a:xfrm>
          <a:custGeom>
            <a:avLst/>
            <a:gdLst>
              <a:gd name="connsiteX0" fmla="*/ 0 w 482600"/>
              <a:gd name="connsiteY0" fmla="*/ 174625 h 174625"/>
              <a:gd name="connsiteX1" fmla="*/ 0 w 482600"/>
              <a:gd name="connsiteY1" fmla="*/ 0 h 174625"/>
              <a:gd name="connsiteX2" fmla="*/ 117475 w 482600"/>
              <a:gd name="connsiteY2" fmla="*/ 60325 h 174625"/>
              <a:gd name="connsiteX3" fmla="*/ 298450 w 482600"/>
              <a:gd name="connsiteY3" fmla="*/ 117475 h 174625"/>
              <a:gd name="connsiteX4" fmla="*/ 482600 w 482600"/>
              <a:gd name="connsiteY4" fmla="*/ 155575 h 174625"/>
              <a:gd name="connsiteX5" fmla="*/ 0 w 482600"/>
              <a:gd name="connsiteY5" fmla="*/ 174625 h 174625"/>
              <a:gd name="connsiteX0" fmla="*/ 0 w 525463"/>
              <a:gd name="connsiteY0" fmla="*/ 174625 h 174625"/>
              <a:gd name="connsiteX1" fmla="*/ 0 w 525463"/>
              <a:gd name="connsiteY1" fmla="*/ 0 h 174625"/>
              <a:gd name="connsiteX2" fmla="*/ 117475 w 525463"/>
              <a:gd name="connsiteY2" fmla="*/ 60325 h 174625"/>
              <a:gd name="connsiteX3" fmla="*/ 298450 w 525463"/>
              <a:gd name="connsiteY3" fmla="*/ 117475 h 174625"/>
              <a:gd name="connsiteX4" fmla="*/ 525463 w 525463"/>
              <a:gd name="connsiteY4" fmla="*/ 174625 h 174625"/>
              <a:gd name="connsiteX5" fmla="*/ 0 w 525463"/>
              <a:gd name="connsiteY5" fmla="*/ 174625 h 174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25463" h="174625">
                <a:moveTo>
                  <a:pt x="0" y="174625"/>
                </a:moveTo>
                <a:lnTo>
                  <a:pt x="0" y="0"/>
                </a:lnTo>
                <a:lnTo>
                  <a:pt x="117475" y="60325"/>
                </a:lnTo>
                <a:lnTo>
                  <a:pt x="298450" y="117475"/>
                </a:lnTo>
                <a:lnTo>
                  <a:pt x="525463" y="174625"/>
                </a:lnTo>
                <a:lnTo>
                  <a:pt x="0" y="174625"/>
                </a:lnTo>
                <a:close/>
              </a:path>
            </a:pathLst>
          </a:custGeom>
          <a:solidFill>
            <a:schemeClr val="accent5">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タイトル 1">
            <a:extLst>
              <a:ext uri="{FF2B5EF4-FFF2-40B4-BE49-F238E27FC236}">
                <a16:creationId xmlns:a16="http://schemas.microsoft.com/office/drawing/2014/main" id="{DB13579D-BADB-4CB7-B073-B1A7FA9A53E7}"/>
              </a:ext>
            </a:extLst>
          </p:cNvPr>
          <p:cNvSpPr>
            <a:spLocks noGrp="1"/>
          </p:cNvSpPr>
          <p:nvPr>
            <p:ph type="title"/>
          </p:nvPr>
        </p:nvSpPr>
        <p:spPr>
          <a:xfrm>
            <a:off x="628650" y="187573"/>
            <a:ext cx="7886700" cy="1325563"/>
          </a:xfrm>
        </p:spPr>
        <p:txBody>
          <a:bodyPr>
            <a:normAutofit/>
          </a:bodyPr>
          <a:lstStyle/>
          <a:p>
            <a:pPr algn="ctr"/>
            <a:r>
              <a:rPr lang="en-US" dirty="0">
                <a:latin typeface="Comic Sans MS" panose="030F0702030302020204" pitchFamily="66" charset="0"/>
              </a:rPr>
              <a:t>The normal distribution</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2C05EC9A-9A67-481E-9F6E-17B5E76AB2CF}"/>
                  </a:ext>
                </a:extLst>
              </p:cNvPr>
              <p:cNvSpPr>
                <a:spLocks noGrp="1"/>
              </p:cNvSpPr>
              <p:nvPr>
                <p:ph idx="1"/>
              </p:nvPr>
            </p:nvSpPr>
            <p:spPr>
              <a:xfrm>
                <a:off x="230820" y="1544714"/>
                <a:ext cx="3551068" cy="5313286"/>
              </a:xfrm>
            </p:spPr>
            <p:txBody>
              <a:bodyPr>
                <a:normAutofit/>
              </a:bodyPr>
              <a:lstStyle/>
              <a:p>
                <a:pPr marL="0" indent="0" algn="ctr">
                  <a:buNone/>
                </a:pPr>
                <a:r>
                  <a:rPr lang="en-US" sz="1600" b="1" dirty="0">
                    <a:latin typeface="Comic Sans MS" panose="030F0702030302020204" pitchFamily="66" charset="0"/>
                  </a:rPr>
                  <a:t>You need to be able to use the standard normal distribution. If you need to work out an unknown mean or standard deviation, you will need to use this…</a:t>
                </a:r>
                <a:endParaRPr lang="en-US" sz="1600" dirty="0">
                  <a:latin typeface="Comic Sans MS" panose="030F0702030302020204" pitchFamily="66" charset="0"/>
                </a:endParaRPr>
              </a:p>
              <a:p>
                <a:pPr marL="0" indent="0" algn="ctr">
                  <a:buNone/>
                </a:pPr>
                <a:endParaRPr lang="en-US" sz="1400" dirty="0">
                  <a:latin typeface="Comic Sans MS" panose="030F0702030302020204" pitchFamily="66" charset="0"/>
                </a:endParaRPr>
              </a:p>
              <a:p>
                <a:pPr algn="ctr">
                  <a:buFont typeface="Wingdings" panose="05000000000000000000" pitchFamily="2" charset="2"/>
                  <a:buChar char="à"/>
                </a:pPr>
                <a:r>
                  <a:rPr lang="en-US" sz="1400" dirty="0">
                    <a:latin typeface="Comic Sans MS" panose="030F0702030302020204" pitchFamily="66" charset="0"/>
                    <a:sym typeface="Wingdings" panose="05000000000000000000" pitchFamily="2" charset="2"/>
                  </a:rPr>
                  <a:t>Use the table from before to find the value which has </a:t>
                </a:r>
                <a14:m>
                  <m:oMath xmlns:m="http://schemas.openxmlformats.org/officeDocument/2006/math">
                    <m:r>
                      <a:rPr lang="en-US" sz="1400" i="1" dirty="0" smtClean="0">
                        <a:latin typeface="Cambria Math" panose="02040503050406030204" pitchFamily="18" charset="0"/>
                        <a:sym typeface="Wingdings" panose="05000000000000000000" pitchFamily="2" charset="2"/>
                      </a:rPr>
                      <m:t>𝑝</m:t>
                    </m:r>
                    <m:r>
                      <a:rPr lang="en-US" sz="1400" i="1" dirty="0" smtClean="0">
                        <a:latin typeface="Cambria Math" panose="02040503050406030204" pitchFamily="18" charset="0"/>
                        <a:sym typeface="Wingdings" panose="05000000000000000000" pitchFamily="2" charset="2"/>
                      </a:rPr>
                      <m:t>=0.05</m:t>
                    </m:r>
                  </m:oMath>
                </a14:m>
                <a:endParaRPr lang="en-US" sz="1400" dirty="0">
                  <a:latin typeface="Comic Sans MS" panose="030F0702030302020204" pitchFamily="66" charset="0"/>
                  <a:sym typeface="Wingdings" panose="05000000000000000000" pitchFamily="2" charset="2"/>
                </a:endParaRPr>
              </a:p>
              <a:p>
                <a:pPr algn="ctr">
                  <a:buFont typeface="Wingdings" panose="05000000000000000000" pitchFamily="2" charset="2"/>
                  <a:buChar char="à"/>
                </a:pPr>
                <a:endParaRPr lang="en-US" sz="1400" dirty="0">
                  <a:latin typeface="Comic Sans MS" panose="030F0702030302020204" pitchFamily="66" charset="0"/>
                  <a:sym typeface="Wingdings" panose="05000000000000000000" pitchFamily="2" charset="2"/>
                </a:endParaRPr>
              </a:p>
              <a:p>
                <a:pPr algn="ctr">
                  <a:buFont typeface="Wingdings" panose="05000000000000000000" pitchFamily="2" charset="2"/>
                  <a:buChar char="à"/>
                </a:pPr>
                <a:endParaRPr lang="en-US" sz="1400" dirty="0">
                  <a:latin typeface="Comic Sans MS" panose="030F0702030302020204" pitchFamily="66" charset="0"/>
                  <a:sym typeface="Wingdings" panose="05000000000000000000" pitchFamily="2" charset="2"/>
                </a:endParaRPr>
              </a:p>
              <a:p>
                <a:pPr algn="ctr">
                  <a:buFont typeface="Wingdings" panose="05000000000000000000" pitchFamily="2" charset="2"/>
                  <a:buChar char="à"/>
                </a:pPr>
                <a:endParaRPr lang="en-US" sz="1400" dirty="0">
                  <a:latin typeface="Comic Sans MS" panose="030F0702030302020204" pitchFamily="66" charset="0"/>
                  <a:sym typeface="Wingdings" panose="05000000000000000000" pitchFamily="2" charset="2"/>
                </a:endParaRPr>
              </a:p>
              <a:p>
                <a:pPr algn="ctr">
                  <a:buFont typeface="Wingdings" panose="05000000000000000000" pitchFamily="2" charset="2"/>
                  <a:buChar char="à"/>
                </a:pPr>
                <a:endParaRPr lang="en-US" sz="1400" dirty="0">
                  <a:latin typeface="Comic Sans MS" panose="030F0702030302020204" pitchFamily="66" charset="0"/>
                  <a:sym typeface="Wingdings" panose="05000000000000000000" pitchFamily="2" charset="2"/>
                </a:endParaRPr>
              </a:p>
              <a:p>
                <a:pPr algn="ctr">
                  <a:buFont typeface="Wingdings" panose="05000000000000000000" pitchFamily="2" charset="2"/>
                  <a:buChar char="à"/>
                </a:pPr>
                <a:endParaRPr lang="en-US" sz="1400" dirty="0">
                  <a:latin typeface="Comic Sans MS" panose="030F0702030302020204" pitchFamily="66" charset="0"/>
                  <a:sym typeface="Wingdings" panose="05000000000000000000" pitchFamily="2" charset="2"/>
                </a:endParaRPr>
              </a:p>
              <a:p>
                <a:pPr algn="ctr">
                  <a:buFont typeface="Wingdings" panose="05000000000000000000" pitchFamily="2" charset="2"/>
                  <a:buChar char="à"/>
                </a:pPr>
                <a:endParaRPr lang="en-US" sz="1400" dirty="0">
                  <a:latin typeface="Comic Sans MS" panose="030F0702030302020204" pitchFamily="66" charset="0"/>
                  <a:sym typeface="Wingdings" panose="05000000000000000000" pitchFamily="2" charset="2"/>
                </a:endParaRPr>
              </a:p>
              <a:p>
                <a:pPr algn="ctr">
                  <a:buFont typeface="Wingdings" panose="05000000000000000000" pitchFamily="2" charset="2"/>
                  <a:buChar char="à"/>
                </a:pPr>
                <a:endParaRPr lang="en-US" sz="1400" dirty="0">
                  <a:latin typeface="Comic Sans MS" panose="030F0702030302020204" pitchFamily="66" charset="0"/>
                  <a:sym typeface="Wingdings" panose="05000000000000000000" pitchFamily="2" charset="2"/>
                </a:endParaRPr>
              </a:p>
              <a:p>
                <a:pPr algn="ctr">
                  <a:buFont typeface="Wingdings" panose="05000000000000000000" pitchFamily="2" charset="2"/>
                  <a:buChar char="à"/>
                </a:pPr>
                <a:r>
                  <a:rPr lang="en-US" sz="1400" dirty="0">
                    <a:latin typeface="Comic Sans MS" panose="030F0702030302020204" pitchFamily="66" charset="0"/>
                    <a:sym typeface="Wingdings" panose="05000000000000000000" pitchFamily="2" charset="2"/>
                  </a:rPr>
                  <a:t>Now we need to use the formula in reverse. We have the value of </a:t>
                </a:r>
                <a14:m>
                  <m:oMath xmlns:m="http://schemas.openxmlformats.org/officeDocument/2006/math">
                    <m:r>
                      <a:rPr lang="en-US" sz="1400" i="1" dirty="0" smtClean="0">
                        <a:latin typeface="Cambria Math" panose="02040503050406030204" pitchFamily="18" charset="0"/>
                        <a:sym typeface="Wingdings" panose="05000000000000000000" pitchFamily="2" charset="2"/>
                      </a:rPr>
                      <m:t>𝑧</m:t>
                    </m:r>
                  </m:oMath>
                </a14:m>
                <a:r>
                  <a:rPr lang="en-US" sz="1400" dirty="0">
                    <a:latin typeface="Comic Sans MS" panose="030F0702030302020204" pitchFamily="66" charset="0"/>
                    <a:sym typeface="Wingdings" panose="05000000000000000000" pitchFamily="2" charset="2"/>
                  </a:rPr>
                  <a:t> and want the corresponding value of </a:t>
                </a:r>
                <a14:m>
                  <m:oMath xmlns:m="http://schemas.openxmlformats.org/officeDocument/2006/math">
                    <m:r>
                      <a:rPr lang="en-US" sz="1400" i="1" dirty="0" smtClean="0">
                        <a:latin typeface="Cambria Math" panose="02040503050406030204" pitchFamily="18" charset="0"/>
                        <a:sym typeface="Wingdings" panose="05000000000000000000" pitchFamily="2" charset="2"/>
                      </a:rPr>
                      <m:t>𝑥</m:t>
                    </m:r>
                  </m:oMath>
                </a14:m>
                <a:endParaRPr lang="en-US" sz="1400" dirty="0">
                  <a:latin typeface="Comic Sans MS" panose="030F0702030302020204" pitchFamily="66" charset="0"/>
                  <a:sym typeface="Wingdings" panose="05000000000000000000" pitchFamily="2" charset="2"/>
                </a:endParaRPr>
              </a:p>
              <a:p>
                <a:pPr marL="0" indent="0" algn="ctr">
                  <a:buNone/>
                </a:pPr>
                <a:endParaRPr lang="en-US" sz="1400" dirty="0">
                  <a:latin typeface="Comic Sans MS" panose="030F0702030302020204" pitchFamily="66" charset="0"/>
                </a:endParaRPr>
              </a:p>
              <a:p>
                <a:pPr marL="0" indent="0" algn="ctr">
                  <a:buNone/>
                </a:pPr>
                <a:endParaRPr lang="en-US" sz="1400" dirty="0">
                  <a:latin typeface="Comic Sans MS" panose="030F0702030302020204" pitchFamily="66" charset="0"/>
                </a:endParaRPr>
              </a:p>
              <a:p>
                <a:pPr marL="0" indent="0" algn="ctr">
                  <a:buNone/>
                </a:pPr>
                <a:endParaRPr lang="en-US" sz="1400" dirty="0">
                  <a:latin typeface="Comic Sans MS" panose="030F0702030302020204" pitchFamily="66" charset="0"/>
                </a:endParaRPr>
              </a:p>
            </p:txBody>
          </p:sp>
        </mc:Choice>
        <mc:Fallback xmlns="">
          <p:sp>
            <p:nvSpPr>
              <p:cNvPr id="3" name="コンテンツ プレースホルダー 2">
                <a:extLst>
                  <a:ext uri="{FF2B5EF4-FFF2-40B4-BE49-F238E27FC236}">
                    <a16:creationId xmlns:a16="http://schemas.microsoft.com/office/drawing/2014/main" id="{2C05EC9A-9A67-481E-9F6E-17B5E76AB2CF}"/>
                  </a:ext>
                </a:extLst>
              </p:cNvPr>
              <p:cNvSpPr>
                <a:spLocks noGrp="1" noRot="1" noChangeAspect="1" noMove="1" noResize="1" noEditPoints="1" noAdjustHandles="1" noChangeArrowheads="1" noChangeShapeType="1" noTextEdit="1"/>
              </p:cNvSpPr>
              <p:nvPr>
                <p:ph idx="1"/>
              </p:nvPr>
            </p:nvSpPr>
            <p:spPr>
              <a:xfrm>
                <a:off x="230820" y="1544714"/>
                <a:ext cx="3551068" cy="5313286"/>
              </a:xfrm>
              <a:blipFill>
                <a:blip r:embed="rId3"/>
                <a:stretch>
                  <a:fillRect t="-688" r="-2234"/>
                </a:stretch>
              </a:blipFill>
            </p:spPr>
            <p:txBody>
              <a:bodyPr/>
              <a:lstStyle/>
              <a:p>
                <a:r>
                  <a:rPr lang="en-GB">
                    <a:noFill/>
                  </a:rPr>
                  <a:t> </a:t>
                </a:r>
              </a:p>
            </p:txBody>
          </p:sp>
        </mc:Fallback>
      </mc:AlternateContent>
      <p:sp>
        <p:nvSpPr>
          <p:cNvPr id="4" name="コンテンツ プレースホルダー 2">
            <a:extLst>
              <a:ext uri="{FF2B5EF4-FFF2-40B4-BE49-F238E27FC236}">
                <a16:creationId xmlns:a16="http://schemas.microsoft.com/office/drawing/2014/main" id="{C563D3B5-7AF1-4E4C-9D94-D4E85AA9E473}"/>
              </a:ext>
            </a:extLst>
          </p:cNvPr>
          <p:cNvSpPr txBox="1">
            <a:spLocks/>
          </p:cNvSpPr>
          <p:nvPr/>
        </p:nvSpPr>
        <p:spPr>
          <a:xfrm>
            <a:off x="8613201" y="6547282"/>
            <a:ext cx="530799" cy="31071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600" dirty="0">
                <a:latin typeface="Comic Sans MS" panose="030F0702030302020204" pitchFamily="66" charset="0"/>
              </a:rPr>
              <a:t>3D</a:t>
            </a:r>
            <a:endParaRPr lang="en-GB" sz="16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5" name="テキスト ボックス 54">
                <a:extLst>
                  <a:ext uri="{FF2B5EF4-FFF2-40B4-BE49-F238E27FC236}">
                    <a16:creationId xmlns:a16="http://schemas.microsoft.com/office/drawing/2014/main" id="{98EDA7DB-733E-4FAA-97B7-E96F61F46C84}"/>
                  </a:ext>
                </a:extLst>
              </p:cNvPr>
              <p:cNvSpPr txBox="1"/>
              <p:nvPr/>
            </p:nvSpPr>
            <p:spPr>
              <a:xfrm>
                <a:off x="0" y="0"/>
                <a:ext cx="1059456" cy="518604"/>
              </a:xfrm>
              <a:prstGeom prst="rect">
                <a:avLst/>
              </a:prstGeom>
              <a:solidFill>
                <a:schemeClr val="bg1"/>
              </a:solidFill>
              <a:ln w="25400">
                <a:solidFill>
                  <a:schemeClr val="tx1"/>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𝑍</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𝑋</m:t>
                          </m:r>
                          <m:r>
                            <a:rPr lang="en-US" b="0" i="1" smtClean="0">
                              <a:latin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𝜇</m:t>
                          </m:r>
                        </m:num>
                        <m:den>
                          <m:r>
                            <a:rPr lang="en-US" b="0" i="1" smtClean="0">
                              <a:latin typeface="Cambria Math" panose="02040503050406030204" pitchFamily="18" charset="0"/>
                              <a:ea typeface="Cambria Math" panose="02040503050406030204" pitchFamily="18" charset="0"/>
                            </a:rPr>
                            <m:t>𝜎</m:t>
                          </m:r>
                        </m:den>
                      </m:f>
                    </m:oMath>
                  </m:oMathPara>
                </a14:m>
                <a:endParaRPr lang="en-GB" dirty="0"/>
              </a:p>
            </p:txBody>
          </p:sp>
        </mc:Choice>
        <mc:Fallback xmlns="">
          <p:sp>
            <p:nvSpPr>
              <p:cNvPr id="55" name="テキスト ボックス 54">
                <a:extLst>
                  <a:ext uri="{FF2B5EF4-FFF2-40B4-BE49-F238E27FC236}">
                    <a16:creationId xmlns:a16="http://schemas.microsoft.com/office/drawing/2014/main" id="{98EDA7DB-733E-4FAA-97B7-E96F61F46C84}"/>
                  </a:ext>
                </a:extLst>
              </p:cNvPr>
              <p:cNvSpPr txBox="1">
                <a:spLocks noRot="1" noChangeAspect="1" noMove="1" noResize="1" noEditPoints="1" noAdjustHandles="1" noChangeArrowheads="1" noChangeShapeType="1" noTextEdit="1"/>
              </p:cNvSpPr>
              <p:nvPr/>
            </p:nvSpPr>
            <p:spPr>
              <a:xfrm>
                <a:off x="0" y="0"/>
                <a:ext cx="1059456" cy="518604"/>
              </a:xfrm>
              <a:prstGeom prst="rect">
                <a:avLst/>
              </a:prstGeom>
              <a:blipFill>
                <a:blip r:embed="rId4"/>
                <a:stretch>
                  <a:fillRect/>
                </a:stretch>
              </a:blipFill>
              <a:ln w="25400">
                <a:solidFill>
                  <a:schemeClr val="tx1"/>
                </a:solidFill>
              </a:ln>
            </p:spPr>
            <p:txBody>
              <a:bodyPr/>
              <a:lstStyle/>
              <a:p>
                <a:r>
                  <a:rPr lang="en-GB">
                    <a:noFill/>
                  </a:rPr>
                  <a:t> </a:t>
                </a:r>
              </a:p>
            </p:txBody>
          </p:sp>
        </mc:Fallback>
      </mc:AlternateContent>
      <p:grpSp>
        <p:nvGrpSpPr>
          <p:cNvPr id="36" name="グループ化 35">
            <a:extLst>
              <a:ext uri="{FF2B5EF4-FFF2-40B4-BE49-F238E27FC236}">
                <a16:creationId xmlns:a16="http://schemas.microsoft.com/office/drawing/2014/main" id="{6BD302F5-2A93-41A6-BA42-327961817C76}"/>
              </a:ext>
            </a:extLst>
          </p:cNvPr>
          <p:cNvGrpSpPr/>
          <p:nvPr/>
        </p:nvGrpSpPr>
        <p:grpSpPr>
          <a:xfrm>
            <a:off x="6457063" y="1210488"/>
            <a:ext cx="2314772" cy="2087293"/>
            <a:chOff x="4499342" y="1196752"/>
            <a:chExt cx="4321250" cy="3985257"/>
          </a:xfrm>
        </p:grpSpPr>
        <p:cxnSp>
          <p:nvCxnSpPr>
            <p:cNvPr id="37" name="直線矢印コネクタ 36">
              <a:extLst>
                <a:ext uri="{FF2B5EF4-FFF2-40B4-BE49-F238E27FC236}">
                  <a16:creationId xmlns:a16="http://schemas.microsoft.com/office/drawing/2014/main" id="{7AC47C19-CB2F-4548-8EC7-96134A5ACB13}"/>
                </a:ext>
              </a:extLst>
            </p:cNvPr>
            <p:cNvCxnSpPr/>
            <p:nvPr/>
          </p:nvCxnSpPr>
          <p:spPr>
            <a:xfrm>
              <a:off x="4932040" y="4653136"/>
              <a:ext cx="3888432"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直線矢印コネクタ 37">
              <a:extLst>
                <a:ext uri="{FF2B5EF4-FFF2-40B4-BE49-F238E27FC236}">
                  <a16:creationId xmlns:a16="http://schemas.microsoft.com/office/drawing/2014/main" id="{816A1237-A013-4237-904C-E26602AE8264}"/>
                </a:ext>
              </a:extLst>
            </p:cNvPr>
            <p:cNvCxnSpPr>
              <a:cxnSpLocks/>
            </p:cNvCxnSpPr>
            <p:nvPr/>
          </p:nvCxnSpPr>
          <p:spPr>
            <a:xfrm flipV="1">
              <a:off x="4932040" y="1340768"/>
              <a:ext cx="0" cy="331236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テキスト ボックス 38">
              <a:extLst>
                <a:ext uri="{FF2B5EF4-FFF2-40B4-BE49-F238E27FC236}">
                  <a16:creationId xmlns:a16="http://schemas.microsoft.com/office/drawing/2014/main" id="{B26831C5-8DF2-44F0-AA43-C019C70630BE}"/>
                </a:ext>
              </a:extLst>
            </p:cNvPr>
            <p:cNvSpPr txBox="1"/>
            <p:nvPr/>
          </p:nvSpPr>
          <p:spPr>
            <a:xfrm>
              <a:off x="4499342" y="1196752"/>
              <a:ext cx="403393" cy="528873"/>
            </a:xfrm>
            <a:prstGeom prst="rect">
              <a:avLst/>
            </a:prstGeom>
            <a:noFill/>
          </p:spPr>
          <p:txBody>
            <a:bodyPr wrap="square" lIns="0" tIns="0" rIns="0" bIns="0" rtlCol="0">
              <a:spAutoFit/>
            </a:bodyPr>
            <a:lstStyle/>
            <a:p>
              <a:endParaRPr lang="en-GB" dirty="0"/>
            </a:p>
          </p:txBody>
        </p:sp>
        <p:sp>
          <p:nvSpPr>
            <p:cNvPr id="42" name="テキスト ボックス 41">
              <a:extLst>
                <a:ext uri="{FF2B5EF4-FFF2-40B4-BE49-F238E27FC236}">
                  <a16:creationId xmlns:a16="http://schemas.microsoft.com/office/drawing/2014/main" id="{8C3B0CC9-7681-4AFB-ACB8-04F9AC564F14}"/>
                </a:ext>
              </a:extLst>
            </p:cNvPr>
            <p:cNvSpPr txBox="1"/>
            <p:nvPr/>
          </p:nvSpPr>
          <p:spPr>
            <a:xfrm>
              <a:off x="8820471" y="4653136"/>
              <a:ext cx="121" cy="528873"/>
            </a:xfrm>
            <a:prstGeom prst="rect">
              <a:avLst/>
            </a:prstGeom>
            <a:noFill/>
          </p:spPr>
          <p:txBody>
            <a:bodyPr wrap="none" lIns="0" tIns="0" rIns="0" bIns="0" rtlCol="0">
              <a:spAutoFit/>
            </a:bodyPr>
            <a:lstStyle/>
            <a:p>
              <a:endParaRPr lang="en-GB" dirty="0"/>
            </a:p>
          </p:txBody>
        </p:sp>
        <p:grpSp>
          <p:nvGrpSpPr>
            <p:cNvPr id="44" name="グループ化 43">
              <a:extLst>
                <a:ext uri="{FF2B5EF4-FFF2-40B4-BE49-F238E27FC236}">
                  <a16:creationId xmlns:a16="http://schemas.microsoft.com/office/drawing/2014/main" id="{0458BBEB-F880-424C-B3A2-82999003231D}"/>
                </a:ext>
              </a:extLst>
            </p:cNvPr>
            <p:cNvGrpSpPr/>
            <p:nvPr/>
          </p:nvGrpSpPr>
          <p:grpSpPr>
            <a:xfrm>
              <a:off x="5058300" y="1628800"/>
              <a:ext cx="3637208" cy="2973657"/>
              <a:chOff x="5004048" y="1412776"/>
              <a:chExt cx="3637208" cy="2973657"/>
            </a:xfrm>
          </p:grpSpPr>
          <p:sp>
            <p:nvSpPr>
              <p:cNvPr id="45" name="Freeform 22">
                <a:extLst>
                  <a:ext uri="{FF2B5EF4-FFF2-40B4-BE49-F238E27FC236}">
                    <a16:creationId xmlns:a16="http://schemas.microsoft.com/office/drawing/2014/main" id="{558E61EF-92C1-4F02-8FE2-6404BA5D08D1}"/>
                  </a:ext>
                </a:extLst>
              </p:cNvPr>
              <p:cNvSpPr/>
              <p:nvPr/>
            </p:nvSpPr>
            <p:spPr>
              <a:xfrm>
                <a:off x="5004048" y="1412776"/>
                <a:ext cx="1837008" cy="2973657"/>
              </a:xfrm>
              <a:custGeom>
                <a:avLst/>
                <a:gdLst>
                  <a:gd name="connsiteX0" fmla="*/ 2331720 w 2331720"/>
                  <a:gd name="connsiteY0" fmla="*/ 0 h 2002536"/>
                  <a:gd name="connsiteX1" fmla="*/ 1664208 w 2331720"/>
                  <a:gd name="connsiteY1" fmla="*/ 265176 h 2002536"/>
                  <a:gd name="connsiteX2" fmla="*/ 932688 w 2331720"/>
                  <a:gd name="connsiteY2" fmla="*/ 1591056 h 2002536"/>
                  <a:gd name="connsiteX3" fmla="*/ 0 w 2331720"/>
                  <a:gd name="connsiteY3" fmla="*/ 2002536 h 2002536"/>
                  <a:gd name="connsiteX0" fmla="*/ 3178737 w 3178737"/>
                  <a:gd name="connsiteY0" fmla="*/ 0 h 2038731"/>
                  <a:gd name="connsiteX1" fmla="*/ 2511225 w 3178737"/>
                  <a:gd name="connsiteY1" fmla="*/ 265176 h 2038731"/>
                  <a:gd name="connsiteX2" fmla="*/ 1779705 w 3178737"/>
                  <a:gd name="connsiteY2" fmla="*/ 1591056 h 2038731"/>
                  <a:gd name="connsiteX3" fmla="*/ 0 w 3178737"/>
                  <a:gd name="connsiteY3" fmla="*/ 2038731 h 2038731"/>
                  <a:gd name="connsiteX0" fmla="*/ 3178737 w 3178737"/>
                  <a:gd name="connsiteY0" fmla="*/ 441 h 2039172"/>
                  <a:gd name="connsiteX1" fmla="*/ 2511225 w 3178737"/>
                  <a:gd name="connsiteY1" fmla="*/ 265617 h 2039172"/>
                  <a:gd name="connsiteX2" fmla="*/ 1779706 w 3178737"/>
                  <a:gd name="connsiteY2" fmla="*/ 1730244 h 2039172"/>
                  <a:gd name="connsiteX3" fmla="*/ 0 w 3178737"/>
                  <a:gd name="connsiteY3" fmla="*/ 2039172 h 2039172"/>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012111 w 3012111"/>
                  <a:gd name="connsiteY0" fmla="*/ 425 h 2027091"/>
                  <a:gd name="connsiteX1" fmla="*/ 2511225 w 3012111"/>
                  <a:gd name="connsiteY1" fmla="*/ 253536 h 2027091"/>
                  <a:gd name="connsiteX2" fmla="*/ 1779706 w 3012111"/>
                  <a:gd name="connsiteY2" fmla="*/ 1651806 h 2027091"/>
                  <a:gd name="connsiteX3" fmla="*/ 0 w 3012111"/>
                  <a:gd name="connsiteY3" fmla="*/ 2027091 h 2027091"/>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Lst>
                <a:ahLst/>
                <a:cxnLst>
                  <a:cxn ang="0">
                    <a:pos x="connsiteX0" y="connsiteY0"/>
                  </a:cxn>
                  <a:cxn ang="0">
                    <a:pos x="connsiteX1" y="connsiteY1"/>
                  </a:cxn>
                  <a:cxn ang="0">
                    <a:pos x="connsiteX2" y="connsiteY2"/>
                  </a:cxn>
                  <a:cxn ang="0">
                    <a:pos x="connsiteX3" y="connsiteY3"/>
                  </a:cxn>
                </a:cxnLst>
                <a:rect l="l" t="t" r="r" b="b"/>
                <a:pathLst>
                  <a:path w="2873255" h="2020633">
                    <a:moveTo>
                      <a:pt x="2873255" y="0"/>
                    </a:moveTo>
                    <a:cubicBezTo>
                      <a:pt x="2753284" y="12065"/>
                      <a:pt x="2693483" y="-27147"/>
                      <a:pt x="2511225" y="247078"/>
                    </a:cubicBezTo>
                    <a:cubicBezTo>
                      <a:pt x="2328967" y="521303"/>
                      <a:pt x="2209815" y="1367854"/>
                      <a:pt x="1779706" y="1645348"/>
                    </a:cubicBezTo>
                    <a:cubicBezTo>
                      <a:pt x="1502338" y="1934908"/>
                      <a:pt x="313775" y="1989836"/>
                      <a:pt x="0" y="2020633"/>
                    </a:cubicBezTo>
                  </a:path>
                </a:pathLst>
              </a:cu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Freeform 22">
                <a:extLst>
                  <a:ext uri="{FF2B5EF4-FFF2-40B4-BE49-F238E27FC236}">
                    <a16:creationId xmlns:a16="http://schemas.microsoft.com/office/drawing/2014/main" id="{17B6AA4D-477E-4337-8AF2-5D5DFEEA49C4}"/>
                  </a:ext>
                </a:extLst>
              </p:cNvPr>
              <p:cNvSpPr/>
              <p:nvPr/>
            </p:nvSpPr>
            <p:spPr>
              <a:xfrm flipH="1">
                <a:off x="6804248" y="1412776"/>
                <a:ext cx="1837008" cy="2973657"/>
              </a:xfrm>
              <a:custGeom>
                <a:avLst/>
                <a:gdLst>
                  <a:gd name="connsiteX0" fmla="*/ 2331720 w 2331720"/>
                  <a:gd name="connsiteY0" fmla="*/ 0 h 2002536"/>
                  <a:gd name="connsiteX1" fmla="*/ 1664208 w 2331720"/>
                  <a:gd name="connsiteY1" fmla="*/ 265176 h 2002536"/>
                  <a:gd name="connsiteX2" fmla="*/ 932688 w 2331720"/>
                  <a:gd name="connsiteY2" fmla="*/ 1591056 h 2002536"/>
                  <a:gd name="connsiteX3" fmla="*/ 0 w 2331720"/>
                  <a:gd name="connsiteY3" fmla="*/ 2002536 h 2002536"/>
                  <a:gd name="connsiteX0" fmla="*/ 3178737 w 3178737"/>
                  <a:gd name="connsiteY0" fmla="*/ 0 h 2038731"/>
                  <a:gd name="connsiteX1" fmla="*/ 2511225 w 3178737"/>
                  <a:gd name="connsiteY1" fmla="*/ 265176 h 2038731"/>
                  <a:gd name="connsiteX2" fmla="*/ 1779705 w 3178737"/>
                  <a:gd name="connsiteY2" fmla="*/ 1591056 h 2038731"/>
                  <a:gd name="connsiteX3" fmla="*/ 0 w 3178737"/>
                  <a:gd name="connsiteY3" fmla="*/ 2038731 h 2038731"/>
                  <a:gd name="connsiteX0" fmla="*/ 3178737 w 3178737"/>
                  <a:gd name="connsiteY0" fmla="*/ 441 h 2039172"/>
                  <a:gd name="connsiteX1" fmla="*/ 2511225 w 3178737"/>
                  <a:gd name="connsiteY1" fmla="*/ 265617 h 2039172"/>
                  <a:gd name="connsiteX2" fmla="*/ 1779706 w 3178737"/>
                  <a:gd name="connsiteY2" fmla="*/ 1730244 h 2039172"/>
                  <a:gd name="connsiteX3" fmla="*/ 0 w 3178737"/>
                  <a:gd name="connsiteY3" fmla="*/ 2039172 h 2039172"/>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012111 w 3012111"/>
                  <a:gd name="connsiteY0" fmla="*/ 425 h 2027091"/>
                  <a:gd name="connsiteX1" fmla="*/ 2511225 w 3012111"/>
                  <a:gd name="connsiteY1" fmla="*/ 253536 h 2027091"/>
                  <a:gd name="connsiteX2" fmla="*/ 1779706 w 3012111"/>
                  <a:gd name="connsiteY2" fmla="*/ 1651806 h 2027091"/>
                  <a:gd name="connsiteX3" fmla="*/ 0 w 3012111"/>
                  <a:gd name="connsiteY3" fmla="*/ 2027091 h 2027091"/>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Lst>
                <a:ahLst/>
                <a:cxnLst>
                  <a:cxn ang="0">
                    <a:pos x="connsiteX0" y="connsiteY0"/>
                  </a:cxn>
                  <a:cxn ang="0">
                    <a:pos x="connsiteX1" y="connsiteY1"/>
                  </a:cxn>
                  <a:cxn ang="0">
                    <a:pos x="connsiteX2" y="connsiteY2"/>
                  </a:cxn>
                  <a:cxn ang="0">
                    <a:pos x="connsiteX3" y="connsiteY3"/>
                  </a:cxn>
                </a:cxnLst>
                <a:rect l="l" t="t" r="r" b="b"/>
                <a:pathLst>
                  <a:path w="2873255" h="2020633">
                    <a:moveTo>
                      <a:pt x="2873255" y="0"/>
                    </a:moveTo>
                    <a:cubicBezTo>
                      <a:pt x="2753284" y="12065"/>
                      <a:pt x="2693483" y="-27147"/>
                      <a:pt x="2511225" y="247078"/>
                    </a:cubicBezTo>
                    <a:cubicBezTo>
                      <a:pt x="2328967" y="521303"/>
                      <a:pt x="2209815" y="1367854"/>
                      <a:pt x="1779706" y="1645348"/>
                    </a:cubicBezTo>
                    <a:cubicBezTo>
                      <a:pt x="1502338" y="1934908"/>
                      <a:pt x="313775" y="1989836"/>
                      <a:pt x="0" y="2020633"/>
                    </a:cubicBezTo>
                  </a:path>
                </a:pathLst>
              </a:cu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mc:AlternateContent xmlns:mc="http://schemas.openxmlformats.org/markup-compatibility/2006" xmlns:a14="http://schemas.microsoft.com/office/drawing/2010/main">
        <mc:Choice Requires="a14">
          <p:sp>
            <p:nvSpPr>
              <p:cNvPr id="47" name="テキスト ボックス 46">
                <a:extLst>
                  <a:ext uri="{FF2B5EF4-FFF2-40B4-BE49-F238E27FC236}">
                    <a16:creationId xmlns:a16="http://schemas.microsoft.com/office/drawing/2014/main" id="{3BB29D1C-5125-4109-ABB2-0A11B7BA3BBD}"/>
                  </a:ext>
                </a:extLst>
              </p:cNvPr>
              <p:cNvSpPr txBox="1"/>
              <p:nvPr/>
            </p:nvSpPr>
            <p:spPr>
              <a:xfrm>
                <a:off x="8172526" y="1448706"/>
                <a:ext cx="859914"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smtClean="0">
                          <a:latin typeface="Cambria Math" panose="02040503050406030204" pitchFamily="18" charset="0"/>
                          <a:ea typeface="Cambria Math" panose="02040503050406030204" pitchFamily="18" charset="0"/>
                        </a:rPr>
                        <m:t>𝜇</m:t>
                      </m:r>
                      <m:r>
                        <a:rPr lang="en-US" sz="1400" b="0" i="1" smtClean="0">
                          <a:latin typeface="Cambria Math" panose="02040503050406030204" pitchFamily="18" charset="0"/>
                          <a:ea typeface="Cambria Math" panose="02040503050406030204" pitchFamily="18" charset="0"/>
                        </a:rPr>
                        <m:t>=127</m:t>
                      </m:r>
                    </m:oMath>
                  </m:oMathPara>
                </a14:m>
                <a:endParaRPr lang="en-GB" sz="1400" dirty="0"/>
              </a:p>
            </p:txBody>
          </p:sp>
        </mc:Choice>
        <mc:Fallback xmlns="">
          <p:sp>
            <p:nvSpPr>
              <p:cNvPr id="47" name="テキスト ボックス 46">
                <a:extLst>
                  <a:ext uri="{FF2B5EF4-FFF2-40B4-BE49-F238E27FC236}">
                    <a16:creationId xmlns:a16="http://schemas.microsoft.com/office/drawing/2014/main" id="{3BB29D1C-5125-4109-ABB2-0A11B7BA3BBD}"/>
                  </a:ext>
                </a:extLst>
              </p:cNvPr>
              <p:cNvSpPr txBox="1">
                <a:spLocks noRot="1" noChangeAspect="1" noMove="1" noResize="1" noEditPoints="1" noAdjustHandles="1" noChangeArrowheads="1" noChangeShapeType="1" noTextEdit="1"/>
              </p:cNvSpPr>
              <p:nvPr/>
            </p:nvSpPr>
            <p:spPr>
              <a:xfrm>
                <a:off x="8172526" y="1448706"/>
                <a:ext cx="859914" cy="307777"/>
              </a:xfrm>
              <a:prstGeom prst="rect">
                <a:avLst/>
              </a:prstGeom>
              <a:blipFill>
                <a:blip r:embed="rId5"/>
                <a:stretch>
                  <a:fillRect b="-2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8" name="テキスト ボックス 47">
                <a:extLst>
                  <a:ext uri="{FF2B5EF4-FFF2-40B4-BE49-F238E27FC236}">
                    <a16:creationId xmlns:a16="http://schemas.microsoft.com/office/drawing/2014/main" id="{1B7F950E-9B2B-4AD1-9E94-E00A2A9F1470}"/>
                  </a:ext>
                </a:extLst>
              </p:cNvPr>
              <p:cNvSpPr txBox="1"/>
              <p:nvPr/>
            </p:nvSpPr>
            <p:spPr>
              <a:xfrm>
                <a:off x="8174005" y="1796414"/>
                <a:ext cx="768094"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smtClean="0">
                          <a:latin typeface="Cambria Math" panose="02040503050406030204" pitchFamily="18" charset="0"/>
                          <a:ea typeface="Cambria Math" panose="02040503050406030204" pitchFamily="18" charset="0"/>
                        </a:rPr>
                        <m:t>𝜎</m:t>
                      </m:r>
                      <m:r>
                        <a:rPr lang="en-US" sz="1400" b="0" i="1" smtClean="0">
                          <a:latin typeface="Cambria Math" panose="02040503050406030204" pitchFamily="18" charset="0"/>
                          <a:ea typeface="Cambria Math" panose="02040503050406030204" pitchFamily="18" charset="0"/>
                        </a:rPr>
                        <m:t>=16</m:t>
                      </m:r>
                    </m:oMath>
                  </m:oMathPara>
                </a14:m>
                <a:endParaRPr lang="en-GB" sz="1400" dirty="0"/>
              </a:p>
            </p:txBody>
          </p:sp>
        </mc:Choice>
        <mc:Fallback xmlns="">
          <p:sp>
            <p:nvSpPr>
              <p:cNvPr id="48" name="テキスト ボックス 47">
                <a:extLst>
                  <a:ext uri="{FF2B5EF4-FFF2-40B4-BE49-F238E27FC236}">
                    <a16:creationId xmlns:a16="http://schemas.microsoft.com/office/drawing/2014/main" id="{1B7F950E-9B2B-4AD1-9E94-E00A2A9F1470}"/>
                  </a:ext>
                </a:extLst>
              </p:cNvPr>
              <p:cNvSpPr txBox="1">
                <a:spLocks noRot="1" noChangeAspect="1" noMove="1" noResize="1" noEditPoints="1" noAdjustHandles="1" noChangeArrowheads="1" noChangeShapeType="1" noTextEdit="1"/>
              </p:cNvSpPr>
              <p:nvPr/>
            </p:nvSpPr>
            <p:spPr>
              <a:xfrm>
                <a:off x="8174005" y="1796414"/>
                <a:ext cx="768094" cy="307777"/>
              </a:xfrm>
              <a:prstGeom prst="rect">
                <a:avLst/>
              </a:prstGeom>
              <a:blipFill>
                <a:blip r:embed="rId6"/>
                <a:stretch>
                  <a:fillRect/>
                </a:stretch>
              </a:blipFill>
            </p:spPr>
            <p:txBody>
              <a:bodyPr/>
              <a:lstStyle/>
              <a:p>
                <a:r>
                  <a:rPr lang="en-GB">
                    <a:noFill/>
                  </a:rPr>
                  <a:t> </a:t>
                </a:r>
              </a:p>
            </p:txBody>
          </p:sp>
        </mc:Fallback>
      </mc:AlternateContent>
      <p:cxnSp>
        <p:nvCxnSpPr>
          <p:cNvPr id="49" name="直線矢印コネクタ 48">
            <a:extLst>
              <a:ext uri="{FF2B5EF4-FFF2-40B4-BE49-F238E27FC236}">
                <a16:creationId xmlns:a16="http://schemas.microsoft.com/office/drawing/2014/main" id="{0E2AF55E-C664-4873-95A8-49A661E82A5A}"/>
              </a:ext>
            </a:extLst>
          </p:cNvPr>
          <p:cNvCxnSpPr>
            <a:cxnSpLocks/>
          </p:cNvCxnSpPr>
          <p:nvPr/>
        </p:nvCxnSpPr>
        <p:spPr>
          <a:xfrm flipV="1">
            <a:off x="7730322" y="1436775"/>
            <a:ext cx="0" cy="1567003"/>
          </a:xfrm>
          <a:prstGeom prst="straightConnector1">
            <a:avLst/>
          </a:prstGeom>
          <a:ln w="25400">
            <a:solidFill>
              <a:srgbClr val="0000FF"/>
            </a:solidFill>
            <a:prstDash val="dash"/>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0" name="テキスト ボックス 49">
                <a:extLst>
                  <a:ext uri="{FF2B5EF4-FFF2-40B4-BE49-F238E27FC236}">
                    <a16:creationId xmlns:a16="http://schemas.microsoft.com/office/drawing/2014/main" id="{FDDCA6CE-8B08-4E80-8926-56836EC31584}"/>
                  </a:ext>
                </a:extLst>
              </p:cNvPr>
              <p:cNvSpPr txBox="1"/>
              <p:nvPr/>
            </p:nvSpPr>
            <p:spPr>
              <a:xfrm>
                <a:off x="7628609" y="3010836"/>
                <a:ext cx="275514" cy="261610"/>
              </a:xfrm>
              <a:prstGeom prst="rect">
                <a:avLst/>
              </a:prstGeom>
              <a:noFill/>
            </p:spPr>
            <p:txBody>
              <a:bodyPr wrap="square" rtlCol="0">
                <a:spAutoFit/>
              </a:bodyPr>
              <a:lstStyle/>
              <a:p>
                <a:pPr algn="ctr"/>
                <a14:m>
                  <m:oMathPara xmlns:m="http://schemas.openxmlformats.org/officeDocument/2006/math">
                    <m:oMathParaPr>
                      <m:jc m:val="center"/>
                    </m:oMathParaPr>
                    <m:oMath xmlns:m="http://schemas.openxmlformats.org/officeDocument/2006/math">
                      <m:r>
                        <a:rPr lang="en-US" sz="1100" b="0" i="1" smtClean="0">
                          <a:solidFill>
                            <a:srgbClr val="0000FF"/>
                          </a:solidFill>
                          <a:latin typeface="Cambria Math" panose="02040503050406030204" pitchFamily="18" charset="0"/>
                          <a:ea typeface="Cambria Math" panose="02040503050406030204" pitchFamily="18" charset="0"/>
                        </a:rPr>
                        <m:t>127</m:t>
                      </m:r>
                    </m:oMath>
                  </m:oMathPara>
                </a14:m>
                <a:endParaRPr lang="en-GB" sz="1100" dirty="0">
                  <a:solidFill>
                    <a:srgbClr val="0000FF"/>
                  </a:solidFill>
                  <a:latin typeface="Comic Sans MS" panose="030F0702030302020204" pitchFamily="66" charset="0"/>
                </a:endParaRPr>
              </a:p>
            </p:txBody>
          </p:sp>
        </mc:Choice>
        <mc:Fallback xmlns="">
          <p:sp>
            <p:nvSpPr>
              <p:cNvPr id="50" name="テキスト ボックス 49">
                <a:extLst>
                  <a:ext uri="{FF2B5EF4-FFF2-40B4-BE49-F238E27FC236}">
                    <a16:creationId xmlns:a16="http://schemas.microsoft.com/office/drawing/2014/main" id="{FDDCA6CE-8B08-4E80-8926-56836EC31584}"/>
                  </a:ext>
                </a:extLst>
              </p:cNvPr>
              <p:cNvSpPr txBox="1">
                <a:spLocks noRot="1" noChangeAspect="1" noMove="1" noResize="1" noEditPoints="1" noAdjustHandles="1" noChangeArrowheads="1" noChangeShapeType="1" noTextEdit="1"/>
              </p:cNvSpPr>
              <p:nvPr/>
            </p:nvSpPr>
            <p:spPr>
              <a:xfrm>
                <a:off x="7628609" y="3010836"/>
                <a:ext cx="275514" cy="261610"/>
              </a:xfrm>
              <a:prstGeom prst="rect">
                <a:avLst/>
              </a:prstGeom>
              <a:blipFill>
                <a:blip r:embed="rId7"/>
                <a:stretch>
                  <a:fillRect l="-17391" r="-217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1" name="テキスト ボックス 50">
                <a:extLst>
                  <a:ext uri="{FF2B5EF4-FFF2-40B4-BE49-F238E27FC236}">
                    <a16:creationId xmlns:a16="http://schemas.microsoft.com/office/drawing/2014/main" id="{1F8E6F41-C8AD-400E-8662-EF7C0FC25965}"/>
                  </a:ext>
                </a:extLst>
              </p:cNvPr>
              <p:cNvSpPr txBox="1"/>
              <p:nvPr/>
            </p:nvSpPr>
            <p:spPr>
              <a:xfrm>
                <a:off x="7874495" y="1100832"/>
                <a:ext cx="1380891"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𝑆</m:t>
                      </m:r>
                      <m:r>
                        <a:rPr lang="en-US" sz="1400" b="0" i="1" smtClean="0">
                          <a:latin typeface="Cambria Math" panose="02040503050406030204" pitchFamily="18" charset="0"/>
                          <a:ea typeface="Cambria Math" panose="02040503050406030204" pitchFamily="18" charset="0"/>
                        </a:rPr>
                        <m:t>~</m:t>
                      </m:r>
                      <m:r>
                        <a:rPr lang="en-US" sz="1400" b="0" i="1" smtClean="0">
                          <a:latin typeface="Cambria Math" panose="02040503050406030204" pitchFamily="18" charset="0"/>
                          <a:ea typeface="Cambria Math" panose="02040503050406030204" pitchFamily="18" charset="0"/>
                        </a:rPr>
                        <m:t>𝑁</m:t>
                      </m:r>
                      <m:r>
                        <a:rPr lang="en-US" sz="1400" b="0" i="1" smtClean="0">
                          <a:latin typeface="Cambria Math" panose="02040503050406030204" pitchFamily="18" charset="0"/>
                          <a:ea typeface="Cambria Math" panose="02040503050406030204" pitchFamily="18" charset="0"/>
                        </a:rPr>
                        <m:t>(127,</m:t>
                      </m:r>
                      <m:sSup>
                        <m:sSupPr>
                          <m:ctrlPr>
                            <a:rPr lang="en-US" sz="1400" b="0" i="1" smtClean="0">
                              <a:latin typeface="Cambria Math" panose="02040503050406030204" pitchFamily="18" charset="0"/>
                              <a:ea typeface="Cambria Math" panose="02040503050406030204" pitchFamily="18" charset="0"/>
                            </a:rPr>
                          </m:ctrlPr>
                        </m:sSupPr>
                        <m:e>
                          <m:r>
                            <a:rPr lang="en-US" sz="1400" b="0" i="1" smtClean="0">
                              <a:latin typeface="Cambria Math" panose="02040503050406030204" pitchFamily="18" charset="0"/>
                              <a:ea typeface="Cambria Math" panose="02040503050406030204" pitchFamily="18" charset="0"/>
                            </a:rPr>
                            <m:t>16</m:t>
                          </m:r>
                        </m:e>
                        <m:sup>
                          <m:r>
                            <a:rPr lang="en-US" sz="1400" b="0" i="1" smtClean="0">
                              <a:latin typeface="Cambria Math" panose="02040503050406030204" pitchFamily="18" charset="0"/>
                              <a:ea typeface="Cambria Math" panose="02040503050406030204" pitchFamily="18" charset="0"/>
                            </a:rPr>
                            <m:t>2</m:t>
                          </m:r>
                        </m:sup>
                      </m:sSup>
                      <m:r>
                        <a:rPr lang="en-US" sz="1400" b="0" i="1" smtClean="0">
                          <a:latin typeface="Cambria Math" panose="02040503050406030204" pitchFamily="18" charset="0"/>
                          <a:ea typeface="Cambria Math" panose="02040503050406030204" pitchFamily="18" charset="0"/>
                        </a:rPr>
                        <m:t>)</m:t>
                      </m:r>
                    </m:oMath>
                  </m:oMathPara>
                </a14:m>
                <a:endParaRPr lang="en-GB" sz="1400" dirty="0"/>
              </a:p>
            </p:txBody>
          </p:sp>
        </mc:Choice>
        <mc:Fallback xmlns="">
          <p:sp>
            <p:nvSpPr>
              <p:cNvPr id="51" name="テキスト ボックス 50">
                <a:extLst>
                  <a:ext uri="{FF2B5EF4-FFF2-40B4-BE49-F238E27FC236}">
                    <a16:creationId xmlns:a16="http://schemas.microsoft.com/office/drawing/2014/main" id="{1F8E6F41-C8AD-400E-8662-EF7C0FC25965}"/>
                  </a:ext>
                </a:extLst>
              </p:cNvPr>
              <p:cNvSpPr txBox="1">
                <a:spLocks noRot="1" noChangeAspect="1" noMove="1" noResize="1" noEditPoints="1" noAdjustHandles="1" noChangeArrowheads="1" noChangeShapeType="1" noTextEdit="1"/>
              </p:cNvSpPr>
              <p:nvPr/>
            </p:nvSpPr>
            <p:spPr>
              <a:xfrm>
                <a:off x="7874495" y="1100832"/>
                <a:ext cx="1380891" cy="307777"/>
              </a:xfrm>
              <a:prstGeom prst="rect">
                <a:avLst/>
              </a:prstGeom>
              <a:blipFill>
                <a:blip r:embed="rId8"/>
                <a:stretch>
                  <a:fillRect b="-10000"/>
                </a:stretch>
              </a:blipFill>
            </p:spPr>
            <p:txBody>
              <a:bodyPr/>
              <a:lstStyle/>
              <a:p>
                <a:r>
                  <a:rPr lang="en-GB">
                    <a:noFill/>
                  </a:rPr>
                  <a:t> </a:t>
                </a:r>
              </a:p>
            </p:txBody>
          </p:sp>
        </mc:Fallback>
      </mc:AlternateContent>
      <p:cxnSp>
        <p:nvCxnSpPr>
          <p:cNvPr id="52" name="直線矢印コネクタ 51">
            <a:extLst>
              <a:ext uri="{FF2B5EF4-FFF2-40B4-BE49-F238E27FC236}">
                <a16:creationId xmlns:a16="http://schemas.microsoft.com/office/drawing/2014/main" id="{AC085544-68FE-46A9-A16D-AA1FA2AB6D55}"/>
              </a:ext>
            </a:extLst>
          </p:cNvPr>
          <p:cNvCxnSpPr>
            <a:cxnSpLocks/>
          </p:cNvCxnSpPr>
          <p:nvPr/>
        </p:nvCxnSpPr>
        <p:spPr>
          <a:xfrm flipV="1">
            <a:off x="8223589" y="2862477"/>
            <a:ext cx="0" cy="160537"/>
          </a:xfrm>
          <a:prstGeom prst="straightConnector1">
            <a:avLst/>
          </a:prstGeom>
          <a:ln w="25400">
            <a:solidFill>
              <a:srgbClr val="0000FF"/>
            </a:solidFill>
            <a:prstDash val="dash"/>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3" name="テキスト ボックス 52">
                <a:extLst>
                  <a:ext uri="{FF2B5EF4-FFF2-40B4-BE49-F238E27FC236}">
                    <a16:creationId xmlns:a16="http://schemas.microsoft.com/office/drawing/2014/main" id="{DF779CC5-DA3A-4D99-AC98-523D4DD77793}"/>
                  </a:ext>
                </a:extLst>
              </p:cNvPr>
              <p:cNvSpPr txBox="1"/>
              <p:nvPr/>
            </p:nvSpPr>
            <p:spPr>
              <a:xfrm>
                <a:off x="8120572" y="3010837"/>
                <a:ext cx="275514" cy="261610"/>
              </a:xfrm>
              <a:prstGeom prst="rect">
                <a:avLst/>
              </a:prstGeom>
              <a:noFill/>
            </p:spPr>
            <p:txBody>
              <a:bodyPr wrap="square" rtlCol="0">
                <a:spAutoFit/>
              </a:bodyPr>
              <a:lstStyle/>
              <a:p>
                <a:pPr algn="ctr"/>
                <a14:m>
                  <m:oMathPara xmlns:m="http://schemas.openxmlformats.org/officeDocument/2006/math">
                    <m:oMathParaPr>
                      <m:jc m:val="center"/>
                    </m:oMathParaPr>
                    <m:oMath xmlns:m="http://schemas.openxmlformats.org/officeDocument/2006/math">
                      <m:r>
                        <a:rPr lang="en-US" sz="1100" b="0" i="1" smtClean="0">
                          <a:solidFill>
                            <a:srgbClr val="0000FF"/>
                          </a:solidFill>
                          <a:latin typeface="Cambria Math" panose="02040503050406030204" pitchFamily="18" charset="0"/>
                        </a:rPr>
                        <m:t>?</m:t>
                      </m:r>
                    </m:oMath>
                  </m:oMathPara>
                </a14:m>
                <a:endParaRPr lang="en-GB" sz="1100" dirty="0">
                  <a:solidFill>
                    <a:srgbClr val="0000FF"/>
                  </a:solidFill>
                  <a:latin typeface="Comic Sans MS" panose="030F0702030302020204" pitchFamily="66" charset="0"/>
                </a:endParaRPr>
              </a:p>
            </p:txBody>
          </p:sp>
        </mc:Choice>
        <mc:Fallback xmlns="">
          <p:sp>
            <p:nvSpPr>
              <p:cNvPr id="53" name="テキスト ボックス 52">
                <a:extLst>
                  <a:ext uri="{FF2B5EF4-FFF2-40B4-BE49-F238E27FC236}">
                    <a16:creationId xmlns:a16="http://schemas.microsoft.com/office/drawing/2014/main" id="{DF779CC5-DA3A-4D99-AC98-523D4DD77793}"/>
                  </a:ext>
                </a:extLst>
              </p:cNvPr>
              <p:cNvSpPr txBox="1">
                <a:spLocks noRot="1" noChangeAspect="1" noMove="1" noResize="1" noEditPoints="1" noAdjustHandles="1" noChangeArrowheads="1" noChangeShapeType="1" noTextEdit="1"/>
              </p:cNvSpPr>
              <p:nvPr/>
            </p:nvSpPr>
            <p:spPr>
              <a:xfrm>
                <a:off x="8120572" y="3010837"/>
                <a:ext cx="275514" cy="261610"/>
              </a:xfrm>
              <a:prstGeom prst="rect">
                <a:avLst/>
              </a:prstGeom>
              <a:blipFill>
                <a:blip r:embed="rId9"/>
                <a:stretch>
                  <a:fillRect/>
                </a:stretch>
              </a:blipFill>
            </p:spPr>
            <p:txBody>
              <a:bodyPr/>
              <a:lstStyle/>
              <a:p>
                <a:r>
                  <a:rPr lang="en-GB">
                    <a:noFill/>
                  </a:rPr>
                  <a:t> </a:t>
                </a:r>
              </a:p>
            </p:txBody>
          </p:sp>
        </mc:Fallback>
      </mc:AlternateContent>
      <p:sp>
        <p:nvSpPr>
          <p:cNvPr id="54" name="テキスト ボックス 53">
            <a:extLst>
              <a:ext uri="{FF2B5EF4-FFF2-40B4-BE49-F238E27FC236}">
                <a16:creationId xmlns:a16="http://schemas.microsoft.com/office/drawing/2014/main" id="{B03A0D80-8122-4D6B-8001-EC588E191EAC}"/>
              </a:ext>
            </a:extLst>
          </p:cNvPr>
          <p:cNvSpPr txBox="1"/>
          <p:nvPr/>
        </p:nvSpPr>
        <p:spPr>
          <a:xfrm>
            <a:off x="8204932" y="2459116"/>
            <a:ext cx="761515" cy="461665"/>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Area = 0.05</a:t>
            </a:r>
            <a:endParaRPr lang="en-GB" sz="1200" dirty="0">
              <a:solidFill>
                <a:srgbClr val="FF0000"/>
              </a:solidFill>
              <a:latin typeface="Comic Sans MS" panose="030F0702030302020204" pitchFamily="66" charset="0"/>
            </a:endParaRPr>
          </a:p>
        </p:txBody>
      </p:sp>
      <p:sp>
        <p:nvSpPr>
          <p:cNvPr id="56" name="フリーフォーム: 図形 55">
            <a:extLst>
              <a:ext uri="{FF2B5EF4-FFF2-40B4-BE49-F238E27FC236}">
                <a16:creationId xmlns:a16="http://schemas.microsoft.com/office/drawing/2014/main" id="{9B329DCE-BE47-4CAF-B21A-208454AA4351}"/>
              </a:ext>
            </a:extLst>
          </p:cNvPr>
          <p:cNvSpPr/>
          <p:nvPr/>
        </p:nvSpPr>
        <p:spPr>
          <a:xfrm>
            <a:off x="8216438" y="5512109"/>
            <a:ext cx="525463" cy="174625"/>
          </a:xfrm>
          <a:custGeom>
            <a:avLst/>
            <a:gdLst>
              <a:gd name="connsiteX0" fmla="*/ 0 w 482600"/>
              <a:gd name="connsiteY0" fmla="*/ 174625 h 174625"/>
              <a:gd name="connsiteX1" fmla="*/ 0 w 482600"/>
              <a:gd name="connsiteY1" fmla="*/ 0 h 174625"/>
              <a:gd name="connsiteX2" fmla="*/ 117475 w 482600"/>
              <a:gd name="connsiteY2" fmla="*/ 60325 h 174625"/>
              <a:gd name="connsiteX3" fmla="*/ 298450 w 482600"/>
              <a:gd name="connsiteY3" fmla="*/ 117475 h 174625"/>
              <a:gd name="connsiteX4" fmla="*/ 482600 w 482600"/>
              <a:gd name="connsiteY4" fmla="*/ 155575 h 174625"/>
              <a:gd name="connsiteX5" fmla="*/ 0 w 482600"/>
              <a:gd name="connsiteY5" fmla="*/ 174625 h 174625"/>
              <a:gd name="connsiteX0" fmla="*/ 0 w 525463"/>
              <a:gd name="connsiteY0" fmla="*/ 174625 h 174625"/>
              <a:gd name="connsiteX1" fmla="*/ 0 w 525463"/>
              <a:gd name="connsiteY1" fmla="*/ 0 h 174625"/>
              <a:gd name="connsiteX2" fmla="*/ 117475 w 525463"/>
              <a:gd name="connsiteY2" fmla="*/ 60325 h 174625"/>
              <a:gd name="connsiteX3" fmla="*/ 298450 w 525463"/>
              <a:gd name="connsiteY3" fmla="*/ 117475 h 174625"/>
              <a:gd name="connsiteX4" fmla="*/ 525463 w 525463"/>
              <a:gd name="connsiteY4" fmla="*/ 174625 h 174625"/>
              <a:gd name="connsiteX5" fmla="*/ 0 w 525463"/>
              <a:gd name="connsiteY5" fmla="*/ 174625 h 174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25463" h="174625">
                <a:moveTo>
                  <a:pt x="0" y="174625"/>
                </a:moveTo>
                <a:lnTo>
                  <a:pt x="0" y="0"/>
                </a:lnTo>
                <a:lnTo>
                  <a:pt x="117475" y="60325"/>
                </a:lnTo>
                <a:lnTo>
                  <a:pt x="298450" y="117475"/>
                </a:lnTo>
                <a:lnTo>
                  <a:pt x="525463" y="174625"/>
                </a:lnTo>
                <a:lnTo>
                  <a:pt x="0" y="174625"/>
                </a:lnTo>
                <a:close/>
              </a:path>
            </a:pathLst>
          </a:custGeom>
          <a:solidFill>
            <a:schemeClr val="accent5">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57" name="グループ化 56">
            <a:extLst>
              <a:ext uri="{FF2B5EF4-FFF2-40B4-BE49-F238E27FC236}">
                <a16:creationId xmlns:a16="http://schemas.microsoft.com/office/drawing/2014/main" id="{E59F4326-EEF5-4D32-A1D2-66FECB62EA4C}"/>
              </a:ext>
            </a:extLst>
          </p:cNvPr>
          <p:cNvGrpSpPr/>
          <p:nvPr/>
        </p:nvGrpSpPr>
        <p:grpSpPr>
          <a:xfrm>
            <a:off x="6449665" y="3875269"/>
            <a:ext cx="2314772" cy="2087293"/>
            <a:chOff x="4499342" y="1196752"/>
            <a:chExt cx="4321250" cy="3985257"/>
          </a:xfrm>
        </p:grpSpPr>
        <p:cxnSp>
          <p:nvCxnSpPr>
            <p:cNvPr id="58" name="直線矢印コネクタ 57">
              <a:extLst>
                <a:ext uri="{FF2B5EF4-FFF2-40B4-BE49-F238E27FC236}">
                  <a16:creationId xmlns:a16="http://schemas.microsoft.com/office/drawing/2014/main" id="{8620124D-5924-4C38-B34A-C00BB3EFDB9B}"/>
                </a:ext>
              </a:extLst>
            </p:cNvPr>
            <p:cNvCxnSpPr/>
            <p:nvPr/>
          </p:nvCxnSpPr>
          <p:spPr>
            <a:xfrm>
              <a:off x="4932040" y="4653136"/>
              <a:ext cx="3888432"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9" name="直線矢印コネクタ 58">
              <a:extLst>
                <a:ext uri="{FF2B5EF4-FFF2-40B4-BE49-F238E27FC236}">
                  <a16:creationId xmlns:a16="http://schemas.microsoft.com/office/drawing/2014/main" id="{B33A1F49-B676-4A1B-B026-2B3C99B3959C}"/>
                </a:ext>
              </a:extLst>
            </p:cNvPr>
            <p:cNvCxnSpPr>
              <a:cxnSpLocks/>
            </p:cNvCxnSpPr>
            <p:nvPr/>
          </p:nvCxnSpPr>
          <p:spPr>
            <a:xfrm flipV="1">
              <a:off x="4932040" y="1340768"/>
              <a:ext cx="0" cy="331236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0" name="テキスト ボックス 59">
              <a:extLst>
                <a:ext uri="{FF2B5EF4-FFF2-40B4-BE49-F238E27FC236}">
                  <a16:creationId xmlns:a16="http://schemas.microsoft.com/office/drawing/2014/main" id="{5B56A2F0-BA40-4B2D-BBF6-B55E9C441FE8}"/>
                </a:ext>
              </a:extLst>
            </p:cNvPr>
            <p:cNvSpPr txBox="1"/>
            <p:nvPr/>
          </p:nvSpPr>
          <p:spPr>
            <a:xfrm>
              <a:off x="4499342" y="1196752"/>
              <a:ext cx="403393" cy="528873"/>
            </a:xfrm>
            <a:prstGeom prst="rect">
              <a:avLst/>
            </a:prstGeom>
            <a:noFill/>
          </p:spPr>
          <p:txBody>
            <a:bodyPr wrap="square" lIns="0" tIns="0" rIns="0" bIns="0" rtlCol="0">
              <a:spAutoFit/>
            </a:bodyPr>
            <a:lstStyle/>
            <a:p>
              <a:endParaRPr lang="en-GB" dirty="0"/>
            </a:p>
          </p:txBody>
        </p:sp>
        <p:sp>
          <p:nvSpPr>
            <p:cNvPr id="61" name="テキスト ボックス 60">
              <a:extLst>
                <a:ext uri="{FF2B5EF4-FFF2-40B4-BE49-F238E27FC236}">
                  <a16:creationId xmlns:a16="http://schemas.microsoft.com/office/drawing/2014/main" id="{5EBCA15E-7679-4E61-A801-0303D6E92D33}"/>
                </a:ext>
              </a:extLst>
            </p:cNvPr>
            <p:cNvSpPr txBox="1"/>
            <p:nvPr/>
          </p:nvSpPr>
          <p:spPr>
            <a:xfrm>
              <a:off x="8820471" y="4653136"/>
              <a:ext cx="121" cy="528873"/>
            </a:xfrm>
            <a:prstGeom prst="rect">
              <a:avLst/>
            </a:prstGeom>
            <a:noFill/>
          </p:spPr>
          <p:txBody>
            <a:bodyPr wrap="none" lIns="0" tIns="0" rIns="0" bIns="0" rtlCol="0">
              <a:spAutoFit/>
            </a:bodyPr>
            <a:lstStyle/>
            <a:p>
              <a:endParaRPr lang="en-GB" dirty="0"/>
            </a:p>
          </p:txBody>
        </p:sp>
        <p:grpSp>
          <p:nvGrpSpPr>
            <p:cNvPr id="62" name="グループ化 61">
              <a:extLst>
                <a:ext uri="{FF2B5EF4-FFF2-40B4-BE49-F238E27FC236}">
                  <a16:creationId xmlns:a16="http://schemas.microsoft.com/office/drawing/2014/main" id="{1688C2E2-C087-4C58-BB50-49E09BB829E1}"/>
                </a:ext>
              </a:extLst>
            </p:cNvPr>
            <p:cNvGrpSpPr/>
            <p:nvPr/>
          </p:nvGrpSpPr>
          <p:grpSpPr>
            <a:xfrm>
              <a:off x="5058300" y="1628800"/>
              <a:ext cx="3637208" cy="2973657"/>
              <a:chOff x="5004048" y="1412776"/>
              <a:chExt cx="3637208" cy="2973657"/>
            </a:xfrm>
          </p:grpSpPr>
          <p:sp>
            <p:nvSpPr>
              <p:cNvPr id="63" name="Freeform 22">
                <a:extLst>
                  <a:ext uri="{FF2B5EF4-FFF2-40B4-BE49-F238E27FC236}">
                    <a16:creationId xmlns:a16="http://schemas.microsoft.com/office/drawing/2014/main" id="{16174289-F040-4C6A-A5A4-28FC9AC56CEB}"/>
                  </a:ext>
                </a:extLst>
              </p:cNvPr>
              <p:cNvSpPr/>
              <p:nvPr/>
            </p:nvSpPr>
            <p:spPr>
              <a:xfrm>
                <a:off x="5004048" y="1412776"/>
                <a:ext cx="1837008" cy="2973657"/>
              </a:xfrm>
              <a:custGeom>
                <a:avLst/>
                <a:gdLst>
                  <a:gd name="connsiteX0" fmla="*/ 2331720 w 2331720"/>
                  <a:gd name="connsiteY0" fmla="*/ 0 h 2002536"/>
                  <a:gd name="connsiteX1" fmla="*/ 1664208 w 2331720"/>
                  <a:gd name="connsiteY1" fmla="*/ 265176 h 2002536"/>
                  <a:gd name="connsiteX2" fmla="*/ 932688 w 2331720"/>
                  <a:gd name="connsiteY2" fmla="*/ 1591056 h 2002536"/>
                  <a:gd name="connsiteX3" fmla="*/ 0 w 2331720"/>
                  <a:gd name="connsiteY3" fmla="*/ 2002536 h 2002536"/>
                  <a:gd name="connsiteX0" fmla="*/ 3178737 w 3178737"/>
                  <a:gd name="connsiteY0" fmla="*/ 0 h 2038731"/>
                  <a:gd name="connsiteX1" fmla="*/ 2511225 w 3178737"/>
                  <a:gd name="connsiteY1" fmla="*/ 265176 h 2038731"/>
                  <a:gd name="connsiteX2" fmla="*/ 1779705 w 3178737"/>
                  <a:gd name="connsiteY2" fmla="*/ 1591056 h 2038731"/>
                  <a:gd name="connsiteX3" fmla="*/ 0 w 3178737"/>
                  <a:gd name="connsiteY3" fmla="*/ 2038731 h 2038731"/>
                  <a:gd name="connsiteX0" fmla="*/ 3178737 w 3178737"/>
                  <a:gd name="connsiteY0" fmla="*/ 441 h 2039172"/>
                  <a:gd name="connsiteX1" fmla="*/ 2511225 w 3178737"/>
                  <a:gd name="connsiteY1" fmla="*/ 265617 h 2039172"/>
                  <a:gd name="connsiteX2" fmla="*/ 1779706 w 3178737"/>
                  <a:gd name="connsiteY2" fmla="*/ 1730244 h 2039172"/>
                  <a:gd name="connsiteX3" fmla="*/ 0 w 3178737"/>
                  <a:gd name="connsiteY3" fmla="*/ 2039172 h 2039172"/>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012111 w 3012111"/>
                  <a:gd name="connsiteY0" fmla="*/ 425 h 2027091"/>
                  <a:gd name="connsiteX1" fmla="*/ 2511225 w 3012111"/>
                  <a:gd name="connsiteY1" fmla="*/ 253536 h 2027091"/>
                  <a:gd name="connsiteX2" fmla="*/ 1779706 w 3012111"/>
                  <a:gd name="connsiteY2" fmla="*/ 1651806 h 2027091"/>
                  <a:gd name="connsiteX3" fmla="*/ 0 w 3012111"/>
                  <a:gd name="connsiteY3" fmla="*/ 2027091 h 2027091"/>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Lst>
                <a:ahLst/>
                <a:cxnLst>
                  <a:cxn ang="0">
                    <a:pos x="connsiteX0" y="connsiteY0"/>
                  </a:cxn>
                  <a:cxn ang="0">
                    <a:pos x="connsiteX1" y="connsiteY1"/>
                  </a:cxn>
                  <a:cxn ang="0">
                    <a:pos x="connsiteX2" y="connsiteY2"/>
                  </a:cxn>
                  <a:cxn ang="0">
                    <a:pos x="connsiteX3" y="connsiteY3"/>
                  </a:cxn>
                </a:cxnLst>
                <a:rect l="l" t="t" r="r" b="b"/>
                <a:pathLst>
                  <a:path w="2873255" h="2020633">
                    <a:moveTo>
                      <a:pt x="2873255" y="0"/>
                    </a:moveTo>
                    <a:cubicBezTo>
                      <a:pt x="2753284" y="12065"/>
                      <a:pt x="2693483" y="-27147"/>
                      <a:pt x="2511225" y="247078"/>
                    </a:cubicBezTo>
                    <a:cubicBezTo>
                      <a:pt x="2328967" y="521303"/>
                      <a:pt x="2209815" y="1367854"/>
                      <a:pt x="1779706" y="1645348"/>
                    </a:cubicBezTo>
                    <a:cubicBezTo>
                      <a:pt x="1502338" y="1934908"/>
                      <a:pt x="313775" y="1989836"/>
                      <a:pt x="0" y="2020633"/>
                    </a:cubicBezTo>
                  </a:path>
                </a:pathLst>
              </a:cu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4" name="Freeform 22">
                <a:extLst>
                  <a:ext uri="{FF2B5EF4-FFF2-40B4-BE49-F238E27FC236}">
                    <a16:creationId xmlns:a16="http://schemas.microsoft.com/office/drawing/2014/main" id="{D970B7F0-B465-40B0-B584-AD878F09FDE7}"/>
                  </a:ext>
                </a:extLst>
              </p:cNvPr>
              <p:cNvSpPr/>
              <p:nvPr/>
            </p:nvSpPr>
            <p:spPr>
              <a:xfrm flipH="1">
                <a:off x="6804248" y="1412776"/>
                <a:ext cx="1837008" cy="2973657"/>
              </a:xfrm>
              <a:custGeom>
                <a:avLst/>
                <a:gdLst>
                  <a:gd name="connsiteX0" fmla="*/ 2331720 w 2331720"/>
                  <a:gd name="connsiteY0" fmla="*/ 0 h 2002536"/>
                  <a:gd name="connsiteX1" fmla="*/ 1664208 w 2331720"/>
                  <a:gd name="connsiteY1" fmla="*/ 265176 h 2002536"/>
                  <a:gd name="connsiteX2" fmla="*/ 932688 w 2331720"/>
                  <a:gd name="connsiteY2" fmla="*/ 1591056 h 2002536"/>
                  <a:gd name="connsiteX3" fmla="*/ 0 w 2331720"/>
                  <a:gd name="connsiteY3" fmla="*/ 2002536 h 2002536"/>
                  <a:gd name="connsiteX0" fmla="*/ 3178737 w 3178737"/>
                  <a:gd name="connsiteY0" fmla="*/ 0 h 2038731"/>
                  <a:gd name="connsiteX1" fmla="*/ 2511225 w 3178737"/>
                  <a:gd name="connsiteY1" fmla="*/ 265176 h 2038731"/>
                  <a:gd name="connsiteX2" fmla="*/ 1779705 w 3178737"/>
                  <a:gd name="connsiteY2" fmla="*/ 1591056 h 2038731"/>
                  <a:gd name="connsiteX3" fmla="*/ 0 w 3178737"/>
                  <a:gd name="connsiteY3" fmla="*/ 2038731 h 2038731"/>
                  <a:gd name="connsiteX0" fmla="*/ 3178737 w 3178737"/>
                  <a:gd name="connsiteY0" fmla="*/ 441 h 2039172"/>
                  <a:gd name="connsiteX1" fmla="*/ 2511225 w 3178737"/>
                  <a:gd name="connsiteY1" fmla="*/ 265617 h 2039172"/>
                  <a:gd name="connsiteX2" fmla="*/ 1779706 w 3178737"/>
                  <a:gd name="connsiteY2" fmla="*/ 1730244 h 2039172"/>
                  <a:gd name="connsiteX3" fmla="*/ 0 w 3178737"/>
                  <a:gd name="connsiteY3" fmla="*/ 2039172 h 2039172"/>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012111 w 3012111"/>
                  <a:gd name="connsiteY0" fmla="*/ 425 h 2027091"/>
                  <a:gd name="connsiteX1" fmla="*/ 2511225 w 3012111"/>
                  <a:gd name="connsiteY1" fmla="*/ 253536 h 2027091"/>
                  <a:gd name="connsiteX2" fmla="*/ 1779706 w 3012111"/>
                  <a:gd name="connsiteY2" fmla="*/ 1651806 h 2027091"/>
                  <a:gd name="connsiteX3" fmla="*/ 0 w 3012111"/>
                  <a:gd name="connsiteY3" fmla="*/ 2027091 h 2027091"/>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Lst>
                <a:ahLst/>
                <a:cxnLst>
                  <a:cxn ang="0">
                    <a:pos x="connsiteX0" y="connsiteY0"/>
                  </a:cxn>
                  <a:cxn ang="0">
                    <a:pos x="connsiteX1" y="connsiteY1"/>
                  </a:cxn>
                  <a:cxn ang="0">
                    <a:pos x="connsiteX2" y="connsiteY2"/>
                  </a:cxn>
                  <a:cxn ang="0">
                    <a:pos x="connsiteX3" y="connsiteY3"/>
                  </a:cxn>
                </a:cxnLst>
                <a:rect l="l" t="t" r="r" b="b"/>
                <a:pathLst>
                  <a:path w="2873255" h="2020633">
                    <a:moveTo>
                      <a:pt x="2873255" y="0"/>
                    </a:moveTo>
                    <a:cubicBezTo>
                      <a:pt x="2753284" y="12065"/>
                      <a:pt x="2693483" y="-27147"/>
                      <a:pt x="2511225" y="247078"/>
                    </a:cubicBezTo>
                    <a:cubicBezTo>
                      <a:pt x="2328967" y="521303"/>
                      <a:pt x="2209815" y="1367854"/>
                      <a:pt x="1779706" y="1645348"/>
                    </a:cubicBezTo>
                    <a:cubicBezTo>
                      <a:pt x="1502338" y="1934908"/>
                      <a:pt x="313775" y="1989836"/>
                      <a:pt x="0" y="2020633"/>
                    </a:cubicBezTo>
                  </a:path>
                </a:pathLst>
              </a:cu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mc:AlternateContent xmlns:mc="http://schemas.openxmlformats.org/markup-compatibility/2006" xmlns:a14="http://schemas.microsoft.com/office/drawing/2010/main">
        <mc:Choice Requires="a14">
          <p:sp>
            <p:nvSpPr>
              <p:cNvPr id="65" name="テキスト ボックス 64">
                <a:extLst>
                  <a:ext uri="{FF2B5EF4-FFF2-40B4-BE49-F238E27FC236}">
                    <a16:creationId xmlns:a16="http://schemas.microsoft.com/office/drawing/2014/main" id="{DDBAB5EE-39CE-4377-B385-7EB0F4F9D495}"/>
                  </a:ext>
                </a:extLst>
              </p:cNvPr>
              <p:cNvSpPr txBox="1"/>
              <p:nvPr/>
            </p:nvSpPr>
            <p:spPr>
              <a:xfrm>
                <a:off x="8165128" y="4113487"/>
                <a:ext cx="661143"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smtClean="0">
                          <a:latin typeface="Cambria Math" panose="02040503050406030204" pitchFamily="18" charset="0"/>
                          <a:ea typeface="Cambria Math" panose="02040503050406030204" pitchFamily="18" charset="0"/>
                        </a:rPr>
                        <m:t>𝜇</m:t>
                      </m:r>
                      <m:r>
                        <a:rPr lang="en-US" sz="1400" b="0" i="1" smtClean="0">
                          <a:latin typeface="Cambria Math" panose="02040503050406030204" pitchFamily="18" charset="0"/>
                          <a:ea typeface="Cambria Math" panose="02040503050406030204" pitchFamily="18" charset="0"/>
                        </a:rPr>
                        <m:t>=0</m:t>
                      </m:r>
                    </m:oMath>
                  </m:oMathPara>
                </a14:m>
                <a:endParaRPr lang="en-GB" sz="1400" dirty="0"/>
              </a:p>
            </p:txBody>
          </p:sp>
        </mc:Choice>
        <mc:Fallback xmlns="">
          <p:sp>
            <p:nvSpPr>
              <p:cNvPr id="65" name="テキスト ボックス 64">
                <a:extLst>
                  <a:ext uri="{FF2B5EF4-FFF2-40B4-BE49-F238E27FC236}">
                    <a16:creationId xmlns:a16="http://schemas.microsoft.com/office/drawing/2014/main" id="{DDBAB5EE-39CE-4377-B385-7EB0F4F9D495}"/>
                  </a:ext>
                </a:extLst>
              </p:cNvPr>
              <p:cNvSpPr txBox="1">
                <a:spLocks noRot="1" noChangeAspect="1" noMove="1" noResize="1" noEditPoints="1" noAdjustHandles="1" noChangeArrowheads="1" noChangeShapeType="1" noTextEdit="1"/>
              </p:cNvSpPr>
              <p:nvPr/>
            </p:nvSpPr>
            <p:spPr>
              <a:xfrm>
                <a:off x="8165128" y="4113487"/>
                <a:ext cx="661143" cy="307777"/>
              </a:xfrm>
              <a:prstGeom prst="rect">
                <a:avLst/>
              </a:prstGeom>
              <a:blipFill>
                <a:blip r:embed="rId10"/>
                <a:stretch>
                  <a:fillRect b="-2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6" name="テキスト ボックス 65">
                <a:extLst>
                  <a:ext uri="{FF2B5EF4-FFF2-40B4-BE49-F238E27FC236}">
                    <a16:creationId xmlns:a16="http://schemas.microsoft.com/office/drawing/2014/main" id="{64CD745E-E9F3-4786-910E-32A32D774F12}"/>
                  </a:ext>
                </a:extLst>
              </p:cNvPr>
              <p:cNvSpPr txBox="1"/>
              <p:nvPr/>
            </p:nvSpPr>
            <p:spPr>
              <a:xfrm>
                <a:off x="8166607" y="4461195"/>
                <a:ext cx="668709"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smtClean="0">
                          <a:latin typeface="Cambria Math" panose="02040503050406030204" pitchFamily="18" charset="0"/>
                          <a:ea typeface="Cambria Math" panose="02040503050406030204" pitchFamily="18" charset="0"/>
                        </a:rPr>
                        <m:t>𝜎</m:t>
                      </m:r>
                      <m:r>
                        <a:rPr lang="en-US" sz="1400" b="0" i="1" smtClean="0">
                          <a:latin typeface="Cambria Math" panose="02040503050406030204" pitchFamily="18" charset="0"/>
                          <a:ea typeface="Cambria Math" panose="02040503050406030204" pitchFamily="18" charset="0"/>
                        </a:rPr>
                        <m:t>=1</m:t>
                      </m:r>
                    </m:oMath>
                  </m:oMathPara>
                </a14:m>
                <a:endParaRPr lang="en-GB" sz="1400" dirty="0"/>
              </a:p>
            </p:txBody>
          </p:sp>
        </mc:Choice>
        <mc:Fallback xmlns="">
          <p:sp>
            <p:nvSpPr>
              <p:cNvPr id="66" name="テキスト ボックス 65">
                <a:extLst>
                  <a:ext uri="{FF2B5EF4-FFF2-40B4-BE49-F238E27FC236}">
                    <a16:creationId xmlns:a16="http://schemas.microsoft.com/office/drawing/2014/main" id="{64CD745E-E9F3-4786-910E-32A32D774F12}"/>
                  </a:ext>
                </a:extLst>
              </p:cNvPr>
              <p:cNvSpPr txBox="1">
                <a:spLocks noRot="1" noChangeAspect="1" noMove="1" noResize="1" noEditPoints="1" noAdjustHandles="1" noChangeArrowheads="1" noChangeShapeType="1" noTextEdit="1"/>
              </p:cNvSpPr>
              <p:nvPr/>
            </p:nvSpPr>
            <p:spPr>
              <a:xfrm>
                <a:off x="8166607" y="4461195"/>
                <a:ext cx="668709" cy="307777"/>
              </a:xfrm>
              <a:prstGeom prst="rect">
                <a:avLst/>
              </a:prstGeom>
              <a:blipFill>
                <a:blip r:embed="rId11"/>
                <a:stretch>
                  <a:fillRect/>
                </a:stretch>
              </a:blipFill>
            </p:spPr>
            <p:txBody>
              <a:bodyPr/>
              <a:lstStyle/>
              <a:p>
                <a:r>
                  <a:rPr lang="en-GB">
                    <a:noFill/>
                  </a:rPr>
                  <a:t> </a:t>
                </a:r>
              </a:p>
            </p:txBody>
          </p:sp>
        </mc:Fallback>
      </mc:AlternateContent>
      <p:cxnSp>
        <p:nvCxnSpPr>
          <p:cNvPr id="67" name="直線矢印コネクタ 66">
            <a:extLst>
              <a:ext uri="{FF2B5EF4-FFF2-40B4-BE49-F238E27FC236}">
                <a16:creationId xmlns:a16="http://schemas.microsoft.com/office/drawing/2014/main" id="{024AC063-A86A-4675-AF4A-0E8C148E968C}"/>
              </a:ext>
            </a:extLst>
          </p:cNvPr>
          <p:cNvCxnSpPr>
            <a:cxnSpLocks/>
          </p:cNvCxnSpPr>
          <p:nvPr/>
        </p:nvCxnSpPr>
        <p:spPr>
          <a:xfrm flipV="1">
            <a:off x="7722924" y="4101556"/>
            <a:ext cx="0" cy="1567003"/>
          </a:xfrm>
          <a:prstGeom prst="straightConnector1">
            <a:avLst/>
          </a:prstGeom>
          <a:ln w="25400">
            <a:solidFill>
              <a:srgbClr val="0000FF"/>
            </a:solidFill>
            <a:prstDash val="dash"/>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8" name="テキスト ボックス 67">
                <a:extLst>
                  <a:ext uri="{FF2B5EF4-FFF2-40B4-BE49-F238E27FC236}">
                    <a16:creationId xmlns:a16="http://schemas.microsoft.com/office/drawing/2014/main" id="{E330C77D-4413-42E8-B4D2-49F458E688FD}"/>
                  </a:ext>
                </a:extLst>
              </p:cNvPr>
              <p:cNvSpPr txBox="1"/>
              <p:nvPr/>
            </p:nvSpPr>
            <p:spPr>
              <a:xfrm>
                <a:off x="7621211" y="5675617"/>
                <a:ext cx="275514" cy="261610"/>
              </a:xfrm>
              <a:prstGeom prst="rect">
                <a:avLst/>
              </a:prstGeom>
              <a:noFill/>
            </p:spPr>
            <p:txBody>
              <a:bodyPr wrap="square" rtlCol="0">
                <a:spAutoFit/>
              </a:bodyPr>
              <a:lstStyle/>
              <a:p>
                <a:pPr algn="ctr"/>
                <a14:m>
                  <m:oMathPara xmlns:m="http://schemas.openxmlformats.org/officeDocument/2006/math">
                    <m:oMathParaPr>
                      <m:jc m:val="center"/>
                    </m:oMathParaPr>
                    <m:oMath xmlns:m="http://schemas.openxmlformats.org/officeDocument/2006/math">
                      <m:r>
                        <a:rPr lang="en-US" sz="1100" b="0" i="1" smtClean="0">
                          <a:solidFill>
                            <a:srgbClr val="0000FF"/>
                          </a:solidFill>
                          <a:latin typeface="Cambria Math" panose="02040503050406030204" pitchFamily="18" charset="0"/>
                          <a:ea typeface="Cambria Math" panose="02040503050406030204" pitchFamily="18" charset="0"/>
                        </a:rPr>
                        <m:t>0</m:t>
                      </m:r>
                    </m:oMath>
                  </m:oMathPara>
                </a14:m>
                <a:endParaRPr lang="en-GB" sz="1100" dirty="0">
                  <a:solidFill>
                    <a:srgbClr val="0000FF"/>
                  </a:solidFill>
                  <a:latin typeface="Comic Sans MS" panose="030F0702030302020204" pitchFamily="66" charset="0"/>
                </a:endParaRPr>
              </a:p>
            </p:txBody>
          </p:sp>
        </mc:Choice>
        <mc:Fallback xmlns="">
          <p:sp>
            <p:nvSpPr>
              <p:cNvPr id="68" name="テキスト ボックス 67">
                <a:extLst>
                  <a:ext uri="{FF2B5EF4-FFF2-40B4-BE49-F238E27FC236}">
                    <a16:creationId xmlns:a16="http://schemas.microsoft.com/office/drawing/2014/main" id="{E330C77D-4413-42E8-B4D2-49F458E688FD}"/>
                  </a:ext>
                </a:extLst>
              </p:cNvPr>
              <p:cNvSpPr txBox="1">
                <a:spLocks noRot="1" noChangeAspect="1" noMove="1" noResize="1" noEditPoints="1" noAdjustHandles="1" noChangeArrowheads="1" noChangeShapeType="1" noTextEdit="1"/>
              </p:cNvSpPr>
              <p:nvPr/>
            </p:nvSpPr>
            <p:spPr>
              <a:xfrm>
                <a:off x="7621211" y="5675617"/>
                <a:ext cx="275514" cy="261610"/>
              </a:xfrm>
              <a:prstGeom prst="rect">
                <a:avLst/>
              </a:prstGeom>
              <a:blipFill>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9" name="テキスト ボックス 68">
                <a:extLst>
                  <a:ext uri="{FF2B5EF4-FFF2-40B4-BE49-F238E27FC236}">
                    <a16:creationId xmlns:a16="http://schemas.microsoft.com/office/drawing/2014/main" id="{B90DE33A-6B33-4781-8A37-63549A3F4047}"/>
                  </a:ext>
                </a:extLst>
              </p:cNvPr>
              <p:cNvSpPr txBox="1"/>
              <p:nvPr/>
            </p:nvSpPr>
            <p:spPr>
              <a:xfrm>
                <a:off x="7930471" y="3729399"/>
                <a:ext cx="1094787"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𝑍</m:t>
                      </m:r>
                      <m:r>
                        <a:rPr lang="en-US" sz="1400" b="0" i="1" smtClean="0">
                          <a:latin typeface="Cambria Math" panose="02040503050406030204" pitchFamily="18" charset="0"/>
                          <a:ea typeface="Cambria Math" panose="02040503050406030204" pitchFamily="18" charset="0"/>
                        </a:rPr>
                        <m:t>~</m:t>
                      </m:r>
                      <m:r>
                        <a:rPr lang="en-US" sz="1400" b="0" i="1" smtClean="0">
                          <a:latin typeface="Cambria Math" panose="02040503050406030204" pitchFamily="18" charset="0"/>
                          <a:ea typeface="Cambria Math" panose="02040503050406030204" pitchFamily="18" charset="0"/>
                        </a:rPr>
                        <m:t>𝑁</m:t>
                      </m:r>
                      <m:r>
                        <a:rPr lang="en-US" sz="1400" b="0" i="1" smtClean="0">
                          <a:latin typeface="Cambria Math" panose="02040503050406030204" pitchFamily="18" charset="0"/>
                          <a:ea typeface="Cambria Math" panose="02040503050406030204" pitchFamily="18" charset="0"/>
                        </a:rPr>
                        <m:t>(0,</m:t>
                      </m:r>
                      <m:sSup>
                        <m:sSupPr>
                          <m:ctrlPr>
                            <a:rPr lang="en-US" sz="1400" b="0" i="1" smtClean="0">
                              <a:latin typeface="Cambria Math" panose="02040503050406030204" pitchFamily="18" charset="0"/>
                              <a:ea typeface="Cambria Math" panose="02040503050406030204" pitchFamily="18" charset="0"/>
                            </a:rPr>
                          </m:ctrlPr>
                        </m:sSupPr>
                        <m:e>
                          <m:r>
                            <a:rPr lang="en-US" sz="1400" b="0" i="1" smtClean="0">
                              <a:latin typeface="Cambria Math" panose="02040503050406030204" pitchFamily="18" charset="0"/>
                              <a:ea typeface="Cambria Math" panose="02040503050406030204" pitchFamily="18" charset="0"/>
                            </a:rPr>
                            <m:t>1</m:t>
                          </m:r>
                        </m:e>
                        <m:sup>
                          <m:r>
                            <a:rPr lang="en-US" sz="1400" b="0" i="1" smtClean="0">
                              <a:latin typeface="Cambria Math" panose="02040503050406030204" pitchFamily="18" charset="0"/>
                              <a:ea typeface="Cambria Math" panose="02040503050406030204" pitchFamily="18" charset="0"/>
                            </a:rPr>
                            <m:t>2</m:t>
                          </m:r>
                        </m:sup>
                      </m:sSup>
                      <m:r>
                        <a:rPr lang="en-US" sz="1400" b="0" i="1" smtClean="0">
                          <a:latin typeface="Cambria Math" panose="02040503050406030204" pitchFamily="18" charset="0"/>
                          <a:ea typeface="Cambria Math" panose="02040503050406030204" pitchFamily="18" charset="0"/>
                        </a:rPr>
                        <m:t>)</m:t>
                      </m:r>
                    </m:oMath>
                  </m:oMathPara>
                </a14:m>
                <a:endParaRPr lang="en-GB" sz="1400" dirty="0"/>
              </a:p>
            </p:txBody>
          </p:sp>
        </mc:Choice>
        <mc:Fallback xmlns="">
          <p:sp>
            <p:nvSpPr>
              <p:cNvPr id="69" name="テキスト ボックス 68">
                <a:extLst>
                  <a:ext uri="{FF2B5EF4-FFF2-40B4-BE49-F238E27FC236}">
                    <a16:creationId xmlns:a16="http://schemas.microsoft.com/office/drawing/2014/main" id="{B90DE33A-6B33-4781-8A37-63549A3F4047}"/>
                  </a:ext>
                </a:extLst>
              </p:cNvPr>
              <p:cNvSpPr txBox="1">
                <a:spLocks noRot="1" noChangeAspect="1" noMove="1" noResize="1" noEditPoints="1" noAdjustHandles="1" noChangeArrowheads="1" noChangeShapeType="1" noTextEdit="1"/>
              </p:cNvSpPr>
              <p:nvPr/>
            </p:nvSpPr>
            <p:spPr>
              <a:xfrm>
                <a:off x="7930471" y="3729399"/>
                <a:ext cx="1094787" cy="307777"/>
              </a:xfrm>
              <a:prstGeom prst="rect">
                <a:avLst/>
              </a:prstGeom>
              <a:blipFill>
                <a:blip r:embed="rId13"/>
                <a:stretch>
                  <a:fillRect b="-10000"/>
                </a:stretch>
              </a:blipFill>
            </p:spPr>
            <p:txBody>
              <a:bodyPr/>
              <a:lstStyle/>
              <a:p>
                <a:r>
                  <a:rPr lang="en-GB">
                    <a:noFill/>
                  </a:rPr>
                  <a:t> </a:t>
                </a:r>
              </a:p>
            </p:txBody>
          </p:sp>
        </mc:Fallback>
      </mc:AlternateContent>
      <p:cxnSp>
        <p:nvCxnSpPr>
          <p:cNvPr id="70" name="直線矢印コネクタ 69">
            <a:extLst>
              <a:ext uri="{FF2B5EF4-FFF2-40B4-BE49-F238E27FC236}">
                <a16:creationId xmlns:a16="http://schemas.microsoft.com/office/drawing/2014/main" id="{3B93D40A-36A8-42B8-90ED-288F3029DA06}"/>
              </a:ext>
            </a:extLst>
          </p:cNvPr>
          <p:cNvCxnSpPr>
            <a:cxnSpLocks/>
          </p:cNvCxnSpPr>
          <p:nvPr/>
        </p:nvCxnSpPr>
        <p:spPr>
          <a:xfrm flipV="1">
            <a:off x="8216191" y="5527258"/>
            <a:ext cx="0" cy="160537"/>
          </a:xfrm>
          <a:prstGeom prst="straightConnector1">
            <a:avLst/>
          </a:prstGeom>
          <a:ln w="25400">
            <a:solidFill>
              <a:srgbClr val="0000FF"/>
            </a:solidFill>
            <a:prstDash val="dash"/>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1" name="テキスト ボックス 70">
                <a:extLst>
                  <a:ext uri="{FF2B5EF4-FFF2-40B4-BE49-F238E27FC236}">
                    <a16:creationId xmlns:a16="http://schemas.microsoft.com/office/drawing/2014/main" id="{F9F6CD9F-A688-4EE4-8101-AC76A87BD039}"/>
                  </a:ext>
                </a:extLst>
              </p:cNvPr>
              <p:cNvSpPr txBox="1"/>
              <p:nvPr/>
            </p:nvSpPr>
            <p:spPr>
              <a:xfrm>
                <a:off x="8113174" y="5675618"/>
                <a:ext cx="275514" cy="261610"/>
              </a:xfrm>
              <a:prstGeom prst="rect">
                <a:avLst/>
              </a:prstGeom>
              <a:noFill/>
            </p:spPr>
            <p:txBody>
              <a:bodyPr wrap="square" rtlCol="0">
                <a:spAutoFit/>
              </a:bodyPr>
              <a:lstStyle/>
              <a:p>
                <a:pPr algn="ctr"/>
                <a14:m>
                  <m:oMathPara xmlns:m="http://schemas.openxmlformats.org/officeDocument/2006/math">
                    <m:oMathParaPr>
                      <m:jc m:val="center"/>
                    </m:oMathParaPr>
                    <m:oMath xmlns:m="http://schemas.openxmlformats.org/officeDocument/2006/math">
                      <m:r>
                        <a:rPr lang="en-US" sz="1100" b="0" i="1" smtClean="0">
                          <a:solidFill>
                            <a:srgbClr val="0000FF"/>
                          </a:solidFill>
                          <a:latin typeface="Cambria Math" panose="02040503050406030204" pitchFamily="18" charset="0"/>
                        </a:rPr>
                        <m:t>?</m:t>
                      </m:r>
                    </m:oMath>
                  </m:oMathPara>
                </a14:m>
                <a:endParaRPr lang="en-GB" sz="1100" dirty="0">
                  <a:solidFill>
                    <a:srgbClr val="0000FF"/>
                  </a:solidFill>
                  <a:latin typeface="Comic Sans MS" panose="030F0702030302020204" pitchFamily="66" charset="0"/>
                </a:endParaRPr>
              </a:p>
            </p:txBody>
          </p:sp>
        </mc:Choice>
        <mc:Fallback xmlns="">
          <p:sp>
            <p:nvSpPr>
              <p:cNvPr id="71" name="テキスト ボックス 70">
                <a:extLst>
                  <a:ext uri="{FF2B5EF4-FFF2-40B4-BE49-F238E27FC236}">
                    <a16:creationId xmlns:a16="http://schemas.microsoft.com/office/drawing/2014/main" id="{F9F6CD9F-A688-4EE4-8101-AC76A87BD039}"/>
                  </a:ext>
                </a:extLst>
              </p:cNvPr>
              <p:cNvSpPr txBox="1">
                <a:spLocks noRot="1" noChangeAspect="1" noMove="1" noResize="1" noEditPoints="1" noAdjustHandles="1" noChangeArrowheads="1" noChangeShapeType="1" noTextEdit="1"/>
              </p:cNvSpPr>
              <p:nvPr/>
            </p:nvSpPr>
            <p:spPr>
              <a:xfrm>
                <a:off x="8113174" y="5675618"/>
                <a:ext cx="275514" cy="261610"/>
              </a:xfrm>
              <a:prstGeom prst="rect">
                <a:avLst/>
              </a:prstGeom>
              <a:blipFill>
                <a:blip r:embed="rId14"/>
                <a:stretch>
                  <a:fillRect/>
                </a:stretch>
              </a:blipFill>
            </p:spPr>
            <p:txBody>
              <a:bodyPr/>
              <a:lstStyle/>
              <a:p>
                <a:r>
                  <a:rPr lang="en-GB">
                    <a:noFill/>
                  </a:rPr>
                  <a:t> </a:t>
                </a:r>
              </a:p>
            </p:txBody>
          </p:sp>
        </mc:Fallback>
      </mc:AlternateContent>
      <p:sp>
        <p:nvSpPr>
          <p:cNvPr id="72" name="テキスト ボックス 71">
            <a:extLst>
              <a:ext uri="{FF2B5EF4-FFF2-40B4-BE49-F238E27FC236}">
                <a16:creationId xmlns:a16="http://schemas.microsoft.com/office/drawing/2014/main" id="{CE10A53D-C451-4F14-BC2A-8DBD88137C6D}"/>
              </a:ext>
            </a:extLst>
          </p:cNvPr>
          <p:cNvSpPr txBox="1"/>
          <p:nvPr/>
        </p:nvSpPr>
        <p:spPr>
          <a:xfrm>
            <a:off x="8197534" y="5123897"/>
            <a:ext cx="761515" cy="461665"/>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Area = 0.05</a:t>
            </a:r>
            <a:endParaRPr lang="en-GB" sz="1200" dirty="0">
              <a:solidFill>
                <a:srgbClr val="FF0000"/>
              </a:solidFill>
              <a:latin typeface="Comic Sans MS" panose="030F0702030302020204" pitchFamily="66" charset="0"/>
            </a:endParaRPr>
          </a:p>
        </p:txBody>
      </p:sp>
      <p:pic>
        <p:nvPicPr>
          <p:cNvPr id="43" name="図 42">
            <a:extLst>
              <a:ext uri="{FF2B5EF4-FFF2-40B4-BE49-F238E27FC236}">
                <a16:creationId xmlns:a16="http://schemas.microsoft.com/office/drawing/2014/main" id="{9C50DCEA-1F25-4951-9600-CE2CA18ECF28}"/>
              </a:ext>
            </a:extLst>
          </p:cNvPr>
          <p:cNvPicPr>
            <a:picLocks noChangeAspect="1"/>
          </p:cNvPicPr>
          <p:nvPr/>
        </p:nvPicPr>
        <p:blipFill rotWithShape="1">
          <a:blip r:embed="rId15"/>
          <a:srcRect l="36869" t="34317" r="36398" b="36464"/>
          <a:stretch/>
        </p:blipFill>
        <p:spPr>
          <a:xfrm>
            <a:off x="416460" y="3558012"/>
            <a:ext cx="3298516" cy="2027976"/>
          </a:xfrm>
          <a:prstGeom prst="rect">
            <a:avLst/>
          </a:prstGeom>
        </p:spPr>
      </p:pic>
      <p:sp>
        <p:nvSpPr>
          <p:cNvPr id="74" name="正方形/長方形 73">
            <a:extLst>
              <a:ext uri="{FF2B5EF4-FFF2-40B4-BE49-F238E27FC236}">
                <a16:creationId xmlns:a16="http://schemas.microsoft.com/office/drawing/2014/main" id="{F610F157-6465-4A45-BA5C-28EC816B84CA}"/>
              </a:ext>
            </a:extLst>
          </p:cNvPr>
          <p:cNvSpPr/>
          <p:nvPr/>
        </p:nvSpPr>
        <p:spPr>
          <a:xfrm>
            <a:off x="2054346" y="3882442"/>
            <a:ext cx="1603255" cy="254991"/>
          </a:xfrm>
          <a:prstGeom prst="rect">
            <a:avLst/>
          </a:prstGeom>
          <a:noFill/>
          <a:ln w="381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75" name="テキスト ボックス 74">
                <a:extLst>
                  <a:ext uri="{FF2B5EF4-FFF2-40B4-BE49-F238E27FC236}">
                    <a16:creationId xmlns:a16="http://schemas.microsoft.com/office/drawing/2014/main" id="{A155AFA8-6154-4312-A7BF-563751530654}"/>
                  </a:ext>
                </a:extLst>
              </p:cNvPr>
              <p:cNvSpPr txBox="1"/>
              <p:nvPr/>
            </p:nvSpPr>
            <p:spPr>
              <a:xfrm>
                <a:off x="7995479" y="5675618"/>
                <a:ext cx="487618" cy="261610"/>
              </a:xfrm>
              <a:prstGeom prst="rect">
                <a:avLst/>
              </a:prstGeom>
              <a:noFill/>
            </p:spPr>
            <p:txBody>
              <a:bodyPr wrap="square" rtlCol="0">
                <a:spAutoFit/>
              </a:bodyPr>
              <a:lstStyle/>
              <a:p>
                <a:pPr algn="ctr"/>
                <a14:m>
                  <m:oMathPara xmlns:m="http://schemas.openxmlformats.org/officeDocument/2006/math">
                    <m:oMathParaPr>
                      <m:jc m:val="center"/>
                    </m:oMathParaPr>
                    <m:oMath xmlns:m="http://schemas.openxmlformats.org/officeDocument/2006/math">
                      <m:r>
                        <a:rPr lang="en-US" sz="1100" b="0" i="1" smtClean="0">
                          <a:solidFill>
                            <a:srgbClr val="0000FF"/>
                          </a:solidFill>
                          <a:latin typeface="Cambria Math" panose="02040503050406030204" pitchFamily="18" charset="0"/>
                        </a:rPr>
                        <m:t>1.6449</m:t>
                      </m:r>
                    </m:oMath>
                  </m:oMathPara>
                </a14:m>
                <a:endParaRPr lang="en-GB" sz="1100" dirty="0">
                  <a:solidFill>
                    <a:srgbClr val="0000FF"/>
                  </a:solidFill>
                  <a:latin typeface="Comic Sans MS" panose="030F0702030302020204" pitchFamily="66" charset="0"/>
                </a:endParaRPr>
              </a:p>
            </p:txBody>
          </p:sp>
        </mc:Choice>
        <mc:Fallback xmlns="">
          <p:sp>
            <p:nvSpPr>
              <p:cNvPr id="75" name="テキスト ボックス 74">
                <a:extLst>
                  <a:ext uri="{FF2B5EF4-FFF2-40B4-BE49-F238E27FC236}">
                    <a16:creationId xmlns:a16="http://schemas.microsoft.com/office/drawing/2014/main" id="{A155AFA8-6154-4312-A7BF-563751530654}"/>
                  </a:ext>
                </a:extLst>
              </p:cNvPr>
              <p:cNvSpPr txBox="1">
                <a:spLocks noRot="1" noChangeAspect="1" noMove="1" noResize="1" noEditPoints="1" noAdjustHandles="1" noChangeArrowheads="1" noChangeShapeType="1" noTextEdit="1"/>
              </p:cNvSpPr>
              <p:nvPr/>
            </p:nvSpPr>
            <p:spPr>
              <a:xfrm>
                <a:off x="7995479" y="5675618"/>
                <a:ext cx="487618" cy="261610"/>
              </a:xfrm>
              <a:prstGeom prst="rect">
                <a:avLst/>
              </a:prstGeom>
              <a:blipFill>
                <a:blip r:embed="rId16"/>
                <a:stretch>
                  <a:fillRect l="-75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6" name="テキスト ボックス 75">
                <a:extLst>
                  <a:ext uri="{FF2B5EF4-FFF2-40B4-BE49-F238E27FC236}">
                    <a16:creationId xmlns:a16="http://schemas.microsoft.com/office/drawing/2014/main" id="{617C9037-26D8-48AA-BA39-5584AA88FEB3}"/>
                  </a:ext>
                </a:extLst>
              </p:cNvPr>
              <p:cNvSpPr txBox="1"/>
              <p:nvPr/>
            </p:nvSpPr>
            <p:spPr>
              <a:xfrm>
                <a:off x="4359596" y="1451718"/>
                <a:ext cx="942053" cy="46102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𝑍</m:t>
                      </m:r>
                      <m:r>
                        <a:rPr lang="en-US" sz="1600" b="0" i="1" smtClean="0">
                          <a:latin typeface="Cambria Math" panose="02040503050406030204" pitchFamily="18" charset="0"/>
                        </a:rPr>
                        <m:t>=</m:t>
                      </m:r>
                      <m:f>
                        <m:fPr>
                          <m:ctrlPr>
                            <a:rPr lang="en-US" sz="1600" b="0" i="1" smtClean="0">
                              <a:latin typeface="Cambria Math" panose="02040503050406030204" pitchFamily="18" charset="0"/>
                            </a:rPr>
                          </m:ctrlPr>
                        </m:fPr>
                        <m:num>
                          <m:r>
                            <a:rPr lang="en-US" sz="1600" b="0" i="1" smtClean="0">
                              <a:latin typeface="Cambria Math" panose="02040503050406030204" pitchFamily="18" charset="0"/>
                            </a:rPr>
                            <m:t>𝑋</m:t>
                          </m:r>
                          <m:r>
                            <a:rPr lang="en-US" sz="1600" b="0" i="1" smtClean="0">
                              <a:latin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𝜇</m:t>
                          </m:r>
                        </m:num>
                        <m:den>
                          <m:r>
                            <a:rPr lang="en-US" sz="1600" b="0" i="1" smtClean="0">
                              <a:latin typeface="Cambria Math" panose="02040503050406030204" pitchFamily="18" charset="0"/>
                              <a:ea typeface="Cambria Math" panose="02040503050406030204" pitchFamily="18" charset="0"/>
                            </a:rPr>
                            <m:t>𝜎</m:t>
                          </m:r>
                        </m:den>
                      </m:f>
                    </m:oMath>
                  </m:oMathPara>
                </a14:m>
                <a:endParaRPr lang="en-GB" sz="1600" dirty="0"/>
              </a:p>
            </p:txBody>
          </p:sp>
        </mc:Choice>
        <mc:Fallback xmlns="">
          <p:sp>
            <p:nvSpPr>
              <p:cNvPr id="76" name="テキスト ボックス 75">
                <a:extLst>
                  <a:ext uri="{FF2B5EF4-FFF2-40B4-BE49-F238E27FC236}">
                    <a16:creationId xmlns:a16="http://schemas.microsoft.com/office/drawing/2014/main" id="{617C9037-26D8-48AA-BA39-5584AA88FEB3}"/>
                  </a:ext>
                </a:extLst>
              </p:cNvPr>
              <p:cNvSpPr txBox="1">
                <a:spLocks noRot="1" noChangeAspect="1" noMove="1" noResize="1" noEditPoints="1" noAdjustHandles="1" noChangeArrowheads="1" noChangeShapeType="1" noTextEdit="1"/>
              </p:cNvSpPr>
              <p:nvPr/>
            </p:nvSpPr>
            <p:spPr>
              <a:xfrm>
                <a:off x="4359596" y="1451718"/>
                <a:ext cx="942053" cy="461024"/>
              </a:xfrm>
              <a:prstGeom prst="rect">
                <a:avLst/>
              </a:prstGeom>
              <a:blipFill>
                <a:blip r:embed="rId1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7" name="テキスト ボックス 76">
                <a:extLst>
                  <a:ext uri="{FF2B5EF4-FFF2-40B4-BE49-F238E27FC236}">
                    <a16:creationId xmlns:a16="http://schemas.microsoft.com/office/drawing/2014/main" id="{6F3A877B-807E-4BE0-A7E3-CEA27EF2A1EC}"/>
                  </a:ext>
                </a:extLst>
              </p:cNvPr>
              <p:cNvSpPr txBox="1"/>
              <p:nvPr/>
            </p:nvSpPr>
            <p:spPr>
              <a:xfrm>
                <a:off x="3887307" y="2083951"/>
                <a:ext cx="1626856" cy="46262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1.6449=</m:t>
                      </m:r>
                      <m:f>
                        <m:fPr>
                          <m:ctrlPr>
                            <a:rPr lang="en-US" sz="1600" b="0" i="1" smtClean="0">
                              <a:latin typeface="Cambria Math" panose="02040503050406030204" pitchFamily="18" charset="0"/>
                            </a:rPr>
                          </m:ctrlPr>
                        </m:fPr>
                        <m:num>
                          <m:r>
                            <a:rPr lang="en-US" sz="1600" b="0" i="1" smtClean="0">
                              <a:latin typeface="Cambria Math" panose="02040503050406030204" pitchFamily="18" charset="0"/>
                            </a:rPr>
                            <m:t>𝑥</m:t>
                          </m:r>
                          <m:r>
                            <a:rPr lang="en-US" sz="1600" b="0" i="1" smtClean="0">
                              <a:latin typeface="Cambria Math" panose="02040503050406030204" pitchFamily="18" charset="0"/>
                            </a:rPr>
                            <m:t>−127</m:t>
                          </m:r>
                        </m:num>
                        <m:den>
                          <m:r>
                            <a:rPr lang="en-US" sz="1600" b="0" i="1" smtClean="0">
                              <a:latin typeface="Cambria Math" panose="02040503050406030204" pitchFamily="18" charset="0"/>
                            </a:rPr>
                            <m:t>16</m:t>
                          </m:r>
                        </m:den>
                      </m:f>
                    </m:oMath>
                  </m:oMathPara>
                </a14:m>
                <a:endParaRPr lang="en-GB" sz="1600" dirty="0"/>
              </a:p>
            </p:txBody>
          </p:sp>
        </mc:Choice>
        <mc:Fallback xmlns="">
          <p:sp>
            <p:nvSpPr>
              <p:cNvPr id="77" name="テキスト ボックス 76">
                <a:extLst>
                  <a:ext uri="{FF2B5EF4-FFF2-40B4-BE49-F238E27FC236}">
                    <a16:creationId xmlns:a16="http://schemas.microsoft.com/office/drawing/2014/main" id="{6F3A877B-807E-4BE0-A7E3-CEA27EF2A1EC}"/>
                  </a:ext>
                </a:extLst>
              </p:cNvPr>
              <p:cNvSpPr txBox="1">
                <a:spLocks noRot="1" noChangeAspect="1" noMove="1" noResize="1" noEditPoints="1" noAdjustHandles="1" noChangeArrowheads="1" noChangeShapeType="1" noTextEdit="1"/>
              </p:cNvSpPr>
              <p:nvPr/>
            </p:nvSpPr>
            <p:spPr>
              <a:xfrm>
                <a:off x="3887307" y="2083951"/>
                <a:ext cx="1626856" cy="462627"/>
              </a:xfrm>
              <a:prstGeom prst="rect">
                <a:avLst/>
              </a:prstGeom>
              <a:blipFill>
                <a:blip r:embed="rId1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8" name="テキスト ボックス 77">
                <a:extLst>
                  <a:ext uri="{FF2B5EF4-FFF2-40B4-BE49-F238E27FC236}">
                    <a16:creationId xmlns:a16="http://schemas.microsoft.com/office/drawing/2014/main" id="{9786FF4E-3C85-47D4-9F38-DCE6F433E150}"/>
                  </a:ext>
                </a:extLst>
              </p:cNvPr>
              <p:cNvSpPr txBox="1"/>
              <p:nvPr/>
            </p:nvSpPr>
            <p:spPr>
              <a:xfrm>
                <a:off x="3777156" y="2842933"/>
                <a:ext cx="1740669"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26.3181=</m:t>
                      </m:r>
                      <m:r>
                        <a:rPr lang="en-US" sz="1600" b="0" i="1" smtClean="0">
                          <a:latin typeface="Cambria Math" panose="02040503050406030204" pitchFamily="18" charset="0"/>
                        </a:rPr>
                        <m:t>𝑥</m:t>
                      </m:r>
                      <m:r>
                        <a:rPr lang="en-US" sz="1600" b="0" i="1" smtClean="0">
                          <a:latin typeface="Cambria Math" panose="02040503050406030204" pitchFamily="18" charset="0"/>
                        </a:rPr>
                        <m:t>−127</m:t>
                      </m:r>
                    </m:oMath>
                  </m:oMathPara>
                </a14:m>
                <a:endParaRPr lang="en-GB" sz="1600" dirty="0"/>
              </a:p>
            </p:txBody>
          </p:sp>
        </mc:Choice>
        <mc:Fallback xmlns="">
          <p:sp>
            <p:nvSpPr>
              <p:cNvPr id="78" name="テキスト ボックス 77">
                <a:extLst>
                  <a:ext uri="{FF2B5EF4-FFF2-40B4-BE49-F238E27FC236}">
                    <a16:creationId xmlns:a16="http://schemas.microsoft.com/office/drawing/2014/main" id="{9786FF4E-3C85-47D4-9F38-DCE6F433E150}"/>
                  </a:ext>
                </a:extLst>
              </p:cNvPr>
              <p:cNvSpPr txBox="1">
                <a:spLocks noRot="1" noChangeAspect="1" noMove="1" noResize="1" noEditPoints="1" noAdjustHandles="1" noChangeArrowheads="1" noChangeShapeType="1" noTextEdit="1"/>
              </p:cNvSpPr>
              <p:nvPr/>
            </p:nvSpPr>
            <p:spPr>
              <a:xfrm>
                <a:off x="3777156" y="2842933"/>
                <a:ext cx="1740669" cy="246221"/>
              </a:xfrm>
              <a:prstGeom prst="rect">
                <a:avLst/>
              </a:prstGeom>
              <a:blipFill>
                <a:blip r:embed="rId19"/>
                <a:stretch>
                  <a:fillRect l="-2456" r="-1754" b="-487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9" name="テキスト ボックス 78">
                <a:extLst>
                  <a:ext uri="{FF2B5EF4-FFF2-40B4-BE49-F238E27FC236}">
                    <a16:creationId xmlns:a16="http://schemas.microsoft.com/office/drawing/2014/main" id="{167DD332-4DF0-4F81-B635-E825B231C339}"/>
                  </a:ext>
                </a:extLst>
              </p:cNvPr>
              <p:cNvSpPr txBox="1"/>
              <p:nvPr/>
            </p:nvSpPr>
            <p:spPr>
              <a:xfrm>
                <a:off x="4157402" y="3422355"/>
                <a:ext cx="771044"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153=</m:t>
                      </m:r>
                      <m:r>
                        <a:rPr lang="en-US" sz="1600" b="0" i="1" smtClean="0">
                          <a:latin typeface="Cambria Math" panose="02040503050406030204" pitchFamily="18" charset="0"/>
                        </a:rPr>
                        <m:t>𝑥</m:t>
                      </m:r>
                    </m:oMath>
                  </m:oMathPara>
                </a14:m>
                <a:endParaRPr lang="en-GB" sz="1600" dirty="0"/>
              </a:p>
            </p:txBody>
          </p:sp>
        </mc:Choice>
        <mc:Fallback xmlns="">
          <p:sp>
            <p:nvSpPr>
              <p:cNvPr id="79" name="テキスト ボックス 78">
                <a:extLst>
                  <a:ext uri="{FF2B5EF4-FFF2-40B4-BE49-F238E27FC236}">
                    <a16:creationId xmlns:a16="http://schemas.microsoft.com/office/drawing/2014/main" id="{167DD332-4DF0-4F81-B635-E825B231C339}"/>
                  </a:ext>
                </a:extLst>
              </p:cNvPr>
              <p:cNvSpPr txBox="1">
                <a:spLocks noRot="1" noChangeAspect="1" noMove="1" noResize="1" noEditPoints="1" noAdjustHandles="1" noChangeArrowheads="1" noChangeShapeType="1" noTextEdit="1"/>
              </p:cNvSpPr>
              <p:nvPr/>
            </p:nvSpPr>
            <p:spPr>
              <a:xfrm>
                <a:off x="4157402" y="3422355"/>
                <a:ext cx="771044" cy="246221"/>
              </a:xfrm>
              <a:prstGeom prst="rect">
                <a:avLst/>
              </a:prstGeom>
              <a:blipFill>
                <a:blip r:embed="rId20"/>
                <a:stretch>
                  <a:fillRect l="-6349" r="-2381" b="-4878"/>
                </a:stretch>
              </a:blipFill>
            </p:spPr>
            <p:txBody>
              <a:bodyPr/>
              <a:lstStyle/>
              <a:p>
                <a:r>
                  <a:rPr lang="en-GB">
                    <a:noFill/>
                  </a:rPr>
                  <a:t> </a:t>
                </a:r>
              </a:p>
            </p:txBody>
          </p:sp>
        </mc:Fallback>
      </mc:AlternateContent>
      <p:sp>
        <p:nvSpPr>
          <p:cNvPr id="80" name="円弧 79">
            <a:extLst>
              <a:ext uri="{FF2B5EF4-FFF2-40B4-BE49-F238E27FC236}">
                <a16:creationId xmlns:a16="http://schemas.microsoft.com/office/drawing/2014/main" id="{D9CC92B1-6C49-4B21-8110-663332E9918B}"/>
              </a:ext>
            </a:extLst>
          </p:cNvPr>
          <p:cNvSpPr/>
          <p:nvPr/>
        </p:nvSpPr>
        <p:spPr>
          <a:xfrm>
            <a:off x="5438130" y="1668900"/>
            <a:ext cx="220286" cy="656947"/>
          </a:xfrm>
          <a:prstGeom prst="arc">
            <a:avLst>
              <a:gd name="adj1" fmla="val 16200000"/>
              <a:gd name="adj2" fmla="val 5466105"/>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1" name="テキスト ボックス 80">
            <a:extLst>
              <a:ext uri="{FF2B5EF4-FFF2-40B4-BE49-F238E27FC236}">
                <a16:creationId xmlns:a16="http://schemas.microsoft.com/office/drawing/2014/main" id="{E17555D2-BCEF-43B0-9778-A141142861B7}"/>
              </a:ext>
            </a:extLst>
          </p:cNvPr>
          <p:cNvSpPr txBox="1"/>
          <p:nvPr/>
        </p:nvSpPr>
        <p:spPr>
          <a:xfrm>
            <a:off x="5443756" y="1752226"/>
            <a:ext cx="984204" cy="461665"/>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Sub in values</a:t>
            </a:r>
            <a:endParaRPr lang="en-GB" sz="1200" dirty="0">
              <a:solidFill>
                <a:srgbClr val="FF0000"/>
              </a:solidFill>
              <a:latin typeface="Comic Sans MS" panose="030F0702030302020204" pitchFamily="66" charset="0"/>
            </a:endParaRPr>
          </a:p>
        </p:txBody>
      </p:sp>
      <p:sp>
        <p:nvSpPr>
          <p:cNvPr id="82" name="円弧 81">
            <a:extLst>
              <a:ext uri="{FF2B5EF4-FFF2-40B4-BE49-F238E27FC236}">
                <a16:creationId xmlns:a16="http://schemas.microsoft.com/office/drawing/2014/main" id="{638D229D-1991-4984-9299-D0ABB5F78A64}"/>
              </a:ext>
            </a:extLst>
          </p:cNvPr>
          <p:cNvSpPr/>
          <p:nvPr/>
        </p:nvSpPr>
        <p:spPr>
          <a:xfrm>
            <a:off x="5454728" y="2319241"/>
            <a:ext cx="220286" cy="656947"/>
          </a:xfrm>
          <a:prstGeom prst="arc">
            <a:avLst>
              <a:gd name="adj1" fmla="val 16200000"/>
              <a:gd name="adj2" fmla="val 5466105"/>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3" name="円弧 82">
            <a:extLst>
              <a:ext uri="{FF2B5EF4-FFF2-40B4-BE49-F238E27FC236}">
                <a16:creationId xmlns:a16="http://schemas.microsoft.com/office/drawing/2014/main" id="{FD8D5A8F-EBD8-4D28-86A4-5B68BCA562FD}"/>
              </a:ext>
            </a:extLst>
          </p:cNvPr>
          <p:cNvSpPr/>
          <p:nvPr/>
        </p:nvSpPr>
        <p:spPr>
          <a:xfrm>
            <a:off x="5398897" y="2996743"/>
            <a:ext cx="241411" cy="552216"/>
          </a:xfrm>
          <a:prstGeom prst="arc">
            <a:avLst>
              <a:gd name="adj1" fmla="val 16200000"/>
              <a:gd name="adj2" fmla="val 5466105"/>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4" name="テキスト ボックス 83">
            <a:extLst>
              <a:ext uri="{FF2B5EF4-FFF2-40B4-BE49-F238E27FC236}">
                <a16:creationId xmlns:a16="http://schemas.microsoft.com/office/drawing/2014/main" id="{BA2A2CA1-EAE2-4269-9221-094261129381}"/>
              </a:ext>
            </a:extLst>
          </p:cNvPr>
          <p:cNvSpPr txBox="1"/>
          <p:nvPr/>
        </p:nvSpPr>
        <p:spPr>
          <a:xfrm>
            <a:off x="5606718" y="2376914"/>
            <a:ext cx="757868" cy="461665"/>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Multiply by 16</a:t>
            </a:r>
            <a:endParaRPr lang="en-GB" sz="1200" dirty="0">
              <a:solidFill>
                <a:srgbClr val="FF0000"/>
              </a:solidFill>
              <a:latin typeface="Comic Sans MS" panose="030F0702030302020204" pitchFamily="66" charset="0"/>
            </a:endParaRPr>
          </a:p>
        </p:txBody>
      </p:sp>
      <p:sp>
        <p:nvSpPr>
          <p:cNvPr id="85" name="テキスト ボックス 84">
            <a:extLst>
              <a:ext uri="{FF2B5EF4-FFF2-40B4-BE49-F238E27FC236}">
                <a16:creationId xmlns:a16="http://schemas.microsoft.com/office/drawing/2014/main" id="{1E06FAD2-F467-4A63-B829-A759B20BED0D}"/>
              </a:ext>
            </a:extLst>
          </p:cNvPr>
          <p:cNvSpPr txBox="1"/>
          <p:nvPr/>
        </p:nvSpPr>
        <p:spPr>
          <a:xfrm>
            <a:off x="5597665" y="2983497"/>
            <a:ext cx="911776" cy="646331"/>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Add 127 and round if needed</a:t>
            </a:r>
            <a:endParaRPr lang="en-GB" sz="12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86" name="テキスト ボックス 85">
                <a:extLst>
                  <a:ext uri="{FF2B5EF4-FFF2-40B4-BE49-F238E27FC236}">
                    <a16:creationId xmlns:a16="http://schemas.microsoft.com/office/drawing/2014/main" id="{B30905E1-0FFE-4316-829A-13B241096271}"/>
                  </a:ext>
                </a:extLst>
              </p:cNvPr>
              <p:cNvSpPr txBox="1"/>
              <p:nvPr/>
            </p:nvSpPr>
            <p:spPr>
              <a:xfrm>
                <a:off x="8111518" y="3010838"/>
                <a:ext cx="275514" cy="261610"/>
              </a:xfrm>
              <a:prstGeom prst="rect">
                <a:avLst/>
              </a:prstGeom>
              <a:noFill/>
            </p:spPr>
            <p:txBody>
              <a:bodyPr wrap="square" rtlCol="0">
                <a:spAutoFit/>
              </a:bodyPr>
              <a:lstStyle/>
              <a:p>
                <a:pPr algn="ctr"/>
                <a14:m>
                  <m:oMathPara xmlns:m="http://schemas.openxmlformats.org/officeDocument/2006/math">
                    <m:oMathParaPr>
                      <m:jc m:val="center"/>
                    </m:oMathParaPr>
                    <m:oMath xmlns:m="http://schemas.openxmlformats.org/officeDocument/2006/math">
                      <m:r>
                        <a:rPr lang="en-US" sz="1100" b="0" i="1" smtClean="0">
                          <a:solidFill>
                            <a:srgbClr val="0000FF"/>
                          </a:solidFill>
                          <a:latin typeface="Cambria Math" panose="02040503050406030204" pitchFamily="18" charset="0"/>
                        </a:rPr>
                        <m:t>153</m:t>
                      </m:r>
                    </m:oMath>
                  </m:oMathPara>
                </a14:m>
                <a:endParaRPr lang="en-GB" sz="1100" dirty="0">
                  <a:solidFill>
                    <a:srgbClr val="0000FF"/>
                  </a:solidFill>
                  <a:latin typeface="Comic Sans MS" panose="030F0702030302020204" pitchFamily="66" charset="0"/>
                </a:endParaRPr>
              </a:p>
            </p:txBody>
          </p:sp>
        </mc:Choice>
        <mc:Fallback xmlns="">
          <p:sp>
            <p:nvSpPr>
              <p:cNvPr id="86" name="テキスト ボックス 85">
                <a:extLst>
                  <a:ext uri="{FF2B5EF4-FFF2-40B4-BE49-F238E27FC236}">
                    <a16:creationId xmlns:a16="http://schemas.microsoft.com/office/drawing/2014/main" id="{B30905E1-0FFE-4316-829A-13B241096271}"/>
                  </a:ext>
                </a:extLst>
              </p:cNvPr>
              <p:cNvSpPr txBox="1">
                <a:spLocks noRot="1" noChangeAspect="1" noMove="1" noResize="1" noEditPoints="1" noAdjustHandles="1" noChangeArrowheads="1" noChangeShapeType="1" noTextEdit="1"/>
              </p:cNvSpPr>
              <p:nvPr/>
            </p:nvSpPr>
            <p:spPr>
              <a:xfrm>
                <a:off x="8111518" y="3010838"/>
                <a:ext cx="275514" cy="261610"/>
              </a:xfrm>
              <a:prstGeom prst="rect">
                <a:avLst/>
              </a:prstGeom>
              <a:blipFill>
                <a:blip r:embed="rId21"/>
                <a:stretch>
                  <a:fillRect l="-20000" r="-4444"/>
                </a:stretch>
              </a:blipFill>
            </p:spPr>
            <p:txBody>
              <a:bodyPr/>
              <a:lstStyle/>
              <a:p>
                <a:r>
                  <a:rPr lang="en-GB">
                    <a:noFill/>
                  </a:rPr>
                  <a:t> </a:t>
                </a:r>
              </a:p>
            </p:txBody>
          </p:sp>
        </mc:Fallback>
      </mc:AlternateContent>
    </p:spTree>
    <p:extLst>
      <p:ext uri="{BB962C8B-B14F-4D97-AF65-F5344CB8AC3E}">
        <p14:creationId xmlns:p14="http://schemas.microsoft.com/office/powerpoint/2010/main" val="3605374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blinds(horizontal)">
                                      <p:cBhvr>
                                        <p:cTn id="7" dur="500"/>
                                        <p:tgtEl>
                                          <p:spTgt spid="4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4"/>
                                        </p:tgtEl>
                                        <p:attrNameLst>
                                          <p:attrName>style.visibility</p:attrName>
                                        </p:attrNameLst>
                                      </p:cBhvr>
                                      <p:to>
                                        <p:strVal val="visible"/>
                                      </p:to>
                                    </p:set>
                                    <p:animEffect transition="in" filter="blinds(horizontal)">
                                      <p:cBhvr>
                                        <p:cTn id="12" dur="500"/>
                                        <p:tgtEl>
                                          <p:spTgt spid="7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xit" presetSubtype="10" fill="hold" grpId="0" nodeType="clickEffect">
                                  <p:stCondLst>
                                    <p:cond delay="0"/>
                                  </p:stCondLst>
                                  <p:childTnLst>
                                    <p:animEffect transition="out" filter="blinds(horizontal)">
                                      <p:cBhvr>
                                        <p:cTn id="16" dur="500"/>
                                        <p:tgtEl>
                                          <p:spTgt spid="71"/>
                                        </p:tgtEl>
                                      </p:cBhvr>
                                    </p:animEffect>
                                    <p:set>
                                      <p:cBhvr>
                                        <p:cTn id="17" dur="1" fill="hold">
                                          <p:stCondLst>
                                            <p:cond delay="499"/>
                                          </p:stCondLst>
                                        </p:cTn>
                                        <p:tgtEl>
                                          <p:spTgt spid="71"/>
                                        </p:tgtEl>
                                        <p:attrNameLst>
                                          <p:attrName>style.visibility</p:attrName>
                                        </p:attrNameLst>
                                      </p:cBhvr>
                                      <p:to>
                                        <p:strVal val="hidden"/>
                                      </p:to>
                                    </p:set>
                                  </p:childTnLst>
                                </p:cTn>
                              </p:par>
                              <p:par>
                                <p:cTn id="18" presetID="3" presetClass="entr" presetSubtype="10" fill="hold" grpId="0" nodeType="withEffect">
                                  <p:stCondLst>
                                    <p:cond delay="0"/>
                                  </p:stCondLst>
                                  <p:childTnLst>
                                    <p:set>
                                      <p:cBhvr>
                                        <p:cTn id="19" dur="1" fill="hold">
                                          <p:stCondLst>
                                            <p:cond delay="0"/>
                                          </p:stCondLst>
                                        </p:cTn>
                                        <p:tgtEl>
                                          <p:spTgt spid="75"/>
                                        </p:tgtEl>
                                        <p:attrNameLst>
                                          <p:attrName>style.visibility</p:attrName>
                                        </p:attrNameLst>
                                      </p:cBhvr>
                                      <p:to>
                                        <p:strVal val="visible"/>
                                      </p:to>
                                    </p:set>
                                    <p:animEffect transition="in" filter="blinds(horizontal)">
                                      <p:cBhvr>
                                        <p:cTn id="20" dur="500"/>
                                        <p:tgtEl>
                                          <p:spTgt spid="75"/>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animEffect transition="in" filter="blinds(horizontal)">
                                      <p:cBhvr>
                                        <p:cTn id="25" dur="500"/>
                                        <p:tgtEl>
                                          <p:spTgt spid="3">
                                            <p:txEl>
                                              <p:pRg st="10" end="1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76"/>
                                        </p:tgtEl>
                                        <p:attrNameLst>
                                          <p:attrName>style.visibility</p:attrName>
                                        </p:attrNameLst>
                                      </p:cBhvr>
                                      <p:to>
                                        <p:strVal val="visible"/>
                                      </p:to>
                                    </p:set>
                                    <p:animEffect transition="in" filter="blinds(horizontal)">
                                      <p:cBhvr>
                                        <p:cTn id="30" dur="500"/>
                                        <p:tgtEl>
                                          <p:spTgt spid="76"/>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80"/>
                                        </p:tgtEl>
                                        <p:attrNameLst>
                                          <p:attrName>style.visibility</p:attrName>
                                        </p:attrNameLst>
                                      </p:cBhvr>
                                      <p:to>
                                        <p:strVal val="visible"/>
                                      </p:to>
                                    </p:set>
                                    <p:animEffect transition="in" filter="blinds(horizontal)">
                                      <p:cBhvr>
                                        <p:cTn id="35" dur="500"/>
                                        <p:tgtEl>
                                          <p:spTgt spid="80"/>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81"/>
                                        </p:tgtEl>
                                        <p:attrNameLst>
                                          <p:attrName>style.visibility</p:attrName>
                                        </p:attrNameLst>
                                      </p:cBhvr>
                                      <p:to>
                                        <p:strVal val="visible"/>
                                      </p:to>
                                    </p:set>
                                    <p:animEffect transition="in" filter="blinds(horizontal)">
                                      <p:cBhvr>
                                        <p:cTn id="40" dur="500"/>
                                        <p:tgtEl>
                                          <p:spTgt spid="81"/>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77"/>
                                        </p:tgtEl>
                                        <p:attrNameLst>
                                          <p:attrName>style.visibility</p:attrName>
                                        </p:attrNameLst>
                                      </p:cBhvr>
                                      <p:to>
                                        <p:strVal val="visible"/>
                                      </p:to>
                                    </p:set>
                                    <p:animEffect transition="in" filter="blinds(horizontal)">
                                      <p:cBhvr>
                                        <p:cTn id="45" dur="500"/>
                                        <p:tgtEl>
                                          <p:spTgt spid="77"/>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82"/>
                                        </p:tgtEl>
                                        <p:attrNameLst>
                                          <p:attrName>style.visibility</p:attrName>
                                        </p:attrNameLst>
                                      </p:cBhvr>
                                      <p:to>
                                        <p:strVal val="visible"/>
                                      </p:to>
                                    </p:set>
                                    <p:animEffect transition="in" filter="blinds(horizontal)">
                                      <p:cBhvr>
                                        <p:cTn id="50" dur="500"/>
                                        <p:tgtEl>
                                          <p:spTgt spid="82"/>
                                        </p:tgtEl>
                                      </p:cBhvr>
                                    </p:animEffect>
                                  </p:childTnLst>
                                </p:cTn>
                              </p:par>
                            </p:childTnLst>
                          </p:cTn>
                        </p:par>
                      </p:childTnLst>
                    </p:cTn>
                  </p:par>
                  <p:par>
                    <p:cTn id="51" fill="hold">
                      <p:stCondLst>
                        <p:cond delay="indefinite"/>
                      </p:stCondLst>
                      <p:childTnLst>
                        <p:par>
                          <p:cTn id="52" fill="hold">
                            <p:stCondLst>
                              <p:cond delay="0"/>
                            </p:stCondLst>
                            <p:childTnLst>
                              <p:par>
                                <p:cTn id="53" presetID="3" presetClass="entr" presetSubtype="10" fill="hold" grpId="0" nodeType="clickEffect">
                                  <p:stCondLst>
                                    <p:cond delay="0"/>
                                  </p:stCondLst>
                                  <p:childTnLst>
                                    <p:set>
                                      <p:cBhvr>
                                        <p:cTn id="54" dur="1" fill="hold">
                                          <p:stCondLst>
                                            <p:cond delay="0"/>
                                          </p:stCondLst>
                                        </p:cTn>
                                        <p:tgtEl>
                                          <p:spTgt spid="84"/>
                                        </p:tgtEl>
                                        <p:attrNameLst>
                                          <p:attrName>style.visibility</p:attrName>
                                        </p:attrNameLst>
                                      </p:cBhvr>
                                      <p:to>
                                        <p:strVal val="visible"/>
                                      </p:to>
                                    </p:set>
                                    <p:animEffect transition="in" filter="blinds(horizontal)">
                                      <p:cBhvr>
                                        <p:cTn id="55" dur="500"/>
                                        <p:tgtEl>
                                          <p:spTgt spid="84"/>
                                        </p:tgtEl>
                                      </p:cBhvr>
                                    </p:animEffect>
                                  </p:childTnLst>
                                </p:cTn>
                              </p:par>
                            </p:childTnLst>
                          </p:cTn>
                        </p:par>
                      </p:childTnLst>
                    </p:cTn>
                  </p:par>
                  <p:par>
                    <p:cTn id="56" fill="hold">
                      <p:stCondLst>
                        <p:cond delay="indefinite"/>
                      </p:stCondLst>
                      <p:childTnLst>
                        <p:par>
                          <p:cTn id="57" fill="hold">
                            <p:stCondLst>
                              <p:cond delay="0"/>
                            </p:stCondLst>
                            <p:childTnLst>
                              <p:par>
                                <p:cTn id="58" presetID="3" presetClass="entr" presetSubtype="10" fill="hold" grpId="0" nodeType="clickEffect">
                                  <p:stCondLst>
                                    <p:cond delay="0"/>
                                  </p:stCondLst>
                                  <p:childTnLst>
                                    <p:set>
                                      <p:cBhvr>
                                        <p:cTn id="59" dur="1" fill="hold">
                                          <p:stCondLst>
                                            <p:cond delay="0"/>
                                          </p:stCondLst>
                                        </p:cTn>
                                        <p:tgtEl>
                                          <p:spTgt spid="78"/>
                                        </p:tgtEl>
                                        <p:attrNameLst>
                                          <p:attrName>style.visibility</p:attrName>
                                        </p:attrNameLst>
                                      </p:cBhvr>
                                      <p:to>
                                        <p:strVal val="visible"/>
                                      </p:to>
                                    </p:set>
                                    <p:animEffect transition="in" filter="blinds(horizontal)">
                                      <p:cBhvr>
                                        <p:cTn id="60" dur="500"/>
                                        <p:tgtEl>
                                          <p:spTgt spid="78"/>
                                        </p:tgtEl>
                                      </p:cBhvr>
                                    </p:animEffect>
                                  </p:childTnLst>
                                </p:cTn>
                              </p:par>
                            </p:childTnLst>
                          </p:cTn>
                        </p:par>
                      </p:childTnLst>
                    </p:cTn>
                  </p:par>
                  <p:par>
                    <p:cTn id="61" fill="hold">
                      <p:stCondLst>
                        <p:cond delay="indefinite"/>
                      </p:stCondLst>
                      <p:childTnLst>
                        <p:par>
                          <p:cTn id="62" fill="hold">
                            <p:stCondLst>
                              <p:cond delay="0"/>
                            </p:stCondLst>
                            <p:childTnLst>
                              <p:par>
                                <p:cTn id="63" presetID="3" presetClass="entr" presetSubtype="10" fill="hold" grpId="0" nodeType="clickEffect">
                                  <p:stCondLst>
                                    <p:cond delay="0"/>
                                  </p:stCondLst>
                                  <p:childTnLst>
                                    <p:set>
                                      <p:cBhvr>
                                        <p:cTn id="64" dur="1" fill="hold">
                                          <p:stCondLst>
                                            <p:cond delay="0"/>
                                          </p:stCondLst>
                                        </p:cTn>
                                        <p:tgtEl>
                                          <p:spTgt spid="83"/>
                                        </p:tgtEl>
                                        <p:attrNameLst>
                                          <p:attrName>style.visibility</p:attrName>
                                        </p:attrNameLst>
                                      </p:cBhvr>
                                      <p:to>
                                        <p:strVal val="visible"/>
                                      </p:to>
                                    </p:set>
                                    <p:animEffect transition="in" filter="blinds(horizontal)">
                                      <p:cBhvr>
                                        <p:cTn id="65" dur="500"/>
                                        <p:tgtEl>
                                          <p:spTgt spid="83"/>
                                        </p:tgtEl>
                                      </p:cBhvr>
                                    </p:animEffect>
                                  </p:childTnLst>
                                </p:cTn>
                              </p:par>
                            </p:childTnLst>
                          </p:cTn>
                        </p:par>
                      </p:childTnLst>
                    </p:cTn>
                  </p:par>
                  <p:par>
                    <p:cTn id="66" fill="hold">
                      <p:stCondLst>
                        <p:cond delay="indefinite"/>
                      </p:stCondLst>
                      <p:childTnLst>
                        <p:par>
                          <p:cTn id="67" fill="hold">
                            <p:stCondLst>
                              <p:cond delay="0"/>
                            </p:stCondLst>
                            <p:childTnLst>
                              <p:par>
                                <p:cTn id="68" presetID="3" presetClass="entr" presetSubtype="10" fill="hold" grpId="0" nodeType="clickEffect">
                                  <p:stCondLst>
                                    <p:cond delay="0"/>
                                  </p:stCondLst>
                                  <p:childTnLst>
                                    <p:set>
                                      <p:cBhvr>
                                        <p:cTn id="69" dur="1" fill="hold">
                                          <p:stCondLst>
                                            <p:cond delay="0"/>
                                          </p:stCondLst>
                                        </p:cTn>
                                        <p:tgtEl>
                                          <p:spTgt spid="85"/>
                                        </p:tgtEl>
                                        <p:attrNameLst>
                                          <p:attrName>style.visibility</p:attrName>
                                        </p:attrNameLst>
                                      </p:cBhvr>
                                      <p:to>
                                        <p:strVal val="visible"/>
                                      </p:to>
                                    </p:set>
                                    <p:animEffect transition="in" filter="blinds(horizontal)">
                                      <p:cBhvr>
                                        <p:cTn id="70" dur="500"/>
                                        <p:tgtEl>
                                          <p:spTgt spid="85"/>
                                        </p:tgtEl>
                                      </p:cBhvr>
                                    </p:animEffect>
                                  </p:childTnLst>
                                </p:cTn>
                              </p:par>
                            </p:childTnLst>
                          </p:cTn>
                        </p:par>
                      </p:childTnLst>
                    </p:cTn>
                  </p:par>
                  <p:par>
                    <p:cTn id="71" fill="hold">
                      <p:stCondLst>
                        <p:cond delay="indefinite"/>
                      </p:stCondLst>
                      <p:childTnLst>
                        <p:par>
                          <p:cTn id="72" fill="hold">
                            <p:stCondLst>
                              <p:cond delay="0"/>
                            </p:stCondLst>
                            <p:childTnLst>
                              <p:par>
                                <p:cTn id="73" presetID="3" presetClass="entr" presetSubtype="10" fill="hold" grpId="0" nodeType="clickEffect">
                                  <p:stCondLst>
                                    <p:cond delay="0"/>
                                  </p:stCondLst>
                                  <p:childTnLst>
                                    <p:set>
                                      <p:cBhvr>
                                        <p:cTn id="74" dur="1" fill="hold">
                                          <p:stCondLst>
                                            <p:cond delay="0"/>
                                          </p:stCondLst>
                                        </p:cTn>
                                        <p:tgtEl>
                                          <p:spTgt spid="79"/>
                                        </p:tgtEl>
                                        <p:attrNameLst>
                                          <p:attrName>style.visibility</p:attrName>
                                        </p:attrNameLst>
                                      </p:cBhvr>
                                      <p:to>
                                        <p:strVal val="visible"/>
                                      </p:to>
                                    </p:set>
                                    <p:animEffect transition="in" filter="blinds(horizontal)">
                                      <p:cBhvr>
                                        <p:cTn id="75" dur="500"/>
                                        <p:tgtEl>
                                          <p:spTgt spid="79"/>
                                        </p:tgtEl>
                                      </p:cBhvr>
                                    </p:animEffect>
                                  </p:childTnLst>
                                </p:cTn>
                              </p:par>
                            </p:childTnLst>
                          </p:cTn>
                        </p:par>
                      </p:childTnLst>
                    </p:cTn>
                  </p:par>
                  <p:par>
                    <p:cTn id="76" fill="hold">
                      <p:stCondLst>
                        <p:cond delay="indefinite"/>
                      </p:stCondLst>
                      <p:childTnLst>
                        <p:par>
                          <p:cTn id="77" fill="hold">
                            <p:stCondLst>
                              <p:cond delay="0"/>
                            </p:stCondLst>
                            <p:childTnLst>
                              <p:par>
                                <p:cTn id="78" presetID="3" presetClass="exit" presetSubtype="10" fill="hold" grpId="0" nodeType="clickEffect">
                                  <p:stCondLst>
                                    <p:cond delay="0"/>
                                  </p:stCondLst>
                                  <p:childTnLst>
                                    <p:animEffect transition="out" filter="blinds(horizontal)">
                                      <p:cBhvr>
                                        <p:cTn id="79" dur="500"/>
                                        <p:tgtEl>
                                          <p:spTgt spid="53"/>
                                        </p:tgtEl>
                                      </p:cBhvr>
                                    </p:animEffect>
                                    <p:set>
                                      <p:cBhvr>
                                        <p:cTn id="80" dur="1" fill="hold">
                                          <p:stCondLst>
                                            <p:cond delay="499"/>
                                          </p:stCondLst>
                                        </p:cTn>
                                        <p:tgtEl>
                                          <p:spTgt spid="53"/>
                                        </p:tgtEl>
                                        <p:attrNameLst>
                                          <p:attrName>style.visibility</p:attrName>
                                        </p:attrNameLst>
                                      </p:cBhvr>
                                      <p:to>
                                        <p:strVal val="hidden"/>
                                      </p:to>
                                    </p:set>
                                  </p:childTnLst>
                                </p:cTn>
                              </p:par>
                              <p:par>
                                <p:cTn id="81" presetID="3" presetClass="entr" presetSubtype="10" fill="hold" grpId="0" nodeType="withEffect">
                                  <p:stCondLst>
                                    <p:cond delay="0"/>
                                  </p:stCondLst>
                                  <p:childTnLst>
                                    <p:set>
                                      <p:cBhvr>
                                        <p:cTn id="82" dur="1" fill="hold">
                                          <p:stCondLst>
                                            <p:cond delay="0"/>
                                          </p:stCondLst>
                                        </p:cTn>
                                        <p:tgtEl>
                                          <p:spTgt spid="86"/>
                                        </p:tgtEl>
                                        <p:attrNameLst>
                                          <p:attrName>style.visibility</p:attrName>
                                        </p:attrNameLst>
                                      </p:cBhvr>
                                      <p:to>
                                        <p:strVal val="visible"/>
                                      </p:to>
                                    </p:set>
                                    <p:animEffect transition="in" filter="blinds(horizontal)">
                                      <p:cBhvr>
                                        <p:cTn id="83" dur="500"/>
                                        <p:tgtEl>
                                          <p:spTgt spid="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p:bldP spid="71" grpId="0"/>
      <p:bldP spid="74" grpId="0" animBg="1"/>
      <p:bldP spid="75" grpId="0"/>
      <p:bldP spid="76" grpId="0"/>
      <p:bldP spid="77" grpId="0"/>
      <p:bldP spid="78" grpId="0"/>
      <p:bldP spid="79" grpId="0"/>
      <p:bldP spid="80" grpId="0" animBg="1"/>
      <p:bldP spid="81" grpId="0"/>
      <p:bldP spid="82" grpId="0" animBg="1"/>
      <p:bldP spid="83" grpId="0" animBg="1"/>
      <p:bldP spid="84" grpId="0"/>
      <p:bldP spid="85" grpId="0"/>
      <p:bldP spid="8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13579D-BADB-4CB7-B073-B1A7FA9A53E7}"/>
              </a:ext>
            </a:extLst>
          </p:cNvPr>
          <p:cNvSpPr>
            <a:spLocks noGrp="1"/>
          </p:cNvSpPr>
          <p:nvPr>
            <p:ph type="title"/>
          </p:nvPr>
        </p:nvSpPr>
        <p:spPr>
          <a:xfrm>
            <a:off x="628650" y="187573"/>
            <a:ext cx="7886700" cy="1325563"/>
          </a:xfrm>
        </p:spPr>
        <p:txBody>
          <a:bodyPr>
            <a:normAutofit/>
          </a:bodyPr>
          <a:lstStyle/>
          <a:p>
            <a:pPr algn="ctr"/>
            <a:r>
              <a:rPr lang="en-US" dirty="0">
                <a:latin typeface="Comic Sans MS" panose="030F0702030302020204" pitchFamily="66" charset="0"/>
              </a:rPr>
              <a:t>The normal distribution</a:t>
            </a:r>
            <a:endParaRPr lang="en-GB" dirty="0">
              <a:latin typeface="Comic Sans MS" panose="030F0702030302020204" pitchFamily="66" charset="0"/>
            </a:endParaRPr>
          </a:p>
        </p:txBody>
      </p:sp>
      <p:sp>
        <p:nvSpPr>
          <p:cNvPr id="3" name="コンテンツ プレースホルダー 2">
            <a:extLst>
              <a:ext uri="{FF2B5EF4-FFF2-40B4-BE49-F238E27FC236}">
                <a16:creationId xmlns:a16="http://schemas.microsoft.com/office/drawing/2014/main" id="{2C05EC9A-9A67-481E-9F6E-17B5E76AB2CF}"/>
              </a:ext>
            </a:extLst>
          </p:cNvPr>
          <p:cNvSpPr>
            <a:spLocks noGrp="1"/>
          </p:cNvSpPr>
          <p:nvPr>
            <p:ph idx="1"/>
          </p:nvPr>
        </p:nvSpPr>
        <p:spPr>
          <a:xfrm>
            <a:off x="230820" y="1544715"/>
            <a:ext cx="3551068" cy="4632248"/>
          </a:xfrm>
        </p:spPr>
        <p:txBody>
          <a:bodyPr>
            <a:normAutofit/>
          </a:bodyPr>
          <a:lstStyle/>
          <a:p>
            <a:pPr marL="0" indent="0" algn="ctr">
              <a:buNone/>
            </a:pPr>
            <a:r>
              <a:rPr lang="en-US" sz="1600" b="1" dirty="0">
                <a:latin typeface="Comic Sans MS" panose="030F0702030302020204" pitchFamily="66" charset="0"/>
              </a:rPr>
              <a:t>You need to be able to use the standard normal distribution. If you need to work out an unknown mean or standard deviation, you will need to use this…</a:t>
            </a:r>
            <a:endParaRPr lang="en-US" sz="1600" dirty="0">
              <a:latin typeface="Comic Sans MS" panose="030F0702030302020204" pitchFamily="66" charset="0"/>
            </a:endParaRPr>
          </a:p>
          <a:p>
            <a:pPr marL="0" indent="0" algn="ctr">
              <a:buNone/>
            </a:pPr>
            <a:endParaRPr lang="en-US" sz="1400" dirty="0">
              <a:latin typeface="Comic Sans MS" panose="030F0702030302020204" pitchFamily="66" charset="0"/>
            </a:endParaRPr>
          </a:p>
          <a:p>
            <a:pPr marL="0" indent="0" algn="ctr">
              <a:buNone/>
            </a:pPr>
            <a:r>
              <a:rPr lang="en-US" sz="1400" dirty="0">
                <a:latin typeface="Comic Sans MS" panose="030F0702030302020204" pitchFamily="66" charset="0"/>
              </a:rPr>
              <a:t>A set of normally distributed data can be coded so it fits the standard normal distribution</a:t>
            </a:r>
          </a:p>
          <a:p>
            <a:pPr marL="0" indent="0" algn="ctr">
              <a:buNone/>
            </a:pPr>
            <a:endParaRPr lang="en-US" sz="1400" dirty="0">
              <a:latin typeface="Comic Sans MS" panose="030F0702030302020204" pitchFamily="66" charset="0"/>
            </a:endParaRPr>
          </a:p>
          <a:p>
            <a:pPr marL="0" indent="0" algn="ctr">
              <a:buNone/>
            </a:pPr>
            <a:r>
              <a:rPr lang="en-US" sz="1400" dirty="0">
                <a:latin typeface="Comic Sans MS" panose="030F0702030302020204" pitchFamily="66" charset="0"/>
                <a:sym typeface="Wingdings" panose="05000000000000000000" pitchFamily="2" charset="2"/>
              </a:rPr>
              <a:t> The standard normal distribution has a mean of 0 and a standard deviation of 1</a:t>
            </a:r>
            <a:endParaRPr lang="en-GB" sz="1400" dirty="0">
              <a:latin typeface="Comic Sans MS" panose="030F0702030302020204" pitchFamily="66" charset="0"/>
            </a:endParaRPr>
          </a:p>
        </p:txBody>
      </p:sp>
      <p:sp>
        <p:nvSpPr>
          <p:cNvPr id="4" name="コンテンツ プレースホルダー 2">
            <a:extLst>
              <a:ext uri="{FF2B5EF4-FFF2-40B4-BE49-F238E27FC236}">
                <a16:creationId xmlns:a16="http://schemas.microsoft.com/office/drawing/2014/main" id="{C563D3B5-7AF1-4E4C-9D94-D4E85AA9E473}"/>
              </a:ext>
            </a:extLst>
          </p:cNvPr>
          <p:cNvSpPr txBox="1">
            <a:spLocks/>
          </p:cNvSpPr>
          <p:nvPr/>
        </p:nvSpPr>
        <p:spPr>
          <a:xfrm>
            <a:off x="8613201" y="6547282"/>
            <a:ext cx="530799" cy="31071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600" dirty="0">
                <a:latin typeface="Comic Sans MS" panose="030F0702030302020204" pitchFamily="66" charset="0"/>
              </a:rPr>
              <a:t>3D</a:t>
            </a:r>
            <a:endParaRPr lang="en-GB" sz="1600" dirty="0">
              <a:latin typeface="Comic Sans MS" panose="030F0702030302020204" pitchFamily="66" charset="0"/>
            </a:endParaRPr>
          </a:p>
        </p:txBody>
      </p:sp>
      <p:grpSp>
        <p:nvGrpSpPr>
          <p:cNvPr id="6" name="グループ化 5">
            <a:extLst>
              <a:ext uri="{FF2B5EF4-FFF2-40B4-BE49-F238E27FC236}">
                <a16:creationId xmlns:a16="http://schemas.microsoft.com/office/drawing/2014/main" id="{CB49DDEE-CDE3-4CBB-9D02-705283F46FFC}"/>
              </a:ext>
            </a:extLst>
          </p:cNvPr>
          <p:cNvGrpSpPr/>
          <p:nvPr/>
        </p:nvGrpSpPr>
        <p:grpSpPr>
          <a:xfrm>
            <a:off x="6020578" y="3898942"/>
            <a:ext cx="2314772" cy="2087293"/>
            <a:chOff x="4499342" y="1196752"/>
            <a:chExt cx="4321250" cy="3985257"/>
          </a:xfrm>
        </p:grpSpPr>
        <p:cxnSp>
          <p:nvCxnSpPr>
            <p:cNvPr id="7" name="直線矢印コネクタ 6">
              <a:extLst>
                <a:ext uri="{FF2B5EF4-FFF2-40B4-BE49-F238E27FC236}">
                  <a16:creationId xmlns:a16="http://schemas.microsoft.com/office/drawing/2014/main" id="{07E8CB74-3E11-488D-9899-B1429E41A304}"/>
                </a:ext>
              </a:extLst>
            </p:cNvPr>
            <p:cNvCxnSpPr/>
            <p:nvPr/>
          </p:nvCxnSpPr>
          <p:spPr>
            <a:xfrm>
              <a:off x="4932040" y="4653136"/>
              <a:ext cx="3888432"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C29A8711-FCE8-4DCC-B1F2-6ADBFE2C1E01}"/>
                </a:ext>
              </a:extLst>
            </p:cNvPr>
            <p:cNvCxnSpPr>
              <a:cxnSpLocks/>
            </p:cNvCxnSpPr>
            <p:nvPr/>
          </p:nvCxnSpPr>
          <p:spPr>
            <a:xfrm flipV="1">
              <a:off x="4932040" y="1340768"/>
              <a:ext cx="0" cy="331236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9785A712-1209-432A-A6FE-5AF510710C8E}"/>
                </a:ext>
              </a:extLst>
            </p:cNvPr>
            <p:cNvSpPr txBox="1"/>
            <p:nvPr/>
          </p:nvSpPr>
          <p:spPr>
            <a:xfrm>
              <a:off x="4499342" y="1196752"/>
              <a:ext cx="403393" cy="528873"/>
            </a:xfrm>
            <a:prstGeom prst="rect">
              <a:avLst/>
            </a:prstGeom>
            <a:noFill/>
          </p:spPr>
          <p:txBody>
            <a:bodyPr wrap="square" lIns="0" tIns="0" rIns="0" bIns="0" rtlCol="0">
              <a:spAutoFit/>
            </a:bodyPr>
            <a:lstStyle/>
            <a:p>
              <a:endParaRPr lang="en-GB" dirty="0"/>
            </a:p>
          </p:txBody>
        </p:sp>
        <p:sp>
          <p:nvSpPr>
            <p:cNvPr id="10" name="テキスト ボックス 9">
              <a:extLst>
                <a:ext uri="{FF2B5EF4-FFF2-40B4-BE49-F238E27FC236}">
                  <a16:creationId xmlns:a16="http://schemas.microsoft.com/office/drawing/2014/main" id="{81FF4514-4246-400B-806E-BE24995F1506}"/>
                </a:ext>
              </a:extLst>
            </p:cNvPr>
            <p:cNvSpPr txBox="1"/>
            <p:nvPr/>
          </p:nvSpPr>
          <p:spPr>
            <a:xfrm>
              <a:off x="8820471" y="4653136"/>
              <a:ext cx="121" cy="528873"/>
            </a:xfrm>
            <a:prstGeom prst="rect">
              <a:avLst/>
            </a:prstGeom>
            <a:noFill/>
          </p:spPr>
          <p:txBody>
            <a:bodyPr wrap="none" lIns="0" tIns="0" rIns="0" bIns="0" rtlCol="0">
              <a:spAutoFit/>
            </a:bodyPr>
            <a:lstStyle/>
            <a:p>
              <a:endParaRPr lang="en-GB" dirty="0"/>
            </a:p>
          </p:txBody>
        </p:sp>
        <p:grpSp>
          <p:nvGrpSpPr>
            <p:cNvPr id="11" name="グループ化 10">
              <a:extLst>
                <a:ext uri="{FF2B5EF4-FFF2-40B4-BE49-F238E27FC236}">
                  <a16:creationId xmlns:a16="http://schemas.microsoft.com/office/drawing/2014/main" id="{14F8688C-275F-4B48-8C8E-F39C1861D616}"/>
                </a:ext>
              </a:extLst>
            </p:cNvPr>
            <p:cNvGrpSpPr/>
            <p:nvPr/>
          </p:nvGrpSpPr>
          <p:grpSpPr>
            <a:xfrm>
              <a:off x="5058300" y="1628800"/>
              <a:ext cx="3637208" cy="2973657"/>
              <a:chOff x="5004048" y="1412776"/>
              <a:chExt cx="3637208" cy="2973657"/>
            </a:xfrm>
          </p:grpSpPr>
          <p:sp>
            <p:nvSpPr>
              <p:cNvPr id="12" name="Freeform 22">
                <a:extLst>
                  <a:ext uri="{FF2B5EF4-FFF2-40B4-BE49-F238E27FC236}">
                    <a16:creationId xmlns:a16="http://schemas.microsoft.com/office/drawing/2014/main" id="{9A3B99B7-33DE-4978-91F3-D0F625CBEAB3}"/>
                  </a:ext>
                </a:extLst>
              </p:cNvPr>
              <p:cNvSpPr/>
              <p:nvPr/>
            </p:nvSpPr>
            <p:spPr>
              <a:xfrm>
                <a:off x="5004048" y="1412776"/>
                <a:ext cx="1837008" cy="2973657"/>
              </a:xfrm>
              <a:custGeom>
                <a:avLst/>
                <a:gdLst>
                  <a:gd name="connsiteX0" fmla="*/ 2331720 w 2331720"/>
                  <a:gd name="connsiteY0" fmla="*/ 0 h 2002536"/>
                  <a:gd name="connsiteX1" fmla="*/ 1664208 w 2331720"/>
                  <a:gd name="connsiteY1" fmla="*/ 265176 h 2002536"/>
                  <a:gd name="connsiteX2" fmla="*/ 932688 w 2331720"/>
                  <a:gd name="connsiteY2" fmla="*/ 1591056 h 2002536"/>
                  <a:gd name="connsiteX3" fmla="*/ 0 w 2331720"/>
                  <a:gd name="connsiteY3" fmla="*/ 2002536 h 2002536"/>
                  <a:gd name="connsiteX0" fmla="*/ 3178737 w 3178737"/>
                  <a:gd name="connsiteY0" fmla="*/ 0 h 2038731"/>
                  <a:gd name="connsiteX1" fmla="*/ 2511225 w 3178737"/>
                  <a:gd name="connsiteY1" fmla="*/ 265176 h 2038731"/>
                  <a:gd name="connsiteX2" fmla="*/ 1779705 w 3178737"/>
                  <a:gd name="connsiteY2" fmla="*/ 1591056 h 2038731"/>
                  <a:gd name="connsiteX3" fmla="*/ 0 w 3178737"/>
                  <a:gd name="connsiteY3" fmla="*/ 2038731 h 2038731"/>
                  <a:gd name="connsiteX0" fmla="*/ 3178737 w 3178737"/>
                  <a:gd name="connsiteY0" fmla="*/ 441 h 2039172"/>
                  <a:gd name="connsiteX1" fmla="*/ 2511225 w 3178737"/>
                  <a:gd name="connsiteY1" fmla="*/ 265617 h 2039172"/>
                  <a:gd name="connsiteX2" fmla="*/ 1779706 w 3178737"/>
                  <a:gd name="connsiteY2" fmla="*/ 1730244 h 2039172"/>
                  <a:gd name="connsiteX3" fmla="*/ 0 w 3178737"/>
                  <a:gd name="connsiteY3" fmla="*/ 2039172 h 2039172"/>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012111 w 3012111"/>
                  <a:gd name="connsiteY0" fmla="*/ 425 h 2027091"/>
                  <a:gd name="connsiteX1" fmla="*/ 2511225 w 3012111"/>
                  <a:gd name="connsiteY1" fmla="*/ 253536 h 2027091"/>
                  <a:gd name="connsiteX2" fmla="*/ 1779706 w 3012111"/>
                  <a:gd name="connsiteY2" fmla="*/ 1651806 h 2027091"/>
                  <a:gd name="connsiteX3" fmla="*/ 0 w 3012111"/>
                  <a:gd name="connsiteY3" fmla="*/ 2027091 h 2027091"/>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Lst>
                <a:ahLst/>
                <a:cxnLst>
                  <a:cxn ang="0">
                    <a:pos x="connsiteX0" y="connsiteY0"/>
                  </a:cxn>
                  <a:cxn ang="0">
                    <a:pos x="connsiteX1" y="connsiteY1"/>
                  </a:cxn>
                  <a:cxn ang="0">
                    <a:pos x="connsiteX2" y="connsiteY2"/>
                  </a:cxn>
                  <a:cxn ang="0">
                    <a:pos x="connsiteX3" y="connsiteY3"/>
                  </a:cxn>
                </a:cxnLst>
                <a:rect l="l" t="t" r="r" b="b"/>
                <a:pathLst>
                  <a:path w="2873255" h="2020633">
                    <a:moveTo>
                      <a:pt x="2873255" y="0"/>
                    </a:moveTo>
                    <a:cubicBezTo>
                      <a:pt x="2753284" y="12065"/>
                      <a:pt x="2693483" y="-27147"/>
                      <a:pt x="2511225" y="247078"/>
                    </a:cubicBezTo>
                    <a:cubicBezTo>
                      <a:pt x="2328967" y="521303"/>
                      <a:pt x="2209815" y="1367854"/>
                      <a:pt x="1779706" y="1645348"/>
                    </a:cubicBezTo>
                    <a:cubicBezTo>
                      <a:pt x="1502338" y="1934908"/>
                      <a:pt x="313775" y="1989836"/>
                      <a:pt x="0" y="2020633"/>
                    </a:cubicBezTo>
                  </a:path>
                </a:pathLst>
              </a:cu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Freeform 22">
                <a:extLst>
                  <a:ext uri="{FF2B5EF4-FFF2-40B4-BE49-F238E27FC236}">
                    <a16:creationId xmlns:a16="http://schemas.microsoft.com/office/drawing/2014/main" id="{4202AB62-88A3-4454-8D71-CC6D8AC45B63}"/>
                  </a:ext>
                </a:extLst>
              </p:cNvPr>
              <p:cNvSpPr/>
              <p:nvPr/>
            </p:nvSpPr>
            <p:spPr>
              <a:xfrm flipH="1">
                <a:off x="6804248" y="1412776"/>
                <a:ext cx="1837008" cy="2973657"/>
              </a:xfrm>
              <a:custGeom>
                <a:avLst/>
                <a:gdLst>
                  <a:gd name="connsiteX0" fmla="*/ 2331720 w 2331720"/>
                  <a:gd name="connsiteY0" fmla="*/ 0 h 2002536"/>
                  <a:gd name="connsiteX1" fmla="*/ 1664208 w 2331720"/>
                  <a:gd name="connsiteY1" fmla="*/ 265176 h 2002536"/>
                  <a:gd name="connsiteX2" fmla="*/ 932688 w 2331720"/>
                  <a:gd name="connsiteY2" fmla="*/ 1591056 h 2002536"/>
                  <a:gd name="connsiteX3" fmla="*/ 0 w 2331720"/>
                  <a:gd name="connsiteY3" fmla="*/ 2002536 h 2002536"/>
                  <a:gd name="connsiteX0" fmla="*/ 3178737 w 3178737"/>
                  <a:gd name="connsiteY0" fmla="*/ 0 h 2038731"/>
                  <a:gd name="connsiteX1" fmla="*/ 2511225 w 3178737"/>
                  <a:gd name="connsiteY1" fmla="*/ 265176 h 2038731"/>
                  <a:gd name="connsiteX2" fmla="*/ 1779705 w 3178737"/>
                  <a:gd name="connsiteY2" fmla="*/ 1591056 h 2038731"/>
                  <a:gd name="connsiteX3" fmla="*/ 0 w 3178737"/>
                  <a:gd name="connsiteY3" fmla="*/ 2038731 h 2038731"/>
                  <a:gd name="connsiteX0" fmla="*/ 3178737 w 3178737"/>
                  <a:gd name="connsiteY0" fmla="*/ 441 h 2039172"/>
                  <a:gd name="connsiteX1" fmla="*/ 2511225 w 3178737"/>
                  <a:gd name="connsiteY1" fmla="*/ 265617 h 2039172"/>
                  <a:gd name="connsiteX2" fmla="*/ 1779706 w 3178737"/>
                  <a:gd name="connsiteY2" fmla="*/ 1730244 h 2039172"/>
                  <a:gd name="connsiteX3" fmla="*/ 0 w 3178737"/>
                  <a:gd name="connsiteY3" fmla="*/ 2039172 h 2039172"/>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012111 w 3012111"/>
                  <a:gd name="connsiteY0" fmla="*/ 425 h 2027091"/>
                  <a:gd name="connsiteX1" fmla="*/ 2511225 w 3012111"/>
                  <a:gd name="connsiteY1" fmla="*/ 253536 h 2027091"/>
                  <a:gd name="connsiteX2" fmla="*/ 1779706 w 3012111"/>
                  <a:gd name="connsiteY2" fmla="*/ 1651806 h 2027091"/>
                  <a:gd name="connsiteX3" fmla="*/ 0 w 3012111"/>
                  <a:gd name="connsiteY3" fmla="*/ 2027091 h 2027091"/>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Lst>
                <a:ahLst/>
                <a:cxnLst>
                  <a:cxn ang="0">
                    <a:pos x="connsiteX0" y="connsiteY0"/>
                  </a:cxn>
                  <a:cxn ang="0">
                    <a:pos x="connsiteX1" y="connsiteY1"/>
                  </a:cxn>
                  <a:cxn ang="0">
                    <a:pos x="connsiteX2" y="connsiteY2"/>
                  </a:cxn>
                  <a:cxn ang="0">
                    <a:pos x="connsiteX3" y="connsiteY3"/>
                  </a:cxn>
                </a:cxnLst>
                <a:rect l="l" t="t" r="r" b="b"/>
                <a:pathLst>
                  <a:path w="2873255" h="2020633">
                    <a:moveTo>
                      <a:pt x="2873255" y="0"/>
                    </a:moveTo>
                    <a:cubicBezTo>
                      <a:pt x="2753284" y="12065"/>
                      <a:pt x="2693483" y="-27147"/>
                      <a:pt x="2511225" y="247078"/>
                    </a:cubicBezTo>
                    <a:cubicBezTo>
                      <a:pt x="2328967" y="521303"/>
                      <a:pt x="2209815" y="1367854"/>
                      <a:pt x="1779706" y="1645348"/>
                    </a:cubicBezTo>
                    <a:cubicBezTo>
                      <a:pt x="1502338" y="1934908"/>
                      <a:pt x="313775" y="1989836"/>
                      <a:pt x="0" y="2020633"/>
                    </a:cubicBezTo>
                  </a:path>
                </a:pathLst>
              </a:cu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mc:AlternateContent xmlns:mc="http://schemas.openxmlformats.org/markup-compatibility/2006" xmlns:a14="http://schemas.microsoft.com/office/drawing/2010/main">
        <mc:Choice Requires="a14">
          <p:sp>
            <p:nvSpPr>
              <p:cNvPr id="14" name="テキスト ボックス 13">
                <a:extLst>
                  <a:ext uri="{FF2B5EF4-FFF2-40B4-BE49-F238E27FC236}">
                    <a16:creationId xmlns:a16="http://schemas.microsoft.com/office/drawing/2014/main" id="{9AF9B2D1-4F5B-4935-A5E4-FCC5EA33D39D}"/>
                  </a:ext>
                </a:extLst>
              </p:cNvPr>
              <p:cNvSpPr txBox="1"/>
              <p:nvPr/>
            </p:nvSpPr>
            <p:spPr>
              <a:xfrm>
                <a:off x="7718285" y="3870830"/>
                <a:ext cx="800027"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i="1" smtClean="0">
                          <a:latin typeface="Cambria Math" panose="02040503050406030204" pitchFamily="18" charset="0"/>
                          <a:ea typeface="Cambria Math" panose="02040503050406030204" pitchFamily="18" charset="0"/>
                        </a:rPr>
                        <m:t>𝜇</m:t>
                      </m:r>
                      <m:r>
                        <a:rPr lang="en-US" b="0" i="1" smtClean="0">
                          <a:latin typeface="Cambria Math" panose="02040503050406030204" pitchFamily="18" charset="0"/>
                          <a:ea typeface="Cambria Math" panose="02040503050406030204" pitchFamily="18" charset="0"/>
                        </a:rPr>
                        <m:t>=0</m:t>
                      </m:r>
                    </m:oMath>
                  </m:oMathPara>
                </a14:m>
                <a:endParaRPr lang="en-GB" dirty="0"/>
              </a:p>
            </p:txBody>
          </p:sp>
        </mc:Choice>
        <mc:Fallback xmlns="">
          <p:sp>
            <p:nvSpPr>
              <p:cNvPr id="14" name="テキスト ボックス 13">
                <a:extLst>
                  <a:ext uri="{FF2B5EF4-FFF2-40B4-BE49-F238E27FC236}">
                    <a16:creationId xmlns:a16="http://schemas.microsoft.com/office/drawing/2014/main" id="{9AF9B2D1-4F5B-4935-A5E4-FCC5EA33D39D}"/>
                  </a:ext>
                </a:extLst>
              </p:cNvPr>
              <p:cNvSpPr txBox="1">
                <a:spLocks noRot="1" noChangeAspect="1" noMove="1" noResize="1" noEditPoints="1" noAdjustHandles="1" noChangeArrowheads="1" noChangeShapeType="1" noTextEdit="1"/>
              </p:cNvSpPr>
              <p:nvPr/>
            </p:nvSpPr>
            <p:spPr>
              <a:xfrm>
                <a:off x="7718285" y="3870830"/>
                <a:ext cx="800027" cy="369332"/>
              </a:xfrm>
              <a:prstGeom prst="rect">
                <a:avLst/>
              </a:prstGeom>
              <a:blipFill>
                <a:blip r:embed="rId2"/>
                <a:stretch>
                  <a:fillRect b="-327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5" name="テキスト ボックス 14">
                <a:extLst>
                  <a:ext uri="{FF2B5EF4-FFF2-40B4-BE49-F238E27FC236}">
                    <a16:creationId xmlns:a16="http://schemas.microsoft.com/office/drawing/2014/main" id="{139B0B8E-A217-440E-AF9F-471CA844A682}"/>
                  </a:ext>
                </a:extLst>
              </p:cNvPr>
              <p:cNvSpPr txBox="1"/>
              <p:nvPr/>
            </p:nvSpPr>
            <p:spPr>
              <a:xfrm>
                <a:off x="7719764" y="4218538"/>
                <a:ext cx="80746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i="1" smtClean="0">
                          <a:latin typeface="Cambria Math" panose="02040503050406030204" pitchFamily="18" charset="0"/>
                          <a:ea typeface="Cambria Math" panose="02040503050406030204" pitchFamily="18" charset="0"/>
                        </a:rPr>
                        <m:t>𝜎</m:t>
                      </m:r>
                      <m:r>
                        <a:rPr lang="en-US" b="0" i="1" smtClean="0">
                          <a:latin typeface="Cambria Math" panose="02040503050406030204" pitchFamily="18" charset="0"/>
                          <a:ea typeface="Cambria Math" panose="02040503050406030204" pitchFamily="18" charset="0"/>
                        </a:rPr>
                        <m:t>=1</m:t>
                      </m:r>
                    </m:oMath>
                  </m:oMathPara>
                </a14:m>
                <a:endParaRPr lang="en-GB" dirty="0"/>
              </a:p>
            </p:txBody>
          </p:sp>
        </mc:Choice>
        <mc:Fallback xmlns="">
          <p:sp>
            <p:nvSpPr>
              <p:cNvPr id="15" name="テキスト ボックス 14">
                <a:extLst>
                  <a:ext uri="{FF2B5EF4-FFF2-40B4-BE49-F238E27FC236}">
                    <a16:creationId xmlns:a16="http://schemas.microsoft.com/office/drawing/2014/main" id="{139B0B8E-A217-440E-AF9F-471CA844A682}"/>
                  </a:ext>
                </a:extLst>
              </p:cNvPr>
              <p:cNvSpPr txBox="1">
                <a:spLocks noRot="1" noChangeAspect="1" noMove="1" noResize="1" noEditPoints="1" noAdjustHandles="1" noChangeArrowheads="1" noChangeShapeType="1" noTextEdit="1"/>
              </p:cNvSpPr>
              <p:nvPr/>
            </p:nvSpPr>
            <p:spPr>
              <a:xfrm>
                <a:off x="7719764" y="4218538"/>
                <a:ext cx="807464" cy="369332"/>
              </a:xfrm>
              <a:prstGeom prst="rect">
                <a:avLst/>
              </a:prstGeom>
              <a:blipFill>
                <a:blip r:embed="rId3"/>
                <a:stretch>
                  <a:fillRect/>
                </a:stretch>
              </a:blipFill>
            </p:spPr>
            <p:txBody>
              <a:bodyPr/>
              <a:lstStyle/>
              <a:p>
                <a:r>
                  <a:rPr lang="en-GB">
                    <a:noFill/>
                  </a:rPr>
                  <a:t> </a:t>
                </a:r>
              </a:p>
            </p:txBody>
          </p:sp>
        </mc:Fallback>
      </mc:AlternateContent>
      <p:cxnSp>
        <p:nvCxnSpPr>
          <p:cNvPr id="16" name="直線矢印コネクタ 15">
            <a:extLst>
              <a:ext uri="{FF2B5EF4-FFF2-40B4-BE49-F238E27FC236}">
                <a16:creationId xmlns:a16="http://schemas.microsoft.com/office/drawing/2014/main" id="{9F4E32C6-A39C-4B4A-B2F3-84BC6A269F6B}"/>
              </a:ext>
            </a:extLst>
          </p:cNvPr>
          <p:cNvCxnSpPr>
            <a:cxnSpLocks/>
          </p:cNvCxnSpPr>
          <p:nvPr/>
        </p:nvCxnSpPr>
        <p:spPr>
          <a:xfrm flipV="1">
            <a:off x="7293837" y="4125229"/>
            <a:ext cx="0" cy="1567003"/>
          </a:xfrm>
          <a:prstGeom prst="straightConnector1">
            <a:avLst/>
          </a:prstGeom>
          <a:ln w="25400">
            <a:solidFill>
              <a:srgbClr val="0000FF"/>
            </a:solidFill>
            <a:prstDash val="dash"/>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5" name="テキスト ボックス 24">
                <a:extLst>
                  <a:ext uri="{FF2B5EF4-FFF2-40B4-BE49-F238E27FC236}">
                    <a16:creationId xmlns:a16="http://schemas.microsoft.com/office/drawing/2014/main" id="{848BB8B5-A865-46BC-A506-817553AAB675}"/>
                  </a:ext>
                </a:extLst>
              </p:cNvPr>
              <p:cNvSpPr txBox="1"/>
              <p:nvPr/>
            </p:nvSpPr>
            <p:spPr>
              <a:xfrm>
                <a:off x="7192124" y="5699290"/>
                <a:ext cx="275514" cy="261610"/>
              </a:xfrm>
              <a:prstGeom prst="rect">
                <a:avLst/>
              </a:prstGeom>
              <a:noFill/>
            </p:spPr>
            <p:txBody>
              <a:bodyPr wrap="square" rtlCol="0">
                <a:spAutoFit/>
              </a:bodyPr>
              <a:lstStyle/>
              <a:p>
                <a:pPr algn="ctr"/>
                <a14:m>
                  <m:oMathPara xmlns:m="http://schemas.openxmlformats.org/officeDocument/2006/math">
                    <m:oMathParaPr>
                      <m:jc m:val="center"/>
                    </m:oMathParaPr>
                    <m:oMath xmlns:m="http://schemas.openxmlformats.org/officeDocument/2006/math">
                      <m:r>
                        <a:rPr lang="en-US" sz="1100" b="0" i="1" smtClean="0">
                          <a:solidFill>
                            <a:srgbClr val="0000FF"/>
                          </a:solidFill>
                          <a:latin typeface="Cambria Math" panose="02040503050406030204" pitchFamily="18" charset="0"/>
                          <a:ea typeface="Cambria Math" panose="02040503050406030204" pitchFamily="18" charset="0"/>
                        </a:rPr>
                        <m:t>0</m:t>
                      </m:r>
                    </m:oMath>
                  </m:oMathPara>
                </a14:m>
                <a:endParaRPr lang="en-GB" sz="1100" dirty="0">
                  <a:solidFill>
                    <a:srgbClr val="0000FF"/>
                  </a:solidFill>
                  <a:latin typeface="Comic Sans MS" panose="030F0702030302020204" pitchFamily="66" charset="0"/>
                </a:endParaRPr>
              </a:p>
            </p:txBody>
          </p:sp>
        </mc:Choice>
        <mc:Fallback xmlns="">
          <p:sp>
            <p:nvSpPr>
              <p:cNvPr id="25" name="テキスト ボックス 24">
                <a:extLst>
                  <a:ext uri="{FF2B5EF4-FFF2-40B4-BE49-F238E27FC236}">
                    <a16:creationId xmlns:a16="http://schemas.microsoft.com/office/drawing/2014/main" id="{848BB8B5-A865-46BC-A506-817553AAB675}"/>
                  </a:ext>
                </a:extLst>
              </p:cNvPr>
              <p:cNvSpPr txBox="1">
                <a:spLocks noRot="1" noChangeAspect="1" noMove="1" noResize="1" noEditPoints="1" noAdjustHandles="1" noChangeArrowheads="1" noChangeShapeType="1" noTextEdit="1"/>
              </p:cNvSpPr>
              <p:nvPr/>
            </p:nvSpPr>
            <p:spPr>
              <a:xfrm>
                <a:off x="7192124" y="5699290"/>
                <a:ext cx="275514" cy="261610"/>
              </a:xfrm>
              <a:prstGeom prst="rect">
                <a:avLst/>
              </a:prstGeom>
              <a:blipFill>
                <a:blip r:embed="rId4"/>
                <a:stretch>
                  <a:fillRect/>
                </a:stretch>
              </a:blipFill>
            </p:spPr>
            <p:txBody>
              <a:bodyPr/>
              <a:lstStyle/>
              <a:p>
                <a:r>
                  <a:rPr lang="en-GB">
                    <a:noFill/>
                  </a:rPr>
                  <a:t> </a:t>
                </a:r>
              </a:p>
            </p:txBody>
          </p:sp>
        </mc:Fallback>
      </mc:AlternateContent>
      <p:grpSp>
        <p:nvGrpSpPr>
          <p:cNvPr id="28" name="グループ化 27">
            <a:extLst>
              <a:ext uri="{FF2B5EF4-FFF2-40B4-BE49-F238E27FC236}">
                <a16:creationId xmlns:a16="http://schemas.microsoft.com/office/drawing/2014/main" id="{AADC8C68-947F-4188-9D5B-9C88FFE634C6}"/>
              </a:ext>
            </a:extLst>
          </p:cNvPr>
          <p:cNvGrpSpPr/>
          <p:nvPr/>
        </p:nvGrpSpPr>
        <p:grpSpPr>
          <a:xfrm>
            <a:off x="6004301" y="1290387"/>
            <a:ext cx="2314772" cy="2087293"/>
            <a:chOff x="4499342" y="1196752"/>
            <a:chExt cx="4321250" cy="3985257"/>
          </a:xfrm>
        </p:grpSpPr>
        <p:cxnSp>
          <p:nvCxnSpPr>
            <p:cNvPr id="33" name="直線矢印コネクタ 32">
              <a:extLst>
                <a:ext uri="{FF2B5EF4-FFF2-40B4-BE49-F238E27FC236}">
                  <a16:creationId xmlns:a16="http://schemas.microsoft.com/office/drawing/2014/main" id="{9B07BE7F-0D7C-4A9E-8469-85B8A7FAA108}"/>
                </a:ext>
              </a:extLst>
            </p:cNvPr>
            <p:cNvCxnSpPr/>
            <p:nvPr/>
          </p:nvCxnSpPr>
          <p:spPr>
            <a:xfrm>
              <a:off x="4932040" y="4653136"/>
              <a:ext cx="3888432"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直線矢印コネクタ 33">
              <a:extLst>
                <a:ext uri="{FF2B5EF4-FFF2-40B4-BE49-F238E27FC236}">
                  <a16:creationId xmlns:a16="http://schemas.microsoft.com/office/drawing/2014/main" id="{1DAB5674-4067-4602-9D99-ECE3AF29E89F}"/>
                </a:ext>
              </a:extLst>
            </p:cNvPr>
            <p:cNvCxnSpPr>
              <a:cxnSpLocks/>
            </p:cNvCxnSpPr>
            <p:nvPr/>
          </p:nvCxnSpPr>
          <p:spPr>
            <a:xfrm flipV="1">
              <a:off x="4932040" y="1340768"/>
              <a:ext cx="0" cy="331236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テキスト ボックス 34">
              <a:extLst>
                <a:ext uri="{FF2B5EF4-FFF2-40B4-BE49-F238E27FC236}">
                  <a16:creationId xmlns:a16="http://schemas.microsoft.com/office/drawing/2014/main" id="{B4605CAF-5507-4299-A3E0-8ACC34BE9B14}"/>
                </a:ext>
              </a:extLst>
            </p:cNvPr>
            <p:cNvSpPr txBox="1"/>
            <p:nvPr/>
          </p:nvSpPr>
          <p:spPr>
            <a:xfrm>
              <a:off x="4499342" y="1196752"/>
              <a:ext cx="403393" cy="528873"/>
            </a:xfrm>
            <a:prstGeom prst="rect">
              <a:avLst/>
            </a:prstGeom>
            <a:noFill/>
          </p:spPr>
          <p:txBody>
            <a:bodyPr wrap="square" lIns="0" tIns="0" rIns="0" bIns="0" rtlCol="0">
              <a:spAutoFit/>
            </a:bodyPr>
            <a:lstStyle/>
            <a:p>
              <a:endParaRPr lang="en-GB" dirty="0"/>
            </a:p>
          </p:txBody>
        </p:sp>
        <p:sp>
          <p:nvSpPr>
            <p:cNvPr id="36" name="テキスト ボックス 35">
              <a:extLst>
                <a:ext uri="{FF2B5EF4-FFF2-40B4-BE49-F238E27FC236}">
                  <a16:creationId xmlns:a16="http://schemas.microsoft.com/office/drawing/2014/main" id="{72C57851-CBA7-4DAA-8B12-83F24AD4D6A0}"/>
                </a:ext>
              </a:extLst>
            </p:cNvPr>
            <p:cNvSpPr txBox="1"/>
            <p:nvPr/>
          </p:nvSpPr>
          <p:spPr>
            <a:xfrm>
              <a:off x="8820471" y="4653136"/>
              <a:ext cx="121" cy="528873"/>
            </a:xfrm>
            <a:prstGeom prst="rect">
              <a:avLst/>
            </a:prstGeom>
            <a:noFill/>
          </p:spPr>
          <p:txBody>
            <a:bodyPr wrap="none" lIns="0" tIns="0" rIns="0" bIns="0" rtlCol="0">
              <a:spAutoFit/>
            </a:bodyPr>
            <a:lstStyle/>
            <a:p>
              <a:endParaRPr lang="en-GB" dirty="0"/>
            </a:p>
          </p:txBody>
        </p:sp>
        <p:grpSp>
          <p:nvGrpSpPr>
            <p:cNvPr id="37" name="グループ化 36">
              <a:extLst>
                <a:ext uri="{FF2B5EF4-FFF2-40B4-BE49-F238E27FC236}">
                  <a16:creationId xmlns:a16="http://schemas.microsoft.com/office/drawing/2014/main" id="{75102765-F689-4F3D-822B-EAD99EE053F4}"/>
                </a:ext>
              </a:extLst>
            </p:cNvPr>
            <p:cNvGrpSpPr/>
            <p:nvPr/>
          </p:nvGrpSpPr>
          <p:grpSpPr>
            <a:xfrm>
              <a:off x="5058300" y="1628800"/>
              <a:ext cx="3637208" cy="2973657"/>
              <a:chOff x="5004048" y="1412776"/>
              <a:chExt cx="3637208" cy="2973657"/>
            </a:xfrm>
          </p:grpSpPr>
          <p:sp>
            <p:nvSpPr>
              <p:cNvPr id="38" name="Freeform 22">
                <a:extLst>
                  <a:ext uri="{FF2B5EF4-FFF2-40B4-BE49-F238E27FC236}">
                    <a16:creationId xmlns:a16="http://schemas.microsoft.com/office/drawing/2014/main" id="{AE3B03A5-2921-49F1-9C71-9E842A12177F}"/>
                  </a:ext>
                </a:extLst>
              </p:cNvPr>
              <p:cNvSpPr/>
              <p:nvPr/>
            </p:nvSpPr>
            <p:spPr>
              <a:xfrm>
                <a:off x="5004048" y="1412776"/>
                <a:ext cx="1837008" cy="2973657"/>
              </a:xfrm>
              <a:custGeom>
                <a:avLst/>
                <a:gdLst>
                  <a:gd name="connsiteX0" fmla="*/ 2331720 w 2331720"/>
                  <a:gd name="connsiteY0" fmla="*/ 0 h 2002536"/>
                  <a:gd name="connsiteX1" fmla="*/ 1664208 w 2331720"/>
                  <a:gd name="connsiteY1" fmla="*/ 265176 h 2002536"/>
                  <a:gd name="connsiteX2" fmla="*/ 932688 w 2331720"/>
                  <a:gd name="connsiteY2" fmla="*/ 1591056 h 2002536"/>
                  <a:gd name="connsiteX3" fmla="*/ 0 w 2331720"/>
                  <a:gd name="connsiteY3" fmla="*/ 2002536 h 2002536"/>
                  <a:gd name="connsiteX0" fmla="*/ 3178737 w 3178737"/>
                  <a:gd name="connsiteY0" fmla="*/ 0 h 2038731"/>
                  <a:gd name="connsiteX1" fmla="*/ 2511225 w 3178737"/>
                  <a:gd name="connsiteY1" fmla="*/ 265176 h 2038731"/>
                  <a:gd name="connsiteX2" fmla="*/ 1779705 w 3178737"/>
                  <a:gd name="connsiteY2" fmla="*/ 1591056 h 2038731"/>
                  <a:gd name="connsiteX3" fmla="*/ 0 w 3178737"/>
                  <a:gd name="connsiteY3" fmla="*/ 2038731 h 2038731"/>
                  <a:gd name="connsiteX0" fmla="*/ 3178737 w 3178737"/>
                  <a:gd name="connsiteY0" fmla="*/ 441 h 2039172"/>
                  <a:gd name="connsiteX1" fmla="*/ 2511225 w 3178737"/>
                  <a:gd name="connsiteY1" fmla="*/ 265617 h 2039172"/>
                  <a:gd name="connsiteX2" fmla="*/ 1779706 w 3178737"/>
                  <a:gd name="connsiteY2" fmla="*/ 1730244 h 2039172"/>
                  <a:gd name="connsiteX3" fmla="*/ 0 w 3178737"/>
                  <a:gd name="connsiteY3" fmla="*/ 2039172 h 2039172"/>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012111 w 3012111"/>
                  <a:gd name="connsiteY0" fmla="*/ 425 h 2027091"/>
                  <a:gd name="connsiteX1" fmla="*/ 2511225 w 3012111"/>
                  <a:gd name="connsiteY1" fmla="*/ 253536 h 2027091"/>
                  <a:gd name="connsiteX2" fmla="*/ 1779706 w 3012111"/>
                  <a:gd name="connsiteY2" fmla="*/ 1651806 h 2027091"/>
                  <a:gd name="connsiteX3" fmla="*/ 0 w 3012111"/>
                  <a:gd name="connsiteY3" fmla="*/ 2027091 h 2027091"/>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Lst>
                <a:ahLst/>
                <a:cxnLst>
                  <a:cxn ang="0">
                    <a:pos x="connsiteX0" y="connsiteY0"/>
                  </a:cxn>
                  <a:cxn ang="0">
                    <a:pos x="connsiteX1" y="connsiteY1"/>
                  </a:cxn>
                  <a:cxn ang="0">
                    <a:pos x="connsiteX2" y="connsiteY2"/>
                  </a:cxn>
                  <a:cxn ang="0">
                    <a:pos x="connsiteX3" y="connsiteY3"/>
                  </a:cxn>
                </a:cxnLst>
                <a:rect l="l" t="t" r="r" b="b"/>
                <a:pathLst>
                  <a:path w="2873255" h="2020633">
                    <a:moveTo>
                      <a:pt x="2873255" y="0"/>
                    </a:moveTo>
                    <a:cubicBezTo>
                      <a:pt x="2753284" y="12065"/>
                      <a:pt x="2693483" y="-27147"/>
                      <a:pt x="2511225" y="247078"/>
                    </a:cubicBezTo>
                    <a:cubicBezTo>
                      <a:pt x="2328967" y="521303"/>
                      <a:pt x="2209815" y="1367854"/>
                      <a:pt x="1779706" y="1645348"/>
                    </a:cubicBezTo>
                    <a:cubicBezTo>
                      <a:pt x="1502338" y="1934908"/>
                      <a:pt x="313775" y="1989836"/>
                      <a:pt x="0" y="2020633"/>
                    </a:cubicBezTo>
                  </a:path>
                </a:pathLst>
              </a:cu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Freeform 22">
                <a:extLst>
                  <a:ext uri="{FF2B5EF4-FFF2-40B4-BE49-F238E27FC236}">
                    <a16:creationId xmlns:a16="http://schemas.microsoft.com/office/drawing/2014/main" id="{7F860E28-05D8-4C73-90E0-934E5447FB6D}"/>
                  </a:ext>
                </a:extLst>
              </p:cNvPr>
              <p:cNvSpPr/>
              <p:nvPr/>
            </p:nvSpPr>
            <p:spPr>
              <a:xfrm flipH="1">
                <a:off x="6804248" y="1412776"/>
                <a:ext cx="1837008" cy="2973657"/>
              </a:xfrm>
              <a:custGeom>
                <a:avLst/>
                <a:gdLst>
                  <a:gd name="connsiteX0" fmla="*/ 2331720 w 2331720"/>
                  <a:gd name="connsiteY0" fmla="*/ 0 h 2002536"/>
                  <a:gd name="connsiteX1" fmla="*/ 1664208 w 2331720"/>
                  <a:gd name="connsiteY1" fmla="*/ 265176 h 2002536"/>
                  <a:gd name="connsiteX2" fmla="*/ 932688 w 2331720"/>
                  <a:gd name="connsiteY2" fmla="*/ 1591056 h 2002536"/>
                  <a:gd name="connsiteX3" fmla="*/ 0 w 2331720"/>
                  <a:gd name="connsiteY3" fmla="*/ 2002536 h 2002536"/>
                  <a:gd name="connsiteX0" fmla="*/ 3178737 w 3178737"/>
                  <a:gd name="connsiteY0" fmla="*/ 0 h 2038731"/>
                  <a:gd name="connsiteX1" fmla="*/ 2511225 w 3178737"/>
                  <a:gd name="connsiteY1" fmla="*/ 265176 h 2038731"/>
                  <a:gd name="connsiteX2" fmla="*/ 1779705 w 3178737"/>
                  <a:gd name="connsiteY2" fmla="*/ 1591056 h 2038731"/>
                  <a:gd name="connsiteX3" fmla="*/ 0 w 3178737"/>
                  <a:gd name="connsiteY3" fmla="*/ 2038731 h 2038731"/>
                  <a:gd name="connsiteX0" fmla="*/ 3178737 w 3178737"/>
                  <a:gd name="connsiteY0" fmla="*/ 441 h 2039172"/>
                  <a:gd name="connsiteX1" fmla="*/ 2511225 w 3178737"/>
                  <a:gd name="connsiteY1" fmla="*/ 265617 h 2039172"/>
                  <a:gd name="connsiteX2" fmla="*/ 1779706 w 3178737"/>
                  <a:gd name="connsiteY2" fmla="*/ 1730244 h 2039172"/>
                  <a:gd name="connsiteX3" fmla="*/ 0 w 3178737"/>
                  <a:gd name="connsiteY3" fmla="*/ 2039172 h 2039172"/>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012111 w 3012111"/>
                  <a:gd name="connsiteY0" fmla="*/ 425 h 2027091"/>
                  <a:gd name="connsiteX1" fmla="*/ 2511225 w 3012111"/>
                  <a:gd name="connsiteY1" fmla="*/ 253536 h 2027091"/>
                  <a:gd name="connsiteX2" fmla="*/ 1779706 w 3012111"/>
                  <a:gd name="connsiteY2" fmla="*/ 1651806 h 2027091"/>
                  <a:gd name="connsiteX3" fmla="*/ 0 w 3012111"/>
                  <a:gd name="connsiteY3" fmla="*/ 2027091 h 2027091"/>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Lst>
                <a:ahLst/>
                <a:cxnLst>
                  <a:cxn ang="0">
                    <a:pos x="connsiteX0" y="connsiteY0"/>
                  </a:cxn>
                  <a:cxn ang="0">
                    <a:pos x="connsiteX1" y="connsiteY1"/>
                  </a:cxn>
                  <a:cxn ang="0">
                    <a:pos x="connsiteX2" y="connsiteY2"/>
                  </a:cxn>
                  <a:cxn ang="0">
                    <a:pos x="connsiteX3" y="connsiteY3"/>
                  </a:cxn>
                </a:cxnLst>
                <a:rect l="l" t="t" r="r" b="b"/>
                <a:pathLst>
                  <a:path w="2873255" h="2020633">
                    <a:moveTo>
                      <a:pt x="2873255" y="0"/>
                    </a:moveTo>
                    <a:cubicBezTo>
                      <a:pt x="2753284" y="12065"/>
                      <a:pt x="2693483" y="-27147"/>
                      <a:pt x="2511225" y="247078"/>
                    </a:cubicBezTo>
                    <a:cubicBezTo>
                      <a:pt x="2328967" y="521303"/>
                      <a:pt x="2209815" y="1367854"/>
                      <a:pt x="1779706" y="1645348"/>
                    </a:cubicBezTo>
                    <a:cubicBezTo>
                      <a:pt x="1502338" y="1934908"/>
                      <a:pt x="313775" y="1989836"/>
                      <a:pt x="0" y="2020633"/>
                    </a:cubicBezTo>
                  </a:path>
                </a:pathLst>
              </a:cu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mc:AlternateContent xmlns:mc="http://schemas.openxmlformats.org/markup-compatibility/2006" xmlns:a14="http://schemas.microsoft.com/office/drawing/2010/main">
        <mc:Choice Requires="a14">
          <p:sp>
            <p:nvSpPr>
              <p:cNvPr id="29" name="テキスト ボックス 28">
                <a:extLst>
                  <a:ext uri="{FF2B5EF4-FFF2-40B4-BE49-F238E27FC236}">
                    <a16:creationId xmlns:a16="http://schemas.microsoft.com/office/drawing/2014/main" id="{C708E264-127E-443B-944D-8736EC886E1B}"/>
                  </a:ext>
                </a:extLst>
              </p:cNvPr>
              <p:cNvSpPr txBox="1"/>
              <p:nvPr/>
            </p:nvSpPr>
            <p:spPr>
              <a:xfrm>
                <a:off x="7702008" y="1262275"/>
                <a:ext cx="928267"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i="1" smtClean="0">
                          <a:latin typeface="Cambria Math" panose="02040503050406030204" pitchFamily="18" charset="0"/>
                          <a:ea typeface="Cambria Math" panose="02040503050406030204" pitchFamily="18" charset="0"/>
                        </a:rPr>
                        <m:t>𝜇</m:t>
                      </m:r>
                      <m:r>
                        <a:rPr lang="en-US" b="0" i="1" smtClean="0">
                          <a:latin typeface="Cambria Math" panose="02040503050406030204" pitchFamily="18" charset="0"/>
                          <a:ea typeface="Cambria Math" panose="02040503050406030204" pitchFamily="18" charset="0"/>
                        </a:rPr>
                        <m:t>=25</m:t>
                      </m:r>
                    </m:oMath>
                  </m:oMathPara>
                </a14:m>
                <a:endParaRPr lang="en-GB" dirty="0"/>
              </a:p>
            </p:txBody>
          </p:sp>
        </mc:Choice>
        <mc:Fallback xmlns="">
          <p:sp>
            <p:nvSpPr>
              <p:cNvPr id="29" name="テキスト ボックス 28">
                <a:extLst>
                  <a:ext uri="{FF2B5EF4-FFF2-40B4-BE49-F238E27FC236}">
                    <a16:creationId xmlns:a16="http://schemas.microsoft.com/office/drawing/2014/main" id="{C708E264-127E-443B-944D-8736EC886E1B}"/>
                  </a:ext>
                </a:extLst>
              </p:cNvPr>
              <p:cNvSpPr txBox="1">
                <a:spLocks noRot="1" noChangeAspect="1" noMove="1" noResize="1" noEditPoints="1" noAdjustHandles="1" noChangeArrowheads="1" noChangeShapeType="1" noTextEdit="1"/>
              </p:cNvSpPr>
              <p:nvPr/>
            </p:nvSpPr>
            <p:spPr>
              <a:xfrm>
                <a:off x="7702008" y="1262275"/>
                <a:ext cx="928267" cy="369332"/>
              </a:xfrm>
              <a:prstGeom prst="rect">
                <a:avLst/>
              </a:prstGeom>
              <a:blipFill>
                <a:blip r:embed="rId5"/>
                <a:stretch>
                  <a:fillRect b="-327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0" name="テキスト ボックス 29">
                <a:extLst>
                  <a:ext uri="{FF2B5EF4-FFF2-40B4-BE49-F238E27FC236}">
                    <a16:creationId xmlns:a16="http://schemas.microsoft.com/office/drawing/2014/main" id="{F1B43624-380B-4396-A8FA-D4F2E15496B5}"/>
                  </a:ext>
                </a:extLst>
              </p:cNvPr>
              <p:cNvSpPr txBox="1"/>
              <p:nvPr/>
            </p:nvSpPr>
            <p:spPr>
              <a:xfrm>
                <a:off x="7703487" y="1609983"/>
                <a:ext cx="80746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i="1" smtClean="0">
                          <a:latin typeface="Cambria Math" panose="02040503050406030204" pitchFamily="18" charset="0"/>
                          <a:ea typeface="Cambria Math" panose="02040503050406030204" pitchFamily="18" charset="0"/>
                        </a:rPr>
                        <m:t>𝜎</m:t>
                      </m:r>
                      <m:r>
                        <a:rPr lang="en-US" b="0" i="1" smtClean="0">
                          <a:latin typeface="Cambria Math" panose="02040503050406030204" pitchFamily="18" charset="0"/>
                          <a:ea typeface="Cambria Math" panose="02040503050406030204" pitchFamily="18" charset="0"/>
                        </a:rPr>
                        <m:t>=3</m:t>
                      </m:r>
                    </m:oMath>
                  </m:oMathPara>
                </a14:m>
                <a:endParaRPr lang="en-GB" dirty="0"/>
              </a:p>
            </p:txBody>
          </p:sp>
        </mc:Choice>
        <mc:Fallback xmlns="">
          <p:sp>
            <p:nvSpPr>
              <p:cNvPr id="30" name="テキスト ボックス 29">
                <a:extLst>
                  <a:ext uri="{FF2B5EF4-FFF2-40B4-BE49-F238E27FC236}">
                    <a16:creationId xmlns:a16="http://schemas.microsoft.com/office/drawing/2014/main" id="{F1B43624-380B-4396-A8FA-D4F2E15496B5}"/>
                  </a:ext>
                </a:extLst>
              </p:cNvPr>
              <p:cNvSpPr txBox="1">
                <a:spLocks noRot="1" noChangeAspect="1" noMove="1" noResize="1" noEditPoints="1" noAdjustHandles="1" noChangeArrowheads="1" noChangeShapeType="1" noTextEdit="1"/>
              </p:cNvSpPr>
              <p:nvPr/>
            </p:nvSpPr>
            <p:spPr>
              <a:xfrm>
                <a:off x="7703487" y="1609983"/>
                <a:ext cx="807464" cy="369332"/>
              </a:xfrm>
              <a:prstGeom prst="rect">
                <a:avLst/>
              </a:prstGeom>
              <a:blipFill>
                <a:blip r:embed="rId6"/>
                <a:stretch>
                  <a:fillRect/>
                </a:stretch>
              </a:blipFill>
            </p:spPr>
            <p:txBody>
              <a:bodyPr/>
              <a:lstStyle/>
              <a:p>
                <a:r>
                  <a:rPr lang="en-GB">
                    <a:noFill/>
                  </a:rPr>
                  <a:t> </a:t>
                </a:r>
              </a:p>
            </p:txBody>
          </p:sp>
        </mc:Fallback>
      </mc:AlternateContent>
      <p:cxnSp>
        <p:nvCxnSpPr>
          <p:cNvPr id="31" name="直線矢印コネクタ 30">
            <a:extLst>
              <a:ext uri="{FF2B5EF4-FFF2-40B4-BE49-F238E27FC236}">
                <a16:creationId xmlns:a16="http://schemas.microsoft.com/office/drawing/2014/main" id="{87FE8939-CE23-4151-A405-C3890725391A}"/>
              </a:ext>
            </a:extLst>
          </p:cNvPr>
          <p:cNvCxnSpPr>
            <a:cxnSpLocks/>
          </p:cNvCxnSpPr>
          <p:nvPr/>
        </p:nvCxnSpPr>
        <p:spPr>
          <a:xfrm flipV="1">
            <a:off x="7277560" y="1516674"/>
            <a:ext cx="0" cy="1567003"/>
          </a:xfrm>
          <a:prstGeom prst="straightConnector1">
            <a:avLst/>
          </a:prstGeom>
          <a:ln w="25400">
            <a:solidFill>
              <a:srgbClr val="0000FF"/>
            </a:solidFill>
            <a:prstDash val="dash"/>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2" name="テキスト ボックス 31">
                <a:extLst>
                  <a:ext uri="{FF2B5EF4-FFF2-40B4-BE49-F238E27FC236}">
                    <a16:creationId xmlns:a16="http://schemas.microsoft.com/office/drawing/2014/main" id="{B884E5C7-7F18-424E-B4E8-DE58755F2391}"/>
                  </a:ext>
                </a:extLst>
              </p:cNvPr>
              <p:cNvSpPr txBox="1"/>
              <p:nvPr/>
            </p:nvSpPr>
            <p:spPr>
              <a:xfrm>
                <a:off x="7175847" y="3090735"/>
                <a:ext cx="275514" cy="261610"/>
              </a:xfrm>
              <a:prstGeom prst="rect">
                <a:avLst/>
              </a:prstGeom>
              <a:noFill/>
            </p:spPr>
            <p:txBody>
              <a:bodyPr wrap="square" rtlCol="0">
                <a:spAutoFit/>
              </a:bodyPr>
              <a:lstStyle/>
              <a:p>
                <a:pPr algn="ctr"/>
                <a14:m>
                  <m:oMathPara xmlns:m="http://schemas.openxmlformats.org/officeDocument/2006/math">
                    <m:oMathParaPr>
                      <m:jc m:val="center"/>
                    </m:oMathParaPr>
                    <m:oMath xmlns:m="http://schemas.openxmlformats.org/officeDocument/2006/math">
                      <m:r>
                        <a:rPr lang="en-US" sz="1100" b="0" i="1" smtClean="0">
                          <a:solidFill>
                            <a:srgbClr val="0000FF"/>
                          </a:solidFill>
                          <a:latin typeface="Cambria Math" panose="02040503050406030204" pitchFamily="18" charset="0"/>
                          <a:ea typeface="Cambria Math" panose="02040503050406030204" pitchFamily="18" charset="0"/>
                        </a:rPr>
                        <m:t>25</m:t>
                      </m:r>
                    </m:oMath>
                  </m:oMathPara>
                </a14:m>
                <a:endParaRPr lang="en-GB" sz="1100" dirty="0">
                  <a:solidFill>
                    <a:srgbClr val="0000FF"/>
                  </a:solidFill>
                  <a:latin typeface="Comic Sans MS" panose="030F0702030302020204" pitchFamily="66" charset="0"/>
                </a:endParaRPr>
              </a:p>
            </p:txBody>
          </p:sp>
        </mc:Choice>
        <mc:Fallback xmlns="">
          <p:sp>
            <p:nvSpPr>
              <p:cNvPr id="32" name="テキスト ボックス 31">
                <a:extLst>
                  <a:ext uri="{FF2B5EF4-FFF2-40B4-BE49-F238E27FC236}">
                    <a16:creationId xmlns:a16="http://schemas.microsoft.com/office/drawing/2014/main" id="{B884E5C7-7F18-424E-B4E8-DE58755F2391}"/>
                  </a:ext>
                </a:extLst>
              </p:cNvPr>
              <p:cNvSpPr txBox="1">
                <a:spLocks noRot="1" noChangeAspect="1" noMove="1" noResize="1" noEditPoints="1" noAdjustHandles="1" noChangeArrowheads="1" noChangeShapeType="1" noTextEdit="1"/>
              </p:cNvSpPr>
              <p:nvPr/>
            </p:nvSpPr>
            <p:spPr>
              <a:xfrm>
                <a:off x="7175847" y="3090735"/>
                <a:ext cx="275514" cy="261610"/>
              </a:xfrm>
              <a:prstGeom prst="rect">
                <a:avLst/>
              </a:prstGeom>
              <a:blipFill>
                <a:blip r:embed="rId7"/>
                <a:stretch>
                  <a:fillRect l="-444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0" name="テキスト ボックス 39">
                <a:extLst>
                  <a:ext uri="{FF2B5EF4-FFF2-40B4-BE49-F238E27FC236}">
                    <a16:creationId xmlns:a16="http://schemas.microsoft.com/office/drawing/2014/main" id="{47A3E958-DC7B-4A06-BDE5-2211FC0F35CD}"/>
                  </a:ext>
                </a:extLst>
              </p:cNvPr>
              <p:cNvSpPr txBox="1"/>
              <p:nvPr/>
            </p:nvSpPr>
            <p:spPr>
              <a:xfrm>
                <a:off x="4261282" y="1997476"/>
                <a:ext cx="1864613" cy="369332"/>
              </a:xfrm>
              <a:prstGeom prst="rect">
                <a:avLst/>
              </a:prstGeom>
              <a:noFill/>
            </p:spPr>
            <p:txBody>
              <a:bodyPr wrap="none" rtlCol="0">
                <a:spAutoFit/>
              </a:bodyPr>
              <a:lstStyle/>
              <a:p>
                <a:r>
                  <a:rPr lang="en-US" dirty="0">
                    <a:latin typeface="Comic Sans MS" panose="030F0702030302020204" pitchFamily="66" charset="0"/>
                  </a:rPr>
                  <a:t>Let</a:t>
                </a:r>
                <a:r>
                  <a:rPr lang="en-US" dirty="0"/>
                  <a:t> </a:t>
                </a:r>
                <a14:m>
                  <m:oMath xmlns:m="http://schemas.openxmlformats.org/officeDocument/2006/math">
                    <m:r>
                      <a:rPr lang="en-US" b="0" i="1" smtClean="0">
                        <a:latin typeface="Cambria Math" panose="02040503050406030204" pitchFamily="18" charset="0"/>
                      </a:rPr>
                      <m:t>𝑋</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𝑁</m:t>
                    </m:r>
                    <m:r>
                      <a:rPr lang="en-US" b="0" i="1" smtClean="0">
                        <a:latin typeface="Cambria Math" panose="02040503050406030204" pitchFamily="18" charset="0"/>
                        <a:ea typeface="Cambria Math" panose="02040503050406030204" pitchFamily="18" charset="0"/>
                      </a:rPr>
                      <m:t>(25,</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3</m:t>
                        </m:r>
                      </m:e>
                      <m:sup>
                        <m:r>
                          <a:rPr lang="en-US" b="0" i="1" smtClean="0">
                            <a:latin typeface="Cambria Math" panose="02040503050406030204" pitchFamily="18" charset="0"/>
                            <a:ea typeface="Cambria Math" panose="02040503050406030204" pitchFamily="18" charset="0"/>
                          </a:rPr>
                          <m:t>2</m:t>
                        </m:r>
                      </m:sup>
                    </m:sSup>
                    <m:r>
                      <a:rPr lang="en-US" b="0" i="1" smtClean="0">
                        <a:latin typeface="Cambria Math" panose="02040503050406030204" pitchFamily="18" charset="0"/>
                        <a:ea typeface="Cambria Math" panose="02040503050406030204" pitchFamily="18" charset="0"/>
                      </a:rPr>
                      <m:t>)</m:t>
                    </m:r>
                  </m:oMath>
                </a14:m>
                <a:endParaRPr lang="en-GB" dirty="0"/>
              </a:p>
            </p:txBody>
          </p:sp>
        </mc:Choice>
        <mc:Fallback xmlns="">
          <p:sp>
            <p:nvSpPr>
              <p:cNvPr id="40" name="テキスト ボックス 39">
                <a:extLst>
                  <a:ext uri="{FF2B5EF4-FFF2-40B4-BE49-F238E27FC236}">
                    <a16:creationId xmlns:a16="http://schemas.microsoft.com/office/drawing/2014/main" id="{47A3E958-DC7B-4A06-BDE5-2211FC0F35CD}"/>
                  </a:ext>
                </a:extLst>
              </p:cNvPr>
              <p:cNvSpPr txBox="1">
                <a:spLocks noRot="1" noChangeAspect="1" noMove="1" noResize="1" noEditPoints="1" noAdjustHandles="1" noChangeArrowheads="1" noChangeShapeType="1" noTextEdit="1"/>
              </p:cNvSpPr>
              <p:nvPr/>
            </p:nvSpPr>
            <p:spPr>
              <a:xfrm>
                <a:off x="4261282" y="1997476"/>
                <a:ext cx="1864613" cy="369332"/>
              </a:xfrm>
              <a:prstGeom prst="rect">
                <a:avLst/>
              </a:prstGeom>
              <a:blipFill>
                <a:blip r:embed="rId8"/>
                <a:stretch>
                  <a:fillRect l="-2614" t="-10000" r="-327" b="-2666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1" name="テキスト ボックス 40">
                <a:extLst>
                  <a:ext uri="{FF2B5EF4-FFF2-40B4-BE49-F238E27FC236}">
                    <a16:creationId xmlns:a16="http://schemas.microsoft.com/office/drawing/2014/main" id="{AC581CF6-AD1E-469A-B578-E86428598AF0}"/>
                  </a:ext>
                </a:extLst>
              </p:cNvPr>
              <p:cNvSpPr txBox="1"/>
              <p:nvPr/>
            </p:nvSpPr>
            <p:spPr>
              <a:xfrm>
                <a:off x="4200617" y="4742157"/>
                <a:ext cx="1879810" cy="369332"/>
              </a:xfrm>
              <a:prstGeom prst="rect">
                <a:avLst/>
              </a:prstGeom>
              <a:noFill/>
            </p:spPr>
            <p:txBody>
              <a:bodyPr wrap="none" rtlCol="0">
                <a:spAutoFit/>
              </a:bodyPr>
              <a:lstStyle/>
              <a:p>
                <a:r>
                  <a:rPr lang="en-US" dirty="0">
                    <a:latin typeface="Comic Sans MS" panose="030F0702030302020204" pitchFamily="66" charset="0"/>
                  </a:rPr>
                  <a:t>Then</a:t>
                </a:r>
                <a:r>
                  <a:rPr lang="en-US" dirty="0"/>
                  <a:t> </a:t>
                </a:r>
                <a14:m>
                  <m:oMath xmlns:m="http://schemas.openxmlformats.org/officeDocument/2006/math">
                    <m:r>
                      <m:rPr>
                        <m:sty m:val="p"/>
                      </m:rPr>
                      <a:rPr lang="en-US" b="0" i="0" smtClean="0">
                        <a:latin typeface="Cambria Math" panose="02040503050406030204" pitchFamily="18" charset="0"/>
                      </a:rPr>
                      <m:t>Z</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𝑁</m:t>
                    </m:r>
                    <m:r>
                      <a:rPr lang="en-US" b="0" i="1" smtClean="0">
                        <a:latin typeface="Cambria Math" panose="02040503050406030204" pitchFamily="18" charset="0"/>
                        <a:ea typeface="Cambria Math" panose="02040503050406030204" pitchFamily="18" charset="0"/>
                      </a:rPr>
                      <m:t>(0,</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1</m:t>
                        </m:r>
                      </m:e>
                      <m:sup>
                        <m:r>
                          <a:rPr lang="en-US" b="0" i="1" smtClean="0">
                            <a:latin typeface="Cambria Math" panose="02040503050406030204" pitchFamily="18" charset="0"/>
                            <a:ea typeface="Cambria Math" panose="02040503050406030204" pitchFamily="18" charset="0"/>
                          </a:rPr>
                          <m:t>2</m:t>
                        </m:r>
                      </m:sup>
                    </m:sSup>
                    <m:r>
                      <a:rPr lang="en-US" b="0" i="1" smtClean="0">
                        <a:latin typeface="Cambria Math" panose="02040503050406030204" pitchFamily="18" charset="0"/>
                        <a:ea typeface="Cambria Math" panose="02040503050406030204" pitchFamily="18" charset="0"/>
                      </a:rPr>
                      <m:t>)</m:t>
                    </m:r>
                  </m:oMath>
                </a14:m>
                <a:endParaRPr lang="en-GB" dirty="0"/>
              </a:p>
            </p:txBody>
          </p:sp>
        </mc:Choice>
        <mc:Fallback xmlns="">
          <p:sp>
            <p:nvSpPr>
              <p:cNvPr id="41" name="テキスト ボックス 40">
                <a:extLst>
                  <a:ext uri="{FF2B5EF4-FFF2-40B4-BE49-F238E27FC236}">
                    <a16:creationId xmlns:a16="http://schemas.microsoft.com/office/drawing/2014/main" id="{AC581CF6-AD1E-469A-B578-E86428598AF0}"/>
                  </a:ext>
                </a:extLst>
              </p:cNvPr>
              <p:cNvSpPr txBox="1">
                <a:spLocks noRot="1" noChangeAspect="1" noMove="1" noResize="1" noEditPoints="1" noAdjustHandles="1" noChangeArrowheads="1" noChangeShapeType="1" noTextEdit="1"/>
              </p:cNvSpPr>
              <p:nvPr/>
            </p:nvSpPr>
            <p:spPr>
              <a:xfrm>
                <a:off x="4200617" y="4742157"/>
                <a:ext cx="1879810" cy="369332"/>
              </a:xfrm>
              <a:prstGeom prst="rect">
                <a:avLst/>
              </a:prstGeom>
              <a:blipFill>
                <a:blip r:embed="rId9"/>
                <a:stretch>
                  <a:fillRect l="-2597" t="-10000" r="-325" b="-26667"/>
                </a:stretch>
              </a:blipFill>
            </p:spPr>
            <p:txBody>
              <a:bodyPr/>
              <a:lstStyle/>
              <a:p>
                <a:r>
                  <a:rPr lang="en-GB">
                    <a:noFill/>
                  </a:rPr>
                  <a:t> </a:t>
                </a:r>
              </a:p>
            </p:txBody>
          </p:sp>
        </mc:Fallback>
      </mc:AlternateContent>
      <p:cxnSp>
        <p:nvCxnSpPr>
          <p:cNvPr id="42" name="直線矢印コネクタ 41">
            <a:extLst>
              <a:ext uri="{FF2B5EF4-FFF2-40B4-BE49-F238E27FC236}">
                <a16:creationId xmlns:a16="http://schemas.microsoft.com/office/drawing/2014/main" id="{6DE3B1A6-1B66-4344-A525-B7B1B4B52A1B}"/>
              </a:ext>
            </a:extLst>
          </p:cNvPr>
          <p:cNvCxnSpPr>
            <a:cxnSpLocks/>
          </p:cNvCxnSpPr>
          <p:nvPr/>
        </p:nvCxnSpPr>
        <p:spPr>
          <a:xfrm flipV="1">
            <a:off x="7770827" y="2942376"/>
            <a:ext cx="0" cy="160537"/>
          </a:xfrm>
          <a:prstGeom prst="straightConnector1">
            <a:avLst/>
          </a:prstGeom>
          <a:ln w="25400">
            <a:solidFill>
              <a:srgbClr val="0000FF"/>
            </a:solidFill>
            <a:prstDash val="dash"/>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4" name="テキスト ボックス 43">
                <a:extLst>
                  <a:ext uri="{FF2B5EF4-FFF2-40B4-BE49-F238E27FC236}">
                    <a16:creationId xmlns:a16="http://schemas.microsoft.com/office/drawing/2014/main" id="{6CEDBE65-781A-4DE2-9310-ACF28C93CA7B}"/>
                  </a:ext>
                </a:extLst>
              </p:cNvPr>
              <p:cNvSpPr txBox="1"/>
              <p:nvPr/>
            </p:nvSpPr>
            <p:spPr>
              <a:xfrm>
                <a:off x="7667810" y="3090736"/>
                <a:ext cx="275514" cy="261610"/>
              </a:xfrm>
              <a:prstGeom prst="rect">
                <a:avLst/>
              </a:prstGeom>
              <a:noFill/>
            </p:spPr>
            <p:txBody>
              <a:bodyPr wrap="square" rtlCol="0">
                <a:spAutoFit/>
              </a:bodyPr>
              <a:lstStyle/>
              <a:p>
                <a:pPr algn="ctr"/>
                <a14:m>
                  <m:oMathPara xmlns:m="http://schemas.openxmlformats.org/officeDocument/2006/math">
                    <m:oMathParaPr>
                      <m:jc m:val="center"/>
                    </m:oMathParaPr>
                    <m:oMath xmlns:m="http://schemas.openxmlformats.org/officeDocument/2006/math">
                      <m:r>
                        <a:rPr lang="en-US" sz="1100" b="0" i="1" smtClean="0">
                          <a:solidFill>
                            <a:srgbClr val="0000FF"/>
                          </a:solidFill>
                          <a:latin typeface="Cambria Math" panose="02040503050406030204" pitchFamily="18" charset="0"/>
                        </a:rPr>
                        <m:t>31</m:t>
                      </m:r>
                    </m:oMath>
                  </m:oMathPara>
                </a14:m>
                <a:endParaRPr lang="en-GB" sz="1100" dirty="0">
                  <a:solidFill>
                    <a:srgbClr val="0000FF"/>
                  </a:solidFill>
                  <a:latin typeface="Comic Sans MS" panose="030F0702030302020204" pitchFamily="66" charset="0"/>
                </a:endParaRPr>
              </a:p>
            </p:txBody>
          </p:sp>
        </mc:Choice>
        <mc:Fallback xmlns="">
          <p:sp>
            <p:nvSpPr>
              <p:cNvPr id="44" name="テキスト ボックス 43">
                <a:extLst>
                  <a:ext uri="{FF2B5EF4-FFF2-40B4-BE49-F238E27FC236}">
                    <a16:creationId xmlns:a16="http://schemas.microsoft.com/office/drawing/2014/main" id="{6CEDBE65-781A-4DE2-9310-ACF28C93CA7B}"/>
                  </a:ext>
                </a:extLst>
              </p:cNvPr>
              <p:cNvSpPr txBox="1">
                <a:spLocks noRot="1" noChangeAspect="1" noMove="1" noResize="1" noEditPoints="1" noAdjustHandles="1" noChangeArrowheads="1" noChangeShapeType="1" noTextEdit="1"/>
              </p:cNvSpPr>
              <p:nvPr/>
            </p:nvSpPr>
            <p:spPr>
              <a:xfrm>
                <a:off x="7667810" y="3090736"/>
                <a:ext cx="275514" cy="261610"/>
              </a:xfrm>
              <a:prstGeom prst="rect">
                <a:avLst/>
              </a:prstGeom>
              <a:blipFill>
                <a:blip r:embed="rId10"/>
                <a:stretch>
                  <a:fillRect l="-4444"/>
                </a:stretch>
              </a:blipFill>
            </p:spPr>
            <p:txBody>
              <a:bodyPr/>
              <a:lstStyle/>
              <a:p>
                <a:r>
                  <a:rPr lang="en-GB">
                    <a:noFill/>
                  </a:rPr>
                  <a:t> </a:t>
                </a:r>
              </a:p>
            </p:txBody>
          </p:sp>
        </mc:Fallback>
      </mc:AlternateContent>
      <p:cxnSp>
        <p:nvCxnSpPr>
          <p:cNvPr id="45" name="直線矢印コネクタ 44">
            <a:extLst>
              <a:ext uri="{FF2B5EF4-FFF2-40B4-BE49-F238E27FC236}">
                <a16:creationId xmlns:a16="http://schemas.microsoft.com/office/drawing/2014/main" id="{DB4ED22A-9147-47D5-B8F1-141614BE02F6}"/>
              </a:ext>
            </a:extLst>
          </p:cNvPr>
          <p:cNvCxnSpPr>
            <a:cxnSpLocks/>
          </p:cNvCxnSpPr>
          <p:nvPr/>
        </p:nvCxnSpPr>
        <p:spPr>
          <a:xfrm flipV="1">
            <a:off x="7844207" y="5558828"/>
            <a:ext cx="0" cy="164477"/>
          </a:xfrm>
          <a:prstGeom prst="straightConnector1">
            <a:avLst/>
          </a:prstGeom>
          <a:ln w="25400">
            <a:solidFill>
              <a:srgbClr val="0000FF"/>
            </a:solidFill>
            <a:prstDash val="dash"/>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6" name="テキスト ボックス 45">
                <a:extLst>
                  <a:ext uri="{FF2B5EF4-FFF2-40B4-BE49-F238E27FC236}">
                    <a16:creationId xmlns:a16="http://schemas.microsoft.com/office/drawing/2014/main" id="{D131755F-4A10-41C0-8A39-6F25E1B4C56B}"/>
                  </a:ext>
                </a:extLst>
              </p:cNvPr>
              <p:cNvSpPr txBox="1"/>
              <p:nvPr/>
            </p:nvSpPr>
            <p:spPr>
              <a:xfrm>
                <a:off x="7732137" y="5702075"/>
                <a:ext cx="275514" cy="261610"/>
              </a:xfrm>
              <a:prstGeom prst="rect">
                <a:avLst/>
              </a:prstGeom>
              <a:noFill/>
            </p:spPr>
            <p:txBody>
              <a:bodyPr wrap="square" rtlCol="0">
                <a:spAutoFit/>
              </a:bodyPr>
              <a:lstStyle/>
              <a:p>
                <a:pPr algn="ctr"/>
                <a14:m>
                  <m:oMathPara xmlns:m="http://schemas.openxmlformats.org/officeDocument/2006/math">
                    <m:oMathParaPr>
                      <m:jc m:val="center"/>
                    </m:oMathParaPr>
                    <m:oMath xmlns:m="http://schemas.openxmlformats.org/officeDocument/2006/math">
                      <m:r>
                        <a:rPr lang="en-US" sz="1100" b="0" i="1" smtClean="0">
                          <a:solidFill>
                            <a:srgbClr val="0000FF"/>
                          </a:solidFill>
                          <a:latin typeface="Cambria Math" panose="02040503050406030204" pitchFamily="18" charset="0"/>
                          <a:ea typeface="Cambria Math" panose="02040503050406030204" pitchFamily="18" charset="0"/>
                        </a:rPr>
                        <m:t>2</m:t>
                      </m:r>
                    </m:oMath>
                  </m:oMathPara>
                </a14:m>
                <a:endParaRPr lang="en-GB" sz="1100" dirty="0">
                  <a:solidFill>
                    <a:srgbClr val="0000FF"/>
                  </a:solidFill>
                  <a:latin typeface="Comic Sans MS" panose="030F0702030302020204" pitchFamily="66" charset="0"/>
                </a:endParaRPr>
              </a:p>
            </p:txBody>
          </p:sp>
        </mc:Choice>
        <mc:Fallback xmlns="">
          <p:sp>
            <p:nvSpPr>
              <p:cNvPr id="46" name="テキスト ボックス 45">
                <a:extLst>
                  <a:ext uri="{FF2B5EF4-FFF2-40B4-BE49-F238E27FC236}">
                    <a16:creationId xmlns:a16="http://schemas.microsoft.com/office/drawing/2014/main" id="{D131755F-4A10-41C0-8A39-6F25E1B4C56B}"/>
                  </a:ext>
                </a:extLst>
              </p:cNvPr>
              <p:cNvSpPr txBox="1">
                <a:spLocks noRot="1" noChangeAspect="1" noMove="1" noResize="1" noEditPoints="1" noAdjustHandles="1" noChangeArrowheads="1" noChangeShapeType="1" noTextEdit="1"/>
              </p:cNvSpPr>
              <p:nvPr/>
            </p:nvSpPr>
            <p:spPr>
              <a:xfrm>
                <a:off x="7732137" y="5702075"/>
                <a:ext cx="275514" cy="261610"/>
              </a:xfrm>
              <a:prstGeom prst="rect">
                <a:avLst/>
              </a:prstGeom>
              <a:blipFill>
                <a:blip r:embed="rId11"/>
                <a:stretch>
                  <a:fillRect/>
                </a:stretch>
              </a:blipFill>
            </p:spPr>
            <p:txBody>
              <a:bodyPr/>
              <a:lstStyle/>
              <a:p>
                <a:r>
                  <a:rPr lang="en-GB">
                    <a:noFill/>
                  </a:rPr>
                  <a:t> </a:t>
                </a:r>
              </a:p>
            </p:txBody>
          </p:sp>
        </mc:Fallback>
      </mc:AlternateContent>
      <p:sp>
        <p:nvSpPr>
          <p:cNvPr id="47" name="テキスト ボックス 46">
            <a:extLst>
              <a:ext uri="{FF2B5EF4-FFF2-40B4-BE49-F238E27FC236}">
                <a16:creationId xmlns:a16="http://schemas.microsoft.com/office/drawing/2014/main" id="{F1C26F66-2F2C-4E0E-9E7D-B200DBA1FC4D}"/>
              </a:ext>
            </a:extLst>
          </p:cNvPr>
          <p:cNvSpPr txBox="1"/>
          <p:nvPr/>
        </p:nvSpPr>
        <p:spPr>
          <a:xfrm>
            <a:off x="3812213" y="3097867"/>
            <a:ext cx="2398466" cy="1015663"/>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The coding will change all values in the same way, such that the mean becomes 0 and the standard deviation becomes 1</a:t>
            </a:r>
            <a:endParaRPr lang="en-GB" sz="1200" dirty="0">
              <a:solidFill>
                <a:srgbClr val="FF0000"/>
              </a:solidFill>
              <a:latin typeface="Comic Sans MS" panose="030F0702030302020204" pitchFamily="66" charset="0"/>
            </a:endParaRPr>
          </a:p>
        </p:txBody>
      </p:sp>
      <p:sp>
        <p:nvSpPr>
          <p:cNvPr id="48" name="テキスト ボックス 47">
            <a:extLst>
              <a:ext uri="{FF2B5EF4-FFF2-40B4-BE49-F238E27FC236}">
                <a16:creationId xmlns:a16="http://schemas.microsoft.com/office/drawing/2014/main" id="{BACD7A36-63A7-43C5-8535-0FC69E867D2E}"/>
              </a:ext>
            </a:extLst>
          </p:cNvPr>
          <p:cNvSpPr txBox="1"/>
          <p:nvPr/>
        </p:nvSpPr>
        <p:spPr>
          <a:xfrm>
            <a:off x="307012" y="4988532"/>
            <a:ext cx="3341534" cy="1200329"/>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All values maintain their relative positions</a:t>
            </a:r>
          </a:p>
          <a:p>
            <a:pPr algn="ctr"/>
            <a:endParaRPr lang="en-US" sz="1200" dirty="0">
              <a:solidFill>
                <a:srgbClr val="FF0000"/>
              </a:solidFill>
              <a:latin typeface="Comic Sans MS" panose="030F0702030302020204" pitchFamily="66" charset="0"/>
            </a:endParaRPr>
          </a:p>
          <a:p>
            <a:pPr marL="171450" indent="-171450" algn="ctr">
              <a:buFont typeface="Wingdings" panose="05000000000000000000" pitchFamily="2" charset="2"/>
              <a:buChar char="à"/>
            </a:pPr>
            <a:r>
              <a:rPr lang="en-US" sz="1200" dirty="0">
                <a:solidFill>
                  <a:srgbClr val="FF0000"/>
                </a:solidFill>
                <a:latin typeface="Comic Sans MS" panose="030F0702030302020204" pitchFamily="66" charset="0"/>
                <a:sym typeface="Wingdings" panose="05000000000000000000" pitchFamily="2" charset="2"/>
              </a:rPr>
              <a:t>So a value of 31 in the original distribution will become a value of 2 in the standard distribution (2 standard deviations above the mean)</a:t>
            </a:r>
          </a:p>
        </p:txBody>
      </p:sp>
      <p:sp>
        <p:nvSpPr>
          <p:cNvPr id="51" name="テキスト ボックス 50">
            <a:extLst>
              <a:ext uri="{FF2B5EF4-FFF2-40B4-BE49-F238E27FC236}">
                <a16:creationId xmlns:a16="http://schemas.microsoft.com/office/drawing/2014/main" id="{926FC787-BE1C-475C-9678-0BA1D16D7308}"/>
              </a:ext>
            </a:extLst>
          </p:cNvPr>
          <p:cNvSpPr txBox="1"/>
          <p:nvPr/>
        </p:nvSpPr>
        <p:spPr>
          <a:xfrm>
            <a:off x="5340739" y="6093054"/>
            <a:ext cx="3730834" cy="276999"/>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Note that the 2 diagrams are NOT TO SCALE!</a:t>
            </a:r>
            <a:endParaRPr lang="en-US" sz="1200" dirty="0">
              <a:solidFill>
                <a:srgbClr val="FF0000"/>
              </a:solidFill>
              <a:latin typeface="Comic Sans MS" panose="030F0702030302020204" pitchFamily="66" charset="0"/>
              <a:sym typeface="Wingdings" panose="05000000000000000000" pitchFamily="2" charset="2"/>
            </a:endParaRPr>
          </a:p>
        </p:txBody>
      </p:sp>
    </p:spTree>
    <p:extLst>
      <p:ext uri="{BB962C8B-B14F-4D97-AF65-F5344CB8AC3E}">
        <p14:creationId xmlns:p14="http://schemas.microsoft.com/office/powerpoint/2010/main" val="3127171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0"/>
                                        </p:tgtEl>
                                        <p:attrNameLst>
                                          <p:attrName>style.visibility</p:attrName>
                                        </p:attrNameLst>
                                      </p:cBhvr>
                                      <p:to>
                                        <p:strVal val="visible"/>
                                      </p:to>
                                    </p:set>
                                    <p:animEffect transition="in" filter="blinds(horizontal)">
                                      <p:cBhvr>
                                        <p:cTn id="12" dur="500"/>
                                        <p:tgtEl>
                                          <p:spTgt spid="4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blinds(horizontal)">
                                      <p:cBhvr>
                                        <p:cTn id="17" dur="500"/>
                                        <p:tgtEl>
                                          <p:spTgt spid="2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blinds(horizontal)">
                                      <p:cBhvr>
                                        <p:cTn id="22" dur="500"/>
                                        <p:tgtEl>
                                          <p:spTgt spid="2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blinds(horizontal)">
                                      <p:cBhvr>
                                        <p:cTn id="27" dur="500"/>
                                        <p:tgtEl>
                                          <p:spTgt spid="30"/>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1"/>
                                        </p:tgtEl>
                                        <p:attrNameLst>
                                          <p:attrName>style.visibility</p:attrName>
                                        </p:attrNameLst>
                                      </p:cBhvr>
                                      <p:to>
                                        <p:strVal val="visible"/>
                                      </p:to>
                                    </p:set>
                                    <p:animEffect transition="in" filter="blinds(horizontal)">
                                      <p:cBhvr>
                                        <p:cTn id="32" dur="500"/>
                                        <p:tgtEl>
                                          <p:spTgt spid="31"/>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32"/>
                                        </p:tgtEl>
                                        <p:attrNameLst>
                                          <p:attrName>style.visibility</p:attrName>
                                        </p:attrNameLst>
                                      </p:cBhvr>
                                      <p:to>
                                        <p:strVal val="visible"/>
                                      </p:to>
                                    </p:set>
                                    <p:animEffect transition="in" filter="blinds(horizontal)">
                                      <p:cBhvr>
                                        <p:cTn id="35" dur="500"/>
                                        <p:tgtEl>
                                          <p:spTgt spid="32"/>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47"/>
                                        </p:tgtEl>
                                        <p:attrNameLst>
                                          <p:attrName>style.visibility</p:attrName>
                                        </p:attrNameLst>
                                      </p:cBhvr>
                                      <p:to>
                                        <p:strVal val="visible"/>
                                      </p:to>
                                    </p:set>
                                    <p:animEffect transition="in" filter="blinds(horizontal)">
                                      <p:cBhvr>
                                        <p:cTn id="40" dur="500"/>
                                        <p:tgtEl>
                                          <p:spTgt spid="47"/>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41"/>
                                        </p:tgtEl>
                                        <p:attrNameLst>
                                          <p:attrName>style.visibility</p:attrName>
                                        </p:attrNameLst>
                                      </p:cBhvr>
                                      <p:to>
                                        <p:strVal val="visible"/>
                                      </p:to>
                                    </p:set>
                                    <p:animEffect transition="in" filter="blinds(horizontal)">
                                      <p:cBhvr>
                                        <p:cTn id="45" dur="500"/>
                                        <p:tgtEl>
                                          <p:spTgt spid="41"/>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nodeType="clickEffect">
                                  <p:stCondLst>
                                    <p:cond delay="0"/>
                                  </p:stCondLst>
                                  <p:childTnLst>
                                    <p:set>
                                      <p:cBhvr>
                                        <p:cTn id="49" dur="1" fill="hold">
                                          <p:stCondLst>
                                            <p:cond delay="0"/>
                                          </p:stCondLst>
                                        </p:cTn>
                                        <p:tgtEl>
                                          <p:spTgt spid="6"/>
                                        </p:tgtEl>
                                        <p:attrNameLst>
                                          <p:attrName>style.visibility</p:attrName>
                                        </p:attrNameLst>
                                      </p:cBhvr>
                                      <p:to>
                                        <p:strVal val="visible"/>
                                      </p:to>
                                    </p:set>
                                    <p:animEffect transition="in" filter="blinds(horizontal)">
                                      <p:cBhvr>
                                        <p:cTn id="50" dur="500"/>
                                        <p:tgtEl>
                                          <p:spTgt spid="6"/>
                                        </p:tgtEl>
                                      </p:cBhvr>
                                    </p:animEffect>
                                  </p:childTnLst>
                                </p:cTn>
                              </p:par>
                            </p:childTnLst>
                          </p:cTn>
                        </p:par>
                      </p:childTnLst>
                    </p:cTn>
                  </p:par>
                  <p:par>
                    <p:cTn id="51" fill="hold">
                      <p:stCondLst>
                        <p:cond delay="indefinite"/>
                      </p:stCondLst>
                      <p:childTnLst>
                        <p:par>
                          <p:cTn id="52" fill="hold">
                            <p:stCondLst>
                              <p:cond delay="0"/>
                            </p:stCondLst>
                            <p:childTnLst>
                              <p:par>
                                <p:cTn id="53" presetID="3" presetClass="entr" presetSubtype="10"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animEffect transition="in" filter="blinds(horizontal)">
                                      <p:cBhvr>
                                        <p:cTn id="55" dur="500"/>
                                        <p:tgtEl>
                                          <p:spTgt spid="14"/>
                                        </p:tgtEl>
                                      </p:cBhvr>
                                    </p:animEffect>
                                  </p:childTnLst>
                                </p:cTn>
                              </p:par>
                            </p:childTnLst>
                          </p:cTn>
                        </p:par>
                      </p:childTnLst>
                    </p:cTn>
                  </p:par>
                  <p:par>
                    <p:cTn id="56" fill="hold">
                      <p:stCondLst>
                        <p:cond delay="indefinite"/>
                      </p:stCondLst>
                      <p:childTnLst>
                        <p:par>
                          <p:cTn id="57" fill="hold">
                            <p:stCondLst>
                              <p:cond delay="0"/>
                            </p:stCondLst>
                            <p:childTnLst>
                              <p:par>
                                <p:cTn id="58" presetID="3" presetClass="entr" presetSubtype="10" fill="hold" grpId="0" nodeType="clickEffect">
                                  <p:stCondLst>
                                    <p:cond delay="0"/>
                                  </p:stCondLst>
                                  <p:childTnLst>
                                    <p:set>
                                      <p:cBhvr>
                                        <p:cTn id="59" dur="1" fill="hold">
                                          <p:stCondLst>
                                            <p:cond delay="0"/>
                                          </p:stCondLst>
                                        </p:cTn>
                                        <p:tgtEl>
                                          <p:spTgt spid="15"/>
                                        </p:tgtEl>
                                        <p:attrNameLst>
                                          <p:attrName>style.visibility</p:attrName>
                                        </p:attrNameLst>
                                      </p:cBhvr>
                                      <p:to>
                                        <p:strVal val="visible"/>
                                      </p:to>
                                    </p:set>
                                    <p:animEffect transition="in" filter="blinds(horizontal)">
                                      <p:cBhvr>
                                        <p:cTn id="60" dur="500"/>
                                        <p:tgtEl>
                                          <p:spTgt spid="15"/>
                                        </p:tgtEl>
                                      </p:cBhvr>
                                    </p:animEffect>
                                  </p:childTnLst>
                                </p:cTn>
                              </p:par>
                            </p:childTnLst>
                          </p:cTn>
                        </p:par>
                      </p:childTnLst>
                    </p:cTn>
                  </p:par>
                  <p:par>
                    <p:cTn id="61" fill="hold">
                      <p:stCondLst>
                        <p:cond delay="indefinite"/>
                      </p:stCondLst>
                      <p:childTnLst>
                        <p:par>
                          <p:cTn id="62" fill="hold">
                            <p:stCondLst>
                              <p:cond delay="0"/>
                            </p:stCondLst>
                            <p:childTnLst>
                              <p:par>
                                <p:cTn id="63" presetID="3" presetClass="entr" presetSubtype="10" fill="hold" nodeType="clickEffect">
                                  <p:stCondLst>
                                    <p:cond delay="0"/>
                                  </p:stCondLst>
                                  <p:childTnLst>
                                    <p:set>
                                      <p:cBhvr>
                                        <p:cTn id="64" dur="1" fill="hold">
                                          <p:stCondLst>
                                            <p:cond delay="0"/>
                                          </p:stCondLst>
                                        </p:cTn>
                                        <p:tgtEl>
                                          <p:spTgt spid="16"/>
                                        </p:tgtEl>
                                        <p:attrNameLst>
                                          <p:attrName>style.visibility</p:attrName>
                                        </p:attrNameLst>
                                      </p:cBhvr>
                                      <p:to>
                                        <p:strVal val="visible"/>
                                      </p:to>
                                    </p:set>
                                    <p:animEffect transition="in" filter="blinds(horizontal)">
                                      <p:cBhvr>
                                        <p:cTn id="65" dur="500"/>
                                        <p:tgtEl>
                                          <p:spTgt spid="16"/>
                                        </p:tgtEl>
                                      </p:cBhvr>
                                    </p:animEffect>
                                  </p:childTnLst>
                                </p:cTn>
                              </p:par>
                              <p:par>
                                <p:cTn id="66" presetID="3" presetClass="entr" presetSubtype="10" fill="hold" grpId="0" nodeType="withEffect">
                                  <p:stCondLst>
                                    <p:cond delay="0"/>
                                  </p:stCondLst>
                                  <p:childTnLst>
                                    <p:set>
                                      <p:cBhvr>
                                        <p:cTn id="67" dur="1" fill="hold">
                                          <p:stCondLst>
                                            <p:cond delay="0"/>
                                          </p:stCondLst>
                                        </p:cTn>
                                        <p:tgtEl>
                                          <p:spTgt spid="25"/>
                                        </p:tgtEl>
                                        <p:attrNameLst>
                                          <p:attrName>style.visibility</p:attrName>
                                        </p:attrNameLst>
                                      </p:cBhvr>
                                      <p:to>
                                        <p:strVal val="visible"/>
                                      </p:to>
                                    </p:set>
                                    <p:animEffect transition="in" filter="blinds(horizontal)">
                                      <p:cBhvr>
                                        <p:cTn id="68" dur="500"/>
                                        <p:tgtEl>
                                          <p:spTgt spid="25"/>
                                        </p:tgtEl>
                                      </p:cBhvr>
                                    </p:animEffect>
                                  </p:childTnLst>
                                </p:cTn>
                              </p:par>
                            </p:childTnLst>
                          </p:cTn>
                        </p:par>
                      </p:childTnLst>
                    </p:cTn>
                  </p:par>
                  <p:par>
                    <p:cTn id="69" fill="hold">
                      <p:stCondLst>
                        <p:cond delay="indefinite"/>
                      </p:stCondLst>
                      <p:childTnLst>
                        <p:par>
                          <p:cTn id="70" fill="hold">
                            <p:stCondLst>
                              <p:cond delay="0"/>
                            </p:stCondLst>
                            <p:childTnLst>
                              <p:par>
                                <p:cTn id="71" presetID="3" presetClass="entr" presetSubtype="10" fill="hold" grpId="0" nodeType="clickEffect">
                                  <p:stCondLst>
                                    <p:cond delay="0"/>
                                  </p:stCondLst>
                                  <p:childTnLst>
                                    <p:set>
                                      <p:cBhvr>
                                        <p:cTn id="72" dur="1" fill="hold">
                                          <p:stCondLst>
                                            <p:cond delay="0"/>
                                          </p:stCondLst>
                                        </p:cTn>
                                        <p:tgtEl>
                                          <p:spTgt spid="51"/>
                                        </p:tgtEl>
                                        <p:attrNameLst>
                                          <p:attrName>style.visibility</p:attrName>
                                        </p:attrNameLst>
                                      </p:cBhvr>
                                      <p:to>
                                        <p:strVal val="visible"/>
                                      </p:to>
                                    </p:set>
                                    <p:animEffect transition="in" filter="blinds(horizontal)">
                                      <p:cBhvr>
                                        <p:cTn id="73" dur="500"/>
                                        <p:tgtEl>
                                          <p:spTgt spid="51"/>
                                        </p:tgtEl>
                                      </p:cBhvr>
                                    </p:animEffect>
                                  </p:childTnLst>
                                </p:cTn>
                              </p:par>
                            </p:childTnLst>
                          </p:cTn>
                        </p:par>
                      </p:childTnLst>
                    </p:cTn>
                  </p:par>
                  <p:par>
                    <p:cTn id="74" fill="hold">
                      <p:stCondLst>
                        <p:cond delay="indefinite"/>
                      </p:stCondLst>
                      <p:childTnLst>
                        <p:par>
                          <p:cTn id="75" fill="hold">
                            <p:stCondLst>
                              <p:cond delay="0"/>
                            </p:stCondLst>
                            <p:childTnLst>
                              <p:par>
                                <p:cTn id="76" presetID="3" presetClass="entr" presetSubtype="10" fill="hold" nodeType="clickEffect">
                                  <p:stCondLst>
                                    <p:cond delay="0"/>
                                  </p:stCondLst>
                                  <p:childTnLst>
                                    <p:set>
                                      <p:cBhvr>
                                        <p:cTn id="77" dur="1" fill="hold">
                                          <p:stCondLst>
                                            <p:cond delay="0"/>
                                          </p:stCondLst>
                                        </p:cTn>
                                        <p:tgtEl>
                                          <p:spTgt spid="48">
                                            <p:txEl>
                                              <p:pRg st="0" end="0"/>
                                            </p:txEl>
                                          </p:spTgt>
                                        </p:tgtEl>
                                        <p:attrNameLst>
                                          <p:attrName>style.visibility</p:attrName>
                                        </p:attrNameLst>
                                      </p:cBhvr>
                                      <p:to>
                                        <p:strVal val="visible"/>
                                      </p:to>
                                    </p:set>
                                    <p:animEffect transition="in" filter="blinds(horizontal)">
                                      <p:cBhvr>
                                        <p:cTn id="78" dur="500"/>
                                        <p:tgtEl>
                                          <p:spTgt spid="48">
                                            <p:txEl>
                                              <p:pRg st="0" end="0"/>
                                            </p:txEl>
                                          </p:spTgt>
                                        </p:tgtEl>
                                      </p:cBhvr>
                                    </p:animEffect>
                                  </p:childTnLst>
                                </p:cTn>
                              </p:par>
                            </p:childTnLst>
                          </p:cTn>
                        </p:par>
                      </p:childTnLst>
                    </p:cTn>
                  </p:par>
                  <p:par>
                    <p:cTn id="79" fill="hold">
                      <p:stCondLst>
                        <p:cond delay="indefinite"/>
                      </p:stCondLst>
                      <p:childTnLst>
                        <p:par>
                          <p:cTn id="80" fill="hold">
                            <p:stCondLst>
                              <p:cond delay="0"/>
                            </p:stCondLst>
                            <p:childTnLst>
                              <p:par>
                                <p:cTn id="81" presetID="3" presetClass="entr" presetSubtype="10" fill="hold" nodeType="clickEffect">
                                  <p:stCondLst>
                                    <p:cond delay="0"/>
                                  </p:stCondLst>
                                  <p:childTnLst>
                                    <p:set>
                                      <p:cBhvr>
                                        <p:cTn id="82" dur="1" fill="hold">
                                          <p:stCondLst>
                                            <p:cond delay="0"/>
                                          </p:stCondLst>
                                        </p:cTn>
                                        <p:tgtEl>
                                          <p:spTgt spid="48">
                                            <p:txEl>
                                              <p:pRg st="2" end="2"/>
                                            </p:txEl>
                                          </p:spTgt>
                                        </p:tgtEl>
                                        <p:attrNameLst>
                                          <p:attrName>style.visibility</p:attrName>
                                        </p:attrNameLst>
                                      </p:cBhvr>
                                      <p:to>
                                        <p:strVal val="visible"/>
                                      </p:to>
                                    </p:set>
                                    <p:animEffect transition="in" filter="blinds(horizontal)">
                                      <p:cBhvr>
                                        <p:cTn id="83" dur="500"/>
                                        <p:tgtEl>
                                          <p:spTgt spid="48">
                                            <p:txEl>
                                              <p:pRg st="2" end="2"/>
                                            </p:txEl>
                                          </p:spTgt>
                                        </p:tgtEl>
                                      </p:cBhvr>
                                    </p:animEffect>
                                  </p:childTnLst>
                                </p:cTn>
                              </p:par>
                            </p:childTnLst>
                          </p:cTn>
                        </p:par>
                      </p:childTnLst>
                    </p:cTn>
                  </p:par>
                  <p:par>
                    <p:cTn id="84" fill="hold">
                      <p:stCondLst>
                        <p:cond delay="indefinite"/>
                      </p:stCondLst>
                      <p:childTnLst>
                        <p:par>
                          <p:cTn id="85" fill="hold">
                            <p:stCondLst>
                              <p:cond delay="0"/>
                            </p:stCondLst>
                            <p:childTnLst>
                              <p:par>
                                <p:cTn id="86" presetID="3" presetClass="entr" presetSubtype="10" fill="hold" grpId="0" nodeType="clickEffect">
                                  <p:stCondLst>
                                    <p:cond delay="0"/>
                                  </p:stCondLst>
                                  <p:childTnLst>
                                    <p:set>
                                      <p:cBhvr>
                                        <p:cTn id="87" dur="1" fill="hold">
                                          <p:stCondLst>
                                            <p:cond delay="0"/>
                                          </p:stCondLst>
                                        </p:cTn>
                                        <p:tgtEl>
                                          <p:spTgt spid="44"/>
                                        </p:tgtEl>
                                        <p:attrNameLst>
                                          <p:attrName>style.visibility</p:attrName>
                                        </p:attrNameLst>
                                      </p:cBhvr>
                                      <p:to>
                                        <p:strVal val="visible"/>
                                      </p:to>
                                    </p:set>
                                    <p:animEffect transition="in" filter="blinds(horizontal)">
                                      <p:cBhvr>
                                        <p:cTn id="88" dur="500"/>
                                        <p:tgtEl>
                                          <p:spTgt spid="44"/>
                                        </p:tgtEl>
                                      </p:cBhvr>
                                    </p:animEffect>
                                  </p:childTnLst>
                                </p:cTn>
                              </p:par>
                              <p:par>
                                <p:cTn id="89" presetID="3" presetClass="entr" presetSubtype="10" fill="hold" nodeType="withEffect">
                                  <p:stCondLst>
                                    <p:cond delay="0"/>
                                  </p:stCondLst>
                                  <p:childTnLst>
                                    <p:set>
                                      <p:cBhvr>
                                        <p:cTn id="90" dur="1" fill="hold">
                                          <p:stCondLst>
                                            <p:cond delay="0"/>
                                          </p:stCondLst>
                                        </p:cTn>
                                        <p:tgtEl>
                                          <p:spTgt spid="42"/>
                                        </p:tgtEl>
                                        <p:attrNameLst>
                                          <p:attrName>style.visibility</p:attrName>
                                        </p:attrNameLst>
                                      </p:cBhvr>
                                      <p:to>
                                        <p:strVal val="visible"/>
                                      </p:to>
                                    </p:set>
                                    <p:animEffect transition="in" filter="blinds(horizontal)">
                                      <p:cBhvr>
                                        <p:cTn id="91" dur="500"/>
                                        <p:tgtEl>
                                          <p:spTgt spid="42"/>
                                        </p:tgtEl>
                                      </p:cBhvr>
                                    </p:animEffect>
                                  </p:childTnLst>
                                </p:cTn>
                              </p:par>
                            </p:childTnLst>
                          </p:cTn>
                        </p:par>
                      </p:childTnLst>
                    </p:cTn>
                  </p:par>
                  <p:par>
                    <p:cTn id="92" fill="hold">
                      <p:stCondLst>
                        <p:cond delay="indefinite"/>
                      </p:stCondLst>
                      <p:childTnLst>
                        <p:par>
                          <p:cTn id="93" fill="hold">
                            <p:stCondLst>
                              <p:cond delay="0"/>
                            </p:stCondLst>
                            <p:childTnLst>
                              <p:par>
                                <p:cTn id="94" presetID="3" presetClass="entr" presetSubtype="10" fill="hold" nodeType="clickEffect">
                                  <p:stCondLst>
                                    <p:cond delay="0"/>
                                  </p:stCondLst>
                                  <p:childTnLst>
                                    <p:set>
                                      <p:cBhvr>
                                        <p:cTn id="95" dur="1" fill="hold">
                                          <p:stCondLst>
                                            <p:cond delay="0"/>
                                          </p:stCondLst>
                                        </p:cTn>
                                        <p:tgtEl>
                                          <p:spTgt spid="45"/>
                                        </p:tgtEl>
                                        <p:attrNameLst>
                                          <p:attrName>style.visibility</p:attrName>
                                        </p:attrNameLst>
                                      </p:cBhvr>
                                      <p:to>
                                        <p:strVal val="visible"/>
                                      </p:to>
                                    </p:set>
                                    <p:animEffect transition="in" filter="blinds(horizontal)">
                                      <p:cBhvr>
                                        <p:cTn id="96" dur="500"/>
                                        <p:tgtEl>
                                          <p:spTgt spid="45"/>
                                        </p:tgtEl>
                                      </p:cBhvr>
                                    </p:animEffect>
                                  </p:childTnLst>
                                </p:cTn>
                              </p:par>
                              <p:par>
                                <p:cTn id="97" presetID="3" presetClass="entr" presetSubtype="10" fill="hold" grpId="0" nodeType="withEffect">
                                  <p:stCondLst>
                                    <p:cond delay="0"/>
                                  </p:stCondLst>
                                  <p:childTnLst>
                                    <p:set>
                                      <p:cBhvr>
                                        <p:cTn id="98" dur="1" fill="hold">
                                          <p:stCondLst>
                                            <p:cond delay="0"/>
                                          </p:stCondLst>
                                        </p:cTn>
                                        <p:tgtEl>
                                          <p:spTgt spid="46"/>
                                        </p:tgtEl>
                                        <p:attrNameLst>
                                          <p:attrName>style.visibility</p:attrName>
                                        </p:attrNameLst>
                                      </p:cBhvr>
                                      <p:to>
                                        <p:strVal val="visible"/>
                                      </p:to>
                                    </p:set>
                                    <p:animEffect transition="in" filter="blinds(horizontal)">
                                      <p:cBhvr>
                                        <p:cTn id="99"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25" grpId="0"/>
      <p:bldP spid="29" grpId="0"/>
      <p:bldP spid="30" grpId="0"/>
      <p:bldP spid="32" grpId="0"/>
      <p:bldP spid="40" grpId="0"/>
      <p:bldP spid="41" grpId="0"/>
      <p:bldP spid="44" grpId="0"/>
      <p:bldP spid="46" grpId="0"/>
      <p:bldP spid="47" grpId="0"/>
      <p:bldP spid="5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13579D-BADB-4CB7-B073-B1A7FA9A53E7}"/>
              </a:ext>
            </a:extLst>
          </p:cNvPr>
          <p:cNvSpPr>
            <a:spLocks noGrp="1"/>
          </p:cNvSpPr>
          <p:nvPr>
            <p:ph type="title"/>
          </p:nvPr>
        </p:nvSpPr>
        <p:spPr>
          <a:xfrm>
            <a:off x="628650" y="187573"/>
            <a:ext cx="7886700" cy="1325563"/>
          </a:xfrm>
        </p:spPr>
        <p:txBody>
          <a:bodyPr>
            <a:normAutofit/>
          </a:bodyPr>
          <a:lstStyle/>
          <a:p>
            <a:pPr algn="ctr"/>
            <a:r>
              <a:rPr lang="en-US" dirty="0">
                <a:latin typeface="Comic Sans MS" panose="030F0702030302020204" pitchFamily="66" charset="0"/>
              </a:rPr>
              <a:t>The normal distribution</a:t>
            </a:r>
            <a:endParaRPr lang="en-GB" dirty="0">
              <a:latin typeface="Comic Sans MS" panose="030F0702030302020204" pitchFamily="66" charset="0"/>
            </a:endParaRPr>
          </a:p>
        </p:txBody>
      </p:sp>
      <p:sp>
        <p:nvSpPr>
          <p:cNvPr id="3" name="コンテンツ プレースホルダー 2">
            <a:extLst>
              <a:ext uri="{FF2B5EF4-FFF2-40B4-BE49-F238E27FC236}">
                <a16:creationId xmlns:a16="http://schemas.microsoft.com/office/drawing/2014/main" id="{2C05EC9A-9A67-481E-9F6E-17B5E76AB2CF}"/>
              </a:ext>
            </a:extLst>
          </p:cNvPr>
          <p:cNvSpPr>
            <a:spLocks noGrp="1"/>
          </p:cNvSpPr>
          <p:nvPr>
            <p:ph idx="1"/>
          </p:nvPr>
        </p:nvSpPr>
        <p:spPr>
          <a:xfrm>
            <a:off x="230820" y="1544715"/>
            <a:ext cx="3551068" cy="4632248"/>
          </a:xfrm>
        </p:spPr>
        <p:txBody>
          <a:bodyPr>
            <a:normAutofit/>
          </a:bodyPr>
          <a:lstStyle/>
          <a:p>
            <a:pPr marL="0" indent="0" algn="ctr">
              <a:buNone/>
            </a:pPr>
            <a:r>
              <a:rPr lang="en-US" sz="1600" b="1" dirty="0">
                <a:latin typeface="Comic Sans MS" panose="030F0702030302020204" pitchFamily="66" charset="0"/>
              </a:rPr>
              <a:t>You need to be able to use the standard normal distribution. If you need to work out an unknown mean or standard deviation, you will need to use this…</a:t>
            </a:r>
            <a:endParaRPr lang="en-US" sz="1600" dirty="0">
              <a:latin typeface="Comic Sans MS" panose="030F0702030302020204" pitchFamily="66" charset="0"/>
            </a:endParaRPr>
          </a:p>
          <a:p>
            <a:pPr marL="0" indent="0" algn="ctr">
              <a:buNone/>
            </a:pPr>
            <a:endParaRPr lang="en-US" sz="1400" dirty="0">
              <a:latin typeface="Comic Sans MS" panose="030F0702030302020204" pitchFamily="66" charset="0"/>
            </a:endParaRPr>
          </a:p>
          <a:p>
            <a:pPr marL="0" indent="0" algn="ctr">
              <a:buNone/>
            </a:pPr>
            <a:r>
              <a:rPr lang="en-US" sz="1400" dirty="0">
                <a:latin typeface="Comic Sans MS" panose="030F0702030302020204" pitchFamily="66" charset="0"/>
              </a:rPr>
              <a:t>The coding used is shown, and would be applied to all values in the original data set…</a:t>
            </a:r>
            <a:endParaRPr lang="en-GB" sz="1400" dirty="0">
              <a:latin typeface="Comic Sans MS" panose="030F0702030302020204" pitchFamily="66" charset="0"/>
            </a:endParaRPr>
          </a:p>
        </p:txBody>
      </p:sp>
      <p:sp>
        <p:nvSpPr>
          <p:cNvPr id="4" name="コンテンツ プレースホルダー 2">
            <a:extLst>
              <a:ext uri="{FF2B5EF4-FFF2-40B4-BE49-F238E27FC236}">
                <a16:creationId xmlns:a16="http://schemas.microsoft.com/office/drawing/2014/main" id="{C563D3B5-7AF1-4E4C-9D94-D4E85AA9E473}"/>
              </a:ext>
            </a:extLst>
          </p:cNvPr>
          <p:cNvSpPr txBox="1">
            <a:spLocks/>
          </p:cNvSpPr>
          <p:nvPr/>
        </p:nvSpPr>
        <p:spPr>
          <a:xfrm>
            <a:off x="8613201" y="6547282"/>
            <a:ext cx="530799" cy="31071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600" dirty="0">
                <a:latin typeface="Comic Sans MS" panose="030F0702030302020204" pitchFamily="66" charset="0"/>
              </a:rPr>
              <a:t>3D</a:t>
            </a:r>
            <a:endParaRPr lang="en-GB" sz="16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 name="テキスト ボックス 4">
                <a:extLst>
                  <a:ext uri="{FF2B5EF4-FFF2-40B4-BE49-F238E27FC236}">
                    <a16:creationId xmlns:a16="http://schemas.microsoft.com/office/drawing/2014/main" id="{FE29C2A8-F0EF-4B4A-86A4-25B6B29E2030}"/>
                  </a:ext>
                </a:extLst>
              </p:cNvPr>
              <p:cNvSpPr txBox="1"/>
              <p:nvPr/>
            </p:nvSpPr>
            <p:spPr>
              <a:xfrm>
                <a:off x="3462951" y="4119327"/>
                <a:ext cx="1644617" cy="80663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800" b="0" i="1" smtClean="0">
                          <a:latin typeface="Cambria Math" panose="02040503050406030204" pitchFamily="18" charset="0"/>
                        </a:rPr>
                        <m:t>𝑍</m:t>
                      </m:r>
                      <m:r>
                        <a:rPr lang="en-US" sz="2800" b="0" i="1" smtClean="0">
                          <a:latin typeface="Cambria Math" panose="02040503050406030204" pitchFamily="18" charset="0"/>
                        </a:rPr>
                        <m:t>=</m:t>
                      </m:r>
                      <m:f>
                        <m:fPr>
                          <m:ctrlPr>
                            <a:rPr lang="en-US" sz="2800" b="0" i="1" smtClean="0">
                              <a:latin typeface="Cambria Math" panose="02040503050406030204" pitchFamily="18" charset="0"/>
                            </a:rPr>
                          </m:ctrlPr>
                        </m:fPr>
                        <m:num>
                          <m:r>
                            <a:rPr lang="en-US" sz="2800" b="0" i="1" smtClean="0">
                              <a:latin typeface="Cambria Math" panose="02040503050406030204" pitchFamily="18" charset="0"/>
                            </a:rPr>
                            <m:t>𝑋</m:t>
                          </m:r>
                          <m:r>
                            <a:rPr lang="en-US" sz="2800" b="0" i="1" smtClean="0">
                              <a:latin typeface="Cambria Math" panose="02040503050406030204" pitchFamily="18" charset="0"/>
                            </a:rPr>
                            <m:t>−</m:t>
                          </m:r>
                          <m:r>
                            <a:rPr lang="en-US" sz="2800" b="0" i="1" smtClean="0">
                              <a:latin typeface="Cambria Math" panose="02040503050406030204" pitchFamily="18" charset="0"/>
                              <a:ea typeface="Cambria Math" panose="02040503050406030204" pitchFamily="18" charset="0"/>
                            </a:rPr>
                            <m:t>𝜇</m:t>
                          </m:r>
                        </m:num>
                        <m:den>
                          <m:r>
                            <a:rPr lang="en-US" sz="2800" b="0" i="1" smtClean="0">
                              <a:latin typeface="Cambria Math" panose="02040503050406030204" pitchFamily="18" charset="0"/>
                              <a:ea typeface="Cambria Math" panose="02040503050406030204" pitchFamily="18" charset="0"/>
                            </a:rPr>
                            <m:t>𝜎</m:t>
                          </m:r>
                        </m:den>
                      </m:f>
                    </m:oMath>
                  </m:oMathPara>
                </a14:m>
                <a:endParaRPr lang="en-GB" sz="2800" dirty="0"/>
              </a:p>
            </p:txBody>
          </p:sp>
        </mc:Choice>
        <mc:Fallback xmlns="">
          <p:sp>
            <p:nvSpPr>
              <p:cNvPr id="5" name="テキスト ボックス 4">
                <a:extLst>
                  <a:ext uri="{FF2B5EF4-FFF2-40B4-BE49-F238E27FC236}">
                    <a16:creationId xmlns:a16="http://schemas.microsoft.com/office/drawing/2014/main" id="{FE29C2A8-F0EF-4B4A-86A4-25B6B29E2030}"/>
                  </a:ext>
                </a:extLst>
              </p:cNvPr>
              <p:cNvSpPr txBox="1">
                <a:spLocks noRot="1" noChangeAspect="1" noMove="1" noResize="1" noEditPoints="1" noAdjustHandles="1" noChangeArrowheads="1" noChangeShapeType="1" noTextEdit="1"/>
              </p:cNvSpPr>
              <p:nvPr/>
            </p:nvSpPr>
            <p:spPr>
              <a:xfrm>
                <a:off x="3462951" y="4119327"/>
                <a:ext cx="1644617" cy="806631"/>
              </a:xfrm>
              <a:prstGeom prst="rect">
                <a:avLst/>
              </a:prstGeom>
              <a:blipFill>
                <a:blip r:embed="rId2"/>
                <a:stretch>
                  <a:fillRect/>
                </a:stretch>
              </a:blipFill>
            </p:spPr>
            <p:txBody>
              <a:bodyPr/>
              <a:lstStyle/>
              <a:p>
                <a:r>
                  <a:rPr lang="en-GB">
                    <a:noFill/>
                  </a:rPr>
                  <a:t> </a:t>
                </a:r>
              </a:p>
            </p:txBody>
          </p:sp>
        </mc:Fallback>
      </mc:AlternateContent>
      <p:sp>
        <p:nvSpPr>
          <p:cNvPr id="17" name="テキスト ボックス 16">
            <a:extLst>
              <a:ext uri="{FF2B5EF4-FFF2-40B4-BE49-F238E27FC236}">
                <a16:creationId xmlns:a16="http://schemas.microsoft.com/office/drawing/2014/main" id="{14DA513C-0D2D-4997-BCC8-13BFD5A87246}"/>
              </a:ext>
            </a:extLst>
          </p:cNvPr>
          <p:cNvSpPr txBox="1"/>
          <p:nvPr/>
        </p:nvSpPr>
        <p:spPr>
          <a:xfrm>
            <a:off x="787652" y="5404920"/>
            <a:ext cx="1747318" cy="830997"/>
          </a:xfrm>
          <a:prstGeom prst="rect">
            <a:avLst/>
          </a:prstGeom>
          <a:noFill/>
        </p:spPr>
        <p:txBody>
          <a:bodyPr wrap="square" rtlCol="0">
            <a:spAutoFit/>
          </a:bodyPr>
          <a:lstStyle/>
          <a:p>
            <a:pPr algn="ctr"/>
            <a:r>
              <a:rPr lang="en-US" sz="1600" dirty="0">
                <a:solidFill>
                  <a:srgbClr val="FF0000"/>
                </a:solidFill>
                <a:latin typeface="Comic Sans MS" panose="030F0702030302020204" pitchFamily="66" charset="0"/>
              </a:rPr>
              <a:t>The </a:t>
            </a:r>
            <a:r>
              <a:rPr lang="en-US" sz="1600" dirty="0" err="1">
                <a:solidFill>
                  <a:srgbClr val="FF0000"/>
                </a:solidFill>
                <a:latin typeface="Comic Sans MS" panose="030F0702030302020204" pitchFamily="66" charset="0"/>
              </a:rPr>
              <a:t>standardised</a:t>
            </a:r>
            <a:r>
              <a:rPr lang="en-US" sz="1600" dirty="0">
                <a:solidFill>
                  <a:srgbClr val="FF0000"/>
                </a:solidFill>
                <a:latin typeface="Comic Sans MS" panose="030F0702030302020204" pitchFamily="66" charset="0"/>
              </a:rPr>
              <a:t> set of values</a:t>
            </a:r>
            <a:endParaRPr lang="en-GB" sz="1600" dirty="0">
              <a:solidFill>
                <a:srgbClr val="FF0000"/>
              </a:solidFill>
              <a:latin typeface="Comic Sans MS" panose="030F0702030302020204" pitchFamily="66" charset="0"/>
            </a:endParaRPr>
          </a:p>
        </p:txBody>
      </p:sp>
      <p:cxnSp>
        <p:nvCxnSpPr>
          <p:cNvPr id="19" name="直線矢印コネクタ 18">
            <a:extLst>
              <a:ext uri="{FF2B5EF4-FFF2-40B4-BE49-F238E27FC236}">
                <a16:creationId xmlns:a16="http://schemas.microsoft.com/office/drawing/2014/main" id="{7B38E259-D93F-4213-AC84-22A013D752E6}"/>
              </a:ext>
            </a:extLst>
          </p:cNvPr>
          <p:cNvCxnSpPr>
            <a:cxnSpLocks/>
          </p:cNvCxnSpPr>
          <p:nvPr/>
        </p:nvCxnSpPr>
        <p:spPr>
          <a:xfrm flipV="1">
            <a:off x="2218099" y="4780230"/>
            <a:ext cx="1131682" cy="70617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3" name="直線矢印コネクタ 42">
            <a:extLst>
              <a:ext uri="{FF2B5EF4-FFF2-40B4-BE49-F238E27FC236}">
                <a16:creationId xmlns:a16="http://schemas.microsoft.com/office/drawing/2014/main" id="{663056CD-9ED2-448C-A09C-E7DF05B08837}"/>
              </a:ext>
            </a:extLst>
          </p:cNvPr>
          <p:cNvCxnSpPr>
            <a:cxnSpLocks/>
          </p:cNvCxnSpPr>
          <p:nvPr/>
        </p:nvCxnSpPr>
        <p:spPr>
          <a:xfrm flipH="1">
            <a:off x="4335099" y="3286408"/>
            <a:ext cx="318382" cy="749929"/>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9" name="テキスト ボックス 48">
            <a:extLst>
              <a:ext uri="{FF2B5EF4-FFF2-40B4-BE49-F238E27FC236}">
                <a16:creationId xmlns:a16="http://schemas.microsoft.com/office/drawing/2014/main" id="{C6377B87-14D9-4418-A82B-F5FA71E472E1}"/>
              </a:ext>
            </a:extLst>
          </p:cNvPr>
          <p:cNvSpPr txBox="1"/>
          <p:nvPr/>
        </p:nvSpPr>
        <p:spPr>
          <a:xfrm>
            <a:off x="4209861" y="2580238"/>
            <a:ext cx="1747318" cy="584775"/>
          </a:xfrm>
          <a:prstGeom prst="rect">
            <a:avLst/>
          </a:prstGeom>
          <a:noFill/>
        </p:spPr>
        <p:txBody>
          <a:bodyPr wrap="square" rtlCol="0">
            <a:spAutoFit/>
          </a:bodyPr>
          <a:lstStyle/>
          <a:p>
            <a:pPr algn="ctr"/>
            <a:r>
              <a:rPr lang="en-US" sz="1600" dirty="0">
                <a:solidFill>
                  <a:srgbClr val="FF0000"/>
                </a:solidFill>
                <a:latin typeface="Comic Sans MS" panose="030F0702030302020204" pitchFamily="66" charset="0"/>
              </a:rPr>
              <a:t>The original set of values</a:t>
            </a:r>
            <a:endParaRPr lang="en-GB" sz="1600" dirty="0">
              <a:solidFill>
                <a:srgbClr val="FF0000"/>
              </a:solidFill>
              <a:latin typeface="Comic Sans MS" panose="030F0702030302020204" pitchFamily="66" charset="0"/>
            </a:endParaRPr>
          </a:p>
        </p:txBody>
      </p:sp>
      <p:cxnSp>
        <p:nvCxnSpPr>
          <p:cNvPr id="50" name="直線矢印コネクタ 49">
            <a:extLst>
              <a:ext uri="{FF2B5EF4-FFF2-40B4-BE49-F238E27FC236}">
                <a16:creationId xmlns:a16="http://schemas.microsoft.com/office/drawing/2014/main" id="{69FD304A-FDC4-4E08-8A63-879D4530C6A4}"/>
              </a:ext>
            </a:extLst>
          </p:cNvPr>
          <p:cNvCxnSpPr>
            <a:cxnSpLocks/>
          </p:cNvCxnSpPr>
          <p:nvPr/>
        </p:nvCxnSpPr>
        <p:spPr>
          <a:xfrm flipH="1">
            <a:off x="5229883" y="3684760"/>
            <a:ext cx="763512" cy="522084"/>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2" name="テキスト ボックス 51">
            <a:extLst>
              <a:ext uri="{FF2B5EF4-FFF2-40B4-BE49-F238E27FC236}">
                <a16:creationId xmlns:a16="http://schemas.microsoft.com/office/drawing/2014/main" id="{2ADE41AD-C577-4DA3-82F8-D62F9F1DE956}"/>
              </a:ext>
            </a:extLst>
          </p:cNvPr>
          <p:cNvSpPr txBox="1"/>
          <p:nvPr/>
        </p:nvSpPr>
        <p:spPr>
          <a:xfrm>
            <a:off x="5794217" y="3313569"/>
            <a:ext cx="1747318" cy="338554"/>
          </a:xfrm>
          <a:prstGeom prst="rect">
            <a:avLst/>
          </a:prstGeom>
          <a:noFill/>
        </p:spPr>
        <p:txBody>
          <a:bodyPr wrap="square" rtlCol="0">
            <a:spAutoFit/>
          </a:bodyPr>
          <a:lstStyle/>
          <a:p>
            <a:pPr algn="ctr"/>
            <a:r>
              <a:rPr lang="en-US" sz="1600" dirty="0">
                <a:solidFill>
                  <a:srgbClr val="FF0000"/>
                </a:solidFill>
                <a:latin typeface="Comic Sans MS" panose="030F0702030302020204" pitchFamily="66" charset="0"/>
              </a:rPr>
              <a:t>The mean</a:t>
            </a:r>
            <a:endParaRPr lang="en-GB" sz="1600" dirty="0">
              <a:solidFill>
                <a:srgbClr val="FF0000"/>
              </a:solidFill>
              <a:latin typeface="Comic Sans MS" panose="030F0702030302020204" pitchFamily="66" charset="0"/>
            </a:endParaRPr>
          </a:p>
        </p:txBody>
      </p:sp>
      <p:cxnSp>
        <p:nvCxnSpPr>
          <p:cNvPr id="53" name="直線矢印コネクタ 52">
            <a:extLst>
              <a:ext uri="{FF2B5EF4-FFF2-40B4-BE49-F238E27FC236}">
                <a16:creationId xmlns:a16="http://schemas.microsoft.com/office/drawing/2014/main" id="{63818916-FE05-4795-B22A-39920920AD99}"/>
              </a:ext>
            </a:extLst>
          </p:cNvPr>
          <p:cNvCxnSpPr>
            <a:cxnSpLocks/>
          </p:cNvCxnSpPr>
          <p:nvPr/>
        </p:nvCxnSpPr>
        <p:spPr>
          <a:xfrm flipH="1" flipV="1">
            <a:off x="4848129" y="4947719"/>
            <a:ext cx="728806" cy="665429"/>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4" name="テキスト ボックス 53">
            <a:extLst>
              <a:ext uri="{FF2B5EF4-FFF2-40B4-BE49-F238E27FC236}">
                <a16:creationId xmlns:a16="http://schemas.microsoft.com/office/drawing/2014/main" id="{3C27D8A4-4343-4950-87C9-992E0745D45B}"/>
              </a:ext>
            </a:extLst>
          </p:cNvPr>
          <p:cNvSpPr txBox="1"/>
          <p:nvPr/>
        </p:nvSpPr>
        <p:spPr>
          <a:xfrm>
            <a:off x="5495453" y="5450187"/>
            <a:ext cx="1747318" cy="584775"/>
          </a:xfrm>
          <a:prstGeom prst="rect">
            <a:avLst/>
          </a:prstGeom>
          <a:noFill/>
        </p:spPr>
        <p:txBody>
          <a:bodyPr wrap="square" rtlCol="0">
            <a:spAutoFit/>
          </a:bodyPr>
          <a:lstStyle/>
          <a:p>
            <a:pPr algn="ctr"/>
            <a:r>
              <a:rPr lang="en-US" sz="1600" dirty="0">
                <a:solidFill>
                  <a:srgbClr val="FF0000"/>
                </a:solidFill>
                <a:latin typeface="Comic Sans MS" panose="030F0702030302020204" pitchFamily="66" charset="0"/>
              </a:rPr>
              <a:t>The standard deviation</a:t>
            </a:r>
            <a:endParaRPr lang="en-GB" sz="16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5" name="テキスト ボックス 54">
                <a:extLst>
                  <a:ext uri="{FF2B5EF4-FFF2-40B4-BE49-F238E27FC236}">
                    <a16:creationId xmlns:a16="http://schemas.microsoft.com/office/drawing/2014/main" id="{98EDA7DB-733E-4FAA-97B7-E96F61F46C84}"/>
                  </a:ext>
                </a:extLst>
              </p:cNvPr>
              <p:cNvSpPr txBox="1"/>
              <p:nvPr/>
            </p:nvSpPr>
            <p:spPr>
              <a:xfrm>
                <a:off x="0" y="0"/>
                <a:ext cx="1059456" cy="518604"/>
              </a:xfrm>
              <a:prstGeom prst="rect">
                <a:avLst/>
              </a:prstGeom>
              <a:solidFill>
                <a:schemeClr val="bg1"/>
              </a:solidFill>
              <a:ln w="25400">
                <a:solidFill>
                  <a:schemeClr val="tx1"/>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𝑍</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𝑋</m:t>
                          </m:r>
                          <m:r>
                            <a:rPr lang="en-US" b="0" i="1" smtClean="0">
                              <a:latin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𝜇</m:t>
                          </m:r>
                        </m:num>
                        <m:den>
                          <m:r>
                            <a:rPr lang="en-US" b="0" i="1" smtClean="0">
                              <a:latin typeface="Cambria Math" panose="02040503050406030204" pitchFamily="18" charset="0"/>
                              <a:ea typeface="Cambria Math" panose="02040503050406030204" pitchFamily="18" charset="0"/>
                            </a:rPr>
                            <m:t>𝜎</m:t>
                          </m:r>
                        </m:den>
                      </m:f>
                    </m:oMath>
                  </m:oMathPara>
                </a14:m>
                <a:endParaRPr lang="en-GB" dirty="0"/>
              </a:p>
            </p:txBody>
          </p:sp>
        </mc:Choice>
        <mc:Fallback xmlns="">
          <p:sp>
            <p:nvSpPr>
              <p:cNvPr id="55" name="テキスト ボックス 54">
                <a:extLst>
                  <a:ext uri="{FF2B5EF4-FFF2-40B4-BE49-F238E27FC236}">
                    <a16:creationId xmlns:a16="http://schemas.microsoft.com/office/drawing/2014/main" id="{98EDA7DB-733E-4FAA-97B7-E96F61F46C84}"/>
                  </a:ext>
                </a:extLst>
              </p:cNvPr>
              <p:cNvSpPr txBox="1">
                <a:spLocks noRot="1" noChangeAspect="1" noMove="1" noResize="1" noEditPoints="1" noAdjustHandles="1" noChangeArrowheads="1" noChangeShapeType="1" noTextEdit="1"/>
              </p:cNvSpPr>
              <p:nvPr/>
            </p:nvSpPr>
            <p:spPr>
              <a:xfrm>
                <a:off x="0" y="0"/>
                <a:ext cx="1059456" cy="518604"/>
              </a:xfrm>
              <a:prstGeom prst="rect">
                <a:avLst/>
              </a:prstGeom>
              <a:blipFill>
                <a:blip r:embed="rId3"/>
                <a:stretch>
                  <a:fillRect/>
                </a:stretch>
              </a:blipFill>
              <a:ln w="25400">
                <a:solidFill>
                  <a:schemeClr val="tx1"/>
                </a:solidFill>
              </a:ln>
            </p:spPr>
            <p:txBody>
              <a:bodyPr/>
              <a:lstStyle/>
              <a:p>
                <a:r>
                  <a:rPr lang="en-GB">
                    <a:noFill/>
                  </a:rPr>
                  <a:t> </a:t>
                </a:r>
              </a:p>
            </p:txBody>
          </p:sp>
        </mc:Fallback>
      </mc:AlternateContent>
    </p:spTree>
    <p:extLst>
      <p:ext uri="{BB962C8B-B14F-4D97-AF65-F5344CB8AC3E}">
        <p14:creationId xmlns:p14="http://schemas.microsoft.com/office/powerpoint/2010/main" val="3744271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blinds(horizontal)">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blinds(horizontal)">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3"/>
                                        </p:tgtEl>
                                        <p:attrNameLst>
                                          <p:attrName>style.visibility</p:attrName>
                                        </p:attrNameLst>
                                      </p:cBhvr>
                                      <p:to>
                                        <p:strVal val="visible"/>
                                      </p:to>
                                    </p:set>
                                    <p:animEffect transition="in" filter="blinds(horizontal)">
                                      <p:cBhvr>
                                        <p:cTn id="22" dur="500"/>
                                        <p:tgtEl>
                                          <p:spTgt spid="43"/>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9"/>
                                        </p:tgtEl>
                                        <p:attrNameLst>
                                          <p:attrName>style.visibility</p:attrName>
                                        </p:attrNameLst>
                                      </p:cBhvr>
                                      <p:to>
                                        <p:strVal val="visible"/>
                                      </p:to>
                                    </p:set>
                                    <p:animEffect transition="in" filter="blinds(horizontal)">
                                      <p:cBhvr>
                                        <p:cTn id="27" dur="500"/>
                                        <p:tgtEl>
                                          <p:spTgt spid="4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50"/>
                                        </p:tgtEl>
                                        <p:attrNameLst>
                                          <p:attrName>style.visibility</p:attrName>
                                        </p:attrNameLst>
                                      </p:cBhvr>
                                      <p:to>
                                        <p:strVal val="visible"/>
                                      </p:to>
                                    </p:set>
                                    <p:animEffect transition="in" filter="blinds(horizontal)">
                                      <p:cBhvr>
                                        <p:cTn id="32" dur="500"/>
                                        <p:tgtEl>
                                          <p:spTgt spid="50"/>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52"/>
                                        </p:tgtEl>
                                        <p:attrNameLst>
                                          <p:attrName>style.visibility</p:attrName>
                                        </p:attrNameLst>
                                      </p:cBhvr>
                                      <p:to>
                                        <p:strVal val="visible"/>
                                      </p:to>
                                    </p:set>
                                    <p:animEffect transition="in" filter="blinds(horizontal)">
                                      <p:cBhvr>
                                        <p:cTn id="37" dur="500"/>
                                        <p:tgtEl>
                                          <p:spTgt spid="52"/>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53"/>
                                        </p:tgtEl>
                                        <p:attrNameLst>
                                          <p:attrName>style.visibility</p:attrName>
                                        </p:attrNameLst>
                                      </p:cBhvr>
                                      <p:to>
                                        <p:strVal val="visible"/>
                                      </p:to>
                                    </p:set>
                                    <p:animEffect transition="in" filter="blinds(horizontal)">
                                      <p:cBhvr>
                                        <p:cTn id="42" dur="500"/>
                                        <p:tgtEl>
                                          <p:spTgt spid="53"/>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54"/>
                                        </p:tgtEl>
                                        <p:attrNameLst>
                                          <p:attrName>style.visibility</p:attrName>
                                        </p:attrNameLst>
                                      </p:cBhvr>
                                      <p:to>
                                        <p:strVal val="visible"/>
                                      </p:to>
                                    </p:set>
                                    <p:animEffect transition="in" filter="blinds(horizontal)">
                                      <p:cBhvr>
                                        <p:cTn id="47" dur="500"/>
                                        <p:tgtEl>
                                          <p:spTgt spid="54"/>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55"/>
                                        </p:tgtEl>
                                        <p:attrNameLst>
                                          <p:attrName>style.visibility</p:attrName>
                                        </p:attrNameLst>
                                      </p:cBhvr>
                                      <p:to>
                                        <p:strVal val="visible"/>
                                      </p:to>
                                    </p:set>
                                    <p:animEffect transition="in" filter="blinds(horizontal)">
                                      <p:cBhvr>
                                        <p:cTn id="52"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7" grpId="0"/>
      <p:bldP spid="49" grpId="0"/>
      <p:bldP spid="52" grpId="0"/>
      <p:bldP spid="54" grpId="0"/>
      <p:bldP spid="5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13579D-BADB-4CB7-B073-B1A7FA9A53E7}"/>
              </a:ext>
            </a:extLst>
          </p:cNvPr>
          <p:cNvSpPr>
            <a:spLocks noGrp="1"/>
          </p:cNvSpPr>
          <p:nvPr>
            <p:ph type="title"/>
          </p:nvPr>
        </p:nvSpPr>
        <p:spPr>
          <a:xfrm>
            <a:off x="628650" y="187573"/>
            <a:ext cx="7886700" cy="1325563"/>
          </a:xfrm>
        </p:spPr>
        <p:txBody>
          <a:bodyPr>
            <a:normAutofit/>
          </a:bodyPr>
          <a:lstStyle/>
          <a:p>
            <a:pPr algn="ctr"/>
            <a:r>
              <a:rPr lang="en-US" dirty="0">
                <a:latin typeface="Comic Sans MS" panose="030F0702030302020204" pitchFamily="66" charset="0"/>
              </a:rPr>
              <a:t>The normal distribution</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2C05EC9A-9A67-481E-9F6E-17B5E76AB2CF}"/>
                  </a:ext>
                </a:extLst>
              </p:cNvPr>
              <p:cNvSpPr>
                <a:spLocks noGrp="1"/>
              </p:cNvSpPr>
              <p:nvPr>
                <p:ph idx="1"/>
              </p:nvPr>
            </p:nvSpPr>
            <p:spPr>
              <a:xfrm>
                <a:off x="230820" y="1544714"/>
                <a:ext cx="3551068" cy="4928513"/>
              </a:xfrm>
            </p:spPr>
            <p:txBody>
              <a:bodyPr>
                <a:normAutofit/>
              </a:bodyPr>
              <a:lstStyle/>
              <a:p>
                <a:pPr marL="0" indent="0" algn="ctr">
                  <a:buNone/>
                </a:pPr>
                <a:r>
                  <a:rPr lang="en-US" sz="1600" b="1" dirty="0">
                    <a:latin typeface="Comic Sans MS" panose="030F0702030302020204" pitchFamily="66" charset="0"/>
                  </a:rPr>
                  <a:t>You need to be able to use the standard normal distribution. If you need to work out an unknown mean or standard deviation, you will need to use this…</a:t>
                </a:r>
                <a:endParaRPr lang="en-US" sz="1600" dirty="0">
                  <a:latin typeface="Comic Sans MS" panose="030F0702030302020204" pitchFamily="66" charset="0"/>
                </a:endParaRPr>
              </a:p>
              <a:p>
                <a:pPr marL="0" indent="0" algn="ctr">
                  <a:buNone/>
                </a:pPr>
                <a:endParaRPr lang="en-US" sz="1400" dirty="0">
                  <a:latin typeface="Comic Sans MS" panose="030F0702030302020204" pitchFamily="66" charset="0"/>
                </a:endParaRPr>
              </a:p>
              <a:p>
                <a:pPr marL="0" indent="0" algn="ctr">
                  <a:buNone/>
                </a:pPr>
                <a:r>
                  <a:rPr lang="en-US" sz="1400" dirty="0">
                    <a:latin typeface="Comic Sans MS" panose="030F0702030302020204" pitchFamily="66" charset="0"/>
                  </a:rPr>
                  <a:t>For example, imagine we had this table of data on shoe sizes (</a:t>
                </a:r>
                <a14:m>
                  <m:oMath xmlns:m="http://schemas.openxmlformats.org/officeDocument/2006/math">
                    <m:r>
                      <a:rPr lang="en-US" sz="1400" i="1" dirty="0" smtClean="0">
                        <a:latin typeface="Cambria Math" panose="02040503050406030204" pitchFamily="18" charset="0"/>
                      </a:rPr>
                      <m:t>𝑋</m:t>
                    </m:r>
                  </m:oMath>
                </a14:m>
                <a:r>
                  <a:rPr lang="en-US" sz="1400" dirty="0">
                    <a:latin typeface="Comic Sans MS" panose="030F0702030302020204" pitchFamily="66" charset="0"/>
                  </a:rPr>
                  <a:t>)</a:t>
                </a:r>
              </a:p>
              <a:p>
                <a:pPr marL="0" indent="0" algn="ctr">
                  <a:buNone/>
                </a:pPr>
                <a:endParaRPr lang="en-US" sz="1400" dirty="0">
                  <a:latin typeface="Comic Sans MS" panose="030F0702030302020204" pitchFamily="66" charset="0"/>
                </a:endParaRPr>
              </a:p>
              <a:p>
                <a:pPr marL="0" indent="0" algn="ctr">
                  <a:buNone/>
                </a:pPr>
                <a:endParaRPr lang="en-US" sz="1400" dirty="0">
                  <a:latin typeface="Comic Sans MS" panose="030F0702030302020204" pitchFamily="66" charset="0"/>
                </a:endParaRPr>
              </a:p>
              <a:p>
                <a:pPr marL="0" indent="0" algn="ctr">
                  <a:buNone/>
                </a:pPr>
                <a:r>
                  <a:rPr lang="en-US" sz="1400" dirty="0">
                    <a:latin typeface="Comic Sans MS" panose="030F0702030302020204" pitchFamily="66" charset="0"/>
                  </a:rPr>
                  <a:t>We could calculate the mean and standard deviation for this set of data</a:t>
                </a:r>
              </a:p>
              <a:p>
                <a:pPr marL="0" indent="0" algn="ctr">
                  <a:buNone/>
                </a:pPr>
                <a:endParaRPr lang="en-US" sz="1400" dirty="0">
                  <a:latin typeface="Comic Sans MS" panose="030F0702030302020204" pitchFamily="66" charset="0"/>
                </a:endParaRPr>
              </a:p>
              <a:p>
                <a:pPr marL="0" indent="0" algn="ctr">
                  <a:buNone/>
                </a:pPr>
                <a:endParaRPr lang="en-US" sz="1400" dirty="0">
                  <a:latin typeface="Comic Sans MS" panose="030F0702030302020204" pitchFamily="66" charset="0"/>
                </a:endParaRPr>
              </a:p>
              <a:p>
                <a:pPr marL="0" indent="0" algn="ctr">
                  <a:buNone/>
                </a:pPr>
                <a:endParaRPr lang="en-US" sz="1400" dirty="0">
                  <a:latin typeface="Comic Sans MS" panose="030F0702030302020204" pitchFamily="66" charset="0"/>
                </a:endParaRPr>
              </a:p>
              <a:p>
                <a:pPr marL="0" indent="0" algn="ctr">
                  <a:buNone/>
                </a:pPr>
                <a:r>
                  <a:rPr lang="en-US" sz="1400" dirty="0">
                    <a:latin typeface="Comic Sans MS" panose="030F0702030302020204" pitchFamily="66" charset="0"/>
                    <a:sym typeface="Wingdings" panose="05000000000000000000" pitchFamily="2" charset="2"/>
                  </a:rPr>
                  <a:t> Now, we code the data using the formula we saw, to create a new data set, Z (the frequencies stay the same)</a:t>
                </a:r>
                <a:endParaRPr lang="en-US" sz="1400" dirty="0">
                  <a:latin typeface="Comic Sans MS" panose="030F0702030302020204" pitchFamily="66" charset="0"/>
                </a:endParaRPr>
              </a:p>
              <a:p>
                <a:pPr marL="0" indent="0" algn="ctr">
                  <a:buNone/>
                </a:pPr>
                <a:endParaRPr lang="en-US" sz="1400" dirty="0">
                  <a:latin typeface="Comic Sans MS" panose="030F0702030302020204" pitchFamily="66" charset="0"/>
                </a:endParaRPr>
              </a:p>
            </p:txBody>
          </p:sp>
        </mc:Choice>
        <mc:Fallback xmlns="">
          <p:sp>
            <p:nvSpPr>
              <p:cNvPr id="3" name="コンテンツ プレースホルダー 2">
                <a:extLst>
                  <a:ext uri="{FF2B5EF4-FFF2-40B4-BE49-F238E27FC236}">
                    <a16:creationId xmlns:a16="http://schemas.microsoft.com/office/drawing/2014/main" id="{2C05EC9A-9A67-481E-9F6E-17B5E76AB2CF}"/>
                  </a:ext>
                </a:extLst>
              </p:cNvPr>
              <p:cNvSpPr>
                <a:spLocks noGrp="1" noRot="1" noChangeAspect="1" noMove="1" noResize="1" noEditPoints="1" noAdjustHandles="1" noChangeArrowheads="1" noChangeShapeType="1" noTextEdit="1"/>
              </p:cNvSpPr>
              <p:nvPr>
                <p:ph idx="1"/>
              </p:nvPr>
            </p:nvSpPr>
            <p:spPr>
              <a:xfrm>
                <a:off x="230820" y="1544714"/>
                <a:ext cx="3551068" cy="4928513"/>
              </a:xfrm>
              <a:blipFill>
                <a:blip r:embed="rId3"/>
                <a:stretch>
                  <a:fillRect t="-742" r="-2234"/>
                </a:stretch>
              </a:blipFill>
            </p:spPr>
            <p:txBody>
              <a:bodyPr/>
              <a:lstStyle/>
              <a:p>
                <a:r>
                  <a:rPr lang="en-GB">
                    <a:noFill/>
                  </a:rPr>
                  <a:t> </a:t>
                </a:r>
              </a:p>
            </p:txBody>
          </p:sp>
        </mc:Fallback>
      </mc:AlternateContent>
      <p:sp>
        <p:nvSpPr>
          <p:cNvPr id="4" name="コンテンツ プレースホルダー 2">
            <a:extLst>
              <a:ext uri="{FF2B5EF4-FFF2-40B4-BE49-F238E27FC236}">
                <a16:creationId xmlns:a16="http://schemas.microsoft.com/office/drawing/2014/main" id="{C563D3B5-7AF1-4E4C-9D94-D4E85AA9E473}"/>
              </a:ext>
            </a:extLst>
          </p:cNvPr>
          <p:cNvSpPr txBox="1">
            <a:spLocks/>
          </p:cNvSpPr>
          <p:nvPr/>
        </p:nvSpPr>
        <p:spPr>
          <a:xfrm>
            <a:off x="8613201" y="6547282"/>
            <a:ext cx="530799" cy="31071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600" dirty="0">
                <a:latin typeface="Comic Sans MS" panose="030F0702030302020204" pitchFamily="66" charset="0"/>
              </a:rPr>
              <a:t>3D</a:t>
            </a:r>
            <a:endParaRPr lang="en-GB" sz="16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5" name="テキスト ボックス 54">
                <a:extLst>
                  <a:ext uri="{FF2B5EF4-FFF2-40B4-BE49-F238E27FC236}">
                    <a16:creationId xmlns:a16="http://schemas.microsoft.com/office/drawing/2014/main" id="{98EDA7DB-733E-4FAA-97B7-E96F61F46C84}"/>
                  </a:ext>
                </a:extLst>
              </p:cNvPr>
              <p:cNvSpPr txBox="1"/>
              <p:nvPr/>
            </p:nvSpPr>
            <p:spPr>
              <a:xfrm>
                <a:off x="0" y="0"/>
                <a:ext cx="1059456" cy="518604"/>
              </a:xfrm>
              <a:prstGeom prst="rect">
                <a:avLst/>
              </a:prstGeom>
              <a:solidFill>
                <a:schemeClr val="bg1"/>
              </a:solidFill>
              <a:ln w="25400">
                <a:solidFill>
                  <a:schemeClr val="tx1"/>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𝑍</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𝑋</m:t>
                          </m:r>
                          <m:r>
                            <a:rPr lang="en-US" b="0" i="1" smtClean="0">
                              <a:latin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𝜇</m:t>
                          </m:r>
                        </m:num>
                        <m:den>
                          <m:r>
                            <a:rPr lang="en-US" b="0" i="1" smtClean="0">
                              <a:latin typeface="Cambria Math" panose="02040503050406030204" pitchFamily="18" charset="0"/>
                              <a:ea typeface="Cambria Math" panose="02040503050406030204" pitchFamily="18" charset="0"/>
                            </a:rPr>
                            <m:t>𝜎</m:t>
                          </m:r>
                        </m:den>
                      </m:f>
                    </m:oMath>
                  </m:oMathPara>
                </a14:m>
                <a:endParaRPr lang="en-GB" dirty="0"/>
              </a:p>
            </p:txBody>
          </p:sp>
        </mc:Choice>
        <mc:Fallback xmlns="">
          <p:sp>
            <p:nvSpPr>
              <p:cNvPr id="55" name="テキスト ボックス 54">
                <a:extLst>
                  <a:ext uri="{FF2B5EF4-FFF2-40B4-BE49-F238E27FC236}">
                    <a16:creationId xmlns:a16="http://schemas.microsoft.com/office/drawing/2014/main" id="{98EDA7DB-733E-4FAA-97B7-E96F61F46C84}"/>
                  </a:ext>
                </a:extLst>
              </p:cNvPr>
              <p:cNvSpPr txBox="1">
                <a:spLocks noRot="1" noChangeAspect="1" noMove="1" noResize="1" noEditPoints="1" noAdjustHandles="1" noChangeArrowheads="1" noChangeShapeType="1" noTextEdit="1"/>
              </p:cNvSpPr>
              <p:nvPr/>
            </p:nvSpPr>
            <p:spPr>
              <a:xfrm>
                <a:off x="0" y="0"/>
                <a:ext cx="1059456" cy="518604"/>
              </a:xfrm>
              <a:prstGeom prst="rect">
                <a:avLst/>
              </a:prstGeom>
              <a:blipFill>
                <a:blip r:embed="rId4"/>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graphicFrame>
            <p:nvGraphicFramePr>
              <p:cNvPr id="7" name="表 6">
                <a:extLst>
                  <a:ext uri="{FF2B5EF4-FFF2-40B4-BE49-F238E27FC236}">
                    <a16:creationId xmlns:a16="http://schemas.microsoft.com/office/drawing/2014/main" id="{C990AC76-D75F-4F98-BF63-0117CD562169}"/>
                  </a:ext>
                </a:extLst>
              </p:cNvPr>
              <p:cNvGraphicFramePr>
                <a:graphicFrameLocks noGrp="1"/>
              </p:cNvGraphicFramePr>
              <p:nvPr>
                <p:extLst/>
              </p:nvPr>
            </p:nvGraphicFramePr>
            <p:xfrm>
              <a:off x="4194773" y="1243091"/>
              <a:ext cx="2224136" cy="2651760"/>
            </p:xfrm>
            <a:graphic>
              <a:graphicData uri="http://schemas.openxmlformats.org/drawingml/2006/table">
                <a:tbl>
                  <a:tblPr firstRow="1" bandRow="1">
                    <a:tableStyleId>{2D5ABB26-0587-4C30-8999-92F81FD0307C}</a:tableStyleId>
                  </a:tblPr>
                  <a:tblGrid>
                    <a:gridCol w="1112068">
                      <a:extLst>
                        <a:ext uri="{9D8B030D-6E8A-4147-A177-3AD203B41FA5}">
                          <a16:colId xmlns:a16="http://schemas.microsoft.com/office/drawing/2014/main" val="2166253990"/>
                        </a:ext>
                      </a:extLst>
                    </a:gridCol>
                    <a:gridCol w="1112068">
                      <a:extLst>
                        <a:ext uri="{9D8B030D-6E8A-4147-A177-3AD203B41FA5}">
                          <a16:colId xmlns:a16="http://schemas.microsoft.com/office/drawing/2014/main" val="1189243748"/>
                        </a:ext>
                      </a:extLst>
                    </a:gridCol>
                  </a:tblGrid>
                  <a:tr h="236176">
                    <a:tc>
                      <a:txBody>
                        <a:bodyPr/>
                        <a:lstStyle/>
                        <a:p>
                          <a:pPr algn="ctr"/>
                          <a:r>
                            <a:rPr lang="en-US" sz="1400" dirty="0">
                              <a:latin typeface="Comic Sans MS" panose="030F0702030302020204" pitchFamily="66" charset="0"/>
                            </a:rPr>
                            <a:t>Shoe size (</a:t>
                          </a:r>
                          <a14:m>
                            <m:oMath xmlns:m="http://schemas.openxmlformats.org/officeDocument/2006/math">
                              <m:r>
                                <a:rPr lang="en-US" sz="1400" i="1" dirty="0" smtClean="0">
                                  <a:latin typeface="Cambria Math" panose="02040503050406030204" pitchFamily="18" charset="0"/>
                                </a:rPr>
                                <m:t>𝑋</m:t>
                              </m:r>
                            </m:oMath>
                          </a14:m>
                          <a:r>
                            <a:rPr lang="en-US" sz="1400" dirty="0">
                              <a:latin typeface="Comic Sans MS" panose="030F0702030302020204" pitchFamily="66" charset="0"/>
                            </a:rPr>
                            <a:t>)</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latin typeface="Comic Sans MS" panose="030F0702030302020204" pitchFamily="66" charset="0"/>
                            </a:rPr>
                            <a:t>Frequency</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93218554"/>
                      </a:ext>
                    </a:extLst>
                  </a:tr>
                  <a:tr h="236176">
                    <a:tc>
                      <a:txBody>
                        <a:bodyPr/>
                        <a:lstStyle/>
                        <a:p>
                          <a:pPr algn="ctr"/>
                          <a:r>
                            <a:rPr lang="en-US" sz="1400" dirty="0">
                              <a:latin typeface="Comic Sans MS" panose="030F0702030302020204" pitchFamily="66" charset="0"/>
                            </a:rPr>
                            <a:t>6</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latin typeface="Comic Sans MS" panose="030F0702030302020204" pitchFamily="66" charset="0"/>
                            </a:rPr>
                            <a:t>1</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8182444"/>
                      </a:ext>
                    </a:extLst>
                  </a:tr>
                  <a:tr h="236176">
                    <a:tc>
                      <a:txBody>
                        <a:bodyPr/>
                        <a:lstStyle/>
                        <a:p>
                          <a:pPr algn="ctr"/>
                          <a:r>
                            <a:rPr lang="en-US" sz="1400" dirty="0">
                              <a:latin typeface="Comic Sans MS" panose="030F0702030302020204" pitchFamily="66" charset="0"/>
                            </a:rPr>
                            <a:t>7</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latin typeface="Comic Sans MS" panose="030F0702030302020204" pitchFamily="66" charset="0"/>
                            </a:rPr>
                            <a:t>3</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944625"/>
                      </a:ext>
                    </a:extLst>
                  </a:tr>
                  <a:tr h="236176">
                    <a:tc>
                      <a:txBody>
                        <a:bodyPr/>
                        <a:lstStyle/>
                        <a:p>
                          <a:pPr algn="ctr"/>
                          <a:r>
                            <a:rPr lang="en-US" sz="1400" dirty="0">
                              <a:latin typeface="Comic Sans MS" panose="030F0702030302020204" pitchFamily="66" charset="0"/>
                            </a:rPr>
                            <a:t>8</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latin typeface="Comic Sans MS" panose="030F0702030302020204" pitchFamily="66" charset="0"/>
                            </a:rPr>
                            <a:t>6</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03739820"/>
                      </a:ext>
                    </a:extLst>
                  </a:tr>
                  <a:tr h="236176">
                    <a:tc>
                      <a:txBody>
                        <a:bodyPr/>
                        <a:lstStyle/>
                        <a:p>
                          <a:pPr algn="ctr"/>
                          <a:r>
                            <a:rPr lang="en-US" sz="1400" dirty="0">
                              <a:latin typeface="Comic Sans MS" panose="030F0702030302020204" pitchFamily="66" charset="0"/>
                            </a:rPr>
                            <a:t>9</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latin typeface="Comic Sans MS" panose="030F0702030302020204" pitchFamily="66" charset="0"/>
                            </a:rPr>
                            <a:t>10</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19720736"/>
                      </a:ext>
                    </a:extLst>
                  </a:tr>
                  <a:tr h="236176">
                    <a:tc>
                      <a:txBody>
                        <a:bodyPr/>
                        <a:lstStyle/>
                        <a:p>
                          <a:pPr algn="ctr"/>
                          <a:r>
                            <a:rPr lang="en-US" sz="1400" dirty="0">
                              <a:latin typeface="Comic Sans MS" panose="030F0702030302020204" pitchFamily="66" charset="0"/>
                            </a:rPr>
                            <a:t>10</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latin typeface="Comic Sans MS" panose="030F0702030302020204" pitchFamily="66" charset="0"/>
                            </a:rPr>
                            <a:t>6</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63418387"/>
                      </a:ext>
                    </a:extLst>
                  </a:tr>
                  <a:tr h="236176">
                    <a:tc>
                      <a:txBody>
                        <a:bodyPr/>
                        <a:lstStyle/>
                        <a:p>
                          <a:pPr algn="ctr"/>
                          <a:r>
                            <a:rPr lang="en-US" sz="1400" dirty="0">
                              <a:latin typeface="Comic Sans MS" panose="030F0702030302020204" pitchFamily="66" charset="0"/>
                            </a:rPr>
                            <a:t>11</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latin typeface="Comic Sans MS" panose="030F0702030302020204" pitchFamily="66" charset="0"/>
                            </a:rPr>
                            <a:t>3</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88562450"/>
                      </a:ext>
                    </a:extLst>
                  </a:tr>
                  <a:tr h="236176">
                    <a:tc>
                      <a:txBody>
                        <a:bodyPr/>
                        <a:lstStyle/>
                        <a:p>
                          <a:pPr algn="ctr"/>
                          <a:r>
                            <a:rPr lang="en-US" sz="1400" dirty="0">
                              <a:latin typeface="Comic Sans MS" panose="030F0702030302020204" pitchFamily="66" charset="0"/>
                            </a:rPr>
                            <a:t>12</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latin typeface="Comic Sans MS" panose="030F0702030302020204" pitchFamily="66" charset="0"/>
                            </a:rPr>
                            <a:t>1</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5517265"/>
                      </a:ext>
                    </a:extLst>
                  </a:tr>
                </a:tbl>
              </a:graphicData>
            </a:graphic>
          </p:graphicFrame>
        </mc:Choice>
        <mc:Fallback xmlns="">
          <p:graphicFrame>
            <p:nvGraphicFramePr>
              <p:cNvPr id="7" name="表 6">
                <a:extLst>
                  <a:ext uri="{FF2B5EF4-FFF2-40B4-BE49-F238E27FC236}">
                    <a16:creationId xmlns:a16="http://schemas.microsoft.com/office/drawing/2014/main" id="{C990AC76-D75F-4F98-BF63-0117CD562169}"/>
                  </a:ext>
                </a:extLst>
              </p:cNvPr>
              <p:cNvGraphicFramePr>
                <a:graphicFrameLocks noGrp="1"/>
              </p:cNvGraphicFramePr>
              <p:nvPr>
                <p:extLst>
                  <p:ext uri="{D42A27DB-BD31-4B8C-83A1-F6EECF244321}">
                    <p14:modId xmlns:p14="http://schemas.microsoft.com/office/powerpoint/2010/main" val="1780378803"/>
                  </p:ext>
                </p:extLst>
              </p:nvPr>
            </p:nvGraphicFramePr>
            <p:xfrm>
              <a:off x="4194773" y="1243091"/>
              <a:ext cx="2224136" cy="2651760"/>
            </p:xfrm>
            <a:graphic>
              <a:graphicData uri="http://schemas.openxmlformats.org/drawingml/2006/table">
                <a:tbl>
                  <a:tblPr firstRow="1" bandRow="1">
                    <a:tableStyleId>{2D5ABB26-0587-4C30-8999-92F81FD0307C}</a:tableStyleId>
                  </a:tblPr>
                  <a:tblGrid>
                    <a:gridCol w="1112068">
                      <a:extLst>
                        <a:ext uri="{9D8B030D-6E8A-4147-A177-3AD203B41FA5}">
                          <a16:colId xmlns:a16="http://schemas.microsoft.com/office/drawing/2014/main" val="2166253990"/>
                        </a:ext>
                      </a:extLst>
                    </a:gridCol>
                    <a:gridCol w="1112068">
                      <a:extLst>
                        <a:ext uri="{9D8B030D-6E8A-4147-A177-3AD203B41FA5}">
                          <a16:colId xmlns:a16="http://schemas.microsoft.com/office/drawing/2014/main" val="1189243748"/>
                        </a:ext>
                      </a:extLst>
                    </a:gridCol>
                  </a:tblGrid>
                  <a:tr h="51816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5"/>
                          <a:stretch>
                            <a:fillRect l="-546" t="-1176" r="-101093" b="-424706"/>
                          </a:stretch>
                        </a:blipFill>
                      </a:tcPr>
                    </a:tc>
                    <a:tc>
                      <a:txBody>
                        <a:bodyPr/>
                        <a:lstStyle/>
                        <a:p>
                          <a:pPr algn="ctr"/>
                          <a:r>
                            <a:rPr lang="en-US" sz="1400" dirty="0">
                              <a:latin typeface="Comic Sans MS" panose="030F0702030302020204" pitchFamily="66" charset="0"/>
                            </a:rPr>
                            <a:t>Frequency</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93218554"/>
                      </a:ext>
                    </a:extLst>
                  </a:tr>
                  <a:tr h="304800">
                    <a:tc>
                      <a:txBody>
                        <a:bodyPr/>
                        <a:lstStyle/>
                        <a:p>
                          <a:pPr algn="ctr"/>
                          <a:r>
                            <a:rPr lang="en-US" sz="1400" dirty="0">
                              <a:latin typeface="Comic Sans MS" panose="030F0702030302020204" pitchFamily="66" charset="0"/>
                            </a:rPr>
                            <a:t>6</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latin typeface="Comic Sans MS" panose="030F0702030302020204" pitchFamily="66" charset="0"/>
                            </a:rPr>
                            <a:t>1</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8182444"/>
                      </a:ext>
                    </a:extLst>
                  </a:tr>
                  <a:tr h="304800">
                    <a:tc>
                      <a:txBody>
                        <a:bodyPr/>
                        <a:lstStyle/>
                        <a:p>
                          <a:pPr algn="ctr"/>
                          <a:r>
                            <a:rPr lang="en-US" sz="1400" dirty="0">
                              <a:latin typeface="Comic Sans MS" panose="030F0702030302020204" pitchFamily="66" charset="0"/>
                            </a:rPr>
                            <a:t>7</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latin typeface="Comic Sans MS" panose="030F0702030302020204" pitchFamily="66" charset="0"/>
                            </a:rPr>
                            <a:t>3</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944625"/>
                      </a:ext>
                    </a:extLst>
                  </a:tr>
                  <a:tr h="304800">
                    <a:tc>
                      <a:txBody>
                        <a:bodyPr/>
                        <a:lstStyle/>
                        <a:p>
                          <a:pPr algn="ctr"/>
                          <a:r>
                            <a:rPr lang="en-US" sz="1400" dirty="0">
                              <a:latin typeface="Comic Sans MS" panose="030F0702030302020204" pitchFamily="66" charset="0"/>
                            </a:rPr>
                            <a:t>8</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latin typeface="Comic Sans MS" panose="030F0702030302020204" pitchFamily="66" charset="0"/>
                            </a:rPr>
                            <a:t>6</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03739820"/>
                      </a:ext>
                    </a:extLst>
                  </a:tr>
                  <a:tr h="304800">
                    <a:tc>
                      <a:txBody>
                        <a:bodyPr/>
                        <a:lstStyle/>
                        <a:p>
                          <a:pPr algn="ctr"/>
                          <a:r>
                            <a:rPr lang="en-US" sz="1400" dirty="0">
                              <a:latin typeface="Comic Sans MS" panose="030F0702030302020204" pitchFamily="66" charset="0"/>
                            </a:rPr>
                            <a:t>9</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latin typeface="Comic Sans MS" panose="030F0702030302020204" pitchFamily="66" charset="0"/>
                            </a:rPr>
                            <a:t>10</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19720736"/>
                      </a:ext>
                    </a:extLst>
                  </a:tr>
                  <a:tr h="304800">
                    <a:tc>
                      <a:txBody>
                        <a:bodyPr/>
                        <a:lstStyle/>
                        <a:p>
                          <a:pPr algn="ctr"/>
                          <a:r>
                            <a:rPr lang="en-US" sz="1400" dirty="0">
                              <a:latin typeface="Comic Sans MS" panose="030F0702030302020204" pitchFamily="66" charset="0"/>
                            </a:rPr>
                            <a:t>10</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latin typeface="Comic Sans MS" panose="030F0702030302020204" pitchFamily="66" charset="0"/>
                            </a:rPr>
                            <a:t>6</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63418387"/>
                      </a:ext>
                    </a:extLst>
                  </a:tr>
                  <a:tr h="304800">
                    <a:tc>
                      <a:txBody>
                        <a:bodyPr/>
                        <a:lstStyle/>
                        <a:p>
                          <a:pPr algn="ctr"/>
                          <a:r>
                            <a:rPr lang="en-US" sz="1400" dirty="0">
                              <a:latin typeface="Comic Sans MS" panose="030F0702030302020204" pitchFamily="66" charset="0"/>
                            </a:rPr>
                            <a:t>11</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latin typeface="Comic Sans MS" panose="030F0702030302020204" pitchFamily="66" charset="0"/>
                            </a:rPr>
                            <a:t>3</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88562450"/>
                      </a:ext>
                    </a:extLst>
                  </a:tr>
                  <a:tr h="304800">
                    <a:tc>
                      <a:txBody>
                        <a:bodyPr/>
                        <a:lstStyle/>
                        <a:p>
                          <a:pPr algn="ctr"/>
                          <a:r>
                            <a:rPr lang="en-US" sz="1400" dirty="0">
                              <a:latin typeface="Comic Sans MS" panose="030F0702030302020204" pitchFamily="66" charset="0"/>
                            </a:rPr>
                            <a:t>12</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latin typeface="Comic Sans MS" panose="030F0702030302020204" pitchFamily="66" charset="0"/>
                            </a:rPr>
                            <a:t>1</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5517265"/>
                      </a:ext>
                    </a:extLst>
                  </a:tr>
                </a:tbl>
              </a:graphicData>
            </a:graphic>
          </p:graphicFrame>
        </mc:Fallback>
      </mc:AlternateContent>
      <mc:AlternateContent xmlns:mc="http://schemas.openxmlformats.org/markup-compatibility/2006" xmlns:a14="http://schemas.microsoft.com/office/drawing/2010/main">
        <mc:Choice Requires="a14">
          <p:sp>
            <p:nvSpPr>
              <p:cNvPr id="18" name="テキスト ボックス 17">
                <a:extLst>
                  <a:ext uri="{FF2B5EF4-FFF2-40B4-BE49-F238E27FC236}">
                    <a16:creationId xmlns:a16="http://schemas.microsoft.com/office/drawing/2014/main" id="{96D1DED5-306E-4125-A7C5-431A24221AEA}"/>
                  </a:ext>
                </a:extLst>
              </p:cNvPr>
              <p:cNvSpPr txBox="1"/>
              <p:nvPr/>
            </p:nvSpPr>
            <p:spPr>
              <a:xfrm>
                <a:off x="4063498" y="4923575"/>
                <a:ext cx="1059456" cy="518604"/>
              </a:xfrm>
              <a:prstGeom prst="rect">
                <a:avLst/>
              </a:prstGeom>
              <a:noFill/>
              <a:ln w="25400">
                <a:no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𝑍</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𝑋</m:t>
                          </m:r>
                          <m:r>
                            <a:rPr lang="en-US" b="0" i="1" smtClean="0">
                              <a:latin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𝜇</m:t>
                          </m:r>
                        </m:num>
                        <m:den>
                          <m:r>
                            <a:rPr lang="en-US" b="0" i="1" smtClean="0">
                              <a:latin typeface="Cambria Math" panose="02040503050406030204" pitchFamily="18" charset="0"/>
                              <a:ea typeface="Cambria Math" panose="02040503050406030204" pitchFamily="18" charset="0"/>
                            </a:rPr>
                            <m:t>𝜎</m:t>
                          </m:r>
                        </m:den>
                      </m:f>
                    </m:oMath>
                  </m:oMathPara>
                </a14:m>
                <a:endParaRPr lang="en-GB" dirty="0"/>
              </a:p>
            </p:txBody>
          </p:sp>
        </mc:Choice>
        <mc:Fallback xmlns="">
          <p:sp>
            <p:nvSpPr>
              <p:cNvPr id="18" name="テキスト ボックス 17">
                <a:extLst>
                  <a:ext uri="{FF2B5EF4-FFF2-40B4-BE49-F238E27FC236}">
                    <a16:creationId xmlns:a16="http://schemas.microsoft.com/office/drawing/2014/main" id="{96D1DED5-306E-4125-A7C5-431A24221AEA}"/>
                  </a:ext>
                </a:extLst>
              </p:cNvPr>
              <p:cNvSpPr txBox="1">
                <a:spLocks noRot="1" noChangeAspect="1" noMove="1" noResize="1" noEditPoints="1" noAdjustHandles="1" noChangeArrowheads="1" noChangeShapeType="1" noTextEdit="1"/>
              </p:cNvSpPr>
              <p:nvPr/>
            </p:nvSpPr>
            <p:spPr>
              <a:xfrm>
                <a:off x="4063498" y="4923575"/>
                <a:ext cx="1059456" cy="518604"/>
              </a:xfrm>
              <a:prstGeom prst="rect">
                <a:avLst/>
              </a:prstGeom>
              <a:blipFill>
                <a:blip r:embed="rId6"/>
                <a:stretch>
                  <a:fillRect/>
                </a:stretch>
              </a:blipFill>
              <a:ln w="25400">
                <a:no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テキスト ボックス 7">
                <a:extLst>
                  <a:ext uri="{FF2B5EF4-FFF2-40B4-BE49-F238E27FC236}">
                    <a16:creationId xmlns:a16="http://schemas.microsoft.com/office/drawing/2014/main" id="{3A43E957-9D9E-4D15-9D2D-F3D0085D6448}"/>
                  </a:ext>
                </a:extLst>
              </p:cNvPr>
              <p:cNvSpPr txBox="1"/>
              <p:nvPr/>
            </p:nvSpPr>
            <p:spPr>
              <a:xfrm>
                <a:off x="495541" y="4789283"/>
                <a:ext cx="3126369" cy="830997"/>
              </a:xfrm>
              <a:prstGeom prst="rect">
                <a:avLst/>
              </a:prstGeom>
              <a:noFill/>
            </p:spPr>
            <p:txBody>
              <a:bodyPr wrap="none" rtlCol="0">
                <a:spAutoFit/>
              </a:bodyPr>
              <a:lstStyle/>
              <a:p>
                <a:pPr algn="ctr"/>
                <a:r>
                  <a:rPr lang="en-US" sz="1600" dirty="0">
                    <a:solidFill>
                      <a:srgbClr val="FF0000"/>
                    </a:solidFill>
                    <a:latin typeface="Comic Sans MS" panose="030F0702030302020204" pitchFamily="66" charset="0"/>
                  </a:rPr>
                  <a:t>Mean of</a:t>
                </a:r>
                <a14:m>
                  <m:oMath xmlns:m="http://schemas.openxmlformats.org/officeDocument/2006/math">
                    <m:r>
                      <a:rPr lang="en-US" sz="1600" i="1" dirty="0">
                        <a:solidFill>
                          <a:srgbClr val="FF0000"/>
                        </a:solidFill>
                        <a:latin typeface="Cambria Math" panose="02040503050406030204" pitchFamily="18" charset="0"/>
                      </a:rPr>
                      <m:t> </m:t>
                    </m:r>
                    <m:r>
                      <a:rPr lang="en-US" sz="1600" i="1" dirty="0">
                        <a:solidFill>
                          <a:srgbClr val="FF0000"/>
                        </a:solidFill>
                        <a:latin typeface="Cambria Math" panose="02040503050406030204" pitchFamily="18" charset="0"/>
                      </a:rPr>
                      <m:t>𝑋</m:t>
                    </m:r>
                    <m:r>
                      <a:rPr lang="en-US" sz="1600" i="1" dirty="0">
                        <a:solidFill>
                          <a:srgbClr val="FF0000"/>
                        </a:solidFill>
                        <a:latin typeface="Cambria Math" panose="02040503050406030204" pitchFamily="18" charset="0"/>
                      </a:rPr>
                      <m:t> </m:t>
                    </m:r>
                  </m:oMath>
                </a14:m>
                <a:r>
                  <a:rPr lang="en-US" sz="1600" dirty="0">
                    <a:solidFill>
                      <a:srgbClr val="FF0000"/>
                    </a:solidFill>
                    <a:latin typeface="Comic Sans MS" panose="030F0702030302020204" pitchFamily="66" charset="0"/>
                  </a:rPr>
                  <a:t>= 9</a:t>
                </a:r>
              </a:p>
              <a:p>
                <a:pPr algn="ctr"/>
                <a:endParaRPr lang="en-US" sz="1600" dirty="0">
                  <a:solidFill>
                    <a:srgbClr val="FF0000"/>
                  </a:solidFill>
                  <a:latin typeface="Comic Sans MS" panose="030F0702030302020204" pitchFamily="66" charset="0"/>
                </a:endParaRPr>
              </a:p>
              <a:p>
                <a:pPr algn="ctr"/>
                <a:r>
                  <a:rPr lang="en-US" sz="1600" dirty="0">
                    <a:solidFill>
                      <a:srgbClr val="FF0000"/>
                    </a:solidFill>
                    <a:latin typeface="Comic Sans MS" panose="030F0702030302020204" pitchFamily="66" charset="0"/>
                  </a:rPr>
                  <a:t>Standard Deviation of </a:t>
                </a:r>
                <a14:m>
                  <m:oMath xmlns:m="http://schemas.openxmlformats.org/officeDocument/2006/math">
                    <m:r>
                      <a:rPr lang="en-US" sz="1600" i="1" dirty="0">
                        <a:solidFill>
                          <a:srgbClr val="FF0000"/>
                        </a:solidFill>
                        <a:latin typeface="Cambria Math" panose="02040503050406030204" pitchFamily="18" charset="0"/>
                      </a:rPr>
                      <m:t>𝑋</m:t>
                    </m:r>
                  </m:oMath>
                </a14:m>
                <a:r>
                  <a:rPr lang="en-US" sz="1600" dirty="0">
                    <a:solidFill>
                      <a:srgbClr val="FF0000"/>
                    </a:solidFill>
                    <a:latin typeface="Comic Sans MS" panose="030F0702030302020204" pitchFamily="66" charset="0"/>
                  </a:rPr>
                  <a:t> = 1.36</a:t>
                </a:r>
                <a:endParaRPr lang="en-GB" sz="1600" dirty="0">
                  <a:solidFill>
                    <a:srgbClr val="FF0000"/>
                  </a:solidFill>
                  <a:latin typeface="Comic Sans MS" panose="030F0702030302020204" pitchFamily="66" charset="0"/>
                </a:endParaRPr>
              </a:p>
            </p:txBody>
          </p:sp>
        </mc:Choice>
        <mc:Fallback xmlns="">
          <p:sp>
            <p:nvSpPr>
              <p:cNvPr id="8" name="テキスト ボックス 7">
                <a:extLst>
                  <a:ext uri="{FF2B5EF4-FFF2-40B4-BE49-F238E27FC236}">
                    <a16:creationId xmlns:a16="http://schemas.microsoft.com/office/drawing/2014/main" id="{3A43E957-9D9E-4D15-9D2D-F3D0085D6448}"/>
                  </a:ext>
                </a:extLst>
              </p:cNvPr>
              <p:cNvSpPr txBox="1">
                <a:spLocks noRot="1" noChangeAspect="1" noMove="1" noResize="1" noEditPoints="1" noAdjustHandles="1" noChangeArrowheads="1" noChangeShapeType="1" noTextEdit="1"/>
              </p:cNvSpPr>
              <p:nvPr/>
            </p:nvSpPr>
            <p:spPr>
              <a:xfrm>
                <a:off x="495541" y="4789283"/>
                <a:ext cx="3126369" cy="830997"/>
              </a:xfrm>
              <a:prstGeom prst="rect">
                <a:avLst/>
              </a:prstGeom>
              <a:blipFill>
                <a:blip r:embed="rId7"/>
                <a:stretch>
                  <a:fillRect l="-390" t="-1471" r="-390" b="-955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graphicFrame>
            <p:nvGraphicFramePr>
              <p:cNvPr id="20" name="表 19">
                <a:extLst>
                  <a:ext uri="{FF2B5EF4-FFF2-40B4-BE49-F238E27FC236}">
                    <a16:creationId xmlns:a16="http://schemas.microsoft.com/office/drawing/2014/main" id="{2C8704CC-8647-4D3B-9403-D8D61B198F24}"/>
                  </a:ext>
                </a:extLst>
              </p:cNvPr>
              <p:cNvGraphicFramePr>
                <a:graphicFrameLocks noGrp="1"/>
              </p:cNvGraphicFramePr>
              <p:nvPr>
                <p:extLst/>
              </p:nvPr>
            </p:nvGraphicFramePr>
            <p:xfrm>
              <a:off x="6619593" y="1232529"/>
              <a:ext cx="2224136" cy="2651760"/>
            </p:xfrm>
            <a:graphic>
              <a:graphicData uri="http://schemas.openxmlformats.org/drawingml/2006/table">
                <a:tbl>
                  <a:tblPr firstRow="1" bandRow="1">
                    <a:tableStyleId>{2D5ABB26-0587-4C30-8999-92F81FD0307C}</a:tableStyleId>
                  </a:tblPr>
                  <a:tblGrid>
                    <a:gridCol w="1112068">
                      <a:extLst>
                        <a:ext uri="{9D8B030D-6E8A-4147-A177-3AD203B41FA5}">
                          <a16:colId xmlns:a16="http://schemas.microsoft.com/office/drawing/2014/main" val="2166253990"/>
                        </a:ext>
                      </a:extLst>
                    </a:gridCol>
                    <a:gridCol w="1112068">
                      <a:extLst>
                        <a:ext uri="{9D8B030D-6E8A-4147-A177-3AD203B41FA5}">
                          <a16:colId xmlns:a16="http://schemas.microsoft.com/office/drawing/2014/main" val="1189243748"/>
                        </a:ext>
                      </a:extLst>
                    </a:gridCol>
                  </a:tblGrid>
                  <a:tr h="236176">
                    <a:tc>
                      <a:txBody>
                        <a:bodyPr/>
                        <a:lstStyle/>
                        <a:p>
                          <a:pPr algn="ctr"/>
                          <a:r>
                            <a:rPr lang="en-US" sz="1400" dirty="0">
                              <a:latin typeface="Comic Sans MS" panose="030F0702030302020204" pitchFamily="66" charset="0"/>
                            </a:rPr>
                            <a:t>Coded data (</a:t>
                          </a:r>
                          <a14:m>
                            <m:oMath xmlns:m="http://schemas.openxmlformats.org/officeDocument/2006/math">
                              <m:r>
                                <a:rPr lang="en-US" sz="1400" b="0" i="1" dirty="0" smtClean="0">
                                  <a:latin typeface="Cambria Math" panose="02040503050406030204" pitchFamily="18" charset="0"/>
                                </a:rPr>
                                <m:t>𝑍</m:t>
                              </m:r>
                            </m:oMath>
                          </a14:m>
                          <a:r>
                            <a:rPr lang="en-US" sz="1400" dirty="0">
                              <a:latin typeface="Comic Sans MS" panose="030F0702030302020204" pitchFamily="66" charset="0"/>
                            </a:rPr>
                            <a:t>)</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latin typeface="Comic Sans MS" panose="030F0702030302020204" pitchFamily="66" charset="0"/>
                            </a:rPr>
                            <a:t>Frequency</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93218554"/>
                      </a:ext>
                    </a:extLst>
                  </a:tr>
                  <a:tr h="236176">
                    <a:tc>
                      <a:txBody>
                        <a:bodyPr/>
                        <a:lstStyle/>
                        <a:p>
                          <a:pPr algn="ctr"/>
                          <a:r>
                            <a:rPr lang="en-US" sz="1400" dirty="0">
                              <a:latin typeface="Comic Sans MS" panose="030F0702030302020204" pitchFamily="66" charset="0"/>
                            </a:rPr>
                            <a:t>-2.21</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latin typeface="Comic Sans MS" panose="030F0702030302020204" pitchFamily="66" charset="0"/>
                            </a:rPr>
                            <a:t>1</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8182444"/>
                      </a:ext>
                    </a:extLst>
                  </a:tr>
                  <a:tr h="236176">
                    <a:tc>
                      <a:txBody>
                        <a:bodyPr/>
                        <a:lstStyle/>
                        <a:p>
                          <a:pPr algn="ctr"/>
                          <a:r>
                            <a:rPr lang="en-US" sz="1400" dirty="0">
                              <a:latin typeface="Comic Sans MS" panose="030F0702030302020204" pitchFamily="66" charset="0"/>
                            </a:rPr>
                            <a:t>-1.47</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latin typeface="Comic Sans MS" panose="030F0702030302020204" pitchFamily="66" charset="0"/>
                            </a:rPr>
                            <a:t>3</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944625"/>
                      </a:ext>
                    </a:extLst>
                  </a:tr>
                  <a:tr h="236176">
                    <a:tc>
                      <a:txBody>
                        <a:bodyPr/>
                        <a:lstStyle/>
                        <a:p>
                          <a:pPr algn="ctr"/>
                          <a:r>
                            <a:rPr lang="en-US" sz="1400" dirty="0">
                              <a:latin typeface="Comic Sans MS" panose="030F0702030302020204" pitchFamily="66" charset="0"/>
                            </a:rPr>
                            <a:t>-0.73</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latin typeface="Comic Sans MS" panose="030F0702030302020204" pitchFamily="66" charset="0"/>
                            </a:rPr>
                            <a:t>6</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03739820"/>
                      </a:ext>
                    </a:extLst>
                  </a:tr>
                  <a:tr h="236176">
                    <a:tc>
                      <a:txBody>
                        <a:bodyPr/>
                        <a:lstStyle/>
                        <a:p>
                          <a:pPr algn="ctr"/>
                          <a:r>
                            <a:rPr lang="en-US" sz="1400" dirty="0">
                              <a:latin typeface="Comic Sans MS" panose="030F0702030302020204" pitchFamily="66" charset="0"/>
                            </a:rPr>
                            <a:t>0</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latin typeface="Comic Sans MS" panose="030F0702030302020204" pitchFamily="66" charset="0"/>
                            </a:rPr>
                            <a:t>10</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19720736"/>
                      </a:ext>
                    </a:extLst>
                  </a:tr>
                  <a:tr h="236176">
                    <a:tc>
                      <a:txBody>
                        <a:bodyPr/>
                        <a:lstStyle/>
                        <a:p>
                          <a:pPr algn="ctr"/>
                          <a:r>
                            <a:rPr lang="en-US" sz="1400" dirty="0">
                              <a:latin typeface="Comic Sans MS" panose="030F0702030302020204" pitchFamily="66" charset="0"/>
                            </a:rPr>
                            <a:t>0.73</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latin typeface="Comic Sans MS" panose="030F0702030302020204" pitchFamily="66" charset="0"/>
                            </a:rPr>
                            <a:t>6</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63418387"/>
                      </a:ext>
                    </a:extLst>
                  </a:tr>
                  <a:tr h="236176">
                    <a:tc>
                      <a:txBody>
                        <a:bodyPr/>
                        <a:lstStyle/>
                        <a:p>
                          <a:pPr algn="ctr"/>
                          <a:r>
                            <a:rPr lang="en-US" sz="1400" dirty="0">
                              <a:latin typeface="Comic Sans MS" panose="030F0702030302020204" pitchFamily="66" charset="0"/>
                            </a:rPr>
                            <a:t>1.47</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latin typeface="Comic Sans MS" panose="030F0702030302020204" pitchFamily="66" charset="0"/>
                            </a:rPr>
                            <a:t>3</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88562450"/>
                      </a:ext>
                    </a:extLst>
                  </a:tr>
                  <a:tr h="236176">
                    <a:tc>
                      <a:txBody>
                        <a:bodyPr/>
                        <a:lstStyle/>
                        <a:p>
                          <a:pPr algn="ctr"/>
                          <a:r>
                            <a:rPr lang="en-US" sz="1400" dirty="0">
                              <a:latin typeface="Comic Sans MS" panose="030F0702030302020204" pitchFamily="66" charset="0"/>
                            </a:rPr>
                            <a:t>2.21</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latin typeface="Comic Sans MS" panose="030F0702030302020204" pitchFamily="66" charset="0"/>
                            </a:rPr>
                            <a:t>1</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5517265"/>
                      </a:ext>
                    </a:extLst>
                  </a:tr>
                </a:tbl>
              </a:graphicData>
            </a:graphic>
          </p:graphicFrame>
        </mc:Choice>
        <mc:Fallback xmlns="">
          <p:graphicFrame>
            <p:nvGraphicFramePr>
              <p:cNvPr id="20" name="表 19">
                <a:extLst>
                  <a:ext uri="{FF2B5EF4-FFF2-40B4-BE49-F238E27FC236}">
                    <a16:creationId xmlns:a16="http://schemas.microsoft.com/office/drawing/2014/main" id="{2C8704CC-8647-4D3B-9403-D8D61B198F24}"/>
                  </a:ext>
                </a:extLst>
              </p:cNvPr>
              <p:cNvGraphicFramePr>
                <a:graphicFrameLocks noGrp="1"/>
              </p:cNvGraphicFramePr>
              <p:nvPr>
                <p:extLst>
                  <p:ext uri="{D42A27DB-BD31-4B8C-83A1-F6EECF244321}">
                    <p14:modId xmlns:p14="http://schemas.microsoft.com/office/powerpoint/2010/main" val="523339369"/>
                  </p:ext>
                </p:extLst>
              </p:nvPr>
            </p:nvGraphicFramePr>
            <p:xfrm>
              <a:off x="6619593" y="1232529"/>
              <a:ext cx="2224136" cy="2651760"/>
            </p:xfrm>
            <a:graphic>
              <a:graphicData uri="http://schemas.openxmlformats.org/drawingml/2006/table">
                <a:tbl>
                  <a:tblPr firstRow="1" bandRow="1">
                    <a:tableStyleId>{2D5ABB26-0587-4C30-8999-92F81FD0307C}</a:tableStyleId>
                  </a:tblPr>
                  <a:tblGrid>
                    <a:gridCol w="1112068">
                      <a:extLst>
                        <a:ext uri="{9D8B030D-6E8A-4147-A177-3AD203B41FA5}">
                          <a16:colId xmlns:a16="http://schemas.microsoft.com/office/drawing/2014/main" val="2166253990"/>
                        </a:ext>
                      </a:extLst>
                    </a:gridCol>
                    <a:gridCol w="1112068">
                      <a:extLst>
                        <a:ext uri="{9D8B030D-6E8A-4147-A177-3AD203B41FA5}">
                          <a16:colId xmlns:a16="http://schemas.microsoft.com/office/drawing/2014/main" val="1189243748"/>
                        </a:ext>
                      </a:extLst>
                    </a:gridCol>
                  </a:tblGrid>
                  <a:tr h="51816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8"/>
                          <a:stretch>
                            <a:fillRect l="-546" t="-2353" r="-101093" b="-424706"/>
                          </a:stretch>
                        </a:blipFill>
                      </a:tcPr>
                    </a:tc>
                    <a:tc>
                      <a:txBody>
                        <a:bodyPr/>
                        <a:lstStyle/>
                        <a:p>
                          <a:pPr algn="ctr"/>
                          <a:r>
                            <a:rPr lang="en-US" sz="1400" dirty="0">
                              <a:latin typeface="Comic Sans MS" panose="030F0702030302020204" pitchFamily="66" charset="0"/>
                            </a:rPr>
                            <a:t>Frequency</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93218554"/>
                      </a:ext>
                    </a:extLst>
                  </a:tr>
                  <a:tr h="304800">
                    <a:tc>
                      <a:txBody>
                        <a:bodyPr/>
                        <a:lstStyle/>
                        <a:p>
                          <a:pPr algn="ctr"/>
                          <a:r>
                            <a:rPr lang="en-US" sz="1400" dirty="0">
                              <a:latin typeface="Comic Sans MS" panose="030F0702030302020204" pitchFamily="66" charset="0"/>
                            </a:rPr>
                            <a:t>-2.21</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latin typeface="Comic Sans MS" panose="030F0702030302020204" pitchFamily="66" charset="0"/>
                            </a:rPr>
                            <a:t>1</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8182444"/>
                      </a:ext>
                    </a:extLst>
                  </a:tr>
                  <a:tr h="304800">
                    <a:tc>
                      <a:txBody>
                        <a:bodyPr/>
                        <a:lstStyle/>
                        <a:p>
                          <a:pPr algn="ctr"/>
                          <a:r>
                            <a:rPr lang="en-US" sz="1400" dirty="0">
                              <a:latin typeface="Comic Sans MS" panose="030F0702030302020204" pitchFamily="66" charset="0"/>
                            </a:rPr>
                            <a:t>-1.47</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latin typeface="Comic Sans MS" panose="030F0702030302020204" pitchFamily="66" charset="0"/>
                            </a:rPr>
                            <a:t>3</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944625"/>
                      </a:ext>
                    </a:extLst>
                  </a:tr>
                  <a:tr h="304800">
                    <a:tc>
                      <a:txBody>
                        <a:bodyPr/>
                        <a:lstStyle/>
                        <a:p>
                          <a:pPr algn="ctr"/>
                          <a:r>
                            <a:rPr lang="en-US" sz="1400" dirty="0">
                              <a:latin typeface="Comic Sans MS" panose="030F0702030302020204" pitchFamily="66" charset="0"/>
                            </a:rPr>
                            <a:t>-0.73</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latin typeface="Comic Sans MS" panose="030F0702030302020204" pitchFamily="66" charset="0"/>
                            </a:rPr>
                            <a:t>6</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03739820"/>
                      </a:ext>
                    </a:extLst>
                  </a:tr>
                  <a:tr h="304800">
                    <a:tc>
                      <a:txBody>
                        <a:bodyPr/>
                        <a:lstStyle/>
                        <a:p>
                          <a:pPr algn="ctr"/>
                          <a:r>
                            <a:rPr lang="en-US" sz="1400" dirty="0">
                              <a:latin typeface="Comic Sans MS" panose="030F0702030302020204" pitchFamily="66" charset="0"/>
                            </a:rPr>
                            <a:t>0</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latin typeface="Comic Sans MS" panose="030F0702030302020204" pitchFamily="66" charset="0"/>
                            </a:rPr>
                            <a:t>10</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19720736"/>
                      </a:ext>
                    </a:extLst>
                  </a:tr>
                  <a:tr h="304800">
                    <a:tc>
                      <a:txBody>
                        <a:bodyPr/>
                        <a:lstStyle/>
                        <a:p>
                          <a:pPr algn="ctr"/>
                          <a:r>
                            <a:rPr lang="en-US" sz="1400" dirty="0">
                              <a:latin typeface="Comic Sans MS" panose="030F0702030302020204" pitchFamily="66" charset="0"/>
                            </a:rPr>
                            <a:t>0.73</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latin typeface="Comic Sans MS" panose="030F0702030302020204" pitchFamily="66" charset="0"/>
                            </a:rPr>
                            <a:t>6</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63418387"/>
                      </a:ext>
                    </a:extLst>
                  </a:tr>
                  <a:tr h="304800">
                    <a:tc>
                      <a:txBody>
                        <a:bodyPr/>
                        <a:lstStyle/>
                        <a:p>
                          <a:pPr algn="ctr"/>
                          <a:r>
                            <a:rPr lang="en-US" sz="1400" dirty="0">
                              <a:latin typeface="Comic Sans MS" panose="030F0702030302020204" pitchFamily="66" charset="0"/>
                            </a:rPr>
                            <a:t>1.47</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latin typeface="Comic Sans MS" panose="030F0702030302020204" pitchFamily="66" charset="0"/>
                            </a:rPr>
                            <a:t>3</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88562450"/>
                      </a:ext>
                    </a:extLst>
                  </a:tr>
                  <a:tr h="304800">
                    <a:tc>
                      <a:txBody>
                        <a:bodyPr/>
                        <a:lstStyle/>
                        <a:p>
                          <a:pPr algn="ctr"/>
                          <a:r>
                            <a:rPr lang="en-US" sz="1400" dirty="0">
                              <a:latin typeface="Comic Sans MS" panose="030F0702030302020204" pitchFamily="66" charset="0"/>
                            </a:rPr>
                            <a:t>2.21</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latin typeface="Comic Sans MS" panose="030F0702030302020204" pitchFamily="66" charset="0"/>
                            </a:rPr>
                            <a:t>1</a:t>
                          </a:r>
                          <a:endParaRPr lang="en-GB" sz="14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5517265"/>
                      </a:ext>
                    </a:extLst>
                  </a:tr>
                </a:tbl>
              </a:graphicData>
            </a:graphic>
          </p:graphicFrame>
        </mc:Fallback>
      </mc:AlternateContent>
      <mc:AlternateContent xmlns:mc="http://schemas.openxmlformats.org/markup-compatibility/2006" xmlns:a14="http://schemas.microsoft.com/office/drawing/2010/main">
        <mc:Choice Requires="a14">
          <p:sp>
            <p:nvSpPr>
              <p:cNvPr id="21" name="テキスト ボックス 20">
                <a:extLst>
                  <a:ext uri="{FF2B5EF4-FFF2-40B4-BE49-F238E27FC236}">
                    <a16:creationId xmlns:a16="http://schemas.microsoft.com/office/drawing/2014/main" id="{787FDB7D-EDA6-49FB-A706-010D7BF92264}"/>
                  </a:ext>
                </a:extLst>
              </p:cNvPr>
              <p:cNvSpPr txBox="1"/>
              <p:nvPr/>
            </p:nvSpPr>
            <p:spPr>
              <a:xfrm>
                <a:off x="5528386" y="4823988"/>
                <a:ext cx="2813783" cy="830997"/>
              </a:xfrm>
              <a:prstGeom prst="rect">
                <a:avLst/>
              </a:prstGeom>
              <a:noFill/>
            </p:spPr>
            <p:txBody>
              <a:bodyPr wrap="none" rtlCol="0">
                <a:spAutoFit/>
              </a:bodyPr>
              <a:lstStyle/>
              <a:p>
                <a:pPr algn="ctr"/>
                <a:r>
                  <a:rPr lang="en-US" sz="1600" dirty="0">
                    <a:solidFill>
                      <a:srgbClr val="FF0000"/>
                    </a:solidFill>
                    <a:latin typeface="Comic Sans MS" panose="030F0702030302020204" pitchFamily="66" charset="0"/>
                  </a:rPr>
                  <a:t>Mean of</a:t>
                </a:r>
                <a14:m>
                  <m:oMath xmlns:m="http://schemas.openxmlformats.org/officeDocument/2006/math">
                    <m:r>
                      <a:rPr lang="en-US" sz="1600" i="1" dirty="0">
                        <a:solidFill>
                          <a:srgbClr val="FF0000"/>
                        </a:solidFill>
                        <a:latin typeface="Cambria Math" panose="02040503050406030204" pitchFamily="18" charset="0"/>
                      </a:rPr>
                      <m:t> </m:t>
                    </m:r>
                    <m:r>
                      <a:rPr lang="en-US" sz="1600" b="0" i="1" dirty="0" smtClean="0">
                        <a:solidFill>
                          <a:srgbClr val="FF0000"/>
                        </a:solidFill>
                        <a:latin typeface="Cambria Math" panose="02040503050406030204" pitchFamily="18" charset="0"/>
                      </a:rPr>
                      <m:t>𝑍</m:t>
                    </m:r>
                    <m:r>
                      <a:rPr lang="en-US" sz="1600" i="1" dirty="0">
                        <a:solidFill>
                          <a:srgbClr val="FF0000"/>
                        </a:solidFill>
                        <a:latin typeface="Cambria Math" panose="02040503050406030204" pitchFamily="18" charset="0"/>
                      </a:rPr>
                      <m:t> </m:t>
                    </m:r>
                  </m:oMath>
                </a14:m>
                <a:r>
                  <a:rPr lang="en-US" sz="1600" dirty="0">
                    <a:solidFill>
                      <a:srgbClr val="FF0000"/>
                    </a:solidFill>
                    <a:latin typeface="Comic Sans MS" panose="030F0702030302020204" pitchFamily="66" charset="0"/>
                  </a:rPr>
                  <a:t>= 0</a:t>
                </a:r>
              </a:p>
              <a:p>
                <a:pPr algn="ctr"/>
                <a:endParaRPr lang="en-US" sz="1600" dirty="0">
                  <a:solidFill>
                    <a:srgbClr val="FF0000"/>
                  </a:solidFill>
                  <a:latin typeface="Comic Sans MS" panose="030F0702030302020204" pitchFamily="66" charset="0"/>
                </a:endParaRPr>
              </a:p>
              <a:p>
                <a:pPr algn="ctr"/>
                <a:r>
                  <a:rPr lang="en-US" sz="1600" dirty="0">
                    <a:solidFill>
                      <a:srgbClr val="FF0000"/>
                    </a:solidFill>
                    <a:latin typeface="Comic Sans MS" panose="030F0702030302020204" pitchFamily="66" charset="0"/>
                  </a:rPr>
                  <a:t>Standard Deviation of </a:t>
                </a:r>
                <a14:m>
                  <m:oMath xmlns:m="http://schemas.openxmlformats.org/officeDocument/2006/math">
                    <m:r>
                      <a:rPr lang="en-US" sz="1600" b="0" i="1" dirty="0" smtClean="0">
                        <a:solidFill>
                          <a:srgbClr val="FF0000"/>
                        </a:solidFill>
                        <a:latin typeface="Cambria Math" panose="02040503050406030204" pitchFamily="18" charset="0"/>
                      </a:rPr>
                      <m:t>𝑍</m:t>
                    </m:r>
                  </m:oMath>
                </a14:m>
                <a:r>
                  <a:rPr lang="en-US" sz="1600" dirty="0">
                    <a:solidFill>
                      <a:srgbClr val="FF0000"/>
                    </a:solidFill>
                    <a:latin typeface="Comic Sans MS" panose="030F0702030302020204" pitchFamily="66" charset="0"/>
                  </a:rPr>
                  <a:t> = 1</a:t>
                </a:r>
                <a:endParaRPr lang="en-GB" sz="1600" dirty="0">
                  <a:solidFill>
                    <a:srgbClr val="FF0000"/>
                  </a:solidFill>
                  <a:latin typeface="Comic Sans MS" panose="030F0702030302020204" pitchFamily="66" charset="0"/>
                </a:endParaRPr>
              </a:p>
            </p:txBody>
          </p:sp>
        </mc:Choice>
        <mc:Fallback xmlns="">
          <p:sp>
            <p:nvSpPr>
              <p:cNvPr id="21" name="テキスト ボックス 20">
                <a:extLst>
                  <a:ext uri="{FF2B5EF4-FFF2-40B4-BE49-F238E27FC236}">
                    <a16:creationId xmlns:a16="http://schemas.microsoft.com/office/drawing/2014/main" id="{787FDB7D-EDA6-49FB-A706-010D7BF92264}"/>
                  </a:ext>
                </a:extLst>
              </p:cNvPr>
              <p:cNvSpPr txBox="1">
                <a:spLocks noRot="1" noChangeAspect="1" noMove="1" noResize="1" noEditPoints="1" noAdjustHandles="1" noChangeArrowheads="1" noChangeShapeType="1" noTextEdit="1"/>
              </p:cNvSpPr>
              <p:nvPr/>
            </p:nvSpPr>
            <p:spPr>
              <a:xfrm>
                <a:off x="5528386" y="4823988"/>
                <a:ext cx="2813783" cy="830997"/>
              </a:xfrm>
              <a:prstGeom prst="rect">
                <a:avLst/>
              </a:prstGeom>
              <a:blipFill>
                <a:blip r:embed="rId9"/>
                <a:stretch>
                  <a:fillRect l="-868" t="-1460" r="-651" b="-8759"/>
                </a:stretch>
              </a:blipFill>
            </p:spPr>
            <p:txBody>
              <a:bodyPr/>
              <a:lstStyle/>
              <a:p>
                <a:r>
                  <a:rPr lang="en-GB">
                    <a:noFill/>
                  </a:rPr>
                  <a:t> </a:t>
                </a:r>
              </a:p>
            </p:txBody>
          </p:sp>
        </mc:Fallback>
      </mc:AlternateContent>
      <p:sp>
        <p:nvSpPr>
          <p:cNvPr id="9" name="楕円 8">
            <a:extLst>
              <a:ext uri="{FF2B5EF4-FFF2-40B4-BE49-F238E27FC236}">
                <a16:creationId xmlns:a16="http://schemas.microsoft.com/office/drawing/2014/main" id="{5F1BD02E-BCE4-4B69-889B-B9F7F1331CBB}"/>
              </a:ext>
            </a:extLst>
          </p:cNvPr>
          <p:cNvSpPr/>
          <p:nvPr/>
        </p:nvSpPr>
        <p:spPr>
          <a:xfrm>
            <a:off x="3992579" y="4825497"/>
            <a:ext cx="1321806" cy="733330"/>
          </a:xfrm>
          <a:prstGeom prst="ellipse">
            <a:avLst/>
          </a:prstGeom>
          <a:noFill/>
          <a:ln w="381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楕円 21">
            <a:extLst>
              <a:ext uri="{FF2B5EF4-FFF2-40B4-BE49-F238E27FC236}">
                <a16:creationId xmlns:a16="http://schemas.microsoft.com/office/drawing/2014/main" id="{1B6ACA22-F478-46DE-AFBF-3847997B6CB9}"/>
              </a:ext>
            </a:extLst>
          </p:cNvPr>
          <p:cNvSpPr/>
          <p:nvPr/>
        </p:nvSpPr>
        <p:spPr>
          <a:xfrm>
            <a:off x="4588598" y="1763917"/>
            <a:ext cx="336487" cy="318380"/>
          </a:xfrm>
          <a:prstGeom prst="ellipse">
            <a:avLst/>
          </a:prstGeom>
          <a:noFill/>
          <a:ln w="381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楕円 22">
            <a:extLst>
              <a:ext uri="{FF2B5EF4-FFF2-40B4-BE49-F238E27FC236}">
                <a16:creationId xmlns:a16="http://schemas.microsoft.com/office/drawing/2014/main" id="{1CDC7B56-D4CF-47D0-B32C-FB1FF008CD58}"/>
              </a:ext>
            </a:extLst>
          </p:cNvPr>
          <p:cNvSpPr/>
          <p:nvPr/>
        </p:nvSpPr>
        <p:spPr>
          <a:xfrm>
            <a:off x="6886669" y="1753354"/>
            <a:ext cx="609600" cy="318380"/>
          </a:xfrm>
          <a:prstGeom prst="ellipse">
            <a:avLst/>
          </a:prstGeom>
          <a:noFill/>
          <a:ln w="381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1" name="直線矢印コネクタ 10">
            <a:extLst>
              <a:ext uri="{FF2B5EF4-FFF2-40B4-BE49-F238E27FC236}">
                <a16:creationId xmlns:a16="http://schemas.microsoft.com/office/drawing/2014/main" id="{D80A9776-1F0B-4CA4-902E-62D03034945D}"/>
              </a:ext>
            </a:extLst>
          </p:cNvPr>
          <p:cNvCxnSpPr>
            <a:cxnSpLocks/>
          </p:cNvCxnSpPr>
          <p:nvPr/>
        </p:nvCxnSpPr>
        <p:spPr>
          <a:xfrm>
            <a:off x="4997512" y="1919334"/>
            <a:ext cx="1828800" cy="0"/>
          </a:xfrm>
          <a:prstGeom prst="straightConnector1">
            <a:avLst/>
          </a:prstGeom>
          <a:ln w="38100">
            <a:solidFill>
              <a:srgbClr val="0000FF"/>
            </a:solidFill>
            <a:tailEnd type="triangle"/>
          </a:ln>
        </p:spPr>
        <p:style>
          <a:lnRef idx="1">
            <a:schemeClr val="accent1"/>
          </a:lnRef>
          <a:fillRef idx="0">
            <a:schemeClr val="accent1"/>
          </a:fillRef>
          <a:effectRef idx="0">
            <a:schemeClr val="accent1"/>
          </a:effectRef>
          <a:fontRef idx="minor">
            <a:schemeClr val="tx1"/>
          </a:fontRef>
        </p:style>
      </p:cxnSp>
      <p:sp>
        <p:nvSpPr>
          <p:cNvPr id="13" name="テキスト ボックス 12">
            <a:extLst>
              <a:ext uri="{FF2B5EF4-FFF2-40B4-BE49-F238E27FC236}">
                <a16:creationId xmlns:a16="http://schemas.microsoft.com/office/drawing/2014/main" id="{D6DE9D40-3968-44BA-925D-06A0467BAD33}"/>
              </a:ext>
            </a:extLst>
          </p:cNvPr>
          <p:cNvSpPr txBox="1"/>
          <p:nvPr/>
        </p:nvSpPr>
        <p:spPr>
          <a:xfrm>
            <a:off x="4927107" y="4226210"/>
            <a:ext cx="3799641" cy="523220"/>
          </a:xfrm>
          <a:prstGeom prst="rect">
            <a:avLst/>
          </a:prstGeom>
          <a:noFill/>
        </p:spPr>
        <p:txBody>
          <a:bodyPr wrap="square" rtlCol="0">
            <a:spAutoFit/>
          </a:bodyPr>
          <a:lstStyle/>
          <a:p>
            <a:pPr algn="ctr"/>
            <a:r>
              <a:rPr lang="en-US" sz="1400" dirty="0">
                <a:latin typeface="Comic Sans MS" panose="030F0702030302020204" pitchFamily="66" charset="0"/>
              </a:rPr>
              <a:t>We could calculate the mean and standard deviation for this </a:t>
            </a:r>
            <a:r>
              <a:rPr lang="en-US" sz="1400" u="sng" dirty="0">
                <a:latin typeface="Comic Sans MS" panose="030F0702030302020204" pitchFamily="66" charset="0"/>
              </a:rPr>
              <a:t>new</a:t>
            </a:r>
            <a:r>
              <a:rPr lang="en-US" sz="1400" dirty="0">
                <a:latin typeface="Comic Sans MS" panose="030F0702030302020204" pitchFamily="66" charset="0"/>
              </a:rPr>
              <a:t> set of data</a:t>
            </a:r>
          </a:p>
        </p:txBody>
      </p:sp>
      <p:sp>
        <p:nvSpPr>
          <p:cNvPr id="28" name="テキスト ボックス 27">
            <a:extLst>
              <a:ext uri="{FF2B5EF4-FFF2-40B4-BE49-F238E27FC236}">
                <a16:creationId xmlns:a16="http://schemas.microsoft.com/office/drawing/2014/main" id="{627A07C2-F319-48A9-9F59-594A7755C43F}"/>
              </a:ext>
            </a:extLst>
          </p:cNvPr>
          <p:cNvSpPr txBox="1"/>
          <p:nvPr/>
        </p:nvSpPr>
        <p:spPr>
          <a:xfrm>
            <a:off x="4955220" y="5861181"/>
            <a:ext cx="3799641" cy="523220"/>
          </a:xfrm>
          <a:prstGeom prst="rect">
            <a:avLst/>
          </a:prstGeom>
          <a:noFill/>
        </p:spPr>
        <p:txBody>
          <a:bodyPr wrap="square" rtlCol="0">
            <a:spAutoFit/>
          </a:bodyPr>
          <a:lstStyle/>
          <a:p>
            <a:pPr algn="ctr"/>
            <a:r>
              <a:rPr lang="en-US" sz="1400" dirty="0">
                <a:latin typeface="Comic Sans MS" panose="030F0702030302020204" pitchFamily="66" charset="0"/>
              </a:rPr>
              <a:t>Notice that </a:t>
            </a:r>
            <a:r>
              <a:rPr lang="en-US" sz="1400">
                <a:latin typeface="Comic Sans MS" panose="030F0702030302020204" pitchFamily="66" charset="0"/>
              </a:rPr>
              <a:t>the numbers in </a:t>
            </a:r>
            <a:r>
              <a:rPr lang="en-US" sz="1400" dirty="0">
                <a:latin typeface="Comic Sans MS" panose="030F0702030302020204" pitchFamily="66" charset="0"/>
              </a:rPr>
              <a:t>the new data set are </a:t>
            </a:r>
            <a:r>
              <a:rPr lang="en-US" sz="1400">
                <a:latin typeface="Comic Sans MS" panose="030F0702030302020204" pitchFamily="66" charset="0"/>
              </a:rPr>
              <a:t>also symmetrical about 0…</a:t>
            </a:r>
            <a:endParaRPr lang="en-US" sz="1400" dirty="0">
              <a:latin typeface="Comic Sans MS" panose="030F0702030302020204" pitchFamily="66" charset="0"/>
            </a:endParaRPr>
          </a:p>
        </p:txBody>
      </p:sp>
    </p:spTree>
    <p:extLst>
      <p:ext uri="{BB962C8B-B14F-4D97-AF65-F5344CB8AC3E}">
        <p14:creationId xmlns:p14="http://schemas.microsoft.com/office/powerpoint/2010/main" val="3507303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blinds(horizontal)">
                                      <p:cBhvr>
                                        <p:cTn id="12" dur="5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blinds(horizontal)">
                                      <p:cBhvr>
                                        <p:cTn id="17" dur="500"/>
                                        <p:tgtEl>
                                          <p:spTgt spid="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8">
                                            <p:txEl>
                                              <p:pRg st="2" end="2"/>
                                            </p:txEl>
                                          </p:spTgt>
                                        </p:tgtEl>
                                        <p:attrNameLst>
                                          <p:attrName>style.visibility</p:attrName>
                                        </p:attrNameLst>
                                      </p:cBhvr>
                                      <p:to>
                                        <p:strVal val="visible"/>
                                      </p:to>
                                    </p:set>
                                    <p:animEffect transition="in" filter="blinds(horizontal)">
                                      <p:cBhvr>
                                        <p:cTn id="22" dur="500"/>
                                        <p:tgtEl>
                                          <p:spTgt spid="8">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animEffect transition="in" filter="blinds(horizontal)">
                                      <p:cBhvr>
                                        <p:cTn id="27" dur="500"/>
                                        <p:tgtEl>
                                          <p:spTgt spid="3">
                                            <p:txEl>
                                              <p:pRg st="9" end="9"/>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blinds(horizontal)">
                                      <p:cBhvr>
                                        <p:cTn id="32" dur="5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blinds(horizontal)">
                                      <p:cBhvr>
                                        <p:cTn id="37" dur="500"/>
                                        <p:tgtEl>
                                          <p:spTgt spid="20"/>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blinds(horizontal)">
                                      <p:cBhvr>
                                        <p:cTn id="42" dur="500"/>
                                        <p:tgtEl>
                                          <p:spTgt spid="9"/>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blinds(horizontal)">
                                      <p:cBhvr>
                                        <p:cTn id="47" dur="500"/>
                                        <p:tgtEl>
                                          <p:spTgt spid="22"/>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blinds(horizontal)">
                                      <p:cBhvr>
                                        <p:cTn id="52" dur="500"/>
                                        <p:tgtEl>
                                          <p:spTgt spid="11"/>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blinds(horizontal)">
                                      <p:cBhvr>
                                        <p:cTn id="57" dur="500"/>
                                        <p:tgtEl>
                                          <p:spTgt spid="23"/>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xit" presetSubtype="10" fill="hold" grpId="1" nodeType="clickEffect">
                                  <p:stCondLst>
                                    <p:cond delay="0"/>
                                  </p:stCondLst>
                                  <p:childTnLst>
                                    <p:animEffect transition="out" filter="blinds(horizontal)">
                                      <p:cBhvr>
                                        <p:cTn id="61" dur="500"/>
                                        <p:tgtEl>
                                          <p:spTgt spid="9"/>
                                        </p:tgtEl>
                                      </p:cBhvr>
                                    </p:animEffect>
                                    <p:set>
                                      <p:cBhvr>
                                        <p:cTn id="62" dur="1" fill="hold">
                                          <p:stCondLst>
                                            <p:cond delay="499"/>
                                          </p:stCondLst>
                                        </p:cTn>
                                        <p:tgtEl>
                                          <p:spTgt spid="9"/>
                                        </p:tgtEl>
                                        <p:attrNameLst>
                                          <p:attrName>style.visibility</p:attrName>
                                        </p:attrNameLst>
                                      </p:cBhvr>
                                      <p:to>
                                        <p:strVal val="hidden"/>
                                      </p:to>
                                    </p:set>
                                  </p:childTnLst>
                                </p:cTn>
                              </p:par>
                              <p:par>
                                <p:cTn id="63" presetID="3" presetClass="exit" presetSubtype="10" fill="hold" grpId="1" nodeType="withEffect">
                                  <p:stCondLst>
                                    <p:cond delay="0"/>
                                  </p:stCondLst>
                                  <p:childTnLst>
                                    <p:animEffect transition="out" filter="blinds(horizontal)">
                                      <p:cBhvr>
                                        <p:cTn id="64" dur="500"/>
                                        <p:tgtEl>
                                          <p:spTgt spid="22"/>
                                        </p:tgtEl>
                                      </p:cBhvr>
                                    </p:animEffect>
                                    <p:set>
                                      <p:cBhvr>
                                        <p:cTn id="65" dur="1" fill="hold">
                                          <p:stCondLst>
                                            <p:cond delay="499"/>
                                          </p:stCondLst>
                                        </p:cTn>
                                        <p:tgtEl>
                                          <p:spTgt spid="22"/>
                                        </p:tgtEl>
                                        <p:attrNameLst>
                                          <p:attrName>style.visibility</p:attrName>
                                        </p:attrNameLst>
                                      </p:cBhvr>
                                      <p:to>
                                        <p:strVal val="hidden"/>
                                      </p:to>
                                    </p:set>
                                  </p:childTnLst>
                                </p:cTn>
                              </p:par>
                              <p:par>
                                <p:cTn id="66" presetID="3" presetClass="exit" presetSubtype="10" fill="hold" nodeType="withEffect">
                                  <p:stCondLst>
                                    <p:cond delay="0"/>
                                  </p:stCondLst>
                                  <p:childTnLst>
                                    <p:animEffect transition="out" filter="blinds(horizontal)">
                                      <p:cBhvr>
                                        <p:cTn id="67" dur="500"/>
                                        <p:tgtEl>
                                          <p:spTgt spid="11"/>
                                        </p:tgtEl>
                                      </p:cBhvr>
                                    </p:animEffect>
                                    <p:set>
                                      <p:cBhvr>
                                        <p:cTn id="68" dur="1" fill="hold">
                                          <p:stCondLst>
                                            <p:cond delay="499"/>
                                          </p:stCondLst>
                                        </p:cTn>
                                        <p:tgtEl>
                                          <p:spTgt spid="11"/>
                                        </p:tgtEl>
                                        <p:attrNameLst>
                                          <p:attrName>style.visibility</p:attrName>
                                        </p:attrNameLst>
                                      </p:cBhvr>
                                      <p:to>
                                        <p:strVal val="hidden"/>
                                      </p:to>
                                    </p:set>
                                  </p:childTnLst>
                                </p:cTn>
                              </p:par>
                              <p:par>
                                <p:cTn id="69" presetID="3" presetClass="exit" presetSubtype="10" fill="hold" grpId="1" nodeType="withEffect">
                                  <p:stCondLst>
                                    <p:cond delay="0"/>
                                  </p:stCondLst>
                                  <p:childTnLst>
                                    <p:animEffect transition="out" filter="blinds(horizontal)">
                                      <p:cBhvr>
                                        <p:cTn id="70" dur="500"/>
                                        <p:tgtEl>
                                          <p:spTgt spid="23"/>
                                        </p:tgtEl>
                                      </p:cBhvr>
                                    </p:animEffect>
                                    <p:set>
                                      <p:cBhvr>
                                        <p:cTn id="71" dur="1" fill="hold">
                                          <p:stCondLst>
                                            <p:cond delay="499"/>
                                          </p:stCondLst>
                                        </p:cTn>
                                        <p:tgtEl>
                                          <p:spTgt spid="23"/>
                                        </p:tgtEl>
                                        <p:attrNameLst>
                                          <p:attrName>style.visibility</p:attrName>
                                        </p:attrNameLst>
                                      </p:cBhvr>
                                      <p:to>
                                        <p:strVal val="hidden"/>
                                      </p:to>
                                    </p:set>
                                  </p:childTnLst>
                                </p:cTn>
                              </p:par>
                            </p:childTnLst>
                          </p:cTn>
                        </p:par>
                      </p:childTnLst>
                    </p:cTn>
                  </p:par>
                  <p:par>
                    <p:cTn id="72" fill="hold">
                      <p:stCondLst>
                        <p:cond delay="indefinite"/>
                      </p:stCondLst>
                      <p:childTnLst>
                        <p:par>
                          <p:cTn id="73" fill="hold">
                            <p:stCondLst>
                              <p:cond delay="0"/>
                            </p:stCondLst>
                            <p:childTnLst>
                              <p:par>
                                <p:cTn id="74" presetID="3" presetClass="entr" presetSubtype="10" fill="hold" grpId="0" nodeType="clickEffect">
                                  <p:stCondLst>
                                    <p:cond delay="0"/>
                                  </p:stCondLst>
                                  <p:childTnLst>
                                    <p:set>
                                      <p:cBhvr>
                                        <p:cTn id="75" dur="1" fill="hold">
                                          <p:stCondLst>
                                            <p:cond delay="0"/>
                                          </p:stCondLst>
                                        </p:cTn>
                                        <p:tgtEl>
                                          <p:spTgt spid="13"/>
                                        </p:tgtEl>
                                        <p:attrNameLst>
                                          <p:attrName>style.visibility</p:attrName>
                                        </p:attrNameLst>
                                      </p:cBhvr>
                                      <p:to>
                                        <p:strVal val="visible"/>
                                      </p:to>
                                    </p:set>
                                    <p:animEffect transition="in" filter="blinds(horizontal)">
                                      <p:cBhvr>
                                        <p:cTn id="76" dur="500"/>
                                        <p:tgtEl>
                                          <p:spTgt spid="13"/>
                                        </p:tgtEl>
                                      </p:cBhvr>
                                    </p:animEffect>
                                  </p:childTnLst>
                                </p:cTn>
                              </p:par>
                            </p:childTnLst>
                          </p:cTn>
                        </p:par>
                      </p:childTnLst>
                    </p:cTn>
                  </p:par>
                  <p:par>
                    <p:cTn id="77" fill="hold">
                      <p:stCondLst>
                        <p:cond delay="indefinite"/>
                      </p:stCondLst>
                      <p:childTnLst>
                        <p:par>
                          <p:cTn id="78" fill="hold">
                            <p:stCondLst>
                              <p:cond delay="0"/>
                            </p:stCondLst>
                            <p:childTnLst>
                              <p:par>
                                <p:cTn id="79" presetID="3" presetClass="entr" presetSubtype="10" fill="hold" nodeType="clickEffect">
                                  <p:stCondLst>
                                    <p:cond delay="0"/>
                                  </p:stCondLst>
                                  <p:childTnLst>
                                    <p:set>
                                      <p:cBhvr>
                                        <p:cTn id="80" dur="1" fill="hold">
                                          <p:stCondLst>
                                            <p:cond delay="0"/>
                                          </p:stCondLst>
                                        </p:cTn>
                                        <p:tgtEl>
                                          <p:spTgt spid="21">
                                            <p:txEl>
                                              <p:pRg st="0" end="0"/>
                                            </p:txEl>
                                          </p:spTgt>
                                        </p:tgtEl>
                                        <p:attrNameLst>
                                          <p:attrName>style.visibility</p:attrName>
                                        </p:attrNameLst>
                                      </p:cBhvr>
                                      <p:to>
                                        <p:strVal val="visible"/>
                                      </p:to>
                                    </p:set>
                                    <p:animEffect transition="in" filter="blinds(horizontal)">
                                      <p:cBhvr>
                                        <p:cTn id="81" dur="500"/>
                                        <p:tgtEl>
                                          <p:spTgt spid="21">
                                            <p:txEl>
                                              <p:pRg st="0" end="0"/>
                                            </p:txEl>
                                          </p:spTgt>
                                        </p:tgtEl>
                                      </p:cBhvr>
                                    </p:animEffect>
                                  </p:childTnLst>
                                </p:cTn>
                              </p:par>
                            </p:childTnLst>
                          </p:cTn>
                        </p:par>
                      </p:childTnLst>
                    </p:cTn>
                  </p:par>
                  <p:par>
                    <p:cTn id="82" fill="hold">
                      <p:stCondLst>
                        <p:cond delay="indefinite"/>
                      </p:stCondLst>
                      <p:childTnLst>
                        <p:par>
                          <p:cTn id="83" fill="hold">
                            <p:stCondLst>
                              <p:cond delay="0"/>
                            </p:stCondLst>
                            <p:childTnLst>
                              <p:par>
                                <p:cTn id="84" presetID="3" presetClass="entr" presetSubtype="10" fill="hold" nodeType="clickEffect">
                                  <p:stCondLst>
                                    <p:cond delay="0"/>
                                  </p:stCondLst>
                                  <p:childTnLst>
                                    <p:set>
                                      <p:cBhvr>
                                        <p:cTn id="85" dur="1" fill="hold">
                                          <p:stCondLst>
                                            <p:cond delay="0"/>
                                          </p:stCondLst>
                                        </p:cTn>
                                        <p:tgtEl>
                                          <p:spTgt spid="21">
                                            <p:txEl>
                                              <p:pRg st="2" end="2"/>
                                            </p:txEl>
                                          </p:spTgt>
                                        </p:tgtEl>
                                        <p:attrNameLst>
                                          <p:attrName>style.visibility</p:attrName>
                                        </p:attrNameLst>
                                      </p:cBhvr>
                                      <p:to>
                                        <p:strVal val="visible"/>
                                      </p:to>
                                    </p:set>
                                    <p:animEffect transition="in" filter="blinds(horizontal)">
                                      <p:cBhvr>
                                        <p:cTn id="86" dur="500"/>
                                        <p:tgtEl>
                                          <p:spTgt spid="21">
                                            <p:txEl>
                                              <p:pRg st="2" end="2"/>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3" presetClass="entr" presetSubtype="10" fill="hold" grpId="0" nodeType="clickEffect">
                                  <p:stCondLst>
                                    <p:cond delay="0"/>
                                  </p:stCondLst>
                                  <p:childTnLst>
                                    <p:set>
                                      <p:cBhvr>
                                        <p:cTn id="90" dur="1" fill="hold">
                                          <p:stCondLst>
                                            <p:cond delay="0"/>
                                          </p:stCondLst>
                                        </p:cTn>
                                        <p:tgtEl>
                                          <p:spTgt spid="28"/>
                                        </p:tgtEl>
                                        <p:attrNameLst>
                                          <p:attrName>style.visibility</p:attrName>
                                        </p:attrNameLst>
                                      </p:cBhvr>
                                      <p:to>
                                        <p:strVal val="visible"/>
                                      </p:to>
                                    </p:set>
                                    <p:animEffect transition="in" filter="blinds(horizontal)">
                                      <p:cBhvr>
                                        <p:cTn id="91"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9" grpId="0" animBg="1"/>
      <p:bldP spid="9" grpId="1" animBg="1"/>
      <p:bldP spid="22" grpId="0" animBg="1"/>
      <p:bldP spid="22" grpId="1" animBg="1"/>
      <p:bldP spid="23" grpId="0" animBg="1"/>
      <p:bldP spid="23" grpId="1" animBg="1"/>
      <p:bldP spid="13" grpId="0"/>
      <p:bldP spid="2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13579D-BADB-4CB7-B073-B1A7FA9A53E7}"/>
              </a:ext>
            </a:extLst>
          </p:cNvPr>
          <p:cNvSpPr>
            <a:spLocks noGrp="1"/>
          </p:cNvSpPr>
          <p:nvPr>
            <p:ph type="title"/>
          </p:nvPr>
        </p:nvSpPr>
        <p:spPr>
          <a:xfrm>
            <a:off x="628650" y="187573"/>
            <a:ext cx="7886700" cy="1325563"/>
          </a:xfrm>
        </p:spPr>
        <p:txBody>
          <a:bodyPr>
            <a:normAutofit/>
          </a:bodyPr>
          <a:lstStyle/>
          <a:p>
            <a:pPr algn="ctr"/>
            <a:r>
              <a:rPr lang="en-US" dirty="0">
                <a:latin typeface="Comic Sans MS" panose="030F0702030302020204" pitchFamily="66" charset="0"/>
              </a:rPr>
              <a:t>The normal distribution</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2C05EC9A-9A67-481E-9F6E-17B5E76AB2CF}"/>
                  </a:ext>
                </a:extLst>
              </p:cNvPr>
              <p:cNvSpPr>
                <a:spLocks noGrp="1"/>
              </p:cNvSpPr>
              <p:nvPr>
                <p:ph idx="1"/>
              </p:nvPr>
            </p:nvSpPr>
            <p:spPr>
              <a:xfrm>
                <a:off x="230820" y="1544714"/>
                <a:ext cx="3551068" cy="4928513"/>
              </a:xfrm>
            </p:spPr>
            <p:txBody>
              <a:bodyPr>
                <a:normAutofit/>
              </a:bodyPr>
              <a:lstStyle/>
              <a:p>
                <a:pPr marL="0" indent="0" algn="ctr">
                  <a:buNone/>
                </a:pPr>
                <a:r>
                  <a:rPr lang="en-US" sz="1600" b="1" dirty="0">
                    <a:latin typeface="Comic Sans MS" panose="030F0702030302020204" pitchFamily="66" charset="0"/>
                  </a:rPr>
                  <a:t>You need to be able to use the standard normal distribution. If you need to work out an unknown mean or standard deviation, you will need to use this…</a:t>
                </a:r>
                <a:endParaRPr lang="en-US" sz="1600" dirty="0">
                  <a:latin typeface="Comic Sans MS" panose="030F0702030302020204" pitchFamily="66" charset="0"/>
                </a:endParaRPr>
              </a:p>
              <a:p>
                <a:pPr marL="0" indent="0" algn="ctr">
                  <a:buNone/>
                </a:pPr>
                <a:endParaRPr lang="en-US" sz="1400" dirty="0">
                  <a:latin typeface="Comic Sans MS" panose="030F0702030302020204" pitchFamily="66" charset="0"/>
                </a:endParaRPr>
              </a:p>
              <a:p>
                <a:pPr marL="0" indent="0" algn="ctr">
                  <a:buNone/>
                </a:pPr>
                <a:r>
                  <a:rPr lang="en-US" sz="1400" dirty="0">
                    <a:latin typeface="Comic Sans MS" panose="030F0702030302020204" pitchFamily="66" charset="0"/>
                  </a:rPr>
                  <a:t>The random variable </a:t>
                </a:r>
                <a14:m>
                  <m:oMath xmlns:m="http://schemas.openxmlformats.org/officeDocument/2006/math">
                    <m:r>
                      <a:rPr lang="en-US" sz="1400" b="0" i="1" smtClean="0">
                        <a:latin typeface="Cambria Math" panose="02040503050406030204" pitchFamily="18" charset="0"/>
                      </a:rPr>
                      <m:t>𝑋</m:t>
                    </m:r>
                    <m:r>
                      <a:rPr lang="en-US" sz="1400" b="0" i="1" smtClean="0">
                        <a:latin typeface="Cambria Math" panose="02040503050406030204" pitchFamily="18" charset="0"/>
                        <a:ea typeface="Cambria Math" panose="02040503050406030204" pitchFamily="18" charset="0"/>
                      </a:rPr>
                      <m:t>~</m:t>
                    </m:r>
                    <m:r>
                      <a:rPr lang="en-US" sz="1400" b="0" i="1" smtClean="0">
                        <a:latin typeface="Cambria Math" panose="02040503050406030204" pitchFamily="18" charset="0"/>
                        <a:ea typeface="Cambria Math" panose="02040503050406030204" pitchFamily="18" charset="0"/>
                      </a:rPr>
                      <m:t>𝑁</m:t>
                    </m:r>
                    <m:r>
                      <a:rPr lang="en-US" sz="1400" b="0" i="1" smtClean="0">
                        <a:latin typeface="Cambria Math" panose="02040503050406030204" pitchFamily="18" charset="0"/>
                        <a:ea typeface="Cambria Math" panose="02040503050406030204" pitchFamily="18" charset="0"/>
                      </a:rPr>
                      <m:t>(50,</m:t>
                    </m:r>
                    <m:sSup>
                      <m:sSupPr>
                        <m:ctrlPr>
                          <a:rPr lang="en-US" sz="1400" b="0" i="1" smtClean="0">
                            <a:latin typeface="Cambria Math" panose="02040503050406030204" pitchFamily="18" charset="0"/>
                            <a:ea typeface="Cambria Math" panose="02040503050406030204" pitchFamily="18" charset="0"/>
                          </a:rPr>
                        </m:ctrlPr>
                      </m:sSupPr>
                      <m:e>
                        <m:r>
                          <a:rPr lang="en-US" sz="1400" b="0" i="1" smtClean="0">
                            <a:latin typeface="Cambria Math" panose="02040503050406030204" pitchFamily="18" charset="0"/>
                            <a:ea typeface="Cambria Math" panose="02040503050406030204" pitchFamily="18" charset="0"/>
                          </a:rPr>
                          <m:t>4</m:t>
                        </m:r>
                      </m:e>
                      <m:sup>
                        <m:r>
                          <a:rPr lang="en-US" sz="1400" b="0" i="1" smtClean="0">
                            <a:latin typeface="Cambria Math" panose="02040503050406030204" pitchFamily="18" charset="0"/>
                            <a:ea typeface="Cambria Math" panose="02040503050406030204" pitchFamily="18" charset="0"/>
                          </a:rPr>
                          <m:t>2</m:t>
                        </m:r>
                      </m:sup>
                    </m:sSup>
                    <m:r>
                      <a:rPr lang="en-US" sz="1400" b="0" i="1" smtClean="0">
                        <a:latin typeface="Cambria Math" panose="02040503050406030204" pitchFamily="18" charset="0"/>
                        <a:ea typeface="Cambria Math" panose="02040503050406030204" pitchFamily="18" charset="0"/>
                      </a:rPr>
                      <m:t>)</m:t>
                    </m:r>
                  </m:oMath>
                </a14:m>
                <a:r>
                  <a:rPr lang="en-US" sz="1400" dirty="0">
                    <a:latin typeface="Comic Sans MS" panose="030F0702030302020204" pitchFamily="66" charset="0"/>
                  </a:rPr>
                  <a:t>. Write in terms of </a:t>
                </a:r>
                <a14:m>
                  <m:oMath xmlns:m="http://schemas.openxmlformats.org/officeDocument/2006/math">
                    <m:r>
                      <m:rPr>
                        <m:sty m:val="p"/>
                      </m:rPr>
                      <a:rPr lang="el-GR" sz="1400" i="1" smtClean="0">
                        <a:latin typeface="Cambria Math" panose="02040503050406030204" pitchFamily="18" charset="0"/>
                        <a:ea typeface="Cambria Math" panose="02040503050406030204" pitchFamily="18" charset="0"/>
                      </a:rPr>
                      <m:t>Φ</m:t>
                    </m:r>
                    <m:r>
                      <a:rPr lang="en-US" sz="1400" b="0" i="1" smtClean="0">
                        <a:latin typeface="Cambria Math" panose="02040503050406030204" pitchFamily="18" charset="0"/>
                        <a:ea typeface="Cambria Math" panose="02040503050406030204" pitchFamily="18" charset="0"/>
                      </a:rPr>
                      <m:t>(</m:t>
                    </m:r>
                    <m:r>
                      <a:rPr lang="en-US" sz="1400" b="0" i="1" smtClean="0">
                        <a:latin typeface="Cambria Math" panose="02040503050406030204" pitchFamily="18" charset="0"/>
                        <a:ea typeface="Cambria Math" panose="02040503050406030204" pitchFamily="18" charset="0"/>
                      </a:rPr>
                      <m:t>𝑧</m:t>
                    </m:r>
                    <m:r>
                      <a:rPr lang="en-US" sz="1400" b="0" i="1" smtClean="0">
                        <a:latin typeface="Cambria Math" panose="02040503050406030204" pitchFamily="18" charset="0"/>
                        <a:ea typeface="Cambria Math" panose="02040503050406030204" pitchFamily="18" charset="0"/>
                      </a:rPr>
                      <m:t>)</m:t>
                    </m:r>
                  </m:oMath>
                </a14:m>
                <a:r>
                  <a:rPr lang="en-US" sz="1400" dirty="0">
                    <a:latin typeface="Comic Sans MS" panose="030F0702030302020204" pitchFamily="66" charset="0"/>
                  </a:rPr>
                  <a:t> for some value </a:t>
                </a:r>
                <a14:m>
                  <m:oMath xmlns:m="http://schemas.openxmlformats.org/officeDocument/2006/math">
                    <m:r>
                      <a:rPr lang="en-US" sz="1400" i="1" dirty="0" smtClean="0">
                        <a:latin typeface="Cambria Math" panose="02040503050406030204" pitchFamily="18" charset="0"/>
                      </a:rPr>
                      <m:t>𝑧</m:t>
                    </m:r>
                  </m:oMath>
                </a14:m>
                <a:r>
                  <a:rPr lang="en-US" sz="1400" dirty="0">
                    <a:latin typeface="Comic Sans MS" panose="030F0702030302020204" pitchFamily="66" charset="0"/>
                  </a:rPr>
                  <a:t>:</a:t>
                </a:r>
              </a:p>
              <a:p>
                <a:pPr marL="0" indent="0" algn="ctr">
                  <a:buNone/>
                </a:pPr>
                <a:endParaRPr lang="en-US" sz="1400" dirty="0">
                  <a:latin typeface="Comic Sans MS" panose="030F0702030302020204" pitchFamily="66" charset="0"/>
                </a:endParaRPr>
              </a:p>
              <a:p>
                <a:pPr marL="0" indent="0" algn="ctr">
                  <a:buNone/>
                </a:pPr>
                <a:r>
                  <a:rPr lang="en-US" sz="1400" dirty="0">
                    <a:latin typeface="Comic Sans MS" panose="030F0702030302020204" pitchFamily="66" charset="0"/>
                  </a:rPr>
                  <a:t>a) </a:t>
                </a:r>
                <a14:m>
                  <m:oMath xmlns:m="http://schemas.openxmlformats.org/officeDocument/2006/math">
                    <m:r>
                      <a:rPr lang="en-US" sz="1400" b="0" i="1" smtClean="0">
                        <a:latin typeface="Cambria Math" panose="02040503050406030204" pitchFamily="18" charset="0"/>
                      </a:rPr>
                      <m:t>𝑃</m:t>
                    </m:r>
                    <m:r>
                      <a:rPr lang="en-US" sz="1400" b="0" i="1" smtClean="0">
                        <a:latin typeface="Cambria Math" panose="02040503050406030204" pitchFamily="18" charset="0"/>
                      </a:rPr>
                      <m:t>(</m:t>
                    </m:r>
                    <m:r>
                      <a:rPr lang="en-US" sz="1400" b="0" i="1" smtClean="0">
                        <a:latin typeface="Cambria Math" panose="02040503050406030204" pitchFamily="18" charset="0"/>
                      </a:rPr>
                      <m:t>𝑋</m:t>
                    </m:r>
                    <m:r>
                      <a:rPr lang="en-US" sz="1400" b="0" i="1" smtClean="0">
                        <a:latin typeface="Cambria Math" panose="02040503050406030204" pitchFamily="18" charset="0"/>
                      </a:rPr>
                      <m:t>&lt;53)</m:t>
                    </m:r>
                  </m:oMath>
                </a14:m>
                <a:endParaRPr lang="en-US" sz="1400" dirty="0">
                  <a:latin typeface="Comic Sans MS" panose="030F0702030302020204" pitchFamily="66" charset="0"/>
                </a:endParaRPr>
              </a:p>
              <a:p>
                <a:pPr marL="0" indent="0" algn="ctr">
                  <a:buNone/>
                </a:pPr>
                <a:endParaRPr lang="en-US" sz="1400" dirty="0">
                  <a:latin typeface="Comic Sans MS" panose="030F0702030302020204" pitchFamily="66" charset="0"/>
                </a:endParaRPr>
              </a:p>
              <a:p>
                <a:pPr marL="0" indent="0" algn="ctr">
                  <a:buNone/>
                </a:pPr>
                <a:endParaRPr lang="en-US" sz="1400" dirty="0">
                  <a:latin typeface="Comic Sans MS" panose="030F0702030302020204" pitchFamily="66" charset="0"/>
                </a:endParaRPr>
              </a:p>
            </p:txBody>
          </p:sp>
        </mc:Choice>
        <mc:Fallback xmlns="">
          <p:sp>
            <p:nvSpPr>
              <p:cNvPr id="3" name="コンテンツ プレースホルダー 2">
                <a:extLst>
                  <a:ext uri="{FF2B5EF4-FFF2-40B4-BE49-F238E27FC236}">
                    <a16:creationId xmlns:a16="http://schemas.microsoft.com/office/drawing/2014/main" id="{2C05EC9A-9A67-481E-9F6E-17B5E76AB2CF}"/>
                  </a:ext>
                </a:extLst>
              </p:cNvPr>
              <p:cNvSpPr>
                <a:spLocks noGrp="1" noRot="1" noChangeAspect="1" noMove="1" noResize="1" noEditPoints="1" noAdjustHandles="1" noChangeArrowheads="1" noChangeShapeType="1" noTextEdit="1"/>
              </p:cNvSpPr>
              <p:nvPr>
                <p:ph idx="1"/>
              </p:nvPr>
            </p:nvSpPr>
            <p:spPr>
              <a:xfrm>
                <a:off x="230820" y="1544714"/>
                <a:ext cx="3551068" cy="4928513"/>
              </a:xfrm>
              <a:blipFill>
                <a:blip r:embed="rId3"/>
                <a:stretch>
                  <a:fillRect t="-742" r="-2234"/>
                </a:stretch>
              </a:blipFill>
            </p:spPr>
            <p:txBody>
              <a:bodyPr/>
              <a:lstStyle/>
              <a:p>
                <a:r>
                  <a:rPr lang="en-GB">
                    <a:noFill/>
                  </a:rPr>
                  <a:t> </a:t>
                </a:r>
              </a:p>
            </p:txBody>
          </p:sp>
        </mc:Fallback>
      </mc:AlternateContent>
      <p:sp>
        <p:nvSpPr>
          <p:cNvPr id="4" name="コンテンツ プレースホルダー 2">
            <a:extLst>
              <a:ext uri="{FF2B5EF4-FFF2-40B4-BE49-F238E27FC236}">
                <a16:creationId xmlns:a16="http://schemas.microsoft.com/office/drawing/2014/main" id="{C563D3B5-7AF1-4E4C-9D94-D4E85AA9E473}"/>
              </a:ext>
            </a:extLst>
          </p:cNvPr>
          <p:cNvSpPr txBox="1">
            <a:spLocks/>
          </p:cNvSpPr>
          <p:nvPr/>
        </p:nvSpPr>
        <p:spPr>
          <a:xfrm>
            <a:off x="8613201" y="6547282"/>
            <a:ext cx="530799" cy="31071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600" dirty="0">
                <a:latin typeface="Comic Sans MS" panose="030F0702030302020204" pitchFamily="66" charset="0"/>
              </a:rPr>
              <a:t>3D</a:t>
            </a:r>
            <a:endParaRPr lang="en-GB" sz="16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5" name="テキスト ボックス 54">
                <a:extLst>
                  <a:ext uri="{FF2B5EF4-FFF2-40B4-BE49-F238E27FC236}">
                    <a16:creationId xmlns:a16="http://schemas.microsoft.com/office/drawing/2014/main" id="{98EDA7DB-733E-4FAA-97B7-E96F61F46C84}"/>
                  </a:ext>
                </a:extLst>
              </p:cNvPr>
              <p:cNvSpPr txBox="1"/>
              <p:nvPr/>
            </p:nvSpPr>
            <p:spPr>
              <a:xfrm>
                <a:off x="0" y="0"/>
                <a:ext cx="1059456" cy="518604"/>
              </a:xfrm>
              <a:prstGeom prst="rect">
                <a:avLst/>
              </a:prstGeom>
              <a:solidFill>
                <a:schemeClr val="bg1"/>
              </a:solidFill>
              <a:ln w="25400">
                <a:solidFill>
                  <a:schemeClr val="tx1"/>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𝑍</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𝑋</m:t>
                          </m:r>
                          <m:r>
                            <a:rPr lang="en-US" b="0" i="1" smtClean="0">
                              <a:latin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𝜇</m:t>
                          </m:r>
                        </m:num>
                        <m:den>
                          <m:r>
                            <a:rPr lang="en-US" b="0" i="1" smtClean="0">
                              <a:latin typeface="Cambria Math" panose="02040503050406030204" pitchFamily="18" charset="0"/>
                              <a:ea typeface="Cambria Math" panose="02040503050406030204" pitchFamily="18" charset="0"/>
                            </a:rPr>
                            <m:t>𝜎</m:t>
                          </m:r>
                        </m:den>
                      </m:f>
                    </m:oMath>
                  </m:oMathPara>
                </a14:m>
                <a:endParaRPr lang="en-GB" dirty="0"/>
              </a:p>
            </p:txBody>
          </p:sp>
        </mc:Choice>
        <mc:Fallback xmlns="">
          <p:sp>
            <p:nvSpPr>
              <p:cNvPr id="55" name="テキスト ボックス 54">
                <a:extLst>
                  <a:ext uri="{FF2B5EF4-FFF2-40B4-BE49-F238E27FC236}">
                    <a16:creationId xmlns:a16="http://schemas.microsoft.com/office/drawing/2014/main" id="{98EDA7DB-733E-4FAA-97B7-E96F61F46C84}"/>
                  </a:ext>
                </a:extLst>
              </p:cNvPr>
              <p:cNvSpPr txBox="1">
                <a:spLocks noRot="1" noChangeAspect="1" noMove="1" noResize="1" noEditPoints="1" noAdjustHandles="1" noChangeArrowheads="1" noChangeShapeType="1" noTextEdit="1"/>
              </p:cNvSpPr>
              <p:nvPr/>
            </p:nvSpPr>
            <p:spPr>
              <a:xfrm>
                <a:off x="0" y="0"/>
                <a:ext cx="1059456" cy="518604"/>
              </a:xfrm>
              <a:prstGeom prst="rect">
                <a:avLst/>
              </a:prstGeom>
              <a:blipFill>
                <a:blip r:embed="rId4"/>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 name="テキスト ボックス 4">
                <a:extLst>
                  <a:ext uri="{FF2B5EF4-FFF2-40B4-BE49-F238E27FC236}">
                    <a16:creationId xmlns:a16="http://schemas.microsoft.com/office/drawing/2014/main" id="{9B74A065-5667-4016-8792-3D9CC86F7192}"/>
                  </a:ext>
                </a:extLst>
              </p:cNvPr>
              <p:cNvSpPr txBox="1"/>
              <p:nvPr/>
            </p:nvSpPr>
            <p:spPr>
              <a:xfrm flipH="1">
                <a:off x="3818727" y="1245459"/>
                <a:ext cx="5200985" cy="1815882"/>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You could calculate </a:t>
                </a:r>
                <a14:m>
                  <m:oMath xmlns:m="http://schemas.openxmlformats.org/officeDocument/2006/math">
                    <m:r>
                      <a:rPr lang="en-US" sz="1400" b="0" i="1" smtClean="0">
                        <a:solidFill>
                          <a:srgbClr val="FF0000"/>
                        </a:solidFill>
                        <a:latin typeface="Cambria Math" panose="02040503050406030204" pitchFamily="18" charset="0"/>
                      </a:rPr>
                      <m:t>𝑃</m:t>
                    </m:r>
                    <m:r>
                      <a:rPr lang="en-US" sz="1400" b="0" i="1" smtClean="0">
                        <a:solidFill>
                          <a:srgbClr val="FF0000"/>
                        </a:solidFill>
                        <a:latin typeface="Cambria Math" panose="02040503050406030204" pitchFamily="18" charset="0"/>
                      </a:rPr>
                      <m:t>(</m:t>
                    </m:r>
                    <m:r>
                      <a:rPr lang="en-US" sz="1400" b="0" i="1" smtClean="0">
                        <a:solidFill>
                          <a:srgbClr val="FF0000"/>
                        </a:solidFill>
                        <a:latin typeface="Cambria Math" panose="02040503050406030204" pitchFamily="18" charset="0"/>
                      </a:rPr>
                      <m:t>𝑋</m:t>
                    </m:r>
                    <m:r>
                      <a:rPr lang="en-US" sz="1400" b="0" i="1" smtClean="0">
                        <a:solidFill>
                          <a:srgbClr val="FF0000"/>
                        </a:solidFill>
                        <a:latin typeface="Cambria Math" panose="02040503050406030204" pitchFamily="18" charset="0"/>
                      </a:rPr>
                      <m:t>&lt;53)</m:t>
                    </m:r>
                  </m:oMath>
                </a14:m>
                <a:r>
                  <a:rPr lang="en-GB" sz="1400" dirty="0">
                    <a:solidFill>
                      <a:srgbClr val="FF0000"/>
                    </a:solidFill>
                    <a:latin typeface="Comic Sans MS" panose="030F0702030302020204" pitchFamily="66" charset="0"/>
                  </a:rPr>
                  <a:t> using what you have learnt so far this chapter, along with your calculator</a:t>
                </a:r>
              </a:p>
              <a:p>
                <a:pPr algn="ctr"/>
                <a:endParaRPr lang="en-US" sz="1400" dirty="0">
                  <a:solidFill>
                    <a:srgbClr val="FF0000"/>
                  </a:solidFill>
                  <a:latin typeface="Comic Sans MS" panose="030F0702030302020204" pitchFamily="66" charset="0"/>
                </a:endParaRPr>
              </a:p>
              <a:p>
                <a:pPr marL="285750" indent="-285750" algn="ctr">
                  <a:buFont typeface="Wingdings" panose="05000000000000000000" pitchFamily="2" charset="2"/>
                  <a:buChar char="à"/>
                </a:pPr>
                <a:r>
                  <a:rPr lang="en-GB" sz="1400" dirty="0">
                    <a:solidFill>
                      <a:srgbClr val="FF0000"/>
                    </a:solidFill>
                    <a:latin typeface="Comic Sans MS" panose="030F0702030302020204" pitchFamily="66" charset="0"/>
                    <a:sym typeface="Wingdings" panose="05000000000000000000" pitchFamily="2" charset="2"/>
                  </a:rPr>
                  <a:t>This question is asking you to write an equivalent probability, based on the standardised normal distribution</a:t>
                </a:r>
              </a:p>
              <a:p>
                <a:pPr marL="285750" indent="-285750" algn="ctr">
                  <a:buFont typeface="Wingdings" panose="05000000000000000000" pitchFamily="2" charset="2"/>
                  <a:buChar char="à"/>
                </a:pPr>
                <a:endParaRPr lang="en-US" sz="1400" dirty="0">
                  <a:solidFill>
                    <a:srgbClr val="FF0000"/>
                  </a:solidFill>
                  <a:latin typeface="Comic Sans MS" panose="030F0702030302020204" pitchFamily="66" charset="0"/>
                  <a:sym typeface="Wingdings" panose="05000000000000000000" pitchFamily="2" charset="2"/>
                </a:endParaRPr>
              </a:p>
              <a:p>
                <a:pPr marL="285750" indent="-285750" algn="ctr">
                  <a:buFont typeface="Wingdings" panose="05000000000000000000" pitchFamily="2" charset="2"/>
                  <a:buChar char="à"/>
                </a:pPr>
                <a:r>
                  <a:rPr lang="en-US" sz="1400" dirty="0">
                    <a:solidFill>
                      <a:srgbClr val="FF0000"/>
                    </a:solidFill>
                    <a:latin typeface="Comic Sans MS" panose="030F0702030302020204" pitchFamily="66" charset="0"/>
                    <a:sym typeface="Wingdings" panose="05000000000000000000" pitchFamily="2" charset="2"/>
                  </a:rPr>
                  <a:t>T</a:t>
                </a:r>
                <a:r>
                  <a:rPr lang="en-GB" sz="1400" dirty="0">
                    <a:solidFill>
                      <a:srgbClr val="FF0000"/>
                    </a:solidFill>
                    <a:latin typeface="Comic Sans MS" panose="030F0702030302020204" pitchFamily="66" charset="0"/>
                    <a:sym typeface="Wingdings" panose="05000000000000000000" pitchFamily="2" charset="2"/>
                  </a:rPr>
                  <a:t>he letter </a:t>
                </a:r>
                <a14:m>
                  <m:oMath xmlns:m="http://schemas.openxmlformats.org/officeDocument/2006/math">
                    <m:r>
                      <m:rPr>
                        <m:sty m:val="p"/>
                      </m:rPr>
                      <a:rPr lang="el-GR" sz="1400" i="1" smtClean="0">
                        <a:solidFill>
                          <a:srgbClr val="FF0000"/>
                        </a:solidFill>
                        <a:latin typeface="Cambria Math" panose="02040503050406030204" pitchFamily="18" charset="0"/>
                        <a:ea typeface="Cambria Math" panose="02040503050406030204" pitchFamily="18" charset="0"/>
                        <a:sym typeface="Wingdings" panose="05000000000000000000" pitchFamily="2" charset="2"/>
                      </a:rPr>
                      <m:t>Φ</m:t>
                    </m:r>
                  </m:oMath>
                </a14:m>
                <a:r>
                  <a:rPr lang="en-GB" sz="1400" dirty="0">
                    <a:solidFill>
                      <a:srgbClr val="FF0000"/>
                    </a:solidFill>
                    <a:latin typeface="Comic Sans MS" panose="030F0702030302020204" pitchFamily="66" charset="0"/>
                  </a:rPr>
                  <a:t> is the Greek capital </a:t>
                </a:r>
                <a:r>
                  <a:rPr lang="en-GB" sz="1400" i="1" dirty="0">
                    <a:solidFill>
                      <a:srgbClr val="FF0000"/>
                    </a:solidFill>
                    <a:latin typeface="Comic Sans MS" panose="030F0702030302020204" pitchFamily="66" charset="0"/>
                  </a:rPr>
                  <a:t>phi</a:t>
                </a:r>
              </a:p>
            </p:txBody>
          </p:sp>
        </mc:Choice>
        <mc:Fallback xmlns="">
          <p:sp>
            <p:nvSpPr>
              <p:cNvPr id="5" name="テキスト ボックス 4">
                <a:extLst>
                  <a:ext uri="{FF2B5EF4-FFF2-40B4-BE49-F238E27FC236}">
                    <a16:creationId xmlns:a16="http://schemas.microsoft.com/office/drawing/2014/main" id="{9B74A065-5667-4016-8792-3D9CC86F7192}"/>
                  </a:ext>
                </a:extLst>
              </p:cNvPr>
              <p:cNvSpPr txBox="1">
                <a:spLocks noRot="1" noChangeAspect="1" noMove="1" noResize="1" noEditPoints="1" noAdjustHandles="1" noChangeArrowheads="1" noChangeShapeType="1" noTextEdit="1"/>
              </p:cNvSpPr>
              <p:nvPr/>
            </p:nvSpPr>
            <p:spPr>
              <a:xfrm flipH="1">
                <a:off x="3818727" y="1245459"/>
                <a:ext cx="5200985" cy="1815882"/>
              </a:xfrm>
              <a:prstGeom prst="rect">
                <a:avLst/>
              </a:prstGeom>
              <a:blipFill>
                <a:blip r:embed="rId5"/>
                <a:stretch>
                  <a:fillRect t="-336" b="-268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 name="テキスト ボックス 9">
                <a:extLst>
                  <a:ext uri="{FF2B5EF4-FFF2-40B4-BE49-F238E27FC236}">
                    <a16:creationId xmlns:a16="http://schemas.microsoft.com/office/drawing/2014/main" id="{6A4714B8-8E00-490B-B4EB-2C0465AC87D2}"/>
                  </a:ext>
                </a:extLst>
              </p:cNvPr>
              <p:cNvSpPr txBox="1"/>
              <p:nvPr/>
            </p:nvSpPr>
            <p:spPr>
              <a:xfrm>
                <a:off x="4097045" y="3171876"/>
                <a:ext cx="1059457" cy="51860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𝑍</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𝑋</m:t>
                          </m:r>
                          <m:r>
                            <a:rPr lang="en-US" b="0" i="1" smtClean="0">
                              <a:latin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𝜇</m:t>
                          </m:r>
                        </m:num>
                        <m:den>
                          <m:r>
                            <a:rPr lang="en-US" b="0" i="1" smtClean="0">
                              <a:latin typeface="Cambria Math" panose="02040503050406030204" pitchFamily="18" charset="0"/>
                              <a:ea typeface="Cambria Math" panose="02040503050406030204" pitchFamily="18" charset="0"/>
                            </a:rPr>
                            <m:t>𝜎</m:t>
                          </m:r>
                        </m:den>
                      </m:f>
                    </m:oMath>
                  </m:oMathPara>
                </a14:m>
                <a:endParaRPr lang="en-GB" dirty="0"/>
              </a:p>
            </p:txBody>
          </p:sp>
        </mc:Choice>
        <mc:Fallback xmlns="">
          <p:sp>
            <p:nvSpPr>
              <p:cNvPr id="10" name="テキスト ボックス 9">
                <a:extLst>
                  <a:ext uri="{FF2B5EF4-FFF2-40B4-BE49-F238E27FC236}">
                    <a16:creationId xmlns:a16="http://schemas.microsoft.com/office/drawing/2014/main" id="{6A4714B8-8E00-490B-B4EB-2C0465AC87D2}"/>
                  </a:ext>
                </a:extLst>
              </p:cNvPr>
              <p:cNvSpPr txBox="1">
                <a:spLocks noRot="1" noChangeAspect="1" noMove="1" noResize="1" noEditPoints="1" noAdjustHandles="1" noChangeArrowheads="1" noChangeShapeType="1" noTextEdit="1"/>
              </p:cNvSpPr>
              <p:nvPr/>
            </p:nvSpPr>
            <p:spPr>
              <a:xfrm>
                <a:off x="4097045" y="3171876"/>
                <a:ext cx="1059457" cy="518604"/>
              </a:xfrm>
              <a:prstGeom prst="rect">
                <a:avLst/>
              </a:prstGeom>
              <a:blipFill>
                <a:blip r:embed="rId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4" name="テキスト ボックス 23">
                <a:extLst>
                  <a:ext uri="{FF2B5EF4-FFF2-40B4-BE49-F238E27FC236}">
                    <a16:creationId xmlns:a16="http://schemas.microsoft.com/office/drawing/2014/main" id="{4F7A1DCD-1EAB-47FB-B137-8A320FF63936}"/>
                  </a:ext>
                </a:extLst>
              </p:cNvPr>
              <p:cNvSpPr txBox="1"/>
              <p:nvPr/>
            </p:nvSpPr>
            <p:spPr>
              <a:xfrm>
                <a:off x="4125158" y="3874691"/>
                <a:ext cx="1259127" cy="52604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𝑧</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53−50</m:t>
                          </m:r>
                        </m:num>
                        <m:den>
                          <m:r>
                            <a:rPr lang="en-US" b="0" i="1" smtClean="0">
                              <a:latin typeface="Cambria Math" panose="02040503050406030204" pitchFamily="18" charset="0"/>
                            </a:rPr>
                            <m:t>4</m:t>
                          </m:r>
                        </m:den>
                      </m:f>
                    </m:oMath>
                  </m:oMathPara>
                </a14:m>
                <a:endParaRPr lang="en-GB" dirty="0"/>
              </a:p>
            </p:txBody>
          </p:sp>
        </mc:Choice>
        <mc:Fallback xmlns="">
          <p:sp>
            <p:nvSpPr>
              <p:cNvPr id="24" name="テキスト ボックス 23">
                <a:extLst>
                  <a:ext uri="{FF2B5EF4-FFF2-40B4-BE49-F238E27FC236}">
                    <a16:creationId xmlns:a16="http://schemas.microsoft.com/office/drawing/2014/main" id="{4F7A1DCD-1EAB-47FB-B137-8A320FF63936}"/>
                  </a:ext>
                </a:extLst>
              </p:cNvPr>
              <p:cNvSpPr txBox="1">
                <a:spLocks noRot="1" noChangeAspect="1" noMove="1" noResize="1" noEditPoints="1" noAdjustHandles="1" noChangeArrowheads="1" noChangeShapeType="1" noTextEdit="1"/>
              </p:cNvSpPr>
              <p:nvPr/>
            </p:nvSpPr>
            <p:spPr>
              <a:xfrm>
                <a:off x="4125158" y="3874691"/>
                <a:ext cx="1259127" cy="526041"/>
              </a:xfrm>
              <a:prstGeom prst="rect">
                <a:avLst/>
              </a:prstGeom>
              <a:blipFill>
                <a:blip r:embed="rId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5" name="テキスト ボックス 24">
                <a:extLst>
                  <a:ext uri="{FF2B5EF4-FFF2-40B4-BE49-F238E27FC236}">
                    <a16:creationId xmlns:a16="http://schemas.microsoft.com/office/drawing/2014/main" id="{C3051272-A6BF-46DF-988B-E92EABF83583}"/>
                  </a:ext>
                </a:extLst>
              </p:cNvPr>
              <p:cNvSpPr txBox="1"/>
              <p:nvPr/>
            </p:nvSpPr>
            <p:spPr>
              <a:xfrm>
                <a:off x="4135515" y="4675161"/>
                <a:ext cx="903261"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𝑧</m:t>
                      </m:r>
                      <m:r>
                        <a:rPr lang="en-US" b="0" i="1" smtClean="0">
                          <a:latin typeface="Cambria Math" panose="02040503050406030204" pitchFamily="18" charset="0"/>
                        </a:rPr>
                        <m:t>=0.75</m:t>
                      </m:r>
                    </m:oMath>
                  </m:oMathPara>
                </a14:m>
                <a:endParaRPr lang="en-GB" dirty="0"/>
              </a:p>
            </p:txBody>
          </p:sp>
        </mc:Choice>
        <mc:Fallback xmlns="">
          <p:sp>
            <p:nvSpPr>
              <p:cNvPr id="25" name="テキスト ボックス 24">
                <a:extLst>
                  <a:ext uri="{FF2B5EF4-FFF2-40B4-BE49-F238E27FC236}">
                    <a16:creationId xmlns:a16="http://schemas.microsoft.com/office/drawing/2014/main" id="{C3051272-A6BF-46DF-988B-E92EABF83583}"/>
                  </a:ext>
                </a:extLst>
              </p:cNvPr>
              <p:cNvSpPr txBox="1">
                <a:spLocks noRot="1" noChangeAspect="1" noMove="1" noResize="1" noEditPoints="1" noAdjustHandles="1" noChangeArrowheads="1" noChangeShapeType="1" noTextEdit="1"/>
              </p:cNvSpPr>
              <p:nvPr/>
            </p:nvSpPr>
            <p:spPr>
              <a:xfrm>
                <a:off x="4135515" y="4675161"/>
                <a:ext cx="903261" cy="276999"/>
              </a:xfrm>
              <a:prstGeom prst="rect">
                <a:avLst/>
              </a:prstGeom>
              <a:blipFill>
                <a:blip r:embed="rId8"/>
                <a:stretch>
                  <a:fillRect l="-3356" r="-6040" b="-8889"/>
                </a:stretch>
              </a:blipFill>
            </p:spPr>
            <p:txBody>
              <a:bodyPr/>
              <a:lstStyle/>
              <a:p>
                <a:r>
                  <a:rPr lang="en-GB">
                    <a:noFill/>
                  </a:rPr>
                  <a:t> </a:t>
                </a:r>
              </a:p>
            </p:txBody>
          </p:sp>
        </mc:Fallback>
      </mc:AlternateContent>
      <p:sp>
        <p:nvSpPr>
          <p:cNvPr id="14" name="円弧 13">
            <a:extLst>
              <a:ext uri="{FF2B5EF4-FFF2-40B4-BE49-F238E27FC236}">
                <a16:creationId xmlns:a16="http://schemas.microsoft.com/office/drawing/2014/main" id="{9490C3CE-89E3-49B2-9089-60AE0EC31B57}"/>
              </a:ext>
            </a:extLst>
          </p:cNvPr>
          <p:cNvSpPr/>
          <p:nvPr/>
        </p:nvSpPr>
        <p:spPr>
          <a:xfrm>
            <a:off x="5370991" y="3473719"/>
            <a:ext cx="372862" cy="656947"/>
          </a:xfrm>
          <a:prstGeom prst="arc">
            <a:avLst>
              <a:gd name="adj1" fmla="val 16200000"/>
              <a:gd name="adj2" fmla="val 5466105"/>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6" name="円弧 25">
            <a:extLst>
              <a:ext uri="{FF2B5EF4-FFF2-40B4-BE49-F238E27FC236}">
                <a16:creationId xmlns:a16="http://schemas.microsoft.com/office/drawing/2014/main" id="{D56419DF-134C-450A-9FF1-BAD35A8BC132}"/>
              </a:ext>
            </a:extLst>
          </p:cNvPr>
          <p:cNvSpPr/>
          <p:nvPr/>
        </p:nvSpPr>
        <p:spPr>
          <a:xfrm>
            <a:off x="5257061" y="4167656"/>
            <a:ext cx="372862" cy="656947"/>
          </a:xfrm>
          <a:prstGeom prst="arc">
            <a:avLst>
              <a:gd name="adj1" fmla="val 16200000"/>
              <a:gd name="adj2" fmla="val 5466105"/>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15" name="テキスト ボックス 14">
                <a:extLst>
                  <a:ext uri="{FF2B5EF4-FFF2-40B4-BE49-F238E27FC236}">
                    <a16:creationId xmlns:a16="http://schemas.microsoft.com/office/drawing/2014/main" id="{A44AB71A-E1D9-46BE-AC78-970C16F4199B}"/>
                  </a:ext>
                </a:extLst>
              </p:cNvPr>
              <p:cNvSpPr txBox="1"/>
              <p:nvPr/>
            </p:nvSpPr>
            <p:spPr>
              <a:xfrm>
                <a:off x="5780243" y="3455786"/>
                <a:ext cx="3200795" cy="646331"/>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Sub in values, using the value of </a:t>
                </a:r>
                <a14:m>
                  <m:oMath xmlns:m="http://schemas.openxmlformats.org/officeDocument/2006/math">
                    <m:r>
                      <a:rPr lang="en-US" sz="1200" i="1" dirty="0" smtClean="0">
                        <a:solidFill>
                          <a:srgbClr val="FF0000"/>
                        </a:solidFill>
                        <a:latin typeface="Cambria Math" panose="02040503050406030204" pitchFamily="18" charset="0"/>
                      </a:rPr>
                      <m:t>𝑋</m:t>
                    </m:r>
                  </m:oMath>
                </a14:m>
                <a:r>
                  <a:rPr lang="en-US" sz="1200" dirty="0">
                    <a:solidFill>
                      <a:srgbClr val="FF0000"/>
                    </a:solidFill>
                    <a:latin typeface="Comic Sans MS" panose="030F0702030302020204" pitchFamily="66" charset="0"/>
                  </a:rPr>
                  <a:t> given in the question. A lowercase </a:t>
                </a:r>
                <a14:m>
                  <m:oMath xmlns:m="http://schemas.openxmlformats.org/officeDocument/2006/math">
                    <m:r>
                      <a:rPr lang="en-US" sz="1200" i="1" dirty="0" smtClean="0">
                        <a:solidFill>
                          <a:srgbClr val="FF0000"/>
                        </a:solidFill>
                        <a:latin typeface="Cambria Math" panose="02040503050406030204" pitchFamily="18" charset="0"/>
                      </a:rPr>
                      <m:t>𝑧</m:t>
                    </m:r>
                  </m:oMath>
                </a14:m>
                <a:r>
                  <a:rPr lang="en-US" sz="1200" dirty="0">
                    <a:solidFill>
                      <a:srgbClr val="FF0000"/>
                    </a:solidFill>
                    <a:latin typeface="Comic Sans MS" panose="030F0702030302020204" pitchFamily="66" charset="0"/>
                  </a:rPr>
                  <a:t> is used here as we are now working out a specific value</a:t>
                </a:r>
                <a:endParaRPr lang="en-GB" sz="1200" dirty="0">
                  <a:solidFill>
                    <a:srgbClr val="FF0000"/>
                  </a:solidFill>
                  <a:latin typeface="Comic Sans MS" panose="030F0702030302020204" pitchFamily="66" charset="0"/>
                </a:endParaRPr>
              </a:p>
            </p:txBody>
          </p:sp>
        </mc:Choice>
        <mc:Fallback xmlns="">
          <p:sp>
            <p:nvSpPr>
              <p:cNvPr id="15" name="テキスト ボックス 14">
                <a:extLst>
                  <a:ext uri="{FF2B5EF4-FFF2-40B4-BE49-F238E27FC236}">
                    <a16:creationId xmlns:a16="http://schemas.microsoft.com/office/drawing/2014/main" id="{A44AB71A-E1D9-46BE-AC78-970C16F4199B}"/>
                  </a:ext>
                </a:extLst>
              </p:cNvPr>
              <p:cNvSpPr txBox="1">
                <a:spLocks noRot="1" noChangeAspect="1" noMove="1" noResize="1" noEditPoints="1" noAdjustHandles="1" noChangeArrowheads="1" noChangeShapeType="1" noTextEdit="1"/>
              </p:cNvSpPr>
              <p:nvPr/>
            </p:nvSpPr>
            <p:spPr>
              <a:xfrm>
                <a:off x="5780243" y="3455786"/>
                <a:ext cx="3200795" cy="646331"/>
              </a:xfrm>
              <a:prstGeom prst="rect">
                <a:avLst/>
              </a:prstGeom>
              <a:blipFill>
                <a:blip r:embed="rId9"/>
                <a:stretch>
                  <a:fillRect t="-943" r="-1143" b="-6604"/>
                </a:stretch>
              </a:blipFill>
            </p:spPr>
            <p:txBody>
              <a:bodyPr/>
              <a:lstStyle/>
              <a:p>
                <a:r>
                  <a:rPr lang="en-GB">
                    <a:noFill/>
                  </a:rPr>
                  <a:t> </a:t>
                </a:r>
              </a:p>
            </p:txBody>
          </p:sp>
        </mc:Fallback>
      </mc:AlternateContent>
      <p:sp>
        <p:nvSpPr>
          <p:cNvPr id="27" name="テキスト ボックス 26">
            <a:extLst>
              <a:ext uri="{FF2B5EF4-FFF2-40B4-BE49-F238E27FC236}">
                <a16:creationId xmlns:a16="http://schemas.microsoft.com/office/drawing/2014/main" id="{5074DF7F-0CC4-452A-BEF5-99E2637C491E}"/>
              </a:ext>
            </a:extLst>
          </p:cNvPr>
          <p:cNvSpPr txBox="1"/>
          <p:nvPr/>
        </p:nvSpPr>
        <p:spPr>
          <a:xfrm>
            <a:off x="5588612" y="4368676"/>
            <a:ext cx="984204" cy="276999"/>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Calculate</a:t>
            </a:r>
            <a:endParaRPr lang="en-GB" sz="12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9" name="テキスト ボックス 28">
                <a:extLst>
                  <a:ext uri="{FF2B5EF4-FFF2-40B4-BE49-F238E27FC236}">
                    <a16:creationId xmlns:a16="http://schemas.microsoft.com/office/drawing/2014/main" id="{E1A5B985-CB2F-4803-9E1C-EF900D1F8927}"/>
                  </a:ext>
                </a:extLst>
              </p:cNvPr>
              <p:cNvSpPr txBox="1"/>
              <p:nvPr/>
            </p:nvSpPr>
            <p:spPr>
              <a:xfrm>
                <a:off x="3730027" y="4984312"/>
                <a:ext cx="5241956" cy="95410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This is telling us that when we code the original data set to the standardized one, a value of </a:t>
                </a:r>
                <a14:m>
                  <m:oMath xmlns:m="http://schemas.openxmlformats.org/officeDocument/2006/math">
                    <m:r>
                      <a:rPr lang="en-US" sz="1400" b="0" i="1" smtClean="0">
                        <a:solidFill>
                          <a:srgbClr val="FF0000"/>
                        </a:solidFill>
                        <a:latin typeface="Cambria Math" panose="02040503050406030204" pitchFamily="18" charset="0"/>
                      </a:rPr>
                      <m:t>𝑥</m:t>
                    </m:r>
                    <m:r>
                      <a:rPr lang="en-US" sz="1400" b="0" i="1" smtClean="0">
                        <a:solidFill>
                          <a:srgbClr val="FF0000"/>
                        </a:solidFill>
                        <a:latin typeface="Cambria Math" panose="02040503050406030204" pitchFamily="18" charset="0"/>
                      </a:rPr>
                      <m:t>=53</m:t>
                    </m:r>
                  </m:oMath>
                </a14:m>
                <a:r>
                  <a:rPr lang="en-GB" sz="1400" i="1" dirty="0">
                    <a:solidFill>
                      <a:srgbClr val="FF0000"/>
                    </a:solidFill>
                    <a:latin typeface="Comic Sans MS" panose="030F0702030302020204" pitchFamily="66" charset="0"/>
                  </a:rPr>
                  <a:t> </a:t>
                </a:r>
                <a:r>
                  <a:rPr lang="en-GB" sz="1400" dirty="0">
                    <a:solidFill>
                      <a:srgbClr val="FF0000"/>
                    </a:solidFill>
                    <a:latin typeface="Comic Sans MS" panose="030F0702030302020204" pitchFamily="66" charset="0"/>
                  </a:rPr>
                  <a:t>will become </a:t>
                </a:r>
                <a14:m>
                  <m:oMath xmlns:m="http://schemas.openxmlformats.org/officeDocument/2006/math">
                    <m:r>
                      <a:rPr lang="en-US" sz="1400" b="0" i="1" smtClean="0">
                        <a:solidFill>
                          <a:srgbClr val="FF0000"/>
                        </a:solidFill>
                        <a:latin typeface="Cambria Math" panose="02040503050406030204" pitchFamily="18" charset="0"/>
                      </a:rPr>
                      <m:t>𝑧</m:t>
                    </m:r>
                    <m:r>
                      <a:rPr lang="en-US" sz="1400" b="0" i="1" smtClean="0">
                        <a:solidFill>
                          <a:srgbClr val="FF0000"/>
                        </a:solidFill>
                        <a:latin typeface="Cambria Math" panose="02040503050406030204" pitchFamily="18" charset="0"/>
                      </a:rPr>
                      <m:t>=0.75</m:t>
                    </m:r>
                  </m:oMath>
                </a14:m>
                <a:endParaRPr lang="en-GB" sz="1400" dirty="0">
                  <a:solidFill>
                    <a:srgbClr val="FF0000"/>
                  </a:solidFill>
                  <a:latin typeface="Comic Sans MS" panose="030F0702030302020204" pitchFamily="66" charset="0"/>
                </a:endParaRPr>
              </a:p>
              <a:p>
                <a:pPr algn="ctr"/>
                <a:endParaRPr lang="en-US" sz="1400" dirty="0">
                  <a:solidFill>
                    <a:srgbClr val="FF0000"/>
                  </a:solidFill>
                  <a:latin typeface="Comic Sans MS" panose="030F0702030302020204" pitchFamily="66" charset="0"/>
                </a:endParaRPr>
              </a:p>
              <a:p>
                <a:pPr algn="ctr"/>
                <a:r>
                  <a:rPr lang="en-US" sz="1400" dirty="0">
                    <a:solidFill>
                      <a:srgbClr val="FF0000"/>
                    </a:solidFill>
                    <a:latin typeface="Comic Sans MS" panose="030F0702030302020204" pitchFamily="66" charset="0"/>
                    <a:sym typeface="Wingdings" panose="05000000000000000000" pitchFamily="2" charset="2"/>
                  </a:rPr>
                  <a:t></a:t>
                </a:r>
                <a:r>
                  <a:rPr lang="en-GB" sz="1400" dirty="0">
                    <a:solidFill>
                      <a:srgbClr val="FF0000"/>
                    </a:solidFill>
                    <a:latin typeface="Comic Sans MS" panose="030F0702030302020204" pitchFamily="66" charset="0"/>
                    <a:sym typeface="Wingdings" panose="05000000000000000000" pitchFamily="2" charset="2"/>
                  </a:rPr>
                  <a:t> Therefore:</a:t>
                </a:r>
                <a:endParaRPr lang="en-GB" sz="1400" dirty="0">
                  <a:solidFill>
                    <a:srgbClr val="FF0000"/>
                  </a:solidFill>
                  <a:latin typeface="Comic Sans MS" panose="030F0702030302020204" pitchFamily="66" charset="0"/>
                </a:endParaRPr>
              </a:p>
            </p:txBody>
          </p:sp>
        </mc:Choice>
        <mc:Fallback xmlns="">
          <p:sp>
            <p:nvSpPr>
              <p:cNvPr id="29" name="テキスト ボックス 28">
                <a:extLst>
                  <a:ext uri="{FF2B5EF4-FFF2-40B4-BE49-F238E27FC236}">
                    <a16:creationId xmlns:a16="http://schemas.microsoft.com/office/drawing/2014/main" id="{E1A5B985-CB2F-4803-9E1C-EF900D1F8927}"/>
                  </a:ext>
                </a:extLst>
              </p:cNvPr>
              <p:cNvSpPr txBox="1">
                <a:spLocks noRot="1" noChangeAspect="1" noMove="1" noResize="1" noEditPoints="1" noAdjustHandles="1" noChangeArrowheads="1" noChangeShapeType="1" noTextEdit="1"/>
              </p:cNvSpPr>
              <p:nvPr/>
            </p:nvSpPr>
            <p:spPr>
              <a:xfrm>
                <a:off x="3730027" y="4984312"/>
                <a:ext cx="5241956" cy="954107"/>
              </a:xfrm>
              <a:prstGeom prst="rect">
                <a:avLst/>
              </a:prstGeom>
              <a:blipFill>
                <a:blip r:embed="rId10"/>
                <a:stretch>
                  <a:fillRect t="-1282" b="-576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6" name="テキスト ボックス 15">
                <a:extLst>
                  <a:ext uri="{FF2B5EF4-FFF2-40B4-BE49-F238E27FC236}">
                    <a16:creationId xmlns:a16="http://schemas.microsoft.com/office/drawing/2014/main" id="{594A54A8-0935-4A0E-8815-EE0D091AF336}"/>
                  </a:ext>
                </a:extLst>
              </p:cNvPr>
              <p:cNvSpPr txBox="1"/>
              <p:nvPr/>
            </p:nvSpPr>
            <p:spPr>
              <a:xfrm>
                <a:off x="5101626" y="5952653"/>
                <a:ext cx="2636299"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𝑃</m:t>
                      </m:r>
                      <m:d>
                        <m:dPr>
                          <m:ctrlPr>
                            <a:rPr lang="en-US" b="0" i="1" smtClean="0">
                              <a:latin typeface="Cambria Math" panose="02040503050406030204" pitchFamily="18" charset="0"/>
                            </a:rPr>
                          </m:ctrlPr>
                        </m:dPr>
                        <m:e>
                          <m:r>
                            <a:rPr lang="en-US" b="0" i="1" smtClean="0">
                              <a:latin typeface="Cambria Math" panose="02040503050406030204" pitchFamily="18" charset="0"/>
                            </a:rPr>
                            <m:t>𝑋</m:t>
                          </m:r>
                          <m:r>
                            <a:rPr lang="en-US" b="0" i="1" smtClean="0">
                              <a:latin typeface="Cambria Math" panose="02040503050406030204" pitchFamily="18" charset="0"/>
                            </a:rPr>
                            <m:t>&lt;53</m:t>
                          </m:r>
                        </m:e>
                      </m:d>
                      <m:r>
                        <a:rPr lang="en-US" b="0" i="1" smtClean="0">
                          <a:latin typeface="Cambria Math" panose="02040503050406030204" pitchFamily="18" charset="0"/>
                        </a:rPr>
                        <m:t>=</m:t>
                      </m:r>
                      <m:r>
                        <a:rPr lang="en-US" b="0" i="1" smtClean="0">
                          <a:latin typeface="Cambria Math" panose="02040503050406030204" pitchFamily="18" charset="0"/>
                        </a:rPr>
                        <m:t>𝑃</m:t>
                      </m:r>
                      <m:r>
                        <a:rPr lang="en-US" b="0" i="1" smtClean="0">
                          <a:latin typeface="Cambria Math" panose="02040503050406030204" pitchFamily="18" charset="0"/>
                        </a:rPr>
                        <m:t>(</m:t>
                      </m:r>
                      <m:r>
                        <a:rPr lang="en-US" b="0" i="1" smtClean="0">
                          <a:latin typeface="Cambria Math" panose="02040503050406030204" pitchFamily="18" charset="0"/>
                        </a:rPr>
                        <m:t>𝑋</m:t>
                      </m:r>
                      <m:r>
                        <a:rPr lang="en-US" b="0" i="1" smtClean="0">
                          <a:latin typeface="Cambria Math" panose="02040503050406030204" pitchFamily="18" charset="0"/>
                        </a:rPr>
                        <m:t>&lt;0.75)</m:t>
                      </m:r>
                    </m:oMath>
                  </m:oMathPara>
                </a14:m>
                <a:endParaRPr lang="en-GB" dirty="0"/>
              </a:p>
            </p:txBody>
          </p:sp>
        </mc:Choice>
        <mc:Fallback xmlns="">
          <p:sp>
            <p:nvSpPr>
              <p:cNvPr id="16" name="テキスト ボックス 15">
                <a:extLst>
                  <a:ext uri="{FF2B5EF4-FFF2-40B4-BE49-F238E27FC236}">
                    <a16:creationId xmlns:a16="http://schemas.microsoft.com/office/drawing/2014/main" id="{594A54A8-0935-4A0E-8815-EE0D091AF336}"/>
                  </a:ext>
                </a:extLst>
              </p:cNvPr>
              <p:cNvSpPr txBox="1">
                <a:spLocks noRot="1" noChangeAspect="1" noMove="1" noResize="1" noEditPoints="1" noAdjustHandles="1" noChangeArrowheads="1" noChangeShapeType="1" noTextEdit="1"/>
              </p:cNvSpPr>
              <p:nvPr/>
            </p:nvSpPr>
            <p:spPr>
              <a:xfrm>
                <a:off x="5101626" y="5952653"/>
                <a:ext cx="2636299" cy="276999"/>
              </a:xfrm>
              <a:prstGeom prst="rect">
                <a:avLst/>
              </a:prstGeom>
              <a:blipFill>
                <a:blip r:embed="rId11"/>
                <a:stretch>
                  <a:fillRect l="-1852" t="-2174" r="-3009" b="-3260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0" name="テキスト ボックス 29">
                <a:extLst>
                  <a:ext uri="{FF2B5EF4-FFF2-40B4-BE49-F238E27FC236}">
                    <a16:creationId xmlns:a16="http://schemas.microsoft.com/office/drawing/2014/main" id="{68F4DD77-27D8-48B0-B1DF-E8EE77C0B8C1}"/>
                  </a:ext>
                </a:extLst>
              </p:cNvPr>
              <p:cNvSpPr txBox="1"/>
              <p:nvPr/>
            </p:nvSpPr>
            <p:spPr>
              <a:xfrm>
                <a:off x="6222748" y="6304229"/>
                <a:ext cx="1096454"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ea typeface="Cambria Math" panose="02040503050406030204" pitchFamily="18" charset="0"/>
                        </a:rPr>
                        <m:t>=</m:t>
                      </m:r>
                      <m:r>
                        <m:rPr>
                          <m:sty m:val="p"/>
                        </m:rPr>
                        <a:rPr lang="el-GR" i="1" smtClean="0">
                          <a:latin typeface="Cambria Math" panose="02040503050406030204" pitchFamily="18" charset="0"/>
                          <a:ea typeface="Cambria Math" panose="02040503050406030204" pitchFamily="18" charset="0"/>
                        </a:rPr>
                        <m:t>Φ</m:t>
                      </m:r>
                      <m:r>
                        <a:rPr lang="en-US" b="0" i="1" smtClean="0">
                          <a:latin typeface="Cambria Math" panose="02040503050406030204" pitchFamily="18" charset="0"/>
                          <a:ea typeface="Cambria Math" panose="02040503050406030204" pitchFamily="18" charset="0"/>
                        </a:rPr>
                        <m:t>(0.75)</m:t>
                      </m:r>
                    </m:oMath>
                  </m:oMathPara>
                </a14:m>
                <a:endParaRPr lang="en-GB" dirty="0"/>
              </a:p>
            </p:txBody>
          </p:sp>
        </mc:Choice>
        <mc:Fallback xmlns="">
          <p:sp>
            <p:nvSpPr>
              <p:cNvPr id="30" name="テキスト ボックス 29">
                <a:extLst>
                  <a:ext uri="{FF2B5EF4-FFF2-40B4-BE49-F238E27FC236}">
                    <a16:creationId xmlns:a16="http://schemas.microsoft.com/office/drawing/2014/main" id="{68F4DD77-27D8-48B0-B1DF-E8EE77C0B8C1}"/>
                  </a:ext>
                </a:extLst>
              </p:cNvPr>
              <p:cNvSpPr txBox="1">
                <a:spLocks noRot="1" noChangeAspect="1" noMove="1" noResize="1" noEditPoints="1" noAdjustHandles="1" noChangeArrowheads="1" noChangeShapeType="1" noTextEdit="1"/>
              </p:cNvSpPr>
              <p:nvPr/>
            </p:nvSpPr>
            <p:spPr>
              <a:xfrm>
                <a:off x="6222748" y="6304229"/>
                <a:ext cx="1096454" cy="276999"/>
              </a:xfrm>
              <a:prstGeom prst="rect">
                <a:avLst/>
              </a:prstGeom>
              <a:blipFill>
                <a:blip r:embed="rId12"/>
                <a:stretch>
                  <a:fillRect l="-2222" t="-2174" r="-7778" b="-3260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1" name="テキスト ボックス 30">
                <a:extLst>
                  <a:ext uri="{FF2B5EF4-FFF2-40B4-BE49-F238E27FC236}">
                    <a16:creationId xmlns:a16="http://schemas.microsoft.com/office/drawing/2014/main" id="{193C3C2A-A383-4E5D-ABE9-13E1A1F8D605}"/>
                  </a:ext>
                </a:extLst>
              </p:cNvPr>
              <p:cNvSpPr txBox="1"/>
              <p:nvPr/>
            </p:nvSpPr>
            <p:spPr>
              <a:xfrm>
                <a:off x="1549651" y="4238530"/>
                <a:ext cx="972317"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solidFill>
                            <a:srgbClr val="FF0000"/>
                          </a:solidFill>
                          <a:latin typeface="Cambria Math" panose="02040503050406030204" pitchFamily="18" charset="0"/>
                          <a:ea typeface="Cambria Math" panose="02040503050406030204" pitchFamily="18" charset="0"/>
                        </a:rPr>
                        <m:t>=</m:t>
                      </m:r>
                      <m:r>
                        <m:rPr>
                          <m:sty m:val="p"/>
                        </m:rPr>
                        <a:rPr lang="el-GR" sz="1600" i="1" smtClean="0">
                          <a:solidFill>
                            <a:srgbClr val="FF0000"/>
                          </a:solidFill>
                          <a:latin typeface="Cambria Math" panose="02040503050406030204" pitchFamily="18" charset="0"/>
                          <a:ea typeface="Cambria Math" panose="02040503050406030204" pitchFamily="18" charset="0"/>
                        </a:rPr>
                        <m:t>Φ</m:t>
                      </m:r>
                      <m:r>
                        <a:rPr lang="en-US" sz="1600" b="0" i="1" smtClean="0">
                          <a:solidFill>
                            <a:srgbClr val="FF0000"/>
                          </a:solidFill>
                          <a:latin typeface="Cambria Math" panose="02040503050406030204" pitchFamily="18" charset="0"/>
                          <a:ea typeface="Cambria Math" panose="02040503050406030204" pitchFamily="18" charset="0"/>
                        </a:rPr>
                        <m:t>(0.75)</m:t>
                      </m:r>
                    </m:oMath>
                  </m:oMathPara>
                </a14:m>
                <a:endParaRPr lang="en-GB" sz="1600" dirty="0">
                  <a:solidFill>
                    <a:srgbClr val="FF0000"/>
                  </a:solidFill>
                </a:endParaRPr>
              </a:p>
            </p:txBody>
          </p:sp>
        </mc:Choice>
        <mc:Fallback xmlns="">
          <p:sp>
            <p:nvSpPr>
              <p:cNvPr id="31" name="テキスト ボックス 30">
                <a:extLst>
                  <a:ext uri="{FF2B5EF4-FFF2-40B4-BE49-F238E27FC236}">
                    <a16:creationId xmlns:a16="http://schemas.microsoft.com/office/drawing/2014/main" id="{193C3C2A-A383-4E5D-ABE9-13E1A1F8D605}"/>
                  </a:ext>
                </a:extLst>
              </p:cNvPr>
              <p:cNvSpPr txBox="1">
                <a:spLocks noRot="1" noChangeAspect="1" noMove="1" noResize="1" noEditPoints="1" noAdjustHandles="1" noChangeArrowheads="1" noChangeShapeType="1" noTextEdit="1"/>
              </p:cNvSpPr>
              <p:nvPr/>
            </p:nvSpPr>
            <p:spPr>
              <a:xfrm>
                <a:off x="1549651" y="4238530"/>
                <a:ext cx="972317" cy="246221"/>
              </a:xfrm>
              <a:prstGeom prst="rect">
                <a:avLst/>
              </a:prstGeom>
              <a:blipFill>
                <a:blip r:embed="rId13"/>
                <a:stretch>
                  <a:fillRect l="-1875" r="-6875" b="-31707"/>
                </a:stretch>
              </a:blipFill>
            </p:spPr>
            <p:txBody>
              <a:bodyPr/>
              <a:lstStyle/>
              <a:p>
                <a:r>
                  <a:rPr lang="en-GB">
                    <a:noFill/>
                  </a:rPr>
                  <a:t> </a:t>
                </a:r>
              </a:p>
            </p:txBody>
          </p:sp>
        </mc:Fallback>
      </mc:AlternateContent>
      <p:cxnSp>
        <p:nvCxnSpPr>
          <p:cNvPr id="19" name="直線矢印コネクタ 18">
            <a:extLst>
              <a:ext uri="{FF2B5EF4-FFF2-40B4-BE49-F238E27FC236}">
                <a16:creationId xmlns:a16="http://schemas.microsoft.com/office/drawing/2014/main" id="{97E91E99-BE5D-47C6-B0C4-4AD848D92414}"/>
              </a:ext>
            </a:extLst>
          </p:cNvPr>
          <p:cNvCxnSpPr/>
          <p:nvPr/>
        </p:nvCxnSpPr>
        <p:spPr>
          <a:xfrm>
            <a:off x="3603279" y="6246891"/>
            <a:ext cx="2525917" cy="217283"/>
          </a:xfrm>
          <a:prstGeom prst="straightConnector1">
            <a:avLst/>
          </a:prstGeom>
          <a:ln w="25400">
            <a:solidFill>
              <a:srgbClr val="0000FF"/>
            </a:solidFill>
            <a:tailEnd type="triangle"/>
          </a:ln>
        </p:spPr>
        <p:style>
          <a:lnRef idx="1">
            <a:schemeClr val="accent1"/>
          </a:lnRef>
          <a:fillRef idx="0">
            <a:schemeClr val="accent1"/>
          </a:fillRef>
          <a:effectRef idx="0">
            <a:schemeClr val="accent1"/>
          </a:effectRef>
          <a:fontRef idx="minor">
            <a:schemeClr val="tx1"/>
          </a:fontRef>
        </p:style>
      </p:cxnSp>
      <p:sp>
        <p:nvSpPr>
          <p:cNvPr id="32" name="テキスト ボックス 31">
            <a:extLst>
              <a:ext uri="{FF2B5EF4-FFF2-40B4-BE49-F238E27FC236}">
                <a16:creationId xmlns:a16="http://schemas.microsoft.com/office/drawing/2014/main" id="{AE28553D-5026-4C08-A5A8-7B39EEA0A0CF}"/>
              </a:ext>
            </a:extLst>
          </p:cNvPr>
          <p:cNvSpPr txBox="1"/>
          <p:nvPr/>
        </p:nvSpPr>
        <p:spPr>
          <a:xfrm>
            <a:off x="588476" y="5703682"/>
            <a:ext cx="3114391" cy="738664"/>
          </a:xfrm>
          <a:prstGeom prst="rect">
            <a:avLst/>
          </a:prstGeom>
          <a:noFill/>
        </p:spPr>
        <p:txBody>
          <a:bodyPr wrap="square" rtlCol="0">
            <a:spAutoFit/>
          </a:bodyPr>
          <a:lstStyle/>
          <a:p>
            <a:pPr algn="ctr"/>
            <a:r>
              <a:rPr lang="en-US" sz="1400" dirty="0">
                <a:solidFill>
                  <a:srgbClr val="0000FF"/>
                </a:solidFill>
                <a:latin typeface="Comic Sans MS" panose="030F0702030302020204" pitchFamily="66" charset="0"/>
              </a:rPr>
              <a:t>The phi here means the area below the value given (0.75), in the </a:t>
            </a:r>
            <a:r>
              <a:rPr lang="en-US" sz="1400" dirty="0" err="1">
                <a:solidFill>
                  <a:srgbClr val="0000FF"/>
                </a:solidFill>
                <a:latin typeface="Comic Sans MS" panose="030F0702030302020204" pitchFamily="66" charset="0"/>
              </a:rPr>
              <a:t>standardised</a:t>
            </a:r>
            <a:r>
              <a:rPr lang="en-US" sz="1400" dirty="0">
                <a:solidFill>
                  <a:srgbClr val="0000FF"/>
                </a:solidFill>
                <a:latin typeface="Comic Sans MS" panose="030F0702030302020204" pitchFamily="66" charset="0"/>
              </a:rPr>
              <a:t> normal distribution</a:t>
            </a:r>
            <a:endParaRPr lang="en-GB" sz="1400" dirty="0">
              <a:solidFill>
                <a:srgbClr val="0000FF"/>
              </a:solidFill>
              <a:latin typeface="Comic Sans MS" panose="030F0702030302020204" pitchFamily="66" charset="0"/>
            </a:endParaRPr>
          </a:p>
        </p:txBody>
      </p:sp>
    </p:spTree>
    <p:extLst>
      <p:ext uri="{BB962C8B-B14F-4D97-AF65-F5344CB8AC3E}">
        <p14:creationId xmlns:p14="http://schemas.microsoft.com/office/powerpoint/2010/main" val="516518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linds(horizontal)">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linds(horizont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blinds(horizontal)">
                                      <p:cBhvr>
                                        <p:cTn id="22" dur="500"/>
                                        <p:tgtEl>
                                          <p:spTgt spid="5">
                                            <p:txEl>
                                              <p:pRg st="4" end="4"/>
                                            </p:txEl>
                                          </p:spTgt>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blinds(horizontal)">
                                      <p:cBhvr>
                                        <p:cTn id="25" dur="500"/>
                                        <p:tgtEl>
                                          <p:spTgt spid="10"/>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blinds(horizontal)">
                                      <p:cBhvr>
                                        <p:cTn id="28" dur="500"/>
                                        <p:tgtEl>
                                          <p:spTgt spid="14"/>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blinds(horizontal)">
                                      <p:cBhvr>
                                        <p:cTn id="31" dur="500"/>
                                        <p:tgtEl>
                                          <p:spTgt spid="15"/>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24"/>
                                        </p:tgtEl>
                                        <p:attrNameLst>
                                          <p:attrName>style.visibility</p:attrName>
                                        </p:attrNameLst>
                                      </p:cBhvr>
                                      <p:to>
                                        <p:strVal val="visible"/>
                                      </p:to>
                                    </p:set>
                                    <p:animEffect transition="in" filter="blinds(horizontal)">
                                      <p:cBhvr>
                                        <p:cTn id="34" dur="500"/>
                                        <p:tgtEl>
                                          <p:spTgt spid="24"/>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blinds(horizontal)">
                                      <p:cBhvr>
                                        <p:cTn id="37" dur="500"/>
                                        <p:tgtEl>
                                          <p:spTgt spid="26"/>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27"/>
                                        </p:tgtEl>
                                        <p:attrNameLst>
                                          <p:attrName>style.visibility</p:attrName>
                                        </p:attrNameLst>
                                      </p:cBhvr>
                                      <p:to>
                                        <p:strVal val="visible"/>
                                      </p:to>
                                    </p:set>
                                    <p:animEffect transition="in" filter="blinds(horizontal)">
                                      <p:cBhvr>
                                        <p:cTn id="40" dur="500"/>
                                        <p:tgtEl>
                                          <p:spTgt spid="27"/>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25"/>
                                        </p:tgtEl>
                                        <p:attrNameLst>
                                          <p:attrName>style.visibility</p:attrName>
                                        </p:attrNameLst>
                                      </p:cBhvr>
                                      <p:to>
                                        <p:strVal val="visible"/>
                                      </p:to>
                                    </p:set>
                                    <p:animEffect transition="in" filter="blinds(horizontal)">
                                      <p:cBhvr>
                                        <p:cTn id="43" dur="500"/>
                                        <p:tgtEl>
                                          <p:spTgt spid="25"/>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nodeType="clickEffect">
                                  <p:stCondLst>
                                    <p:cond delay="0"/>
                                  </p:stCondLst>
                                  <p:childTnLst>
                                    <p:set>
                                      <p:cBhvr>
                                        <p:cTn id="47" dur="1" fill="hold">
                                          <p:stCondLst>
                                            <p:cond delay="0"/>
                                          </p:stCondLst>
                                        </p:cTn>
                                        <p:tgtEl>
                                          <p:spTgt spid="29">
                                            <p:txEl>
                                              <p:pRg st="0" end="0"/>
                                            </p:txEl>
                                          </p:spTgt>
                                        </p:tgtEl>
                                        <p:attrNameLst>
                                          <p:attrName>style.visibility</p:attrName>
                                        </p:attrNameLst>
                                      </p:cBhvr>
                                      <p:to>
                                        <p:strVal val="visible"/>
                                      </p:to>
                                    </p:set>
                                    <p:animEffect transition="in" filter="blinds(horizontal)">
                                      <p:cBhvr>
                                        <p:cTn id="48" dur="500"/>
                                        <p:tgtEl>
                                          <p:spTgt spid="29">
                                            <p:txEl>
                                              <p:pRg st="0" end="0"/>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nodeType="clickEffect">
                                  <p:stCondLst>
                                    <p:cond delay="0"/>
                                  </p:stCondLst>
                                  <p:childTnLst>
                                    <p:set>
                                      <p:cBhvr>
                                        <p:cTn id="52" dur="1" fill="hold">
                                          <p:stCondLst>
                                            <p:cond delay="0"/>
                                          </p:stCondLst>
                                        </p:cTn>
                                        <p:tgtEl>
                                          <p:spTgt spid="29">
                                            <p:txEl>
                                              <p:pRg st="2" end="2"/>
                                            </p:txEl>
                                          </p:spTgt>
                                        </p:tgtEl>
                                        <p:attrNameLst>
                                          <p:attrName>style.visibility</p:attrName>
                                        </p:attrNameLst>
                                      </p:cBhvr>
                                      <p:to>
                                        <p:strVal val="visible"/>
                                      </p:to>
                                    </p:set>
                                    <p:animEffect transition="in" filter="blinds(horizontal)">
                                      <p:cBhvr>
                                        <p:cTn id="53" dur="500"/>
                                        <p:tgtEl>
                                          <p:spTgt spid="29">
                                            <p:txEl>
                                              <p:pRg st="2" end="2"/>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16"/>
                                        </p:tgtEl>
                                        <p:attrNameLst>
                                          <p:attrName>style.visibility</p:attrName>
                                        </p:attrNameLst>
                                      </p:cBhvr>
                                      <p:to>
                                        <p:strVal val="visible"/>
                                      </p:to>
                                    </p:set>
                                    <p:animEffect transition="in" filter="blinds(horizontal)">
                                      <p:cBhvr>
                                        <p:cTn id="58" dur="500"/>
                                        <p:tgtEl>
                                          <p:spTgt spid="16"/>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30"/>
                                        </p:tgtEl>
                                        <p:attrNameLst>
                                          <p:attrName>style.visibility</p:attrName>
                                        </p:attrNameLst>
                                      </p:cBhvr>
                                      <p:to>
                                        <p:strVal val="visible"/>
                                      </p:to>
                                    </p:set>
                                    <p:animEffect transition="in" filter="blinds(horizontal)">
                                      <p:cBhvr>
                                        <p:cTn id="63" dur="500"/>
                                        <p:tgtEl>
                                          <p:spTgt spid="30"/>
                                        </p:tgtEl>
                                      </p:cBhvr>
                                    </p:animEffect>
                                  </p:childTnLst>
                                </p:cTn>
                              </p:par>
                            </p:childTnLst>
                          </p:cTn>
                        </p:par>
                      </p:childTnLst>
                    </p:cTn>
                  </p:par>
                  <p:par>
                    <p:cTn id="64" fill="hold">
                      <p:stCondLst>
                        <p:cond delay="indefinite"/>
                      </p:stCondLst>
                      <p:childTnLst>
                        <p:par>
                          <p:cTn id="65" fill="hold">
                            <p:stCondLst>
                              <p:cond delay="0"/>
                            </p:stCondLst>
                            <p:childTnLst>
                              <p:par>
                                <p:cTn id="66" presetID="3" presetClass="entr" presetSubtype="10" fill="hold" nodeType="clickEffect">
                                  <p:stCondLst>
                                    <p:cond delay="0"/>
                                  </p:stCondLst>
                                  <p:childTnLst>
                                    <p:set>
                                      <p:cBhvr>
                                        <p:cTn id="67" dur="1" fill="hold">
                                          <p:stCondLst>
                                            <p:cond delay="0"/>
                                          </p:stCondLst>
                                        </p:cTn>
                                        <p:tgtEl>
                                          <p:spTgt spid="19"/>
                                        </p:tgtEl>
                                        <p:attrNameLst>
                                          <p:attrName>style.visibility</p:attrName>
                                        </p:attrNameLst>
                                      </p:cBhvr>
                                      <p:to>
                                        <p:strVal val="visible"/>
                                      </p:to>
                                    </p:set>
                                    <p:animEffect transition="in" filter="blinds(horizontal)">
                                      <p:cBhvr>
                                        <p:cTn id="68" dur="500"/>
                                        <p:tgtEl>
                                          <p:spTgt spid="19"/>
                                        </p:tgtEl>
                                      </p:cBhvr>
                                    </p:animEffect>
                                  </p:childTnLst>
                                </p:cTn>
                              </p:par>
                            </p:childTnLst>
                          </p:cTn>
                        </p:par>
                      </p:childTnLst>
                    </p:cTn>
                  </p:par>
                  <p:par>
                    <p:cTn id="69" fill="hold">
                      <p:stCondLst>
                        <p:cond delay="indefinite"/>
                      </p:stCondLst>
                      <p:childTnLst>
                        <p:par>
                          <p:cTn id="70" fill="hold">
                            <p:stCondLst>
                              <p:cond delay="0"/>
                            </p:stCondLst>
                            <p:childTnLst>
                              <p:par>
                                <p:cTn id="71" presetID="3" presetClass="entr" presetSubtype="10" fill="hold" grpId="0" nodeType="clickEffect">
                                  <p:stCondLst>
                                    <p:cond delay="0"/>
                                  </p:stCondLst>
                                  <p:childTnLst>
                                    <p:set>
                                      <p:cBhvr>
                                        <p:cTn id="72" dur="1" fill="hold">
                                          <p:stCondLst>
                                            <p:cond delay="0"/>
                                          </p:stCondLst>
                                        </p:cTn>
                                        <p:tgtEl>
                                          <p:spTgt spid="32"/>
                                        </p:tgtEl>
                                        <p:attrNameLst>
                                          <p:attrName>style.visibility</p:attrName>
                                        </p:attrNameLst>
                                      </p:cBhvr>
                                      <p:to>
                                        <p:strVal val="visible"/>
                                      </p:to>
                                    </p:set>
                                    <p:animEffect transition="in" filter="blinds(horizontal)">
                                      <p:cBhvr>
                                        <p:cTn id="73" dur="500"/>
                                        <p:tgtEl>
                                          <p:spTgt spid="32"/>
                                        </p:tgtEl>
                                      </p:cBhvr>
                                    </p:animEffect>
                                  </p:childTnLst>
                                </p:cTn>
                              </p:par>
                            </p:childTnLst>
                          </p:cTn>
                        </p:par>
                      </p:childTnLst>
                    </p:cTn>
                  </p:par>
                  <p:par>
                    <p:cTn id="74" fill="hold">
                      <p:stCondLst>
                        <p:cond delay="indefinite"/>
                      </p:stCondLst>
                      <p:childTnLst>
                        <p:par>
                          <p:cTn id="75" fill="hold">
                            <p:stCondLst>
                              <p:cond delay="0"/>
                            </p:stCondLst>
                            <p:childTnLst>
                              <p:par>
                                <p:cTn id="76" presetID="3" presetClass="entr" presetSubtype="10" fill="hold" grpId="0" nodeType="clickEffect">
                                  <p:stCondLst>
                                    <p:cond delay="0"/>
                                  </p:stCondLst>
                                  <p:childTnLst>
                                    <p:set>
                                      <p:cBhvr>
                                        <p:cTn id="77" dur="1" fill="hold">
                                          <p:stCondLst>
                                            <p:cond delay="0"/>
                                          </p:stCondLst>
                                        </p:cTn>
                                        <p:tgtEl>
                                          <p:spTgt spid="31"/>
                                        </p:tgtEl>
                                        <p:attrNameLst>
                                          <p:attrName>style.visibility</p:attrName>
                                        </p:attrNameLst>
                                      </p:cBhvr>
                                      <p:to>
                                        <p:strVal val="visible"/>
                                      </p:to>
                                    </p:set>
                                    <p:animEffect transition="in" filter="blinds(horizontal)">
                                      <p:cBhvr>
                                        <p:cTn id="78"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4" grpId="0"/>
      <p:bldP spid="25" grpId="0"/>
      <p:bldP spid="14" grpId="0" animBg="1"/>
      <p:bldP spid="26" grpId="0" animBg="1"/>
      <p:bldP spid="15" grpId="0"/>
      <p:bldP spid="27" grpId="0"/>
      <p:bldP spid="16" grpId="0"/>
      <p:bldP spid="30" grpId="0"/>
      <p:bldP spid="31" grpId="0"/>
      <p:bldP spid="3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13579D-BADB-4CB7-B073-B1A7FA9A53E7}"/>
              </a:ext>
            </a:extLst>
          </p:cNvPr>
          <p:cNvSpPr>
            <a:spLocks noGrp="1"/>
          </p:cNvSpPr>
          <p:nvPr>
            <p:ph type="title"/>
          </p:nvPr>
        </p:nvSpPr>
        <p:spPr>
          <a:xfrm>
            <a:off x="628650" y="187573"/>
            <a:ext cx="7886700" cy="1325563"/>
          </a:xfrm>
        </p:spPr>
        <p:txBody>
          <a:bodyPr>
            <a:normAutofit/>
          </a:bodyPr>
          <a:lstStyle/>
          <a:p>
            <a:pPr algn="ctr"/>
            <a:r>
              <a:rPr lang="en-US" dirty="0">
                <a:latin typeface="Comic Sans MS" panose="030F0702030302020204" pitchFamily="66" charset="0"/>
              </a:rPr>
              <a:t>The normal distribution</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2C05EC9A-9A67-481E-9F6E-17B5E76AB2CF}"/>
                  </a:ext>
                </a:extLst>
              </p:cNvPr>
              <p:cNvSpPr>
                <a:spLocks noGrp="1"/>
              </p:cNvSpPr>
              <p:nvPr>
                <p:ph idx="1"/>
              </p:nvPr>
            </p:nvSpPr>
            <p:spPr>
              <a:xfrm>
                <a:off x="230820" y="1544714"/>
                <a:ext cx="3551068" cy="4928513"/>
              </a:xfrm>
            </p:spPr>
            <p:txBody>
              <a:bodyPr>
                <a:normAutofit/>
              </a:bodyPr>
              <a:lstStyle/>
              <a:p>
                <a:pPr marL="0" indent="0" algn="ctr">
                  <a:buNone/>
                </a:pPr>
                <a:r>
                  <a:rPr lang="en-US" sz="1600" b="1" dirty="0">
                    <a:latin typeface="Comic Sans MS" panose="030F0702030302020204" pitchFamily="66" charset="0"/>
                  </a:rPr>
                  <a:t>You need to be able to use the standard normal distribution. If you need to work out an unknown mean or standard deviation, you will need to use this…</a:t>
                </a:r>
                <a:endParaRPr lang="en-US" sz="1600" dirty="0">
                  <a:latin typeface="Comic Sans MS" panose="030F0702030302020204" pitchFamily="66" charset="0"/>
                </a:endParaRPr>
              </a:p>
              <a:p>
                <a:pPr marL="0" indent="0" algn="ctr">
                  <a:buNone/>
                </a:pPr>
                <a:endParaRPr lang="en-US" sz="1400" dirty="0">
                  <a:latin typeface="Comic Sans MS" panose="030F0702030302020204" pitchFamily="66" charset="0"/>
                </a:endParaRPr>
              </a:p>
              <a:p>
                <a:pPr marL="0" indent="0" algn="ctr">
                  <a:buNone/>
                </a:pPr>
                <a:r>
                  <a:rPr lang="en-US" sz="1400" dirty="0">
                    <a:latin typeface="Comic Sans MS" panose="030F0702030302020204" pitchFamily="66" charset="0"/>
                  </a:rPr>
                  <a:t>The random variable </a:t>
                </a:r>
                <a14:m>
                  <m:oMath xmlns:m="http://schemas.openxmlformats.org/officeDocument/2006/math">
                    <m:r>
                      <a:rPr lang="en-US" sz="1400" b="0" i="1" smtClean="0">
                        <a:latin typeface="Cambria Math" panose="02040503050406030204" pitchFamily="18" charset="0"/>
                      </a:rPr>
                      <m:t>𝑋</m:t>
                    </m:r>
                    <m:r>
                      <a:rPr lang="en-US" sz="1400" b="0" i="1" smtClean="0">
                        <a:latin typeface="Cambria Math" panose="02040503050406030204" pitchFamily="18" charset="0"/>
                        <a:ea typeface="Cambria Math" panose="02040503050406030204" pitchFamily="18" charset="0"/>
                      </a:rPr>
                      <m:t>~</m:t>
                    </m:r>
                    <m:r>
                      <a:rPr lang="en-US" sz="1400" b="0" i="1" smtClean="0">
                        <a:latin typeface="Cambria Math" panose="02040503050406030204" pitchFamily="18" charset="0"/>
                        <a:ea typeface="Cambria Math" panose="02040503050406030204" pitchFamily="18" charset="0"/>
                      </a:rPr>
                      <m:t>𝑁</m:t>
                    </m:r>
                    <m:r>
                      <a:rPr lang="en-US" sz="1400" b="0" i="1" smtClean="0">
                        <a:latin typeface="Cambria Math" panose="02040503050406030204" pitchFamily="18" charset="0"/>
                        <a:ea typeface="Cambria Math" panose="02040503050406030204" pitchFamily="18" charset="0"/>
                      </a:rPr>
                      <m:t>(50,</m:t>
                    </m:r>
                    <m:sSup>
                      <m:sSupPr>
                        <m:ctrlPr>
                          <a:rPr lang="en-US" sz="1400" b="0" i="1" smtClean="0">
                            <a:latin typeface="Cambria Math" panose="02040503050406030204" pitchFamily="18" charset="0"/>
                            <a:ea typeface="Cambria Math" panose="02040503050406030204" pitchFamily="18" charset="0"/>
                          </a:rPr>
                        </m:ctrlPr>
                      </m:sSupPr>
                      <m:e>
                        <m:r>
                          <a:rPr lang="en-US" sz="1400" b="0" i="1" smtClean="0">
                            <a:latin typeface="Cambria Math" panose="02040503050406030204" pitchFamily="18" charset="0"/>
                            <a:ea typeface="Cambria Math" panose="02040503050406030204" pitchFamily="18" charset="0"/>
                          </a:rPr>
                          <m:t>4</m:t>
                        </m:r>
                      </m:e>
                      <m:sup>
                        <m:r>
                          <a:rPr lang="en-US" sz="1400" b="0" i="1" smtClean="0">
                            <a:latin typeface="Cambria Math" panose="02040503050406030204" pitchFamily="18" charset="0"/>
                            <a:ea typeface="Cambria Math" panose="02040503050406030204" pitchFamily="18" charset="0"/>
                          </a:rPr>
                          <m:t>2</m:t>
                        </m:r>
                      </m:sup>
                    </m:sSup>
                    <m:r>
                      <a:rPr lang="en-US" sz="1400" b="0" i="1" smtClean="0">
                        <a:latin typeface="Cambria Math" panose="02040503050406030204" pitchFamily="18" charset="0"/>
                        <a:ea typeface="Cambria Math" panose="02040503050406030204" pitchFamily="18" charset="0"/>
                      </a:rPr>
                      <m:t>)</m:t>
                    </m:r>
                  </m:oMath>
                </a14:m>
                <a:r>
                  <a:rPr lang="en-US" sz="1400" dirty="0">
                    <a:latin typeface="Comic Sans MS" panose="030F0702030302020204" pitchFamily="66" charset="0"/>
                  </a:rPr>
                  <a:t>. Write in terms of </a:t>
                </a:r>
                <a14:m>
                  <m:oMath xmlns:m="http://schemas.openxmlformats.org/officeDocument/2006/math">
                    <m:r>
                      <m:rPr>
                        <m:sty m:val="p"/>
                      </m:rPr>
                      <a:rPr lang="el-GR" sz="1400" i="1" smtClean="0">
                        <a:latin typeface="Cambria Math" panose="02040503050406030204" pitchFamily="18" charset="0"/>
                        <a:ea typeface="Cambria Math" panose="02040503050406030204" pitchFamily="18" charset="0"/>
                      </a:rPr>
                      <m:t>Φ</m:t>
                    </m:r>
                    <m:r>
                      <a:rPr lang="en-US" sz="1400" b="0" i="1" smtClean="0">
                        <a:latin typeface="Cambria Math" panose="02040503050406030204" pitchFamily="18" charset="0"/>
                        <a:ea typeface="Cambria Math" panose="02040503050406030204" pitchFamily="18" charset="0"/>
                      </a:rPr>
                      <m:t>(</m:t>
                    </m:r>
                    <m:r>
                      <a:rPr lang="en-US" sz="1400" b="0" i="1" smtClean="0">
                        <a:latin typeface="Cambria Math" panose="02040503050406030204" pitchFamily="18" charset="0"/>
                        <a:ea typeface="Cambria Math" panose="02040503050406030204" pitchFamily="18" charset="0"/>
                      </a:rPr>
                      <m:t>𝑧</m:t>
                    </m:r>
                    <m:r>
                      <a:rPr lang="en-US" sz="1400" b="0" i="1" smtClean="0">
                        <a:latin typeface="Cambria Math" panose="02040503050406030204" pitchFamily="18" charset="0"/>
                        <a:ea typeface="Cambria Math" panose="02040503050406030204" pitchFamily="18" charset="0"/>
                      </a:rPr>
                      <m:t>)</m:t>
                    </m:r>
                  </m:oMath>
                </a14:m>
                <a:r>
                  <a:rPr lang="en-US" sz="1400" dirty="0">
                    <a:latin typeface="Comic Sans MS" panose="030F0702030302020204" pitchFamily="66" charset="0"/>
                  </a:rPr>
                  <a:t> for some value </a:t>
                </a:r>
                <a14:m>
                  <m:oMath xmlns:m="http://schemas.openxmlformats.org/officeDocument/2006/math">
                    <m:r>
                      <a:rPr lang="en-US" sz="1400" i="1" dirty="0" smtClean="0">
                        <a:latin typeface="Cambria Math" panose="02040503050406030204" pitchFamily="18" charset="0"/>
                      </a:rPr>
                      <m:t>𝑧</m:t>
                    </m:r>
                  </m:oMath>
                </a14:m>
                <a:r>
                  <a:rPr lang="en-US" sz="1400" dirty="0">
                    <a:latin typeface="Comic Sans MS" panose="030F0702030302020204" pitchFamily="66" charset="0"/>
                  </a:rPr>
                  <a:t>:</a:t>
                </a:r>
              </a:p>
              <a:p>
                <a:pPr marL="0" indent="0" algn="ctr">
                  <a:buNone/>
                </a:pPr>
                <a:endParaRPr lang="en-US" sz="1400" dirty="0">
                  <a:latin typeface="Comic Sans MS" panose="030F0702030302020204" pitchFamily="66" charset="0"/>
                </a:endParaRPr>
              </a:p>
              <a:p>
                <a:pPr marL="0" indent="0" algn="ctr">
                  <a:buNone/>
                </a:pPr>
                <a:r>
                  <a:rPr lang="en-US" sz="1400" dirty="0">
                    <a:latin typeface="Comic Sans MS" panose="030F0702030302020204" pitchFamily="66" charset="0"/>
                  </a:rPr>
                  <a:t>a) </a:t>
                </a:r>
                <a14:m>
                  <m:oMath xmlns:m="http://schemas.openxmlformats.org/officeDocument/2006/math">
                    <m:r>
                      <a:rPr lang="en-US" sz="1400" b="0" i="1" smtClean="0">
                        <a:latin typeface="Cambria Math" panose="02040503050406030204" pitchFamily="18" charset="0"/>
                      </a:rPr>
                      <m:t>𝑃</m:t>
                    </m:r>
                    <m:r>
                      <a:rPr lang="en-US" sz="1400" b="0" i="1" smtClean="0">
                        <a:latin typeface="Cambria Math" panose="02040503050406030204" pitchFamily="18" charset="0"/>
                      </a:rPr>
                      <m:t>(</m:t>
                    </m:r>
                    <m:r>
                      <a:rPr lang="en-US" sz="1400" b="0" i="1" smtClean="0">
                        <a:latin typeface="Cambria Math" panose="02040503050406030204" pitchFamily="18" charset="0"/>
                      </a:rPr>
                      <m:t>𝑋</m:t>
                    </m:r>
                    <m:r>
                      <a:rPr lang="en-US" sz="1400" b="0" i="1" smtClean="0">
                        <a:latin typeface="Cambria Math" panose="02040503050406030204" pitchFamily="18" charset="0"/>
                      </a:rPr>
                      <m:t>&lt;53)</m:t>
                    </m:r>
                  </m:oMath>
                </a14:m>
                <a:endParaRPr lang="en-US" sz="1400" dirty="0">
                  <a:latin typeface="Comic Sans MS" panose="030F0702030302020204" pitchFamily="66" charset="0"/>
                </a:endParaRPr>
              </a:p>
              <a:p>
                <a:pPr marL="0" indent="0" algn="ctr">
                  <a:buNone/>
                </a:pPr>
                <a:endParaRPr lang="en-US" sz="1400" dirty="0">
                  <a:latin typeface="Comic Sans MS" panose="030F0702030302020204" pitchFamily="66" charset="0"/>
                </a:endParaRPr>
              </a:p>
              <a:p>
                <a:pPr marL="0" indent="0" algn="ctr">
                  <a:buNone/>
                </a:pPr>
                <a:endParaRPr lang="en-US" sz="1400" dirty="0">
                  <a:latin typeface="Comic Sans MS" panose="030F0702030302020204" pitchFamily="66" charset="0"/>
                </a:endParaRPr>
              </a:p>
            </p:txBody>
          </p:sp>
        </mc:Choice>
        <mc:Fallback xmlns="">
          <p:sp>
            <p:nvSpPr>
              <p:cNvPr id="3" name="コンテンツ プレースホルダー 2">
                <a:extLst>
                  <a:ext uri="{FF2B5EF4-FFF2-40B4-BE49-F238E27FC236}">
                    <a16:creationId xmlns:a16="http://schemas.microsoft.com/office/drawing/2014/main" id="{2C05EC9A-9A67-481E-9F6E-17B5E76AB2CF}"/>
                  </a:ext>
                </a:extLst>
              </p:cNvPr>
              <p:cNvSpPr>
                <a:spLocks noGrp="1" noRot="1" noChangeAspect="1" noMove="1" noResize="1" noEditPoints="1" noAdjustHandles="1" noChangeArrowheads="1" noChangeShapeType="1" noTextEdit="1"/>
              </p:cNvSpPr>
              <p:nvPr>
                <p:ph idx="1"/>
              </p:nvPr>
            </p:nvSpPr>
            <p:spPr>
              <a:xfrm>
                <a:off x="230820" y="1544714"/>
                <a:ext cx="3551068" cy="4928513"/>
              </a:xfrm>
              <a:blipFill>
                <a:blip r:embed="rId3"/>
                <a:stretch>
                  <a:fillRect t="-742" r="-2234"/>
                </a:stretch>
              </a:blipFill>
            </p:spPr>
            <p:txBody>
              <a:bodyPr/>
              <a:lstStyle/>
              <a:p>
                <a:r>
                  <a:rPr lang="en-GB">
                    <a:noFill/>
                  </a:rPr>
                  <a:t> </a:t>
                </a:r>
              </a:p>
            </p:txBody>
          </p:sp>
        </mc:Fallback>
      </mc:AlternateContent>
      <p:sp>
        <p:nvSpPr>
          <p:cNvPr id="4" name="コンテンツ プレースホルダー 2">
            <a:extLst>
              <a:ext uri="{FF2B5EF4-FFF2-40B4-BE49-F238E27FC236}">
                <a16:creationId xmlns:a16="http://schemas.microsoft.com/office/drawing/2014/main" id="{C563D3B5-7AF1-4E4C-9D94-D4E85AA9E473}"/>
              </a:ext>
            </a:extLst>
          </p:cNvPr>
          <p:cNvSpPr txBox="1">
            <a:spLocks/>
          </p:cNvSpPr>
          <p:nvPr/>
        </p:nvSpPr>
        <p:spPr>
          <a:xfrm>
            <a:off x="8613201" y="6547282"/>
            <a:ext cx="530799" cy="31071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600" dirty="0">
                <a:latin typeface="Comic Sans MS" panose="030F0702030302020204" pitchFamily="66" charset="0"/>
              </a:rPr>
              <a:t>3D</a:t>
            </a:r>
            <a:endParaRPr lang="en-GB" sz="16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5" name="テキスト ボックス 54">
                <a:extLst>
                  <a:ext uri="{FF2B5EF4-FFF2-40B4-BE49-F238E27FC236}">
                    <a16:creationId xmlns:a16="http://schemas.microsoft.com/office/drawing/2014/main" id="{98EDA7DB-733E-4FAA-97B7-E96F61F46C84}"/>
                  </a:ext>
                </a:extLst>
              </p:cNvPr>
              <p:cNvSpPr txBox="1"/>
              <p:nvPr/>
            </p:nvSpPr>
            <p:spPr>
              <a:xfrm>
                <a:off x="0" y="0"/>
                <a:ext cx="1059456" cy="518604"/>
              </a:xfrm>
              <a:prstGeom prst="rect">
                <a:avLst/>
              </a:prstGeom>
              <a:solidFill>
                <a:schemeClr val="bg1"/>
              </a:solidFill>
              <a:ln w="25400">
                <a:solidFill>
                  <a:schemeClr val="tx1"/>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𝑍</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𝑋</m:t>
                          </m:r>
                          <m:r>
                            <a:rPr lang="en-US" b="0" i="1" smtClean="0">
                              <a:latin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𝜇</m:t>
                          </m:r>
                        </m:num>
                        <m:den>
                          <m:r>
                            <a:rPr lang="en-US" b="0" i="1" smtClean="0">
                              <a:latin typeface="Cambria Math" panose="02040503050406030204" pitchFamily="18" charset="0"/>
                              <a:ea typeface="Cambria Math" panose="02040503050406030204" pitchFamily="18" charset="0"/>
                            </a:rPr>
                            <m:t>𝜎</m:t>
                          </m:r>
                        </m:den>
                      </m:f>
                    </m:oMath>
                  </m:oMathPara>
                </a14:m>
                <a:endParaRPr lang="en-GB" dirty="0"/>
              </a:p>
            </p:txBody>
          </p:sp>
        </mc:Choice>
        <mc:Fallback xmlns="">
          <p:sp>
            <p:nvSpPr>
              <p:cNvPr id="55" name="テキスト ボックス 54">
                <a:extLst>
                  <a:ext uri="{FF2B5EF4-FFF2-40B4-BE49-F238E27FC236}">
                    <a16:creationId xmlns:a16="http://schemas.microsoft.com/office/drawing/2014/main" id="{98EDA7DB-733E-4FAA-97B7-E96F61F46C84}"/>
                  </a:ext>
                </a:extLst>
              </p:cNvPr>
              <p:cNvSpPr txBox="1">
                <a:spLocks noRot="1" noChangeAspect="1" noMove="1" noResize="1" noEditPoints="1" noAdjustHandles="1" noChangeArrowheads="1" noChangeShapeType="1" noTextEdit="1"/>
              </p:cNvSpPr>
              <p:nvPr/>
            </p:nvSpPr>
            <p:spPr>
              <a:xfrm>
                <a:off x="0" y="0"/>
                <a:ext cx="1059456" cy="518604"/>
              </a:xfrm>
              <a:prstGeom prst="rect">
                <a:avLst/>
              </a:prstGeom>
              <a:blipFill>
                <a:blip r:embed="rId4"/>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1" name="テキスト ボックス 30">
                <a:extLst>
                  <a:ext uri="{FF2B5EF4-FFF2-40B4-BE49-F238E27FC236}">
                    <a16:creationId xmlns:a16="http://schemas.microsoft.com/office/drawing/2014/main" id="{193C3C2A-A383-4E5D-ABE9-13E1A1F8D605}"/>
                  </a:ext>
                </a:extLst>
              </p:cNvPr>
              <p:cNvSpPr txBox="1"/>
              <p:nvPr/>
            </p:nvSpPr>
            <p:spPr>
              <a:xfrm>
                <a:off x="1549651" y="4238530"/>
                <a:ext cx="972317"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solidFill>
                            <a:srgbClr val="FF0000"/>
                          </a:solidFill>
                          <a:latin typeface="Cambria Math" panose="02040503050406030204" pitchFamily="18" charset="0"/>
                          <a:ea typeface="Cambria Math" panose="02040503050406030204" pitchFamily="18" charset="0"/>
                        </a:rPr>
                        <m:t>=</m:t>
                      </m:r>
                      <m:r>
                        <m:rPr>
                          <m:sty m:val="p"/>
                        </m:rPr>
                        <a:rPr lang="el-GR" sz="1600" i="1" smtClean="0">
                          <a:solidFill>
                            <a:srgbClr val="FF0000"/>
                          </a:solidFill>
                          <a:latin typeface="Cambria Math" panose="02040503050406030204" pitchFamily="18" charset="0"/>
                          <a:ea typeface="Cambria Math" panose="02040503050406030204" pitchFamily="18" charset="0"/>
                        </a:rPr>
                        <m:t>Φ</m:t>
                      </m:r>
                      <m:r>
                        <a:rPr lang="en-US" sz="1600" b="0" i="1" smtClean="0">
                          <a:solidFill>
                            <a:srgbClr val="FF0000"/>
                          </a:solidFill>
                          <a:latin typeface="Cambria Math" panose="02040503050406030204" pitchFamily="18" charset="0"/>
                          <a:ea typeface="Cambria Math" panose="02040503050406030204" pitchFamily="18" charset="0"/>
                        </a:rPr>
                        <m:t>(0.75)</m:t>
                      </m:r>
                    </m:oMath>
                  </m:oMathPara>
                </a14:m>
                <a:endParaRPr lang="en-GB" sz="1600" dirty="0">
                  <a:solidFill>
                    <a:srgbClr val="FF0000"/>
                  </a:solidFill>
                </a:endParaRPr>
              </a:p>
            </p:txBody>
          </p:sp>
        </mc:Choice>
        <mc:Fallback xmlns="">
          <p:sp>
            <p:nvSpPr>
              <p:cNvPr id="31" name="テキスト ボックス 30">
                <a:extLst>
                  <a:ext uri="{FF2B5EF4-FFF2-40B4-BE49-F238E27FC236}">
                    <a16:creationId xmlns:a16="http://schemas.microsoft.com/office/drawing/2014/main" id="{193C3C2A-A383-4E5D-ABE9-13E1A1F8D605}"/>
                  </a:ext>
                </a:extLst>
              </p:cNvPr>
              <p:cNvSpPr txBox="1">
                <a:spLocks noRot="1" noChangeAspect="1" noMove="1" noResize="1" noEditPoints="1" noAdjustHandles="1" noChangeArrowheads="1" noChangeShapeType="1" noTextEdit="1"/>
              </p:cNvSpPr>
              <p:nvPr/>
            </p:nvSpPr>
            <p:spPr>
              <a:xfrm>
                <a:off x="1549651" y="4238530"/>
                <a:ext cx="972317" cy="246221"/>
              </a:xfrm>
              <a:prstGeom prst="rect">
                <a:avLst/>
              </a:prstGeom>
              <a:blipFill>
                <a:blip r:embed="rId5"/>
                <a:stretch>
                  <a:fillRect l="-1875" r="-6875" b="-31707"/>
                </a:stretch>
              </a:blipFill>
            </p:spPr>
            <p:txBody>
              <a:bodyPr/>
              <a:lstStyle/>
              <a:p>
                <a:r>
                  <a:rPr lang="en-GB">
                    <a:noFill/>
                  </a:rPr>
                  <a:t> </a:t>
                </a:r>
              </a:p>
            </p:txBody>
          </p:sp>
        </mc:Fallback>
      </mc:AlternateContent>
      <p:grpSp>
        <p:nvGrpSpPr>
          <p:cNvPr id="20" name="グループ化 19">
            <a:extLst>
              <a:ext uri="{FF2B5EF4-FFF2-40B4-BE49-F238E27FC236}">
                <a16:creationId xmlns:a16="http://schemas.microsoft.com/office/drawing/2014/main" id="{AC178043-9C1A-4C1B-A33B-ABF04A1BEBE5}"/>
              </a:ext>
            </a:extLst>
          </p:cNvPr>
          <p:cNvGrpSpPr/>
          <p:nvPr/>
        </p:nvGrpSpPr>
        <p:grpSpPr>
          <a:xfrm>
            <a:off x="5794242" y="4043797"/>
            <a:ext cx="2314772" cy="2087293"/>
            <a:chOff x="4499342" y="1196752"/>
            <a:chExt cx="4321250" cy="3985257"/>
          </a:xfrm>
        </p:grpSpPr>
        <p:cxnSp>
          <p:nvCxnSpPr>
            <p:cNvPr id="21" name="直線矢印コネクタ 20">
              <a:extLst>
                <a:ext uri="{FF2B5EF4-FFF2-40B4-BE49-F238E27FC236}">
                  <a16:creationId xmlns:a16="http://schemas.microsoft.com/office/drawing/2014/main" id="{B57B083A-8467-49D8-B17B-4E2B0086174C}"/>
                </a:ext>
              </a:extLst>
            </p:cNvPr>
            <p:cNvCxnSpPr/>
            <p:nvPr/>
          </p:nvCxnSpPr>
          <p:spPr>
            <a:xfrm>
              <a:off x="4932040" y="4653136"/>
              <a:ext cx="3888432"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DE82B97F-E638-4ABD-A39C-D78C7CFE22B5}"/>
                </a:ext>
              </a:extLst>
            </p:cNvPr>
            <p:cNvCxnSpPr>
              <a:cxnSpLocks/>
            </p:cNvCxnSpPr>
            <p:nvPr/>
          </p:nvCxnSpPr>
          <p:spPr>
            <a:xfrm flipV="1">
              <a:off x="4932040" y="1340768"/>
              <a:ext cx="0" cy="331236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テキスト ボックス 22">
              <a:extLst>
                <a:ext uri="{FF2B5EF4-FFF2-40B4-BE49-F238E27FC236}">
                  <a16:creationId xmlns:a16="http://schemas.microsoft.com/office/drawing/2014/main" id="{4B6AA7B8-5A19-4E4E-B6F3-7EB74F1A669F}"/>
                </a:ext>
              </a:extLst>
            </p:cNvPr>
            <p:cNvSpPr txBox="1"/>
            <p:nvPr/>
          </p:nvSpPr>
          <p:spPr>
            <a:xfrm>
              <a:off x="4499342" y="1196752"/>
              <a:ext cx="403393" cy="528873"/>
            </a:xfrm>
            <a:prstGeom prst="rect">
              <a:avLst/>
            </a:prstGeom>
            <a:noFill/>
          </p:spPr>
          <p:txBody>
            <a:bodyPr wrap="square" lIns="0" tIns="0" rIns="0" bIns="0" rtlCol="0">
              <a:spAutoFit/>
            </a:bodyPr>
            <a:lstStyle/>
            <a:p>
              <a:endParaRPr lang="en-GB" dirty="0"/>
            </a:p>
          </p:txBody>
        </p:sp>
        <p:sp>
          <p:nvSpPr>
            <p:cNvPr id="28" name="テキスト ボックス 27">
              <a:extLst>
                <a:ext uri="{FF2B5EF4-FFF2-40B4-BE49-F238E27FC236}">
                  <a16:creationId xmlns:a16="http://schemas.microsoft.com/office/drawing/2014/main" id="{B237E5C4-214F-4B60-9518-74DD0E88691E}"/>
                </a:ext>
              </a:extLst>
            </p:cNvPr>
            <p:cNvSpPr txBox="1"/>
            <p:nvPr/>
          </p:nvSpPr>
          <p:spPr>
            <a:xfrm>
              <a:off x="8820471" y="4653136"/>
              <a:ext cx="121" cy="528873"/>
            </a:xfrm>
            <a:prstGeom prst="rect">
              <a:avLst/>
            </a:prstGeom>
            <a:noFill/>
          </p:spPr>
          <p:txBody>
            <a:bodyPr wrap="none" lIns="0" tIns="0" rIns="0" bIns="0" rtlCol="0">
              <a:spAutoFit/>
            </a:bodyPr>
            <a:lstStyle/>
            <a:p>
              <a:endParaRPr lang="en-GB" dirty="0"/>
            </a:p>
          </p:txBody>
        </p:sp>
        <p:grpSp>
          <p:nvGrpSpPr>
            <p:cNvPr id="33" name="グループ化 32">
              <a:extLst>
                <a:ext uri="{FF2B5EF4-FFF2-40B4-BE49-F238E27FC236}">
                  <a16:creationId xmlns:a16="http://schemas.microsoft.com/office/drawing/2014/main" id="{ADF6C6E7-F440-423B-B425-2AE6FE0A7424}"/>
                </a:ext>
              </a:extLst>
            </p:cNvPr>
            <p:cNvGrpSpPr/>
            <p:nvPr/>
          </p:nvGrpSpPr>
          <p:grpSpPr>
            <a:xfrm>
              <a:off x="5058300" y="1628800"/>
              <a:ext cx="3637208" cy="2973657"/>
              <a:chOff x="5004048" y="1412776"/>
              <a:chExt cx="3637208" cy="2973657"/>
            </a:xfrm>
          </p:grpSpPr>
          <p:sp>
            <p:nvSpPr>
              <p:cNvPr id="34" name="Freeform 22">
                <a:extLst>
                  <a:ext uri="{FF2B5EF4-FFF2-40B4-BE49-F238E27FC236}">
                    <a16:creationId xmlns:a16="http://schemas.microsoft.com/office/drawing/2014/main" id="{548633FE-D687-4E19-A997-7B49EE27EC30}"/>
                  </a:ext>
                </a:extLst>
              </p:cNvPr>
              <p:cNvSpPr/>
              <p:nvPr/>
            </p:nvSpPr>
            <p:spPr>
              <a:xfrm>
                <a:off x="5004048" y="1412776"/>
                <a:ext cx="1837008" cy="2973657"/>
              </a:xfrm>
              <a:custGeom>
                <a:avLst/>
                <a:gdLst>
                  <a:gd name="connsiteX0" fmla="*/ 2331720 w 2331720"/>
                  <a:gd name="connsiteY0" fmla="*/ 0 h 2002536"/>
                  <a:gd name="connsiteX1" fmla="*/ 1664208 w 2331720"/>
                  <a:gd name="connsiteY1" fmla="*/ 265176 h 2002536"/>
                  <a:gd name="connsiteX2" fmla="*/ 932688 w 2331720"/>
                  <a:gd name="connsiteY2" fmla="*/ 1591056 h 2002536"/>
                  <a:gd name="connsiteX3" fmla="*/ 0 w 2331720"/>
                  <a:gd name="connsiteY3" fmla="*/ 2002536 h 2002536"/>
                  <a:gd name="connsiteX0" fmla="*/ 3178737 w 3178737"/>
                  <a:gd name="connsiteY0" fmla="*/ 0 h 2038731"/>
                  <a:gd name="connsiteX1" fmla="*/ 2511225 w 3178737"/>
                  <a:gd name="connsiteY1" fmla="*/ 265176 h 2038731"/>
                  <a:gd name="connsiteX2" fmla="*/ 1779705 w 3178737"/>
                  <a:gd name="connsiteY2" fmla="*/ 1591056 h 2038731"/>
                  <a:gd name="connsiteX3" fmla="*/ 0 w 3178737"/>
                  <a:gd name="connsiteY3" fmla="*/ 2038731 h 2038731"/>
                  <a:gd name="connsiteX0" fmla="*/ 3178737 w 3178737"/>
                  <a:gd name="connsiteY0" fmla="*/ 441 h 2039172"/>
                  <a:gd name="connsiteX1" fmla="*/ 2511225 w 3178737"/>
                  <a:gd name="connsiteY1" fmla="*/ 265617 h 2039172"/>
                  <a:gd name="connsiteX2" fmla="*/ 1779706 w 3178737"/>
                  <a:gd name="connsiteY2" fmla="*/ 1730244 h 2039172"/>
                  <a:gd name="connsiteX3" fmla="*/ 0 w 3178737"/>
                  <a:gd name="connsiteY3" fmla="*/ 2039172 h 2039172"/>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012111 w 3012111"/>
                  <a:gd name="connsiteY0" fmla="*/ 425 h 2027091"/>
                  <a:gd name="connsiteX1" fmla="*/ 2511225 w 3012111"/>
                  <a:gd name="connsiteY1" fmla="*/ 253536 h 2027091"/>
                  <a:gd name="connsiteX2" fmla="*/ 1779706 w 3012111"/>
                  <a:gd name="connsiteY2" fmla="*/ 1651806 h 2027091"/>
                  <a:gd name="connsiteX3" fmla="*/ 0 w 3012111"/>
                  <a:gd name="connsiteY3" fmla="*/ 2027091 h 2027091"/>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Lst>
                <a:ahLst/>
                <a:cxnLst>
                  <a:cxn ang="0">
                    <a:pos x="connsiteX0" y="connsiteY0"/>
                  </a:cxn>
                  <a:cxn ang="0">
                    <a:pos x="connsiteX1" y="connsiteY1"/>
                  </a:cxn>
                  <a:cxn ang="0">
                    <a:pos x="connsiteX2" y="connsiteY2"/>
                  </a:cxn>
                  <a:cxn ang="0">
                    <a:pos x="connsiteX3" y="connsiteY3"/>
                  </a:cxn>
                </a:cxnLst>
                <a:rect l="l" t="t" r="r" b="b"/>
                <a:pathLst>
                  <a:path w="2873255" h="2020633">
                    <a:moveTo>
                      <a:pt x="2873255" y="0"/>
                    </a:moveTo>
                    <a:cubicBezTo>
                      <a:pt x="2753284" y="12065"/>
                      <a:pt x="2693483" y="-27147"/>
                      <a:pt x="2511225" y="247078"/>
                    </a:cubicBezTo>
                    <a:cubicBezTo>
                      <a:pt x="2328967" y="521303"/>
                      <a:pt x="2209815" y="1367854"/>
                      <a:pt x="1779706" y="1645348"/>
                    </a:cubicBezTo>
                    <a:cubicBezTo>
                      <a:pt x="1502338" y="1934908"/>
                      <a:pt x="313775" y="1989836"/>
                      <a:pt x="0" y="2020633"/>
                    </a:cubicBezTo>
                  </a:path>
                </a:pathLst>
              </a:cu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Freeform 22">
                <a:extLst>
                  <a:ext uri="{FF2B5EF4-FFF2-40B4-BE49-F238E27FC236}">
                    <a16:creationId xmlns:a16="http://schemas.microsoft.com/office/drawing/2014/main" id="{C6A55C5B-6913-4A34-9864-95CC69A152DE}"/>
                  </a:ext>
                </a:extLst>
              </p:cNvPr>
              <p:cNvSpPr/>
              <p:nvPr/>
            </p:nvSpPr>
            <p:spPr>
              <a:xfrm flipH="1">
                <a:off x="6804248" y="1412776"/>
                <a:ext cx="1837008" cy="2973657"/>
              </a:xfrm>
              <a:custGeom>
                <a:avLst/>
                <a:gdLst>
                  <a:gd name="connsiteX0" fmla="*/ 2331720 w 2331720"/>
                  <a:gd name="connsiteY0" fmla="*/ 0 h 2002536"/>
                  <a:gd name="connsiteX1" fmla="*/ 1664208 w 2331720"/>
                  <a:gd name="connsiteY1" fmla="*/ 265176 h 2002536"/>
                  <a:gd name="connsiteX2" fmla="*/ 932688 w 2331720"/>
                  <a:gd name="connsiteY2" fmla="*/ 1591056 h 2002536"/>
                  <a:gd name="connsiteX3" fmla="*/ 0 w 2331720"/>
                  <a:gd name="connsiteY3" fmla="*/ 2002536 h 2002536"/>
                  <a:gd name="connsiteX0" fmla="*/ 3178737 w 3178737"/>
                  <a:gd name="connsiteY0" fmla="*/ 0 h 2038731"/>
                  <a:gd name="connsiteX1" fmla="*/ 2511225 w 3178737"/>
                  <a:gd name="connsiteY1" fmla="*/ 265176 h 2038731"/>
                  <a:gd name="connsiteX2" fmla="*/ 1779705 w 3178737"/>
                  <a:gd name="connsiteY2" fmla="*/ 1591056 h 2038731"/>
                  <a:gd name="connsiteX3" fmla="*/ 0 w 3178737"/>
                  <a:gd name="connsiteY3" fmla="*/ 2038731 h 2038731"/>
                  <a:gd name="connsiteX0" fmla="*/ 3178737 w 3178737"/>
                  <a:gd name="connsiteY0" fmla="*/ 441 h 2039172"/>
                  <a:gd name="connsiteX1" fmla="*/ 2511225 w 3178737"/>
                  <a:gd name="connsiteY1" fmla="*/ 265617 h 2039172"/>
                  <a:gd name="connsiteX2" fmla="*/ 1779706 w 3178737"/>
                  <a:gd name="connsiteY2" fmla="*/ 1730244 h 2039172"/>
                  <a:gd name="connsiteX3" fmla="*/ 0 w 3178737"/>
                  <a:gd name="connsiteY3" fmla="*/ 2039172 h 2039172"/>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012111 w 3012111"/>
                  <a:gd name="connsiteY0" fmla="*/ 425 h 2027091"/>
                  <a:gd name="connsiteX1" fmla="*/ 2511225 w 3012111"/>
                  <a:gd name="connsiteY1" fmla="*/ 253536 h 2027091"/>
                  <a:gd name="connsiteX2" fmla="*/ 1779706 w 3012111"/>
                  <a:gd name="connsiteY2" fmla="*/ 1651806 h 2027091"/>
                  <a:gd name="connsiteX3" fmla="*/ 0 w 3012111"/>
                  <a:gd name="connsiteY3" fmla="*/ 2027091 h 2027091"/>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Lst>
                <a:ahLst/>
                <a:cxnLst>
                  <a:cxn ang="0">
                    <a:pos x="connsiteX0" y="connsiteY0"/>
                  </a:cxn>
                  <a:cxn ang="0">
                    <a:pos x="connsiteX1" y="connsiteY1"/>
                  </a:cxn>
                  <a:cxn ang="0">
                    <a:pos x="connsiteX2" y="connsiteY2"/>
                  </a:cxn>
                  <a:cxn ang="0">
                    <a:pos x="connsiteX3" y="connsiteY3"/>
                  </a:cxn>
                </a:cxnLst>
                <a:rect l="l" t="t" r="r" b="b"/>
                <a:pathLst>
                  <a:path w="2873255" h="2020633">
                    <a:moveTo>
                      <a:pt x="2873255" y="0"/>
                    </a:moveTo>
                    <a:cubicBezTo>
                      <a:pt x="2753284" y="12065"/>
                      <a:pt x="2693483" y="-27147"/>
                      <a:pt x="2511225" y="247078"/>
                    </a:cubicBezTo>
                    <a:cubicBezTo>
                      <a:pt x="2328967" y="521303"/>
                      <a:pt x="2209815" y="1367854"/>
                      <a:pt x="1779706" y="1645348"/>
                    </a:cubicBezTo>
                    <a:cubicBezTo>
                      <a:pt x="1502338" y="1934908"/>
                      <a:pt x="313775" y="1989836"/>
                      <a:pt x="0" y="2020633"/>
                    </a:cubicBezTo>
                  </a:path>
                </a:pathLst>
              </a:cu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mc:AlternateContent xmlns:mc="http://schemas.openxmlformats.org/markup-compatibility/2006" xmlns:a14="http://schemas.microsoft.com/office/drawing/2010/main">
        <mc:Choice Requires="a14">
          <p:sp>
            <p:nvSpPr>
              <p:cNvPr id="36" name="テキスト ボックス 35">
                <a:extLst>
                  <a:ext uri="{FF2B5EF4-FFF2-40B4-BE49-F238E27FC236}">
                    <a16:creationId xmlns:a16="http://schemas.microsoft.com/office/drawing/2014/main" id="{F15EFE09-9F20-4CE4-BC40-E9371CF5D06E}"/>
                  </a:ext>
                </a:extLst>
              </p:cNvPr>
              <p:cNvSpPr txBox="1"/>
              <p:nvPr/>
            </p:nvSpPr>
            <p:spPr>
              <a:xfrm>
                <a:off x="7491949" y="4015685"/>
                <a:ext cx="800027"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i="1" smtClean="0">
                          <a:latin typeface="Cambria Math" panose="02040503050406030204" pitchFamily="18" charset="0"/>
                          <a:ea typeface="Cambria Math" panose="02040503050406030204" pitchFamily="18" charset="0"/>
                        </a:rPr>
                        <m:t>𝜇</m:t>
                      </m:r>
                      <m:r>
                        <a:rPr lang="en-US" b="0" i="1" smtClean="0">
                          <a:latin typeface="Cambria Math" panose="02040503050406030204" pitchFamily="18" charset="0"/>
                          <a:ea typeface="Cambria Math" panose="02040503050406030204" pitchFamily="18" charset="0"/>
                        </a:rPr>
                        <m:t>=0</m:t>
                      </m:r>
                    </m:oMath>
                  </m:oMathPara>
                </a14:m>
                <a:endParaRPr lang="en-GB" dirty="0"/>
              </a:p>
            </p:txBody>
          </p:sp>
        </mc:Choice>
        <mc:Fallback xmlns="">
          <p:sp>
            <p:nvSpPr>
              <p:cNvPr id="36" name="テキスト ボックス 35">
                <a:extLst>
                  <a:ext uri="{FF2B5EF4-FFF2-40B4-BE49-F238E27FC236}">
                    <a16:creationId xmlns:a16="http://schemas.microsoft.com/office/drawing/2014/main" id="{F15EFE09-9F20-4CE4-BC40-E9371CF5D06E}"/>
                  </a:ext>
                </a:extLst>
              </p:cNvPr>
              <p:cNvSpPr txBox="1">
                <a:spLocks noRot="1" noChangeAspect="1" noMove="1" noResize="1" noEditPoints="1" noAdjustHandles="1" noChangeArrowheads="1" noChangeShapeType="1" noTextEdit="1"/>
              </p:cNvSpPr>
              <p:nvPr/>
            </p:nvSpPr>
            <p:spPr>
              <a:xfrm>
                <a:off x="7491949" y="4015685"/>
                <a:ext cx="800027" cy="369332"/>
              </a:xfrm>
              <a:prstGeom prst="rect">
                <a:avLst/>
              </a:prstGeom>
              <a:blipFill>
                <a:blip r:embed="rId6"/>
                <a:stretch>
                  <a:fillRect b="-5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7" name="テキスト ボックス 36">
                <a:extLst>
                  <a:ext uri="{FF2B5EF4-FFF2-40B4-BE49-F238E27FC236}">
                    <a16:creationId xmlns:a16="http://schemas.microsoft.com/office/drawing/2014/main" id="{B941710A-750B-4299-841E-D85E10F1AFE4}"/>
                  </a:ext>
                </a:extLst>
              </p:cNvPr>
              <p:cNvSpPr txBox="1"/>
              <p:nvPr/>
            </p:nvSpPr>
            <p:spPr>
              <a:xfrm>
                <a:off x="7493428" y="4363393"/>
                <a:ext cx="80746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i="1" smtClean="0">
                          <a:latin typeface="Cambria Math" panose="02040503050406030204" pitchFamily="18" charset="0"/>
                          <a:ea typeface="Cambria Math" panose="02040503050406030204" pitchFamily="18" charset="0"/>
                        </a:rPr>
                        <m:t>𝜎</m:t>
                      </m:r>
                      <m:r>
                        <a:rPr lang="en-US" b="0" i="1" smtClean="0">
                          <a:latin typeface="Cambria Math" panose="02040503050406030204" pitchFamily="18" charset="0"/>
                          <a:ea typeface="Cambria Math" panose="02040503050406030204" pitchFamily="18" charset="0"/>
                        </a:rPr>
                        <m:t>=1</m:t>
                      </m:r>
                    </m:oMath>
                  </m:oMathPara>
                </a14:m>
                <a:endParaRPr lang="en-GB" dirty="0"/>
              </a:p>
            </p:txBody>
          </p:sp>
        </mc:Choice>
        <mc:Fallback xmlns="">
          <p:sp>
            <p:nvSpPr>
              <p:cNvPr id="37" name="テキスト ボックス 36">
                <a:extLst>
                  <a:ext uri="{FF2B5EF4-FFF2-40B4-BE49-F238E27FC236}">
                    <a16:creationId xmlns:a16="http://schemas.microsoft.com/office/drawing/2014/main" id="{B941710A-750B-4299-841E-D85E10F1AFE4}"/>
                  </a:ext>
                </a:extLst>
              </p:cNvPr>
              <p:cNvSpPr txBox="1">
                <a:spLocks noRot="1" noChangeAspect="1" noMove="1" noResize="1" noEditPoints="1" noAdjustHandles="1" noChangeArrowheads="1" noChangeShapeType="1" noTextEdit="1"/>
              </p:cNvSpPr>
              <p:nvPr/>
            </p:nvSpPr>
            <p:spPr>
              <a:xfrm>
                <a:off x="7493428" y="4363393"/>
                <a:ext cx="807464" cy="369332"/>
              </a:xfrm>
              <a:prstGeom prst="rect">
                <a:avLst/>
              </a:prstGeom>
              <a:blipFill>
                <a:blip r:embed="rId7"/>
                <a:stretch>
                  <a:fillRect/>
                </a:stretch>
              </a:blipFill>
            </p:spPr>
            <p:txBody>
              <a:bodyPr/>
              <a:lstStyle/>
              <a:p>
                <a:r>
                  <a:rPr lang="en-GB">
                    <a:noFill/>
                  </a:rPr>
                  <a:t> </a:t>
                </a:r>
              </a:p>
            </p:txBody>
          </p:sp>
        </mc:Fallback>
      </mc:AlternateContent>
      <p:cxnSp>
        <p:nvCxnSpPr>
          <p:cNvPr id="38" name="直線矢印コネクタ 37">
            <a:extLst>
              <a:ext uri="{FF2B5EF4-FFF2-40B4-BE49-F238E27FC236}">
                <a16:creationId xmlns:a16="http://schemas.microsoft.com/office/drawing/2014/main" id="{65C706DC-63B8-4BA0-B61E-286C09693B80}"/>
              </a:ext>
            </a:extLst>
          </p:cNvPr>
          <p:cNvCxnSpPr>
            <a:cxnSpLocks/>
          </p:cNvCxnSpPr>
          <p:nvPr/>
        </p:nvCxnSpPr>
        <p:spPr>
          <a:xfrm flipV="1">
            <a:off x="7067501" y="4270084"/>
            <a:ext cx="0" cy="1567003"/>
          </a:xfrm>
          <a:prstGeom prst="straightConnector1">
            <a:avLst/>
          </a:prstGeom>
          <a:ln w="25400">
            <a:solidFill>
              <a:srgbClr val="0000FF"/>
            </a:solidFill>
            <a:prstDash val="dash"/>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9" name="テキスト ボックス 38">
                <a:extLst>
                  <a:ext uri="{FF2B5EF4-FFF2-40B4-BE49-F238E27FC236}">
                    <a16:creationId xmlns:a16="http://schemas.microsoft.com/office/drawing/2014/main" id="{5984E416-D3D6-4BBA-A234-5EECB14C4625}"/>
                  </a:ext>
                </a:extLst>
              </p:cNvPr>
              <p:cNvSpPr txBox="1"/>
              <p:nvPr/>
            </p:nvSpPr>
            <p:spPr>
              <a:xfrm>
                <a:off x="6965788" y="5844145"/>
                <a:ext cx="275514" cy="261610"/>
              </a:xfrm>
              <a:prstGeom prst="rect">
                <a:avLst/>
              </a:prstGeom>
              <a:noFill/>
            </p:spPr>
            <p:txBody>
              <a:bodyPr wrap="square" rtlCol="0">
                <a:spAutoFit/>
              </a:bodyPr>
              <a:lstStyle/>
              <a:p>
                <a:pPr algn="ctr"/>
                <a14:m>
                  <m:oMathPara xmlns:m="http://schemas.openxmlformats.org/officeDocument/2006/math">
                    <m:oMathParaPr>
                      <m:jc m:val="center"/>
                    </m:oMathParaPr>
                    <m:oMath xmlns:m="http://schemas.openxmlformats.org/officeDocument/2006/math">
                      <m:r>
                        <a:rPr lang="en-US" sz="1100" b="0" i="1" smtClean="0">
                          <a:solidFill>
                            <a:srgbClr val="0000FF"/>
                          </a:solidFill>
                          <a:latin typeface="Cambria Math" panose="02040503050406030204" pitchFamily="18" charset="0"/>
                          <a:ea typeface="Cambria Math" panose="02040503050406030204" pitchFamily="18" charset="0"/>
                        </a:rPr>
                        <m:t>0</m:t>
                      </m:r>
                    </m:oMath>
                  </m:oMathPara>
                </a14:m>
                <a:endParaRPr lang="en-GB" sz="1100" dirty="0">
                  <a:solidFill>
                    <a:srgbClr val="0000FF"/>
                  </a:solidFill>
                  <a:latin typeface="Comic Sans MS" panose="030F0702030302020204" pitchFamily="66" charset="0"/>
                </a:endParaRPr>
              </a:p>
            </p:txBody>
          </p:sp>
        </mc:Choice>
        <mc:Fallback xmlns="">
          <p:sp>
            <p:nvSpPr>
              <p:cNvPr id="39" name="テキスト ボックス 38">
                <a:extLst>
                  <a:ext uri="{FF2B5EF4-FFF2-40B4-BE49-F238E27FC236}">
                    <a16:creationId xmlns:a16="http://schemas.microsoft.com/office/drawing/2014/main" id="{5984E416-D3D6-4BBA-A234-5EECB14C4625}"/>
                  </a:ext>
                </a:extLst>
              </p:cNvPr>
              <p:cNvSpPr txBox="1">
                <a:spLocks noRot="1" noChangeAspect="1" noMove="1" noResize="1" noEditPoints="1" noAdjustHandles="1" noChangeArrowheads="1" noChangeShapeType="1" noTextEdit="1"/>
              </p:cNvSpPr>
              <p:nvPr/>
            </p:nvSpPr>
            <p:spPr>
              <a:xfrm>
                <a:off x="6965788" y="5844145"/>
                <a:ext cx="275514" cy="261610"/>
              </a:xfrm>
              <a:prstGeom prst="rect">
                <a:avLst/>
              </a:prstGeom>
              <a:blipFill>
                <a:blip r:embed="rId8"/>
                <a:stretch>
                  <a:fillRect/>
                </a:stretch>
              </a:blipFill>
            </p:spPr>
            <p:txBody>
              <a:bodyPr/>
              <a:lstStyle/>
              <a:p>
                <a:r>
                  <a:rPr lang="en-GB">
                    <a:noFill/>
                  </a:rPr>
                  <a:t> </a:t>
                </a:r>
              </a:p>
            </p:txBody>
          </p:sp>
        </mc:Fallback>
      </mc:AlternateContent>
      <p:grpSp>
        <p:nvGrpSpPr>
          <p:cNvPr id="40" name="グループ化 39">
            <a:extLst>
              <a:ext uri="{FF2B5EF4-FFF2-40B4-BE49-F238E27FC236}">
                <a16:creationId xmlns:a16="http://schemas.microsoft.com/office/drawing/2014/main" id="{8A041BBD-05FE-4363-BF52-DF80EF5D5E5B}"/>
              </a:ext>
            </a:extLst>
          </p:cNvPr>
          <p:cNvGrpSpPr/>
          <p:nvPr/>
        </p:nvGrpSpPr>
        <p:grpSpPr>
          <a:xfrm>
            <a:off x="5777965" y="1435242"/>
            <a:ext cx="2314772" cy="2087293"/>
            <a:chOff x="4499342" y="1196752"/>
            <a:chExt cx="4321250" cy="3985257"/>
          </a:xfrm>
        </p:grpSpPr>
        <p:cxnSp>
          <p:nvCxnSpPr>
            <p:cNvPr id="41" name="直線矢印コネクタ 40">
              <a:extLst>
                <a:ext uri="{FF2B5EF4-FFF2-40B4-BE49-F238E27FC236}">
                  <a16:creationId xmlns:a16="http://schemas.microsoft.com/office/drawing/2014/main" id="{CB4503E7-5731-4E95-A9CB-8B6C53807641}"/>
                </a:ext>
              </a:extLst>
            </p:cNvPr>
            <p:cNvCxnSpPr/>
            <p:nvPr/>
          </p:nvCxnSpPr>
          <p:spPr>
            <a:xfrm>
              <a:off x="4932040" y="4653136"/>
              <a:ext cx="3888432"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2" name="直線矢印コネクタ 41">
              <a:extLst>
                <a:ext uri="{FF2B5EF4-FFF2-40B4-BE49-F238E27FC236}">
                  <a16:creationId xmlns:a16="http://schemas.microsoft.com/office/drawing/2014/main" id="{143EECC4-8D45-47A1-B632-E4EE7355DABC}"/>
                </a:ext>
              </a:extLst>
            </p:cNvPr>
            <p:cNvCxnSpPr>
              <a:cxnSpLocks/>
            </p:cNvCxnSpPr>
            <p:nvPr/>
          </p:nvCxnSpPr>
          <p:spPr>
            <a:xfrm flipV="1">
              <a:off x="4932040" y="1340768"/>
              <a:ext cx="0" cy="331236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3" name="テキスト ボックス 42">
              <a:extLst>
                <a:ext uri="{FF2B5EF4-FFF2-40B4-BE49-F238E27FC236}">
                  <a16:creationId xmlns:a16="http://schemas.microsoft.com/office/drawing/2014/main" id="{1949FA82-AD1C-4F4C-B4C8-7BA4F541B37F}"/>
                </a:ext>
              </a:extLst>
            </p:cNvPr>
            <p:cNvSpPr txBox="1"/>
            <p:nvPr/>
          </p:nvSpPr>
          <p:spPr>
            <a:xfrm>
              <a:off x="4499342" y="1196752"/>
              <a:ext cx="403393" cy="528873"/>
            </a:xfrm>
            <a:prstGeom prst="rect">
              <a:avLst/>
            </a:prstGeom>
            <a:noFill/>
          </p:spPr>
          <p:txBody>
            <a:bodyPr wrap="square" lIns="0" tIns="0" rIns="0" bIns="0" rtlCol="0">
              <a:spAutoFit/>
            </a:bodyPr>
            <a:lstStyle/>
            <a:p>
              <a:endParaRPr lang="en-GB" dirty="0"/>
            </a:p>
          </p:txBody>
        </p:sp>
        <p:sp>
          <p:nvSpPr>
            <p:cNvPr id="44" name="テキスト ボックス 43">
              <a:extLst>
                <a:ext uri="{FF2B5EF4-FFF2-40B4-BE49-F238E27FC236}">
                  <a16:creationId xmlns:a16="http://schemas.microsoft.com/office/drawing/2014/main" id="{46B10FCF-B2B4-4D26-940D-7B6E5EB8DB47}"/>
                </a:ext>
              </a:extLst>
            </p:cNvPr>
            <p:cNvSpPr txBox="1"/>
            <p:nvPr/>
          </p:nvSpPr>
          <p:spPr>
            <a:xfrm>
              <a:off x="8820471" y="4653136"/>
              <a:ext cx="121" cy="528873"/>
            </a:xfrm>
            <a:prstGeom prst="rect">
              <a:avLst/>
            </a:prstGeom>
            <a:noFill/>
          </p:spPr>
          <p:txBody>
            <a:bodyPr wrap="none" lIns="0" tIns="0" rIns="0" bIns="0" rtlCol="0">
              <a:spAutoFit/>
            </a:bodyPr>
            <a:lstStyle/>
            <a:p>
              <a:endParaRPr lang="en-GB" dirty="0"/>
            </a:p>
          </p:txBody>
        </p:sp>
        <p:grpSp>
          <p:nvGrpSpPr>
            <p:cNvPr id="45" name="グループ化 44">
              <a:extLst>
                <a:ext uri="{FF2B5EF4-FFF2-40B4-BE49-F238E27FC236}">
                  <a16:creationId xmlns:a16="http://schemas.microsoft.com/office/drawing/2014/main" id="{692909EB-2E51-4CC8-9404-AABF9A27F9A8}"/>
                </a:ext>
              </a:extLst>
            </p:cNvPr>
            <p:cNvGrpSpPr/>
            <p:nvPr/>
          </p:nvGrpSpPr>
          <p:grpSpPr>
            <a:xfrm>
              <a:off x="5058300" y="1628800"/>
              <a:ext cx="3637208" cy="2973657"/>
              <a:chOff x="5004048" y="1412776"/>
              <a:chExt cx="3637208" cy="2973657"/>
            </a:xfrm>
          </p:grpSpPr>
          <p:sp>
            <p:nvSpPr>
              <p:cNvPr id="46" name="Freeform 22">
                <a:extLst>
                  <a:ext uri="{FF2B5EF4-FFF2-40B4-BE49-F238E27FC236}">
                    <a16:creationId xmlns:a16="http://schemas.microsoft.com/office/drawing/2014/main" id="{C1B48A25-6563-472B-9A7C-0FD20D8C8806}"/>
                  </a:ext>
                </a:extLst>
              </p:cNvPr>
              <p:cNvSpPr/>
              <p:nvPr/>
            </p:nvSpPr>
            <p:spPr>
              <a:xfrm>
                <a:off x="5004048" y="1412776"/>
                <a:ext cx="1837008" cy="2973657"/>
              </a:xfrm>
              <a:custGeom>
                <a:avLst/>
                <a:gdLst>
                  <a:gd name="connsiteX0" fmla="*/ 2331720 w 2331720"/>
                  <a:gd name="connsiteY0" fmla="*/ 0 h 2002536"/>
                  <a:gd name="connsiteX1" fmla="*/ 1664208 w 2331720"/>
                  <a:gd name="connsiteY1" fmla="*/ 265176 h 2002536"/>
                  <a:gd name="connsiteX2" fmla="*/ 932688 w 2331720"/>
                  <a:gd name="connsiteY2" fmla="*/ 1591056 h 2002536"/>
                  <a:gd name="connsiteX3" fmla="*/ 0 w 2331720"/>
                  <a:gd name="connsiteY3" fmla="*/ 2002536 h 2002536"/>
                  <a:gd name="connsiteX0" fmla="*/ 3178737 w 3178737"/>
                  <a:gd name="connsiteY0" fmla="*/ 0 h 2038731"/>
                  <a:gd name="connsiteX1" fmla="*/ 2511225 w 3178737"/>
                  <a:gd name="connsiteY1" fmla="*/ 265176 h 2038731"/>
                  <a:gd name="connsiteX2" fmla="*/ 1779705 w 3178737"/>
                  <a:gd name="connsiteY2" fmla="*/ 1591056 h 2038731"/>
                  <a:gd name="connsiteX3" fmla="*/ 0 w 3178737"/>
                  <a:gd name="connsiteY3" fmla="*/ 2038731 h 2038731"/>
                  <a:gd name="connsiteX0" fmla="*/ 3178737 w 3178737"/>
                  <a:gd name="connsiteY0" fmla="*/ 441 h 2039172"/>
                  <a:gd name="connsiteX1" fmla="*/ 2511225 w 3178737"/>
                  <a:gd name="connsiteY1" fmla="*/ 265617 h 2039172"/>
                  <a:gd name="connsiteX2" fmla="*/ 1779706 w 3178737"/>
                  <a:gd name="connsiteY2" fmla="*/ 1730244 h 2039172"/>
                  <a:gd name="connsiteX3" fmla="*/ 0 w 3178737"/>
                  <a:gd name="connsiteY3" fmla="*/ 2039172 h 2039172"/>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012111 w 3012111"/>
                  <a:gd name="connsiteY0" fmla="*/ 425 h 2027091"/>
                  <a:gd name="connsiteX1" fmla="*/ 2511225 w 3012111"/>
                  <a:gd name="connsiteY1" fmla="*/ 253536 h 2027091"/>
                  <a:gd name="connsiteX2" fmla="*/ 1779706 w 3012111"/>
                  <a:gd name="connsiteY2" fmla="*/ 1651806 h 2027091"/>
                  <a:gd name="connsiteX3" fmla="*/ 0 w 3012111"/>
                  <a:gd name="connsiteY3" fmla="*/ 2027091 h 2027091"/>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Lst>
                <a:ahLst/>
                <a:cxnLst>
                  <a:cxn ang="0">
                    <a:pos x="connsiteX0" y="connsiteY0"/>
                  </a:cxn>
                  <a:cxn ang="0">
                    <a:pos x="connsiteX1" y="connsiteY1"/>
                  </a:cxn>
                  <a:cxn ang="0">
                    <a:pos x="connsiteX2" y="connsiteY2"/>
                  </a:cxn>
                  <a:cxn ang="0">
                    <a:pos x="connsiteX3" y="connsiteY3"/>
                  </a:cxn>
                </a:cxnLst>
                <a:rect l="l" t="t" r="r" b="b"/>
                <a:pathLst>
                  <a:path w="2873255" h="2020633">
                    <a:moveTo>
                      <a:pt x="2873255" y="0"/>
                    </a:moveTo>
                    <a:cubicBezTo>
                      <a:pt x="2753284" y="12065"/>
                      <a:pt x="2693483" y="-27147"/>
                      <a:pt x="2511225" y="247078"/>
                    </a:cubicBezTo>
                    <a:cubicBezTo>
                      <a:pt x="2328967" y="521303"/>
                      <a:pt x="2209815" y="1367854"/>
                      <a:pt x="1779706" y="1645348"/>
                    </a:cubicBezTo>
                    <a:cubicBezTo>
                      <a:pt x="1502338" y="1934908"/>
                      <a:pt x="313775" y="1989836"/>
                      <a:pt x="0" y="2020633"/>
                    </a:cubicBezTo>
                  </a:path>
                </a:pathLst>
              </a:cu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Freeform 22">
                <a:extLst>
                  <a:ext uri="{FF2B5EF4-FFF2-40B4-BE49-F238E27FC236}">
                    <a16:creationId xmlns:a16="http://schemas.microsoft.com/office/drawing/2014/main" id="{CBDD0F9E-C1EF-4E56-A81F-3CB748550D3C}"/>
                  </a:ext>
                </a:extLst>
              </p:cNvPr>
              <p:cNvSpPr/>
              <p:nvPr/>
            </p:nvSpPr>
            <p:spPr>
              <a:xfrm flipH="1">
                <a:off x="6804248" y="1412776"/>
                <a:ext cx="1837008" cy="2973657"/>
              </a:xfrm>
              <a:custGeom>
                <a:avLst/>
                <a:gdLst>
                  <a:gd name="connsiteX0" fmla="*/ 2331720 w 2331720"/>
                  <a:gd name="connsiteY0" fmla="*/ 0 h 2002536"/>
                  <a:gd name="connsiteX1" fmla="*/ 1664208 w 2331720"/>
                  <a:gd name="connsiteY1" fmla="*/ 265176 h 2002536"/>
                  <a:gd name="connsiteX2" fmla="*/ 932688 w 2331720"/>
                  <a:gd name="connsiteY2" fmla="*/ 1591056 h 2002536"/>
                  <a:gd name="connsiteX3" fmla="*/ 0 w 2331720"/>
                  <a:gd name="connsiteY3" fmla="*/ 2002536 h 2002536"/>
                  <a:gd name="connsiteX0" fmla="*/ 3178737 w 3178737"/>
                  <a:gd name="connsiteY0" fmla="*/ 0 h 2038731"/>
                  <a:gd name="connsiteX1" fmla="*/ 2511225 w 3178737"/>
                  <a:gd name="connsiteY1" fmla="*/ 265176 h 2038731"/>
                  <a:gd name="connsiteX2" fmla="*/ 1779705 w 3178737"/>
                  <a:gd name="connsiteY2" fmla="*/ 1591056 h 2038731"/>
                  <a:gd name="connsiteX3" fmla="*/ 0 w 3178737"/>
                  <a:gd name="connsiteY3" fmla="*/ 2038731 h 2038731"/>
                  <a:gd name="connsiteX0" fmla="*/ 3178737 w 3178737"/>
                  <a:gd name="connsiteY0" fmla="*/ 441 h 2039172"/>
                  <a:gd name="connsiteX1" fmla="*/ 2511225 w 3178737"/>
                  <a:gd name="connsiteY1" fmla="*/ 265617 h 2039172"/>
                  <a:gd name="connsiteX2" fmla="*/ 1779706 w 3178737"/>
                  <a:gd name="connsiteY2" fmla="*/ 1730244 h 2039172"/>
                  <a:gd name="connsiteX3" fmla="*/ 0 w 3178737"/>
                  <a:gd name="connsiteY3" fmla="*/ 2039172 h 2039172"/>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012111 w 3012111"/>
                  <a:gd name="connsiteY0" fmla="*/ 425 h 2027091"/>
                  <a:gd name="connsiteX1" fmla="*/ 2511225 w 3012111"/>
                  <a:gd name="connsiteY1" fmla="*/ 253536 h 2027091"/>
                  <a:gd name="connsiteX2" fmla="*/ 1779706 w 3012111"/>
                  <a:gd name="connsiteY2" fmla="*/ 1651806 h 2027091"/>
                  <a:gd name="connsiteX3" fmla="*/ 0 w 3012111"/>
                  <a:gd name="connsiteY3" fmla="*/ 2027091 h 2027091"/>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Lst>
                <a:ahLst/>
                <a:cxnLst>
                  <a:cxn ang="0">
                    <a:pos x="connsiteX0" y="connsiteY0"/>
                  </a:cxn>
                  <a:cxn ang="0">
                    <a:pos x="connsiteX1" y="connsiteY1"/>
                  </a:cxn>
                  <a:cxn ang="0">
                    <a:pos x="connsiteX2" y="connsiteY2"/>
                  </a:cxn>
                  <a:cxn ang="0">
                    <a:pos x="connsiteX3" y="connsiteY3"/>
                  </a:cxn>
                </a:cxnLst>
                <a:rect l="l" t="t" r="r" b="b"/>
                <a:pathLst>
                  <a:path w="2873255" h="2020633">
                    <a:moveTo>
                      <a:pt x="2873255" y="0"/>
                    </a:moveTo>
                    <a:cubicBezTo>
                      <a:pt x="2753284" y="12065"/>
                      <a:pt x="2693483" y="-27147"/>
                      <a:pt x="2511225" y="247078"/>
                    </a:cubicBezTo>
                    <a:cubicBezTo>
                      <a:pt x="2328967" y="521303"/>
                      <a:pt x="2209815" y="1367854"/>
                      <a:pt x="1779706" y="1645348"/>
                    </a:cubicBezTo>
                    <a:cubicBezTo>
                      <a:pt x="1502338" y="1934908"/>
                      <a:pt x="313775" y="1989836"/>
                      <a:pt x="0" y="2020633"/>
                    </a:cubicBezTo>
                  </a:path>
                </a:pathLst>
              </a:cu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mc:AlternateContent xmlns:mc="http://schemas.openxmlformats.org/markup-compatibility/2006" xmlns:a14="http://schemas.microsoft.com/office/drawing/2010/main">
        <mc:Choice Requires="a14">
          <p:sp>
            <p:nvSpPr>
              <p:cNvPr id="48" name="テキスト ボックス 47">
                <a:extLst>
                  <a:ext uri="{FF2B5EF4-FFF2-40B4-BE49-F238E27FC236}">
                    <a16:creationId xmlns:a16="http://schemas.microsoft.com/office/drawing/2014/main" id="{26C57BBC-666D-45F6-ABDC-FD428802581A}"/>
                  </a:ext>
                </a:extLst>
              </p:cNvPr>
              <p:cNvSpPr txBox="1"/>
              <p:nvPr/>
            </p:nvSpPr>
            <p:spPr>
              <a:xfrm>
                <a:off x="7475672" y="1407130"/>
                <a:ext cx="928267"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i="1" smtClean="0">
                          <a:latin typeface="Cambria Math" panose="02040503050406030204" pitchFamily="18" charset="0"/>
                          <a:ea typeface="Cambria Math" panose="02040503050406030204" pitchFamily="18" charset="0"/>
                        </a:rPr>
                        <m:t>𝜇</m:t>
                      </m:r>
                      <m:r>
                        <a:rPr lang="en-US" b="0" i="1" smtClean="0">
                          <a:latin typeface="Cambria Math" panose="02040503050406030204" pitchFamily="18" charset="0"/>
                          <a:ea typeface="Cambria Math" panose="02040503050406030204" pitchFamily="18" charset="0"/>
                        </a:rPr>
                        <m:t>=50</m:t>
                      </m:r>
                    </m:oMath>
                  </m:oMathPara>
                </a14:m>
                <a:endParaRPr lang="en-GB" dirty="0"/>
              </a:p>
            </p:txBody>
          </p:sp>
        </mc:Choice>
        <mc:Fallback xmlns="">
          <p:sp>
            <p:nvSpPr>
              <p:cNvPr id="48" name="テキスト ボックス 47">
                <a:extLst>
                  <a:ext uri="{FF2B5EF4-FFF2-40B4-BE49-F238E27FC236}">
                    <a16:creationId xmlns:a16="http://schemas.microsoft.com/office/drawing/2014/main" id="{26C57BBC-666D-45F6-ABDC-FD428802581A}"/>
                  </a:ext>
                </a:extLst>
              </p:cNvPr>
              <p:cNvSpPr txBox="1">
                <a:spLocks noRot="1" noChangeAspect="1" noMove="1" noResize="1" noEditPoints="1" noAdjustHandles="1" noChangeArrowheads="1" noChangeShapeType="1" noTextEdit="1"/>
              </p:cNvSpPr>
              <p:nvPr/>
            </p:nvSpPr>
            <p:spPr>
              <a:xfrm>
                <a:off x="7475672" y="1407130"/>
                <a:ext cx="928267" cy="369332"/>
              </a:xfrm>
              <a:prstGeom prst="rect">
                <a:avLst/>
              </a:prstGeom>
              <a:blipFill>
                <a:blip r:embed="rId9"/>
                <a:stretch>
                  <a:fillRect b="-5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9" name="テキスト ボックス 48">
                <a:extLst>
                  <a:ext uri="{FF2B5EF4-FFF2-40B4-BE49-F238E27FC236}">
                    <a16:creationId xmlns:a16="http://schemas.microsoft.com/office/drawing/2014/main" id="{012C103A-F38A-4B9A-94DB-63C0F8E4823C}"/>
                  </a:ext>
                </a:extLst>
              </p:cNvPr>
              <p:cNvSpPr txBox="1"/>
              <p:nvPr/>
            </p:nvSpPr>
            <p:spPr>
              <a:xfrm>
                <a:off x="7477151" y="1754838"/>
                <a:ext cx="80746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i="1" smtClean="0">
                          <a:latin typeface="Cambria Math" panose="02040503050406030204" pitchFamily="18" charset="0"/>
                          <a:ea typeface="Cambria Math" panose="02040503050406030204" pitchFamily="18" charset="0"/>
                        </a:rPr>
                        <m:t>𝜎</m:t>
                      </m:r>
                      <m:r>
                        <a:rPr lang="en-US" b="0" i="1" smtClean="0">
                          <a:latin typeface="Cambria Math" panose="02040503050406030204" pitchFamily="18" charset="0"/>
                          <a:ea typeface="Cambria Math" panose="02040503050406030204" pitchFamily="18" charset="0"/>
                        </a:rPr>
                        <m:t>=4</m:t>
                      </m:r>
                    </m:oMath>
                  </m:oMathPara>
                </a14:m>
                <a:endParaRPr lang="en-GB" dirty="0"/>
              </a:p>
            </p:txBody>
          </p:sp>
        </mc:Choice>
        <mc:Fallback xmlns="">
          <p:sp>
            <p:nvSpPr>
              <p:cNvPr id="49" name="テキスト ボックス 48">
                <a:extLst>
                  <a:ext uri="{FF2B5EF4-FFF2-40B4-BE49-F238E27FC236}">
                    <a16:creationId xmlns:a16="http://schemas.microsoft.com/office/drawing/2014/main" id="{012C103A-F38A-4B9A-94DB-63C0F8E4823C}"/>
                  </a:ext>
                </a:extLst>
              </p:cNvPr>
              <p:cNvSpPr txBox="1">
                <a:spLocks noRot="1" noChangeAspect="1" noMove="1" noResize="1" noEditPoints="1" noAdjustHandles="1" noChangeArrowheads="1" noChangeShapeType="1" noTextEdit="1"/>
              </p:cNvSpPr>
              <p:nvPr/>
            </p:nvSpPr>
            <p:spPr>
              <a:xfrm>
                <a:off x="7477151" y="1754838"/>
                <a:ext cx="807464" cy="369332"/>
              </a:xfrm>
              <a:prstGeom prst="rect">
                <a:avLst/>
              </a:prstGeom>
              <a:blipFill>
                <a:blip r:embed="rId10"/>
                <a:stretch>
                  <a:fillRect/>
                </a:stretch>
              </a:blipFill>
            </p:spPr>
            <p:txBody>
              <a:bodyPr/>
              <a:lstStyle/>
              <a:p>
                <a:r>
                  <a:rPr lang="en-GB">
                    <a:noFill/>
                  </a:rPr>
                  <a:t> </a:t>
                </a:r>
              </a:p>
            </p:txBody>
          </p:sp>
        </mc:Fallback>
      </mc:AlternateContent>
      <p:cxnSp>
        <p:nvCxnSpPr>
          <p:cNvPr id="50" name="直線矢印コネクタ 49">
            <a:extLst>
              <a:ext uri="{FF2B5EF4-FFF2-40B4-BE49-F238E27FC236}">
                <a16:creationId xmlns:a16="http://schemas.microsoft.com/office/drawing/2014/main" id="{5ABA9253-691F-4C2E-A4A6-193CBC6E8BA3}"/>
              </a:ext>
            </a:extLst>
          </p:cNvPr>
          <p:cNvCxnSpPr>
            <a:cxnSpLocks/>
          </p:cNvCxnSpPr>
          <p:nvPr/>
        </p:nvCxnSpPr>
        <p:spPr>
          <a:xfrm flipV="1">
            <a:off x="7051224" y="1661529"/>
            <a:ext cx="0" cy="1567003"/>
          </a:xfrm>
          <a:prstGeom prst="straightConnector1">
            <a:avLst/>
          </a:prstGeom>
          <a:ln w="25400">
            <a:solidFill>
              <a:srgbClr val="0000FF"/>
            </a:solidFill>
            <a:prstDash val="dash"/>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1" name="テキスト ボックス 50">
                <a:extLst>
                  <a:ext uri="{FF2B5EF4-FFF2-40B4-BE49-F238E27FC236}">
                    <a16:creationId xmlns:a16="http://schemas.microsoft.com/office/drawing/2014/main" id="{20AF87D4-118A-49C4-9C0C-2C554F99177E}"/>
                  </a:ext>
                </a:extLst>
              </p:cNvPr>
              <p:cNvSpPr txBox="1"/>
              <p:nvPr/>
            </p:nvSpPr>
            <p:spPr>
              <a:xfrm>
                <a:off x="6949511" y="3235590"/>
                <a:ext cx="275514" cy="261610"/>
              </a:xfrm>
              <a:prstGeom prst="rect">
                <a:avLst/>
              </a:prstGeom>
              <a:noFill/>
            </p:spPr>
            <p:txBody>
              <a:bodyPr wrap="square" rtlCol="0">
                <a:spAutoFit/>
              </a:bodyPr>
              <a:lstStyle/>
              <a:p>
                <a:pPr algn="ctr"/>
                <a14:m>
                  <m:oMathPara xmlns:m="http://schemas.openxmlformats.org/officeDocument/2006/math">
                    <m:oMathParaPr>
                      <m:jc m:val="center"/>
                    </m:oMathParaPr>
                    <m:oMath xmlns:m="http://schemas.openxmlformats.org/officeDocument/2006/math">
                      <m:r>
                        <a:rPr lang="en-US" sz="1100" b="0" i="1" smtClean="0">
                          <a:solidFill>
                            <a:srgbClr val="0000FF"/>
                          </a:solidFill>
                          <a:latin typeface="Cambria Math" panose="02040503050406030204" pitchFamily="18" charset="0"/>
                          <a:ea typeface="Cambria Math" panose="02040503050406030204" pitchFamily="18" charset="0"/>
                        </a:rPr>
                        <m:t>50</m:t>
                      </m:r>
                    </m:oMath>
                  </m:oMathPara>
                </a14:m>
                <a:endParaRPr lang="en-GB" sz="1100" dirty="0">
                  <a:solidFill>
                    <a:srgbClr val="0000FF"/>
                  </a:solidFill>
                  <a:latin typeface="Comic Sans MS" panose="030F0702030302020204" pitchFamily="66" charset="0"/>
                </a:endParaRPr>
              </a:p>
            </p:txBody>
          </p:sp>
        </mc:Choice>
        <mc:Fallback xmlns="">
          <p:sp>
            <p:nvSpPr>
              <p:cNvPr id="51" name="テキスト ボックス 50">
                <a:extLst>
                  <a:ext uri="{FF2B5EF4-FFF2-40B4-BE49-F238E27FC236}">
                    <a16:creationId xmlns:a16="http://schemas.microsoft.com/office/drawing/2014/main" id="{20AF87D4-118A-49C4-9C0C-2C554F99177E}"/>
                  </a:ext>
                </a:extLst>
              </p:cNvPr>
              <p:cNvSpPr txBox="1">
                <a:spLocks noRot="1" noChangeAspect="1" noMove="1" noResize="1" noEditPoints="1" noAdjustHandles="1" noChangeArrowheads="1" noChangeShapeType="1" noTextEdit="1"/>
              </p:cNvSpPr>
              <p:nvPr/>
            </p:nvSpPr>
            <p:spPr>
              <a:xfrm>
                <a:off x="6949511" y="3235590"/>
                <a:ext cx="275514" cy="261610"/>
              </a:xfrm>
              <a:prstGeom prst="rect">
                <a:avLst/>
              </a:prstGeom>
              <a:blipFill>
                <a:blip r:embed="rId11"/>
                <a:stretch>
                  <a:fillRect l="-4444"/>
                </a:stretch>
              </a:blipFill>
            </p:spPr>
            <p:txBody>
              <a:bodyPr/>
              <a:lstStyle/>
              <a:p>
                <a:r>
                  <a:rPr lang="en-GB">
                    <a:noFill/>
                  </a:rPr>
                  <a:t> </a:t>
                </a:r>
              </a:p>
            </p:txBody>
          </p:sp>
        </mc:Fallback>
      </mc:AlternateContent>
      <p:cxnSp>
        <p:nvCxnSpPr>
          <p:cNvPr id="54" name="直線矢印コネクタ 53">
            <a:extLst>
              <a:ext uri="{FF2B5EF4-FFF2-40B4-BE49-F238E27FC236}">
                <a16:creationId xmlns:a16="http://schemas.microsoft.com/office/drawing/2014/main" id="{D4E706BC-8654-45EC-A371-BC17755A2818}"/>
              </a:ext>
            </a:extLst>
          </p:cNvPr>
          <p:cNvCxnSpPr>
            <a:cxnSpLocks/>
          </p:cNvCxnSpPr>
          <p:nvPr/>
        </p:nvCxnSpPr>
        <p:spPr>
          <a:xfrm flipV="1">
            <a:off x="7544491" y="3087231"/>
            <a:ext cx="0" cy="160537"/>
          </a:xfrm>
          <a:prstGeom prst="straightConnector1">
            <a:avLst/>
          </a:prstGeom>
          <a:ln w="25400">
            <a:solidFill>
              <a:srgbClr val="0000FF"/>
            </a:solidFill>
            <a:prstDash val="dash"/>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6" name="テキスト ボックス 55">
                <a:extLst>
                  <a:ext uri="{FF2B5EF4-FFF2-40B4-BE49-F238E27FC236}">
                    <a16:creationId xmlns:a16="http://schemas.microsoft.com/office/drawing/2014/main" id="{3EE8A3D7-97AB-4246-AF7F-360CFC604A22}"/>
                  </a:ext>
                </a:extLst>
              </p:cNvPr>
              <p:cNvSpPr txBox="1"/>
              <p:nvPr/>
            </p:nvSpPr>
            <p:spPr>
              <a:xfrm>
                <a:off x="7441474" y="3235591"/>
                <a:ext cx="275514" cy="261610"/>
              </a:xfrm>
              <a:prstGeom prst="rect">
                <a:avLst/>
              </a:prstGeom>
              <a:noFill/>
            </p:spPr>
            <p:txBody>
              <a:bodyPr wrap="square" rtlCol="0">
                <a:spAutoFit/>
              </a:bodyPr>
              <a:lstStyle/>
              <a:p>
                <a:pPr algn="ctr"/>
                <a14:m>
                  <m:oMathPara xmlns:m="http://schemas.openxmlformats.org/officeDocument/2006/math">
                    <m:oMathParaPr>
                      <m:jc m:val="center"/>
                    </m:oMathParaPr>
                    <m:oMath xmlns:m="http://schemas.openxmlformats.org/officeDocument/2006/math">
                      <m:r>
                        <a:rPr lang="en-US" sz="1100" b="0" i="1" smtClean="0">
                          <a:solidFill>
                            <a:srgbClr val="0000FF"/>
                          </a:solidFill>
                          <a:latin typeface="Cambria Math" panose="02040503050406030204" pitchFamily="18" charset="0"/>
                        </a:rPr>
                        <m:t>53</m:t>
                      </m:r>
                    </m:oMath>
                  </m:oMathPara>
                </a14:m>
                <a:endParaRPr lang="en-GB" sz="1100" dirty="0">
                  <a:solidFill>
                    <a:srgbClr val="0000FF"/>
                  </a:solidFill>
                  <a:latin typeface="Comic Sans MS" panose="030F0702030302020204" pitchFamily="66" charset="0"/>
                </a:endParaRPr>
              </a:p>
            </p:txBody>
          </p:sp>
        </mc:Choice>
        <mc:Fallback xmlns="">
          <p:sp>
            <p:nvSpPr>
              <p:cNvPr id="56" name="テキスト ボックス 55">
                <a:extLst>
                  <a:ext uri="{FF2B5EF4-FFF2-40B4-BE49-F238E27FC236}">
                    <a16:creationId xmlns:a16="http://schemas.microsoft.com/office/drawing/2014/main" id="{3EE8A3D7-97AB-4246-AF7F-360CFC604A22}"/>
                  </a:ext>
                </a:extLst>
              </p:cNvPr>
              <p:cNvSpPr txBox="1">
                <a:spLocks noRot="1" noChangeAspect="1" noMove="1" noResize="1" noEditPoints="1" noAdjustHandles="1" noChangeArrowheads="1" noChangeShapeType="1" noTextEdit="1"/>
              </p:cNvSpPr>
              <p:nvPr/>
            </p:nvSpPr>
            <p:spPr>
              <a:xfrm>
                <a:off x="7441474" y="3235591"/>
                <a:ext cx="275514" cy="261610"/>
              </a:xfrm>
              <a:prstGeom prst="rect">
                <a:avLst/>
              </a:prstGeom>
              <a:blipFill>
                <a:blip r:embed="rId12"/>
                <a:stretch>
                  <a:fillRect l="-4444"/>
                </a:stretch>
              </a:blipFill>
            </p:spPr>
            <p:txBody>
              <a:bodyPr/>
              <a:lstStyle/>
              <a:p>
                <a:r>
                  <a:rPr lang="en-GB">
                    <a:noFill/>
                  </a:rPr>
                  <a:t> </a:t>
                </a:r>
              </a:p>
            </p:txBody>
          </p:sp>
        </mc:Fallback>
      </mc:AlternateContent>
      <p:cxnSp>
        <p:nvCxnSpPr>
          <p:cNvPr id="57" name="直線矢印コネクタ 56">
            <a:extLst>
              <a:ext uri="{FF2B5EF4-FFF2-40B4-BE49-F238E27FC236}">
                <a16:creationId xmlns:a16="http://schemas.microsoft.com/office/drawing/2014/main" id="{9C9FA91F-FBA6-467B-B6A0-729AFA4614E0}"/>
              </a:ext>
            </a:extLst>
          </p:cNvPr>
          <p:cNvCxnSpPr>
            <a:cxnSpLocks/>
          </p:cNvCxnSpPr>
          <p:nvPr/>
        </p:nvCxnSpPr>
        <p:spPr>
          <a:xfrm flipV="1">
            <a:off x="7617871" y="5703683"/>
            <a:ext cx="0" cy="164477"/>
          </a:xfrm>
          <a:prstGeom prst="straightConnector1">
            <a:avLst/>
          </a:prstGeom>
          <a:ln w="25400">
            <a:solidFill>
              <a:srgbClr val="0000FF"/>
            </a:solidFill>
            <a:prstDash val="dash"/>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8" name="テキスト ボックス 57">
                <a:extLst>
                  <a:ext uri="{FF2B5EF4-FFF2-40B4-BE49-F238E27FC236}">
                    <a16:creationId xmlns:a16="http://schemas.microsoft.com/office/drawing/2014/main" id="{18D6A268-40D7-4E8B-BC4C-3E264E362862}"/>
                  </a:ext>
                </a:extLst>
              </p:cNvPr>
              <p:cNvSpPr txBox="1"/>
              <p:nvPr/>
            </p:nvSpPr>
            <p:spPr>
              <a:xfrm>
                <a:off x="7505801" y="5846930"/>
                <a:ext cx="275514" cy="261610"/>
              </a:xfrm>
              <a:prstGeom prst="rect">
                <a:avLst/>
              </a:prstGeom>
              <a:noFill/>
            </p:spPr>
            <p:txBody>
              <a:bodyPr wrap="square" rtlCol="0">
                <a:spAutoFit/>
              </a:bodyPr>
              <a:lstStyle/>
              <a:p>
                <a:pPr algn="ctr"/>
                <a14:m>
                  <m:oMathPara xmlns:m="http://schemas.openxmlformats.org/officeDocument/2006/math">
                    <m:oMathParaPr>
                      <m:jc m:val="center"/>
                    </m:oMathParaPr>
                    <m:oMath xmlns:m="http://schemas.openxmlformats.org/officeDocument/2006/math">
                      <m:r>
                        <a:rPr lang="en-US" sz="1100" b="0" i="1" smtClean="0">
                          <a:solidFill>
                            <a:srgbClr val="0000FF"/>
                          </a:solidFill>
                          <a:latin typeface="Cambria Math" panose="02040503050406030204" pitchFamily="18" charset="0"/>
                          <a:ea typeface="Cambria Math" panose="02040503050406030204" pitchFamily="18" charset="0"/>
                        </a:rPr>
                        <m:t>0.75</m:t>
                      </m:r>
                    </m:oMath>
                  </m:oMathPara>
                </a14:m>
                <a:endParaRPr lang="en-GB" sz="1100" dirty="0">
                  <a:solidFill>
                    <a:srgbClr val="0000FF"/>
                  </a:solidFill>
                  <a:latin typeface="Comic Sans MS" panose="030F0702030302020204" pitchFamily="66" charset="0"/>
                </a:endParaRPr>
              </a:p>
            </p:txBody>
          </p:sp>
        </mc:Choice>
        <mc:Fallback xmlns="">
          <p:sp>
            <p:nvSpPr>
              <p:cNvPr id="58" name="テキスト ボックス 57">
                <a:extLst>
                  <a:ext uri="{FF2B5EF4-FFF2-40B4-BE49-F238E27FC236}">
                    <a16:creationId xmlns:a16="http://schemas.microsoft.com/office/drawing/2014/main" id="{18D6A268-40D7-4E8B-BC4C-3E264E362862}"/>
                  </a:ext>
                </a:extLst>
              </p:cNvPr>
              <p:cNvSpPr txBox="1">
                <a:spLocks noRot="1" noChangeAspect="1" noMove="1" noResize="1" noEditPoints="1" noAdjustHandles="1" noChangeArrowheads="1" noChangeShapeType="1" noTextEdit="1"/>
              </p:cNvSpPr>
              <p:nvPr/>
            </p:nvSpPr>
            <p:spPr>
              <a:xfrm>
                <a:off x="7505801" y="5846930"/>
                <a:ext cx="275514" cy="261610"/>
              </a:xfrm>
              <a:prstGeom prst="rect">
                <a:avLst/>
              </a:prstGeom>
              <a:blipFill>
                <a:blip r:embed="rId13"/>
                <a:stretch>
                  <a:fillRect l="-22222" r="-11111"/>
                </a:stretch>
              </a:blipFill>
            </p:spPr>
            <p:txBody>
              <a:bodyPr/>
              <a:lstStyle/>
              <a:p>
                <a:r>
                  <a:rPr lang="en-GB">
                    <a:noFill/>
                  </a:rPr>
                  <a:t> </a:t>
                </a:r>
              </a:p>
            </p:txBody>
          </p:sp>
        </mc:Fallback>
      </mc:AlternateContent>
      <p:sp>
        <p:nvSpPr>
          <p:cNvPr id="6" name="テキスト ボックス 5">
            <a:extLst>
              <a:ext uri="{FF2B5EF4-FFF2-40B4-BE49-F238E27FC236}">
                <a16:creationId xmlns:a16="http://schemas.microsoft.com/office/drawing/2014/main" id="{DB162B52-D407-4BFA-9870-B16E42A615A6}"/>
              </a:ext>
            </a:extLst>
          </p:cNvPr>
          <p:cNvSpPr txBox="1"/>
          <p:nvPr/>
        </p:nvSpPr>
        <p:spPr>
          <a:xfrm>
            <a:off x="371190" y="4590106"/>
            <a:ext cx="3467479" cy="1815882"/>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If we compare the diagram for the original distribution, and the new one, the probability of getting below 53 on the first is the same as the probability of getting below 0.75 on the second</a:t>
            </a:r>
          </a:p>
          <a:p>
            <a:pPr algn="ctr"/>
            <a:endParaRPr lang="en-US" sz="1400" dirty="0">
              <a:solidFill>
                <a:srgbClr val="FF0000"/>
              </a:solidFill>
              <a:latin typeface="Comic Sans MS" panose="030F0702030302020204" pitchFamily="66" charset="0"/>
            </a:endParaRPr>
          </a:p>
          <a:p>
            <a:pPr algn="ctr"/>
            <a:r>
              <a:rPr lang="en-US" sz="1400" dirty="0">
                <a:solidFill>
                  <a:srgbClr val="FF0000"/>
                </a:solidFill>
                <a:latin typeface="Comic Sans MS" panose="030F0702030302020204" pitchFamily="66" charset="0"/>
                <a:sym typeface="Wingdings" panose="05000000000000000000" pitchFamily="2" charset="2"/>
              </a:rPr>
              <a:t> You can also think of it is ’53 is 0.75 standard deviations above the mean’</a:t>
            </a:r>
            <a:endParaRPr lang="en-GB" sz="1400" dirty="0">
              <a:solidFill>
                <a:srgbClr val="FF0000"/>
              </a:solidFill>
              <a:latin typeface="Comic Sans MS" panose="030F0702030302020204" pitchFamily="66" charset="0"/>
            </a:endParaRPr>
          </a:p>
        </p:txBody>
      </p:sp>
      <p:sp>
        <p:nvSpPr>
          <p:cNvPr id="7" name="テキスト ボックス 6">
            <a:extLst>
              <a:ext uri="{FF2B5EF4-FFF2-40B4-BE49-F238E27FC236}">
                <a16:creationId xmlns:a16="http://schemas.microsoft.com/office/drawing/2014/main" id="{EDC75D56-79B1-4077-A624-A7DE6369AC0B}"/>
              </a:ext>
            </a:extLst>
          </p:cNvPr>
          <p:cNvSpPr txBox="1"/>
          <p:nvPr/>
        </p:nvSpPr>
        <p:spPr>
          <a:xfrm>
            <a:off x="4562947" y="2154724"/>
            <a:ext cx="1031051" cy="369332"/>
          </a:xfrm>
          <a:prstGeom prst="rect">
            <a:avLst/>
          </a:prstGeom>
          <a:noFill/>
        </p:spPr>
        <p:txBody>
          <a:bodyPr wrap="none" rtlCol="0">
            <a:spAutoFit/>
          </a:bodyPr>
          <a:lstStyle/>
          <a:p>
            <a:r>
              <a:rPr lang="en-US" dirty="0">
                <a:latin typeface="Comic Sans MS" panose="030F0702030302020204" pitchFamily="66" charset="0"/>
              </a:rPr>
              <a:t>Original</a:t>
            </a:r>
            <a:endParaRPr lang="en-GB" dirty="0">
              <a:latin typeface="Comic Sans MS" panose="030F0702030302020204" pitchFamily="66" charset="0"/>
            </a:endParaRPr>
          </a:p>
        </p:txBody>
      </p:sp>
      <p:sp>
        <p:nvSpPr>
          <p:cNvPr id="60" name="テキスト ボックス 59">
            <a:extLst>
              <a:ext uri="{FF2B5EF4-FFF2-40B4-BE49-F238E27FC236}">
                <a16:creationId xmlns:a16="http://schemas.microsoft.com/office/drawing/2014/main" id="{8408685E-14A3-4039-B89F-2BF3108EDA9F}"/>
              </a:ext>
            </a:extLst>
          </p:cNvPr>
          <p:cNvSpPr txBox="1"/>
          <p:nvPr/>
        </p:nvSpPr>
        <p:spPr>
          <a:xfrm>
            <a:off x="4246075" y="4780229"/>
            <a:ext cx="1633781" cy="369332"/>
          </a:xfrm>
          <a:prstGeom prst="rect">
            <a:avLst/>
          </a:prstGeom>
          <a:noFill/>
        </p:spPr>
        <p:txBody>
          <a:bodyPr wrap="none" rtlCol="0">
            <a:spAutoFit/>
          </a:bodyPr>
          <a:lstStyle/>
          <a:p>
            <a:r>
              <a:rPr lang="en-US" dirty="0" err="1">
                <a:latin typeface="Comic Sans MS" panose="030F0702030302020204" pitchFamily="66" charset="0"/>
              </a:rPr>
              <a:t>Standardised</a:t>
            </a:r>
            <a:endParaRPr lang="en-GB" dirty="0">
              <a:latin typeface="Comic Sans MS" panose="030F0702030302020204" pitchFamily="66" charset="0"/>
            </a:endParaRPr>
          </a:p>
        </p:txBody>
      </p:sp>
    </p:spTree>
    <p:extLst>
      <p:ext uri="{BB962C8B-B14F-4D97-AF65-F5344CB8AC3E}">
        <p14:creationId xmlns:p14="http://schemas.microsoft.com/office/powerpoint/2010/main" val="405383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0"/>
                                        </p:tgtEl>
                                        <p:attrNameLst>
                                          <p:attrName>style.visibility</p:attrName>
                                        </p:attrNameLst>
                                      </p:cBhvr>
                                      <p:to>
                                        <p:strVal val="visible"/>
                                      </p:to>
                                    </p:set>
                                    <p:animEffect transition="in" filter="blinds(horizontal)">
                                      <p:cBhvr>
                                        <p:cTn id="17" dur="500"/>
                                        <p:tgtEl>
                                          <p:spTgt spid="4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8"/>
                                        </p:tgtEl>
                                        <p:attrNameLst>
                                          <p:attrName>style.visibility</p:attrName>
                                        </p:attrNameLst>
                                      </p:cBhvr>
                                      <p:to>
                                        <p:strVal val="visible"/>
                                      </p:to>
                                    </p:set>
                                    <p:animEffect transition="in" filter="blinds(horizontal)">
                                      <p:cBhvr>
                                        <p:cTn id="22" dur="500"/>
                                        <p:tgtEl>
                                          <p:spTgt spid="4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9"/>
                                        </p:tgtEl>
                                        <p:attrNameLst>
                                          <p:attrName>style.visibility</p:attrName>
                                        </p:attrNameLst>
                                      </p:cBhvr>
                                      <p:to>
                                        <p:strVal val="visible"/>
                                      </p:to>
                                    </p:set>
                                    <p:animEffect transition="in" filter="blinds(horizontal)">
                                      <p:cBhvr>
                                        <p:cTn id="27" dur="500"/>
                                        <p:tgtEl>
                                          <p:spTgt spid="4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50"/>
                                        </p:tgtEl>
                                        <p:attrNameLst>
                                          <p:attrName>style.visibility</p:attrName>
                                        </p:attrNameLst>
                                      </p:cBhvr>
                                      <p:to>
                                        <p:strVal val="visible"/>
                                      </p:to>
                                    </p:set>
                                    <p:animEffect transition="in" filter="blinds(horizontal)">
                                      <p:cBhvr>
                                        <p:cTn id="32" dur="500"/>
                                        <p:tgtEl>
                                          <p:spTgt spid="50"/>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51"/>
                                        </p:tgtEl>
                                        <p:attrNameLst>
                                          <p:attrName>style.visibility</p:attrName>
                                        </p:attrNameLst>
                                      </p:cBhvr>
                                      <p:to>
                                        <p:strVal val="visible"/>
                                      </p:to>
                                    </p:set>
                                    <p:animEffect transition="in" filter="blinds(horizontal)">
                                      <p:cBhvr>
                                        <p:cTn id="35" dur="500"/>
                                        <p:tgtEl>
                                          <p:spTgt spid="51"/>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nodeType="clickEffect">
                                  <p:stCondLst>
                                    <p:cond delay="0"/>
                                  </p:stCondLst>
                                  <p:childTnLst>
                                    <p:set>
                                      <p:cBhvr>
                                        <p:cTn id="39" dur="1" fill="hold">
                                          <p:stCondLst>
                                            <p:cond delay="0"/>
                                          </p:stCondLst>
                                        </p:cTn>
                                        <p:tgtEl>
                                          <p:spTgt spid="54"/>
                                        </p:tgtEl>
                                        <p:attrNameLst>
                                          <p:attrName>style.visibility</p:attrName>
                                        </p:attrNameLst>
                                      </p:cBhvr>
                                      <p:to>
                                        <p:strVal val="visible"/>
                                      </p:to>
                                    </p:set>
                                    <p:animEffect transition="in" filter="blinds(horizontal)">
                                      <p:cBhvr>
                                        <p:cTn id="40" dur="500"/>
                                        <p:tgtEl>
                                          <p:spTgt spid="54"/>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56"/>
                                        </p:tgtEl>
                                        <p:attrNameLst>
                                          <p:attrName>style.visibility</p:attrName>
                                        </p:attrNameLst>
                                      </p:cBhvr>
                                      <p:to>
                                        <p:strVal val="visible"/>
                                      </p:to>
                                    </p:set>
                                    <p:animEffect transition="in" filter="blinds(horizontal)">
                                      <p:cBhvr>
                                        <p:cTn id="43" dur="500"/>
                                        <p:tgtEl>
                                          <p:spTgt spid="56"/>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60"/>
                                        </p:tgtEl>
                                        <p:attrNameLst>
                                          <p:attrName>style.visibility</p:attrName>
                                        </p:attrNameLst>
                                      </p:cBhvr>
                                      <p:to>
                                        <p:strVal val="visible"/>
                                      </p:to>
                                    </p:set>
                                    <p:animEffect transition="in" filter="blinds(horizontal)">
                                      <p:cBhvr>
                                        <p:cTn id="48" dur="500"/>
                                        <p:tgtEl>
                                          <p:spTgt spid="60"/>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nodeType="clickEffect">
                                  <p:stCondLst>
                                    <p:cond delay="0"/>
                                  </p:stCondLst>
                                  <p:childTnLst>
                                    <p:set>
                                      <p:cBhvr>
                                        <p:cTn id="52" dur="1" fill="hold">
                                          <p:stCondLst>
                                            <p:cond delay="0"/>
                                          </p:stCondLst>
                                        </p:cTn>
                                        <p:tgtEl>
                                          <p:spTgt spid="20"/>
                                        </p:tgtEl>
                                        <p:attrNameLst>
                                          <p:attrName>style.visibility</p:attrName>
                                        </p:attrNameLst>
                                      </p:cBhvr>
                                      <p:to>
                                        <p:strVal val="visible"/>
                                      </p:to>
                                    </p:set>
                                    <p:animEffect transition="in" filter="blinds(horizontal)">
                                      <p:cBhvr>
                                        <p:cTn id="53" dur="500"/>
                                        <p:tgtEl>
                                          <p:spTgt spid="20"/>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36"/>
                                        </p:tgtEl>
                                        <p:attrNameLst>
                                          <p:attrName>style.visibility</p:attrName>
                                        </p:attrNameLst>
                                      </p:cBhvr>
                                      <p:to>
                                        <p:strVal val="visible"/>
                                      </p:to>
                                    </p:set>
                                    <p:animEffect transition="in" filter="blinds(horizontal)">
                                      <p:cBhvr>
                                        <p:cTn id="58" dur="500"/>
                                        <p:tgtEl>
                                          <p:spTgt spid="36"/>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37"/>
                                        </p:tgtEl>
                                        <p:attrNameLst>
                                          <p:attrName>style.visibility</p:attrName>
                                        </p:attrNameLst>
                                      </p:cBhvr>
                                      <p:to>
                                        <p:strVal val="visible"/>
                                      </p:to>
                                    </p:set>
                                    <p:animEffect transition="in" filter="blinds(horizontal)">
                                      <p:cBhvr>
                                        <p:cTn id="63" dur="500"/>
                                        <p:tgtEl>
                                          <p:spTgt spid="37"/>
                                        </p:tgtEl>
                                      </p:cBhvr>
                                    </p:animEffect>
                                  </p:childTnLst>
                                </p:cTn>
                              </p:par>
                            </p:childTnLst>
                          </p:cTn>
                        </p:par>
                      </p:childTnLst>
                    </p:cTn>
                  </p:par>
                  <p:par>
                    <p:cTn id="64" fill="hold">
                      <p:stCondLst>
                        <p:cond delay="indefinite"/>
                      </p:stCondLst>
                      <p:childTnLst>
                        <p:par>
                          <p:cTn id="65" fill="hold">
                            <p:stCondLst>
                              <p:cond delay="0"/>
                            </p:stCondLst>
                            <p:childTnLst>
                              <p:par>
                                <p:cTn id="66" presetID="3" presetClass="entr" presetSubtype="10" fill="hold" nodeType="clickEffect">
                                  <p:stCondLst>
                                    <p:cond delay="0"/>
                                  </p:stCondLst>
                                  <p:childTnLst>
                                    <p:set>
                                      <p:cBhvr>
                                        <p:cTn id="67" dur="1" fill="hold">
                                          <p:stCondLst>
                                            <p:cond delay="0"/>
                                          </p:stCondLst>
                                        </p:cTn>
                                        <p:tgtEl>
                                          <p:spTgt spid="38"/>
                                        </p:tgtEl>
                                        <p:attrNameLst>
                                          <p:attrName>style.visibility</p:attrName>
                                        </p:attrNameLst>
                                      </p:cBhvr>
                                      <p:to>
                                        <p:strVal val="visible"/>
                                      </p:to>
                                    </p:set>
                                    <p:animEffect transition="in" filter="blinds(horizontal)">
                                      <p:cBhvr>
                                        <p:cTn id="68" dur="500"/>
                                        <p:tgtEl>
                                          <p:spTgt spid="38"/>
                                        </p:tgtEl>
                                      </p:cBhvr>
                                    </p:animEffect>
                                  </p:childTnLst>
                                </p:cTn>
                              </p:par>
                              <p:par>
                                <p:cTn id="69" presetID="3" presetClass="entr" presetSubtype="10" fill="hold" grpId="0" nodeType="withEffect">
                                  <p:stCondLst>
                                    <p:cond delay="0"/>
                                  </p:stCondLst>
                                  <p:childTnLst>
                                    <p:set>
                                      <p:cBhvr>
                                        <p:cTn id="70" dur="1" fill="hold">
                                          <p:stCondLst>
                                            <p:cond delay="0"/>
                                          </p:stCondLst>
                                        </p:cTn>
                                        <p:tgtEl>
                                          <p:spTgt spid="39"/>
                                        </p:tgtEl>
                                        <p:attrNameLst>
                                          <p:attrName>style.visibility</p:attrName>
                                        </p:attrNameLst>
                                      </p:cBhvr>
                                      <p:to>
                                        <p:strVal val="visible"/>
                                      </p:to>
                                    </p:set>
                                    <p:animEffect transition="in" filter="blinds(horizontal)">
                                      <p:cBhvr>
                                        <p:cTn id="71" dur="500"/>
                                        <p:tgtEl>
                                          <p:spTgt spid="39"/>
                                        </p:tgtEl>
                                      </p:cBhvr>
                                    </p:animEffect>
                                  </p:childTnLst>
                                </p:cTn>
                              </p:par>
                            </p:childTnLst>
                          </p:cTn>
                        </p:par>
                      </p:childTnLst>
                    </p:cTn>
                  </p:par>
                  <p:par>
                    <p:cTn id="72" fill="hold">
                      <p:stCondLst>
                        <p:cond delay="indefinite"/>
                      </p:stCondLst>
                      <p:childTnLst>
                        <p:par>
                          <p:cTn id="73" fill="hold">
                            <p:stCondLst>
                              <p:cond delay="0"/>
                            </p:stCondLst>
                            <p:childTnLst>
                              <p:par>
                                <p:cTn id="74" presetID="3" presetClass="entr" presetSubtype="10" fill="hold" nodeType="clickEffect">
                                  <p:stCondLst>
                                    <p:cond delay="0"/>
                                  </p:stCondLst>
                                  <p:childTnLst>
                                    <p:set>
                                      <p:cBhvr>
                                        <p:cTn id="75" dur="1" fill="hold">
                                          <p:stCondLst>
                                            <p:cond delay="0"/>
                                          </p:stCondLst>
                                        </p:cTn>
                                        <p:tgtEl>
                                          <p:spTgt spid="57"/>
                                        </p:tgtEl>
                                        <p:attrNameLst>
                                          <p:attrName>style.visibility</p:attrName>
                                        </p:attrNameLst>
                                      </p:cBhvr>
                                      <p:to>
                                        <p:strVal val="visible"/>
                                      </p:to>
                                    </p:set>
                                    <p:animEffect transition="in" filter="blinds(horizontal)">
                                      <p:cBhvr>
                                        <p:cTn id="76" dur="500"/>
                                        <p:tgtEl>
                                          <p:spTgt spid="57"/>
                                        </p:tgtEl>
                                      </p:cBhvr>
                                    </p:animEffect>
                                  </p:childTnLst>
                                </p:cTn>
                              </p:par>
                              <p:par>
                                <p:cTn id="77" presetID="3" presetClass="entr" presetSubtype="10" fill="hold" grpId="0" nodeType="withEffect">
                                  <p:stCondLst>
                                    <p:cond delay="0"/>
                                  </p:stCondLst>
                                  <p:childTnLst>
                                    <p:set>
                                      <p:cBhvr>
                                        <p:cTn id="78" dur="1" fill="hold">
                                          <p:stCondLst>
                                            <p:cond delay="0"/>
                                          </p:stCondLst>
                                        </p:cTn>
                                        <p:tgtEl>
                                          <p:spTgt spid="58"/>
                                        </p:tgtEl>
                                        <p:attrNameLst>
                                          <p:attrName>style.visibility</p:attrName>
                                        </p:attrNameLst>
                                      </p:cBhvr>
                                      <p:to>
                                        <p:strVal val="visible"/>
                                      </p:to>
                                    </p:set>
                                    <p:animEffect transition="in" filter="blinds(horizontal)">
                                      <p:cBhvr>
                                        <p:cTn id="79" dur="500"/>
                                        <p:tgtEl>
                                          <p:spTgt spid="58"/>
                                        </p:tgtEl>
                                      </p:cBhvr>
                                    </p:animEffect>
                                  </p:childTnLst>
                                </p:cTn>
                              </p:par>
                            </p:childTnLst>
                          </p:cTn>
                        </p:par>
                      </p:childTnLst>
                    </p:cTn>
                  </p:par>
                  <p:par>
                    <p:cTn id="80" fill="hold">
                      <p:stCondLst>
                        <p:cond delay="indefinite"/>
                      </p:stCondLst>
                      <p:childTnLst>
                        <p:par>
                          <p:cTn id="81" fill="hold">
                            <p:stCondLst>
                              <p:cond delay="0"/>
                            </p:stCondLst>
                            <p:childTnLst>
                              <p:par>
                                <p:cTn id="82" presetID="3" presetClass="entr" presetSubtype="10" fill="hold" nodeType="clickEffect">
                                  <p:stCondLst>
                                    <p:cond delay="0"/>
                                  </p:stCondLst>
                                  <p:childTnLst>
                                    <p:set>
                                      <p:cBhvr>
                                        <p:cTn id="83" dur="1" fill="hold">
                                          <p:stCondLst>
                                            <p:cond delay="0"/>
                                          </p:stCondLst>
                                        </p:cTn>
                                        <p:tgtEl>
                                          <p:spTgt spid="6">
                                            <p:txEl>
                                              <p:pRg st="2" end="2"/>
                                            </p:txEl>
                                          </p:spTgt>
                                        </p:tgtEl>
                                        <p:attrNameLst>
                                          <p:attrName>style.visibility</p:attrName>
                                        </p:attrNameLst>
                                      </p:cBhvr>
                                      <p:to>
                                        <p:strVal val="visible"/>
                                      </p:to>
                                    </p:set>
                                    <p:animEffect transition="in" filter="blinds(horizontal)">
                                      <p:cBhvr>
                                        <p:cTn id="84"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7" grpId="0"/>
      <p:bldP spid="39" grpId="0"/>
      <p:bldP spid="48" grpId="0"/>
      <p:bldP spid="49" grpId="0"/>
      <p:bldP spid="51" grpId="0"/>
      <p:bldP spid="56" grpId="0"/>
      <p:bldP spid="58" grpId="0"/>
      <p:bldP spid="7" grpId="0"/>
      <p:bldP spid="6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13579D-BADB-4CB7-B073-B1A7FA9A53E7}"/>
              </a:ext>
            </a:extLst>
          </p:cNvPr>
          <p:cNvSpPr>
            <a:spLocks noGrp="1"/>
          </p:cNvSpPr>
          <p:nvPr>
            <p:ph type="title"/>
          </p:nvPr>
        </p:nvSpPr>
        <p:spPr>
          <a:xfrm>
            <a:off x="628650" y="187573"/>
            <a:ext cx="7886700" cy="1325563"/>
          </a:xfrm>
        </p:spPr>
        <p:txBody>
          <a:bodyPr>
            <a:normAutofit/>
          </a:bodyPr>
          <a:lstStyle/>
          <a:p>
            <a:pPr algn="ctr"/>
            <a:r>
              <a:rPr lang="en-US" dirty="0">
                <a:latin typeface="Comic Sans MS" panose="030F0702030302020204" pitchFamily="66" charset="0"/>
              </a:rPr>
              <a:t>The normal distribution</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2C05EC9A-9A67-481E-9F6E-17B5E76AB2CF}"/>
                  </a:ext>
                </a:extLst>
              </p:cNvPr>
              <p:cNvSpPr>
                <a:spLocks noGrp="1"/>
              </p:cNvSpPr>
              <p:nvPr>
                <p:ph idx="1"/>
              </p:nvPr>
            </p:nvSpPr>
            <p:spPr>
              <a:xfrm>
                <a:off x="230820" y="1544714"/>
                <a:ext cx="3551068" cy="4928513"/>
              </a:xfrm>
            </p:spPr>
            <p:txBody>
              <a:bodyPr>
                <a:normAutofit/>
              </a:bodyPr>
              <a:lstStyle/>
              <a:p>
                <a:pPr marL="0" indent="0" algn="ctr">
                  <a:buNone/>
                </a:pPr>
                <a:r>
                  <a:rPr lang="en-US" sz="1600" b="1" dirty="0">
                    <a:latin typeface="Comic Sans MS" panose="030F0702030302020204" pitchFamily="66" charset="0"/>
                  </a:rPr>
                  <a:t>You need to be able to use the standard normal distribution. If you need to work out an unknown mean or standard deviation, you will need to use this…</a:t>
                </a:r>
                <a:endParaRPr lang="en-US" sz="1600" dirty="0">
                  <a:latin typeface="Comic Sans MS" panose="030F0702030302020204" pitchFamily="66" charset="0"/>
                </a:endParaRPr>
              </a:p>
              <a:p>
                <a:pPr marL="0" indent="0" algn="ctr">
                  <a:buNone/>
                </a:pPr>
                <a:endParaRPr lang="en-US" sz="1400" dirty="0">
                  <a:latin typeface="Comic Sans MS" panose="030F0702030302020204" pitchFamily="66" charset="0"/>
                </a:endParaRPr>
              </a:p>
              <a:p>
                <a:pPr marL="0" indent="0" algn="ctr">
                  <a:buNone/>
                </a:pPr>
                <a:r>
                  <a:rPr lang="en-US" sz="1400" dirty="0">
                    <a:latin typeface="Comic Sans MS" panose="030F0702030302020204" pitchFamily="66" charset="0"/>
                  </a:rPr>
                  <a:t>The random variable </a:t>
                </a:r>
                <a14:m>
                  <m:oMath xmlns:m="http://schemas.openxmlformats.org/officeDocument/2006/math">
                    <m:r>
                      <a:rPr lang="en-US" sz="1400" b="0" i="1" smtClean="0">
                        <a:latin typeface="Cambria Math" panose="02040503050406030204" pitchFamily="18" charset="0"/>
                      </a:rPr>
                      <m:t>𝑋</m:t>
                    </m:r>
                    <m:r>
                      <a:rPr lang="en-US" sz="1400" b="0" i="1" smtClean="0">
                        <a:latin typeface="Cambria Math" panose="02040503050406030204" pitchFamily="18" charset="0"/>
                        <a:ea typeface="Cambria Math" panose="02040503050406030204" pitchFamily="18" charset="0"/>
                      </a:rPr>
                      <m:t>~</m:t>
                    </m:r>
                    <m:r>
                      <a:rPr lang="en-US" sz="1400" b="0" i="1" smtClean="0">
                        <a:latin typeface="Cambria Math" panose="02040503050406030204" pitchFamily="18" charset="0"/>
                        <a:ea typeface="Cambria Math" panose="02040503050406030204" pitchFamily="18" charset="0"/>
                      </a:rPr>
                      <m:t>𝑁</m:t>
                    </m:r>
                    <m:r>
                      <a:rPr lang="en-US" sz="1400" b="0" i="1" smtClean="0">
                        <a:latin typeface="Cambria Math" panose="02040503050406030204" pitchFamily="18" charset="0"/>
                        <a:ea typeface="Cambria Math" panose="02040503050406030204" pitchFamily="18" charset="0"/>
                      </a:rPr>
                      <m:t>(50,</m:t>
                    </m:r>
                    <m:sSup>
                      <m:sSupPr>
                        <m:ctrlPr>
                          <a:rPr lang="en-US" sz="1400" b="0" i="1" smtClean="0">
                            <a:latin typeface="Cambria Math" panose="02040503050406030204" pitchFamily="18" charset="0"/>
                            <a:ea typeface="Cambria Math" panose="02040503050406030204" pitchFamily="18" charset="0"/>
                          </a:rPr>
                        </m:ctrlPr>
                      </m:sSupPr>
                      <m:e>
                        <m:r>
                          <a:rPr lang="en-US" sz="1400" b="0" i="1" smtClean="0">
                            <a:latin typeface="Cambria Math" panose="02040503050406030204" pitchFamily="18" charset="0"/>
                            <a:ea typeface="Cambria Math" panose="02040503050406030204" pitchFamily="18" charset="0"/>
                          </a:rPr>
                          <m:t>4</m:t>
                        </m:r>
                      </m:e>
                      <m:sup>
                        <m:r>
                          <a:rPr lang="en-US" sz="1400" b="0" i="1" smtClean="0">
                            <a:latin typeface="Cambria Math" panose="02040503050406030204" pitchFamily="18" charset="0"/>
                            <a:ea typeface="Cambria Math" panose="02040503050406030204" pitchFamily="18" charset="0"/>
                          </a:rPr>
                          <m:t>2</m:t>
                        </m:r>
                      </m:sup>
                    </m:sSup>
                    <m:r>
                      <a:rPr lang="en-US" sz="1400" b="0" i="1" smtClean="0">
                        <a:latin typeface="Cambria Math" panose="02040503050406030204" pitchFamily="18" charset="0"/>
                        <a:ea typeface="Cambria Math" panose="02040503050406030204" pitchFamily="18" charset="0"/>
                      </a:rPr>
                      <m:t>)</m:t>
                    </m:r>
                  </m:oMath>
                </a14:m>
                <a:r>
                  <a:rPr lang="en-US" sz="1400" dirty="0">
                    <a:latin typeface="Comic Sans MS" panose="030F0702030302020204" pitchFamily="66" charset="0"/>
                  </a:rPr>
                  <a:t>. Write in terms of </a:t>
                </a:r>
                <a14:m>
                  <m:oMath xmlns:m="http://schemas.openxmlformats.org/officeDocument/2006/math">
                    <m:r>
                      <m:rPr>
                        <m:sty m:val="p"/>
                      </m:rPr>
                      <a:rPr lang="el-GR" sz="1400" i="1" smtClean="0">
                        <a:latin typeface="Cambria Math" panose="02040503050406030204" pitchFamily="18" charset="0"/>
                        <a:ea typeface="Cambria Math" panose="02040503050406030204" pitchFamily="18" charset="0"/>
                      </a:rPr>
                      <m:t>Φ</m:t>
                    </m:r>
                    <m:r>
                      <a:rPr lang="en-US" sz="1400" b="0" i="1" smtClean="0">
                        <a:latin typeface="Cambria Math" panose="02040503050406030204" pitchFamily="18" charset="0"/>
                        <a:ea typeface="Cambria Math" panose="02040503050406030204" pitchFamily="18" charset="0"/>
                      </a:rPr>
                      <m:t>(</m:t>
                    </m:r>
                    <m:r>
                      <a:rPr lang="en-US" sz="1400" b="0" i="1" smtClean="0">
                        <a:latin typeface="Cambria Math" panose="02040503050406030204" pitchFamily="18" charset="0"/>
                        <a:ea typeface="Cambria Math" panose="02040503050406030204" pitchFamily="18" charset="0"/>
                      </a:rPr>
                      <m:t>𝑧</m:t>
                    </m:r>
                    <m:r>
                      <a:rPr lang="en-US" sz="1400" b="0" i="1" smtClean="0">
                        <a:latin typeface="Cambria Math" panose="02040503050406030204" pitchFamily="18" charset="0"/>
                        <a:ea typeface="Cambria Math" panose="02040503050406030204" pitchFamily="18" charset="0"/>
                      </a:rPr>
                      <m:t>)</m:t>
                    </m:r>
                  </m:oMath>
                </a14:m>
                <a:r>
                  <a:rPr lang="en-US" sz="1400" dirty="0">
                    <a:latin typeface="Comic Sans MS" panose="030F0702030302020204" pitchFamily="66" charset="0"/>
                  </a:rPr>
                  <a:t> for some value </a:t>
                </a:r>
                <a14:m>
                  <m:oMath xmlns:m="http://schemas.openxmlformats.org/officeDocument/2006/math">
                    <m:r>
                      <a:rPr lang="en-US" sz="1400" i="1" dirty="0" smtClean="0">
                        <a:latin typeface="Cambria Math" panose="02040503050406030204" pitchFamily="18" charset="0"/>
                      </a:rPr>
                      <m:t>𝑧</m:t>
                    </m:r>
                  </m:oMath>
                </a14:m>
                <a:r>
                  <a:rPr lang="en-US" sz="1400" dirty="0">
                    <a:latin typeface="Comic Sans MS" panose="030F0702030302020204" pitchFamily="66" charset="0"/>
                  </a:rPr>
                  <a:t>:</a:t>
                </a:r>
              </a:p>
              <a:p>
                <a:pPr marL="0" indent="0" algn="ctr">
                  <a:buNone/>
                </a:pPr>
                <a:endParaRPr lang="en-US" sz="1400" dirty="0">
                  <a:latin typeface="Comic Sans MS" panose="030F0702030302020204" pitchFamily="66" charset="0"/>
                </a:endParaRPr>
              </a:p>
              <a:p>
                <a:pPr marL="0" indent="0" algn="ctr">
                  <a:buNone/>
                </a:pPr>
                <a:r>
                  <a:rPr lang="en-US" sz="1400" dirty="0">
                    <a:latin typeface="Comic Sans MS" panose="030F0702030302020204" pitchFamily="66" charset="0"/>
                  </a:rPr>
                  <a:t>b) </a:t>
                </a:r>
                <a14:m>
                  <m:oMath xmlns:m="http://schemas.openxmlformats.org/officeDocument/2006/math">
                    <m:r>
                      <a:rPr lang="en-US" sz="1400" b="0" i="1" smtClean="0">
                        <a:latin typeface="Cambria Math" panose="02040503050406030204" pitchFamily="18" charset="0"/>
                      </a:rPr>
                      <m:t>𝑃</m:t>
                    </m:r>
                    <m:r>
                      <a:rPr lang="en-US" sz="1400" b="0" i="1" smtClean="0">
                        <a:latin typeface="Cambria Math" panose="02040503050406030204" pitchFamily="18" charset="0"/>
                      </a:rPr>
                      <m:t>(</m:t>
                    </m:r>
                    <m:r>
                      <a:rPr lang="en-US" sz="1400" b="0" i="1" smtClean="0">
                        <a:latin typeface="Cambria Math" panose="02040503050406030204" pitchFamily="18" charset="0"/>
                      </a:rPr>
                      <m:t>𝑋</m:t>
                    </m:r>
                    <m:r>
                      <a:rPr lang="en-US" sz="1400" b="0" i="1" smtClean="0">
                        <a:latin typeface="Cambria Math" panose="02040503050406030204" pitchFamily="18" charset="0"/>
                        <a:ea typeface="Cambria Math" panose="02040503050406030204" pitchFamily="18" charset="0"/>
                      </a:rPr>
                      <m:t>≥55</m:t>
                    </m:r>
                    <m:r>
                      <a:rPr lang="en-US" sz="1400" b="0" i="1" smtClean="0">
                        <a:latin typeface="Cambria Math" panose="02040503050406030204" pitchFamily="18" charset="0"/>
                      </a:rPr>
                      <m:t>)</m:t>
                    </m:r>
                  </m:oMath>
                </a14:m>
                <a:endParaRPr lang="en-US" sz="1400" dirty="0">
                  <a:latin typeface="Comic Sans MS" panose="030F0702030302020204" pitchFamily="66" charset="0"/>
                </a:endParaRPr>
              </a:p>
              <a:p>
                <a:pPr marL="0" indent="0" algn="ctr">
                  <a:buNone/>
                </a:pPr>
                <a:endParaRPr lang="en-US" sz="1400" dirty="0">
                  <a:latin typeface="Comic Sans MS" panose="030F0702030302020204" pitchFamily="66" charset="0"/>
                </a:endParaRPr>
              </a:p>
              <a:p>
                <a:pPr marL="0" indent="0" algn="ctr">
                  <a:buNone/>
                </a:pPr>
                <a:endParaRPr lang="en-US" sz="1400" dirty="0">
                  <a:latin typeface="Comic Sans MS" panose="030F0702030302020204" pitchFamily="66" charset="0"/>
                </a:endParaRPr>
              </a:p>
            </p:txBody>
          </p:sp>
        </mc:Choice>
        <mc:Fallback xmlns="">
          <p:sp>
            <p:nvSpPr>
              <p:cNvPr id="3" name="コンテンツ プレースホルダー 2">
                <a:extLst>
                  <a:ext uri="{FF2B5EF4-FFF2-40B4-BE49-F238E27FC236}">
                    <a16:creationId xmlns:a16="http://schemas.microsoft.com/office/drawing/2014/main" id="{2C05EC9A-9A67-481E-9F6E-17B5E76AB2CF}"/>
                  </a:ext>
                </a:extLst>
              </p:cNvPr>
              <p:cNvSpPr>
                <a:spLocks noGrp="1" noRot="1" noChangeAspect="1" noMove="1" noResize="1" noEditPoints="1" noAdjustHandles="1" noChangeArrowheads="1" noChangeShapeType="1" noTextEdit="1"/>
              </p:cNvSpPr>
              <p:nvPr>
                <p:ph idx="1"/>
              </p:nvPr>
            </p:nvSpPr>
            <p:spPr>
              <a:xfrm>
                <a:off x="230820" y="1544714"/>
                <a:ext cx="3551068" cy="4928513"/>
              </a:xfrm>
              <a:blipFill>
                <a:blip r:embed="rId3"/>
                <a:stretch>
                  <a:fillRect t="-742" r="-2234"/>
                </a:stretch>
              </a:blipFill>
            </p:spPr>
            <p:txBody>
              <a:bodyPr/>
              <a:lstStyle/>
              <a:p>
                <a:r>
                  <a:rPr lang="en-GB">
                    <a:noFill/>
                  </a:rPr>
                  <a:t> </a:t>
                </a:r>
              </a:p>
            </p:txBody>
          </p:sp>
        </mc:Fallback>
      </mc:AlternateContent>
      <p:sp>
        <p:nvSpPr>
          <p:cNvPr id="4" name="コンテンツ プレースホルダー 2">
            <a:extLst>
              <a:ext uri="{FF2B5EF4-FFF2-40B4-BE49-F238E27FC236}">
                <a16:creationId xmlns:a16="http://schemas.microsoft.com/office/drawing/2014/main" id="{C563D3B5-7AF1-4E4C-9D94-D4E85AA9E473}"/>
              </a:ext>
            </a:extLst>
          </p:cNvPr>
          <p:cNvSpPr txBox="1">
            <a:spLocks/>
          </p:cNvSpPr>
          <p:nvPr/>
        </p:nvSpPr>
        <p:spPr>
          <a:xfrm>
            <a:off x="8613201" y="6547282"/>
            <a:ext cx="530799" cy="31071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600" dirty="0">
                <a:latin typeface="Comic Sans MS" panose="030F0702030302020204" pitchFamily="66" charset="0"/>
              </a:rPr>
              <a:t>3D</a:t>
            </a:r>
            <a:endParaRPr lang="en-GB" sz="16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5" name="テキスト ボックス 54">
                <a:extLst>
                  <a:ext uri="{FF2B5EF4-FFF2-40B4-BE49-F238E27FC236}">
                    <a16:creationId xmlns:a16="http://schemas.microsoft.com/office/drawing/2014/main" id="{98EDA7DB-733E-4FAA-97B7-E96F61F46C84}"/>
                  </a:ext>
                </a:extLst>
              </p:cNvPr>
              <p:cNvSpPr txBox="1"/>
              <p:nvPr/>
            </p:nvSpPr>
            <p:spPr>
              <a:xfrm>
                <a:off x="0" y="0"/>
                <a:ext cx="1059456" cy="518604"/>
              </a:xfrm>
              <a:prstGeom prst="rect">
                <a:avLst/>
              </a:prstGeom>
              <a:solidFill>
                <a:schemeClr val="bg1"/>
              </a:solidFill>
              <a:ln w="25400">
                <a:solidFill>
                  <a:schemeClr val="tx1"/>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𝑍</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𝑋</m:t>
                          </m:r>
                          <m:r>
                            <a:rPr lang="en-US" b="0" i="1" smtClean="0">
                              <a:latin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𝜇</m:t>
                          </m:r>
                        </m:num>
                        <m:den>
                          <m:r>
                            <a:rPr lang="en-US" b="0" i="1" smtClean="0">
                              <a:latin typeface="Cambria Math" panose="02040503050406030204" pitchFamily="18" charset="0"/>
                              <a:ea typeface="Cambria Math" panose="02040503050406030204" pitchFamily="18" charset="0"/>
                            </a:rPr>
                            <m:t>𝜎</m:t>
                          </m:r>
                        </m:den>
                      </m:f>
                    </m:oMath>
                  </m:oMathPara>
                </a14:m>
                <a:endParaRPr lang="en-GB" dirty="0"/>
              </a:p>
            </p:txBody>
          </p:sp>
        </mc:Choice>
        <mc:Fallback xmlns="">
          <p:sp>
            <p:nvSpPr>
              <p:cNvPr id="55" name="テキスト ボックス 54">
                <a:extLst>
                  <a:ext uri="{FF2B5EF4-FFF2-40B4-BE49-F238E27FC236}">
                    <a16:creationId xmlns:a16="http://schemas.microsoft.com/office/drawing/2014/main" id="{98EDA7DB-733E-4FAA-97B7-E96F61F46C84}"/>
                  </a:ext>
                </a:extLst>
              </p:cNvPr>
              <p:cNvSpPr txBox="1">
                <a:spLocks noRot="1" noChangeAspect="1" noMove="1" noResize="1" noEditPoints="1" noAdjustHandles="1" noChangeArrowheads="1" noChangeShapeType="1" noTextEdit="1"/>
              </p:cNvSpPr>
              <p:nvPr/>
            </p:nvSpPr>
            <p:spPr>
              <a:xfrm>
                <a:off x="0" y="0"/>
                <a:ext cx="1059456" cy="518604"/>
              </a:xfrm>
              <a:prstGeom prst="rect">
                <a:avLst/>
              </a:prstGeom>
              <a:blipFill>
                <a:blip r:embed="rId4"/>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2" name="テキスト ボックス 51">
                <a:extLst>
                  <a:ext uri="{FF2B5EF4-FFF2-40B4-BE49-F238E27FC236}">
                    <a16:creationId xmlns:a16="http://schemas.microsoft.com/office/drawing/2014/main" id="{EB63752D-2D80-4771-9D62-FB7DEE88C6EC}"/>
                  </a:ext>
                </a:extLst>
              </p:cNvPr>
              <p:cNvSpPr txBox="1"/>
              <p:nvPr/>
            </p:nvSpPr>
            <p:spPr>
              <a:xfrm>
                <a:off x="4097045" y="1297809"/>
                <a:ext cx="1059457" cy="51860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𝑍</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𝑋</m:t>
                          </m:r>
                          <m:r>
                            <a:rPr lang="en-US" b="0" i="1" smtClean="0">
                              <a:latin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𝜇</m:t>
                          </m:r>
                        </m:num>
                        <m:den>
                          <m:r>
                            <a:rPr lang="en-US" b="0" i="1" smtClean="0">
                              <a:latin typeface="Cambria Math" panose="02040503050406030204" pitchFamily="18" charset="0"/>
                              <a:ea typeface="Cambria Math" panose="02040503050406030204" pitchFamily="18" charset="0"/>
                            </a:rPr>
                            <m:t>𝜎</m:t>
                          </m:r>
                        </m:den>
                      </m:f>
                    </m:oMath>
                  </m:oMathPara>
                </a14:m>
                <a:endParaRPr lang="en-GB" dirty="0"/>
              </a:p>
            </p:txBody>
          </p:sp>
        </mc:Choice>
        <mc:Fallback xmlns="">
          <p:sp>
            <p:nvSpPr>
              <p:cNvPr id="52" name="テキスト ボックス 51">
                <a:extLst>
                  <a:ext uri="{FF2B5EF4-FFF2-40B4-BE49-F238E27FC236}">
                    <a16:creationId xmlns:a16="http://schemas.microsoft.com/office/drawing/2014/main" id="{EB63752D-2D80-4771-9D62-FB7DEE88C6EC}"/>
                  </a:ext>
                </a:extLst>
              </p:cNvPr>
              <p:cNvSpPr txBox="1">
                <a:spLocks noRot="1" noChangeAspect="1" noMove="1" noResize="1" noEditPoints="1" noAdjustHandles="1" noChangeArrowheads="1" noChangeShapeType="1" noTextEdit="1"/>
              </p:cNvSpPr>
              <p:nvPr/>
            </p:nvSpPr>
            <p:spPr>
              <a:xfrm>
                <a:off x="4097045" y="1297809"/>
                <a:ext cx="1059457" cy="518604"/>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3" name="テキスト ボックス 52">
                <a:extLst>
                  <a:ext uri="{FF2B5EF4-FFF2-40B4-BE49-F238E27FC236}">
                    <a16:creationId xmlns:a16="http://schemas.microsoft.com/office/drawing/2014/main" id="{A97F39A6-129D-4D02-8DF6-4F07B9FB8A4B}"/>
                  </a:ext>
                </a:extLst>
              </p:cNvPr>
              <p:cNvSpPr txBox="1"/>
              <p:nvPr/>
            </p:nvSpPr>
            <p:spPr>
              <a:xfrm>
                <a:off x="4125158" y="2000624"/>
                <a:ext cx="1259127" cy="52604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𝑧</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55−50</m:t>
                          </m:r>
                        </m:num>
                        <m:den>
                          <m:r>
                            <a:rPr lang="en-US" b="0" i="1" smtClean="0">
                              <a:latin typeface="Cambria Math" panose="02040503050406030204" pitchFamily="18" charset="0"/>
                            </a:rPr>
                            <m:t>4</m:t>
                          </m:r>
                        </m:den>
                      </m:f>
                    </m:oMath>
                  </m:oMathPara>
                </a14:m>
                <a:endParaRPr lang="en-GB" dirty="0"/>
              </a:p>
            </p:txBody>
          </p:sp>
        </mc:Choice>
        <mc:Fallback xmlns="">
          <p:sp>
            <p:nvSpPr>
              <p:cNvPr id="53" name="テキスト ボックス 52">
                <a:extLst>
                  <a:ext uri="{FF2B5EF4-FFF2-40B4-BE49-F238E27FC236}">
                    <a16:creationId xmlns:a16="http://schemas.microsoft.com/office/drawing/2014/main" id="{A97F39A6-129D-4D02-8DF6-4F07B9FB8A4B}"/>
                  </a:ext>
                </a:extLst>
              </p:cNvPr>
              <p:cNvSpPr txBox="1">
                <a:spLocks noRot="1" noChangeAspect="1" noMove="1" noResize="1" noEditPoints="1" noAdjustHandles="1" noChangeArrowheads="1" noChangeShapeType="1" noTextEdit="1"/>
              </p:cNvSpPr>
              <p:nvPr/>
            </p:nvSpPr>
            <p:spPr>
              <a:xfrm>
                <a:off x="4125158" y="2000624"/>
                <a:ext cx="1259127" cy="526041"/>
              </a:xfrm>
              <a:prstGeom prst="rect">
                <a:avLst/>
              </a:prstGeom>
              <a:blipFill>
                <a:blip r:embed="rId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9" name="テキスト ボックス 58">
                <a:extLst>
                  <a:ext uri="{FF2B5EF4-FFF2-40B4-BE49-F238E27FC236}">
                    <a16:creationId xmlns:a16="http://schemas.microsoft.com/office/drawing/2014/main" id="{6148AF4D-EEFB-4342-9ED0-6C62038BFC32}"/>
                  </a:ext>
                </a:extLst>
              </p:cNvPr>
              <p:cNvSpPr txBox="1"/>
              <p:nvPr/>
            </p:nvSpPr>
            <p:spPr>
              <a:xfrm>
                <a:off x="4135515" y="2801094"/>
                <a:ext cx="903261"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𝑧</m:t>
                      </m:r>
                      <m:r>
                        <a:rPr lang="en-US" b="0" i="1" smtClean="0">
                          <a:latin typeface="Cambria Math" panose="02040503050406030204" pitchFamily="18" charset="0"/>
                        </a:rPr>
                        <m:t>=1.25</m:t>
                      </m:r>
                    </m:oMath>
                  </m:oMathPara>
                </a14:m>
                <a:endParaRPr lang="en-GB" dirty="0"/>
              </a:p>
            </p:txBody>
          </p:sp>
        </mc:Choice>
        <mc:Fallback xmlns="">
          <p:sp>
            <p:nvSpPr>
              <p:cNvPr id="59" name="テキスト ボックス 58">
                <a:extLst>
                  <a:ext uri="{FF2B5EF4-FFF2-40B4-BE49-F238E27FC236}">
                    <a16:creationId xmlns:a16="http://schemas.microsoft.com/office/drawing/2014/main" id="{6148AF4D-EEFB-4342-9ED0-6C62038BFC32}"/>
                  </a:ext>
                </a:extLst>
              </p:cNvPr>
              <p:cNvSpPr txBox="1">
                <a:spLocks noRot="1" noChangeAspect="1" noMove="1" noResize="1" noEditPoints="1" noAdjustHandles="1" noChangeArrowheads="1" noChangeShapeType="1" noTextEdit="1"/>
              </p:cNvSpPr>
              <p:nvPr/>
            </p:nvSpPr>
            <p:spPr>
              <a:xfrm>
                <a:off x="4135515" y="2801094"/>
                <a:ext cx="903261" cy="276999"/>
              </a:xfrm>
              <a:prstGeom prst="rect">
                <a:avLst/>
              </a:prstGeom>
              <a:blipFill>
                <a:blip r:embed="rId7"/>
                <a:stretch>
                  <a:fillRect l="-3356" r="-6040" b="-6522"/>
                </a:stretch>
              </a:blipFill>
            </p:spPr>
            <p:txBody>
              <a:bodyPr/>
              <a:lstStyle/>
              <a:p>
                <a:r>
                  <a:rPr lang="en-GB">
                    <a:noFill/>
                  </a:rPr>
                  <a:t> </a:t>
                </a:r>
              </a:p>
            </p:txBody>
          </p:sp>
        </mc:Fallback>
      </mc:AlternateContent>
      <p:sp>
        <p:nvSpPr>
          <p:cNvPr id="61" name="円弧 60">
            <a:extLst>
              <a:ext uri="{FF2B5EF4-FFF2-40B4-BE49-F238E27FC236}">
                <a16:creationId xmlns:a16="http://schemas.microsoft.com/office/drawing/2014/main" id="{69B71FF8-5738-4D76-B1D2-63D8607E105B}"/>
              </a:ext>
            </a:extLst>
          </p:cNvPr>
          <p:cNvSpPr/>
          <p:nvPr/>
        </p:nvSpPr>
        <p:spPr>
          <a:xfrm>
            <a:off x="5370991" y="1599652"/>
            <a:ext cx="372862" cy="656947"/>
          </a:xfrm>
          <a:prstGeom prst="arc">
            <a:avLst>
              <a:gd name="adj1" fmla="val 16200000"/>
              <a:gd name="adj2" fmla="val 5466105"/>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2" name="円弧 61">
            <a:extLst>
              <a:ext uri="{FF2B5EF4-FFF2-40B4-BE49-F238E27FC236}">
                <a16:creationId xmlns:a16="http://schemas.microsoft.com/office/drawing/2014/main" id="{35473BC0-6D97-4B36-B86E-9A65DE587F26}"/>
              </a:ext>
            </a:extLst>
          </p:cNvPr>
          <p:cNvSpPr/>
          <p:nvPr/>
        </p:nvSpPr>
        <p:spPr>
          <a:xfrm>
            <a:off x="5257061" y="2293589"/>
            <a:ext cx="372862" cy="656947"/>
          </a:xfrm>
          <a:prstGeom prst="arc">
            <a:avLst>
              <a:gd name="adj1" fmla="val 16200000"/>
              <a:gd name="adj2" fmla="val 5466105"/>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63" name="テキスト ボックス 62">
                <a:extLst>
                  <a:ext uri="{FF2B5EF4-FFF2-40B4-BE49-F238E27FC236}">
                    <a16:creationId xmlns:a16="http://schemas.microsoft.com/office/drawing/2014/main" id="{B8D2276A-C337-40C2-89E4-3C38C7862044}"/>
                  </a:ext>
                </a:extLst>
              </p:cNvPr>
              <p:cNvSpPr txBox="1"/>
              <p:nvPr/>
            </p:nvSpPr>
            <p:spPr>
              <a:xfrm>
                <a:off x="5780243" y="1581719"/>
                <a:ext cx="3200795" cy="646331"/>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Sub in values, using the value of </a:t>
                </a:r>
                <a14:m>
                  <m:oMath xmlns:m="http://schemas.openxmlformats.org/officeDocument/2006/math">
                    <m:r>
                      <a:rPr lang="en-US" sz="1200" i="1" dirty="0" smtClean="0">
                        <a:solidFill>
                          <a:srgbClr val="FF0000"/>
                        </a:solidFill>
                        <a:latin typeface="Cambria Math" panose="02040503050406030204" pitchFamily="18" charset="0"/>
                      </a:rPr>
                      <m:t>𝑋</m:t>
                    </m:r>
                  </m:oMath>
                </a14:m>
                <a:r>
                  <a:rPr lang="en-US" sz="1200" dirty="0">
                    <a:solidFill>
                      <a:srgbClr val="FF0000"/>
                    </a:solidFill>
                    <a:latin typeface="Comic Sans MS" panose="030F0702030302020204" pitchFamily="66" charset="0"/>
                  </a:rPr>
                  <a:t> given in the question. A lowercase </a:t>
                </a:r>
                <a14:m>
                  <m:oMath xmlns:m="http://schemas.openxmlformats.org/officeDocument/2006/math">
                    <m:r>
                      <a:rPr lang="en-US" sz="1200" i="1" dirty="0" smtClean="0">
                        <a:solidFill>
                          <a:srgbClr val="FF0000"/>
                        </a:solidFill>
                        <a:latin typeface="Cambria Math" panose="02040503050406030204" pitchFamily="18" charset="0"/>
                      </a:rPr>
                      <m:t>𝑧</m:t>
                    </m:r>
                  </m:oMath>
                </a14:m>
                <a:r>
                  <a:rPr lang="en-US" sz="1200" dirty="0">
                    <a:solidFill>
                      <a:srgbClr val="FF0000"/>
                    </a:solidFill>
                    <a:latin typeface="Comic Sans MS" panose="030F0702030302020204" pitchFamily="66" charset="0"/>
                  </a:rPr>
                  <a:t> is used here as we are now working out a specific value</a:t>
                </a:r>
                <a:endParaRPr lang="en-GB" sz="1200" dirty="0">
                  <a:solidFill>
                    <a:srgbClr val="FF0000"/>
                  </a:solidFill>
                  <a:latin typeface="Comic Sans MS" panose="030F0702030302020204" pitchFamily="66" charset="0"/>
                </a:endParaRPr>
              </a:p>
            </p:txBody>
          </p:sp>
        </mc:Choice>
        <mc:Fallback xmlns="">
          <p:sp>
            <p:nvSpPr>
              <p:cNvPr id="63" name="テキスト ボックス 62">
                <a:extLst>
                  <a:ext uri="{FF2B5EF4-FFF2-40B4-BE49-F238E27FC236}">
                    <a16:creationId xmlns:a16="http://schemas.microsoft.com/office/drawing/2014/main" id="{B8D2276A-C337-40C2-89E4-3C38C7862044}"/>
                  </a:ext>
                </a:extLst>
              </p:cNvPr>
              <p:cNvSpPr txBox="1">
                <a:spLocks noRot="1" noChangeAspect="1" noMove="1" noResize="1" noEditPoints="1" noAdjustHandles="1" noChangeArrowheads="1" noChangeShapeType="1" noTextEdit="1"/>
              </p:cNvSpPr>
              <p:nvPr/>
            </p:nvSpPr>
            <p:spPr>
              <a:xfrm>
                <a:off x="5780243" y="1581719"/>
                <a:ext cx="3200795" cy="646331"/>
              </a:xfrm>
              <a:prstGeom prst="rect">
                <a:avLst/>
              </a:prstGeom>
              <a:blipFill>
                <a:blip r:embed="rId8"/>
                <a:stretch>
                  <a:fillRect r="-1143" b="-6604"/>
                </a:stretch>
              </a:blipFill>
            </p:spPr>
            <p:txBody>
              <a:bodyPr/>
              <a:lstStyle/>
              <a:p>
                <a:r>
                  <a:rPr lang="en-GB">
                    <a:noFill/>
                  </a:rPr>
                  <a:t> </a:t>
                </a:r>
              </a:p>
            </p:txBody>
          </p:sp>
        </mc:Fallback>
      </mc:AlternateContent>
      <p:sp>
        <p:nvSpPr>
          <p:cNvPr id="64" name="テキスト ボックス 63">
            <a:extLst>
              <a:ext uri="{FF2B5EF4-FFF2-40B4-BE49-F238E27FC236}">
                <a16:creationId xmlns:a16="http://schemas.microsoft.com/office/drawing/2014/main" id="{E49BF2C5-6A17-4D39-ABCD-127EC7910A62}"/>
              </a:ext>
            </a:extLst>
          </p:cNvPr>
          <p:cNvSpPr txBox="1"/>
          <p:nvPr/>
        </p:nvSpPr>
        <p:spPr>
          <a:xfrm>
            <a:off x="5588612" y="2494609"/>
            <a:ext cx="984204" cy="276999"/>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Calculate</a:t>
            </a:r>
            <a:endParaRPr lang="en-GB" sz="12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65" name="テキスト ボックス 64">
                <a:extLst>
                  <a:ext uri="{FF2B5EF4-FFF2-40B4-BE49-F238E27FC236}">
                    <a16:creationId xmlns:a16="http://schemas.microsoft.com/office/drawing/2014/main" id="{E16DD841-C145-4263-B442-F2A00AD5F95A}"/>
                  </a:ext>
                </a:extLst>
              </p:cNvPr>
              <p:cNvSpPr txBox="1"/>
              <p:nvPr/>
            </p:nvSpPr>
            <p:spPr>
              <a:xfrm>
                <a:off x="3739081" y="3427116"/>
                <a:ext cx="5241956" cy="95410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This is telling us that when we code the original data set to the standardized one, a value of </a:t>
                </a:r>
                <a14:m>
                  <m:oMath xmlns:m="http://schemas.openxmlformats.org/officeDocument/2006/math">
                    <m:r>
                      <a:rPr lang="en-US" sz="1400" b="0" i="1" smtClean="0">
                        <a:solidFill>
                          <a:srgbClr val="FF0000"/>
                        </a:solidFill>
                        <a:latin typeface="Cambria Math" panose="02040503050406030204" pitchFamily="18" charset="0"/>
                      </a:rPr>
                      <m:t>𝑥</m:t>
                    </m:r>
                    <m:r>
                      <a:rPr lang="en-US" sz="1400" b="0" i="1" smtClean="0">
                        <a:solidFill>
                          <a:srgbClr val="FF0000"/>
                        </a:solidFill>
                        <a:latin typeface="Cambria Math" panose="02040503050406030204" pitchFamily="18" charset="0"/>
                      </a:rPr>
                      <m:t>=53</m:t>
                    </m:r>
                  </m:oMath>
                </a14:m>
                <a:r>
                  <a:rPr lang="en-GB" sz="1400" i="1" dirty="0">
                    <a:solidFill>
                      <a:srgbClr val="FF0000"/>
                    </a:solidFill>
                    <a:latin typeface="Comic Sans MS" panose="030F0702030302020204" pitchFamily="66" charset="0"/>
                  </a:rPr>
                  <a:t> </a:t>
                </a:r>
                <a:r>
                  <a:rPr lang="en-GB" sz="1400" dirty="0">
                    <a:solidFill>
                      <a:srgbClr val="FF0000"/>
                    </a:solidFill>
                    <a:latin typeface="Comic Sans MS" panose="030F0702030302020204" pitchFamily="66" charset="0"/>
                  </a:rPr>
                  <a:t>will become </a:t>
                </a:r>
                <a14:m>
                  <m:oMath xmlns:m="http://schemas.openxmlformats.org/officeDocument/2006/math">
                    <m:r>
                      <a:rPr lang="en-US" sz="1400" b="0" i="1" smtClean="0">
                        <a:solidFill>
                          <a:srgbClr val="FF0000"/>
                        </a:solidFill>
                        <a:latin typeface="Cambria Math" panose="02040503050406030204" pitchFamily="18" charset="0"/>
                      </a:rPr>
                      <m:t>𝑧</m:t>
                    </m:r>
                    <m:r>
                      <a:rPr lang="en-US" sz="1400" b="0" i="1" smtClean="0">
                        <a:solidFill>
                          <a:srgbClr val="FF0000"/>
                        </a:solidFill>
                        <a:latin typeface="Cambria Math" panose="02040503050406030204" pitchFamily="18" charset="0"/>
                      </a:rPr>
                      <m:t>=0.75</m:t>
                    </m:r>
                  </m:oMath>
                </a14:m>
                <a:endParaRPr lang="en-GB" sz="1400" dirty="0">
                  <a:solidFill>
                    <a:srgbClr val="FF0000"/>
                  </a:solidFill>
                  <a:latin typeface="Comic Sans MS" panose="030F0702030302020204" pitchFamily="66" charset="0"/>
                </a:endParaRPr>
              </a:p>
              <a:p>
                <a:pPr algn="ctr"/>
                <a:endParaRPr lang="en-US" sz="1400" dirty="0">
                  <a:solidFill>
                    <a:srgbClr val="FF0000"/>
                  </a:solidFill>
                  <a:latin typeface="Comic Sans MS" panose="030F0702030302020204" pitchFamily="66" charset="0"/>
                </a:endParaRPr>
              </a:p>
              <a:p>
                <a:pPr algn="ctr"/>
                <a:r>
                  <a:rPr lang="en-US" sz="1400" dirty="0">
                    <a:solidFill>
                      <a:srgbClr val="FF0000"/>
                    </a:solidFill>
                    <a:latin typeface="Comic Sans MS" panose="030F0702030302020204" pitchFamily="66" charset="0"/>
                    <a:sym typeface="Wingdings" panose="05000000000000000000" pitchFamily="2" charset="2"/>
                  </a:rPr>
                  <a:t></a:t>
                </a:r>
                <a:r>
                  <a:rPr lang="en-GB" sz="1400" dirty="0">
                    <a:solidFill>
                      <a:srgbClr val="FF0000"/>
                    </a:solidFill>
                    <a:latin typeface="Comic Sans MS" panose="030F0702030302020204" pitchFamily="66" charset="0"/>
                    <a:sym typeface="Wingdings" panose="05000000000000000000" pitchFamily="2" charset="2"/>
                  </a:rPr>
                  <a:t> Therefore:</a:t>
                </a:r>
                <a:endParaRPr lang="en-GB" sz="1400" dirty="0">
                  <a:solidFill>
                    <a:srgbClr val="FF0000"/>
                  </a:solidFill>
                  <a:latin typeface="Comic Sans MS" panose="030F0702030302020204" pitchFamily="66" charset="0"/>
                </a:endParaRPr>
              </a:p>
            </p:txBody>
          </p:sp>
        </mc:Choice>
        <mc:Fallback xmlns="">
          <p:sp>
            <p:nvSpPr>
              <p:cNvPr id="65" name="テキスト ボックス 64">
                <a:extLst>
                  <a:ext uri="{FF2B5EF4-FFF2-40B4-BE49-F238E27FC236}">
                    <a16:creationId xmlns:a16="http://schemas.microsoft.com/office/drawing/2014/main" id="{E16DD841-C145-4263-B442-F2A00AD5F95A}"/>
                  </a:ext>
                </a:extLst>
              </p:cNvPr>
              <p:cNvSpPr txBox="1">
                <a:spLocks noRot="1" noChangeAspect="1" noMove="1" noResize="1" noEditPoints="1" noAdjustHandles="1" noChangeArrowheads="1" noChangeShapeType="1" noTextEdit="1"/>
              </p:cNvSpPr>
              <p:nvPr/>
            </p:nvSpPr>
            <p:spPr>
              <a:xfrm>
                <a:off x="3739081" y="3427116"/>
                <a:ext cx="5241956" cy="954107"/>
              </a:xfrm>
              <a:prstGeom prst="rect">
                <a:avLst/>
              </a:prstGeom>
              <a:blipFill>
                <a:blip r:embed="rId9"/>
                <a:stretch>
                  <a:fillRect t="-1274" b="-5732"/>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6" name="テキスト ボックス 65">
                <a:extLst>
                  <a:ext uri="{FF2B5EF4-FFF2-40B4-BE49-F238E27FC236}">
                    <a16:creationId xmlns:a16="http://schemas.microsoft.com/office/drawing/2014/main" id="{7D045BA2-3D29-4BE2-9CCB-32CDC306AEAF}"/>
                  </a:ext>
                </a:extLst>
              </p:cNvPr>
              <p:cNvSpPr txBox="1"/>
              <p:nvPr/>
            </p:nvSpPr>
            <p:spPr>
              <a:xfrm>
                <a:off x="4730435" y="4495045"/>
                <a:ext cx="2623474"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𝑃</m:t>
                      </m:r>
                      <m:d>
                        <m:dPr>
                          <m:ctrlPr>
                            <a:rPr lang="en-US" b="0" i="1" smtClean="0">
                              <a:latin typeface="Cambria Math" panose="02040503050406030204" pitchFamily="18" charset="0"/>
                            </a:rPr>
                          </m:ctrlPr>
                        </m:dPr>
                        <m:e>
                          <m:r>
                            <a:rPr lang="en-US" b="0" i="1" smtClean="0">
                              <a:latin typeface="Cambria Math" panose="02040503050406030204" pitchFamily="18" charset="0"/>
                            </a:rPr>
                            <m:t>𝑋</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rPr>
                            <m:t>53</m:t>
                          </m:r>
                        </m:e>
                      </m:d>
                      <m:r>
                        <a:rPr lang="en-US" b="0" i="1" smtClean="0">
                          <a:latin typeface="Cambria Math" panose="02040503050406030204" pitchFamily="18" charset="0"/>
                        </a:rPr>
                        <m:t>=</m:t>
                      </m:r>
                      <m:r>
                        <a:rPr lang="en-US" b="0" i="1" smtClean="0">
                          <a:latin typeface="Cambria Math" panose="02040503050406030204" pitchFamily="18" charset="0"/>
                        </a:rPr>
                        <m:t>𝑃</m:t>
                      </m:r>
                      <m:r>
                        <a:rPr lang="en-US" b="0" i="1" smtClean="0">
                          <a:latin typeface="Cambria Math" panose="02040503050406030204" pitchFamily="18" charset="0"/>
                        </a:rPr>
                        <m:t>(</m:t>
                      </m:r>
                      <m:r>
                        <a:rPr lang="en-US" b="0" i="1" smtClean="0">
                          <a:latin typeface="Cambria Math" panose="02040503050406030204" pitchFamily="18" charset="0"/>
                        </a:rPr>
                        <m:t>𝑍</m:t>
                      </m:r>
                      <m:r>
                        <a:rPr lang="en-US" b="0" i="1" smtClean="0">
                          <a:latin typeface="Cambria Math" panose="02040503050406030204" pitchFamily="18" charset="0"/>
                          <a:ea typeface="Cambria Math" panose="02040503050406030204" pitchFamily="18" charset="0"/>
                        </a:rPr>
                        <m:t>≥1</m:t>
                      </m:r>
                      <m:r>
                        <a:rPr lang="en-US" b="0" i="1" smtClean="0">
                          <a:latin typeface="Cambria Math" panose="02040503050406030204" pitchFamily="18" charset="0"/>
                        </a:rPr>
                        <m:t>.25)</m:t>
                      </m:r>
                    </m:oMath>
                  </m:oMathPara>
                </a14:m>
                <a:endParaRPr lang="en-GB" dirty="0"/>
              </a:p>
            </p:txBody>
          </p:sp>
        </mc:Choice>
        <mc:Fallback xmlns="">
          <p:sp>
            <p:nvSpPr>
              <p:cNvPr id="66" name="テキスト ボックス 65">
                <a:extLst>
                  <a:ext uri="{FF2B5EF4-FFF2-40B4-BE49-F238E27FC236}">
                    <a16:creationId xmlns:a16="http://schemas.microsoft.com/office/drawing/2014/main" id="{7D045BA2-3D29-4BE2-9CCB-32CDC306AEAF}"/>
                  </a:ext>
                </a:extLst>
              </p:cNvPr>
              <p:cNvSpPr txBox="1">
                <a:spLocks noRot="1" noChangeAspect="1" noMove="1" noResize="1" noEditPoints="1" noAdjustHandles="1" noChangeArrowheads="1" noChangeShapeType="1" noTextEdit="1"/>
              </p:cNvSpPr>
              <p:nvPr/>
            </p:nvSpPr>
            <p:spPr>
              <a:xfrm>
                <a:off x="4730435" y="4495045"/>
                <a:ext cx="2623474" cy="276999"/>
              </a:xfrm>
              <a:prstGeom prst="rect">
                <a:avLst/>
              </a:prstGeom>
              <a:blipFill>
                <a:blip r:embed="rId10"/>
                <a:stretch>
                  <a:fillRect l="-1860" t="-2174" r="-3023" b="-3260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8" name="テキスト ボックス 67">
                <a:extLst>
                  <a:ext uri="{FF2B5EF4-FFF2-40B4-BE49-F238E27FC236}">
                    <a16:creationId xmlns:a16="http://schemas.microsoft.com/office/drawing/2014/main" id="{F44E0359-9A23-4701-91DC-1C71BA72DFCA}"/>
                  </a:ext>
                </a:extLst>
              </p:cNvPr>
              <p:cNvSpPr txBox="1"/>
              <p:nvPr/>
            </p:nvSpPr>
            <p:spPr>
              <a:xfrm>
                <a:off x="5842503" y="4991476"/>
                <a:ext cx="1910844"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=1−</m:t>
                      </m:r>
                      <m:r>
                        <a:rPr lang="en-US" b="0" i="1" smtClean="0">
                          <a:latin typeface="Cambria Math" panose="02040503050406030204" pitchFamily="18" charset="0"/>
                        </a:rPr>
                        <m:t>𝑃</m:t>
                      </m:r>
                      <m:r>
                        <a:rPr lang="en-US" b="0" i="1" smtClean="0">
                          <a:latin typeface="Cambria Math" panose="02040503050406030204" pitchFamily="18" charset="0"/>
                        </a:rPr>
                        <m:t>(</m:t>
                      </m:r>
                      <m:r>
                        <a:rPr lang="en-US" b="0" i="1" smtClean="0">
                          <a:latin typeface="Cambria Math" panose="02040503050406030204" pitchFamily="18" charset="0"/>
                        </a:rPr>
                        <m:t>𝑍</m:t>
                      </m:r>
                      <m:r>
                        <a:rPr lang="en-US" b="0" i="1" smtClean="0">
                          <a:latin typeface="Cambria Math" panose="02040503050406030204" pitchFamily="18" charset="0"/>
                        </a:rPr>
                        <m:t>&lt;1.25)</m:t>
                      </m:r>
                    </m:oMath>
                  </m:oMathPara>
                </a14:m>
                <a:endParaRPr lang="en-GB" dirty="0"/>
              </a:p>
            </p:txBody>
          </p:sp>
        </mc:Choice>
        <mc:Fallback xmlns="">
          <p:sp>
            <p:nvSpPr>
              <p:cNvPr id="68" name="テキスト ボックス 67">
                <a:extLst>
                  <a:ext uri="{FF2B5EF4-FFF2-40B4-BE49-F238E27FC236}">
                    <a16:creationId xmlns:a16="http://schemas.microsoft.com/office/drawing/2014/main" id="{F44E0359-9A23-4701-91DC-1C71BA72DFCA}"/>
                  </a:ext>
                </a:extLst>
              </p:cNvPr>
              <p:cNvSpPr txBox="1">
                <a:spLocks noRot="1" noChangeAspect="1" noMove="1" noResize="1" noEditPoints="1" noAdjustHandles="1" noChangeArrowheads="1" noChangeShapeType="1" noTextEdit="1"/>
              </p:cNvSpPr>
              <p:nvPr/>
            </p:nvSpPr>
            <p:spPr>
              <a:xfrm>
                <a:off x="5842503" y="4991476"/>
                <a:ext cx="1910844" cy="276999"/>
              </a:xfrm>
              <a:prstGeom prst="rect">
                <a:avLst/>
              </a:prstGeom>
              <a:blipFill>
                <a:blip r:embed="rId11"/>
                <a:stretch>
                  <a:fillRect l="-637" t="-2222" r="-4140" b="-3555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9" name="テキスト ボックス 68">
                <a:extLst>
                  <a:ext uri="{FF2B5EF4-FFF2-40B4-BE49-F238E27FC236}">
                    <a16:creationId xmlns:a16="http://schemas.microsoft.com/office/drawing/2014/main" id="{1A5D6F60-9CD0-4FCC-AB60-558C4C322338}"/>
                  </a:ext>
                </a:extLst>
              </p:cNvPr>
              <p:cNvSpPr txBox="1"/>
              <p:nvPr/>
            </p:nvSpPr>
            <p:spPr>
              <a:xfrm>
                <a:off x="5842503" y="5480363"/>
                <a:ext cx="1500411"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=1−</m:t>
                      </m:r>
                      <m:r>
                        <m:rPr>
                          <m:sty m:val="p"/>
                        </m:rPr>
                        <a:rPr lang="el-GR" b="0" i="1" smtClean="0">
                          <a:latin typeface="Cambria Math" panose="02040503050406030204" pitchFamily="18" charset="0"/>
                          <a:ea typeface="Cambria Math" panose="02040503050406030204" pitchFamily="18" charset="0"/>
                        </a:rPr>
                        <m:t>Φ</m:t>
                      </m:r>
                      <m:r>
                        <a:rPr lang="en-US" b="0" i="1" smtClean="0">
                          <a:latin typeface="Cambria Math" panose="02040503050406030204" pitchFamily="18" charset="0"/>
                          <a:ea typeface="Cambria Math" panose="02040503050406030204" pitchFamily="18" charset="0"/>
                        </a:rPr>
                        <m:t>(1.25)</m:t>
                      </m:r>
                    </m:oMath>
                  </m:oMathPara>
                </a14:m>
                <a:endParaRPr lang="en-GB" dirty="0"/>
              </a:p>
            </p:txBody>
          </p:sp>
        </mc:Choice>
        <mc:Fallback xmlns="">
          <p:sp>
            <p:nvSpPr>
              <p:cNvPr id="69" name="テキスト ボックス 68">
                <a:extLst>
                  <a:ext uri="{FF2B5EF4-FFF2-40B4-BE49-F238E27FC236}">
                    <a16:creationId xmlns:a16="http://schemas.microsoft.com/office/drawing/2014/main" id="{1A5D6F60-9CD0-4FCC-AB60-558C4C322338}"/>
                  </a:ext>
                </a:extLst>
              </p:cNvPr>
              <p:cNvSpPr txBox="1">
                <a:spLocks noRot="1" noChangeAspect="1" noMove="1" noResize="1" noEditPoints="1" noAdjustHandles="1" noChangeArrowheads="1" noChangeShapeType="1" noTextEdit="1"/>
              </p:cNvSpPr>
              <p:nvPr/>
            </p:nvSpPr>
            <p:spPr>
              <a:xfrm>
                <a:off x="5842503" y="5480363"/>
                <a:ext cx="1500411" cy="276999"/>
              </a:xfrm>
              <a:prstGeom prst="rect">
                <a:avLst/>
              </a:prstGeom>
              <a:blipFill>
                <a:blip r:embed="rId12"/>
                <a:stretch>
                  <a:fillRect l="-1215" t="-2222" r="-5263" b="-35556"/>
                </a:stretch>
              </a:blipFill>
            </p:spPr>
            <p:txBody>
              <a:bodyPr/>
              <a:lstStyle/>
              <a:p>
                <a:r>
                  <a:rPr lang="en-GB">
                    <a:noFill/>
                  </a:rPr>
                  <a:t> </a:t>
                </a:r>
              </a:p>
            </p:txBody>
          </p:sp>
        </mc:Fallback>
      </mc:AlternateContent>
      <p:sp>
        <p:nvSpPr>
          <p:cNvPr id="70" name="円弧 69">
            <a:extLst>
              <a:ext uri="{FF2B5EF4-FFF2-40B4-BE49-F238E27FC236}">
                <a16:creationId xmlns:a16="http://schemas.microsoft.com/office/drawing/2014/main" id="{D6FDA6F5-CABB-4146-B60C-73AD4B6BA925}"/>
              </a:ext>
            </a:extLst>
          </p:cNvPr>
          <p:cNvSpPr/>
          <p:nvPr/>
        </p:nvSpPr>
        <p:spPr>
          <a:xfrm>
            <a:off x="7546079" y="4617267"/>
            <a:ext cx="366650" cy="540805"/>
          </a:xfrm>
          <a:prstGeom prst="arc">
            <a:avLst>
              <a:gd name="adj1" fmla="val 16200000"/>
              <a:gd name="adj2" fmla="val 5466105"/>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1" name="テキスト ボックス 70">
            <a:extLst>
              <a:ext uri="{FF2B5EF4-FFF2-40B4-BE49-F238E27FC236}">
                <a16:creationId xmlns:a16="http://schemas.microsoft.com/office/drawing/2014/main" id="{0885EF75-8A3A-4C21-9EE0-CCE20590A3FF}"/>
              </a:ext>
            </a:extLst>
          </p:cNvPr>
          <p:cNvSpPr txBox="1"/>
          <p:nvPr/>
        </p:nvSpPr>
        <p:spPr>
          <a:xfrm>
            <a:off x="7859524" y="4376221"/>
            <a:ext cx="1284476" cy="1015663"/>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Remember we would need to use the area </a:t>
            </a:r>
            <a:r>
              <a:rPr lang="en-US" sz="1200" u="sng" dirty="0">
                <a:solidFill>
                  <a:srgbClr val="FF0000"/>
                </a:solidFill>
                <a:latin typeface="Comic Sans MS" panose="030F0702030302020204" pitchFamily="66" charset="0"/>
              </a:rPr>
              <a:t>below</a:t>
            </a:r>
            <a:r>
              <a:rPr lang="en-US" sz="1200" dirty="0">
                <a:solidFill>
                  <a:srgbClr val="FF0000"/>
                </a:solidFill>
                <a:latin typeface="Comic Sans MS" panose="030F0702030302020204" pitchFamily="66" charset="0"/>
              </a:rPr>
              <a:t> the value given</a:t>
            </a:r>
            <a:endParaRPr lang="en-GB" sz="1200" dirty="0">
              <a:solidFill>
                <a:srgbClr val="FF0000"/>
              </a:solidFill>
              <a:latin typeface="Comic Sans MS" panose="030F0702030302020204" pitchFamily="66" charset="0"/>
            </a:endParaRPr>
          </a:p>
        </p:txBody>
      </p:sp>
      <p:sp>
        <p:nvSpPr>
          <p:cNvPr id="72" name="テキスト ボックス 71">
            <a:extLst>
              <a:ext uri="{FF2B5EF4-FFF2-40B4-BE49-F238E27FC236}">
                <a16:creationId xmlns:a16="http://schemas.microsoft.com/office/drawing/2014/main" id="{FB2E5054-EE62-4F0D-A5A7-BE3DA4763C0B}"/>
              </a:ext>
            </a:extLst>
          </p:cNvPr>
          <p:cNvSpPr txBox="1"/>
          <p:nvPr/>
        </p:nvSpPr>
        <p:spPr>
          <a:xfrm>
            <a:off x="4627435" y="5960578"/>
            <a:ext cx="4018624"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sym typeface="Wingdings" panose="05000000000000000000" pitchFamily="2" charset="2"/>
              </a:rPr>
              <a:t> You can also think of it as ’55 is 1.25 standard deviations above the mean’</a:t>
            </a:r>
            <a:endParaRPr lang="en-GB" sz="1400"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2913511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blinds(horizontal)">
                                      <p:cBhvr>
                                        <p:cTn id="7" dur="500"/>
                                        <p:tgtEl>
                                          <p:spTgt spid="5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1"/>
                                        </p:tgtEl>
                                        <p:attrNameLst>
                                          <p:attrName>style.visibility</p:attrName>
                                        </p:attrNameLst>
                                      </p:cBhvr>
                                      <p:to>
                                        <p:strVal val="visible"/>
                                      </p:to>
                                    </p:set>
                                    <p:animEffect transition="in" filter="blinds(horizontal)">
                                      <p:cBhvr>
                                        <p:cTn id="12" dur="500"/>
                                        <p:tgtEl>
                                          <p:spTgt spid="61"/>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3"/>
                                        </p:tgtEl>
                                        <p:attrNameLst>
                                          <p:attrName>style.visibility</p:attrName>
                                        </p:attrNameLst>
                                      </p:cBhvr>
                                      <p:to>
                                        <p:strVal val="visible"/>
                                      </p:to>
                                    </p:set>
                                    <p:animEffect transition="in" filter="blinds(horizontal)">
                                      <p:cBhvr>
                                        <p:cTn id="17" dur="500"/>
                                        <p:tgtEl>
                                          <p:spTgt spid="6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3"/>
                                        </p:tgtEl>
                                        <p:attrNameLst>
                                          <p:attrName>style.visibility</p:attrName>
                                        </p:attrNameLst>
                                      </p:cBhvr>
                                      <p:to>
                                        <p:strVal val="visible"/>
                                      </p:to>
                                    </p:set>
                                    <p:animEffect transition="in" filter="blinds(horizontal)">
                                      <p:cBhvr>
                                        <p:cTn id="22" dur="500"/>
                                        <p:tgtEl>
                                          <p:spTgt spid="53"/>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2"/>
                                        </p:tgtEl>
                                        <p:attrNameLst>
                                          <p:attrName>style.visibility</p:attrName>
                                        </p:attrNameLst>
                                      </p:cBhvr>
                                      <p:to>
                                        <p:strVal val="visible"/>
                                      </p:to>
                                    </p:set>
                                    <p:animEffect transition="in" filter="blinds(horizontal)">
                                      <p:cBhvr>
                                        <p:cTn id="27" dur="500"/>
                                        <p:tgtEl>
                                          <p:spTgt spid="62"/>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64"/>
                                        </p:tgtEl>
                                        <p:attrNameLst>
                                          <p:attrName>style.visibility</p:attrName>
                                        </p:attrNameLst>
                                      </p:cBhvr>
                                      <p:to>
                                        <p:strVal val="visible"/>
                                      </p:to>
                                    </p:set>
                                    <p:animEffect transition="in" filter="blinds(horizontal)">
                                      <p:cBhvr>
                                        <p:cTn id="32" dur="500"/>
                                        <p:tgtEl>
                                          <p:spTgt spid="64"/>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59"/>
                                        </p:tgtEl>
                                        <p:attrNameLst>
                                          <p:attrName>style.visibility</p:attrName>
                                        </p:attrNameLst>
                                      </p:cBhvr>
                                      <p:to>
                                        <p:strVal val="visible"/>
                                      </p:to>
                                    </p:set>
                                    <p:animEffect transition="in" filter="blinds(horizontal)">
                                      <p:cBhvr>
                                        <p:cTn id="37" dur="500"/>
                                        <p:tgtEl>
                                          <p:spTgt spid="59"/>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65">
                                            <p:txEl>
                                              <p:pRg st="0" end="0"/>
                                            </p:txEl>
                                          </p:spTgt>
                                        </p:tgtEl>
                                        <p:attrNameLst>
                                          <p:attrName>style.visibility</p:attrName>
                                        </p:attrNameLst>
                                      </p:cBhvr>
                                      <p:to>
                                        <p:strVal val="visible"/>
                                      </p:to>
                                    </p:set>
                                    <p:animEffect transition="in" filter="blinds(horizontal)">
                                      <p:cBhvr>
                                        <p:cTn id="42" dur="500"/>
                                        <p:tgtEl>
                                          <p:spTgt spid="65">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65">
                                            <p:txEl>
                                              <p:pRg st="2" end="2"/>
                                            </p:txEl>
                                          </p:spTgt>
                                        </p:tgtEl>
                                        <p:attrNameLst>
                                          <p:attrName>style.visibility</p:attrName>
                                        </p:attrNameLst>
                                      </p:cBhvr>
                                      <p:to>
                                        <p:strVal val="visible"/>
                                      </p:to>
                                    </p:set>
                                    <p:animEffect transition="in" filter="blinds(horizontal)">
                                      <p:cBhvr>
                                        <p:cTn id="47" dur="500"/>
                                        <p:tgtEl>
                                          <p:spTgt spid="65">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66"/>
                                        </p:tgtEl>
                                        <p:attrNameLst>
                                          <p:attrName>style.visibility</p:attrName>
                                        </p:attrNameLst>
                                      </p:cBhvr>
                                      <p:to>
                                        <p:strVal val="visible"/>
                                      </p:to>
                                    </p:set>
                                    <p:animEffect transition="in" filter="blinds(horizontal)">
                                      <p:cBhvr>
                                        <p:cTn id="52" dur="500"/>
                                        <p:tgtEl>
                                          <p:spTgt spid="66"/>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70"/>
                                        </p:tgtEl>
                                        <p:attrNameLst>
                                          <p:attrName>style.visibility</p:attrName>
                                        </p:attrNameLst>
                                      </p:cBhvr>
                                      <p:to>
                                        <p:strVal val="visible"/>
                                      </p:to>
                                    </p:set>
                                    <p:animEffect transition="in" filter="blinds(horizontal)">
                                      <p:cBhvr>
                                        <p:cTn id="57" dur="500"/>
                                        <p:tgtEl>
                                          <p:spTgt spid="70"/>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71"/>
                                        </p:tgtEl>
                                        <p:attrNameLst>
                                          <p:attrName>style.visibility</p:attrName>
                                        </p:attrNameLst>
                                      </p:cBhvr>
                                      <p:to>
                                        <p:strVal val="visible"/>
                                      </p:to>
                                    </p:set>
                                    <p:animEffect transition="in" filter="blinds(horizontal)">
                                      <p:cBhvr>
                                        <p:cTn id="62" dur="500"/>
                                        <p:tgtEl>
                                          <p:spTgt spid="71"/>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68"/>
                                        </p:tgtEl>
                                        <p:attrNameLst>
                                          <p:attrName>style.visibility</p:attrName>
                                        </p:attrNameLst>
                                      </p:cBhvr>
                                      <p:to>
                                        <p:strVal val="visible"/>
                                      </p:to>
                                    </p:set>
                                    <p:animEffect transition="in" filter="blinds(horizontal)">
                                      <p:cBhvr>
                                        <p:cTn id="67" dur="500"/>
                                        <p:tgtEl>
                                          <p:spTgt spid="68"/>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69"/>
                                        </p:tgtEl>
                                        <p:attrNameLst>
                                          <p:attrName>style.visibility</p:attrName>
                                        </p:attrNameLst>
                                      </p:cBhvr>
                                      <p:to>
                                        <p:strVal val="visible"/>
                                      </p:to>
                                    </p:set>
                                    <p:animEffect transition="in" filter="blinds(horizontal)">
                                      <p:cBhvr>
                                        <p:cTn id="72" dur="500"/>
                                        <p:tgtEl>
                                          <p:spTgt spid="69"/>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72"/>
                                        </p:tgtEl>
                                        <p:attrNameLst>
                                          <p:attrName>style.visibility</p:attrName>
                                        </p:attrNameLst>
                                      </p:cBhvr>
                                      <p:to>
                                        <p:strVal val="visible"/>
                                      </p:to>
                                    </p:set>
                                    <p:animEffect transition="in" filter="blinds(horizontal)">
                                      <p:cBhvr>
                                        <p:cTn id="77" dur="5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P spid="53" grpId="0"/>
      <p:bldP spid="59" grpId="0"/>
      <p:bldP spid="61" grpId="0" animBg="1"/>
      <p:bldP spid="62" grpId="0" animBg="1"/>
      <p:bldP spid="63" grpId="0"/>
      <p:bldP spid="64" grpId="0"/>
      <p:bldP spid="66" grpId="0"/>
      <p:bldP spid="68" grpId="0"/>
      <p:bldP spid="69" grpId="0"/>
      <p:bldP spid="70" grpId="0" animBg="1"/>
      <p:bldP spid="71" grpId="0"/>
      <p:bldP spid="7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フリーフォーム: 図形 7">
            <a:extLst>
              <a:ext uri="{FF2B5EF4-FFF2-40B4-BE49-F238E27FC236}">
                <a16:creationId xmlns:a16="http://schemas.microsoft.com/office/drawing/2014/main" id="{21D7173B-97FE-4298-98B8-98EA241E758B}"/>
              </a:ext>
            </a:extLst>
          </p:cNvPr>
          <p:cNvSpPr/>
          <p:nvPr/>
        </p:nvSpPr>
        <p:spPr>
          <a:xfrm>
            <a:off x="7453605" y="5509180"/>
            <a:ext cx="688975" cy="517525"/>
          </a:xfrm>
          <a:custGeom>
            <a:avLst/>
            <a:gdLst>
              <a:gd name="connsiteX0" fmla="*/ 0 w 688975"/>
              <a:gd name="connsiteY0" fmla="*/ 0 h 517525"/>
              <a:gd name="connsiteX1" fmla="*/ 6350 w 688975"/>
              <a:gd name="connsiteY1" fmla="*/ 517525 h 517525"/>
              <a:gd name="connsiteX2" fmla="*/ 688975 w 688975"/>
              <a:gd name="connsiteY2" fmla="*/ 517525 h 517525"/>
              <a:gd name="connsiteX3" fmla="*/ 609600 w 688975"/>
              <a:gd name="connsiteY3" fmla="*/ 463550 h 517525"/>
              <a:gd name="connsiteX4" fmla="*/ 358775 w 688975"/>
              <a:gd name="connsiteY4" fmla="*/ 409575 h 517525"/>
              <a:gd name="connsiteX5" fmla="*/ 200025 w 688975"/>
              <a:gd name="connsiteY5" fmla="*/ 323850 h 517525"/>
              <a:gd name="connsiteX6" fmla="*/ 63500 w 688975"/>
              <a:gd name="connsiteY6" fmla="*/ 177800 h 517525"/>
              <a:gd name="connsiteX7" fmla="*/ 0 w 688975"/>
              <a:gd name="connsiteY7" fmla="*/ 0 h 517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8975" h="517525">
                <a:moveTo>
                  <a:pt x="0" y="0"/>
                </a:moveTo>
                <a:cubicBezTo>
                  <a:pt x="2117" y="172508"/>
                  <a:pt x="4233" y="345017"/>
                  <a:pt x="6350" y="517525"/>
                </a:cubicBezTo>
                <a:lnTo>
                  <a:pt x="688975" y="517525"/>
                </a:lnTo>
                <a:lnTo>
                  <a:pt x="609600" y="463550"/>
                </a:lnTo>
                <a:lnTo>
                  <a:pt x="358775" y="409575"/>
                </a:lnTo>
                <a:lnTo>
                  <a:pt x="200025" y="323850"/>
                </a:lnTo>
                <a:lnTo>
                  <a:pt x="63500" y="177800"/>
                </a:lnTo>
                <a:lnTo>
                  <a:pt x="0" y="0"/>
                </a:lnTo>
                <a:close/>
              </a:path>
            </a:pathLst>
          </a:custGeom>
          <a:solidFill>
            <a:schemeClr val="accent4">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タイトル 1">
            <a:extLst>
              <a:ext uri="{FF2B5EF4-FFF2-40B4-BE49-F238E27FC236}">
                <a16:creationId xmlns:a16="http://schemas.microsoft.com/office/drawing/2014/main" id="{DB13579D-BADB-4CB7-B073-B1A7FA9A53E7}"/>
              </a:ext>
            </a:extLst>
          </p:cNvPr>
          <p:cNvSpPr>
            <a:spLocks noGrp="1"/>
          </p:cNvSpPr>
          <p:nvPr>
            <p:ph type="title"/>
          </p:nvPr>
        </p:nvSpPr>
        <p:spPr>
          <a:xfrm>
            <a:off x="628650" y="187573"/>
            <a:ext cx="7886700" cy="1325563"/>
          </a:xfrm>
        </p:spPr>
        <p:txBody>
          <a:bodyPr>
            <a:normAutofit/>
          </a:bodyPr>
          <a:lstStyle/>
          <a:p>
            <a:pPr algn="ctr"/>
            <a:r>
              <a:rPr lang="en-US" dirty="0">
                <a:latin typeface="Comic Sans MS" panose="030F0702030302020204" pitchFamily="66" charset="0"/>
              </a:rPr>
              <a:t>The normal distribution</a:t>
            </a:r>
            <a:endParaRPr lang="en-GB" dirty="0">
              <a:latin typeface="Comic Sans MS" panose="030F0702030302020204" pitchFamily="66" charset="0"/>
            </a:endParaRPr>
          </a:p>
        </p:txBody>
      </p:sp>
      <p:sp>
        <p:nvSpPr>
          <p:cNvPr id="3" name="コンテンツ プレースホルダー 2">
            <a:extLst>
              <a:ext uri="{FF2B5EF4-FFF2-40B4-BE49-F238E27FC236}">
                <a16:creationId xmlns:a16="http://schemas.microsoft.com/office/drawing/2014/main" id="{2C05EC9A-9A67-481E-9F6E-17B5E76AB2CF}"/>
              </a:ext>
            </a:extLst>
          </p:cNvPr>
          <p:cNvSpPr>
            <a:spLocks noGrp="1"/>
          </p:cNvSpPr>
          <p:nvPr>
            <p:ph idx="1"/>
          </p:nvPr>
        </p:nvSpPr>
        <p:spPr>
          <a:xfrm>
            <a:off x="230820" y="1544714"/>
            <a:ext cx="3551068" cy="4928513"/>
          </a:xfrm>
        </p:spPr>
        <p:txBody>
          <a:bodyPr>
            <a:normAutofit/>
          </a:bodyPr>
          <a:lstStyle/>
          <a:p>
            <a:pPr marL="0" indent="0" algn="ctr">
              <a:buNone/>
            </a:pPr>
            <a:r>
              <a:rPr lang="en-US" sz="1600" b="1" dirty="0">
                <a:latin typeface="Comic Sans MS" panose="030F0702030302020204" pitchFamily="66" charset="0"/>
              </a:rPr>
              <a:t>You need to be able to use the standard normal distribution. If you need to work out an unknown mean or standard deviation, you will need to use this…</a:t>
            </a:r>
            <a:endParaRPr lang="en-US" sz="1600" dirty="0">
              <a:latin typeface="Comic Sans MS" panose="030F0702030302020204" pitchFamily="66" charset="0"/>
            </a:endParaRPr>
          </a:p>
          <a:p>
            <a:pPr marL="0" indent="0" algn="ctr">
              <a:buNone/>
            </a:pPr>
            <a:endParaRPr lang="en-US" sz="1400" dirty="0">
              <a:latin typeface="Comic Sans MS" panose="030F0702030302020204" pitchFamily="66" charset="0"/>
            </a:endParaRPr>
          </a:p>
          <a:p>
            <a:pPr marL="0" indent="0" algn="ctr">
              <a:buNone/>
            </a:pPr>
            <a:r>
              <a:rPr lang="en-US" sz="1400" dirty="0">
                <a:latin typeface="Comic Sans MS" panose="030F0702030302020204" pitchFamily="66" charset="0"/>
              </a:rPr>
              <a:t>You might be asked to find a value for z which corresponds to a particular probability. You are given some standard values in the formula booklet…</a:t>
            </a:r>
          </a:p>
          <a:p>
            <a:pPr marL="0" indent="0" algn="ctr">
              <a:buNone/>
            </a:pPr>
            <a:endParaRPr lang="en-US" sz="1400" dirty="0">
              <a:latin typeface="Comic Sans MS" panose="030F0702030302020204" pitchFamily="66" charset="0"/>
            </a:endParaRPr>
          </a:p>
          <a:p>
            <a:pPr algn="ctr">
              <a:buFont typeface="Wingdings" panose="05000000000000000000" pitchFamily="2" charset="2"/>
              <a:buChar char="à"/>
            </a:pPr>
            <a:r>
              <a:rPr lang="en-US" sz="1400" dirty="0">
                <a:latin typeface="Comic Sans MS" panose="030F0702030302020204" pitchFamily="66" charset="0"/>
                <a:sym typeface="Wingdings" panose="05000000000000000000" pitchFamily="2" charset="2"/>
              </a:rPr>
              <a:t>Be careful here, these values correspond to the region </a:t>
            </a:r>
            <a:r>
              <a:rPr lang="en-US" sz="1400" u="sng" dirty="0">
                <a:latin typeface="Comic Sans MS" panose="030F0702030302020204" pitchFamily="66" charset="0"/>
                <a:sym typeface="Wingdings" panose="05000000000000000000" pitchFamily="2" charset="2"/>
              </a:rPr>
              <a:t>above</a:t>
            </a:r>
            <a:r>
              <a:rPr lang="en-US" sz="1400" dirty="0">
                <a:latin typeface="Comic Sans MS" panose="030F0702030302020204" pitchFamily="66" charset="0"/>
                <a:sym typeface="Wingdings" panose="05000000000000000000" pitchFamily="2" charset="2"/>
              </a:rPr>
              <a:t> a value in the standard normal distribution</a:t>
            </a:r>
            <a:endParaRPr lang="en-US" sz="1400" dirty="0">
              <a:latin typeface="Comic Sans MS" panose="030F0702030302020204" pitchFamily="66" charset="0"/>
            </a:endParaRPr>
          </a:p>
          <a:p>
            <a:pPr marL="0" indent="0" algn="ctr">
              <a:buNone/>
            </a:pPr>
            <a:endParaRPr lang="en-US" sz="1400" dirty="0">
              <a:latin typeface="Comic Sans MS" panose="030F0702030302020204" pitchFamily="66" charset="0"/>
            </a:endParaRPr>
          </a:p>
          <a:p>
            <a:pPr marL="0" indent="0" algn="ctr">
              <a:buNone/>
            </a:pPr>
            <a:endParaRPr lang="en-US" sz="1400" dirty="0">
              <a:latin typeface="Comic Sans MS" panose="030F0702030302020204" pitchFamily="66" charset="0"/>
            </a:endParaRPr>
          </a:p>
        </p:txBody>
      </p:sp>
      <p:sp>
        <p:nvSpPr>
          <p:cNvPr id="4" name="コンテンツ プレースホルダー 2">
            <a:extLst>
              <a:ext uri="{FF2B5EF4-FFF2-40B4-BE49-F238E27FC236}">
                <a16:creationId xmlns:a16="http://schemas.microsoft.com/office/drawing/2014/main" id="{C563D3B5-7AF1-4E4C-9D94-D4E85AA9E473}"/>
              </a:ext>
            </a:extLst>
          </p:cNvPr>
          <p:cNvSpPr txBox="1">
            <a:spLocks/>
          </p:cNvSpPr>
          <p:nvPr/>
        </p:nvSpPr>
        <p:spPr>
          <a:xfrm>
            <a:off x="8613201" y="6547282"/>
            <a:ext cx="530799" cy="31071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600" dirty="0">
                <a:latin typeface="Comic Sans MS" panose="030F0702030302020204" pitchFamily="66" charset="0"/>
              </a:rPr>
              <a:t>3D</a:t>
            </a:r>
            <a:endParaRPr lang="en-GB" sz="16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5" name="テキスト ボックス 54">
                <a:extLst>
                  <a:ext uri="{FF2B5EF4-FFF2-40B4-BE49-F238E27FC236}">
                    <a16:creationId xmlns:a16="http://schemas.microsoft.com/office/drawing/2014/main" id="{98EDA7DB-733E-4FAA-97B7-E96F61F46C84}"/>
                  </a:ext>
                </a:extLst>
              </p:cNvPr>
              <p:cNvSpPr txBox="1"/>
              <p:nvPr/>
            </p:nvSpPr>
            <p:spPr>
              <a:xfrm>
                <a:off x="0" y="0"/>
                <a:ext cx="1059456" cy="518604"/>
              </a:xfrm>
              <a:prstGeom prst="rect">
                <a:avLst/>
              </a:prstGeom>
              <a:solidFill>
                <a:schemeClr val="bg1"/>
              </a:solidFill>
              <a:ln w="25400">
                <a:solidFill>
                  <a:schemeClr val="tx1"/>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𝑍</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𝑋</m:t>
                          </m:r>
                          <m:r>
                            <a:rPr lang="en-US" b="0" i="1" smtClean="0">
                              <a:latin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𝜇</m:t>
                          </m:r>
                        </m:num>
                        <m:den>
                          <m:r>
                            <a:rPr lang="en-US" b="0" i="1" smtClean="0">
                              <a:latin typeface="Cambria Math" panose="02040503050406030204" pitchFamily="18" charset="0"/>
                              <a:ea typeface="Cambria Math" panose="02040503050406030204" pitchFamily="18" charset="0"/>
                            </a:rPr>
                            <m:t>𝜎</m:t>
                          </m:r>
                        </m:den>
                      </m:f>
                    </m:oMath>
                  </m:oMathPara>
                </a14:m>
                <a:endParaRPr lang="en-GB" dirty="0"/>
              </a:p>
            </p:txBody>
          </p:sp>
        </mc:Choice>
        <mc:Fallback xmlns="">
          <p:sp>
            <p:nvSpPr>
              <p:cNvPr id="55" name="テキスト ボックス 54">
                <a:extLst>
                  <a:ext uri="{FF2B5EF4-FFF2-40B4-BE49-F238E27FC236}">
                    <a16:creationId xmlns:a16="http://schemas.microsoft.com/office/drawing/2014/main" id="{98EDA7DB-733E-4FAA-97B7-E96F61F46C84}"/>
                  </a:ext>
                </a:extLst>
              </p:cNvPr>
              <p:cNvSpPr txBox="1">
                <a:spLocks noRot="1" noChangeAspect="1" noMove="1" noResize="1" noEditPoints="1" noAdjustHandles="1" noChangeArrowheads="1" noChangeShapeType="1" noTextEdit="1"/>
              </p:cNvSpPr>
              <p:nvPr/>
            </p:nvSpPr>
            <p:spPr>
              <a:xfrm>
                <a:off x="0" y="0"/>
                <a:ext cx="1059456" cy="518604"/>
              </a:xfrm>
              <a:prstGeom prst="rect">
                <a:avLst/>
              </a:prstGeom>
              <a:blipFill>
                <a:blip r:embed="rId3"/>
                <a:stretch>
                  <a:fillRect/>
                </a:stretch>
              </a:blipFill>
              <a:ln w="25400">
                <a:solidFill>
                  <a:schemeClr val="tx1"/>
                </a:solidFill>
              </a:ln>
            </p:spPr>
            <p:txBody>
              <a:bodyPr/>
              <a:lstStyle/>
              <a:p>
                <a:r>
                  <a:rPr lang="en-GB">
                    <a:noFill/>
                  </a:rPr>
                  <a:t> </a:t>
                </a:r>
              </a:p>
            </p:txBody>
          </p:sp>
        </mc:Fallback>
      </mc:AlternateContent>
      <p:pic>
        <p:nvPicPr>
          <p:cNvPr id="5" name="図 4">
            <a:extLst>
              <a:ext uri="{FF2B5EF4-FFF2-40B4-BE49-F238E27FC236}">
                <a16:creationId xmlns:a16="http://schemas.microsoft.com/office/drawing/2014/main" id="{F38954FF-FA0E-45A4-8CA2-05499E73F810}"/>
              </a:ext>
            </a:extLst>
          </p:cNvPr>
          <p:cNvPicPr>
            <a:picLocks noChangeAspect="1"/>
          </p:cNvPicPr>
          <p:nvPr/>
        </p:nvPicPr>
        <p:blipFill rotWithShape="1">
          <a:blip r:embed="rId4"/>
          <a:srcRect l="23267" t="25753" r="20520" b="36128"/>
          <a:stretch/>
        </p:blipFill>
        <p:spPr>
          <a:xfrm>
            <a:off x="3835242" y="1279703"/>
            <a:ext cx="5140083" cy="1960647"/>
          </a:xfrm>
          <a:prstGeom prst="rect">
            <a:avLst/>
          </a:prstGeom>
        </p:spPr>
      </p:pic>
      <p:grpSp>
        <p:nvGrpSpPr>
          <p:cNvPr id="21" name="グループ化 20">
            <a:extLst>
              <a:ext uri="{FF2B5EF4-FFF2-40B4-BE49-F238E27FC236}">
                <a16:creationId xmlns:a16="http://schemas.microsoft.com/office/drawing/2014/main" id="{3964D107-42A3-4731-AEA4-BDFDF2184888}"/>
              </a:ext>
            </a:extLst>
          </p:cNvPr>
          <p:cNvGrpSpPr/>
          <p:nvPr/>
        </p:nvGrpSpPr>
        <p:grpSpPr>
          <a:xfrm>
            <a:off x="5900773" y="4212472"/>
            <a:ext cx="2314772" cy="2087293"/>
            <a:chOff x="4499342" y="1196752"/>
            <a:chExt cx="4321250" cy="3985257"/>
          </a:xfrm>
        </p:grpSpPr>
        <p:cxnSp>
          <p:nvCxnSpPr>
            <p:cNvPr id="22" name="直線矢印コネクタ 21">
              <a:extLst>
                <a:ext uri="{FF2B5EF4-FFF2-40B4-BE49-F238E27FC236}">
                  <a16:creationId xmlns:a16="http://schemas.microsoft.com/office/drawing/2014/main" id="{663C906A-740D-4F32-849E-E60ED4C7043A}"/>
                </a:ext>
              </a:extLst>
            </p:cNvPr>
            <p:cNvCxnSpPr/>
            <p:nvPr/>
          </p:nvCxnSpPr>
          <p:spPr>
            <a:xfrm>
              <a:off x="4932040" y="4653136"/>
              <a:ext cx="3888432"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a:extLst>
                <a:ext uri="{FF2B5EF4-FFF2-40B4-BE49-F238E27FC236}">
                  <a16:creationId xmlns:a16="http://schemas.microsoft.com/office/drawing/2014/main" id="{699BEF7B-02DC-4976-8744-80DE5AA56A94}"/>
                </a:ext>
              </a:extLst>
            </p:cNvPr>
            <p:cNvCxnSpPr>
              <a:cxnSpLocks/>
            </p:cNvCxnSpPr>
            <p:nvPr/>
          </p:nvCxnSpPr>
          <p:spPr>
            <a:xfrm flipV="1">
              <a:off x="4932040" y="1340768"/>
              <a:ext cx="0" cy="331236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AECDEEC6-402A-479C-AB2F-DAE74DD15D51}"/>
                </a:ext>
              </a:extLst>
            </p:cNvPr>
            <p:cNvSpPr txBox="1"/>
            <p:nvPr/>
          </p:nvSpPr>
          <p:spPr>
            <a:xfrm>
              <a:off x="4499342" y="1196752"/>
              <a:ext cx="403393" cy="528873"/>
            </a:xfrm>
            <a:prstGeom prst="rect">
              <a:avLst/>
            </a:prstGeom>
            <a:noFill/>
          </p:spPr>
          <p:txBody>
            <a:bodyPr wrap="square" lIns="0" tIns="0" rIns="0" bIns="0" rtlCol="0">
              <a:spAutoFit/>
            </a:bodyPr>
            <a:lstStyle/>
            <a:p>
              <a:endParaRPr lang="en-GB" dirty="0"/>
            </a:p>
          </p:txBody>
        </p:sp>
        <p:sp>
          <p:nvSpPr>
            <p:cNvPr id="25" name="テキスト ボックス 24">
              <a:extLst>
                <a:ext uri="{FF2B5EF4-FFF2-40B4-BE49-F238E27FC236}">
                  <a16:creationId xmlns:a16="http://schemas.microsoft.com/office/drawing/2014/main" id="{EDB89ECB-C85C-4807-B7BC-6BD80F263F45}"/>
                </a:ext>
              </a:extLst>
            </p:cNvPr>
            <p:cNvSpPr txBox="1"/>
            <p:nvPr/>
          </p:nvSpPr>
          <p:spPr>
            <a:xfrm>
              <a:off x="8820471" y="4653136"/>
              <a:ext cx="121" cy="528873"/>
            </a:xfrm>
            <a:prstGeom prst="rect">
              <a:avLst/>
            </a:prstGeom>
            <a:noFill/>
          </p:spPr>
          <p:txBody>
            <a:bodyPr wrap="none" lIns="0" tIns="0" rIns="0" bIns="0" rtlCol="0">
              <a:spAutoFit/>
            </a:bodyPr>
            <a:lstStyle/>
            <a:p>
              <a:endParaRPr lang="en-GB" dirty="0"/>
            </a:p>
          </p:txBody>
        </p:sp>
        <p:grpSp>
          <p:nvGrpSpPr>
            <p:cNvPr id="26" name="グループ化 25">
              <a:extLst>
                <a:ext uri="{FF2B5EF4-FFF2-40B4-BE49-F238E27FC236}">
                  <a16:creationId xmlns:a16="http://schemas.microsoft.com/office/drawing/2014/main" id="{C1358267-EF3A-4A1A-8B23-0D7274E8C2FD}"/>
                </a:ext>
              </a:extLst>
            </p:cNvPr>
            <p:cNvGrpSpPr/>
            <p:nvPr/>
          </p:nvGrpSpPr>
          <p:grpSpPr>
            <a:xfrm>
              <a:off x="5058300" y="1628800"/>
              <a:ext cx="3637208" cy="2973657"/>
              <a:chOff x="5004048" y="1412776"/>
              <a:chExt cx="3637208" cy="2973657"/>
            </a:xfrm>
          </p:grpSpPr>
          <p:sp>
            <p:nvSpPr>
              <p:cNvPr id="27" name="Freeform 22">
                <a:extLst>
                  <a:ext uri="{FF2B5EF4-FFF2-40B4-BE49-F238E27FC236}">
                    <a16:creationId xmlns:a16="http://schemas.microsoft.com/office/drawing/2014/main" id="{3715975C-AE03-4DE6-AE11-D0C9C4DBDF1A}"/>
                  </a:ext>
                </a:extLst>
              </p:cNvPr>
              <p:cNvSpPr/>
              <p:nvPr/>
            </p:nvSpPr>
            <p:spPr>
              <a:xfrm>
                <a:off x="5004048" y="1412776"/>
                <a:ext cx="1837008" cy="2973657"/>
              </a:xfrm>
              <a:custGeom>
                <a:avLst/>
                <a:gdLst>
                  <a:gd name="connsiteX0" fmla="*/ 2331720 w 2331720"/>
                  <a:gd name="connsiteY0" fmla="*/ 0 h 2002536"/>
                  <a:gd name="connsiteX1" fmla="*/ 1664208 w 2331720"/>
                  <a:gd name="connsiteY1" fmla="*/ 265176 h 2002536"/>
                  <a:gd name="connsiteX2" fmla="*/ 932688 w 2331720"/>
                  <a:gd name="connsiteY2" fmla="*/ 1591056 h 2002536"/>
                  <a:gd name="connsiteX3" fmla="*/ 0 w 2331720"/>
                  <a:gd name="connsiteY3" fmla="*/ 2002536 h 2002536"/>
                  <a:gd name="connsiteX0" fmla="*/ 3178737 w 3178737"/>
                  <a:gd name="connsiteY0" fmla="*/ 0 h 2038731"/>
                  <a:gd name="connsiteX1" fmla="*/ 2511225 w 3178737"/>
                  <a:gd name="connsiteY1" fmla="*/ 265176 h 2038731"/>
                  <a:gd name="connsiteX2" fmla="*/ 1779705 w 3178737"/>
                  <a:gd name="connsiteY2" fmla="*/ 1591056 h 2038731"/>
                  <a:gd name="connsiteX3" fmla="*/ 0 w 3178737"/>
                  <a:gd name="connsiteY3" fmla="*/ 2038731 h 2038731"/>
                  <a:gd name="connsiteX0" fmla="*/ 3178737 w 3178737"/>
                  <a:gd name="connsiteY0" fmla="*/ 441 h 2039172"/>
                  <a:gd name="connsiteX1" fmla="*/ 2511225 w 3178737"/>
                  <a:gd name="connsiteY1" fmla="*/ 265617 h 2039172"/>
                  <a:gd name="connsiteX2" fmla="*/ 1779706 w 3178737"/>
                  <a:gd name="connsiteY2" fmla="*/ 1730244 h 2039172"/>
                  <a:gd name="connsiteX3" fmla="*/ 0 w 3178737"/>
                  <a:gd name="connsiteY3" fmla="*/ 2039172 h 2039172"/>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012111 w 3012111"/>
                  <a:gd name="connsiteY0" fmla="*/ 425 h 2027091"/>
                  <a:gd name="connsiteX1" fmla="*/ 2511225 w 3012111"/>
                  <a:gd name="connsiteY1" fmla="*/ 253536 h 2027091"/>
                  <a:gd name="connsiteX2" fmla="*/ 1779706 w 3012111"/>
                  <a:gd name="connsiteY2" fmla="*/ 1651806 h 2027091"/>
                  <a:gd name="connsiteX3" fmla="*/ 0 w 3012111"/>
                  <a:gd name="connsiteY3" fmla="*/ 2027091 h 2027091"/>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Lst>
                <a:ahLst/>
                <a:cxnLst>
                  <a:cxn ang="0">
                    <a:pos x="connsiteX0" y="connsiteY0"/>
                  </a:cxn>
                  <a:cxn ang="0">
                    <a:pos x="connsiteX1" y="connsiteY1"/>
                  </a:cxn>
                  <a:cxn ang="0">
                    <a:pos x="connsiteX2" y="connsiteY2"/>
                  </a:cxn>
                  <a:cxn ang="0">
                    <a:pos x="connsiteX3" y="connsiteY3"/>
                  </a:cxn>
                </a:cxnLst>
                <a:rect l="l" t="t" r="r" b="b"/>
                <a:pathLst>
                  <a:path w="2873255" h="2020633">
                    <a:moveTo>
                      <a:pt x="2873255" y="0"/>
                    </a:moveTo>
                    <a:cubicBezTo>
                      <a:pt x="2753284" y="12065"/>
                      <a:pt x="2693483" y="-27147"/>
                      <a:pt x="2511225" y="247078"/>
                    </a:cubicBezTo>
                    <a:cubicBezTo>
                      <a:pt x="2328967" y="521303"/>
                      <a:pt x="2209815" y="1367854"/>
                      <a:pt x="1779706" y="1645348"/>
                    </a:cubicBezTo>
                    <a:cubicBezTo>
                      <a:pt x="1502338" y="1934908"/>
                      <a:pt x="313775" y="1989836"/>
                      <a:pt x="0" y="2020633"/>
                    </a:cubicBezTo>
                  </a:path>
                </a:pathLst>
              </a:cu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Freeform 22">
                <a:extLst>
                  <a:ext uri="{FF2B5EF4-FFF2-40B4-BE49-F238E27FC236}">
                    <a16:creationId xmlns:a16="http://schemas.microsoft.com/office/drawing/2014/main" id="{23FF60F4-C7AB-47B1-9897-6D143C248EDC}"/>
                  </a:ext>
                </a:extLst>
              </p:cNvPr>
              <p:cNvSpPr/>
              <p:nvPr/>
            </p:nvSpPr>
            <p:spPr>
              <a:xfrm flipH="1">
                <a:off x="6804248" y="1412776"/>
                <a:ext cx="1837008" cy="2973657"/>
              </a:xfrm>
              <a:custGeom>
                <a:avLst/>
                <a:gdLst>
                  <a:gd name="connsiteX0" fmla="*/ 2331720 w 2331720"/>
                  <a:gd name="connsiteY0" fmla="*/ 0 h 2002536"/>
                  <a:gd name="connsiteX1" fmla="*/ 1664208 w 2331720"/>
                  <a:gd name="connsiteY1" fmla="*/ 265176 h 2002536"/>
                  <a:gd name="connsiteX2" fmla="*/ 932688 w 2331720"/>
                  <a:gd name="connsiteY2" fmla="*/ 1591056 h 2002536"/>
                  <a:gd name="connsiteX3" fmla="*/ 0 w 2331720"/>
                  <a:gd name="connsiteY3" fmla="*/ 2002536 h 2002536"/>
                  <a:gd name="connsiteX0" fmla="*/ 3178737 w 3178737"/>
                  <a:gd name="connsiteY0" fmla="*/ 0 h 2038731"/>
                  <a:gd name="connsiteX1" fmla="*/ 2511225 w 3178737"/>
                  <a:gd name="connsiteY1" fmla="*/ 265176 h 2038731"/>
                  <a:gd name="connsiteX2" fmla="*/ 1779705 w 3178737"/>
                  <a:gd name="connsiteY2" fmla="*/ 1591056 h 2038731"/>
                  <a:gd name="connsiteX3" fmla="*/ 0 w 3178737"/>
                  <a:gd name="connsiteY3" fmla="*/ 2038731 h 2038731"/>
                  <a:gd name="connsiteX0" fmla="*/ 3178737 w 3178737"/>
                  <a:gd name="connsiteY0" fmla="*/ 441 h 2039172"/>
                  <a:gd name="connsiteX1" fmla="*/ 2511225 w 3178737"/>
                  <a:gd name="connsiteY1" fmla="*/ 265617 h 2039172"/>
                  <a:gd name="connsiteX2" fmla="*/ 1779706 w 3178737"/>
                  <a:gd name="connsiteY2" fmla="*/ 1730244 h 2039172"/>
                  <a:gd name="connsiteX3" fmla="*/ 0 w 3178737"/>
                  <a:gd name="connsiteY3" fmla="*/ 2039172 h 2039172"/>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012111 w 3012111"/>
                  <a:gd name="connsiteY0" fmla="*/ 425 h 2027091"/>
                  <a:gd name="connsiteX1" fmla="*/ 2511225 w 3012111"/>
                  <a:gd name="connsiteY1" fmla="*/ 253536 h 2027091"/>
                  <a:gd name="connsiteX2" fmla="*/ 1779706 w 3012111"/>
                  <a:gd name="connsiteY2" fmla="*/ 1651806 h 2027091"/>
                  <a:gd name="connsiteX3" fmla="*/ 0 w 3012111"/>
                  <a:gd name="connsiteY3" fmla="*/ 2027091 h 2027091"/>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Lst>
                <a:ahLst/>
                <a:cxnLst>
                  <a:cxn ang="0">
                    <a:pos x="connsiteX0" y="connsiteY0"/>
                  </a:cxn>
                  <a:cxn ang="0">
                    <a:pos x="connsiteX1" y="connsiteY1"/>
                  </a:cxn>
                  <a:cxn ang="0">
                    <a:pos x="connsiteX2" y="connsiteY2"/>
                  </a:cxn>
                  <a:cxn ang="0">
                    <a:pos x="connsiteX3" y="connsiteY3"/>
                  </a:cxn>
                </a:cxnLst>
                <a:rect l="l" t="t" r="r" b="b"/>
                <a:pathLst>
                  <a:path w="2873255" h="2020633">
                    <a:moveTo>
                      <a:pt x="2873255" y="0"/>
                    </a:moveTo>
                    <a:cubicBezTo>
                      <a:pt x="2753284" y="12065"/>
                      <a:pt x="2693483" y="-27147"/>
                      <a:pt x="2511225" y="247078"/>
                    </a:cubicBezTo>
                    <a:cubicBezTo>
                      <a:pt x="2328967" y="521303"/>
                      <a:pt x="2209815" y="1367854"/>
                      <a:pt x="1779706" y="1645348"/>
                    </a:cubicBezTo>
                    <a:cubicBezTo>
                      <a:pt x="1502338" y="1934908"/>
                      <a:pt x="313775" y="1989836"/>
                      <a:pt x="0" y="2020633"/>
                    </a:cubicBezTo>
                  </a:path>
                </a:pathLst>
              </a:cu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mc:AlternateContent xmlns:mc="http://schemas.openxmlformats.org/markup-compatibility/2006" xmlns:a14="http://schemas.microsoft.com/office/drawing/2010/main">
        <mc:Choice Requires="a14">
          <p:sp>
            <p:nvSpPr>
              <p:cNvPr id="29" name="テキスト ボックス 28">
                <a:extLst>
                  <a:ext uri="{FF2B5EF4-FFF2-40B4-BE49-F238E27FC236}">
                    <a16:creationId xmlns:a16="http://schemas.microsoft.com/office/drawing/2014/main" id="{826F05BD-B169-4D4F-A8D9-EA990F72704C}"/>
                  </a:ext>
                </a:extLst>
              </p:cNvPr>
              <p:cNvSpPr txBox="1"/>
              <p:nvPr/>
            </p:nvSpPr>
            <p:spPr>
              <a:xfrm>
                <a:off x="7598480" y="4184360"/>
                <a:ext cx="800027"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i="1" smtClean="0">
                          <a:latin typeface="Cambria Math" panose="02040503050406030204" pitchFamily="18" charset="0"/>
                          <a:ea typeface="Cambria Math" panose="02040503050406030204" pitchFamily="18" charset="0"/>
                        </a:rPr>
                        <m:t>𝜇</m:t>
                      </m:r>
                      <m:r>
                        <a:rPr lang="en-US" b="0" i="1" smtClean="0">
                          <a:latin typeface="Cambria Math" panose="02040503050406030204" pitchFamily="18" charset="0"/>
                          <a:ea typeface="Cambria Math" panose="02040503050406030204" pitchFamily="18" charset="0"/>
                        </a:rPr>
                        <m:t>=0</m:t>
                      </m:r>
                    </m:oMath>
                  </m:oMathPara>
                </a14:m>
                <a:endParaRPr lang="en-GB" dirty="0"/>
              </a:p>
            </p:txBody>
          </p:sp>
        </mc:Choice>
        <mc:Fallback xmlns="">
          <p:sp>
            <p:nvSpPr>
              <p:cNvPr id="29" name="テキスト ボックス 28">
                <a:extLst>
                  <a:ext uri="{FF2B5EF4-FFF2-40B4-BE49-F238E27FC236}">
                    <a16:creationId xmlns:a16="http://schemas.microsoft.com/office/drawing/2014/main" id="{826F05BD-B169-4D4F-A8D9-EA990F72704C}"/>
                  </a:ext>
                </a:extLst>
              </p:cNvPr>
              <p:cNvSpPr txBox="1">
                <a:spLocks noRot="1" noChangeAspect="1" noMove="1" noResize="1" noEditPoints="1" noAdjustHandles="1" noChangeArrowheads="1" noChangeShapeType="1" noTextEdit="1"/>
              </p:cNvSpPr>
              <p:nvPr/>
            </p:nvSpPr>
            <p:spPr>
              <a:xfrm>
                <a:off x="7598480" y="4184360"/>
                <a:ext cx="800027" cy="369332"/>
              </a:xfrm>
              <a:prstGeom prst="rect">
                <a:avLst/>
              </a:prstGeom>
              <a:blipFill>
                <a:blip r:embed="rId5"/>
                <a:stretch>
                  <a:fillRect b="-327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0" name="テキスト ボックス 29">
                <a:extLst>
                  <a:ext uri="{FF2B5EF4-FFF2-40B4-BE49-F238E27FC236}">
                    <a16:creationId xmlns:a16="http://schemas.microsoft.com/office/drawing/2014/main" id="{2ECCAEDF-F662-4817-B0FC-D461837033E2}"/>
                  </a:ext>
                </a:extLst>
              </p:cNvPr>
              <p:cNvSpPr txBox="1"/>
              <p:nvPr/>
            </p:nvSpPr>
            <p:spPr>
              <a:xfrm>
                <a:off x="7599959" y="4532068"/>
                <a:ext cx="80746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i="1" smtClean="0">
                          <a:latin typeface="Cambria Math" panose="02040503050406030204" pitchFamily="18" charset="0"/>
                          <a:ea typeface="Cambria Math" panose="02040503050406030204" pitchFamily="18" charset="0"/>
                        </a:rPr>
                        <m:t>𝜎</m:t>
                      </m:r>
                      <m:r>
                        <a:rPr lang="en-US" b="0" i="1" smtClean="0">
                          <a:latin typeface="Cambria Math" panose="02040503050406030204" pitchFamily="18" charset="0"/>
                          <a:ea typeface="Cambria Math" panose="02040503050406030204" pitchFamily="18" charset="0"/>
                        </a:rPr>
                        <m:t>=1</m:t>
                      </m:r>
                    </m:oMath>
                  </m:oMathPara>
                </a14:m>
                <a:endParaRPr lang="en-GB" dirty="0"/>
              </a:p>
            </p:txBody>
          </p:sp>
        </mc:Choice>
        <mc:Fallback xmlns="">
          <p:sp>
            <p:nvSpPr>
              <p:cNvPr id="30" name="テキスト ボックス 29">
                <a:extLst>
                  <a:ext uri="{FF2B5EF4-FFF2-40B4-BE49-F238E27FC236}">
                    <a16:creationId xmlns:a16="http://schemas.microsoft.com/office/drawing/2014/main" id="{2ECCAEDF-F662-4817-B0FC-D461837033E2}"/>
                  </a:ext>
                </a:extLst>
              </p:cNvPr>
              <p:cNvSpPr txBox="1">
                <a:spLocks noRot="1" noChangeAspect="1" noMove="1" noResize="1" noEditPoints="1" noAdjustHandles="1" noChangeArrowheads="1" noChangeShapeType="1" noTextEdit="1"/>
              </p:cNvSpPr>
              <p:nvPr/>
            </p:nvSpPr>
            <p:spPr>
              <a:xfrm>
                <a:off x="7599959" y="4532068"/>
                <a:ext cx="807464" cy="369332"/>
              </a:xfrm>
              <a:prstGeom prst="rect">
                <a:avLst/>
              </a:prstGeom>
              <a:blipFill>
                <a:blip r:embed="rId6"/>
                <a:stretch>
                  <a:fillRect/>
                </a:stretch>
              </a:blipFill>
            </p:spPr>
            <p:txBody>
              <a:bodyPr/>
              <a:lstStyle/>
              <a:p>
                <a:r>
                  <a:rPr lang="en-GB">
                    <a:noFill/>
                  </a:rPr>
                  <a:t> </a:t>
                </a:r>
              </a:p>
            </p:txBody>
          </p:sp>
        </mc:Fallback>
      </mc:AlternateContent>
      <p:cxnSp>
        <p:nvCxnSpPr>
          <p:cNvPr id="31" name="直線矢印コネクタ 30">
            <a:extLst>
              <a:ext uri="{FF2B5EF4-FFF2-40B4-BE49-F238E27FC236}">
                <a16:creationId xmlns:a16="http://schemas.microsoft.com/office/drawing/2014/main" id="{B0C9AA1D-A901-4047-A249-8577E452F710}"/>
              </a:ext>
            </a:extLst>
          </p:cNvPr>
          <p:cNvCxnSpPr>
            <a:cxnSpLocks/>
          </p:cNvCxnSpPr>
          <p:nvPr/>
        </p:nvCxnSpPr>
        <p:spPr>
          <a:xfrm flipV="1">
            <a:off x="7174032" y="4438759"/>
            <a:ext cx="0" cy="1567003"/>
          </a:xfrm>
          <a:prstGeom prst="straightConnector1">
            <a:avLst/>
          </a:prstGeom>
          <a:ln w="25400">
            <a:solidFill>
              <a:srgbClr val="0000FF"/>
            </a:solidFill>
            <a:prstDash val="dash"/>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2" name="テキスト ボックス 31">
                <a:extLst>
                  <a:ext uri="{FF2B5EF4-FFF2-40B4-BE49-F238E27FC236}">
                    <a16:creationId xmlns:a16="http://schemas.microsoft.com/office/drawing/2014/main" id="{C65AD61D-4307-4246-AD51-0C7869D7A6C1}"/>
                  </a:ext>
                </a:extLst>
              </p:cNvPr>
              <p:cNvSpPr txBox="1"/>
              <p:nvPr/>
            </p:nvSpPr>
            <p:spPr>
              <a:xfrm>
                <a:off x="7072319" y="6012820"/>
                <a:ext cx="275514" cy="261610"/>
              </a:xfrm>
              <a:prstGeom prst="rect">
                <a:avLst/>
              </a:prstGeom>
              <a:noFill/>
            </p:spPr>
            <p:txBody>
              <a:bodyPr wrap="square" rtlCol="0">
                <a:spAutoFit/>
              </a:bodyPr>
              <a:lstStyle/>
              <a:p>
                <a:pPr algn="ctr"/>
                <a14:m>
                  <m:oMathPara xmlns:m="http://schemas.openxmlformats.org/officeDocument/2006/math">
                    <m:oMathParaPr>
                      <m:jc m:val="center"/>
                    </m:oMathParaPr>
                    <m:oMath xmlns:m="http://schemas.openxmlformats.org/officeDocument/2006/math">
                      <m:r>
                        <a:rPr lang="en-US" sz="1100" b="0" i="1" smtClean="0">
                          <a:solidFill>
                            <a:srgbClr val="0000FF"/>
                          </a:solidFill>
                          <a:latin typeface="Cambria Math" panose="02040503050406030204" pitchFamily="18" charset="0"/>
                          <a:ea typeface="Cambria Math" panose="02040503050406030204" pitchFamily="18" charset="0"/>
                        </a:rPr>
                        <m:t>0</m:t>
                      </m:r>
                    </m:oMath>
                  </m:oMathPara>
                </a14:m>
                <a:endParaRPr lang="en-GB" sz="1100" dirty="0">
                  <a:solidFill>
                    <a:srgbClr val="0000FF"/>
                  </a:solidFill>
                  <a:latin typeface="Comic Sans MS" panose="030F0702030302020204" pitchFamily="66" charset="0"/>
                </a:endParaRPr>
              </a:p>
            </p:txBody>
          </p:sp>
        </mc:Choice>
        <mc:Fallback xmlns="">
          <p:sp>
            <p:nvSpPr>
              <p:cNvPr id="32" name="テキスト ボックス 31">
                <a:extLst>
                  <a:ext uri="{FF2B5EF4-FFF2-40B4-BE49-F238E27FC236}">
                    <a16:creationId xmlns:a16="http://schemas.microsoft.com/office/drawing/2014/main" id="{C65AD61D-4307-4246-AD51-0C7869D7A6C1}"/>
                  </a:ext>
                </a:extLst>
              </p:cNvPr>
              <p:cNvSpPr txBox="1">
                <a:spLocks noRot="1" noChangeAspect="1" noMove="1" noResize="1" noEditPoints="1" noAdjustHandles="1" noChangeArrowheads="1" noChangeShapeType="1" noTextEdit="1"/>
              </p:cNvSpPr>
              <p:nvPr/>
            </p:nvSpPr>
            <p:spPr>
              <a:xfrm>
                <a:off x="7072319" y="6012820"/>
                <a:ext cx="275514" cy="261610"/>
              </a:xfrm>
              <a:prstGeom prst="rect">
                <a:avLst/>
              </a:prstGeom>
              <a:blipFill>
                <a:blip r:embed="rId7"/>
                <a:stretch>
                  <a:fillRect/>
                </a:stretch>
              </a:blipFill>
            </p:spPr>
            <p:txBody>
              <a:bodyPr/>
              <a:lstStyle/>
              <a:p>
                <a:r>
                  <a:rPr lang="en-GB">
                    <a:noFill/>
                  </a:rPr>
                  <a:t> </a:t>
                </a:r>
              </a:p>
            </p:txBody>
          </p:sp>
        </mc:Fallback>
      </mc:AlternateContent>
      <p:cxnSp>
        <p:nvCxnSpPr>
          <p:cNvPr id="33" name="直線矢印コネクタ 32">
            <a:extLst>
              <a:ext uri="{FF2B5EF4-FFF2-40B4-BE49-F238E27FC236}">
                <a16:creationId xmlns:a16="http://schemas.microsoft.com/office/drawing/2014/main" id="{2409B090-C3B6-490E-BEA1-104F2971874F}"/>
              </a:ext>
            </a:extLst>
          </p:cNvPr>
          <p:cNvCxnSpPr>
            <a:cxnSpLocks/>
          </p:cNvCxnSpPr>
          <p:nvPr/>
        </p:nvCxnSpPr>
        <p:spPr>
          <a:xfrm flipV="1">
            <a:off x="7458072" y="5472864"/>
            <a:ext cx="0" cy="546196"/>
          </a:xfrm>
          <a:prstGeom prst="straightConnector1">
            <a:avLst/>
          </a:prstGeom>
          <a:ln w="25400">
            <a:solidFill>
              <a:srgbClr val="0000FF"/>
            </a:solidFill>
            <a:prstDash val="dash"/>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4" name="テキスト ボックス 33">
                <a:extLst>
                  <a:ext uri="{FF2B5EF4-FFF2-40B4-BE49-F238E27FC236}">
                    <a16:creationId xmlns:a16="http://schemas.microsoft.com/office/drawing/2014/main" id="{1AFBF405-319B-4C78-99F2-2AFE415A92DA}"/>
                  </a:ext>
                </a:extLst>
              </p:cNvPr>
              <p:cNvSpPr txBox="1"/>
              <p:nvPr/>
            </p:nvSpPr>
            <p:spPr>
              <a:xfrm>
                <a:off x="7355816" y="6007319"/>
                <a:ext cx="522118" cy="261610"/>
              </a:xfrm>
              <a:prstGeom prst="rect">
                <a:avLst/>
              </a:prstGeom>
              <a:noFill/>
            </p:spPr>
            <p:txBody>
              <a:bodyPr wrap="square" rtlCol="0">
                <a:spAutoFit/>
              </a:bodyPr>
              <a:lstStyle/>
              <a:p>
                <a:pPr algn="ctr"/>
                <a14:m>
                  <m:oMathPara xmlns:m="http://schemas.openxmlformats.org/officeDocument/2006/math">
                    <m:oMathParaPr>
                      <m:jc m:val="center"/>
                    </m:oMathParaPr>
                    <m:oMath xmlns:m="http://schemas.openxmlformats.org/officeDocument/2006/math">
                      <m:r>
                        <a:rPr lang="en-US" sz="1100" b="0" i="1" smtClean="0">
                          <a:solidFill>
                            <a:srgbClr val="0000FF"/>
                          </a:solidFill>
                          <a:latin typeface="Cambria Math" panose="02040503050406030204" pitchFamily="18" charset="0"/>
                          <a:ea typeface="Cambria Math" panose="02040503050406030204" pitchFamily="18" charset="0"/>
                        </a:rPr>
                        <m:t>0.5244</m:t>
                      </m:r>
                    </m:oMath>
                  </m:oMathPara>
                </a14:m>
                <a:endParaRPr lang="en-GB" sz="1100" dirty="0">
                  <a:solidFill>
                    <a:srgbClr val="0000FF"/>
                  </a:solidFill>
                  <a:latin typeface="Comic Sans MS" panose="030F0702030302020204" pitchFamily="66" charset="0"/>
                </a:endParaRPr>
              </a:p>
            </p:txBody>
          </p:sp>
        </mc:Choice>
        <mc:Fallback xmlns="">
          <p:sp>
            <p:nvSpPr>
              <p:cNvPr id="34" name="テキスト ボックス 33">
                <a:extLst>
                  <a:ext uri="{FF2B5EF4-FFF2-40B4-BE49-F238E27FC236}">
                    <a16:creationId xmlns:a16="http://schemas.microsoft.com/office/drawing/2014/main" id="{1AFBF405-319B-4C78-99F2-2AFE415A92DA}"/>
                  </a:ext>
                </a:extLst>
              </p:cNvPr>
              <p:cNvSpPr txBox="1">
                <a:spLocks noRot="1" noChangeAspect="1" noMove="1" noResize="1" noEditPoints="1" noAdjustHandles="1" noChangeArrowheads="1" noChangeShapeType="1" noTextEdit="1"/>
              </p:cNvSpPr>
              <p:nvPr/>
            </p:nvSpPr>
            <p:spPr>
              <a:xfrm>
                <a:off x="7355816" y="6007319"/>
                <a:ext cx="522118" cy="261610"/>
              </a:xfrm>
              <a:prstGeom prst="rect">
                <a:avLst/>
              </a:prstGeom>
              <a:blipFill>
                <a:blip r:embed="rId8"/>
                <a:stretch>
                  <a:fillRect l="-3529"/>
                </a:stretch>
              </a:blipFill>
            </p:spPr>
            <p:txBody>
              <a:bodyPr/>
              <a:lstStyle/>
              <a:p>
                <a:r>
                  <a:rPr lang="en-GB">
                    <a:noFill/>
                  </a:rPr>
                  <a:t> </a:t>
                </a:r>
              </a:p>
            </p:txBody>
          </p:sp>
        </mc:Fallback>
      </mc:AlternateContent>
      <p:sp>
        <p:nvSpPr>
          <p:cNvPr id="35" name="テキスト ボックス 34">
            <a:extLst>
              <a:ext uri="{FF2B5EF4-FFF2-40B4-BE49-F238E27FC236}">
                <a16:creationId xmlns:a16="http://schemas.microsoft.com/office/drawing/2014/main" id="{F7785582-3B06-4457-92E1-E372B6206B09}"/>
              </a:ext>
            </a:extLst>
          </p:cNvPr>
          <p:cNvSpPr txBox="1"/>
          <p:nvPr/>
        </p:nvSpPr>
        <p:spPr>
          <a:xfrm>
            <a:off x="4352606" y="4948904"/>
            <a:ext cx="1633781" cy="369332"/>
          </a:xfrm>
          <a:prstGeom prst="rect">
            <a:avLst/>
          </a:prstGeom>
          <a:noFill/>
        </p:spPr>
        <p:txBody>
          <a:bodyPr wrap="none" rtlCol="0">
            <a:spAutoFit/>
          </a:bodyPr>
          <a:lstStyle/>
          <a:p>
            <a:r>
              <a:rPr lang="en-US" dirty="0" err="1">
                <a:latin typeface="Comic Sans MS" panose="030F0702030302020204" pitchFamily="66" charset="0"/>
              </a:rPr>
              <a:t>Standardised</a:t>
            </a:r>
            <a:endParaRPr lang="en-GB" dirty="0">
              <a:latin typeface="Comic Sans MS" panose="030F0702030302020204" pitchFamily="66" charset="0"/>
            </a:endParaRPr>
          </a:p>
        </p:txBody>
      </p:sp>
      <p:sp>
        <p:nvSpPr>
          <p:cNvPr id="7" name="テキスト ボックス 6">
            <a:extLst>
              <a:ext uri="{FF2B5EF4-FFF2-40B4-BE49-F238E27FC236}">
                <a16:creationId xmlns:a16="http://schemas.microsoft.com/office/drawing/2014/main" id="{36168FA0-476D-4DEA-B1F8-D144052BAF8C}"/>
              </a:ext>
            </a:extLst>
          </p:cNvPr>
          <p:cNvSpPr txBox="1"/>
          <p:nvPr/>
        </p:nvSpPr>
        <p:spPr>
          <a:xfrm>
            <a:off x="7590407" y="5548544"/>
            <a:ext cx="933269" cy="276999"/>
          </a:xfrm>
          <a:prstGeom prst="rect">
            <a:avLst/>
          </a:prstGeom>
          <a:noFill/>
        </p:spPr>
        <p:txBody>
          <a:bodyPr wrap="none" rtlCol="0">
            <a:spAutoFit/>
          </a:bodyPr>
          <a:lstStyle/>
          <a:p>
            <a:r>
              <a:rPr lang="en-US" sz="1200" dirty="0">
                <a:solidFill>
                  <a:srgbClr val="FF0000"/>
                </a:solidFill>
                <a:latin typeface="Comic Sans MS" panose="030F0702030302020204" pitchFamily="66" charset="0"/>
              </a:rPr>
              <a:t>Area = 0.3</a:t>
            </a:r>
            <a:endParaRPr lang="en-GB" sz="1200" dirty="0">
              <a:solidFill>
                <a:srgbClr val="FF0000"/>
              </a:solidFill>
              <a:latin typeface="Comic Sans MS" panose="030F0702030302020204" pitchFamily="66" charset="0"/>
            </a:endParaRPr>
          </a:p>
        </p:txBody>
      </p:sp>
      <p:sp>
        <p:nvSpPr>
          <p:cNvPr id="9" name="正方形/長方形 8">
            <a:extLst>
              <a:ext uri="{FF2B5EF4-FFF2-40B4-BE49-F238E27FC236}">
                <a16:creationId xmlns:a16="http://schemas.microsoft.com/office/drawing/2014/main" id="{461B77EE-A2B3-493F-9AD7-F61476091338}"/>
              </a:ext>
            </a:extLst>
          </p:cNvPr>
          <p:cNvSpPr/>
          <p:nvPr/>
        </p:nvSpPr>
        <p:spPr>
          <a:xfrm>
            <a:off x="5069150" y="2361460"/>
            <a:ext cx="1207363" cy="213064"/>
          </a:xfrm>
          <a:prstGeom prst="rect">
            <a:avLst/>
          </a:prstGeom>
          <a:noFill/>
          <a:ln w="381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0" name="直線矢印コネクタ 39">
            <a:extLst>
              <a:ext uri="{FF2B5EF4-FFF2-40B4-BE49-F238E27FC236}">
                <a16:creationId xmlns:a16="http://schemas.microsoft.com/office/drawing/2014/main" id="{8826CDD7-21AD-4007-93B3-377D6F53B442}"/>
              </a:ext>
            </a:extLst>
          </p:cNvPr>
          <p:cNvCxnSpPr>
            <a:cxnSpLocks/>
          </p:cNvCxnSpPr>
          <p:nvPr/>
        </p:nvCxnSpPr>
        <p:spPr>
          <a:xfrm flipV="1">
            <a:off x="4927106" y="2629020"/>
            <a:ext cx="234423" cy="1010824"/>
          </a:xfrm>
          <a:prstGeom prst="straightConnector1">
            <a:avLst/>
          </a:prstGeom>
          <a:ln w="25400">
            <a:solidFill>
              <a:srgbClr val="0000FF"/>
            </a:solidFill>
            <a:tailEnd type="triangle"/>
          </a:ln>
        </p:spPr>
        <p:style>
          <a:lnRef idx="1">
            <a:schemeClr val="accent1"/>
          </a:lnRef>
          <a:fillRef idx="0">
            <a:schemeClr val="accent1"/>
          </a:fillRef>
          <a:effectRef idx="0">
            <a:schemeClr val="accent1"/>
          </a:effectRef>
          <a:fontRef idx="minor">
            <a:schemeClr val="tx1"/>
          </a:fontRef>
        </p:style>
      </p:cxnSp>
      <p:sp>
        <p:nvSpPr>
          <p:cNvPr id="41" name="テキスト ボックス 40">
            <a:extLst>
              <a:ext uri="{FF2B5EF4-FFF2-40B4-BE49-F238E27FC236}">
                <a16:creationId xmlns:a16="http://schemas.microsoft.com/office/drawing/2014/main" id="{052FF9ED-4F42-468E-B1ED-F05C90190A6F}"/>
              </a:ext>
            </a:extLst>
          </p:cNvPr>
          <p:cNvSpPr txBox="1"/>
          <p:nvPr/>
        </p:nvSpPr>
        <p:spPr>
          <a:xfrm>
            <a:off x="3642394" y="3599675"/>
            <a:ext cx="3859237" cy="523220"/>
          </a:xfrm>
          <a:prstGeom prst="rect">
            <a:avLst/>
          </a:prstGeom>
          <a:noFill/>
        </p:spPr>
        <p:txBody>
          <a:bodyPr wrap="square" rtlCol="0">
            <a:spAutoFit/>
          </a:bodyPr>
          <a:lstStyle/>
          <a:p>
            <a:pPr algn="ctr"/>
            <a:r>
              <a:rPr lang="en-US" sz="1400" dirty="0">
                <a:solidFill>
                  <a:srgbClr val="0000FF"/>
                </a:solidFill>
                <a:latin typeface="Comic Sans MS" panose="030F0702030302020204" pitchFamily="66" charset="0"/>
              </a:rPr>
              <a:t>This is saying that the value with an probability of 0.3 above it is 0.5244</a:t>
            </a:r>
            <a:endParaRPr lang="en-GB" sz="1400" dirty="0">
              <a:solidFill>
                <a:srgbClr val="0000FF"/>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43" name="テキスト ボックス 42">
                <a:extLst>
                  <a:ext uri="{FF2B5EF4-FFF2-40B4-BE49-F238E27FC236}">
                    <a16:creationId xmlns:a16="http://schemas.microsoft.com/office/drawing/2014/main" id="{832B72DD-1D15-4FA7-ADAF-EDC7C175156F}"/>
                  </a:ext>
                </a:extLst>
              </p:cNvPr>
              <p:cNvSpPr txBox="1"/>
              <p:nvPr/>
            </p:nvSpPr>
            <p:spPr>
              <a:xfrm>
                <a:off x="7222650" y="6007319"/>
                <a:ext cx="522118" cy="261610"/>
              </a:xfrm>
              <a:prstGeom prst="rect">
                <a:avLst/>
              </a:prstGeom>
              <a:noFill/>
            </p:spPr>
            <p:txBody>
              <a:bodyPr wrap="square" rtlCol="0">
                <a:spAutoFit/>
              </a:bodyPr>
              <a:lstStyle/>
              <a:p>
                <a:pPr algn="ctr"/>
                <a14:m>
                  <m:oMathPara xmlns:m="http://schemas.openxmlformats.org/officeDocument/2006/math">
                    <m:oMathParaPr>
                      <m:jc m:val="center"/>
                    </m:oMathParaPr>
                    <m:oMath xmlns:m="http://schemas.openxmlformats.org/officeDocument/2006/math">
                      <m:r>
                        <a:rPr lang="en-US" sz="1100" b="0" i="1" smtClean="0">
                          <a:solidFill>
                            <a:srgbClr val="0000FF"/>
                          </a:solidFill>
                          <a:latin typeface="Cambria Math" panose="02040503050406030204" pitchFamily="18" charset="0"/>
                          <a:ea typeface="Cambria Math" panose="02040503050406030204" pitchFamily="18" charset="0"/>
                        </a:rPr>
                        <m:t>?</m:t>
                      </m:r>
                    </m:oMath>
                  </m:oMathPara>
                </a14:m>
                <a:endParaRPr lang="en-GB" sz="1100" dirty="0">
                  <a:solidFill>
                    <a:srgbClr val="0000FF"/>
                  </a:solidFill>
                  <a:latin typeface="Comic Sans MS" panose="030F0702030302020204" pitchFamily="66" charset="0"/>
                </a:endParaRPr>
              </a:p>
            </p:txBody>
          </p:sp>
        </mc:Choice>
        <mc:Fallback xmlns="">
          <p:sp>
            <p:nvSpPr>
              <p:cNvPr id="43" name="テキスト ボックス 42">
                <a:extLst>
                  <a:ext uri="{FF2B5EF4-FFF2-40B4-BE49-F238E27FC236}">
                    <a16:creationId xmlns:a16="http://schemas.microsoft.com/office/drawing/2014/main" id="{832B72DD-1D15-4FA7-ADAF-EDC7C175156F}"/>
                  </a:ext>
                </a:extLst>
              </p:cNvPr>
              <p:cNvSpPr txBox="1">
                <a:spLocks noRot="1" noChangeAspect="1" noMove="1" noResize="1" noEditPoints="1" noAdjustHandles="1" noChangeArrowheads="1" noChangeShapeType="1" noTextEdit="1"/>
              </p:cNvSpPr>
              <p:nvPr/>
            </p:nvSpPr>
            <p:spPr>
              <a:xfrm>
                <a:off x="7222650" y="6007319"/>
                <a:ext cx="522118" cy="261610"/>
              </a:xfrm>
              <a:prstGeom prst="rect">
                <a:avLst/>
              </a:prstGeom>
              <a:blipFill>
                <a:blip r:embed="rId9"/>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500522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linds(horizontal)">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linds(horizontal)">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0"/>
                                        </p:tgtEl>
                                        <p:attrNameLst>
                                          <p:attrName>style.visibility</p:attrName>
                                        </p:attrNameLst>
                                      </p:cBhvr>
                                      <p:to>
                                        <p:strVal val="visible"/>
                                      </p:to>
                                    </p:set>
                                    <p:animEffect transition="in" filter="blinds(horizontal)">
                                      <p:cBhvr>
                                        <p:cTn id="22" dur="500"/>
                                        <p:tgtEl>
                                          <p:spTgt spid="4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1"/>
                                        </p:tgtEl>
                                        <p:attrNameLst>
                                          <p:attrName>style.visibility</p:attrName>
                                        </p:attrNameLst>
                                      </p:cBhvr>
                                      <p:to>
                                        <p:strVal val="visible"/>
                                      </p:to>
                                    </p:set>
                                    <p:animEffect transition="in" filter="blinds(horizontal)">
                                      <p:cBhvr>
                                        <p:cTn id="27" dur="500"/>
                                        <p:tgtEl>
                                          <p:spTgt spid="41"/>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blinds(horizontal)">
                                      <p:cBhvr>
                                        <p:cTn id="32" dur="500"/>
                                        <p:tgtEl>
                                          <p:spTgt spid="21"/>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35"/>
                                        </p:tgtEl>
                                        <p:attrNameLst>
                                          <p:attrName>style.visibility</p:attrName>
                                        </p:attrNameLst>
                                      </p:cBhvr>
                                      <p:to>
                                        <p:strVal val="visible"/>
                                      </p:to>
                                    </p:set>
                                    <p:animEffect transition="in" filter="blinds(horizontal)">
                                      <p:cBhvr>
                                        <p:cTn id="35" dur="500"/>
                                        <p:tgtEl>
                                          <p:spTgt spid="35"/>
                                        </p:tgtEl>
                                      </p:cBhvr>
                                    </p:animEffect>
                                  </p:childTnLst>
                                </p:cTn>
                              </p:par>
                              <p:par>
                                <p:cTn id="36" presetID="3" presetClass="entr" presetSubtype="10" fill="hold" grpId="0" nodeType="withEffect">
                                  <p:stCondLst>
                                    <p:cond delay="0"/>
                                  </p:stCondLst>
                                  <p:childTnLst>
                                    <p:set>
                                      <p:cBhvr>
                                        <p:cTn id="37" dur="1" fill="hold">
                                          <p:stCondLst>
                                            <p:cond delay="0"/>
                                          </p:stCondLst>
                                        </p:cTn>
                                        <p:tgtEl>
                                          <p:spTgt spid="29"/>
                                        </p:tgtEl>
                                        <p:attrNameLst>
                                          <p:attrName>style.visibility</p:attrName>
                                        </p:attrNameLst>
                                      </p:cBhvr>
                                      <p:to>
                                        <p:strVal val="visible"/>
                                      </p:to>
                                    </p:set>
                                    <p:animEffect transition="in" filter="blinds(horizontal)">
                                      <p:cBhvr>
                                        <p:cTn id="38" dur="500"/>
                                        <p:tgtEl>
                                          <p:spTgt spid="29"/>
                                        </p:tgtEl>
                                      </p:cBhvr>
                                    </p:animEffect>
                                  </p:childTnLst>
                                </p:cTn>
                              </p:par>
                              <p:par>
                                <p:cTn id="39" presetID="3" presetClass="entr" presetSubtype="10" fill="hold" grpId="0" nodeType="withEffect">
                                  <p:stCondLst>
                                    <p:cond delay="0"/>
                                  </p:stCondLst>
                                  <p:childTnLst>
                                    <p:set>
                                      <p:cBhvr>
                                        <p:cTn id="40" dur="1" fill="hold">
                                          <p:stCondLst>
                                            <p:cond delay="0"/>
                                          </p:stCondLst>
                                        </p:cTn>
                                        <p:tgtEl>
                                          <p:spTgt spid="30"/>
                                        </p:tgtEl>
                                        <p:attrNameLst>
                                          <p:attrName>style.visibility</p:attrName>
                                        </p:attrNameLst>
                                      </p:cBhvr>
                                      <p:to>
                                        <p:strVal val="visible"/>
                                      </p:to>
                                    </p:set>
                                    <p:animEffect transition="in" filter="blinds(horizontal)">
                                      <p:cBhvr>
                                        <p:cTn id="41" dur="500"/>
                                        <p:tgtEl>
                                          <p:spTgt spid="30"/>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nodeType="clickEffect">
                                  <p:stCondLst>
                                    <p:cond delay="0"/>
                                  </p:stCondLst>
                                  <p:childTnLst>
                                    <p:set>
                                      <p:cBhvr>
                                        <p:cTn id="45" dur="1" fill="hold">
                                          <p:stCondLst>
                                            <p:cond delay="0"/>
                                          </p:stCondLst>
                                        </p:cTn>
                                        <p:tgtEl>
                                          <p:spTgt spid="31"/>
                                        </p:tgtEl>
                                        <p:attrNameLst>
                                          <p:attrName>style.visibility</p:attrName>
                                        </p:attrNameLst>
                                      </p:cBhvr>
                                      <p:to>
                                        <p:strVal val="visible"/>
                                      </p:to>
                                    </p:set>
                                    <p:animEffect transition="in" filter="blinds(horizontal)">
                                      <p:cBhvr>
                                        <p:cTn id="46" dur="500"/>
                                        <p:tgtEl>
                                          <p:spTgt spid="31"/>
                                        </p:tgtEl>
                                      </p:cBhvr>
                                    </p:animEffect>
                                  </p:childTnLst>
                                </p:cTn>
                              </p:par>
                              <p:par>
                                <p:cTn id="47" presetID="3" presetClass="entr" presetSubtype="10" fill="hold" grpId="0" nodeType="withEffect">
                                  <p:stCondLst>
                                    <p:cond delay="0"/>
                                  </p:stCondLst>
                                  <p:childTnLst>
                                    <p:set>
                                      <p:cBhvr>
                                        <p:cTn id="48" dur="1" fill="hold">
                                          <p:stCondLst>
                                            <p:cond delay="0"/>
                                          </p:stCondLst>
                                        </p:cTn>
                                        <p:tgtEl>
                                          <p:spTgt spid="32"/>
                                        </p:tgtEl>
                                        <p:attrNameLst>
                                          <p:attrName>style.visibility</p:attrName>
                                        </p:attrNameLst>
                                      </p:cBhvr>
                                      <p:to>
                                        <p:strVal val="visible"/>
                                      </p:to>
                                    </p:set>
                                    <p:animEffect transition="in" filter="blinds(horizontal)">
                                      <p:cBhvr>
                                        <p:cTn id="49" dur="500"/>
                                        <p:tgtEl>
                                          <p:spTgt spid="32"/>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grpId="0" nodeType="clickEffect">
                                  <p:stCondLst>
                                    <p:cond delay="0"/>
                                  </p:stCondLst>
                                  <p:childTnLst>
                                    <p:set>
                                      <p:cBhvr>
                                        <p:cTn id="53" dur="1" fill="hold">
                                          <p:stCondLst>
                                            <p:cond delay="0"/>
                                          </p:stCondLst>
                                        </p:cTn>
                                        <p:tgtEl>
                                          <p:spTgt spid="43"/>
                                        </p:tgtEl>
                                        <p:attrNameLst>
                                          <p:attrName>style.visibility</p:attrName>
                                        </p:attrNameLst>
                                      </p:cBhvr>
                                      <p:to>
                                        <p:strVal val="visible"/>
                                      </p:to>
                                    </p:set>
                                    <p:animEffect transition="in" filter="blinds(horizontal)">
                                      <p:cBhvr>
                                        <p:cTn id="54" dur="500"/>
                                        <p:tgtEl>
                                          <p:spTgt spid="43"/>
                                        </p:tgtEl>
                                      </p:cBhvr>
                                    </p:animEffect>
                                  </p:childTnLst>
                                </p:cTn>
                              </p:par>
                              <p:par>
                                <p:cTn id="55" presetID="3" presetClass="entr" presetSubtype="10" fill="hold" nodeType="withEffect">
                                  <p:stCondLst>
                                    <p:cond delay="0"/>
                                  </p:stCondLst>
                                  <p:childTnLst>
                                    <p:set>
                                      <p:cBhvr>
                                        <p:cTn id="56" dur="1" fill="hold">
                                          <p:stCondLst>
                                            <p:cond delay="0"/>
                                          </p:stCondLst>
                                        </p:cTn>
                                        <p:tgtEl>
                                          <p:spTgt spid="33"/>
                                        </p:tgtEl>
                                        <p:attrNameLst>
                                          <p:attrName>style.visibility</p:attrName>
                                        </p:attrNameLst>
                                      </p:cBhvr>
                                      <p:to>
                                        <p:strVal val="visible"/>
                                      </p:to>
                                    </p:set>
                                    <p:animEffect transition="in" filter="blinds(horizontal)">
                                      <p:cBhvr>
                                        <p:cTn id="57" dur="500"/>
                                        <p:tgtEl>
                                          <p:spTgt spid="33"/>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8"/>
                                        </p:tgtEl>
                                        <p:attrNameLst>
                                          <p:attrName>style.visibility</p:attrName>
                                        </p:attrNameLst>
                                      </p:cBhvr>
                                      <p:to>
                                        <p:strVal val="visible"/>
                                      </p:to>
                                    </p:set>
                                    <p:animEffect transition="in" filter="blinds(horizontal)">
                                      <p:cBhvr>
                                        <p:cTn id="62" dur="500"/>
                                        <p:tgtEl>
                                          <p:spTgt spid="8"/>
                                        </p:tgtEl>
                                      </p:cBhvr>
                                    </p:animEffect>
                                  </p:childTnLst>
                                </p:cTn>
                              </p:par>
                              <p:par>
                                <p:cTn id="63" presetID="3" presetClass="entr" presetSubtype="10" fill="hold" grpId="0" nodeType="withEffect">
                                  <p:stCondLst>
                                    <p:cond delay="0"/>
                                  </p:stCondLst>
                                  <p:childTnLst>
                                    <p:set>
                                      <p:cBhvr>
                                        <p:cTn id="64" dur="1" fill="hold">
                                          <p:stCondLst>
                                            <p:cond delay="0"/>
                                          </p:stCondLst>
                                        </p:cTn>
                                        <p:tgtEl>
                                          <p:spTgt spid="7"/>
                                        </p:tgtEl>
                                        <p:attrNameLst>
                                          <p:attrName>style.visibility</p:attrName>
                                        </p:attrNameLst>
                                      </p:cBhvr>
                                      <p:to>
                                        <p:strVal val="visible"/>
                                      </p:to>
                                    </p:set>
                                    <p:animEffect transition="in" filter="blinds(horizontal)">
                                      <p:cBhvr>
                                        <p:cTn id="65" dur="500"/>
                                        <p:tgtEl>
                                          <p:spTgt spid="7"/>
                                        </p:tgtEl>
                                      </p:cBhvr>
                                    </p:animEffect>
                                  </p:childTnLst>
                                </p:cTn>
                              </p:par>
                            </p:childTnLst>
                          </p:cTn>
                        </p:par>
                      </p:childTnLst>
                    </p:cTn>
                  </p:par>
                  <p:par>
                    <p:cTn id="66" fill="hold">
                      <p:stCondLst>
                        <p:cond delay="indefinite"/>
                      </p:stCondLst>
                      <p:childTnLst>
                        <p:par>
                          <p:cTn id="67" fill="hold">
                            <p:stCondLst>
                              <p:cond delay="0"/>
                            </p:stCondLst>
                            <p:childTnLst>
                              <p:par>
                                <p:cTn id="68" presetID="3" presetClass="exit" presetSubtype="10" fill="hold" grpId="1" nodeType="clickEffect">
                                  <p:stCondLst>
                                    <p:cond delay="0"/>
                                  </p:stCondLst>
                                  <p:childTnLst>
                                    <p:animEffect transition="out" filter="blinds(horizontal)">
                                      <p:cBhvr>
                                        <p:cTn id="69" dur="500"/>
                                        <p:tgtEl>
                                          <p:spTgt spid="43"/>
                                        </p:tgtEl>
                                      </p:cBhvr>
                                    </p:animEffect>
                                    <p:set>
                                      <p:cBhvr>
                                        <p:cTn id="70" dur="1" fill="hold">
                                          <p:stCondLst>
                                            <p:cond delay="499"/>
                                          </p:stCondLst>
                                        </p:cTn>
                                        <p:tgtEl>
                                          <p:spTgt spid="43"/>
                                        </p:tgtEl>
                                        <p:attrNameLst>
                                          <p:attrName>style.visibility</p:attrName>
                                        </p:attrNameLst>
                                      </p:cBhvr>
                                      <p:to>
                                        <p:strVal val="hidden"/>
                                      </p:to>
                                    </p:set>
                                  </p:childTnLst>
                                </p:cTn>
                              </p:par>
                              <p:par>
                                <p:cTn id="71" presetID="3" presetClass="entr" presetSubtype="10" fill="hold" grpId="0" nodeType="withEffect">
                                  <p:stCondLst>
                                    <p:cond delay="0"/>
                                  </p:stCondLst>
                                  <p:childTnLst>
                                    <p:set>
                                      <p:cBhvr>
                                        <p:cTn id="72" dur="1" fill="hold">
                                          <p:stCondLst>
                                            <p:cond delay="0"/>
                                          </p:stCondLst>
                                        </p:cTn>
                                        <p:tgtEl>
                                          <p:spTgt spid="34"/>
                                        </p:tgtEl>
                                        <p:attrNameLst>
                                          <p:attrName>style.visibility</p:attrName>
                                        </p:attrNameLst>
                                      </p:cBhvr>
                                      <p:to>
                                        <p:strVal val="visible"/>
                                      </p:to>
                                    </p:set>
                                    <p:animEffect transition="in" filter="blinds(horizontal)">
                                      <p:cBhvr>
                                        <p:cTn id="73"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9" grpId="0"/>
      <p:bldP spid="30" grpId="0"/>
      <p:bldP spid="32" grpId="0"/>
      <p:bldP spid="34" grpId="0"/>
      <p:bldP spid="35" grpId="0"/>
      <p:bldP spid="7" grpId="0"/>
      <p:bldP spid="9" grpId="0" animBg="1"/>
      <p:bldP spid="41" grpId="0"/>
      <p:bldP spid="43" grpId="0"/>
      <p:bldP spid="43"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フリーフォーム: 図形 5">
            <a:extLst>
              <a:ext uri="{FF2B5EF4-FFF2-40B4-BE49-F238E27FC236}">
                <a16:creationId xmlns:a16="http://schemas.microsoft.com/office/drawing/2014/main" id="{85EB3069-E153-4B2D-9F53-23802035E0E1}"/>
              </a:ext>
            </a:extLst>
          </p:cNvPr>
          <p:cNvSpPr/>
          <p:nvPr/>
        </p:nvSpPr>
        <p:spPr>
          <a:xfrm>
            <a:off x="8223836" y="2847328"/>
            <a:ext cx="525463" cy="174625"/>
          </a:xfrm>
          <a:custGeom>
            <a:avLst/>
            <a:gdLst>
              <a:gd name="connsiteX0" fmla="*/ 0 w 482600"/>
              <a:gd name="connsiteY0" fmla="*/ 174625 h 174625"/>
              <a:gd name="connsiteX1" fmla="*/ 0 w 482600"/>
              <a:gd name="connsiteY1" fmla="*/ 0 h 174625"/>
              <a:gd name="connsiteX2" fmla="*/ 117475 w 482600"/>
              <a:gd name="connsiteY2" fmla="*/ 60325 h 174625"/>
              <a:gd name="connsiteX3" fmla="*/ 298450 w 482600"/>
              <a:gd name="connsiteY3" fmla="*/ 117475 h 174625"/>
              <a:gd name="connsiteX4" fmla="*/ 482600 w 482600"/>
              <a:gd name="connsiteY4" fmla="*/ 155575 h 174625"/>
              <a:gd name="connsiteX5" fmla="*/ 0 w 482600"/>
              <a:gd name="connsiteY5" fmla="*/ 174625 h 174625"/>
              <a:gd name="connsiteX0" fmla="*/ 0 w 525463"/>
              <a:gd name="connsiteY0" fmla="*/ 174625 h 174625"/>
              <a:gd name="connsiteX1" fmla="*/ 0 w 525463"/>
              <a:gd name="connsiteY1" fmla="*/ 0 h 174625"/>
              <a:gd name="connsiteX2" fmla="*/ 117475 w 525463"/>
              <a:gd name="connsiteY2" fmla="*/ 60325 h 174625"/>
              <a:gd name="connsiteX3" fmla="*/ 298450 w 525463"/>
              <a:gd name="connsiteY3" fmla="*/ 117475 h 174625"/>
              <a:gd name="connsiteX4" fmla="*/ 525463 w 525463"/>
              <a:gd name="connsiteY4" fmla="*/ 174625 h 174625"/>
              <a:gd name="connsiteX5" fmla="*/ 0 w 525463"/>
              <a:gd name="connsiteY5" fmla="*/ 174625 h 174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25463" h="174625">
                <a:moveTo>
                  <a:pt x="0" y="174625"/>
                </a:moveTo>
                <a:lnTo>
                  <a:pt x="0" y="0"/>
                </a:lnTo>
                <a:lnTo>
                  <a:pt x="117475" y="60325"/>
                </a:lnTo>
                <a:lnTo>
                  <a:pt x="298450" y="117475"/>
                </a:lnTo>
                <a:lnTo>
                  <a:pt x="525463" y="174625"/>
                </a:lnTo>
                <a:lnTo>
                  <a:pt x="0" y="174625"/>
                </a:lnTo>
                <a:close/>
              </a:path>
            </a:pathLst>
          </a:custGeom>
          <a:solidFill>
            <a:schemeClr val="accent5">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タイトル 1">
            <a:extLst>
              <a:ext uri="{FF2B5EF4-FFF2-40B4-BE49-F238E27FC236}">
                <a16:creationId xmlns:a16="http://schemas.microsoft.com/office/drawing/2014/main" id="{DB13579D-BADB-4CB7-B073-B1A7FA9A53E7}"/>
              </a:ext>
            </a:extLst>
          </p:cNvPr>
          <p:cNvSpPr>
            <a:spLocks noGrp="1"/>
          </p:cNvSpPr>
          <p:nvPr>
            <p:ph type="title"/>
          </p:nvPr>
        </p:nvSpPr>
        <p:spPr>
          <a:xfrm>
            <a:off x="628650" y="187573"/>
            <a:ext cx="7886700" cy="1325563"/>
          </a:xfrm>
        </p:spPr>
        <p:txBody>
          <a:bodyPr>
            <a:normAutofit/>
          </a:bodyPr>
          <a:lstStyle/>
          <a:p>
            <a:pPr algn="ctr"/>
            <a:r>
              <a:rPr lang="en-US" dirty="0">
                <a:latin typeface="Comic Sans MS" panose="030F0702030302020204" pitchFamily="66" charset="0"/>
              </a:rPr>
              <a:t>The normal distribution</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2C05EC9A-9A67-481E-9F6E-17B5E76AB2CF}"/>
                  </a:ext>
                </a:extLst>
              </p:cNvPr>
              <p:cNvSpPr>
                <a:spLocks noGrp="1"/>
              </p:cNvSpPr>
              <p:nvPr>
                <p:ph idx="1"/>
              </p:nvPr>
            </p:nvSpPr>
            <p:spPr>
              <a:xfrm>
                <a:off x="230820" y="1544714"/>
                <a:ext cx="3551068" cy="5313286"/>
              </a:xfrm>
            </p:spPr>
            <p:txBody>
              <a:bodyPr>
                <a:normAutofit/>
              </a:bodyPr>
              <a:lstStyle/>
              <a:p>
                <a:pPr marL="0" indent="0" algn="ctr">
                  <a:buNone/>
                </a:pPr>
                <a:r>
                  <a:rPr lang="en-US" sz="1600" b="1" dirty="0">
                    <a:latin typeface="Comic Sans MS" panose="030F0702030302020204" pitchFamily="66" charset="0"/>
                  </a:rPr>
                  <a:t>You need to be able to use the standard normal distribution. If you need to work out an unknown mean or standard deviation, you will need to use this…</a:t>
                </a:r>
                <a:endParaRPr lang="en-US" sz="1600" dirty="0">
                  <a:latin typeface="Comic Sans MS" panose="030F0702030302020204" pitchFamily="66" charset="0"/>
                </a:endParaRPr>
              </a:p>
              <a:p>
                <a:pPr marL="0" indent="0" algn="ctr">
                  <a:buNone/>
                </a:pPr>
                <a:endParaRPr lang="en-US" sz="1400" dirty="0">
                  <a:latin typeface="Comic Sans MS" panose="030F0702030302020204" pitchFamily="66" charset="0"/>
                </a:endParaRPr>
              </a:p>
              <a:p>
                <a:pPr marL="0" indent="0" algn="ctr">
                  <a:buNone/>
                </a:pPr>
                <a:r>
                  <a:rPr lang="en-US" sz="1400" dirty="0">
                    <a:latin typeface="Comic Sans MS" panose="030F0702030302020204" pitchFamily="66" charset="0"/>
                  </a:rPr>
                  <a:t>The systolic blood pressure (pressure when the heart beats) of an adult population, </a:t>
                </a:r>
                <a14:m>
                  <m:oMath xmlns:m="http://schemas.openxmlformats.org/officeDocument/2006/math">
                    <m:r>
                      <a:rPr lang="en-US" sz="1400" i="1" dirty="0" smtClean="0">
                        <a:latin typeface="Cambria Math" panose="02040503050406030204" pitchFamily="18" charset="0"/>
                      </a:rPr>
                      <m:t>𝑆</m:t>
                    </m:r>
                    <m:r>
                      <a:rPr lang="en-US" sz="1400" i="1" dirty="0" smtClean="0">
                        <a:latin typeface="Cambria Math" panose="02040503050406030204" pitchFamily="18" charset="0"/>
                      </a:rPr>
                      <m:t> </m:t>
                    </m:r>
                    <m:r>
                      <a:rPr lang="en-US" sz="1400" i="1" dirty="0" smtClean="0">
                        <a:latin typeface="Cambria Math" panose="02040503050406030204" pitchFamily="18" charset="0"/>
                      </a:rPr>
                      <m:t>𝑚𝑚𝐻𝑔</m:t>
                    </m:r>
                  </m:oMath>
                </a14:m>
                <a:r>
                  <a:rPr lang="en-US" sz="1400" dirty="0">
                    <a:latin typeface="Comic Sans MS" panose="030F0702030302020204" pitchFamily="66" charset="0"/>
                  </a:rPr>
                  <a:t>, is modelled as a normal distribution with mean 127 and standard deviation 16.</a:t>
                </a:r>
              </a:p>
              <a:p>
                <a:pPr marL="0" indent="0" algn="ctr">
                  <a:buNone/>
                </a:pPr>
                <a:endParaRPr lang="en-US" sz="1400" dirty="0">
                  <a:latin typeface="Comic Sans MS" panose="030F0702030302020204" pitchFamily="66" charset="0"/>
                </a:endParaRPr>
              </a:p>
              <a:p>
                <a:pPr marL="0" indent="0" algn="ctr">
                  <a:buNone/>
                </a:pPr>
                <a:r>
                  <a:rPr lang="en-US" sz="1400" dirty="0">
                    <a:latin typeface="Comic Sans MS" panose="030F0702030302020204" pitchFamily="66" charset="0"/>
                  </a:rPr>
                  <a:t>A medical researcher wants to study adults with blood pressures higher than the 95</a:t>
                </a:r>
                <a:r>
                  <a:rPr lang="en-US" sz="1400" baseline="30000" dirty="0">
                    <a:latin typeface="Comic Sans MS" panose="030F0702030302020204" pitchFamily="66" charset="0"/>
                  </a:rPr>
                  <a:t>th</a:t>
                </a:r>
                <a:r>
                  <a:rPr lang="en-US" sz="1400" dirty="0">
                    <a:latin typeface="Comic Sans MS" panose="030F0702030302020204" pitchFamily="66" charset="0"/>
                  </a:rPr>
                  <a:t> percentile. Find the minimum blood pressure needed for an adult to be included in her survey</a:t>
                </a:r>
              </a:p>
              <a:p>
                <a:pPr marL="0" indent="0" algn="ctr">
                  <a:buNone/>
                </a:pPr>
                <a:endParaRPr lang="en-US" sz="1400" dirty="0">
                  <a:latin typeface="Comic Sans MS" panose="030F0702030302020204" pitchFamily="66" charset="0"/>
                </a:endParaRPr>
              </a:p>
              <a:p>
                <a:pPr marL="0" indent="0" algn="ctr">
                  <a:buNone/>
                </a:pPr>
                <a:r>
                  <a:rPr lang="en-US" sz="1400" dirty="0">
                    <a:latin typeface="Comic Sans MS" panose="030F0702030302020204" pitchFamily="66" charset="0"/>
                    <a:sym typeface="Wingdings" panose="05000000000000000000" pitchFamily="2" charset="2"/>
                  </a:rPr>
                  <a:t> Start by drawing a sketch for the original distribution, and the </a:t>
                </a:r>
                <a:r>
                  <a:rPr lang="en-US" sz="1400" dirty="0" err="1">
                    <a:latin typeface="Comic Sans MS" panose="030F0702030302020204" pitchFamily="66" charset="0"/>
                    <a:sym typeface="Wingdings" panose="05000000000000000000" pitchFamily="2" charset="2"/>
                  </a:rPr>
                  <a:t>standardised</a:t>
                </a:r>
                <a:r>
                  <a:rPr lang="en-US" sz="1400" dirty="0">
                    <a:latin typeface="Comic Sans MS" panose="030F0702030302020204" pitchFamily="66" charset="0"/>
                    <a:sym typeface="Wingdings" panose="05000000000000000000" pitchFamily="2" charset="2"/>
                  </a:rPr>
                  <a:t> one…</a:t>
                </a:r>
                <a:endParaRPr lang="en-US" sz="1400" dirty="0">
                  <a:latin typeface="Comic Sans MS" panose="030F0702030302020204" pitchFamily="66" charset="0"/>
                </a:endParaRPr>
              </a:p>
              <a:p>
                <a:pPr marL="0" indent="0" algn="ctr">
                  <a:buNone/>
                </a:pPr>
                <a:endParaRPr lang="en-US" sz="1400" dirty="0">
                  <a:latin typeface="Comic Sans MS" panose="030F0702030302020204" pitchFamily="66" charset="0"/>
                </a:endParaRPr>
              </a:p>
              <a:p>
                <a:pPr marL="0" indent="0" algn="ctr">
                  <a:buNone/>
                </a:pPr>
                <a:endParaRPr lang="en-US" sz="1400" dirty="0">
                  <a:latin typeface="Comic Sans MS" panose="030F0702030302020204" pitchFamily="66" charset="0"/>
                </a:endParaRPr>
              </a:p>
            </p:txBody>
          </p:sp>
        </mc:Choice>
        <mc:Fallback xmlns="">
          <p:sp>
            <p:nvSpPr>
              <p:cNvPr id="3" name="コンテンツ プレースホルダー 2">
                <a:extLst>
                  <a:ext uri="{FF2B5EF4-FFF2-40B4-BE49-F238E27FC236}">
                    <a16:creationId xmlns:a16="http://schemas.microsoft.com/office/drawing/2014/main" id="{2C05EC9A-9A67-481E-9F6E-17B5E76AB2CF}"/>
                  </a:ext>
                </a:extLst>
              </p:cNvPr>
              <p:cNvSpPr>
                <a:spLocks noGrp="1" noRot="1" noChangeAspect="1" noMove="1" noResize="1" noEditPoints="1" noAdjustHandles="1" noChangeArrowheads="1" noChangeShapeType="1" noTextEdit="1"/>
              </p:cNvSpPr>
              <p:nvPr>
                <p:ph idx="1"/>
              </p:nvPr>
            </p:nvSpPr>
            <p:spPr>
              <a:xfrm>
                <a:off x="230820" y="1544714"/>
                <a:ext cx="3551068" cy="5313286"/>
              </a:xfrm>
              <a:blipFill>
                <a:blip r:embed="rId3"/>
                <a:stretch>
                  <a:fillRect t="-688" r="-2234"/>
                </a:stretch>
              </a:blipFill>
            </p:spPr>
            <p:txBody>
              <a:bodyPr/>
              <a:lstStyle/>
              <a:p>
                <a:r>
                  <a:rPr lang="en-GB">
                    <a:noFill/>
                  </a:rPr>
                  <a:t> </a:t>
                </a:r>
              </a:p>
            </p:txBody>
          </p:sp>
        </mc:Fallback>
      </mc:AlternateContent>
      <p:sp>
        <p:nvSpPr>
          <p:cNvPr id="4" name="コンテンツ プレースホルダー 2">
            <a:extLst>
              <a:ext uri="{FF2B5EF4-FFF2-40B4-BE49-F238E27FC236}">
                <a16:creationId xmlns:a16="http://schemas.microsoft.com/office/drawing/2014/main" id="{C563D3B5-7AF1-4E4C-9D94-D4E85AA9E473}"/>
              </a:ext>
            </a:extLst>
          </p:cNvPr>
          <p:cNvSpPr txBox="1">
            <a:spLocks/>
          </p:cNvSpPr>
          <p:nvPr/>
        </p:nvSpPr>
        <p:spPr>
          <a:xfrm>
            <a:off x="8613201" y="6547282"/>
            <a:ext cx="530799" cy="31071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600" dirty="0">
                <a:latin typeface="Comic Sans MS" panose="030F0702030302020204" pitchFamily="66" charset="0"/>
              </a:rPr>
              <a:t>3D</a:t>
            </a:r>
            <a:endParaRPr lang="en-GB" sz="16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5" name="テキスト ボックス 54">
                <a:extLst>
                  <a:ext uri="{FF2B5EF4-FFF2-40B4-BE49-F238E27FC236}">
                    <a16:creationId xmlns:a16="http://schemas.microsoft.com/office/drawing/2014/main" id="{98EDA7DB-733E-4FAA-97B7-E96F61F46C84}"/>
                  </a:ext>
                </a:extLst>
              </p:cNvPr>
              <p:cNvSpPr txBox="1"/>
              <p:nvPr/>
            </p:nvSpPr>
            <p:spPr>
              <a:xfrm>
                <a:off x="0" y="0"/>
                <a:ext cx="1059456" cy="518604"/>
              </a:xfrm>
              <a:prstGeom prst="rect">
                <a:avLst/>
              </a:prstGeom>
              <a:solidFill>
                <a:schemeClr val="bg1"/>
              </a:solidFill>
              <a:ln w="25400">
                <a:solidFill>
                  <a:schemeClr val="tx1"/>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𝑍</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𝑋</m:t>
                          </m:r>
                          <m:r>
                            <a:rPr lang="en-US" b="0" i="1" smtClean="0">
                              <a:latin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𝜇</m:t>
                          </m:r>
                        </m:num>
                        <m:den>
                          <m:r>
                            <a:rPr lang="en-US" b="0" i="1" smtClean="0">
                              <a:latin typeface="Cambria Math" panose="02040503050406030204" pitchFamily="18" charset="0"/>
                              <a:ea typeface="Cambria Math" panose="02040503050406030204" pitchFamily="18" charset="0"/>
                            </a:rPr>
                            <m:t>𝜎</m:t>
                          </m:r>
                        </m:den>
                      </m:f>
                    </m:oMath>
                  </m:oMathPara>
                </a14:m>
                <a:endParaRPr lang="en-GB" dirty="0"/>
              </a:p>
            </p:txBody>
          </p:sp>
        </mc:Choice>
        <mc:Fallback xmlns="">
          <p:sp>
            <p:nvSpPr>
              <p:cNvPr id="55" name="テキスト ボックス 54">
                <a:extLst>
                  <a:ext uri="{FF2B5EF4-FFF2-40B4-BE49-F238E27FC236}">
                    <a16:creationId xmlns:a16="http://schemas.microsoft.com/office/drawing/2014/main" id="{98EDA7DB-733E-4FAA-97B7-E96F61F46C84}"/>
                  </a:ext>
                </a:extLst>
              </p:cNvPr>
              <p:cNvSpPr txBox="1">
                <a:spLocks noRot="1" noChangeAspect="1" noMove="1" noResize="1" noEditPoints="1" noAdjustHandles="1" noChangeArrowheads="1" noChangeShapeType="1" noTextEdit="1"/>
              </p:cNvSpPr>
              <p:nvPr/>
            </p:nvSpPr>
            <p:spPr>
              <a:xfrm>
                <a:off x="0" y="0"/>
                <a:ext cx="1059456" cy="518604"/>
              </a:xfrm>
              <a:prstGeom prst="rect">
                <a:avLst/>
              </a:prstGeom>
              <a:blipFill>
                <a:blip r:embed="rId4"/>
                <a:stretch>
                  <a:fillRect/>
                </a:stretch>
              </a:blipFill>
              <a:ln w="25400">
                <a:solidFill>
                  <a:schemeClr val="tx1"/>
                </a:solidFill>
              </a:ln>
            </p:spPr>
            <p:txBody>
              <a:bodyPr/>
              <a:lstStyle/>
              <a:p>
                <a:r>
                  <a:rPr lang="en-GB">
                    <a:noFill/>
                  </a:rPr>
                  <a:t> </a:t>
                </a:r>
              </a:p>
            </p:txBody>
          </p:sp>
        </mc:Fallback>
      </mc:AlternateContent>
      <p:grpSp>
        <p:nvGrpSpPr>
          <p:cNvPr id="36" name="グループ化 35">
            <a:extLst>
              <a:ext uri="{FF2B5EF4-FFF2-40B4-BE49-F238E27FC236}">
                <a16:creationId xmlns:a16="http://schemas.microsoft.com/office/drawing/2014/main" id="{6BD302F5-2A93-41A6-BA42-327961817C76}"/>
              </a:ext>
            </a:extLst>
          </p:cNvPr>
          <p:cNvGrpSpPr/>
          <p:nvPr/>
        </p:nvGrpSpPr>
        <p:grpSpPr>
          <a:xfrm>
            <a:off x="6457063" y="1210488"/>
            <a:ext cx="2314772" cy="2087293"/>
            <a:chOff x="4499342" y="1196752"/>
            <a:chExt cx="4321250" cy="3985257"/>
          </a:xfrm>
        </p:grpSpPr>
        <p:cxnSp>
          <p:nvCxnSpPr>
            <p:cNvPr id="37" name="直線矢印コネクタ 36">
              <a:extLst>
                <a:ext uri="{FF2B5EF4-FFF2-40B4-BE49-F238E27FC236}">
                  <a16:creationId xmlns:a16="http://schemas.microsoft.com/office/drawing/2014/main" id="{7AC47C19-CB2F-4548-8EC7-96134A5ACB13}"/>
                </a:ext>
              </a:extLst>
            </p:cNvPr>
            <p:cNvCxnSpPr/>
            <p:nvPr/>
          </p:nvCxnSpPr>
          <p:spPr>
            <a:xfrm>
              <a:off x="4932040" y="4653136"/>
              <a:ext cx="3888432"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直線矢印コネクタ 37">
              <a:extLst>
                <a:ext uri="{FF2B5EF4-FFF2-40B4-BE49-F238E27FC236}">
                  <a16:creationId xmlns:a16="http://schemas.microsoft.com/office/drawing/2014/main" id="{816A1237-A013-4237-904C-E26602AE8264}"/>
                </a:ext>
              </a:extLst>
            </p:cNvPr>
            <p:cNvCxnSpPr>
              <a:cxnSpLocks/>
            </p:cNvCxnSpPr>
            <p:nvPr/>
          </p:nvCxnSpPr>
          <p:spPr>
            <a:xfrm flipV="1">
              <a:off x="4932040" y="1340768"/>
              <a:ext cx="0" cy="331236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テキスト ボックス 38">
              <a:extLst>
                <a:ext uri="{FF2B5EF4-FFF2-40B4-BE49-F238E27FC236}">
                  <a16:creationId xmlns:a16="http://schemas.microsoft.com/office/drawing/2014/main" id="{B26831C5-8DF2-44F0-AA43-C019C70630BE}"/>
                </a:ext>
              </a:extLst>
            </p:cNvPr>
            <p:cNvSpPr txBox="1"/>
            <p:nvPr/>
          </p:nvSpPr>
          <p:spPr>
            <a:xfrm>
              <a:off x="4499342" y="1196752"/>
              <a:ext cx="403393" cy="528873"/>
            </a:xfrm>
            <a:prstGeom prst="rect">
              <a:avLst/>
            </a:prstGeom>
            <a:noFill/>
          </p:spPr>
          <p:txBody>
            <a:bodyPr wrap="square" lIns="0" tIns="0" rIns="0" bIns="0" rtlCol="0">
              <a:spAutoFit/>
            </a:bodyPr>
            <a:lstStyle/>
            <a:p>
              <a:endParaRPr lang="en-GB" dirty="0"/>
            </a:p>
          </p:txBody>
        </p:sp>
        <p:sp>
          <p:nvSpPr>
            <p:cNvPr id="42" name="テキスト ボックス 41">
              <a:extLst>
                <a:ext uri="{FF2B5EF4-FFF2-40B4-BE49-F238E27FC236}">
                  <a16:creationId xmlns:a16="http://schemas.microsoft.com/office/drawing/2014/main" id="{8C3B0CC9-7681-4AFB-ACB8-04F9AC564F14}"/>
                </a:ext>
              </a:extLst>
            </p:cNvPr>
            <p:cNvSpPr txBox="1"/>
            <p:nvPr/>
          </p:nvSpPr>
          <p:spPr>
            <a:xfrm>
              <a:off x="8820471" y="4653136"/>
              <a:ext cx="121" cy="528873"/>
            </a:xfrm>
            <a:prstGeom prst="rect">
              <a:avLst/>
            </a:prstGeom>
            <a:noFill/>
          </p:spPr>
          <p:txBody>
            <a:bodyPr wrap="none" lIns="0" tIns="0" rIns="0" bIns="0" rtlCol="0">
              <a:spAutoFit/>
            </a:bodyPr>
            <a:lstStyle/>
            <a:p>
              <a:endParaRPr lang="en-GB" dirty="0"/>
            </a:p>
          </p:txBody>
        </p:sp>
        <p:grpSp>
          <p:nvGrpSpPr>
            <p:cNvPr id="44" name="グループ化 43">
              <a:extLst>
                <a:ext uri="{FF2B5EF4-FFF2-40B4-BE49-F238E27FC236}">
                  <a16:creationId xmlns:a16="http://schemas.microsoft.com/office/drawing/2014/main" id="{0458BBEB-F880-424C-B3A2-82999003231D}"/>
                </a:ext>
              </a:extLst>
            </p:cNvPr>
            <p:cNvGrpSpPr/>
            <p:nvPr/>
          </p:nvGrpSpPr>
          <p:grpSpPr>
            <a:xfrm>
              <a:off x="5058300" y="1628800"/>
              <a:ext cx="3637208" cy="2973657"/>
              <a:chOff x="5004048" y="1412776"/>
              <a:chExt cx="3637208" cy="2973657"/>
            </a:xfrm>
          </p:grpSpPr>
          <p:sp>
            <p:nvSpPr>
              <p:cNvPr id="45" name="Freeform 22">
                <a:extLst>
                  <a:ext uri="{FF2B5EF4-FFF2-40B4-BE49-F238E27FC236}">
                    <a16:creationId xmlns:a16="http://schemas.microsoft.com/office/drawing/2014/main" id="{558E61EF-92C1-4F02-8FE2-6404BA5D08D1}"/>
                  </a:ext>
                </a:extLst>
              </p:cNvPr>
              <p:cNvSpPr/>
              <p:nvPr/>
            </p:nvSpPr>
            <p:spPr>
              <a:xfrm>
                <a:off x="5004048" y="1412776"/>
                <a:ext cx="1837008" cy="2973657"/>
              </a:xfrm>
              <a:custGeom>
                <a:avLst/>
                <a:gdLst>
                  <a:gd name="connsiteX0" fmla="*/ 2331720 w 2331720"/>
                  <a:gd name="connsiteY0" fmla="*/ 0 h 2002536"/>
                  <a:gd name="connsiteX1" fmla="*/ 1664208 w 2331720"/>
                  <a:gd name="connsiteY1" fmla="*/ 265176 h 2002536"/>
                  <a:gd name="connsiteX2" fmla="*/ 932688 w 2331720"/>
                  <a:gd name="connsiteY2" fmla="*/ 1591056 h 2002536"/>
                  <a:gd name="connsiteX3" fmla="*/ 0 w 2331720"/>
                  <a:gd name="connsiteY3" fmla="*/ 2002536 h 2002536"/>
                  <a:gd name="connsiteX0" fmla="*/ 3178737 w 3178737"/>
                  <a:gd name="connsiteY0" fmla="*/ 0 h 2038731"/>
                  <a:gd name="connsiteX1" fmla="*/ 2511225 w 3178737"/>
                  <a:gd name="connsiteY1" fmla="*/ 265176 h 2038731"/>
                  <a:gd name="connsiteX2" fmla="*/ 1779705 w 3178737"/>
                  <a:gd name="connsiteY2" fmla="*/ 1591056 h 2038731"/>
                  <a:gd name="connsiteX3" fmla="*/ 0 w 3178737"/>
                  <a:gd name="connsiteY3" fmla="*/ 2038731 h 2038731"/>
                  <a:gd name="connsiteX0" fmla="*/ 3178737 w 3178737"/>
                  <a:gd name="connsiteY0" fmla="*/ 441 h 2039172"/>
                  <a:gd name="connsiteX1" fmla="*/ 2511225 w 3178737"/>
                  <a:gd name="connsiteY1" fmla="*/ 265617 h 2039172"/>
                  <a:gd name="connsiteX2" fmla="*/ 1779706 w 3178737"/>
                  <a:gd name="connsiteY2" fmla="*/ 1730244 h 2039172"/>
                  <a:gd name="connsiteX3" fmla="*/ 0 w 3178737"/>
                  <a:gd name="connsiteY3" fmla="*/ 2039172 h 2039172"/>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012111 w 3012111"/>
                  <a:gd name="connsiteY0" fmla="*/ 425 h 2027091"/>
                  <a:gd name="connsiteX1" fmla="*/ 2511225 w 3012111"/>
                  <a:gd name="connsiteY1" fmla="*/ 253536 h 2027091"/>
                  <a:gd name="connsiteX2" fmla="*/ 1779706 w 3012111"/>
                  <a:gd name="connsiteY2" fmla="*/ 1651806 h 2027091"/>
                  <a:gd name="connsiteX3" fmla="*/ 0 w 3012111"/>
                  <a:gd name="connsiteY3" fmla="*/ 2027091 h 2027091"/>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Lst>
                <a:ahLst/>
                <a:cxnLst>
                  <a:cxn ang="0">
                    <a:pos x="connsiteX0" y="connsiteY0"/>
                  </a:cxn>
                  <a:cxn ang="0">
                    <a:pos x="connsiteX1" y="connsiteY1"/>
                  </a:cxn>
                  <a:cxn ang="0">
                    <a:pos x="connsiteX2" y="connsiteY2"/>
                  </a:cxn>
                  <a:cxn ang="0">
                    <a:pos x="connsiteX3" y="connsiteY3"/>
                  </a:cxn>
                </a:cxnLst>
                <a:rect l="l" t="t" r="r" b="b"/>
                <a:pathLst>
                  <a:path w="2873255" h="2020633">
                    <a:moveTo>
                      <a:pt x="2873255" y="0"/>
                    </a:moveTo>
                    <a:cubicBezTo>
                      <a:pt x="2753284" y="12065"/>
                      <a:pt x="2693483" y="-27147"/>
                      <a:pt x="2511225" y="247078"/>
                    </a:cubicBezTo>
                    <a:cubicBezTo>
                      <a:pt x="2328967" y="521303"/>
                      <a:pt x="2209815" y="1367854"/>
                      <a:pt x="1779706" y="1645348"/>
                    </a:cubicBezTo>
                    <a:cubicBezTo>
                      <a:pt x="1502338" y="1934908"/>
                      <a:pt x="313775" y="1989836"/>
                      <a:pt x="0" y="2020633"/>
                    </a:cubicBezTo>
                  </a:path>
                </a:pathLst>
              </a:cu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Freeform 22">
                <a:extLst>
                  <a:ext uri="{FF2B5EF4-FFF2-40B4-BE49-F238E27FC236}">
                    <a16:creationId xmlns:a16="http://schemas.microsoft.com/office/drawing/2014/main" id="{17B6AA4D-477E-4337-8AF2-5D5DFEEA49C4}"/>
                  </a:ext>
                </a:extLst>
              </p:cNvPr>
              <p:cNvSpPr/>
              <p:nvPr/>
            </p:nvSpPr>
            <p:spPr>
              <a:xfrm flipH="1">
                <a:off x="6804248" y="1412776"/>
                <a:ext cx="1837008" cy="2973657"/>
              </a:xfrm>
              <a:custGeom>
                <a:avLst/>
                <a:gdLst>
                  <a:gd name="connsiteX0" fmla="*/ 2331720 w 2331720"/>
                  <a:gd name="connsiteY0" fmla="*/ 0 h 2002536"/>
                  <a:gd name="connsiteX1" fmla="*/ 1664208 w 2331720"/>
                  <a:gd name="connsiteY1" fmla="*/ 265176 h 2002536"/>
                  <a:gd name="connsiteX2" fmla="*/ 932688 w 2331720"/>
                  <a:gd name="connsiteY2" fmla="*/ 1591056 h 2002536"/>
                  <a:gd name="connsiteX3" fmla="*/ 0 w 2331720"/>
                  <a:gd name="connsiteY3" fmla="*/ 2002536 h 2002536"/>
                  <a:gd name="connsiteX0" fmla="*/ 3178737 w 3178737"/>
                  <a:gd name="connsiteY0" fmla="*/ 0 h 2038731"/>
                  <a:gd name="connsiteX1" fmla="*/ 2511225 w 3178737"/>
                  <a:gd name="connsiteY1" fmla="*/ 265176 h 2038731"/>
                  <a:gd name="connsiteX2" fmla="*/ 1779705 w 3178737"/>
                  <a:gd name="connsiteY2" fmla="*/ 1591056 h 2038731"/>
                  <a:gd name="connsiteX3" fmla="*/ 0 w 3178737"/>
                  <a:gd name="connsiteY3" fmla="*/ 2038731 h 2038731"/>
                  <a:gd name="connsiteX0" fmla="*/ 3178737 w 3178737"/>
                  <a:gd name="connsiteY0" fmla="*/ 441 h 2039172"/>
                  <a:gd name="connsiteX1" fmla="*/ 2511225 w 3178737"/>
                  <a:gd name="connsiteY1" fmla="*/ 265617 h 2039172"/>
                  <a:gd name="connsiteX2" fmla="*/ 1779706 w 3178737"/>
                  <a:gd name="connsiteY2" fmla="*/ 1730244 h 2039172"/>
                  <a:gd name="connsiteX3" fmla="*/ 0 w 3178737"/>
                  <a:gd name="connsiteY3" fmla="*/ 2039172 h 2039172"/>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012111 w 3012111"/>
                  <a:gd name="connsiteY0" fmla="*/ 425 h 2027091"/>
                  <a:gd name="connsiteX1" fmla="*/ 2511225 w 3012111"/>
                  <a:gd name="connsiteY1" fmla="*/ 253536 h 2027091"/>
                  <a:gd name="connsiteX2" fmla="*/ 1779706 w 3012111"/>
                  <a:gd name="connsiteY2" fmla="*/ 1651806 h 2027091"/>
                  <a:gd name="connsiteX3" fmla="*/ 0 w 3012111"/>
                  <a:gd name="connsiteY3" fmla="*/ 2027091 h 2027091"/>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Lst>
                <a:ahLst/>
                <a:cxnLst>
                  <a:cxn ang="0">
                    <a:pos x="connsiteX0" y="connsiteY0"/>
                  </a:cxn>
                  <a:cxn ang="0">
                    <a:pos x="connsiteX1" y="connsiteY1"/>
                  </a:cxn>
                  <a:cxn ang="0">
                    <a:pos x="connsiteX2" y="connsiteY2"/>
                  </a:cxn>
                  <a:cxn ang="0">
                    <a:pos x="connsiteX3" y="connsiteY3"/>
                  </a:cxn>
                </a:cxnLst>
                <a:rect l="l" t="t" r="r" b="b"/>
                <a:pathLst>
                  <a:path w="2873255" h="2020633">
                    <a:moveTo>
                      <a:pt x="2873255" y="0"/>
                    </a:moveTo>
                    <a:cubicBezTo>
                      <a:pt x="2753284" y="12065"/>
                      <a:pt x="2693483" y="-27147"/>
                      <a:pt x="2511225" y="247078"/>
                    </a:cubicBezTo>
                    <a:cubicBezTo>
                      <a:pt x="2328967" y="521303"/>
                      <a:pt x="2209815" y="1367854"/>
                      <a:pt x="1779706" y="1645348"/>
                    </a:cubicBezTo>
                    <a:cubicBezTo>
                      <a:pt x="1502338" y="1934908"/>
                      <a:pt x="313775" y="1989836"/>
                      <a:pt x="0" y="2020633"/>
                    </a:cubicBezTo>
                  </a:path>
                </a:pathLst>
              </a:cu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mc:AlternateContent xmlns:mc="http://schemas.openxmlformats.org/markup-compatibility/2006" xmlns:a14="http://schemas.microsoft.com/office/drawing/2010/main">
        <mc:Choice Requires="a14">
          <p:sp>
            <p:nvSpPr>
              <p:cNvPr id="47" name="テキスト ボックス 46">
                <a:extLst>
                  <a:ext uri="{FF2B5EF4-FFF2-40B4-BE49-F238E27FC236}">
                    <a16:creationId xmlns:a16="http://schemas.microsoft.com/office/drawing/2014/main" id="{3BB29D1C-5125-4109-ABB2-0A11B7BA3BBD}"/>
                  </a:ext>
                </a:extLst>
              </p:cNvPr>
              <p:cNvSpPr txBox="1"/>
              <p:nvPr/>
            </p:nvSpPr>
            <p:spPr>
              <a:xfrm>
                <a:off x="8172526" y="1448706"/>
                <a:ext cx="859914"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smtClean="0">
                          <a:latin typeface="Cambria Math" panose="02040503050406030204" pitchFamily="18" charset="0"/>
                          <a:ea typeface="Cambria Math" panose="02040503050406030204" pitchFamily="18" charset="0"/>
                        </a:rPr>
                        <m:t>𝜇</m:t>
                      </m:r>
                      <m:r>
                        <a:rPr lang="en-US" sz="1400" b="0" i="1" smtClean="0">
                          <a:latin typeface="Cambria Math" panose="02040503050406030204" pitchFamily="18" charset="0"/>
                          <a:ea typeface="Cambria Math" panose="02040503050406030204" pitchFamily="18" charset="0"/>
                        </a:rPr>
                        <m:t>=127</m:t>
                      </m:r>
                    </m:oMath>
                  </m:oMathPara>
                </a14:m>
                <a:endParaRPr lang="en-GB" sz="1400" dirty="0"/>
              </a:p>
            </p:txBody>
          </p:sp>
        </mc:Choice>
        <mc:Fallback xmlns="">
          <p:sp>
            <p:nvSpPr>
              <p:cNvPr id="47" name="テキスト ボックス 46">
                <a:extLst>
                  <a:ext uri="{FF2B5EF4-FFF2-40B4-BE49-F238E27FC236}">
                    <a16:creationId xmlns:a16="http://schemas.microsoft.com/office/drawing/2014/main" id="{3BB29D1C-5125-4109-ABB2-0A11B7BA3BBD}"/>
                  </a:ext>
                </a:extLst>
              </p:cNvPr>
              <p:cNvSpPr txBox="1">
                <a:spLocks noRot="1" noChangeAspect="1" noMove="1" noResize="1" noEditPoints="1" noAdjustHandles="1" noChangeArrowheads="1" noChangeShapeType="1" noTextEdit="1"/>
              </p:cNvSpPr>
              <p:nvPr/>
            </p:nvSpPr>
            <p:spPr>
              <a:xfrm>
                <a:off x="8172526" y="1448706"/>
                <a:ext cx="859914" cy="307777"/>
              </a:xfrm>
              <a:prstGeom prst="rect">
                <a:avLst/>
              </a:prstGeom>
              <a:blipFill>
                <a:blip r:embed="rId5"/>
                <a:stretch>
                  <a:fillRect b="-2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8" name="テキスト ボックス 47">
                <a:extLst>
                  <a:ext uri="{FF2B5EF4-FFF2-40B4-BE49-F238E27FC236}">
                    <a16:creationId xmlns:a16="http://schemas.microsoft.com/office/drawing/2014/main" id="{1B7F950E-9B2B-4AD1-9E94-E00A2A9F1470}"/>
                  </a:ext>
                </a:extLst>
              </p:cNvPr>
              <p:cNvSpPr txBox="1"/>
              <p:nvPr/>
            </p:nvSpPr>
            <p:spPr>
              <a:xfrm>
                <a:off x="8174005" y="1796414"/>
                <a:ext cx="768094"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smtClean="0">
                          <a:latin typeface="Cambria Math" panose="02040503050406030204" pitchFamily="18" charset="0"/>
                          <a:ea typeface="Cambria Math" panose="02040503050406030204" pitchFamily="18" charset="0"/>
                        </a:rPr>
                        <m:t>𝜎</m:t>
                      </m:r>
                      <m:r>
                        <a:rPr lang="en-US" sz="1400" b="0" i="1" smtClean="0">
                          <a:latin typeface="Cambria Math" panose="02040503050406030204" pitchFamily="18" charset="0"/>
                          <a:ea typeface="Cambria Math" panose="02040503050406030204" pitchFamily="18" charset="0"/>
                        </a:rPr>
                        <m:t>=16</m:t>
                      </m:r>
                    </m:oMath>
                  </m:oMathPara>
                </a14:m>
                <a:endParaRPr lang="en-GB" sz="1400" dirty="0"/>
              </a:p>
            </p:txBody>
          </p:sp>
        </mc:Choice>
        <mc:Fallback xmlns="">
          <p:sp>
            <p:nvSpPr>
              <p:cNvPr id="48" name="テキスト ボックス 47">
                <a:extLst>
                  <a:ext uri="{FF2B5EF4-FFF2-40B4-BE49-F238E27FC236}">
                    <a16:creationId xmlns:a16="http://schemas.microsoft.com/office/drawing/2014/main" id="{1B7F950E-9B2B-4AD1-9E94-E00A2A9F1470}"/>
                  </a:ext>
                </a:extLst>
              </p:cNvPr>
              <p:cNvSpPr txBox="1">
                <a:spLocks noRot="1" noChangeAspect="1" noMove="1" noResize="1" noEditPoints="1" noAdjustHandles="1" noChangeArrowheads="1" noChangeShapeType="1" noTextEdit="1"/>
              </p:cNvSpPr>
              <p:nvPr/>
            </p:nvSpPr>
            <p:spPr>
              <a:xfrm>
                <a:off x="8174005" y="1796414"/>
                <a:ext cx="768094" cy="307777"/>
              </a:xfrm>
              <a:prstGeom prst="rect">
                <a:avLst/>
              </a:prstGeom>
              <a:blipFill>
                <a:blip r:embed="rId6"/>
                <a:stretch>
                  <a:fillRect/>
                </a:stretch>
              </a:blipFill>
            </p:spPr>
            <p:txBody>
              <a:bodyPr/>
              <a:lstStyle/>
              <a:p>
                <a:r>
                  <a:rPr lang="en-GB">
                    <a:noFill/>
                  </a:rPr>
                  <a:t> </a:t>
                </a:r>
              </a:p>
            </p:txBody>
          </p:sp>
        </mc:Fallback>
      </mc:AlternateContent>
      <p:cxnSp>
        <p:nvCxnSpPr>
          <p:cNvPr id="49" name="直線矢印コネクタ 48">
            <a:extLst>
              <a:ext uri="{FF2B5EF4-FFF2-40B4-BE49-F238E27FC236}">
                <a16:creationId xmlns:a16="http://schemas.microsoft.com/office/drawing/2014/main" id="{0E2AF55E-C664-4873-95A8-49A661E82A5A}"/>
              </a:ext>
            </a:extLst>
          </p:cNvPr>
          <p:cNvCxnSpPr>
            <a:cxnSpLocks/>
          </p:cNvCxnSpPr>
          <p:nvPr/>
        </p:nvCxnSpPr>
        <p:spPr>
          <a:xfrm flipV="1">
            <a:off x="7730322" y="1436775"/>
            <a:ext cx="0" cy="1567003"/>
          </a:xfrm>
          <a:prstGeom prst="straightConnector1">
            <a:avLst/>
          </a:prstGeom>
          <a:ln w="25400">
            <a:solidFill>
              <a:srgbClr val="0000FF"/>
            </a:solidFill>
            <a:prstDash val="dash"/>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0" name="テキスト ボックス 49">
                <a:extLst>
                  <a:ext uri="{FF2B5EF4-FFF2-40B4-BE49-F238E27FC236}">
                    <a16:creationId xmlns:a16="http://schemas.microsoft.com/office/drawing/2014/main" id="{FDDCA6CE-8B08-4E80-8926-56836EC31584}"/>
                  </a:ext>
                </a:extLst>
              </p:cNvPr>
              <p:cNvSpPr txBox="1"/>
              <p:nvPr/>
            </p:nvSpPr>
            <p:spPr>
              <a:xfrm>
                <a:off x="7628609" y="3010836"/>
                <a:ext cx="275514" cy="261610"/>
              </a:xfrm>
              <a:prstGeom prst="rect">
                <a:avLst/>
              </a:prstGeom>
              <a:noFill/>
            </p:spPr>
            <p:txBody>
              <a:bodyPr wrap="square" rtlCol="0">
                <a:spAutoFit/>
              </a:bodyPr>
              <a:lstStyle/>
              <a:p>
                <a:pPr algn="ctr"/>
                <a14:m>
                  <m:oMathPara xmlns:m="http://schemas.openxmlformats.org/officeDocument/2006/math">
                    <m:oMathParaPr>
                      <m:jc m:val="center"/>
                    </m:oMathParaPr>
                    <m:oMath xmlns:m="http://schemas.openxmlformats.org/officeDocument/2006/math">
                      <m:r>
                        <a:rPr lang="en-US" sz="1100" b="0" i="1" smtClean="0">
                          <a:solidFill>
                            <a:srgbClr val="0000FF"/>
                          </a:solidFill>
                          <a:latin typeface="Cambria Math" panose="02040503050406030204" pitchFamily="18" charset="0"/>
                          <a:ea typeface="Cambria Math" panose="02040503050406030204" pitchFamily="18" charset="0"/>
                        </a:rPr>
                        <m:t>127</m:t>
                      </m:r>
                    </m:oMath>
                  </m:oMathPara>
                </a14:m>
                <a:endParaRPr lang="en-GB" sz="1100" dirty="0">
                  <a:solidFill>
                    <a:srgbClr val="0000FF"/>
                  </a:solidFill>
                  <a:latin typeface="Comic Sans MS" panose="030F0702030302020204" pitchFamily="66" charset="0"/>
                </a:endParaRPr>
              </a:p>
            </p:txBody>
          </p:sp>
        </mc:Choice>
        <mc:Fallback xmlns="">
          <p:sp>
            <p:nvSpPr>
              <p:cNvPr id="50" name="テキスト ボックス 49">
                <a:extLst>
                  <a:ext uri="{FF2B5EF4-FFF2-40B4-BE49-F238E27FC236}">
                    <a16:creationId xmlns:a16="http://schemas.microsoft.com/office/drawing/2014/main" id="{FDDCA6CE-8B08-4E80-8926-56836EC31584}"/>
                  </a:ext>
                </a:extLst>
              </p:cNvPr>
              <p:cNvSpPr txBox="1">
                <a:spLocks noRot="1" noChangeAspect="1" noMove="1" noResize="1" noEditPoints="1" noAdjustHandles="1" noChangeArrowheads="1" noChangeShapeType="1" noTextEdit="1"/>
              </p:cNvSpPr>
              <p:nvPr/>
            </p:nvSpPr>
            <p:spPr>
              <a:xfrm>
                <a:off x="7628609" y="3010836"/>
                <a:ext cx="275514" cy="261610"/>
              </a:xfrm>
              <a:prstGeom prst="rect">
                <a:avLst/>
              </a:prstGeom>
              <a:blipFill>
                <a:blip r:embed="rId7"/>
                <a:stretch>
                  <a:fillRect l="-17391" r="-217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1" name="テキスト ボックス 50">
                <a:extLst>
                  <a:ext uri="{FF2B5EF4-FFF2-40B4-BE49-F238E27FC236}">
                    <a16:creationId xmlns:a16="http://schemas.microsoft.com/office/drawing/2014/main" id="{1F8E6F41-C8AD-400E-8662-EF7C0FC25965}"/>
                  </a:ext>
                </a:extLst>
              </p:cNvPr>
              <p:cNvSpPr txBox="1"/>
              <p:nvPr/>
            </p:nvSpPr>
            <p:spPr>
              <a:xfrm>
                <a:off x="7874495" y="1100832"/>
                <a:ext cx="1380891"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𝑆</m:t>
                      </m:r>
                      <m:r>
                        <a:rPr lang="en-US" sz="1400" b="0" i="1" smtClean="0">
                          <a:latin typeface="Cambria Math" panose="02040503050406030204" pitchFamily="18" charset="0"/>
                          <a:ea typeface="Cambria Math" panose="02040503050406030204" pitchFamily="18" charset="0"/>
                        </a:rPr>
                        <m:t>~</m:t>
                      </m:r>
                      <m:r>
                        <a:rPr lang="en-US" sz="1400" b="0" i="1" smtClean="0">
                          <a:latin typeface="Cambria Math" panose="02040503050406030204" pitchFamily="18" charset="0"/>
                          <a:ea typeface="Cambria Math" panose="02040503050406030204" pitchFamily="18" charset="0"/>
                        </a:rPr>
                        <m:t>𝑁</m:t>
                      </m:r>
                      <m:r>
                        <a:rPr lang="en-US" sz="1400" b="0" i="1" smtClean="0">
                          <a:latin typeface="Cambria Math" panose="02040503050406030204" pitchFamily="18" charset="0"/>
                          <a:ea typeface="Cambria Math" panose="02040503050406030204" pitchFamily="18" charset="0"/>
                        </a:rPr>
                        <m:t>(127,</m:t>
                      </m:r>
                      <m:sSup>
                        <m:sSupPr>
                          <m:ctrlPr>
                            <a:rPr lang="en-US" sz="1400" b="0" i="1" smtClean="0">
                              <a:latin typeface="Cambria Math" panose="02040503050406030204" pitchFamily="18" charset="0"/>
                              <a:ea typeface="Cambria Math" panose="02040503050406030204" pitchFamily="18" charset="0"/>
                            </a:rPr>
                          </m:ctrlPr>
                        </m:sSupPr>
                        <m:e>
                          <m:r>
                            <a:rPr lang="en-US" sz="1400" b="0" i="1" smtClean="0">
                              <a:latin typeface="Cambria Math" panose="02040503050406030204" pitchFamily="18" charset="0"/>
                              <a:ea typeface="Cambria Math" panose="02040503050406030204" pitchFamily="18" charset="0"/>
                            </a:rPr>
                            <m:t>16</m:t>
                          </m:r>
                        </m:e>
                        <m:sup>
                          <m:r>
                            <a:rPr lang="en-US" sz="1400" b="0" i="1" smtClean="0">
                              <a:latin typeface="Cambria Math" panose="02040503050406030204" pitchFamily="18" charset="0"/>
                              <a:ea typeface="Cambria Math" panose="02040503050406030204" pitchFamily="18" charset="0"/>
                            </a:rPr>
                            <m:t>2</m:t>
                          </m:r>
                        </m:sup>
                      </m:sSup>
                      <m:r>
                        <a:rPr lang="en-US" sz="1400" b="0" i="1" smtClean="0">
                          <a:latin typeface="Cambria Math" panose="02040503050406030204" pitchFamily="18" charset="0"/>
                          <a:ea typeface="Cambria Math" panose="02040503050406030204" pitchFamily="18" charset="0"/>
                        </a:rPr>
                        <m:t>)</m:t>
                      </m:r>
                    </m:oMath>
                  </m:oMathPara>
                </a14:m>
                <a:endParaRPr lang="en-GB" sz="1400" dirty="0"/>
              </a:p>
            </p:txBody>
          </p:sp>
        </mc:Choice>
        <mc:Fallback xmlns="">
          <p:sp>
            <p:nvSpPr>
              <p:cNvPr id="51" name="テキスト ボックス 50">
                <a:extLst>
                  <a:ext uri="{FF2B5EF4-FFF2-40B4-BE49-F238E27FC236}">
                    <a16:creationId xmlns:a16="http://schemas.microsoft.com/office/drawing/2014/main" id="{1F8E6F41-C8AD-400E-8662-EF7C0FC25965}"/>
                  </a:ext>
                </a:extLst>
              </p:cNvPr>
              <p:cNvSpPr txBox="1">
                <a:spLocks noRot="1" noChangeAspect="1" noMove="1" noResize="1" noEditPoints="1" noAdjustHandles="1" noChangeArrowheads="1" noChangeShapeType="1" noTextEdit="1"/>
              </p:cNvSpPr>
              <p:nvPr/>
            </p:nvSpPr>
            <p:spPr>
              <a:xfrm>
                <a:off x="7874495" y="1100832"/>
                <a:ext cx="1380891" cy="307777"/>
              </a:xfrm>
              <a:prstGeom prst="rect">
                <a:avLst/>
              </a:prstGeom>
              <a:blipFill>
                <a:blip r:embed="rId8"/>
                <a:stretch>
                  <a:fillRect b="-10000"/>
                </a:stretch>
              </a:blipFill>
            </p:spPr>
            <p:txBody>
              <a:bodyPr/>
              <a:lstStyle/>
              <a:p>
                <a:r>
                  <a:rPr lang="en-GB">
                    <a:noFill/>
                  </a:rPr>
                  <a:t> </a:t>
                </a:r>
              </a:p>
            </p:txBody>
          </p:sp>
        </mc:Fallback>
      </mc:AlternateContent>
      <p:cxnSp>
        <p:nvCxnSpPr>
          <p:cNvPr id="52" name="直線矢印コネクタ 51">
            <a:extLst>
              <a:ext uri="{FF2B5EF4-FFF2-40B4-BE49-F238E27FC236}">
                <a16:creationId xmlns:a16="http://schemas.microsoft.com/office/drawing/2014/main" id="{AC085544-68FE-46A9-A16D-AA1FA2AB6D55}"/>
              </a:ext>
            </a:extLst>
          </p:cNvPr>
          <p:cNvCxnSpPr>
            <a:cxnSpLocks/>
          </p:cNvCxnSpPr>
          <p:nvPr/>
        </p:nvCxnSpPr>
        <p:spPr>
          <a:xfrm flipV="1">
            <a:off x="8223589" y="2862477"/>
            <a:ext cx="0" cy="160537"/>
          </a:xfrm>
          <a:prstGeom prst="straightConnector1">
            <a:avLst/>
          </a:prstGeom>
          <a:ln w="25400">
            <a:solidFill>
              <a:srgbClr val="0000FF"/>
            </a:solidFill>
            <a:prstDash val="dash"/>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3" name="テキスト ボックス 52">
                <a:extLst>
                  <a:ext uri="{FF2B5EF4-FFF2-40B4-BE49-F238E27FC236}">
                    <a16:creationId xmlns:a16="http://schemas.microsoft.com/office/drawing/2014/main" id="{DF779CC5-DA3A-4D99-AC98-523D4DD77793}"/>
                  </a:ext>
                </a:extLst>
              </p:cNvPr>
              <p:cNvSpPr txBox="1"/>
              <p:nvPr/>
            </p:nvSpPr>
            <p:spPr>
              <a:xfrm>
                <a:off x="8120572" y="3010837"/>
                <a:ext cx="275514" cy="261610"/>
              </a:xfrm>
              <a:prstGeom prst="rect">
                <a:avLst/>
              </a:prstGeom>
              <a:noFill/>
            </p:spPr>
            <p:txBody>
              <a:bodyPr wrap="square" rtlCol="0">
                <a:spAutoFit/>
              </a:bodyPr>
              <a:lstStyle/>
              <a:p>
                <a:pPr algn="ctr"/>
                <a14:m>
                  <m:oMathPara xmlns:m="http://schemas.openxmlformats.org/officeDocument/2006/math">
                    <m:oMathParaPr>
                      <m:jc m:val="center"/>
                    </m:oMathParaPr>
                    <m:oMath xmlns:m="http://schemas.openxmlformats.org/officeDocument/2006/math">
                      <m:r>
                        <a:rPr lang="en-US" sz="1100" b="0" i="1" smtClean="0">
                          <a:solidFill>
                            <a:srgbClr val="0000FF"/>
                          </a:solidFill>
                          <a:latin typeface="Cambria Math" panose="02040503050406030204" pitchFamily="18" charset="0"/>
                        </a:rPr>
                        <m:t>?</m:t>
                      </m:r>
                    </m:oMath>
                  </m:oMathPara>
                </a14:m>
                <a:endParaRPr lang="en-GB" sz="1100" dirty="0">
                  <a:solidFill>
                    <a:srgbClr val="0000FF"/>
                  </a:solidFill>
                  <a:latin typeface="Comic Sans MS" panose="030F0702030302020204" pitchFamily="66" charset="0"/>
                </a:endParaRPr>
              </a:p>
            </p:txBody>
          </p:sp>
        </mc:Choice>
        <mc:Fallback xmlns="">
          <p:sp>
            <p:nvSpPr>
              <p:cNvPr id="53" name="テキスト ボックス 52">
                <a:extLst>
                  <a:ext uri="{FF2B5EF4-FFF2-40B4-BE49-F238E27FC236}">
                    <a16:creationId xmlns:a16="http://schemas.microsoft.com/office/drawing/2014/main" id="{DF779CC5-DA3A-4D99-AC98-523D4DD77793}"/>
                  </a:ext>
                </a:extLst>
              </p:cNvPr>
              <p:cNvSpPr txBox="1">
                <a:spLocks noRot="1" noChangeAspect="1" noMove="1" noResize="1" noEditPoints="1" noAdjustHandles="1" noChangeArrowheads="1" noChangeShapeType="1" noTextEdit="1"/>
              </p:cNvSpPr>
              <p:nvPr/>
            </p:nvSpPr>
            <p:spPr>
              <a:xfrm>
                <a:off x="8120572" y="3010837"/>
                <a:ext cx="275514" cy="261610"/>
              </a:xfrm>
              <a:prstGeom prst="rect">
                <a:avLst/>
              </a:prstGeom>
              <a:blipFill>
                <a:blip r:embed="rId9"/>
                <a:stretch>
                  <a:fillRect/>
                </a:stretch>
              </a:blipFill>
            </p:spPr>
            <p:txBody>
              <a:bodyPr/>
              <a:lstStyle/>
              <a:p>
                <a:r>
                  <a:rPr lang="en-GB">
                    <a:noFill/>
                  </a:rPr>
                  <a:t> </a:t>
                </a:r>
              </a:p>
            </p:txBody>
          </p:sp>
        </mc:Fallback>
      </mc:AlternateContent>
      <p:sp>
        <p:nvSpPr>
          <p:cNvPr id="54" name="テキスト ボックス 53">
            <a:extLst>
              <a:ext uri="{FF2B5EF4-FFF2-40B4-BE49-F238E27FC236}">
                <a16:creationId xmlns:a16="http://schemas.microsoft.com/office/drawing/2014/main" id="{B03A0D80-8122-4D6B-8001-EC588E191EAC}"/>
              </a:ext>
            </a:extLst>
          </p:cNvPr>
          <p:cNvSpPr txBox="1"/>
          <p:nvPr/>
        </p:nvSpPr>
        <p:spPr>
          <a:xfrm>
            <a:off x="8204932" y="2459116"/>
            <a:ext cx="761515" cy="461665"/>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Area = 0.05</a:t>
            </a:r>
            <a:endParaRPr lang="en-GB" sz="1200" dirty="0">
              <a:solidFill>
                <a:srgbClr val="FF0000"/>
              </a:solidFill>
              <a:latin typeface="Comic Sans MS" panose="030F0702030302020204" pitchFamily="66" charset="0"/>
            </a:endParaRPr>
          </a:p>
        </p:txBody>
      </p:sp>
      <p:sp>
        <p:nvSpPr>
          <p:cNvPr id="56" name="フリーフォーム: 図形 55">
            <a:extLst>
              <a:ext uri="{FF2B5EF4-FFF2-40B4-BE49-F238E27FC236}">
                <a16:creationId xmlns:a16="http://schemas.microsoft.com/office/drawing/2014/main" id="{9B329DCE-BE47-4CAF-B21A-208454AA4351}"/>
              </a:ext>
            </a:extLst>
          </p:cNvPr>
          <p:cNvSpPr/>
          <p:nvPr/>
        </p:nvSpPr>
        <p:spPr>
          <a:xfrm>
            <a:off x="8216438" y="5512109"/>
            <a:ext cx="525463" cy="174625"/>
          </a:xfrm>
          <a:custGeom>
            <a:avLst/>
            <a:gdLst>
              <a:gd name="connsiteX0" fmla="*/ 0 w 482600"/>
              <a:gd name="connsiteY0" fmla="*/ 174625 h 174625"/>
              <a:gd name="connsiteX1" fmla="*/ 0 w 482600"/>
              <a:gd name="connsiteY1" fmla="*/ 0 h 174625"/>
              <a:gd name="connsiteX2" fmla="*/ 117475 w 482600"/>
              <a:gd name="connsiteY2" fmla="*/ 60325 h 174625"/>
              <a:gd name="connsiteX3" fmla="*/ 298450 w 482600"/>
              <a:gd name="connsiteY3" fmla="*/ 117475 h 174625"/>
              <a:gd name="connsiteX4" fmla="*/ 482600 w 482600"/>
              <a:gd name="connsiteY4" fmla="*/ 155575 h 174625"/>
              <a:gd name="connsiteX5" fmla="*/ 0 w 482600"/>
              <a:gd name="connsiteY5" fmla="*/ 174625 h 174625"/>
              <a:gd name="connsiteX0" fmla="*/ 0 w 525463"/>
              <a:gd name="connsiteY0" fmla="*/ 174625 h 174625"/>
              <a:gd name="connsiteX1" fmla="*/ 0 w 525463"/>
              <a:gd name="connsiteY1" fmla="*/ 0 h 174625"/>
              <a:gd name="connsiteX2" fmla="*/ 117475 w 525463"/>
              <a:gd name="connsiteY2" fmla="*/ 60325 h 174625"/>
              <a:gd name="connsiteX3" fmla="*/ 298450 w 525463"/>
              <a:gd name="connsiteY3" fmla="*/ 117475 h 174625"/>
              <a:gd name="connsiteX4" fmla="*/ 525463 w 525463"/>
              <a:gd name="connsiteY4" fmla="*/ 174625 h 174625"/>
              <a:gd name="connsiteX5" fmla="*/ 0 w 525463"/>
              <a:gd name="connsiteY5" fmla="*/ 174625 h 174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25463" h="174625">
                <a:moveTo>
                  <a:pt x="0" y="174625"/>
                </a:moveTo>
                <a:lnTo>
                  <a:pt x="0" y="0"/>
                </a:lnTo>
                <a:lnTo>
                  <a:pt x="117475" y="60325"/>
                </a:lnTo>
                <a:lnTo>
                  <a:pt x="298450" y="117475"/>
                </a:lnTo>
                <a:lnTo>
                  <a:pt x="525463" y="174625"/>
                </a:lnTo>
                <a:lnTo>
                  <a:pt x="0" y="174625"/>
                </a:lnTo>
                <a:close/>
              </a:path>
            </a:pathLst>
          </a:custGeom>
          <a:solidFill>
            <a:schemeClr val="accent5">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57" name="グループ化 56">
            <a:extLst>
              <a:ext uri="{FF2B5EF4-FFF2-40B4-BE49-F238E27FC236}">
                <a16:creationId xmlns:a16="http://schemas.microsoft.com/office/drawing/2014/main" id="{E59F4326-EEF5-4D32-A1D2-66FECB62EA4C}"/>
              </a:ext>
            </a:extLst>
          </p:cNvPr>
          <p:cNvGrpSpPr/>
          <p:nvPr/>
        </p:nvGrpSpPr>
        <p:grpSpPr>
          <a:xfrm>
            <a:off x="6449665" y="3875269"/>
            <a:ext cx="2314772" cy="2087293"/>
            <a:chOff x="4499342" y="1196752"/>
            <a:chExt cx="4321250" cy="3985257"/>
          </a:xfrm>
        </p:grpSpPr>
        <p:cxnSp>
          <p:nvCxnSpPr>
            <p:cNvPr id="58" name="直線矢印コネクタ 57">
              <a:extLst>
                <a:ext uri="{FF2B5EF4-FFF2-40B4-BE49-F238E27FC236}">
                  <a16:creationId xmlns:a16="http://schemas.microsoft.com/office/drawing/2014/main" id="{8620124D-5924-4C38-B34A-C00BB3EFDB9B}"/>
                </a:ext>
              </a:extLst>
            </p:cNvPr>
            <p:cNvCxnSpPr/>
            <p:nvPr/>
          </p:nvCxnSpPr>
          <p:spPr>
            <a:xfrm>
              <a:off x="4932040" y="4653136"/>
              <a:ext cx="3888432"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9" name="直線矢印コネクタ 58">
              <a:extLst>
                <a:ext uri="{FF2B5EF4-FFF2-40B4-BE49-F238E27FC236}">
                  <a16:creationId xmlns:a16="http://schemas.microsoft.com/office/drawing/2014/main" id="{B33A1F49-B676-4A1B-B026-2B3C99B3959C}"/>
                </a:ext>
              </a:extLst>
            </p:cNvPr>
            <p:cNvCxnSpPr>
              <a:cxnSpLocks/>
            </p:cNvCxnSpPr>
            <p:nvPr/>
          </p:nvCxnSpPr>
          <p:spPr>
            <a:xfrm flipV="1">
              <a:off x="4932040" y="1340768"/>
              <a:ext cx="0" cy="331236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0" name="テキスト ボックス 59">
              <a:extLst>
                <a:ext uri="{FF2B5EF4-FFF2-40B4-BE49-F238E27FC236}">
                  <a16:creationId xmlns:a16="http://schemas.microsoft.com/office/drawing/2014/main" id="{5B56A2F0-BA40-4B2D-BBF6-B55E9C441FE8}"/>
                </a:ext>
              </a:extLst>
            </p:cNvPr>
            <p:cNvSpPr txBox="1"/>
            <p:nvPr/>
          </p:nvSpPr>
          <p:spPr>
            <a:xfrm>
              <a:off x="4499342" y="1196752"/>
              <a:ext cx="403393" cy="528873"/>
            </a:xfrm>
            <a:prstGeom prst="rect">
              <a:avLst/>
            </a:prstGeom>
            <a:noFill/>
          </p:spPr>
          <p:txBody>
            <a:bodyPr wrap="square" lIns="0" tIns="0" rIns="0" bIns="0" rtlCol="0">
              <a:spAutoFit/>
            </a:bodyPr>
            <a:lstStyle/>
            <a:p>
              <a:endParaRPr lang="en-GB" dirty="0"/>
            </a:p>
          </p:txBody>
        </p:sp>
        <p:sp>
          <p:nvSpPr>
            <p:cNvPr id="61" name="テキスト ボックス 60">
              <a:extLst>
                <a:ext uri="{FF2B5EF4-FFF2-40B4-BE49-F238E27FC236}">
                  <a16:creationId xmlns:a16="http://schemas.microsoft.com/office/drawing/2014/main" id="{5EBCA15E-7679-4E61-A801-0303D6E92D33}"/>
                </a:ext>
              </a:extLst>
            </p:cNvPr>
            <p:cNvSpPr txBox="1"/>
            <p:nvPr/>
          </p:nvSpPr>
          <p:spPr>
            <a:xfrm>
              <a:off x="8820471" y="4653136"/>
              <a:ext cx="121" cy="528873"/>
            </a:xfrm>
            <a:prstGeom prst="rect">
              <a:avLst/>
            </a:prstGeom>
            <a:noFill/>
          </p:spPr>
          <p:txBody>
            <a:bodyPr wrap="none" lIns="0" tIns="0" rIns="0" bIns="0" rtlCol="0">
              <a:spAutoFit/>
            </a:bodyPr>
            <a:lstStyle/>
            <a:p>
              <a:endParaRPr lang="en-GB" dirty="0"/>
            </a:p>
          </p:txBody>
        </p:sp>
        <p:grpSp>
          <p:nvGrpSpPr>
            <p:cNvPr id="62" name="グループ化 61">
              <a:extLst>
                <a:ext uri="{FF2B5EF4-FFF2-40B4-BE49-F238E27FC236}">
                  <a16:creationId xmlns:a16="http://schemas.microsoft.com/office/drawing/2014/main" id="{1688C2E2-C087-4C58-BB50-49E09BB829E1}"/>
                </a:ext>
              </a:extLst>
            </p:cNvPr>
            <p:cNvGrpSpPr/>
            <p:nvPr/>
          </p:nvGrpSpPr>
          <p:grpSpPr>
            <a:xfrm>
              <a:off x="5058300" y="1628800"/>
              <a:ext cx="3637208" cy="2973657"/>
              <a:chOff x="5004048" y="1412776"/>
              <a:chExt cx="3637208" cy="2973657"/>
            </a:xfrm>
          </p:grpSpPr>
          <p:sp>
            <p:nvSpPr>
              <p:cNvPr id="63" name="Freeform 22">
                <a:extLst>
                  <a:ext uri="{FF2B5EF4-FFF2-40B4-BE49-F238E27FC236}">
                    <a16:creationId xmlns:a16="http://schemas.microsoft.com/office/drawing/2014/main" id="{16174289-F040-4C6A-A5A4-28FC9AC56CEB}"/>
                  </a:ext>
                </a:extLst>
              </p:cNvPr>
              <p:cNvSpPr/>
              <p:nvPr/>
            </p:nvSpPr>
            <p:spPr>
              <a:xfrm>
                <a:off x="5004048" y="1412776"/>
                <a:ext cx="1837008" cy="2973657"/>
              </a:xfrm>
              <a:custGeom>
                <a:avLst/>
                <a:gdLst>
                  <a:gd name="connsiteX0" fmla="*/ 2331720 w 2331720"/>
                  <a:gd name="connsiteY0" fmla="*/ 0 h 2002536"/>
                  <a:gd name="connsiteX1" fmla="*/ 1664208 w 2331720"/>
                  <a:gd name="connsiteY1" fmla="*/ 265176 h 2002536"/>
                  <a:gd name="connsiteX2" fmla="*/ 932688 w 2331720"/>
                  <a:gd name="connsiteY2" fmla="*/ 1591056 h 2002536"/>
                  <a:gd name="connsiteX3" fmla="*/ 0 w 2331720"/>
                  <a:gd name="connsiteY3" fmla="*/ 2002536 h 2002536"/>
                  <a:gd name="connsiteX0" fmla="*/ 3178737 w 3178737"/>
                  <a:gd name="connsiteY0" fmla="*/ 0 h 2038731"/>
                  <a:gd name="connsiteX1" fmla="*/ 2511225 w 3178737"/>
                  <a:gd name="connsiteY1" fmla="*/ 265176 h 2038731"/>
                  <a:gd name="connsiteX2" fmla="*/ 1779705 w 3178737"/>
                  <a:gd name="connsiteY2" fmla="*/ 1591056 h 2038731"/>
                  <a:gd name="connsiteX3" fmla="*/ 0 w 3178737"/>
                  <a:gd name="connsiteY3" fmla="*/ 2038731 h 2038731"/>
                  <a:gd name="connsiteX0" fmla="*/ 3178737 w 3178737"/>
                  <a:gd name="connsiteY0" fmla="*/ 441 h 2039172"/>
                  <a:gd name="connsiteX1" fmla="*/ 2511225 w 3178737"/>
                  <a:gd name="connsiteY1" fmla="*/ 265617 h 2039172"/>
                  <a:gd name="connsiteX2" fmla="*/ 1779706 w 3178737"/>
                  <a:gd name="connsiteY2" fmla="*/ 1730244 h 2039172"/>
                  <a:gd name="connsiteX3" fmla="*/ 0 w 3178737"/>
                  <a:gd name="connsiteY3" fmla="*/ 2039172 h 2039172"/>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012111 w 3012111"/>
                  <a:gd name="connsiteY0" fmla="*/ 425 h 2027091"/>
                  <a:gd name="connsiteX1" fmla="*/ 2511225 w 3012111"/>
                  <a:gd name="connsiteY1" fmla="*/ 253536 h 2027091"/>
                  <a:gd name="connsiteX2" fmla="*/ 1779706 w 3012111"/>
                  <a:gd name="connsiteY2" fmla="*/ 1651806 h 2027091"/>
                  <a:gd name="connsiteX3" fmla="*/ 0 w 3012111"/>
                  <a:gd name="connsiteY3" fmla="*/ 2027091 h 2027091"/>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Lst>
                <a:ahLst/>
                <a:cxnLst>
                  <a:cxn ang="0">
                    <a:pos x="connsiteX0" y="connsiteY0"/>
                  </a:cxn>
                  <a:cxn ang="0">
                    <a:pos x="connsiteX1" y="connsiteY1"/>
                  </a:cxn>
                  <a:cxn ang="0">
                    <a:pos x="connsiteX2" y="connsiteY2"/>
                  </a:cxn>
                  <a:cxn ang="0">
                    <a:pos x="connsiteX3" y="connsiteY3"/>
                  </a:cxn>
                </a:cxnLst>
                <a:rect l="l" t="t" r="r" b="b"/>
                <a:pathLst>
                  <a:path w="2873255" h="2020633">
                    <a:moveTo>
                      <a:pt x="2873255" y="0"/>
                    </a:moveTo>
                    <a:cubicBezTo>
                      <a:pt x="2753284" y="12065"/>
                      <a:pt x="2693483" y="-27147"/>
                      <a:pt x="2511225" y="247078"/>
                    </a:cubicBezTo>
                    <a:cubicBezTo>
                      <a:pt x="2328967" y="521303"/>
                      <a:pt x="2209815" y="1367854"/>
                      <a:pt x="1779706" y="1645348"/>
                    </a:cubicBezTo>
                    <a:cubicBezTo>
                      <a:pt x="1502338" y="1934908"/>
                      <a:pt x="313775" y="1989836"/>
                      <a:pt x="0" y="2020633"/>
                    </a:cubicBezTo>
                  </a:path>
                </a:pathLst>
              </a:cu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4" name="Freeform 22">
                <a:extLst>
                  <a:ext uri="{FF2B5EF4-FFF2-40B4-BE49-F238E27FC236}">
                    <a16:creationId xmlns:a16="http://schemas.microsoft.com/office/drawing/2014/main" id="{D970B7F0-B465-40B0-B584-AD878F09FDE7}"/>
                  </a:ext>
                </a:extLst>
              </p:cNvPr>
              <p:cNvSpPr/>
              <p:nvPr/>
            </p:nvSpPr>
            <p:spPr>
              <a:xfrm flipH="1">
                <a:off x="6804248" y="1412776"/>
                <a:ext cx="1837008" cy="2973657"/>
              </a:xfrm>
              <a:custGeom>
                <a:avLst/>
                <a:gdLst>
                  <a:gd name="connsiteX0" fmla="*/ 2331720 w 2331720"/>
                  <a:gd name="connsiteY0" fmla="*/ 0 h 2002536"/>
                  <a:gd name="connsiteX1" fmla="*/ 1664208 w 2331720"/>
                  <a:gd name="connsiteY1" fmla="*/ 265176 h 2002536"/>
                  <a:gd name="connsiteX2" fmla="*/ 932688 w 2331720"/>
                  <a:gd name="connsiteY2" fmla="*/ 1591056 h 2002536"/>
                  <a:gd name="connsiteX3" fmla="*/ 0 w 2331720"/>
                  <a:gd name="connsiteY3" fmla="*/ 2002536 h 2002536"/>
                  <a:gd name="connsiteX0" fmla="*/ 3178737 w 3178737"/>
                  <a:gd name="connsiteY0" fmla="*/ 0 h 2038731"/>
                  <a:gd name="connsiteX1" fmla="*/ 2511225 w 3178737"/>
                  <a:gd name="connsiteY1" fmla="*/ 265176 h 2038731"/>
                  <a:gd name="connsiteX2" fmla="*/ 1779705 w 3178737"/>
                  <a:gd name="connsiteY2" fmla="*/ 1591056 h 2038731"/>
                  <a:gd name="connsiteX3" fmla="*/ 0 w 3178737"/>
                  <a:gd name="connsiteY3" fmla="*/ 2038731 h 2038731"/>
                  <a:gd name="connsiteX0" fmla="*/ 3178737 w 3178737"/>
                  <a:gd name="connsiteY0" fmla="*/ 441 h 2039172"/>
                  <a:gd name="connsiteX1" fmla="*/ 2511225 w 3178737"/>
                  <a:gd name="connsiteY1" fmla="*/ 265617 h 2039172"/>
                  <a:gd name="connsiteX2" fmla="*/ 1779706 w 3178737"/>
                  <a:gd name="connsiteY2" fmla="*/ 1730244 h 2039172"/>
                  <a:gd name="connsiteX3" fmla="*/ 0 w 3178737"/>
                  <a:gd name="connsiteY3" fmla="*/ 2039172 h 2039172"/>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178737 w 3178737"/>
                  <a:gd name="connsiteY0" fmla="*/ 78 h 2038809"/>
                  <a:gd name="connsiteX1" fmla="*/ 2511225 w 3178737"/>
                  <a:gd name="connsiteY1" fmla="*/ 265254 h 2038809"/>
                  <a:gd name="connsiteX2" fmla="*/ 1779706 w 3178737"/>
                  <a:gd name="connsiteY2" fmla="*/ 1663524 h 2038809"/>
                  <a:gd name="connsiteX3" fmla="*/ 0 w 3178737"/>
                  <a:gd name="connsiteY3" fmla="*/ 2038809 h 2038809"/>
                  <a:gd name="connsiteX0" fmla="*/ 3012111 w 3012111"/>
                  <a:gd name="connsiteY0" fmla="*/ 425 h 2027091"/>
                  <a:gd name="connsiteX1" fmla="*/ 2511225 w 3012111"/>
                  <a:gd name="connsiteY1" fmla="*/ 253536 h 2027091"/>
                  <a:gd name="connsiteX2" fmla="*/ 1779706 w 3012111"/>
                  <a:gd name="connsiteY2" fmla="*/ 1651806 h 2027091"/>
                  <a:gd name="connsiteX3" fmla="*/ 0 w 3012111"/>
                  <a:gd name="connsiteY3" fmla="*/ 2027091 h 2027091"/>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3012111 w 3012111"/>
                  <a:gd name="connsiteY0" fmla="*/ 0 h 2026666"/>
                  <a:gd name="connsiteX1" fmla="*/ 2511225 w 3012111"/>
                  <a:gd name="connsiteY1" fmla="*/ 253111 h 2026666"/>
                  <a:gd name="connsiteX2" fmla="*/ 1779706 w 3012111"/>
                  <a:gd name="connsiteY2" fmla="*/ 1651381 h 2026666"/>
                  <a:gd name="connsiteX3" fmla="*/ 0 w 3012111"/>
                  <a:gd name="connsiteY3" fmla="*/ 2026666 h 2026666"/>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 name="connsiteX0" fmla="*/ 2873255 w 2873255"/>
                  <a:gd name="connsiteY0" fmla="*/ 0 h 2020633"/>
                  <a:gd name="connsiteX1" fmla="*/ 2511225 w 2873255"/>
                  <a:gd name="connsiteY1" fmla="*/ 247078 h 2020633"/>
                  <a:gd name="connsiteX2" fmla="*/ 1779706 w 2873255"/>
                  <a:gd name="connsiteY2" fmla="*/ 1645348 h 2020633"/>
                  <a:gd name="connsiteX3" fmla="*/ 0 w 2873255"/>
                  <a:gd name="connsiteY3" fmla="*/ 2020633 h 2020633"/>
                </a:gdLst>
                <a:ahLst/>
                <a:cxnLst>
                  <a:cxn ang="0">
                    <a:pos x="connsiteX0" y="connsiteY0"/>
                  </a:cxn>
                  <a:cxn ang="0">
                    <a:pos x="connsiteX1" y="connsiteY1"/>
                  </a:cxn>
                  <a:cxn ang="0">
                    <a:pos x="connsiteX2" y="connsiteY2"/>
                  </a:cxn>
                  <a:cxn ang="0">
                    <a:pos x="connsiteX3" y="connsiteY3"/>
                  </a:cxn>
                </a:cxnLst>
                <a:rect l="l" t="t" r="r" b="b"/>
                <a:pathLst>
                  <a:path w="2873255" h="2020633">
                    <a:moveTo>
                      <a:pt x="2873255" y="0"/>
                    </a:moveTo>
                    <a:cubicBezTo>
                      <a:pt x="2753284" y="12065"/>
                      <a:pt x="2693483" y="-27147"/>
                      <a:pt x="2511225" y="247078"/>
                    </a:cubicBezTo>
                    <a:cubicBezTo>
                      <a:pt x="2328967" y="521303"/>
                      <a:pt x="2209815" y="1367854"/>
                      <a:pt x="1779706" y="1645348"/>
                    </a:cubicBezTo>
                    <a:cubicBezTo>
                      <a:pt x="1502338" y="1934908"/>
                      <a:pt x="313775" y="1989836"/>
                      <a:pt x="0" y="2020633"/>
                    </a:cubicBezTo>
                  </a:path>
                </a:pathLst>
              </a:cu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mc:AlternateContent xmlns:mc="http://schemas.openxmlformats.org/markup-compatibility/2006" xmlns:a14="http://schemas.microsoft.com/office/drawing/2010/main">
        <mc:Choice Requires="a14">
          <p:sp>
            <p:nvSpPr>
              <p:cNvPr id="65" name="テキスト ボックス 64">
                <a:extLst>
                  <a:ext uri="{FF2B5EF4-FFF2-40B4-BE49-F238E27FC236}">
                    <a16:creationId xmlns:a16="http://schemas.microsoft.com/office/drawing/2014/main" id="{DDBAB5EE-39CE-4377-B385-7EB0F4F9D495}"/>
                  </a:ext>
                </a:extLst>
              </p:cNvPr>
              <p:cNvSpPr txBox="1"/>
              <p:nvPr/>
            </p:nvSpPr>
            <p:spPr>
              <a:xfrm>
                <a:off x="8165128" y="4113487"/>
                <a:ext cx="661143"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smtClean="0">
                          <a:latin typeface="Cambria Math" panose="02040503050406030204" pitchFamily="18" charset="0"/>
                          <a:ea typeface="Cambria Math" panose="02040503050406030204" pitchFamily="18" charset="0"/>
                        </a:rPr>
                        <m:t>𝜇</m:t>
                      </m:r>
                      <m:r>
                        <a:rPr lang="en-US" sz="1400" b="0" i="1" smtClean="0">
                          <a:latin typeface="Cambria Math" panose="02040503050406030204" pitchFamily="18" charset="0"/>
                          <a:ea typeface="Cambria Math" panose="02040503050406030204" pitchFamily="18" charset="0"/>
                        </a:rPr>
                        <m:t>=0</m:t>
                      </m:r>
                    </m:oMath>
                  </m:oMathPara>
                </a14:m>
                <a:endParaRPr lang="en-GB" sz="1400" dirty="0"/>
              </a:p>
            </p:txBody>
          </p:sp>
        </mc:Choice>
        <mc:Fallback xmlns="">
          <p:sp>
            <p:nvSpPr>
              <p:cNvPr id="65" name="テキスト ボックス 64">
                <a:extLst>
                  <a:ext uri="{FF2B5EF4-FFF2-40B4-BE49-F238E27FC236}">
                    <a16:creationId xmlns:a16="http://schemas.microsoft.com/office/drawing/2014/main" id="{DDBAB5EE-39CE-4377-B385-7EB0F4F9D495}"/>
                  </a:ext>
                </a:extLst>
              </p:cNvPr>
              <p:cNvSpPr txBox="1">
                <a:spLocks noRot="1" noChangeAspect="1" noMove="1" noResize="1" noEditPoints="1" noAdjustHandles="1" noChangeArrowheads="1" noChangeShapeType="1" noTextEdit="1"/>
              </p:cNvSpPr>
              <p:nvPr/>
            </p:nvSpPr>
            <p:spPr>
              <a:xfrm>
                <a:off x="8165128" y="4113487"/>
                <a:ext cx="661143" cy="307777"/>
              </a:xfrm>
              <a:prstGeom prst="rect">
                <a:avLst/>
              </a:prstGeom>
              <a:blipFill>
                <a:blip r:embed="rId10"/>
                <a:stretch>
                  <a:fillRect b="-2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6" name="テキスト ボックス 65">
                <a:extLst>
                  <a:ext uri="{FF2B5EF4-FFF2-40B4-BE49-F238E27FC236}">
                    <a16:creationId xmlns:a16="http://schemas.microsoft.com/office/drawing/2014/main" id="{64CD745E-E9F3-4786-910E-32A32D774F12}"/>
                  </a:ext>
                </a:extLst>
              </p:cNvPr>
              <p:cNvSpPr txBox="1"/>
              <p:nvPr/>
            </p:nvSpPr>
            <p:spPr>
              <a:xfrm>
                <a:off x="8166607" y="4461195"/>
                <a:ext cx="668709"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smtClean="0">
                          <a:latin typeface="Cambria Math" panose="02040503050406030204" pitchFamily="18" charset="0"/>
                          <a:ea typeface="Cambria Math" panose="02040503050406030204" pitchFamily="18" charset="0"/>
                        </a:rPr>
                        <m:t>𝜎</m:t>
                      </m:r>
                      <m:r>
                        <a:rPr lang="en-US" sz="1400" b="0" i="1" smtClean="0">
                          <a:latin typeface="Cambria Math" panose="02040503050406030204" pitchFamily="18" charset="0"/>
                          <a:ea typeface="Cambria Math" panose="02040503050406030204" pitchFamily="18" charset="0"/>
                        </a:rPr>
                        <m:t>=1</m:t>
                      </m:r>
                    </m:oMath>
                  </m:oMathPara>
                </a14:m>
                <a:endParaRPr lang="en-GB" sz="1400" dirty="0"/>
              </a:p>
            </p:txBody>
          </p:sp>
        </mc:Choice>
        <mc:Fallback xmlns="">
          <p:sp>
            <p:nvSpPr>
              <p:cNvPr id="66" name="テキスト ボックス 65">
                <a:extLst>
                  <a:ext uri="{FF2B5EF4-FFF2-40B4-BE49-F238E27FC236}">
                    <a16:creationId xmlns:a16="http://schemas.microsoft.com/office/drawing/2014/main" id="{64CD745E-E9F3-4786-910E-32A32D774F12}"/>
                  </a:ext>
                </a:extLst>
              </p:cNvPr>
              <p:cNvSpPr txBox="1">
                <a:spLocks noRot="1" noChangeAspect="1" noMove="1" noResize="1" noEditPoints="1" noAdjustHandles="1" noChangeArrowheads="1" noChangeShapeType="1" noTextEdit="1"/>
              </p:cNvSpPr>
              <p:nvPr/>
            </p:nvSpPr>
            <p:spPr>
              <a:xfrm>
                <a:off x="8166607" y="4461195"/>
                <a:ext cx="668709" cy="307777"/>
              </a:xfrm>
              <a:prstGeom prst="rect">
                <a:avLst/>
              </a:prstGeom>
              <a:blipFill>
                <a:blip r:embed="rId11"/>
                <a:stretch>
                  <a:fillRect/>
                </a:stretch>
              </a:blipFill>
            </p:spPr>
            <p:txBody>
              <a:bodyPr/>
              <a:lstStyle/>
              <a:p>
                <a:r>
                  <a:rPr lang="en-GB">
                    <a:noFill/>
                  </a:rPr>
                  <a:t> </a:t>
                </a:r>
              </a:p>
            </p:txBody>
          </p:sp>
        </mc:Fallback>
      </mc:AlternateContent>
      <p:cxnSp>
        <p:nvCxnSpPr>
          <p:cNvPr id="67" name="直線矢印コネクタ 66">
            <a:extLst>
              <a:ext uri="{FF2B5EF4-FFF2-40B4-BE49-F238E27FC236}">
                <a16:creationId xmlns:a16="http://schemas.microsoft.com/office/drawing/2014/main" id="{024AC063-A86A-4675-AF4A-0E8C148E968C}"/>
              </a:ext>
            </a:extLst>
          </p:cNvPr>
          <p:cNvCxnSpPr>
            <a:cxnSpLocks/>
          </p:cNvCxnSpPr>
          <p:nvPr/>
        </p:nvCxnSpPr>
        <p:spPr>
          <a:xfrm flipV="1">
            <a:off x="7722924" y="4101556"/>
            <a:ext cx="0" cy="1567003"/>
          </a:xfrm>
          <a:prstGeom prst="straightConnector1">
            <a:avLst/>
          </a:prstGeom>
          <a:ln w="25400">
            <a:solidFill>
              <a:srgbClr val="0000FF"/>
            </a:solidFill>
            <a:prstDash val="dash"/>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8" name="テキスト ボックス 67">
                <a:extLst>
                  <a:ext uri="{FF2B5EF4-FFF2-40B4-BE49-F238E27FC236}">
                    <a16:creationId xmlns:a16="http://schemas.microsoft.com/office/drawing/2014/main" id="{E330C77D-4413-42E8-B4D2-49F458E688FD}"/>
                  </a:ext>
                </a:extLst>
              </p:cNvPr>
              <p:cNvSpPr txBox="1"/>
              <p:nvPr/>
            </p:nvSpPr>
            <p:spPr>
              <a:xfrm>
                <a:off x="7621211" y="5675617"/>
                <a:ext cx="275514" cy="261610"/>
              </a:xfrm>
              <a:prstGeom prst="rect">
                <a:avLst/>
              </a:prstGeom>
              <a:noFill/>
            </p:spPr>
            <p:txBody>
              <a:bodyPr wrap="square" rtlCol="0">
                <a:spAutoFit/>
              </a:bodyPr>
              <a:lstStyle/>
              <a:p>
                <a:pPr algn="ctr"/>
                <a14:m>
                  <m:oMathPara xmlns:m="http://schemas.openxmlformats.org/officeDocument/2006/math">
                    <m:oMathParaPr>
                      <m:jc m:val="center"/>
                    </m:oMathParaPr>
                    <m:oMath xmlns:m="http://schemas.openxmlformats.org/officeDocument/2006/math">
                      <m:r>
                        <a:rPr lang="en-US" sz="1100" b="0" i="1" smtClean="0">
                          <a:solidFill>
                            <a:srgbClr val="0000FF"/>
                          </a:solidFill>
                          <a:latin typeface="Cambria Math" panose="02040503050406030204" pitchFamily="18" charset="0"/>
                          <a:ea typeface="Cambria Math" panose="02040503050406030204" pitchFamily="18" charset="0"/>
                        </a:rPr>
                        <m:t>0</m:t>
                      </m:r>
                    </m:oMath>
                  </m:oMathPara>
                </a14:m>
                <a:endParaRPr lang="en-GB" sz="1100" dirty="0">
                  <a:solidFill>
                    <a:srgbClr val="0000FF"/>
                  </a:solidFill>
                  <a:latin typeface="Comic Sans MS" panose="030F0702030302020204" pitchFamily="66" charset="0"/>
                </a:endParaRPr>
              </a:p>
            </p:txBody>
          </p:sp>
        </mc:Choice>
        <mc:Fallback xmlns="">
          <p:sp>
            <p:nvSpPr>
              <p:cNvPr id="68" name="テキスト ボックス 67">
                <a:extLst>
                  <a:ext uri="{FF2B5EF4-FFF2-40B4-BE49-F238E27FC236}">
                    <a16:creationId xmlns:a16="http://schemas.microsoft.com/office/drawing/2014/main" id="{E330C77D-4413-42E8-B4D2-49F458E688FD}"/>
                  </a:ext>
                </a:extLst>
              </p:cNvPr>
              <p:cNvSpPr txBox="1">
                <a:spLocks noRot="1" noChangeAspect="1" noMove="1" noResize="1" noEditPoints="1" noAdjustHandles="1" noChangeArrowheads="1" noChangeShapeType="1" noTextEdit="1"/>
              </p:cNvSpPr>
              <p:nvPr/>
            </p:nvSpPr>
            <p:spPr>
              <a:xfrm>
                <a:off x="7621211" y="5675617"/>
                <a:ext cx="275514" cy="261610"/>
              </a:xfrm>
              <a:prstGeom prst="rect">
                <a:avLst/>
              </a:prstGeom>
              <a:blipFill>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9" name="テキスト ボックス 68">
                <a:extLst>
                  <a:ext uri="{FF2B5EF4-FFF2-40B4-BE49-F238E27FC236}">
                    <a16:creationId xmlns:a16="http://schemas.microsoft.com/office/drawing/2014/main" id="{B90DE33A-6B33-4781-8A37-63549A3F4047}"/>
                  </a:ext>
                </a:extLst>
              </p:cNvPr>
              <p:cNvSpPr txBox="1"/>
              <p:nvPr/>
            </p:nvSpPr>
            <p:spPr>
              <a:xfrm>
                <a:off x="7867097" y="3765613"/>
                <a:ext cx="1094787"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𝑍</m:t>
                      </m:r>
                      <m:r>
                        <a:rPr lang="en-US" sz="1400" b="0" i="1" smtClean="0">
                          <a:latin typeface="Cambria Math" panose="02040503050406030204" pitchFamily="18" charset="0"/>
                          <a:ea typeface="Cambria Math" panose="02040503050406030204" pitchFamily="18" charset="0"/>
                        </a:rPr>
                        <m:t>~</m:t>
                      </m:r>
                      <m:r>
                        <a:rPr lang="en-US" sz="1400" b="0" i="1" smtClean="0">
                          <a:latin typeface="Cambria Math" panose="02040503050406030204" pitchFamily="18" charset="0"/>
                          <a:ea typeface="Cambria Math" panose="02040503050406030204" pitchFamily="18" charset="0"/>
                        </a:rPr>
                        <m:t>𝑁</m:t>
                      </m:r>
                      <m:r>
                        <a:rPr lang="en-US" sz="1400" b="0" i="1" smtClean="0">
                          <a:latin typeface="Cambria Math" panose="02040503050406030204" pitchFamily="18" charset="0"/>
                          <a:ea typeface="Cambria Math" panose="02040503050406030204" pitchFamily="18" charset="0"/>
                        </a:rPr>
                        <m:t>(0,</m:t>
                      </m:r>
                      <m:sSup>
                        <m:sSupPr>
                          <m:ctrlPr>
                            <a:rPr lang="en-US" sz="1400" b="0" i="1" smtClean="0">
                              <a:latin typeface="Cambria Math" panose="02040503050406030204" pitchFamily="18" charset="0"/>
                              <a:ea typeface="Cambria Math" panose="02040503050406030204" pitchFamily="18" charset="0"/>
                            </a:rPr>
                          </m:ctrlPr>
                        </m:sSupPr>
                        <m:e>
                          <m:r>
                            <a:rPr lang="en-US" sz="1400" b="0" i="1" smtClean="0">
                              <a:latin typeface="Cambria Math" panose="02040503050406030204" pitchFamily="18" charset="0"/>
                              <a:ea typeface="Cambria Math" panose="02040503050406030204" pitchFamily="18" charset="0"/>
                            </a:rPr>
                            <m:t>1</m:t>
                          </m:r>
                        </m:e>
                        <m:sup>
                          <m:r>
                            <a:rPr lang="en-US" sz="1400" b="0" i="1" smtClean="0">
                              <a:latin typeface="Cambria Math" panose="02040503050406030204" pitchFamily="18" charset="0"/>
                              <a:ea typeface="Cambria Math" panose="02040503050406030204" pitchFamily="18" charset="0"/>
                            </a:rPr>
                            <m:t>2</m:t>
                          </m:r>
                        </m:sup>
                      </m:sSup>
                      <m:r>
                        <a:rPr lang="en-US" sz="1400" b="0" i="1" smtClean="0">
                          <a:latin typeface="Cambria Math" panose="02040503050406030204" pitchFamily="18" charset="0"/>
                          <a:ea typeface="Cambria Math" panose="02040503050406030204" pitchFamily="18" charset="0"/>
                        </a:rPr>
                        <m:t>)</m:t>
                      </m:r>
                    </m:oMath>
                  </m:oMathPara>
                </a14:m>
                <a:endParaRPr lang="en-GB" sz="1400" dirty="0"/>
              </a:p>
            </p:txBody>
          </p:sp>
        </mc:Choice>
        <mc:Fallback xmlns="">
          <p:sp>
            <p:nvSpPr>
              <p:cNvPr id="69" name="テキスト ボックス 68">
                <a:extLst>
                  <a:ext uri="{FF2B5EF4-FFF2-40B4-BE49-F238E27FC236}">
                    <a16:creationId xmlns:a16="http://schemas.microsoft.com/office/drawing/2014/main" id="{B90DE33A-6B33-4781-8A37-63549A3F4047}"/>
                  </a:ext>
                </a:extLst>
              </p:cNvPr>
              <p:cNvSpPr txBox="1">
                <a:spLocks noRot="1" noChangeAspect="1" noMove="1" noResize="1" noEditPoints="1" noAdjustHandles="1" noChangeArrowheads="1" noChangeShapeType="1" noTextEdit="1"/>
              </p:cNvSpPr>
              <p:nvPr/>
            </p:nvSpPr>
            <p:spPr>
              <a:xfrm>
                <a:off x="7867097" y="3765613"/>
                <a:ext cx="1094787" cy="307777"/>
              </a:xfrm>
              <a:prstGeom prst="rect">
                <a:avLst/>
              </a:prstGeom>
              <a:blipFill>
                <a:blip r:embed="rId13"/>
                <a:stretch>
                  <a:fillRect b="-10000"/>
                </a:stretch>
              </a:blipFill>
            </p:spPr>
            <p:txBody>
              <a:bodyPr/>
              <a:lstStyle/>
              <a:p>
                <a:r>
                  <a:rPr lang="en-GB">
                    <a:noFill/>
                  </a:rPr>
                  <a:t> </a:t>
                </a:r>
              </a:p>
            </p:txBody>
          </p:sp>
        </mc:Fallback>
      </mc:AlternateContent>
      <p:cxnSp>
        <p:nvCxnSpPr>
          <p:cNvPr id="70" name="直線矢印コネクタ 69">
            <a:extLst>
              <a:ext uri="{FF2B5EF4-FFF2-40B4-BE49-F238E27FC236}">
                <a16:creationId xmlns:a16="http://schemas.microsoft.com/office/drawing/2014/main" id="{3B93D40A-36A8-42B8-90ED-288F3029DA06}"/>
              </a:ext>
            </a:extLst>
          </p:cNvPr>
          <p:cNvCxnSpPr>
            <a:cxnSpLocks/>
          </p:cNvCxnSpPr>
          <p:nvPr/>
        </p:nvCxnSpPr>
        <p:spPr>
          <a:xfrm flipV="1">
            <a:off x="8216191" y="5527258"/>
            <a:ext cx="0" cy="160537"/>
          </a:xfrm>
          <a:prstGeom prst="straightConnector1">
            <a:avLst/>
          </a:prstGeom>
          <a:ln w="25400">
            <a:solidFill>
              <a:srgbClr val="0000FF"/>
            </a:solidFill>
            <a:prstDash val="dash"/>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1" name="テキスト ボックス 70">
                <a:extLst>
                  <a:ext uri="{FF2B5EF4-FFF2-40B4-BE49-F238E27FC236}">
                    <a16:creationId xmlns:a16="http://schemas.microsoft.com/office/drawing/2014/main" id="{F9F6CD9F-A688-4EE4-8101-AC76A87BD039}"/>
                  </a:ext>
                </a:extLst>
              </p:cNvPr>
              <p:cNvSpPr txBox="1"/>
              <p:nvPr/>
            </p:nvSpPr>
            <p:spPr>
              <a:xfrm>
                <a:off x="8113174" y="5675618"/>
                <a:ext cx="275514" cy="261610"/>
              </a:xfrm>
              <a:prstGeom prst="rect">
                <a:avLst/>
              </a:prstGeom>
              <a:noFill/>
            </p:spPr>
            <p:txBody>
              <a:bodyPr wrap="square" rtlCol="0">
                <a:spAutoFit/>
              </a:bodyPr>
              <a:lstStyle/>
              <a:p>
                <a:pPr algn="ctr"/>
                <a14:m>
                  <m:oMathPara xmlns:m="http://schemas.openxmlformats.org/officeDocument/2006/math">
                    <m:oMathParaPr>
                      <m:jc m:val="center"/>
                    </m:oMathParaPr>
                    <m:oMath xmlns:m="http://schemas.openxmlformats.org/officeDocument/2006/math">
                      <m:r>
                        <a:rPr lang="en-US" sz="1100" b="0" i="1" smtClean="0">
                          <a:solidFill>
                            <a:srgbClr val="0000FF"/>
                          </a:solidFill>
                          <a:latin typeface="Cambria Math" panose="02040503050406030204" pitchFamily="18" charset="0"/>
                        </a:rPr>
                        <m:t>?</m:t>
                      </m:r>
                    </m:oMath>
                  </m:oMathPara>
                </a14:m>
                <a:endParaRPr lang="en-GB" sz="1100" dirty="0">
                  <a:solidFill>
                    <a:srgbClr val="0000FF"/>
                  </a:solidFill>
                  <a:latin typeface="Comic Sans MS" panose="030F0702030302020204" pitchFamily="66" charset="0"/>
                </a:endParaRPr>
              </a:p>
            </p:txBody>
          </p:sp>
        </mc:Choice>
        <mc:Fallback xmlns="">
          <p:sp>
            <p:nvSpPr>
              <p:cNvPr id="71" name="テキスト ボックス 70">
                <a:extLst>
                  <a:ext uri="{FF2B5EF4-FFF2-40B4-BE49-F238E27FC236}">
                    <a16:creationId xmlns:a16="http://schemas.microsoft.com/office/drawing/2014/main" id="{F9F6CD9F-A688-4EE4-8101-AC76A87BD039}"/>
                  </a:ext>
                </a:extLst>
              </p:cNvPr>
              <p:cNvSpPr txBox="1">
                <a:spLocks noRot="1" noChangeAspect="1" noMove="1" noResize="1" noEditPoints="1" noAdjustHandles="1" noChangeArrowheads="1" noChangeShapeType="1" noTextEdit="1"/>
              </p:cNvSpPr>
              <p:nvPr/>
            </p:nvSpPr>
            <p:spPr>
              <a:xfrm>
                <a:off x="8113174" y="5675618"/>
                <a:ext cx="275514" cy="261610"/>
              </a:xfrm>
              <a:prstGeom prst="rect">
                <a:avLst/>
              </a:prstGeom>
              <a:blipFill>
                <a:blip r:embed="rId14"/>
                <a:stretch>
                  <a:fillRect/>
                </a:stretch>
              </a:blipFill>
            </p:spPr>
            <p:txBody>
              <a:bodyPr/>
              <a:lstStyle/>
              <a:p>
                <a:r>
                  <a:rPr lang="en-GB">
                    <a:noFill/>
                  </a:rPr>
                  <a:t> </a:t>
                </a:r>
              </a:p>
            </p:txBody>
          </p:sp>
        </mc:Fallback>
      </mc:AlternateContent>
      <p:sp>
        <p:nvSpPr>
          <p:cNvPr id="72" name="テキスト ボックス 71">
            <a:extLst>
              <a:ext uri="{FF2B5EF4-FFF2-40B4-BE49-F238E27FC236}">
                <a16:creationId xmlns:a16="http://schemas.microsoft.com/office/drawing/2014/main" id="{CE10A53D-C451-4F14-BC2A-8DBD88137C6D}"/>
              </a:ext>
            </a:extLst>
          </p:cNvPr>
          <p:cNvSpPr txBox="1"/>
          <p:nvPr/>
        </p:nvSpPr>
        <p:spPr>
          <a:xfrm>
            <a:off x="8197534" y="5123897"/>
            <a:ext cx="761515" cy="461665"/>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Area = 0.05</a:t>
            </a:r>
            <a:endParaRPr lang="en-GB" sz="1200" dirty="0">
              <a:solidFill>
                <a:srgbClr val="FF0000"/>
              </a:solidFill>
              <a:latin typeface="Comic Sans MS" panose="030F0702030302020204" pitchFamily="66" charset="0"/>
            </a:endParaRPr>
          </a:p>
        </p:txBody>
      </p:sp>
      <p:sp>
        <p:nvSpPr>
          <p:cNvPr id="10" name="テキスト ボックス 9">
            <a:extLst>
              <a:ext uri="{FF2B5EF4-FFF2-40B4-BE49-F238E27FC236}">
                <a16:creationId xmlns:a16="http://schemas.microsoft.com/office/drawing/2014/main" id="{78E0463F-5468-450C-8932-F235D09E5E22}"/>
              </a:ext>
            </a:extLst>
          </p:cNvPr>
          <p:cNvSpPr txBox="1"/>
          <p:nvPr/>
        </p:nvSpPr>
        <p:spPr>
          <a:xfrm>
            <a:off x="4083113" y="1778083"/>
            <a:ext cx="2317688" cy="95410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sym typeface="Wingdings" panose="05000000000000000000" pitchFamily="2" charset="2"/>
              </a:rPr>
              <a:t> The 95</a:t>
            </a:r>
            <a:r>
              <a:rPr lang="en-US" sz="1400" baseline="30000" dirty="0">
                <a:solidFill>
                  <a:srgbClr val="FF0000"/>
                </a:solidFill>
                <a:latin typeface="Comic Sans MS" panose="030F0702030302020204" pitchFamily="66" charset="0"/>
                <a:sym typeface="Wingdings" panose="05000000000000000000" pitchFamily="2" charset="2"/>
              </a:rPr>
              <a:t>th</a:t>
            </a:r>
            <a:r>
              <a:rPr lang="en-US" sz="1400" dirty="0">
                <a:solidFill>
                  <a:srgbClr val="FF0000"/>
                </a:solidFill>
                <a:latin typeface="Comic Sans MS" panose="030F0702030302020204" pitchFamily="66" charset="0"/>
                <a:sym typeface="Wingdings" panose="05000000000000000000" pitchFamily="2" charset="2"/>
              </a:rPr>
              <a:t> percentile has 5% of the data above it, so there is a value which has this property…</a:t>
            </a:r>
            <a:endParaRPr lang="en-GB" sz="1400" dirty="0">
              <a:solidFill>
                <a:srgbClr val="FF0000"/>
              </a:solidFill>
              <a:latin typeface="Comic Sans MS" panose="030F0702030302020204" pitchFamily="66" charset="0"/>
            </a:endParaRPr>
          </a:p>
        </p:txBody>
      </p:sp>
      <p:sp>
        <p:nvSpPr>
          <p:cNvPr id="73" name="テキスト ボックス 72">
            <a:extLst>
              <a:ext uri="{FF2B5EF4-FFF2-40B4-BE49-F238E27FC236}">
                <a16:creationId xmlns:a16="http://schemas.microsoft.com/office/drawing/2014/main" id="{94414BD6-69A7-4196-9D7E-6E41BA1D5044}"/>
              </a:ext>
            </a:extLst>
          </p:cNvPr>
          <p:cNvSpPr txBox="1"/>
          <p:nvPr/>
        </p:nvSpPr>
        <p:spPr>
          <a:xfrm>
            <a:off x="4083113" y="4349267"/>
            <a:ext cx="2317688" cy="95410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sym typeface="Wingdings" panose="05000000000000000000" pitchFamily="2" charset="2"/>
              </a:rPr>
              <a:t> We will need to start by finding the equivalent value on the </a:t>
            </a:r>
            <a:r>
              <a:rPr lang="en-US" sz="1400" dirty="0" err="1">
                <a:solidFill>
                  <a:srgbClr val="FF0000"/>
                </a:solidFill>
                <a:latin typeface="Comic Sans MS" panose="030F0702030302020204" pitchFamily="66" charset="0"/>
                <a:sym typeface="Wingdings" panose="05000000000000000000" pitchFamily="2" charset="2"/>
              </a:rPr>
              <a:t>standardised</a:t>
            </a:r>
            <a:r>
              <a:rPr lang="en-US" sz="1400" dirty="0">
                <a:solidFill>
                  <a:srgbClr val="FF0000"/>
                </a:solidFill>
                <a:latin typeface="Comic Sans MS" panose="030F0702030302020204" pitchFamily="66" charset="0"/>
                <a:sym typeface="Wingdings" panose="05000000000000000000" pitchFamily="2" charset="2"/>
              </a:rPr>
              <a:t> distribution</a:t>
            </a:r>
            <a:endParaRPr lang="en-GB" sz="1400"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3942668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blinds(horizontal)">
                                      <p:cBhvr>
                                        <p:cTn id="12" dur="500"/>
                                        <p:tgtEl>
                                          <p:spTgt spid="3">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6"/>
                                        </p:tgtEl>
                                        <p:attrNameLst>
                                          <p:attrName>style.visibility</p:attrName>
                                        </p:attrNameLst>
                                      </p:cBhvr>
                                      <p:to>
                                        <p:strVal val="visible"/>
                                      </p:to>
                                    </p:set>
                                    <p:animEffect transition="in" filter="blinds(horizontal)">
                                      <p:cBhvr>
                                        <p:cTn id="17" dur="500"/>
                                        <p:tgtEl>
                                          <p:spTgt spid="36"/>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47"/>
                                        </p:tgtEl>
                                        <p:attrNameLst>
                                          <p:attrName>style.visibility</p:attrName>
                                        </p:attrNameLst>
                                      </p:cBhvr>
                                      <p:to>
                                        <p:strVal val="visible"/>
                                      </p:to>
                                    </p:set>
                                    <p:animEffect transition="in" filter="blinds(horizontal)">
                                      <p:cBhvr>
                                        <p:cTn id="20" dur="500"/>
                                        <p:tgtEl>
                                          <p:spTgt spid="47"/>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48"/>
                                        </p:tgtEl>
                                        <p:attrNameLst>
                                          <p:attrName>style.visibility</p:attrName>
                                        </p:attrNameLst>
                                      </p:cBhvr>
                                      <p:to>
                                        <p:strVal val="visible"/>
                                      </p:to>
                                    </p:set>
                                    <p:animEffect transition="in" filter="blinds(horizontal)">
                                      <p:cBhvr>
                                        <p:cTn id="23" dur="500"/>
                                        <p:tgtEl>
                                          <p:spTgt spid="48"/>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51"/>
                                        </p:tgtEl>
                                        <p:attrNameLst>
                                          <p:attrName>style.visibility</p:attrName>
                                        </p:attrNameLst>
                                      </p:cBhvr>
                                      <p:to>
                                        <p:strVal val="visible"/>
                                      </p:to>
                                    </p:set>
                                    <p:animEffect transition="in" filter="blinds(horizontal)">
                                      <p:cBhvr>
                                        <p:cTn id="26" dur="500"/>
                                        <p:tgtEl>
                                          <p:spTgt spid="51"/>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49"/>
                                        </p:tgtEl>
                                        <p:attrNameLst>
                                          <p:attrName>style.visibility</p:attrName>
                                        </p:attrNameLst>
                                      </p:cBhvr>
                                      <p:to>
                                        <p:strVal val="visible"/>
                                      </p:to>
                                    </p:set>
                                    <p:animEffect transition="in" filter="blinds(horizontal)">
                                      <p:cBhvr>
                                        <p:cTn id="31" dur="500"/>
                                        <p:tgtEl>
                                          <p:spTgt spid="49"/>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50"/>
                                        </p:tgtEl>
                                        <p:attrNameLst>
                                          <p:attrName>style.visibility</p:attrName>
                                        </p:attrNameLst>
                                      </p:cBhvr>
                                      <p:to>
                                        <p:strVal val="visible"/>
                                      </p:to>
                                    </p:set>
                                    <p:animEffect transition="in" filter="blinds(horizontal)">
                                      <p:cBhvr>
                                        <p:cTn id="34" dur="500"/>
                                        <p:tgtEl>
                                          <p:spTgt spid="50"/>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blinds(horizontal)">
                                      <p:cBhvr>
                                        <p:cTn id="39" dur="500"/>
                                        <p:tgtEl>
                                          <p:spTgt spid="10"/>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nodeType="clickEffect">
                                  <p:stCondLst>
                                    <p:cond delay="0"/>
                                  </p:stCondLst>
                                  <p:childTnLst>
                                    <p:set>
                                      <p:cBhvr>
                                        <p:cTn id="43" dur="1" fill="hold">
                                          <p:stCondLst>
                                            <p:cond delay="0"/>
                                          </p:stCondLst>
                                        </p:cTn>
                                        <p:tgtEl>
                                          <p:spTgt spid="52"/>
                                        </p:tgtEl>
                                        <p:attrNameLst>
                                          <p:attrName>style.visibility</p:attrName>
                                        </p:attrNameLst>
                                      </p:cBhvr>
                                      <p:to>
                                        <p:strVal val="visible"/>
                                      </p:to>
                                    </p:set>
                                    <p:animEffect transition="in" filter="blinds(horizontal)">
                                      <p:cBhvr>
                                        <p:cTn id="44" dur="500"/>
                                        <p:tgtEl>
                                          <p:spTgt spid="52"/>
                                        </p:tgtEl>
                                      </p:cBhvr>
                                    </p:animEffect>
                                  </p:childTnLst>
                                </p:cTn>
                              </p:par>
                              <p:par>
                                <p:cTn id="45" presetID="3" presetClass="entr" presetSubtype="10" fill="hold" grpId="0" nodeType="withEffect">
                                  <p:stCondLst>
                                    <p:cond delay="0"/>
                                  </p:stCondLst>
                                  <p:childTnLst>
                                    <p:set>
                                      <p:cBhvr>
                                        <p:cTn id="46" dur="1" fill="hold">
                                          <p:stCondLst>
                                            <p:cond delay="0"/>
                                          </p:stCondLst>
                                        </p:cTn>
                                        <p:tgtEl>
                                          <p:spTgt spid="53"/>
                                        </p:tgtEl>
                                        <p:attrNameLst>
                                          <p:attrName>style.visibility</p:attrName>
                                        </p:attrNameLst>
                                      </p:cBhvr>
                                      <p:to>
                                        <p:strVal val="visible"/>
                                      </p:to>
                                    </p:set>
                                    <p:animEffect transition="in" filter="blinds(horizontal)">
                                      <p:cBhvr>
                                        <p:cTn id="47" dur="500"/>
                                        <p:tgtEl>
                                          <p:spTgt spid="53"/>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6"/>
                                        </p:tgtEl>
                                        <p:attrNameLst>
                                          <p:attrName>style.visibility</p:attrName>
                                        </p:attrNameLst>
                                      </p:cBhvr>
                                      <p:to>
                                        <p:strVal val="visible"/>
                                      </p:to>
                                    </p:set>
                                    <p:animEffect transition="in" filter="blinds(horizontal)">
                                      <p:cBhvr>
                                        <p:cTn id="52" dur="500"/>
                                        <p:tgtEl>
                                          <p:spTgt spid="6"/>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54"/>
                                        </p:tgtEl>
                                        <p:attrNameLst>
                                          <p:attrName>style.visibility</p:attrName>
                                        </p:attrNameLst>
                                      </p:cBhvr>
                                      <p:to>
                                        <p:strVal val="visible"/>
                                      </p:to>
                                    </p:set>
                                    <p:animEffect transition="in" filter="blinds(horizontal)">
                                      <p:cBhvr>
                                        <p:cTn id="57" dur="500"/>
                                        <p:tgtEl>
                                          <p:spTgt spid="54"/>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73"/>
                                        </p:tgtEl>
                                        <p:attrNameLst>
                                          <p:attrName>style.visibility</p:attrName>
                                        </p:attrNameLst>
                                      </p:cBhvr>
                                      <p:to>
                                        <p:strVal val="visible"/>
                                      </p:to>
                                    </p:set>
                                    <p:animEffect transition="in" filter="blinds(horizontal)">
                                      <p:cBhvr>
                                        <p:cTn id="62" dur="500"/>
                                        <p:tgtEl>
                                          <p:spTgt spid="73"/>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57"/>
                                        </p:tgtEl>
                                        <p:attrNameLst>
                                          <p:attrName>style.visibility</p:attrName>
                                        </p:attrNameLst>
                                      </p:cBhvr>
                                      <p:to>
                                        <p:strVal val="visible"/>
                                      </p:to>
                                    </p:set>
                                    <p:animEffect transition="in" filter="blinds(horizontal)">
                                      <p:cBhvr>
                                        <p:cTn id="67" dur="500"/>
                                        <p:tgtEl>
                                          <p:spTgt spid="57"/>
                                        </p:tgtEl>
                                      </p:cBhvr>
                                    </p:animEffect>
                                  </p:childTnLst>
                                </p:cTn>
                              </p:par>
                              <p:par>
                                <p:cTn id="68" presetID="3" presetClass="entr" presetSubtype="10" fill="hold" grpId="0" nodeType="withEffect">
                                  <p:stCondLst>
                                    <p:cond delay="0"/>
                                  </p:stCondLst>
                                  <p:childTnLst>
                                    <p:set>
                                      <p:cBhvr>
                                        <p:cTn id="69" dur="1" fill="hold">
                                          <p:stCondLst>
                                            <p:cond delay="0"/>
                                          </p:stCondLst>
                                        </p:cTn>
                                        <p:tgtEl>
                                          <p:spTgt spid="69"/>
                                        </p:tgtEl>
                                        <p:attrNameLst>
                                          <p:attrName>style.visibility</p:attrName>
                                        </p:attrNameLst>
                                      </p:cBhvr>
                                      <p:to>
                                        <p:strVal val="visible"/>
                                      </p:to>
                                    </p:set>
                                    <p:animEffect transition="in" filter="blinds(horizontal)">
                                      <p:cBhvr>
                                        <p:cTn id="70" dur="500"/>
                                        <p:tgtEl>
                                          <p:spTgt spid="69"/>
                                        </p:tgtEl>
                                      </p:cBhvr>
                                    </p:animEffect>
                                  </p:childTnLst>
                                </p:cTn>
                              </p:par>
                              <p:par>
                                <p:cTn id="71" presetID="3" presetClass="entr" presetSubtype="10" fill="hold" grpId="0" nodeType="withEffect">
                                  <p:stCondLst>
                                    <p:cond delay="0"/>
                                  </p:stCondLst>
                                  <p:childTnLst>
                                    <p:set>
                                      <p:cBhvr>
                                        <p:cTn id="72" dur="1" fill="hold">
                                          <p:stCondLst>
                                            <p:cond delay="0"/>
                                          </p:stCondLst>
                                        </p:cTn>
                                        <p:tgtEl>
                                          <p:spTgt spid="65"/>
                                        </p:tgtEl>
                                        <p:attrNameLst>
                                          <p:attrName>style.visibility</p:attrName>
                                        </p:attrNameLst>
                                      </p:cBhvr>
                                      <p:to>
                                        <p:strVal val="visible"/>
                                      </p:to>
                                    </p:set>
                                    <p:animEffect transition="in" filter="blinds(horizontal)">
                                      <p:cBhvr>
                                        <p:cTn id="73" dur="500"/>
                                        <p:tgtEl>
                                          <p:spTgt spid="65"/>
                                        </p:tgtEl>
                                      </p:cBhvr>
                                    </p:animEffect>
                                  </p:childTnLst>
                                </p:cTn>
                              </p:par>
                              <p:par>
                                <p:cTn id="74" presetID="3" presetClass="entr" presetSubtype="10" fill="hold" grpId="0" nodeType="withEffect">
                                  <p:stCondLst>
                                    <p:cond delay="0"/>
                                  </p:stCondLst>
                                  <p:childTnLst>
                                    <p:set>
                                      <p:cBhvr>
                                        <p:cTn id="75" dur="1" fill="hold">
                                          <p:stCondLst>
                                            <p:cond delay="0"/>
                                          </p:stCondLst>
                                        </p:cTn>
                                        <p:tgtEl>
                                          <p:spTgt spid="66"/>
                                        </p:tgtEl>
                                        <p:attrNameLst>
                                          <p:attrName>style.visibility</p:attrName>
                                        </p:attrNameLst>
                                      </p:cBhvr>
                                      <p:to>
                                        <p:strVal val="visible"/>
                                      </p:to>
                                    </p:set>
                                    <p:animEffect transition="in" filter="blinds(horizontal)">
                                      <p:cBhvr>
                                        <p:cTn id="76" dur="500"/>
                                        <p:tgtEl>
                                          <p:spTgt spid="66"/>
                                        </p:tgtEl>
                                      </p:cBhvr>
                                    </p:animEffect>
                                  </p:childTnLst>
                                </p:cTn>
                              </p:par>
                            </p:childTnLst>
                          </p:cTn>
                        </p:par>
                      </p:childTnLst>
                    </p:cTn>
                  </p:par>
                  <p:par>
                    <p:cTn id="77" fill="hold">
                      <p:stCondLst>
                        <p:cond delay="indefinite"/>
                      </p:stCondLst>
                      <p:childTnLst>
                        <p:par>
                          <p:cTn id="78" fill="hold">
                            <p:stCondLst>
                              <p:cond delay="0"/>
                            </p:stCondLst>
                            <p:childTnLst>
                              <p:par>
                                <p:cTn id="79" presetID="3" presetClass="entr" presetSubtype="10" fill="hold" nodeType="clickEffect">
                                  <p:stCondLst>
                                    <p:cond delay="0"/>
                                  </p:stCondLst>
                                  <p:childTnLst>
                                    <p:set>
                                      <p:cBhvr>
                                        <p:cTn id="80" dur="1" fill="hold">
                                          <p:stCondLst>
                                            <p:cond delay="0"/>
                                          </p:stCondLst>
                                        </p:cTn>
                                        <p:tgtEl>
                                          <p:spTgt spid="67"/>
                                        </p:tgtEl>
                                        <p:attrNameLst>
                                          <p:attrName>style.visibility</p:attrName>
                                        </p:attrNameLst>
                                      </p:cBhvr>
                                      <p:to>
                                        <p:strVal val="visible"/>
                                      </p:to>
                                    </p:set>
                                    <p:animEffect transition="in" filter="blinds(horizontal)">
                                      <p:cBhvr>
                                        <p:cTn id="81" dur="500"/>
                                        <p:tgtEl>
                                          <p:spTgt spid="67"/>
                                        </p:tgtEl>
                                      </p:cBhvr>
                                    </p:animEffect>
                                  </p:childTnLst>
                                </p:cTn>
                              </p:par>
                              <p:par>
                                <p:cTn id="82" presetID="3" presetClass="entr" presetSubtype="10" fill="hold" grpId="0" nodeType="withEffect">
                                  <p:stCondLst>
                                    <p:cond delay="0"/>
                                  </p:stCondLst>
                                  <p:childTnLst>
                                    <p:set>
                                      <p:cBhvr>
                                        <p:cTn id="83" dur="1" fill="hold">
                                          <p:stCondLst>
                                            <p:cond delay="0"/>
                                          </p:stCondLst>
                                        </p:cTn>
                                        <p:tgtEl>
                                          <p:spTgt spid="68"/>
                                        </p:tgtEl>
                                        <p:attrNameLst>
                                          <p:attrName>style.visibility</p:attrName>
                                        </p:attrNameLst>
                                      </p:cBhvr>
                                      <p:to>
                                        <p:strVal val="visible"/>
                                      </p:to>
                                    </p:set>
                                    <p:animEffect transition="in" filter="blinds(horizontal)">
                                      <p:cBhvr>
                                        <p:cTn id="84" dur="500"/>
                                        <p:tgtEl>
                                          <p:spTgt spid="68"/>
                                        </p:tgtEl>
                                      </p:cBhvr>
                                    </p:animEffect>
                                  </p:childTnLst>
                                </p:cTn>
                              </p:par>
                            </p:childTnLst>
                          </p:cTn>
                        </p:par>
                      </p:childTnLst>
                    </p:cTn>
                  </p:par>
                  <p:par>
                    <p:cTn id="85" fill="hold">
                      <p:stCondLst>
                        <p:cond delay="indefinite"/>
                      </p:stCondLst>
                      <p:childTnLst>
                        <p:par>
                          <p:cTn id="86" fill="hold">
                            <p:stCondLst>
                              <p:cond delay="0"/>
                            </p:stCondLst>
                            <p:childTnLst>
                              <p:par>
                                <p:cTn id="87" presetID="3" presetClass="entr" presetSubtype="10" fill="hold" nodeType="clickEffect">
                                  <p:stCondLst>
                                    <p:cond delay="0"/>
                                  </p:stCondLst>
                                  <p:childTnLst>
                                    <p:set>
                                      <p:cBhvr>
                                        <p:cTn id="88" dur="1" fill="hold">
                                          <p:stCondLst>
                                            <p:cond delay="0"/>
                                          </p:stCondLst>
                                        </p:cTn>
                                        <p:tgtEl>
                                          <p:spTgt spid="70"/>
                                        </p:tgtEl>
                                        <p:attrNameLst>
                                          <p:attrName>style.visibility</p:attrName>
                                        </p:attrNameLst>
                                      </p:cBhvr>
                                      <p:to>
                                        <p:strVal val="visible"/>
                                      </p:to>
                                    </p:set>
                                    <p:animEffect transition="in" filter="blinds(horizontal)">
                                      <p:cBhvr>
                                        <p:cTn id="89" dur="500"/>
                                        <p:tgtEl>
                                          <p:spTgt spid="70"/>
                                        </p:tgtEl>
                                      </p:cBhvr>
                                    </p:animEffect>
                                  </p:childTnLst>
                                </p:cTn>
                              </p:par>
                              <p:par>
                                <p:cTn id="90" presetID="3" presetClass="entr" presetSubtype="10" fill="hold" grpId="0" nodeType="withEffect">
                                  <p:stCondLst>
                                    <p:cond delay="0"/>
                                  </p:stCondLst>
                                  <p:childTnLst>
                                    <p:set>
                                      <p:cBhvr>
                                        <p:cTn id="91" dur="1" fill="hold">
                                          <p:stCondLst>
                                            <p:cond delay="0"/>
                                          </p:stCondLst>
                                        </p:cTn>
                                        <p:tgtEl>
                                          <p:spTgt spid="71"/>
                                        </p:tgtEl>
                                        <p:attrNameLst>
                                          <p:attrName>style.visibility</p:attrName>
                                        </p:attrNameLst>
                                      </p:cBhvr>
                                      <p:to>
                                        <p:strVal val="visible"/>
                                      </p:to>
                                    </p:set>
                                    <p:animEffect transition="in" filter="blinds(horizontal)">
                                      <p:cBhvr>
                                        <p:cTn id="92" dur="500"/>
                                        <p:tgtEl>
                                          <p:spTgt spid="71"/>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56"/>
                                        </p:tgtEl>
                                        <p:attrNameLst>
                                          <p:attrName>style.visibility</p:attrName>
                                        </p:attrNameLst>
                                      </p:cBhvr>
                                      <p:to>
                                        <p:strVal val="visible"/>
                                      </p:to>
                                    </p:set>
                                    <p:animEffect transition="in" filter="blinds(horizontal)">
                                      <p:cBhvr>
                                        <p:cTn id="97" dur="500"/>
                                        <p:tgtEl>
                                          <p:spTgt spid="56"/>
                                        </p:tgtEl>
                                      </p:cBhvr>
                                    </p:animEffect>
                                  </p:childTnLst>
                                </p:cTn>
                              </p:par>
                            </p:childTnLst>
                          </p:cTn>
                        </p:par>
                      </p:childTnLst>
                    </p:cTn>
                  </p:par>
                  <p:par>
                    <p:cTn id="98" fill="hold">
                      <p:stCondLst>
                        <p:cond delay="indefinite"/>
                      </p:stCondLst>
                      <p:childTnLst>
                        <p:par>
                          <p:cTn id="99" fill="hold">
                            <p:stCondLst>
                              <p:cond delay="0"/>
                            </p:stCondLst>
                            <p:childTnLst>
                              <p:par>
                                <p:cTn id="100" presetID="3" presetClass="entr" presetSubtype="10" fill="hold" grpId="0" nodeType="clickEffect">
                                  <p:stCondLst>
                                    <p:cond delay="0"/>
                                  </p:stCondLst>
                                  <p:childTnLst>
                                    <p:set>
                                      <p:cBhvr>
                                        <p:cTn id="101" dur="1" fill="hold">
                                          <p:stCondLst>
                                            <p:cond delay="0"/>
                                          </p:stCondLst>
                                        </p:cTn>
                                        <p:tgtEl>
                                          <p:spTgt spid="72"/>
                                        </p:tgtEl>
                                        <p:attrNameLst>
                                          <p:attrName>style.visibility</p:attrName>
                                        </p:attrNameLst>
                                      </p:cBhvr>
                                      <p:to>
                                        <p:strVal val="visible"/>
                                      </p:to>
                                    </p:set>
                                    <p:animEffect transition="in" filter="blinds(horizontal)">
                                      <p:cBhvr>
                                        <p:cTn id="102" dur="5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47" grpId="0"/>
      <p:bldP spid="48" grpId="0"/>
      <p:bldP spid="50" grpId="0"/>
      <p:bldP spid="51" grpId="0"/>
      <p:bldP spid="53" grpId="0"/>
      <p:bldP spid="54" grpId="0"/>
      <p:bldP spid="56" grpId="0" animBg="1"/>
      <p:bldP spid="65" grpId="0"/>
      <p:bldP spid="66" grpId="0"/>
      <p:bldP spid="68" grpId="0"/>
      <p:bldP spid="69" grpId="0"/>
      <p:bldP spid="71" grpId="0"/>
      <p:bldP spid="72" grpId="0"/>
      <p:bldP spid="10" grpId="0"/>
      <p:bldP spid="73" grpId="0"/>
    </p:bld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F4A154C4641E49BD6DB2899EAF25E9" ma:contentTypeVersion="13" ma:contentTypeDescription="Create a new document." ma:contentTypeScope="" ma:versionID="23bc477752390507dc2cffcd22a104a8">
  <xsd:schema xmlns:xsd="http://www.w3.org/2001/XMLSchema" xmlns:xs="http://www.w3.org/2001/XMLSchema" xmlns:p="http://schemas.microsoft.com/office/2006/metadata/properties" xmlns:ns3="78db98b4-7c56-4667-9532-fea666d1edab" xmlns:ns4="00eee050-7eda-4a68-8825-514e694f5f09" targetNamespace="http://schemas.microsoft.com/office/2006/metadata/properties" ma:root="true" ma:fieldsID="8007d9db6d91cd99dd6d826ae72dde73" ns3:_="" ns4:_="">
    <xsd:import namespace="78db98b4-7c56-4667-9532-fea666d1edab"/>
    <xsd:import namespace="00eee050-7eda-4a68-8825-514e694f5f09"/>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db98b4-7c56-4667-9532-fea666d1eda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0eee050-7eda-4a68-8825-514e694f5f0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0664669-DA75-428B-9D85-79A9CD0112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db98b4-7c56-4667-9532-fea666d1edab"/>
    <ds:schemaRef ds:uri="00eee050-7eda-4a68-8825-514e694f5f0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BAC6200-806D-492C-8EF3-50656A48E944}">
  <ds:schemaRefs>
    <ds:schemaRef ds:uri="http://schemas.microsoft.com/sharepoint/v3/contenttype/forms"/>
  </ds:schemaRefs>
</ds:datastoreItem>
</file>

<file path=customXml/itemProps3.xml><?xml version="1.0" encoding="utf-8"?>
<ds:datastoreItem xmlns:ds="http://schemas.openxmlformats.org/officeDocument/2006/customXml" ds:itemID="{286867E8-63AC-4518-81B7-0F2BD83BADE2}">
  <ds:schemaRefs>
    <ds:schemaRef ds:uri="00eee050-7eda-4a68-8825-514e694f5f09"/>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78db98b4-7c56-4667-9532-fea666d1edab"/>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1285</TotalTime>
  <Words>1604</Words>
  <Application>Microsoft Office PowerPoint</Application>
  <PresentationFormat>On-screen Show (4:3)</PresentationFormat>
  <Paragraphs>240</Paragraphs>
  <Slides>10</Slides>
  <Notes>7</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10</vt:i4>
      </vt:variant>
    </vt:vector>
  </HeadingPairs>
  <TitlesOfParts>
    <vt:vector size="21" baseType="lpstr">
      <vt:lpstr>游ゴシック</vt:lpstr>
      <vt:lpstr>游ゴシック Light</vt:lpstr>
      <vt:lpstr>Arial</vt:lpstr>
      <vt:lpstr>Calibri</vt:lpstr>
      <vt:lpstr>Calibri Light</vt:lpstr>
      <vt:lpstr>Cambria Math</vt:lpstr>
      <vt:lpstr>Comic Sans MS</vt:lpstr>
      <vt:lpstr>Microsoft Himalaya</vt:lpstr>
      <vt:lpstr>Racing Sans One</vt:lpstr>
      <vt:lpstr>Wingdings</vt:lpstr>
      <vt:lpstr>Office テーマ</vt:lpstr>
      <vt:lpstr>PowerPoint Presentation</vt:lpstr>
      <vt:lpstr>The normal distribution</vt:lpstr>
      <vt:lpstr>The normal distribution</vt:lpstr>
      <vt:lpstr>The normal distribution</vt:lpstr>
      <vt:lpstr>The normal distribution</vt:lpstr>
      <vt:lpstr>The normal distribution</vt:lpstr>
      <vt:lpstr>The normal distribution</vt:lpstr>
      <vt:lpstr>The normal distribution</vt:lpstr>
      <vt:lpstr>The normal distribution</vt:lpstr>
      <vt:lpstr>The normal distribution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Mike Pye</dc:creator>
  <cp:lastModifiedBy>Gareth Westwater</cp:lastModifiedBy>
  <cp:revision>161</cp:revision>
  <dcterms:created xsi:type="dcterms:W3CDTF">2018-06-16T01:40:49Z</dcterms:created>
  <dcterms:modified xsi:type="dcterms:W3CDTF">2021-01-28T13:57:44Z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0x010100C5F4A154C4641E49BD6DB2899EAF25E9</vt:lpwstr>
  </property>
</Properties>
</file>