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Pye" initials="MP" lastIdx="4" clrIdx="0">
    <p:extLst>
      <p:ext uri="{19B8F6BF-5375-455C-9EA6-DF929625EA0E}">
        <p15:presenceInfo xmlns:p15="http://schemas.microsoft.com/office/powerpoint/2012/main" userId="9932f53b462bfe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B36C-9161-4EE7-9FC8-446A42B42E2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931B-CF5A-493D-8107-C8C64FCC6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5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6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1.jpe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56.png"/><Relationship Id="rId17" Type="http://schemas.openxmlformats.org/officeDocument/2006/relationships/image" Target="../media/image5.jpeg"/><Relationship Id="rId2" Type="http://schemas.openxmlformats.org/officeDocument/2006/relationships/image" Target="../media/image510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15" Type="http://schemas.openxmlformats.org/officeDocument/2006/relationships/image" Target="../media/image3.jpeg"/><Relationship Id="rId10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9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63.png"/><Relationship Id="rId18" Type="http://schemas.openxmlformats.org/officeDocument/2006/relationships/image" Target="../media/image7.jpe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62.png"/><Relationship Id="rId17" Type="http://schemas.openxmlformats.org/officeDocument/2006/relationships/image" Target="../media/image630.png"/><Relationship Id="rId2" Type="http://schemas.openxmlformats.org/officeDocument/2006/relationships/image" Target="../media/image6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68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10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71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10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71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68.png"/><Relationship Id="rId2" Type="http://schemas.openxmlformats.org/officeDocument/2006/relationships/image" Target="../media/image69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15" Type="http://schemas.openxmlformats.org/officeDocument/2006/relationships/image" Target="../media/image73.png"/><Relationship Id="rId10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73.png"/><Relationship Id="rId7" Type="http://schemas.openxmlformats.org/officeDocument/2006/relationships/image" Target="../media/image22.png"/><Relationship Id="rId12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801727" y="2106202"/>
            <a:ext cx="757611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b="0" cap="none" spc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Racing Sans One" panose="020000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800" b="0" cap="none" spc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Racing Sans One" panose="020000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Exercise 3C</a:t>
            </a:r>
            <a:endParaRPr lang="ja-JP" altLang="en-US" sz="8800" b="0" cap="none" spc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Racing Sans One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0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find, to two decimal places, the values of a such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16&lt;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Draw a sketch to get an idea of where the value should be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can use the area to estimate the value we are looking for…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687" b="-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B032351-30E7-4AE7-8A4C-0A4016C36ED3}"/>
              </a:ext>
            </a:extLst>
          </p:cNvPr>
          <p:cNvSpPr/>
          <p:nvPr/>
        </p:nvSpPr>
        <p:spPr>
          <a:xfrm>
            <a:off x="6763226" y="1434465"/>
            <a:ext cx="1247775" cy="1590675"/>
          </a:xfrm>
          <a:custGeom>
            <a:avLst/>
            <a:gdLst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0 w 1247775"/>
              <a:gd name="connsiteY18" fmla="*/ 1590675 h 1590675"/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61913 w 1247775"/>
              <a:gd name="connsiteY18" fmla="*/ 1562100 h 1590675"/>
              <a:gd name="connsiteX19" fmla="*/ 0 w 1247775"/>
              <a:gd name="connsiteY19" fmla="*/ 1590675 h 1590675"/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2382 w 1247775"/>
              <a:gd name="connsiteY18" fmla="*/ 1550194 h 1590675"/>
              <a:gd name="connsiteX19" fmla="*/ 0 w 1247775"/>
              <a:gd name="connsiteY19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7775" h="1590675">
                <a:moveTo>
                  <a:pt x="0" y="1590675"/>
                </a:moveTo>
                <a:lnTo>
                  <a:pt x="1247775" y="1590675"/>
                </a:lnTo>
                <a:cubicBezTo>
                  <a:pt x="1246188" y="1420813"/>
                  <a:pt x="1244600" y="1250950"/>
                  <a:pt x="1243013" y="1081088"/>
                </a:cubicBezTo>
                <a:lnTo>
                  <a:pt x="1185863" y="819150"/>
                </a:lnTo>
                <a:lnTo>
                  <a:pt x="1133475" y="542925"/>
                </a:lnTo>
                <a:lnTo>
                  <a:pt x="1102519" y="321469"/>
                </a:lnTo>
                <a:lnTo>
                  <a:pt x="1052513" y="126206"/>
                </a:lnTo>
                <a:lnTo>
                  <a:pt x="995363" y="9525"/>
                </a:lnTo>
                <a:lnTo>
                  <a:pt x="966788" y="0"/>
                </a:lnTo>
                <a:lnTo>
                  <a:pt x="914400" y="4763"/>
                </a:lnTo>
                <a:lnTo>
                  <a:pt x="888207" y="57150"/>
                </a:lnTo>
                <a:lnTo>
                  <a:pt x="833438" y="242888"/>
                </a:lnTo>
                <a:lnTo>
                  <a:pt x="790575" y="466725"/>
                </a:lnTo>
                <a:lnTo>
                  <a:pt x="742950" y="792956"/>
                </a:lnTo>
                <a:lnTo>
                  <a:pt x="678657" y="1062038"/>
                </a:lnTo>
                <a:lnTo>
                  <a:pt x="573882" y="1319213"/>
                </a:lnTo>
                <a:lnTo>
                  <a:pt x="402432" y="1445419"/>
                </a:lnTo>
                <a:lnTo>
                  <a:pt x="183357" y="1519238"/>
                </a:lnTo>
                <a:lnTo>
                  <a:pt x="2382" y="1550194"/>
                </a:lnTo>
                <a:lnTo>
                  <a:pt x="0" y="15906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214F9A5-EDA9-4841-B502-6C4DBD18E4A0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ABB9D56-9C28-4CC4-AF09-CFC5B8E2FD2A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7A2FC2D1-2850-4B98-BDDC-086A66475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6B48A9B-A1FF-4602-8A94-F829ED1BDAF4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509258D-A1A2-47DA-91EE-5E079F1BD8C0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1E18A75-C2BB-40B5-9281-D932E318DB71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FB00256E-AB04-4BE1-935D-6CF3CEECD97A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A8B6E5A7-F037-47B1-9AD5-E5AE7277706D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7B26E24-43ED-46C5-BC3A-4F972B8F6766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0D79A4-5A09-40DF-8822-D2C66648656F}"/>
              </a:ext>
            </a:extLst>
          </p:cNvPr>
          <p:cNvCxnSpPr>
            <a:cxnSpLocks/>
          </p:cNvCxnSpPr>
          <p:nvPr/>
        </p:nvCxnSpPr>
        <p:spPr>
          <a:xfrm flipV="1">
            <a:off x="8004882" y="2549537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/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B3F419-2DFF-44E0-94A3-2FEDC74827AB}"/>
              </a:ext>
            </a:extLst>
          </p:cNvPr>
          <p:cNvSpPr txBox="1"/>
          <p:nvPr/>
        </p:nvSpPr>
        <p:spPr>
          <a:xfrm>
            <a:off x="3714751" y="121729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Now, on your calculator, press menu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9876E97-CE43-438B-8359-1FFABC9799C4}"/>
              </a:ext>
            </a:extLst>
          </p:cNvPr>
          <p:cNvSpPr txBox="1"/>
          <p:nvPr/>
        </p:nvSpPr>
        <p:spPr>
          <a:xfrm>
            <a:off x="3724275" y="2384228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7 for distributions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8C752A-F2A4-4FAD-9AFB-D1345C6BFE4C}"/>
              </a:ext>
            </a:extLst>
          </p:cNvPr>
          <p:cNvSpPr txBox="1"/>
          <p:nvPr/>
        </p:nvSpPr>
        <p:spPr>
          <a:xfrm>
            <a:off x="3708425" y="3562831"/>
            <a:ext cx="282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3 for the Inverse normal distribution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F05BD4A-64CD-4829-B5BE-EE148E84F493}"/>
              </a:ext>
            </a:extLst>
          </p:cNvPr>
          <p:cNvSpPr txBox="1"/>
          <p:nvPr/>
        </p:nvSpPr>
        <p:spPr>
          <a:xfrm>
            <a:off x="3696996" y="4475511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input the probability we want, as well as the standard deviation and mean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D9EF62-1133-40F9-8A88-F6BA26E91499}"/>
              </a:ext>
            </a:extLst>
          </p:cNvPr>
          <p:cNvSpPr txBox="1"/>
          <p:nvPr/>
        </p:nvSpPr>
        <p:spPr>
          <a:xfrm>
            <a:off x="3689413" y="5450594"/>
            <a:ext cx="282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Press equals and the calculator will tell you the value which has this area below it (as in, below the value, to the left of it)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248CF9-F378-4D61-B06E-28560D6BF286}"/>
              </a:ext>
            </a:extLst>
          </p:cNvPr>
          <p:cNvSpPr txBox="1"/>
          <p:nvPr/>
        </p:nvSpPr>
        <p:spPr>
          <a:xfrm rot="16200000">
            <a:off x="7064494" y="2333110"/>
            <a:ext cx="11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0.75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E10034E-C571-4F15-BD68-F9847A2A278A}"/>
                  </a:ext>
                </a:extLst>
              </p:cNvPr>
              <p:cNvSpPr txBox="1"/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22.02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E10034E-C571-4F15-BD68-F9847A2A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extLst>
              <a:ext uri="{FF2B5EF4-FFF2-40B4-BE49-F238E27FC236}">
                <a16:creationId xmlns:a16="http://schemas.microsoft.com/office/drawing/2014/main" id="{A020085D-9FEA-4098-B10A-1347C8F89B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31384" r="9898" b="21589"/>
          <a:stretch/>
        </p:blipFill>
        <p:spPr>
          <a:xfrm>
            <a:off x="4261282" y="1544715"/>
            <a:ext cx="1704512" cy="77235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C4DB58E-3E9E-4BE6-A4FD-36E510488E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t="29279" r="6891" b="24774"/>
          <a:stretch/>
        </p:blipFill>
        <p:spPr>
          <a:xfrm>
            <a:off x="4270159" y="2681057"/>
            <a:ext cx="1713391" cy="75460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C8752B2-77D3-4227-ACB2-6851CF70597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32037" r="6975" b="22017"/>
          <a:stretch/>
        </p:blipFill>
        <p:spPr>
          <a:xfrm>
            <a:off x="6533965" y="3426780"/>
            <a:ext cx="1757780" cy="75460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51E1840-AD07-405A-A753-9DD2297838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33175" r="13421" b="24663"/>
          <a:stretch/>
        </p:blipFill>
        <p:spPr>
          <a:xfrm>
            <a:off x="6542843" y="4429957"/>
            <a:ext cx="1749584" cy="74572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1CE298B-2B22-4618-AA2D-303B9533C4E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0528" r="7702" b="24067"/>
          <a:stretch/>
        </p:blipFill>
        <p:spPr>
          <a:xfrm>
            <a:off x="6569475" y="5513033"/>
            <a:ext cx="1733788" cy="7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371953D8-9906-4D6F-8CC7-FA38FD98A8E4}"/>
              </a:ext>
            </a:extLst>
          </p:cNvPr>
          <p:cNvSpPr/>
          <p:nvPr/>
        </p:nvSpPr>
        <p:spPr>
          <a:xfrm>
            <a:off x="7834313" y="1626394"/>
            <a:ext cx="871537" cy="1400175"/>
          </a:xfrm>
          <a:custGeom>
            <a:avLst/>
            <a:gdLst>
              <a:gd name="connsiteX0" fmla="*/ 0 w 871537"/>
              <a:gd name="connsiteY0" fmla="*/ 1400175 h 1400175"/>
              <a:gd name="connsiteX1" fmla="*/ 871537 w 871537"/>
              <a:gd name="connsiteY1" fmla="*/ 1393031 h 1400175"/>
              <a:gd name="connsiteX2" fmla="*/ 750093 w 871537"/>
              <a:gd name="connsiteY2" fmla="*/ 1345406 h 1400175"/>
              <a:gd name="connsiteX3" fmla="*/ 540543 w 871537"/>
              <a:gd name="connsiteY3" fmla="*/ 1288256 h 1400175"/>
              <a:gd name="connsiteX4" fmla="*/ 357187 w 871537"/>
              <a:gd name="connsiteY4" fmla="*/ 1209675 h 1400175"/>
              <a:gd name="connsiteX5" fmla="*/ 230981 w 871537"/>
              <a:gd name="connsiteY5" fmla="*/ 1071562 h 1400175"/>
              <a:gd name="connsiteX6" fmla="*/ 173831 w 871537"/>
              <a:gd name="connsiteY6" fmla="*/ 909637 h 1400175"/>
              <a:gd name="connsiteX7" fmla="*/ 121443 w 871537"/>
              <a:gd name="connsiteY7" fmla="*/ 683419 h 1400175"/>
              <a:gd name="connsiteX8" fmla="*/ 66675 w 871537"/>
              <a:gd name="connsiteY8" fmla="*/ 392906 h 1400175"/>
              <a:gd name="connsiteX9" fmla="*/ 35718 w 871537"/>
              <a:gd name="connsiteY9" fmla="*/ 154781 h 1400175"/>
              <a:gd name="connsiteX10" fmla="*/ 7143 w 871537"/>
              <a:gd name="connsiteY10" fmla="*/ 0 h 1400175"/>
              <a:gd name="connsiteX11" fmla="*/ 0 w 871537"/>
              <a:gd name="connsiteY11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537" h="1400175">
                <a:moveTo>
                  <a:pt x="0" y="1400175"/>
                </a:moveTo>
                <a:lnTo>
                  <a:pt x="871537" y="1393031"/>
                </a:lnTo>
                <a:lnTo>
                  <a:pt x="750093" y="1345406"/>
                </a:lnTo>
                <a:lnTo>
                  <a:pt x="540543" y="1288256"/>
                </a:lnTo>
                <a:lnTo>
                  <a:pt x="357187" y="1209675"/>
                </a:lnTo>
                <a:lnTo>
                  <a:pt x="230981" y="1071562"/>
                </a:lnTo>
                <a:lnTo>
                  <a:pt x="173831" y="909637"/>
                </a:lnTo>
                <a:lnTo>
                  <a:pt x="121443" y="683419"/>
                </a:lnTo>
                <a:lnTo>
                  <a:pt x="66675" y="392906"/>
                </a:lnTo>
                <a:lnTo>
                  <a:pt x="35718" y="154781"/>
                </a:lnTo>
                <a:lnTo>
                  <a:pt x="7143" y="0"/>
                </a:lnTo>
                <a:lnTo>
                  <a:pt x="0" y="1400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find, to two decimal places, the values of a such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16&lt;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Draw a sketch to get an idea of where the value should be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the area above a value is 0.4, that value must be above the mean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515" b="-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214F9A5-EDA9-4841-B502-6C4DBD18E4A0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ABB9D56-9C28-4CC4-AF09-CFC5B8E2FD2A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7A2FC2D1-2850-4B98-BDDC-086A66475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6B48A9B-A1FF-4602-8A94-F829ED1BDAF4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509258D-A1A2-47DA-91EE-5E079F1BD8C0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1E18A75-C2BB-40B5-9281-D932E318DB71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FB00256E-AB04-4BE1-935D-6CF3CEECD97A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A8B6E5A7-F037-47B1-9AD5-E5AE7277706D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7B26E24-43ED-46C5-BC3A-4F972B8F6766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0D79A4-5A09-40DF-8822-D2C66648656F}"/>
              </a:ext>
            </a:extLst>
          </p:cNvPr>
          <p:cNvCxnSpPr>
            <a:cxnSpLocks/>
            <a:endCxn id="13" idx="1"/>
          </p:cNvCxnSpPr>
          <p:nvPr/>
        </p:nvCxnSpPr>
        <p:spPr>
          <a:xfrm flipH="1" flipV="1">
            <a:off x="7834427" y="1625738"/>
            <a:ext cx="1780" cy="13780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/>
              <p:nvPr/>
            </p:nvSpPr>
            <p:spPr>
              <a:xfrm>
                <a:off x="7724562" y="300935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562" y="300935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F05BD4A-64CD-4829-B5BE-EE148E84F493}"/>
              </a:ext>
            </a:extLst>
          </p:cNvPr>
          <p:cNvSpPr txBox="1"/>
          <p:nvPr/>
        </p:nvSpPr>
        <p:spPr>
          <a:xfrm>
            <a:off x="3732506" y="3765297"/>
            <a:ext cx="282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Be careful here! The calculator bases calculations on the area </a:t>
            </a:r>
            <a:r>
              <a:rPr lang="en-US" sz="1200" b="1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below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value given. So in this case, we need to put in the probability as 0.6.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D9EF62-1133-40F9-8A88-F6BA26E91499}"/>
              </a:ext>
            </a:extLst>
          </p:cNvPr>
          <p:cNvSpPr txBox="1"/>
          <p:nvPr/>
        </p:nvSpPr>
        <p:spPr>
          <a:xfrm>
            <a:off x="3751556" y="4962323"/>
            <a:ext cx="489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After putting the mean and standard deviation in as well, the calculator will tell you the value…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248CF9-F378-4D61-B06E-28560D6BF286}"/>
              </a:ext>
            </a:extLst>
          </p:cNvPr>
          <p:cNvSpPr txBox="1"/>
          <p:nvPr/>
        </p:nvSpPr>
        <p:spPr>
          <a:xfrm>
            <a:off x="7945557" y="2480748"/>
            <a:ext cx="76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0.4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9BB2442-7C4D-437F-9A4C-2BEBD8D90603}"/>
                  </a:ext>
                </a:extLst>
              </p:cNvPr>
              <p:cNvSpPr txBox="1"/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22.02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9BB2442-7C4D-437F-9A4C-2BEBD8D90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56D20CE-0A68-434A-B457-44BF5C7E720E}"/>
                  </a:ext>
                </a:extLst>
              </p:cNvPr>
              <p:cNvSpPr txBox="1"/>
              <p:nvPr/>
            </p:nvSpPr>
            <p:spPr>
              <a:xfrm>
                <a:off x="2708614" y="4180661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20.76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56D20CE-0A68-434A-B457-44BF5C7E7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14" y="4180661"/>
                <a:ext cx="84369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CEB68B60-697D-4C01-B4AD-2134B424D4D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38738" r="16084" b="23290"/>
          <a:stretch/>
        </p:blipFill>
        <p:spPr>
          <a:xfrm>
            <a:off x="6551720" y="3688513"/>
            <a:ext cx="2373209" cy="9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  <p:bldP spid="23" grpId="0"/>
      <p:bldP spid="25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09A99F0-DE10-41C2-AFE1-FAC65244487F}"/>
              </a:ext>
            </a:extLst>
          </p:cNvPr>
          <p:cNvSpPr/>
          <p:nvPr/>
        </p:nvSpPr>
        <p:spPr>
          <a:xfrm>
            <a:off x="7305675" y="1750219"/>
            <a:ext cx="285750" cy="1266825"/>
          </a:xfrm>
          <a:custGeom>
            <a:avLst/>
            <a:gdLst>
              <a:gd name="connsiteX0" fmla="*/ 2381 w 285750"/>
              <a:gd name="connsiteY0" fmla="*/ 1259681 h 1266825"/>
              <a:gd name="connsiteX1" fmla="*/ 285750 w 285750"/>
              <a:gd name="connsiteY1" fmla="*/ 1266825 h 1266825"/>
              <a:gd name="connsiteX2" fmla="*/ 278606 w 285750"/>
              <a:gd name="connsiteY2" fmla="*/ 0 h 1266825"/>
              <a:gd name="connsiteX3" fmla="*/ 223838 w 285750"/>
              <a:gd name="connsiteY3" fmla="*/ 347662 h 1266825"/>
              <a:gd name="connsiteX4" fmla="*/ 164306 w 285750"/>
              <a:gd name="connsiteY4" fmla="*/ 657225 h 1266825"/>
              <a:gd name="connsiteX5" fmla="*/ 100013 w 285750"/>
              <a:gd name="connsiteY5" fmla="*/ 871537 h 1266825"/>
              <a:gd name="connsiteX6" fmla="*/ 0 w 285750"/>
              <a:gd name="connsiteY6" fmla="*/ 1035844 h 1266825"/>
              <a:gd name="connsiteX7" fmla="*/ 2381 w 285750"/>
              <a:gd name="connsiteY7" fmla="*/ 1259681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1266825">
                <a:moveTo>
                  <a:pt x="2381" y="1259681"/>
                </a:moveTo>
                <a:lnTo>
                  <a:pt x="285750" y="1266825"/>
                </a:lnTo>
                <a:cubicBezTo>
                  <a:pt x="283369" y="844550"/>
                  <a:pt x="280987" y="422275"/>
                  <a:pt x="278606" y="0"/>
                </a:cubicBezTo>
                <a:lnTo>
                  <a:pt x="223838" y="347662"/>
                </a:lnTo>
                <a:lnTo>
                  <a:pt x="164306" y="657225"/>
                </a:lnTo>
                <a:lnTo>
                  <a:pt x="100013" y="871537"/>
                </a:lnTo>
                <a:lnTo>
                  <a:pt x="0" y="1035844"/>
                </a:lnTo>
                <a:cubicBezTo>
                  <a:pt x="794" y="1110456"/>
                  <a:pt x="1587" y="1185069"/>
                  <a:pt x="2381" y="125968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find, to two decimal places, the values of a such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</a:t>
                </a:r>
                <a:r>
                  <a:rPr lang="en-GB" sz="14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16&lt;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Draw a sketch to get an idea of where the value should be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214F9A5-EDA9-4841-B502-6C4DBD18E4A0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ABB9D56-9C28-4CC4-AF09-CFC5B8E2FD2A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7A2FC2D1-2850-4B98-BDDC-086A66475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6B48A9B-A1FF-4602-8A94-F829ED1BDAF4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509258D-A1A2-47DA-91EE-5E079F1BD8C0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1E18A75-C2BB-40B5-9281-D932E318DB71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FB00256E-AB04-4BE1-935D-6CF3CEECD97A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A8B6E5A7-F037-47B1-9AD5-E5AE7277706D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DB9669-2FBB-4313-A129-CFE65592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745BDB0-66AC-450F-9932-A70B2C51F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8074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7B26E24-43ED-46C5-BC3A-4F972B8F6766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/>
              <p:nvPr/>
            </p:nvSpPr>
            <p:spPr>
              <a:xfrm>
                <a:off x="76170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668BC0-0B8F-4BE0-9162-5166A03A4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0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0D79A4-5A09-40DF-8822-D2C66648656F}"/>
              </a:ext>
            </a:extLst>
          </p:cNvPr>
          <p:cNvCxnSpPr>
            <a:cxnSpLocks/>
          </p:cNvCxnSpPr>
          <p:nvPr/>
        </p:nvCxnSpPr>
        <p:spPr>
          <a:xfrm flipV="1">
            <a:off x="7309157" y="2800350"/>
            <a:ext cx="0" cy="21613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/>
              <p:nvPr/>
            </p:nvSpPr>
            <p:spPr>
              <a:xfrm>
                <a:off x="7207037" y="301570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462C5E9-CF8B-4512-B454-5E4A7525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37" y="301570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F05BD4A-64CD-4829-B5BE-EE148E84F493}"/>
                  </a:ext>
                </a:extLst>
              </p:cNvPr>
              <p:cNvSpPr txBox="1"/>
              <p:nvPr/>
            </p:nvSpPr>
            <p:spPr>
              <a:xfrm>
                <a:off x="3705873" y="3605499"/>
                <a:ext cx="28270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total area ‘below’ value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equal to 0.3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plus the area below 16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. We can find the area below 16 using the function on your calculator we used in section 3B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F05BD4A-64CD-4829-B5BE-EE148E84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73" y="3605499"/>
                <a:ext cx="2827020" cy="1015663"/>
              </a:xfrm>
              <a:prstGeom prst="rect">
                <a:avLst/>
              </a:prstGeom>
              <a:blipFill>
                <a:blip r:embed="rId12"/>
                <a:stretch>
                  <a:fillRect l="-216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6D9EF62-1133-40F9-8A88-F6BA26E91499}"/>
                  </a:ext>
                </a:extLst>
              </p:cNvPr>
              <p:cNvSpPr txBox="1"/>
              <p:nvPr/>
            </p:nvSpPr>
            <p:spPr>
              <a:xfrm>
                <a:off x="3716045" y="5326309"/>
                <a:ext cx="29155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put in an area of 0.3912, as well as the mean and standard deviation, in order to find the value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6D9EF62-1133-40F9-8A88-F6BA26E9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45" y="5326309"/>
                <a:ext cx="2915574" cy="646331"/>
              </a:xfrm>
              <a:prstGeom prst="rect">
                <a:avLst/>
              </a:prstGeom>
              <a:blipFill>
                <a:blip r:embed="rId13"/>
                <a:stretch>
                  <a:fillRect l="-209" t="-943" r="-104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248CF9-F378-4D61-B06E-28560D6BF286}"/>
              </a:ext>
            </a:extLst>
          </p:cNvPr>
          <p:cNvSpPr txBox="1"/>
          <p:nvPr/>
        </p:nvSpPr>
        <p:spPr>
          <a:xfrm>
            <a:off x="6878757" y="2131498"/>
            <a:ext cx="76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0.3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9BB2442-7C4D-437F-9A4C-2BEBD8D90603}"/>
                  </a:ext>
                </a:extLst>
              </p:cNvPr>
              <p:cNvSpPr txBox="1"/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22.02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9BB2442-7C4D-437F-9A4C-2BEBD8D90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14" y="3861065"/>
                <a:ext cx="84369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56D20CE-0A68-434A-B457-44BF5C7E720E}"/>
                  </a:ext>
                </a:extLst>
              </p:cNvPr>
              <p:cNvSpPr txBox="1"/>
              <p:nvPr/>
            </p:nvSpPr>
            <p:spPr>
              <a:xfrm>
                <a:off x="2708614" y="4180661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20.76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56D20CE-0A68-434A-B457-44BF5C7E7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14" y="4180661"/>
                <a:ext cx="84369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EEE6B1D-6F57-4D3D-AEEF-36F1B39E7EAB}"/>
              </a:ext>
            </a:extLst>
          </p:cNvPr>
          <p:cNvCxnSpPr>
            <a:cxnSpLocks/>
          </p:cNvCxnSpPr>
          <p:nvPr/>
        </p:nvCxnSpPr>
        <p:spPr>
          <a:xfrm flipV="1">
            <a:off x="7586614" y="1816100"/>
            <a:ext cx="0" cy="1211599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BE17CDD-C260-47C5-8489-41695FB9A804}"/>
                  </a:ext>
                </a:extLst>
              </p:cNvPr>
              <p:cNvSpPr txBox="1"/>
              <p:nvPr/>
            </p:nvSpPr>
            <p:spPr>
              <a:xfrm>
                <a:off x="7464618" y="29966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BE17CDD-C260-47C5-8489-41695FB9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618" y="2996656"/>
                <a:ext cx="275514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B49556-C4CF-416D-814A-556205CDC479}"/>
              </a:ext>
            </a:extLst>
          </p:cNvPr>
          <p:cNvSpPr txBox="1"/>
          <p:nvPr/>
        </p:nvSpPr>
        <p:spPr>
          <a:xfrm>
            <a:off x="3715822" y="4777351"/>
            <a:ext cx="137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is 0.0912…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D803F06-3452-4503-A191-4CF40723F727}"/>
              </a:ext>
            </a:extLst>
          </p:cNvPr>
          <p:cNvSpPr txBox="1"/>
          <p:nvPr/>
        </p:nvSpPr>
        <p:spPr>
          <a:xfrm>
            <a:off x="5555984" y="2539872"/>
            <a:ext cx="76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0.0912</a:t>
            </a: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7FBAF8F-50F4-4A91-A020-E4BB9DF167F6}"/>
                  </a:ext>
                </a:extLst>
              </p:cNvPr>
              <p:cNvSpPr txBox="1"/>
              <p:nvPr/>
            </p:nvSpPr>
            <p:spPr>
              <a:xfrm>
                <a:off x="2895045" y="4509135"/>
                <a:ext cx="84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19.17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7FBAF8F-50F4-4A91-A020-E4BB9DF16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45" y="4509135"/>
                <a:ext cx="84369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B2E1BE20-7829-4C00-B165-CA659C12903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5630" r="10129" b="23118"/>
          <a:stretch/>
        </p:blipFill>
        <p:spPr>
          <a:xfrm>
            <a:off x="6631619" y="5114353"/>
            <a:ext cx="2441360" cy="1011239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EE33394-751E-4D16-B078-E570909842C5}"/>
              </a:ext>
            </a:extLst>
          </p:cNvPr>
          <p:cNvCxnSpPr>
            <a:cxnSpLocks/>
          </p:cNvCxnSpPr>
          <p:nvPr/>
        </p:nvCxnSpPr>
        <p:spPr>
          <a:xfrm>
            <a:off x="6196614" y="2743201"/>
            <a:ext cx="843379" cy="23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3" grpId="0"/>
      <p:bldP spid="25" grpId="0"/>
      <p:bldP spid="27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Plates made using a particular manufacturing process have a diameter,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which can be modelled using a normal distribution,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60% of plates are less than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5824EA6-3C0A-4786-BEC3-D6DEC3893DD9}"/>
              </a:ext>
            </a:extLst>
          </p:cNvPr>
          <p:cNvSpPr/>
          <p:nvPr/>
        </p:nvSpPr>
        <p:spPr>
          <a:xfrm>
            <a:off x="6763226" y="1434465"/>
            <a:ext cx="1247775" cy="1590675"/>
          </a:xfrm>
          <a:custGeom>
            <a:avLst/>
            <a:gdLst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0 w 1247775"/>
              <a:gd name="connsiteY18" fmla="*/ 1590675 h 1590675"/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61913 w 1247775"/>
              <a:gd name="connsiteY18" fmla="*/ 1562100 h 1590675"/>
              <a:gd name="connsiteX19" fmla="*/ 0 w 1247775"/>
              <a:gd name="connsiteY19" fmla="*/ 1590675 h 1590675"/>
              <a:gd name="connsiteX0" fmla="*/ 0 w 1247775"/>
              <a:gd name="connsiteY0" fmla="*/ 1590675 h 1590675"/>
              <a:gd name="connsiteX1" fmla="*/ 1247775 w 1247775"/>
              <a:gd name="connsiteY1" fmla="*/ 1590675 h 1590675"/>
              <a:gd name="connsiteX2" fmla="*/ 1243013 w 1247775"/>
              <a:gd name="connsiteY2" fmla="*/ 1081088 h 1590675"/>
              <a:gd name="connsiteX3" fmla="*/ 1185863 w 1247775"/>
              <a:gd name="connsiteY3" fmla="*/ 819150 h 1590675"/>
              <a:gd name="connsiteX4" fmla="*/ 1133475 w 1247775"/>
              <a:gd name="connsiteY4" fmla="*/ 542925 h 1590675"/>
              <a:gd name="connsiteX5" fmla="*/ 1102519 w 1247775"/>
              <a:gd name="connsiteY5" fmla="*/ 321469 h 1590675"/>
              <a:gd name="connsiteX6" fmla="*/ 1052513 w 1247775"/>
              <a:gd name="connsiteY6" fmla="*/ 126206 h 1590675"/>
              <a:gd name="connsiteX7" fmla="*/ 995363 w 1247775"/>
              <a:gd name="connsiteY7" fmla="*/ 9525 h 1590675"/>
              <a:gd name="connsiteX8" fmla="*/ 966788 w 1247775"/>
              <a:gd name="connsiteY8" fmla="*/ 0 h 1590675"/>
              <a:gd name="connsiteX9" fmla="*/ 914400 w 1247775"/>
              <a:gd name="connsiteY9" fmla="*/ 4763 h 1590675"/>
              <a:gd name="connsiteX10" fmla="*/ 888207 w 1247775"/>
              <a:gd name="connsiteY10" fmla="*/ 57150 h 1590675"/>
              <a:gd name="connsiteX11" fmla="*/ 833438 w 1247775"/>
              <a:gd name="connsiteY11" fmla="*/ 242888 h 1590675"/>
              <a:gd name="connsiteX12" fmla="*/ 790575 w 1247775"/>
              <a:gd name="connsiteY12" fmla="*/ 466725 h 1590675"/>
              <a:gd name="connsiteX13" fmla="*/ 742950 w 1247775"/>
              <a:gd name="connsiteY13" fmla="*/ 792956 h 1590675"/>
              <a:gd name="connsiteX14" fmla="*/ 678657 w 1247775"/>
              <a:gd name="connsiteY14" fmla="*/ 1062038 h 1590675"/>
              <a:gd name="connsiteX15" fmla="*/ 573882 w 1247775"/>
              <a:gd name="connsiteY15" fmla="*/ 1319213 h 1590675"/>
              <a:gd name="connsiteX16" fmla="*/ 402432 w 1247775"/>
              <a:gd name="connsiteY16" fmla="*/ 1445419 h 1590675"/>
              <a:gd name="connsiteX17" fmla="*/ 183357 w 1247775"/>
              <a:gd name="connsiteY17" fmla="*/ 1519238 h 1590675"/>
              <a:gd name="connsiteX18" fmla="*/ 2382 w 1247775"/>
              <a:gd name="connsiteY18" fmla="*/ 1550194 h 1590675"/>
              <a:gd name="connsiteX19" fmla="*/ 0 w 1247775"/>
              <a:gd name="connsiteY19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7775" h="1590675">
                <a:moveTo>
                  <a:pt x="0" y="1590675"/>
                </a:moveTo>
                <a:lnTo>
                  <a:pt x="1247775" y="1590675"/>
                </a:lnTo>
                <a:cubicBezTo>
                  <a:pt x="1246188" y="1420813"/>
                  <a:pt x="1244600" y="1250950"/>
                  <a:pt x="1243013" y="1081088"/>
                </a:cubicBezTo>
                <a:lnTo>
                  <a:pt x="1185863" y="819150"/>
                </a:lnTo>
                <a:lnTo>
                  <a:pt x="1133475" y="542925"/>
                </a:lnTo>
                <a:lnTo>
                  <a:pt x="1102519" y="321469"/>
                </a:lnTo>
                <a:lnTo>
                  <a:pt x="1052513" y="126206"/>
                </a:lnTo>
                <a:lnTo>
                  <a:pt x="995363" y="9525"/>
                </a:lnTo>
                <a:lnTo>
                  <a:pt x="966788" y="0"/>
                </a:lnTo>
                <a:lnTo>
                  <a:pt x="914400" y="4763"/>
                </a:lnTo>
                <a:lnTo>
                  <a:pt x="888207" y="57150"/>
                </a:lnTo>
                <a:lnTo>
                  <a:pt x="833438" y="242888"/>
                </a:lnTo>
                <a:lnTo>
                  <a:pt x="790575" y="466725"/>
                </a:lnTo>
                <a:lnTo>
                  <a:pt x="742950" y="792956"/>
                </a:lnTo>
                <a:lnTo>
                  <a:pt x="678657" y="1062038"/>
                </a:lnTo>
                <a:lnTo>
                  <a:pt x="573882" y="1319213"/>
                </a:lnTo>
                <a:lnTo>
                  <a:pt x="402432" y="1445419"/>
                </a:lnTo>
                <a:lnTo>
                  <a:pt x="183357" y="1519238"/>
                </a:lnTo>
                <a:lnTo>
                  <a:pt x="2382" y="1550194"/>
                </a:lnTo>
                <a:lnTo>
                  <a:pt x="0" y="15906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29D6308-5EE2-4454-BA5E-6F81DE07F66A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35481EFE-7F3F-4EA8-9F57-6AA2DBE5EBFD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43A86822-0CCF-469B-9C69-DC8F2D41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0CA4E7A-9415-4CEC-92D9-CDAB7343BC75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F778CE6-BB25-46CA-956D-A491EBB881C2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14A7742-E861-4552-A517-FB805C5C19A9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766BBD8B-0F30-4393-81C2-B48964A552FB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2591E6E7-55EC-43C6-8A22-0168D8C34963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8C7806A-9428-4BD2-9B8A-7FFDD8D2AC71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4735DBB-7174-4DDF-8491-573F481779E8}"/>
              </a:ext>
            </a:extLst>
          </p:cNvPr>
          <p:cNvCxnSpPr>
            <a:cxnSpLocks/>
          </p:cNvCxnSpPr>
          <p:nvPr/>
        </p:nvCxnSpPr>
        <p:spPr>
          <a:xfrm flipV="1">
            <a:off x="8004882" y="2549537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/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BD7332D-4C0A-43AC-B0BF-151F0EFD942A}"/>
              </a:ext>
            </a:extLst>
          </p:cNvPr>
          <p:cNvSpPr txBox="1"/>
          <p:nvPr/>
        </p:nvSpPr>
        <p:spPr>
          <a:xfrm rot="16200000">
            <a:off x="7064494" y="2333110"/>
            <a:ext cx="11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0.6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E6659EF-E0CE-4902-9C93-0262676EA23A}"/>
                  </a:ext>
                </a:extLst>
              </p:cNvPr>
              <p:cNvSpPr txBox="1"/>
              <p:nvPr/>
            </p:nvSpPr>
            <p:spPr>
              <a:xfrm>
                <a:off x="4236319" y="3503779"/>
                <a:ext cx="477187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your calculator as before to find the value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mean is 20, the standard deviation is 1.5, and the area/probability is 0.6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answer is 20.38cm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E6659EF-E0CE-4902-9C93-0262676E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319" y="3503779"/>
                <a:ext cx="4771879" cy="1384995"/>
              </a:xfrm>
              <a:prstGeom prst="rect">
                <a:avLst/>
              </a:prstGeom>
              <a:blipFill>
                <a:blip r:embed="rId12"/>
                <a:stretch>
                  <a:fillRect l="-383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/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20.38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Plates made using a particular manufacturing process have a diameter,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which can be modelled using a normal distribution,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60% of plates are less than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interquartile range of the plate diameters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29D6308-5EE2-4454-BA5E-6F81DE07F66A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35481EFE-7F3F-4EA8-9F57-6AA2DBE5EBFD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43A86822-0CCF-469B-9C69-DC8F2D41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0CA4E7A-9415-4CEC-92D9-CDAB7343BC75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F778CE6-BB25-46CA-956D-A491EBB881C2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14A7742-E861-4552-A517-FB805C5C19A9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766BBD8B-0F30-4393-81C2-B48964A552FB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2591E6E7-55EC-43C6-8A22-0168D8C34963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8C7806A-9428-4BD2-9B8A-7FFDD8D2AC71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4735DBB-7174-4DDF-8491-573F481779E8}"/>
              </a:ext>
            </a:extLst>
          </p:cNvPr>
          <p:cNvCxnSpPr>
            <a:cxnSpLocks/>
          </p:cNvCxnSpPr>
          <p:nvPr/>
        </p:nvCxnSpPr>
        <p:spPr>
          <a:xfrm flipV="1">
            <a:off x="8004882" y="2549537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/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𝑈𝑄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 l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BD7332D-4C0A-43AC-B0BF-151F0EFD942A}"/>
              </a:ext>
            </a:extLst>
          </p:cNvPr>
          <p:cNvSpPr txBox="1"/>
          <p:nvPr/>
        </p:nvSpPr>
        <p:spPr>
          <a:xfrm>
            <a:off x="6620874" y="2477967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6659EF-E0CE-4902-9C93-0262676EA23A}"/>
              </a:ext>
            </a:extLst>
          </p:cNvPr>
          <p:cNvSpPr txBox="1"/>
          <p:nvPr/>
        </p:nvSpPr>
        <p:spPr>
          <a:xfrm>
            <a:off x="4236319" y="3503779"/>
            <a:ext cx="4771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Firstly, remember that for normally distributed data, Mean = Median = Mode, so the value of 20 is also the Median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Secondly, remember that the quartiles and the median split the data into 4 equal parts, with the same quantity of data in each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 area below the lower quartile (and all the other areas), will be 0.25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/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20.38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37936E-5726-4AF2-9C39-1F61ECDB14A9}"/>
              </a:ext>
            </a:extLst>
          </p:cNvPr>
          <p:cNvCxnSpPr>
            <a:cxnSpLocks/>
          </p:cNvCxnSpPr>
          <p:nvPr/>
        </p:nvCxnSpPr>
        <p:spPr>
          <a:xfrm flipV="1">
            <a:off x="7423952" y="2566135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9CDB51-2D48-4738-AF4D-BF3722E842C4}"/>
                  </a:ext>
                </a:extLst>
              </p:cNvPr>
              <p:cNvSpPr txBox="1"/>
              <p:nvPr/>
            </p:nvSpPr>
            <p:spPr>
              <a:xfrm>
                <a:off x="7303651" y="300784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𝐿𝑄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9CDB51-2D48-4738-AF4D-BF3722E8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651" y="3007846"/>
                <a:ext cx="275514" cy="261610"/>
              </a:xfrm>
              <a:prstGeom prst="rect">
                <a:avLst/>
              </a:prstGeom>
              <a:blipFill>
                <a:blip r:embed="rId13"/>
                <a:stretch>
                  <a:fillRect l="-11111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24298C-7215-42F7-A5DF-C98D0208CAE9}"/>
              </a:ext>
            </a:extLst>
          </p:cNvPr>
          <p:cNvSpPr txBox="1"/>
          <p:nvPr/>
        </p:nvSpPr>
        <p:spPr>
          <a:xfrm>
            <a:off x="6927183" y="1589218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437BFA-E299-4F81-B792-AF419006150B}"/>
              </a:ext>
            </a:extLst>
          </p:cNvPr>
          <p:cNvSpPr txBox="1"/>
          <p:nvPr/>
        </p:nvSpPr>
        <p:spPr>
          <a:xfrm>
            <a:off x="7812914" y="1877420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A210BB-3F61-410D-97C2-A4B3B783E921}"/>
              </a:ext>
            </a:extLst>
          </p:cNvPr>
          <p:cNvSpPr txBox="1"/>
          <p:nvPr/>
        </p:nvSpPr>
        <p:spPr>
          <a:xfrm>
            <a:off x="8155437" y="2509653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Plates made using a particular manufacturing process have a diameter,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which can be modelled using a normal distribution,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60% of plates are less than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interquartile range of the plate diameters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t="-789" r="-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29D6308-5EE2-4454-BA5E-6F81DE07F66A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35481EFE-7F3F-4EA8-9F57-6AA2DBE5EBFD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43A86822-0CCF-469B-9C69-DC8F2D41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0CA4E7A-9415-4CEC-92D9-CDAB7343BC75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F778CE6-BB25-46CA-956D-A491EBB881C2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14A7742-E861-4552-A517-FB805C5C19A9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766BBD8B-0F30-4393-81C2-B48964A552FB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2591E6E7-55EC-43C6-8A22-0168D8C34963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8C7806A-9428-4BD2-9B8A-7FFDD8D2AC71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4735DBB-7174-4DDF-8491-573F481779E8}"/>
              </a:ext>
            </a:extLst>
          </p:cNvPr>
          <p:cNvCxnSpPr>
            <a:cxnSpLocks/>
          </p:cNvCxnSpPr>
          <p:nvPr/>
        </p:nvCxnSpPr>
        <p:spPr>
          <a:xfrm flipV="1">
            <a:off x="8004882" y="2549537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/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𝑈𝑄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65A0DF5-5629-494F-8C34-E3F28EA1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82" y="3009355"/>
                <a:ext cx="275514" cy="261610"/>
              </a:xfrm>
              <a:prstGeom prst="rect">
                <a:avLst/>
              </a:prstGeom>
              <a:blipFill>
                <a:blip r:embed="rId11"/>
                <a:stretch>
                  <a:fillRect l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BD7332D-4C0A-43AC-B0BF-151F0EFD942A}"/>
              </a:ext>
            </a:extLst>
          </p:cNvPr>
          <p:cNvSpPr txBox="1"/>
          <p:nvPr/>
        </p:nvSpPr>
        <p:spPr>
          <a:xfrm>
            <a:off x="6620874" y="2477967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6659EF-E0CE-4902-9C93-0262676EA23A}"/>
              </a:ext>
            </a:extLst>
          </p:cNvPr>
          <p:cNvSpPr txBox="1"/>
          <p:nvPr/>
        </p:nvSpPr>
        <p:spPr>
          <a:xfrm>
            <a:off x="4236319" y="3503779"/>
            <a:ext cx="47718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find the value that has an area of 0.25 less that it, using your calculator as before.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should get 18.988…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this value from 20 to find the distance between the LQ and the Median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should get 1.011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add this to the Median to get the UQ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should get 21.011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/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20.38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37936E-5726-4AF2-9C39-1F61ECDB14A9}"/>
              </a:ext>
            </a:extLst>
          </p:cNvPr>
          <p:cNvCxnSpPr>
            <a:cxnSpLocks/>
          </p:cNvCxnSpPr>
          <p:nvPr/>
        </p:nvCxnSpPr>
        <p:spPr>
          <a:xfrm flipV="1">
            <a:off x="7423952" y="2566135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9CDB51-2D48-4738-AF4D-BF3722E842C4}"/>
                  </a:ext>
                </a:extLst>
              </p:cNvPr>
              <p:cNvSpPr txBox="1"/>
              <p:nvPr/>
            </p:nvSpPr>
            <p:spPr>
              <a:xfrm>
                <a:off x="7303651" y="300784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𝐿𝑄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9CDB51-2D48-4738-AF4D-BF3722E8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651" y="3007846"/>
                <a:ext cx="275514" cy="261610"/>
              </a:xfrm>
              <a:prstGeom prst="rect">
                <a:avLst/>
              </a:prstGeom>
              <a:blipFill>
                <a:blip r:embed="rId13"/>
                <a:stretch>
                  <a:fillRect l="-11111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3586797-F9CE-4DC0-A672-95FC43904DC2}"/>
              </a:ext>
            </a:extLst>
          </p:cNvPr>
          <p:cNvGrpSpPr/>
          <p:nvPr/>
        </p:nvGrpSpPr>
        <p:grpSpPr>
          <a:xfrm>
            <a:off x="7386221" y="3302153"/>
            <a:ext cx="346230" cy="261610"/>
            <a:chOff x="7936636" y="1153757"/>
            <a:chExt cx="346230" cy="261610"/>
          </a:xfrm>
        </p:grpSpPr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D877504D-1DA4-4988-8EC7-B30B42CF76DE}"/>
                </a:ext>
              </a:extLst>
            </p:cNvPr>
            <p:cNvCxnSpPr>
              <a:cxnSpLocks/>
            </p:cNvCxnSpPr>
            <p:nvPr/>
          </p:nvCxnSpPr>
          <p:spPr>
            <a:xfrm>
              <a:off x="7936636" y="1162975"/>
              <a:ext cx="34623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20193130-2AF7-4783-9B40-7E510465AAF0}"/>
                    </a:ext>
                  </a:extLst>
                </p:cNvPr>
                <p:cNvSpPr txBox="1"/>
                <p:nvPr/>
              </p:nvSpPr>
              <p:spPr>
                <a:xfrm>
                  <a:off x="7982198" y="1153757"/>
                  <a:ext cx="291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1.011</m:t>
                        </m:r>
                      </m:oMath>
                    </m:oMathPara>
                  </a14:m>
                  <a:endParaRPr lang="en-GB" sz="1100" dirty="0">
                    <a:solidFill>
                      <a:srgbClr val="0000FF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20193130-2AF7-4783-9B40-7E510465A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198" y="1153757"/>
                  <a:ext cx="291789" cy="261610"/>
                </a:xfrm>
                <a:prstGeom prst="rect">
                  <a:avLst/>
                </a:prstGeom>
                <a:blipFill>
                  <a:blip r:embed="rId14"/>
                  <a:stretch>
                    <a:fillRect l="-31250" r="-208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71F132A-BC53-45D8-A436-C738A70F8EBC}"/>
              </a:ext>
            </a:extLst>
          </p:cNvPr>
          <p:cNvGrpSpPr/>
          <p:nvPr/>
        </p:nvGrpSpPr>
        <p:grpSpPr>
          <a:xfrm>
            <a:off x="7760562" y="3303632"/>
            <a:ext cx="346230" cy="261610"/>
            <a:chOff x="7936636" y="1153757"/>
            <a:chExt cx="346230" cy="261610"/>
          </a:xfrm>
        </p:grpSpPr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8534E911-00F5-4268-8489-57938999F355}"/>
                </a:ext>
              </a:extLst>
            </p:cNvPr>
            <p:cNvCxnSpPr>
              <a:cxnSpLocks/>
            </p:cNvCxnSpPr>
            <p:nvPr/>
          </p:nvCxnSpPr>
          <p:spPr>
            <a:xfrm>
              <a:off x="7936636" y="1162975"/>
              <a:ext cx="34623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CFBBF9F4-8858-4C79-84E1-E3E8F642DB87}"/>
                    </a:ext>
                  </a:extLst>
                </p:cNvPr>
                <p:cNvSpPr txBox="1"/>
                <p:nvPr/>
              </p:nvSpPr>
              <p:spPr>
                <a:xfrm>
                  <a:off x="7982198" y="1153757"/>
                  <a:ext cx="291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1.011</m:t>
                        </m:r>
                      </m:oMath>
                    </m:oMathPara>
                  </a14:m>
                  <a:endParaRPr lang="en-GB" sz="1100" dirty="0">
                    <a:solidFill>
                      <a:srgbClr val="0000FF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CFBBF9F4-8858-4C79-84E1-E3E8F642D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198" y="1153757"/>
                  <a:ext cx="291789" cy="261610"/>
                </a:xfrm>
                <a:prstGeom prst="rect">
                  <a:avLst/>
                </a:prstGeom>
                <a:blipFill>
                  <a:blip r:embed="rId14"/>
                  <a:stretch>
                    <a:fillRect l="-34043" r="-212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B39269D-ADD0-485B-978E-62632CCBFB0D}"/>
                  </a:ext>
                </a:extLst>
              </p:cNvPr>
              <p:cNvSpPr txBox="1"/>
              <p:nvPr/>
            </p:nvSpPr>
            <p:spPr>
              <a:xfrm>
                <a:off x="7066625" y="3016725"/>
                <a:ext cx="477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18.988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B39269D-ADD0-485B-978E-62632CCB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25" y="3016725"/>
                <a:ext cx="477030" cy="261610"/>
              </a:xfrm>
              <a:prstGeom prst="rect">
                <a:avLst/>
              </a:prstGeom>
              <a:blipFill>
                <a:blip r:embed="rId15"/>
                <a:stretch>
                  <a:fillRect l="-7692" r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A5FB2D-025F-4A31-AC85-59560FC55C02}"/>
                  </a:ext>
                </a:extLst>
              </p:cNvPr>
              <p:cNvSpPr txBox="1"/>
              <p:nvPr/>
            </p:nvSpPr>
            <p:spPr>
              <a:xfrm>
                <a:off x="7901126" y="3016725"/>
                <a:ext cx="477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21.011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A5FB2D-025F-4A31-AC85-59560FC55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126" y="3016725"/>
                <a:ext cx="477030" cy="261610"/>
              </a:xfrm>
              <a:prstGeom prst="rect">
                <a:avLst/>
              </a:prstGeom>
              <a:blipFill>
                <a:blip r:embed="rId16"/>
                <a:stretch>
                  <a:fillRect l="-7692" r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A5FB2D-025F-4A31-AC85-59560FC55C02}"/>
                  </a:ext>
                </a:extLst>
              </p:cNvPr>
              <p:cNvSpPr txBox="1"/>
              <p:nvPr/>
            </p:nvSpPr>
            <p:spPr>
              <a:xfrm>
                <a:off x="7901126" y="3016725"/>
                <a:ext cx="477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21.011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A5FB2D-025F-4A31-AC85-59560FC55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126" y="3016725"/>
                <a:ext cx="477030" cy="261610"/>
              </a:xfrm>
              <a:prstGeom prst="rect">
                <a:avLst/>
              </a:prstGeom>
              <a:blipFill>
                <a:blip r:embed="rId2"/>
                <a:stretch>
                  <a:fillRect l="-7692" r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B39269D-ADD0-485B-978E-62632CCBFB0D}"/>
                  </a:ext>
                </a:extLst>
              </p:cNvPr>
              <p:cNvSpPr txBox="1"/>
              <p:nvPr/>
            </p:nvSpPr>
            <p:spPr>
              <a:xfrm>
                <a:off x="7066625" y="3016725"/>
                <a:ext cx="477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18.988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B39269D-ADD0-485B-978E-62632CCB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25" y="3016725"/>
                <a:ext cx="477030" cy="261610"/>
              </a:xfrm>
              <a:prstGeom prst="rect">
                <a:avLst/>
              </a:prstGeom>
              <a:blipFill>
                <a:blip r:embed="rId3"/>
                <a:stretch>
                  <a:fillRect l="-7692" r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use the inverse function on you calculator, to find values that will give specific probabilities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Plates made using a particular manufacturing process have a diameter,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which can be modelled using a normal distribution,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60% of plates are less than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interquartile range of the plate diameters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4"/>
                <a:stretch>
                  <a:fillRect t="-789" r="-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29D6308-5EE2-4454-BA5E-6F81DE07F66A}"/>
              </a:ext>
            </a:extLst>
          </p:cNvPr>
          <p:cNvGrpSpPr/>
          <p:nvPr/>
        </p:nvGrpSpPr>
        <p:grpSpPr>
          <a:xfrm>
            <a:off x="6446705" y="1209008"/>
            <a:ext cx="2414727" cy="1955373"/>
            <a:chOff x="4499342" y="1196752"/>
            <a:chExt cx="4507848" cy="3733383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35481EFE-7F3F-4EA8-9F57-6AA2DBE5EBFD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43A86822-0CCF-469B-9C69-DC8F2D41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0CA4E7A-9415-4CEC-92D9-CDAB7343BC75}"/>
                    </a:ext>
                  </a:extLst>
                </p:cNvPr>
                <p:cNvSpPr txBox="1"/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4D5666A-9CAD-4901-99D9-AA153152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342" y="1196752"/>
                  <a:ext cx="403393" cy="528873"/>
                </a:xfrm>
                <a:prstGeom prst="rect">
                  <a:avLst/>
                </a:prstGeom>
                <a:blipFill>
                  <a:blip r:embed="rId5"/>
                  <a:stretch>
                    <a:fillRect l="-20000" r="-20000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F778CE6-BB25-46CA-956D-A491EBB881C2}"/>
                    </a:ext>
                  </a:extLst>
                </p:cNvPr>
                <p:cNvSpPr txBox="1"/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57FD325-6048-48F3-B867-4D15D2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4653136"/>
                  <a:ext cx="1867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4783" b="-40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14A7742-E861-4552-A517-FB805C5C19A9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766BBD8B-0F30-4393-81C2-B48964A552FB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2591E6E7-55EC-43C6-8A22-0168D8C34963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/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D011841-E5AB-481C-9709-D4392FB7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12" y="1180896"/>
                <a:ext cx="92826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/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C02AA24-EFDC-4626-A015-EC45BD9B4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91" y="1528604"/>
                <a:ext cx="9837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8C7806A-9428-4BD2-9B8A-7FFDD8D2AC71}"/>
              </a:ext>
            </a:extLst>
          </p:cNvPr>
          <p:cNvCxnSpPr>
            <a:cxnSpLocks/>
          </p:cNvCxnSpPr>
          <p:nvPr/>
        </p:nvCxnSpPr>
        <p:spPr>
          <a:xfrm flipV="1">
            <a:off x="7719964" y="1435295"/>
            <a:ext cx="0" cy="156700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/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D5679-06A4-430A-ACFE-36A03A6F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3009356"/>
                <a:ext cx="275514" cy="261610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4735DBB-7174-4DDF-8491-573F481779E8}"/>
              </a:ext>
            </a:extLst>
          </p:cNvPr>
          <p:cNvCxnSpPr>
            <a:cxnSpLocks/>
          </p:cNvCxnSpPr>
          <p:nvPr/>
        </p:nvCxnSpPr>
        <p:spPr>
          <a:xfrm flipV="1">
            <a:off x="8004882" y="2549537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BD7332D-4C0A-43AC-B0BF-151F0EFD942A}"/>
              </a:ext>
            </a:extLst>
          </p:cNvPr>
          <p:cNvSpPr txBox="1"/>
          <p:nvPr/>
        </p:nvSpPr>
        <p:spPr>
          <a:xfrm>
            <a:off x="6620874" y="2477967"/>
            <a:ext cx="74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Area = 0.25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6659EF-E0CE-4902-9C93-0262676EA23A}"/>
              </a:ext>
            </a:extLst>
          </p:cNvPr>
          <p:cNvSpPr txBox="1"/>
          <p:nvPr/>
        </p:nvSpPr>
        <p:spPr>
          <a:xfrm>
            <a:off x="4236319" y="3503779"/>
            <a:ext cx="47718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interquartile range will be the difference between the two values we calculated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equal to 2.02, to 2dp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(note that we could also find the difference between the Median and the LQ, and just double that!)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/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20.38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702AC1B-5F6A-4442-89FC-4D0C3CAFF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19" y="4542800"/>
                <a:ext cx="108080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37936E-5726-4AF2-9C39-1F61ECDB14A9}"/>
              </a:ext>
            </a:extLst>
          </p:cNvPr>
          <p:cNvCxnSpPr>
            <a:cxnSpLocks/>
          </p:cNvCxnSpPr>
          <p:nvPr/>
        </p:nvCxnSpPr>
        <p:spPr>
          <a:xfrm flipV="1">
            <a:off x="7423952" y="2566135"/>
            <a:ext cx="0" cy="45424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A70D6E9-EB02-4410-8B38-C797FA6AEDF4}"/>
                  </a:ext>
                </a:extLst>
              </p:cNvPr>
              <p:cNvSpPr txBox="1"/>
              <p:nvPr/>
            </p:nvSpPr>
            <p:spPr>
              <a:xfrm>
                <a:off x="1658764" y="5386179"/>
                <a:ext cx="981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2.02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A70D6E9-EB02-4410-8B38-C797FA6A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64" y="5386179"/>
                <a:ext cx="98142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9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64669-DA75-428B-9D85-79A9CD011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C6200-806D-492C-8EF3-50656A48E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867E8-63AC-4518-81B7-0F2BD83BADE2}">
  <ds:schemaRefs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1212</Words>
  <Application>Microsoft Office PowerPoint</Application>
  <PresentationFormat>On-screen Show (4:3)</PresentationFormat>
  <Paragraphs>179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Microsoft Himalaya</vt:lpstr>
      <vt:lpstr>Racing Sans One</vt:lpstr>
      <vt:lpstr>Wingdings</vt:lpstr>
      <vt:lpstr>Office テーマ</vt:lpstr>
      <vt:lpstr>PowerPoint Presentation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159</cp:revision>
  <dcterms:created xsi:type="dcterms:W3CDTF">2018-06-16T01:40:49Z</dcterms:created>
  <dcterms:modified xsi:type="dcterms:W3CDTF">2021-01-28T13:56:27Z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