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58" r:id="rId7"/>
    <p:sldId id="259" r:id="rId8"/>
    <p:sldId id="260" r:id="rId9"/>
    <p:sldId id="261"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Pye" initials="MP" lastIdx="4" clrIdx="0">
    <p:extLst>
      <p:ext uri="{19B8F6BF-5375-455C-9EA6-DF929625EA0E}">
        <p15:presenceInfo xmlns:p15="http://schemas.microsoft.com/office/powerpoint/2012/main" userId="9932f53b462bfe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3B36C-9161-4EE7-9FC8-446A42B42E28}" type="datetimeFigureOut">
              <a:rPr lang="en-GB" smtClean="0"/>
              <a:t>28/01/2021</a:t>
            </a:fld>
            <a:endParaRPr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D931B-CF5A-493D-8107-C8C64FCC687D}" type="slidenum">
              <a:rPr lang="en-GB" smtClean="0"/>
              <a:t>‹#›</a:t>
            </a:fld>
            <a:endParaRPr lang="en-GB"/>
          </a:p>
        </p:txBody>
      </p:sp>
    </p:spTree>
    <p:extLst>
      <p:ext uri="{BB962C8B-B14F-4D97-AF65-F5344CB8AC3E}">
        <p14:creationId xmlns:p14="http://schemas.microsoft.com/office/powerpoint/2010/main" val="43545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F1ED18-9525-49C4-8F1A-61607BA47645}"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385900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1ED18-9525-49C4-8F1A-61607BA47645}"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352361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1ED18-9525-49C4-8F1A-61607BA47645}"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258804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1ED18-9525-49C4-8F1A-61607BA47645}"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194935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F1ED18-9525-49C4-8F1A-61607BA47645}"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10326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F1ED18-9525-49C4-8F1A-61607BA47645}"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22699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F1ED18-9525-49C4-8F1A-61607BA47645}"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136419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F1ED18-9525-49C4-8F1A-61607BA47645}"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34239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1ED18-9525-49C4-8F1A-61607BA47645}"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233490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1ED18-9525-49C4-8F1A-61607BA47645}"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373026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1ED18-9525-49C4-8F1A-61607BA47645}"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495762-C255-4281-8E76-DD5AE8282954}" type="slidenum">
              <a:rPr lang="en-GB" smtClean="0"/>
              <a:t>‹#›</a:t>
            </a:fld>
            <a:endParaRPr lang="en-GB"/>
          </a:p>
        </p:txBody>
      </p:sp>
    </p:spTree>
    <p:extLst>
      <p:ext uri="{BB962C8B-B14F-4D97-AF65-F5344CB8AC3E}">
        <p14:creationId xmlns:p14="http://schemas.microsoft.com/office/powerpoint/2010/main" val="1394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6000">
              <a:schemeClr val="accent6">
                <a:lumMod val="20000"/>
                <a:lumOff val="80000"/>
              </a:schemeClr>
            </a:gs>
            <a:gs pos="95000">
              <a:schemeClr val="accent6">
                <a:lumMod val="20000"/>
                <a:lumOff val="80000"/>
              </a:schemeClr>
            </a:gs>
            <a:gs pos="100000">
              <a:schemeClr val="accent6">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1ED18-9525-49C4-8F1A-61607BA47645}" type="datetimeFigureOut">
              <a:rPr lang="en-GB" smtClean="0"/>
              <a:t>28/01/2021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95762-C255-4281-8E76-DD5AE8282954}" type="slidenum">
              <a:rPr lang="en-GB" smtClean="0"/>
              <a:t>‹#›</a:t>
            </a:fld>
            <a:endParaRPr lang="en-GB"/>
          </a:p>
        </p:txBody>
      </p:sp>
    </p:spTree>
    <p:extLst>
      <p:ext uri="{BB962C8B-B14F-4D97-AF65-F5344CB8AC3E}">
        <p14:creationId xmlns:p14="http://schemas.microsoft.com/office/powerpoint/2010/main" val="299401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jpeg"/><Relationship Id="rId3"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41.png"/><Relationship Id="rId17" Type="http://schemas.openxmlformats.org/officeDocument/2006/relationships/image" Target="../media/image5.jpeg"/><Relationship Id="rId2" Type="http://schemas.openxmlformats.org/officeDocument/2006/relationships/image" Target="../media/image35.png"/><Relationship Id="rId16" Type="http://schemas.openxmlformats.org/officeDocument/2006/relationships/image" Target="../media/image4.jpeg"/><Relationship Id="rId1" Type="http://schemas.openxmlformats.org/officeDocument/2006/relationships/slideLayout" Target="../slideLayouts/slideLayout2.xml"/><Relationship Id="rId11" Type="http://schemas.openxmlformats.org/officeDocument/2006/relationships/image" Target="../media/image40.png"/><Relationship Id="rId15" Type="http://schemas.openxmlformats.org/officeDocument/2006/relationships/image" Target="../media/image3.jpeg"/><Relationship Id="rId10" Type="http://schemas.openxmlformats.org/officeDocument/2006/relationships/image" Target="../media/image39.png"/><Relationship Id="rId9" Type="http://schemas.openxmlformats.org/officeDocument/2006/relationships/image" Target="../media/image38.png"/><Relationship Id="rId1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2.xml"/><Relationship Id="rId11" Type="http://schemas.openxmlformats.org/officeDocument/2006/relationships/image" Target="../media/image42.png"/><Relationship Id="rId15" Type="http://schemas.openxmlformats.org/officeDocument/2006/relationships/image" Target="../media/image7.jpeg"/><Relationship Id="rId10" Type="http://schemas.openxmlformats.org/officeDocument/2006/relationships/image" Target="../media/image39.png"/><Relationship Id="rId9" Type="http://schemas.openxmlformats.org/officeDocument/2006/relationships/image" Target="../media/image38.png"/><Relationship Id="rId1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8.jpeg"/><Relationship Id="rId1" Type="http://schemas.openxmlformats.org/officeDocument/2006/relationships/slideLayout" Target="../slideLayouts/slideLayout2.xml"/><Relationship Id="rId11" Type="http://schemas.openxmlformats.org/officeDocument/2006/relationships/image" Target="../media/image44.png"/><Relationship Id="rId15" Type="http://schemas.openxmlformats.org/officeDocument/2006/relationships/image" Target="../media/image46.png"/><Relationship Id="rId10" Type="http://schemas.openxmlformats.org/officeDocument/2006/relationships/image" Target="../media/image39.png"/><Relationship Id="rId9" Type="http://schemas.openxmlformats.org/officeDocument/2006/relationships/image" Target="../media/image38.pn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9.jpeg"/><Relationship Id="rId3" Type="http://schemas.openxmlformats.org/officeDocument/2006/relationships/image" Target="../media/image37.png"/><Relationship Id="rId7" Type="http://schemas.openxmlformats.org/officeDocument/2006/relationships/image" Target="../media/image48.png"/><Relationship Id="rId12"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36.png"/><Relationship Id="rId5" Type="http://schemas.openxmlformats.org/officeDocument/2006/relationships/image" Target="../media/image39.png"/><Relationship Id="rId15" Type="http://schemas.openxmlformats.org/officeDocument/2006/relationships/image" Target="../media/image52.png"/><Relationship Id="rId10" Type="http://schemas.openxmlformats.org/officeDocument/2006/relationships/image" Target="../media/image49.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180B3ED-5FE6-4D9B-846B-4F0F303DADB3}"/>
              </a:ext>
            </a:extLst>
          </p:cNvPr>
          <p:cNvSpPr/>
          <p:nvPr/>
        </p:nvSpPr>
        <p:spPr>
          <a:xfrm>
            <a:off x="801727" y="2106202"/>
            <a:ext cx="7576113" cy="2800767"/>
          </a:xfrm>
          <a:prstGeom prst="rect">
            <a:avLst/>
          </a:prstGeom>
          <a:noFill/>
        </p:spPr>
        <p:txBody>
          <a:bodyPr wrap="none" lIns="91440" tIns="45720" rIns="91440" bIns="45720">
            <a:spAutoFit/>
          </a:bodyPr>
          <a:lstStyle/>
          <a:p>
            <a:pPr algn="ctr"/>
            <a:r>
              <a:rPr lang="en-US" altLang="ja-JP" sz="8800" b="0" cap="none" spc="0" dirty="0">
                <a:ln w="19050">
                  <a:solidFill>
                    <a:schemeClr val="tx1"/>
                  </a:solidFill>
                </a:ln>
                <a:solidFill>
                  <a:schemeClr val="accent4">
                    <a:lumMod val="60000"/>
                    <a:lumOff val="40000"/>
                  </a:schemeClr>
                </a:solidFill>
                <a:effectLst>
                  <a:reflection blurRad="6350" stA="53000" endA="300" endPos="35500" dir="5400000" sy="-90000" algn="bl" rotWithShape="0"/>
                </a:effectLst>
                <a:latin typeface="Racing Sans One" panose="02000000000000000000" pitchFamily="2" charset="0"/>
                <a:ea typeface="Microsoft Himalaya" panose="01010100010101010101" pitchFamily="2" charset="0"/>
                <a:cs typeface="Microsoft Himalaya" panose="01010100010101010101" pitchFamily="2" charset="0"/>
              </a:rPr>
              <a:t>Teachings for </a:t>
            </a:r>
          </a:p>
          <a:p>
            <a:pPr algn="ctr"/>
            <a:r>
              <a:rPr lang="en-US" altLang="ja-JP" sz="8800" b="0" cap="none" spc="0" dirty="0">
                <a:ln w="19050">
                  <a:solidFill>
                    <a:schemeClr val="tx1"/>
                  </a:solidFill>
                </a:ln>
                <a:solidFill>
                  <a:schemeClr val="accent4">
                    <a:lumMod val="60000"/>
                    <a:lumOff val="40000"/>
                  </a:schemeClr>
                </a:solidFill>
                <a:effectLst>
                  <a:reflection blurRad="6350" stA="53000" endA="300" endPos="35500" dir="5400000" sy="-90000" algn="bl" rotWithShape="0"/>
                </a:effectLst>
                <a:latin typeface="Racing Sans One" panose="02000000000000000000" pitchFamily="2" charset="0"/>
                <a:ea typeface="Microsoft Himalaya" panose="01010100010101010101" pitchFamily="2" charset="0"/>
                <a:cs typeface="Microsoft Himalaya" panose="01010100010101010101" pitchFamily="2" charset="0"/>
              </a:rPr>
              <a:t>Exercise 3B</a:t>
            </a:r>
            <a:endParaRPr lang="ja-JP" altLang="en-US" sz="8800" b="0" cap="none" spc="0" dirty="0">
              <a:ln w="19050">
                <a:solidFill>
                  <a:schemeClr val="tx1"/>
                </a:solidFill>
              </a:ln>
              <a:solidFill>
                <a:schemeClr val="accent4">
                  <a:lumMod val="60000"/>
                  <a:lumOff val="40000"/>
                </a:schemeClr>
              </a:solidFill>
              <a:effectLst>
                <a:reflection blurRad="6350" stA="53000" endA="300" endPos="35500" dir="5400000" sy="-90000" algn="bl" rotWithShape="0"/>
              </a:effectLst>
              <a:latin typeface="Racing Sans One" panose="02000000000000000000" pitchFamily="2" charset="0"/>
              <a:cs typeface="Microsoft Himalaya" panose="01010100010101010101" pitchFamily="2" charset="0"/>
            </a:endParaRPr>
          </a:p>
        </p:txBody>
      </p:sp>
    </p:spTree>
    <p:extLst>
      <p:ext uri="{BB962C8B-B14F-4D97-AF65-F5344CB8AC3E}">
        <p14:creationId xmlns:p14="http://schemas.microsoft.com/office/powerpoint/2010/main" val="50826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図形 22">
            <a:extLst>
              <a:ext uri="{FF2B5EF4-FFF2-40B4-BE49-F238E27FC236}">
                <a16:creationId xmlns:a16="http://schemas.microsoft.com/office/drawing/2014/main" id="{14873504-3E64-4BA3-9ED8-0586A36DFCBA}"/>
              </a:ext>
            </a:extLst>
          </p:cNvPr>
          <p:cNvSpPr/>
          <p:nvPr/>
        </p:nvSpPr>
        <p:spPr>
          <a:xfrm>
            <a:off x="6763226" y="1434465"/>
            <a:ext cx="1247775" cy="1590675"/>
          </a:xfrm>
          <a:custGeom>
            <a:avLst/>
            <a:gdLst>
              <a:gd name="connsiteX0" fmla="*/ 0 w 1247775"/>
              <a:gd name="connsiteY0" fmla="*/ 1590675 h 1590675"/>
              <a:gd name="connsiteX1" fmla="*/ 1247775 w 1247775"/>
              <a:gd name="connsiteY1" fmla="*/ 1590675 h 1590675"/>
              <a:gd name="connsiteX2" fmla="*/ 1243013 w 1247775"/>
              <a:gd name="connsiteY2" fmla="*/ 1081088 h 1590675"/>
              <a:gd name="connsiteX3" fmla="*/ 1185863 w 1247775"/>
              <a:gd name="connsiteY3" fmla="*/ 819150 h 1590675"/>
              <a:gd name="connsiteX4" fmla="*/ 1133475 w 1247775"/>
              <a:gd name="connsiteY4" fmla="*/ 542925 h 1590675"/>
              <a:gd name="connsiteX5" fmla="*/ 1102519 w 1247775"/>
              <a:gd name="connsiteY5" fmla="*/ 321469 h 1590675"/>
              <a:gd name="connsiteX6" fmla="*/ 1052513 w 1247775"/>
              <a:gd name="connsiteY6" fmla="*/ 126206 h 1590675"/>
              <a:gd name="connsiteX7" fmla="*/ 995363 w 1247775"/>
              <a:gd name="connsiteY7" fmla="*/ 9525 h 1590675"/>
              <a:gd name="connsiteX8" fmla="*/ 966788 w 1247775"/>
              <a:gd name="connsiteY8" fmla="*/ 0 h 1590675"/>
              <a:gd name="connsiteX9" fmla="*/ 914400 w 1247775"/>
              <a:gd name="connsiteY9" fmla="*/ 4763 h 1590675"/>
              <a:gd name="connsiteX10" fmla="*/ 888207 w 1247775"/>
              <a:gd name="connsiteY10" fmla="*/ 57150 h 1590675"/>
              <a:gd name="connsiteX11" fmla="*/ 833438 w 1247775"/>
              <a:gd name="connsiteY11" fmla="*/ 242888 h 1590675"/>
              <a:gd name="connsiteX12" fmla="*/ 790575 w 1247775"/>
              <a:gd name="connsiteY12" fmla="*/ 466725 h 1590675"/>
              <a:gd name="connsiteX13" fmla="*/ 742950 w 1247775"/>
              <a:gd name="connsiteY13" fmla="*/ 792956 h 1590675"/>
              <a:gd name="connsiteX14" fmla="*/ 678657 w 1247775"/>
              <a:gd name="connsiteY14" fmla="*/ 1062038 h 1590675"/>
              <a:gd name="connsiteX15" fmla="*/ 573882 w 1247775"/>
              <a:gd name="connsiteY15" fmla="*/ 1319213 h 1590675"/>
              <a:gd name="connsiteX16" fmla="*/ 402432 w 1247775"/>
              <a:gd name="connsiteY16" fmla="*/ 1445419 h 1590675"/>
              <a:gd name="connsiteX17" fmla="*/ 183357 w 1247775"/>
              <a:gd name="connsiteY17" fmla="*/ 1519238 h 1590675"/>
              <a:gd name="connsiteX18" fmla="*/ 0 w 1247775"/>
              <a:gd name="connsiteY18" fmla="*/ 1590675 h 1590675"/>
              <a:gd name="connsiteX0" fmla="*/ 0 w 1247775"/>
              <a:gd name="connsiteY0" fmla="*/ 1590675 h 1590675"/>
              <a:gd name="connsiteX1" fmla="*/ 1247775 w 1247775"/>
              <a:gd name="connsiteY1" fmla="*/ 1590675 h 1590675"/>
              <a:gd name="connsiteX2" fmla="*/ 1243013 w 1247775"/>
              <a:gd name="connsiteY2" fmla="*/ 1081088 h 1590675"/>
              <a:gd name="connsiteX3" fmla="*/ 1185863 w 1247775"/>
              <a:gd name="connsiteY3" fmla="*/ 819150 h 1590675"/>
              <a:gd name="connsiteX4" fmla="*/ 1133475 w 1247775"/>
              <a:gd name="connsiteY4" fmla="*/ 542925 h 1590675"/>
              <a:gd name="connsiteX5" fmla="*/ 1102519 w 1247775"/>
              <a:gd name="connsiteY5" fmla="*/ 321469 h 1590675"/>
              <a:gd name="connsiteX6" fmla="*/ 1052513 w 1247775"/>
              <a:gd name="connsiteY6" fmla="*/ 126206 h 1590675"/>
              <a:gd name="connsiteX7" fmla="*/ 995363 w 1247775"/>
              <a:gd name="connsiteY7" fmla="*/ 9525 h 1590675"/>
              <a:gd name="connsiteX8" fmla="*/ 966788 w 1247775"/>
              <a:gd name="connsiteY8" fmla="*/ 0 h 1590675"/>
              <a:gd name="connsiteX9" fmla="*/ 914400 w 1247775"/>
              <a:gd name="connsiteY9" fmla="*/ 4763 h 1590675"/>
              <a:gd name="connsiteX10" fmla="*/ 888207 w 1247775"/>
              <a:gd name="connsiteY10" fmla="*/ 57150 h 1590675"/>
              <a:gd name="connsiteX11" fmla="*/ 833438 w 1247775"/>
              <a:gd name="connsiteY11" fmla="*/ 242888 h 1590675"/>
              <a:gd name="connsiteX12" fmla="*/ 790575 w 1247775"/>
              <a:gd name="connsiteY12" fmla="*/ 466725 h 1590675"/>
              <a:gd name="connsiteX13" fmla="*/ 742950 w 1247775"/>
              <a:gd name="connsiteY13" fmla="*/ 792956 h 1590675"/>
              <a:gd name="connsiteX14" fmla="*/ 678657 w 1247775"/>
              <a:gd name="connsiteY14" fmla="*/ 1062038 h 1590675"/>
              <a:gd name="connsiteX15" fmla="*/ 573882 w 1247775"/>
              <a:gd name="connsiteY15" fmla="*/ 1319213 h 1590675"/>
              <a:gd name="connsiteX16" fmla="*/ 402432 w 1247775"/>
              <a:gd name="connsiteY16" fmla="*/ 1445419 h 1590675"/>
              <a:gd name="connsiteX17" fmla="*/ 183357 w 1247775"/>
              <a:gd name="connsiteY17" fmla="*/ 1519238 h 1590675"/>
              <a:gd name="connsiteX18" fmla="*/ 61913 w 1247775"/>
              <a:gd name="connsiteY18" fmla="*/ 1562100 h 1590675"/>
              <a:gd name="connsiteX19" fmla="*/ 0 w 1247775"/>
              <a:gd name="connsiteY19" fmla="*/ 1590675 h 1590675"/>
              <a:gd name="connsiteX0" fmla="*/ 0 w 1247775"/>
              <a:gd name="connsiteY0" fmla="*/ 1590675 h 1590675"/>
              <a:gd name="connsiteX1" fmla="*/ 1247775 w 1247775"/>
              <a:gd name="connsiteY1" fmla="*/ 1590675 h 1590675"/>
              <a:gd name="connsiteX2" fmla="*/ 1243013 w 1247775"/>
              <a:gd name="connsiteY2" fmla="*/ 1081088 h 1590675"/>
              <a:gd name="connsiteX3" fmla="*/ 1185863 w 1247775"/>
              <a:gd name="connsiteY3" fmla="*/ 819150 h 1590675"/>
              <a:gd name="connsiteX4" fmla="*/ 1133475 w 1247775"/>
              <a:gd name="connsiteY4" fmla="*/ 542925 h 1590675"/>
              <a:gd name="connsiteX5" fmla="*/ 1102519 w 1247775"/>
              <a:gd name="connsiteY5" fmla="*/ 321469 h 1590675"/>
              <a:gd name="connsiteX6" fmla="*/ 1052513 w 1247775"/>
              <a:gd name="connsiteY6" fmla="*/ 126206 h 1590675"/>
              <a:gd name="connsiteX7" fmla="*/ 995363 w 1247775"/>
              <a:gd name="connsiteY7" fmla="*/ 9525 h 1590675"/>
              <a:gd name="connsiteX8" fmla="*/ 966788 w 1247775"/>
              <a:gd name="connsiteY8" fmla="*/ 0 h 1590675"/>
              <a:gd name="connsiteX9" fmla="*/ 914400 w 1247775"/>
              <a:gd name="connsiteY9" fmla="*/ 4763 h 1590675"/>
              <a:gd name="connsiteX10" fmla="*/ 888207 w 1247775"/>
              <a:gd name="connsiteY10" fmla="*/ 57150 h 1590675"/>
              <a:gd name="connsiteX11" fmla="*/ 833438 w 1247775"/>
              <a:gd name="connsiteY11" fmla="*/ 242888 h 1590675"/>
              <a:gd name="connsiteX12" fmla="*/ 790575 w 1247775"/>
              <a:gd name="connsiteY12" fmla="*/ 466725 h 1590675"/>
              <a:gd name="connsiteX13" fmla="*/ 742950 w 1247775"/>
              <a:gd name="connsiteY13" fmla="*/ 792956 h 1590675"/>
              <a:gd name="connsiteX14" fmla="*/ 678657 w 1247775"/>
              <a:gd name="connsiteY14" fmla="*/ 1062038 h 1590675"/>
              <a:gd name="connsiteX15" fmla="*/ 573882 w 1247775"/>
              <a:gd name="connsiteY15" fmla="*/ 1319213 h 1590675"/>
              <a:gd name="connsiteX16" fmla="*/ 402432 w 1247775"/>
              <a:gd name="connsiteY16" fmla="*/ 1445419 h 1590675"/>
              <a:gd name="connsiteX17" fmla="*/ 183357 w 1247775"/>
              <a:gd name="connsiteY17" fmla="*/ 1519238 h 1590675"/>
              <a:gd name="connsiteX18" fmla="*/ 2382 w 1247775"/>
              <a:gd name="connsiteY18" fmla="*/ 1550194 h 1590675"/>
              <a:gd name="connsiteX19" fmla="*/ 0 w 1247775"/>
              <a:gd name="connsiteY19" fmla="*/ 1590675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7775" h="1590675">
                <a:moveTo>
                  <a:pt x="0" y="1590675"/>
                </a:moveTo>
                <a:lnTo>
                  <a:pt x="1247775" y="1590675"/>
                </a:lnTo>
                <a:cubicBezTo>
                  <a:pt x="1246188" y="1420813"/>
                  <a:pt x="1244600" y="1250950"/>
                  <a:pt x="1243013" y="1081088"/>
                </a:cubicBezTo>
                <a:lnTo>
                  <a:pt x="1185863" y="819150"/>
                </a:lnTo>
                <a:lnTo>
                  <a:pt x="1133475" y="542925"/>
                </a:lnTo>
                <a:lnTo>
                  <a:pt x="1102519" y="321469"/>
                </a:lnTo>
                <a:lnTo>
                  <a:pt x="1052513" y="126206"/>
                </a:lnTo>
                <a:lnTo>
                  <a:pt x="995363" y="9525"/>
                </a:lnTo>
                <a:lnTo>
                  <a:pt x="966788" y="0"/>
                </a:lnTo>
                <a:lnTo>
                  <a:pt x="914400" y="4763"/>
                </a:lnTo>
                <a:lnTo>
                  <a:pt x="888207" y="57150"/>
                </a:lnTo>
                <a:lnTo>
                  <a:pt x="833438" y="242888"/>
                </a:lnTo>
                <a:lnTo>
                  <a:pt x="790575" y="466725"/>
                </a:lnTo>
                <a:lnTo>
                  <a:pt x="742950" y="792956"/>
                </a:lnTo>
                <a:lnTo>
                  <a:pt x="678657" y="1062038"/>
                </a:lnTo>
                <a:lnTo>
                  <a:pt x="573882" y="1319213"/>
                </a:lnTo>
                <a:lnTo>
                  <a:pt x="402432" y="1445419"/>
                </a:lnTo>
                <a:lnTo>
                  <a:pt x="183357" y="1519238"/>
                </a:lnTo>
                <a:lnTo>
                  <a:pt x="2382" y="1550194"/>
                </a:lnTo>
                <a:lnTo>
                  <a:pt x="0" y="1590675"/>
                </a:lnTo>
                <a:close/>
              </a:path>
            </a:pathLst>
          </a:cu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タイトル 1">
            <a:extLst>
              <a:ext uri="{FF2B5EF4-FFF2-40B4-BE49-F238E27FC236}">
                <a16:creationId xmlns:a16="http://schemas.microsoft.com/office/drawing/2014/main" id="{DB13579D-BADB-4CB7-B073-B1A7FA9A53E7}"/>
              </a:ext>
            </a:extLst>
          </p:cNvPr>
          <p:cNvSpPr>
            <a:spLocks noGrp="1"/>
          </p:cNvSpPr>
          <p:nvPr>
            <p:ph type="title"/>
          </p:nvPr>
        </p:nvSpPr>
        <p:spPr>
          <a:xfrm>
            <a:off x="628650" y="187573"/>
            <a:ext cx="7886700" cy="1325563"/>
          </a:xfrm>
        </p:spPr>
        <p:txBody>
          <a:bodyPr>
            <a:normAutofit/>
          </a:bodyPr>
          <a:lstStyle/>
          <a:p>
            <a:pPr algn="ctr"/>
            <a:r>
              <a:rPr lang="en-US" dirty="0">
                <a:latin typeface="Comic Sans MS" panose="030F0702030302020204" pitchFamily="66" charset="0"/>
              </a:rPr>
              <a:t>The normal distribution</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05EC9A-9A67-481E-9F6E-17B5E76AB2CF}"/>
                  </a:ext>
                </a:extLst>
              </p:cNvPr>
              <p:cNvSpPr>
                <a:spLocks noGrp="1"/>
              </p:cNvSpPr>
              <p:nvPr>
                <p:ph idx="1"/>
              </p:nvPr>
            </p:nvSpPr>
            <p:spPr>
              <a:xfrm>
                <a:off x="230820" y="1544715"/>
                <a:ext cx="3551068" cy="4632248"/>
              </a:xfrm>
            </p:spPr>
            <p:txBody>
              <a:bodyPr>
                <a:normAutofit/>
              </a:bodyPr>
              <a:lstStyle/>
              <a:p>
                <a:pPr marL="0" indent="0" algn="ctr">
                  <a:buNone/>
                </a:pPr>
                <a:r>
                  <a:rPr lang="en-US" sz="1600" b="1" dirty="0">
                    <a:latin typeface="Comic Sans MS" panose="030F0702030302020204" pitchFamily="66" charset="0"/>
                  </a:rPr>
                  <a:t>You need to be able to use the normal cumulative distribution function on your calculator to find probabilities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Given that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m:t>
                    </m:r>
                    <m:r>
                      <a:rPr lang="en-US" sz="1600" b="0" i="1" smtClean="0">
                        <a:latin typeface="Cambria Math" panose="02040503050406030204" pitchFamily="18" charset="0"/>
                        <a:ea typeface="Cambria Math" panose="02040503050406030204" pitchFamily="18" charset="0"/>
                      </a:rPr>
                      <m:t>(30,</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r>
                  <a:rPr lang="en-GB" sz="1600" dirty="0">
                    <a:latin typeface="Comic Sans MS" panose="030F0702030302020204" pitchFamily="66" charset="0"/>
                  </a:rPr>
                  <a:t>, find:</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&lt;33</m:t>
                        </m:r>
                      </m:e>
                    </m:d>
                  </m:oMath>
                </a14:m>
                <a:endParaRPr lang="en-US" sz="1600" b="0" dirty="0">
                  <a:latin typeface="Comic Sans MS" panose="030F0702030302020204" pitchFamily="66" charset="0"/>
                </a:endParaRPr>
              </a:p>
              <a:p>
                <a:pPr marL="0" indent="0" algn="ctr">
                  <a:buNone/>
                </a:pPr>
                <a:r>
                  <a:rPr lang="en-US" sz="1600" dirty="0">
                    <a:latin typeface="Comic Sans MS" panose="030F0702030302020204" pitchFamily="66" charset="0"/>
                  </a:rPr>
                  <a:t>b)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≥24)</m:t>
                    </m:r>
                  </m:oMath>
                </a14:m>
                <a:endParaRPr lang="en-GB" sz="1600" dirty="0">
                  <a:latin typeface="Comic Sans MS" panose="030F0702030302020204" pitchFamily="66" charset="0"/>
                </a:endParaRPr>
              </a:p>
              <a:p>
                <a:pPr marL="0" indent="0" algn="ctr">
                  <a:buNone/>
                </a:pPr>
                <a:r>
                  <a:rPr lang="en-US" sz="1600" dirty="0">
                    <a:latin typeface="Comic Sans MS" panose="030F0702030302020204" pitchFamily="66" charset="0"/>
                  </a:rPr>
                  <a:t>c</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(33.5&lt;</m:t>
                    </m:r>
                    <m:r>
                      <a:rPr lang="en-US" sz="1600" b="0" i="1" smtClean="0">
                        <a:latin typeface="Cambria Math" panose="02040503050406030204" pitchFamily="18" charset="0"/>
                      </a:rPr>
                      <m:t>𝑋</m:t>
                    </m:r>
                    <m:r>
                      <a:rPr lang="en-US" sz="1600" b="0" i="1" smtClean="0">
                        <a:latin typeface="Cambria Math" panose="02040503050406030204" pitchFamily="18" charset="0"/>
                      </a:rPr>
                      <m:t>&lt;38.2)</m:t>
                    </m:r>
                  </m:oMath>
                </a14:m>
                <a:endParaRPr lang="en-GB" sz="1600" dirty="0">
                  <a:latin typeface="Comic Sans MS" panose="030F0702030302020204" pitchFamily="66" charset="0"/>
                </a:endParaRPr>
              </a:p>
              <a:p>
                <a:pPr marL="0" indent="0" algn="ctr">
                  <a:buNone/>
                </a:pPr>
                <a:r>
                  <a:rPr lang="en-US" sz="1600" dirty="0">
                    <a:latin typeface="Comic Sans MS" panose="030F0702030302020204" pitchFamily="66" charset="0"/>
                  </a:rPr>
                  <a:t>d</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rPr>
                      <m:t>&lt;27 </m:t>
                    </m:r>
                    <m:r>
                      <a:rPr lang="en-US" sz="1600" b="0" i="1" smtClean="0">
                        <a:latin typeface="Cambria Math" panose="02040503050406030204" pitchFamily="18" charset="0"/>
                      </a:rPr>
                      <m:t>𝑜𝑟</m:t>
                    </m:r>
                    <m:r>
                      <a:rPr lang="en-US" sz="1600" b="0" i="1" smtClean="0">
                        <a:latin typeface="Cambria Math" panose="02040503050406030204" pitchFamily="18" charset="0"/>
                      </a:rPr>
                      <m:t> </m:t>
                    </m:r>
                    <m:r>
                      <a:rPr lang="en-US" sz="1600" b="0" i="1" smtClean="0">
                        <a:latin typeface="Cambria Math" panose="02040503050406030204" pitchFamily="18" charset="0"/>
                      </a:rPr>
                      <m:t>𝑋</m:t>
                    </m:r>
                    <m:r>
                      <a:rPr lang="en-US" sz="1600" b="0" i="1" smtClean="0">
                        <a:latin typeface="Cambria Math" panose="02040503050406030204" pitchFamily="18" charset="0"/>
                      </a:rPr>
                      <m:t>&gt;32)</m:t>
                    </m:r>
                  </m:oMath>
                </a14:m>
                <a:endParaRPr lang="en-GB"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Even</a:t>
                </a:r>
                <a:r>
                  <a:rPr lang="en-GB" sz="1600" dirty="0">
                    <a:latin typeface="Comic Sans MS" panose="030F0702030302020204" pitchFamily="66" charset="0"/>
                  </a:rPr>
                  <a:t> though we will use your calculator, we should still sketch the situation…</a:t>
                </a:r>
              </a:p>
            </p:txBody>
          </p:sp>
        </mc:Choice>
        <mc:Fallback xmlns="">
          <p:sp>
            <p:nvSpPr>
              <p:cNvPr id="3" name="コンテンツ プレースホルダー 2">
                <a:extLst>
                  <a:ext uri="{FF2B5EF4-FFF2-40B4-BE49-F238E27FC236}">
                    <a16:creationId xmlns:a16="http://schemas.microsoft.com/office/drawing/2014/main" id="{2C05EC9A-9A67-481E-9F6E-17B5E76AB2CF}"/>
                  </a:ext>
                </a:extLst>
              </p:cNvPr>
              <p:cNvSpPr>
                <a:spLocks noGrp="1" noRot="1" noChangeAspect="1" noMove="1" noResize="1" noEditPoints="1" noAdjustHandles="1" noChangeArrowheads="1" noChangeShapeType="1" noTextEdit="1"/>
              </p:cNvSpPr>
              <p:nvPr>
                <p:ph idx="1"/>
              </p:nvPr>
            </p:nvSpPr>
            <p:spPr>
              <a:xfrm>
                <a:off x="230820" y="1544715"/>
                <a:ext cx="3551068" cy="4632248"/>
              </a:xfrm>
              <a:blipFill>
                <a:blip r:embed="rId2"/>
                <a:stretch>
                  <a:fillRect t="-789"/>
                </a:stretch>
              </a:blipFill>
            </p:spPr>
            <p:txBody>
              <a:bodyPr/>
              <a:lstStyle/>
              <a:p>
                <a:r>
                  <a:rPr lang="en-GB">
                    <a:noFill/>
                  </a:rPr>
                  <a:t> </a:t>
                </a:r>
              </a:p>
            </p:txBody>
          </p:sp>
        </mc:Fallback>
      </mc:AlternateContent>
      <p:sp>
        <p:nvSpPr>
          <p:cNvPr id="4" name="コンテンツ プレースホルダー 2">
            <a:extLst>
              <a:ext uri="{FF2B5EF4-FFF2-40B4-BE49-F238E27FC236}">
                <a16:creationId xmlns:a16="http://schemas.microsoft.com/office/drawing/2014/main" id="{C563D3B5-7AF1-4E4C-9D94-D4E85AA9E473}"/>
              </a:ext>
            </a:extLst>
          </p:cNvPr>
          <p:cNvSpPr txBox="1">
            <a:spLocks/>
          </p:cNvSpPr>
          <p:nvPr/>
        </p:nvSpPr>
        <p:spPr>
          <a:xfrm>
            <a:off x="8613201" y="6547282"/>
            <a:ext cx="530799" cy="310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latin typeface="Comic Sans MS" panose="030F0702030302020204" pitchFamily="66" charset="0"/>
              </a:rPr>
              <a:t>3B</a:t>
            </a:r>
            <a:endParaRPr lang="en-GB" sz="1600" dirty="0">
              <a:latin typeface="Comic Sans MS" panose="030F0702030302020204" pitchFamily="66" charset="0"/>
            </a:endParaRPr>
          </a:p>
        </p:txBody>
      </p:sp>
      <p:grpSp>
        <p:nvGrpSpPr>
          <p:cNvPr id="5" name="グループ化 4">
            <a:extLst>
              <a:ext uri="{FF2B5EF4-FFF2-40B4-BE49-F238E27FC236}">
                <a16:creationId xmlns:a16="http://schemas.microsoft.com/office/drawing/2014/main" id="{99648DA2-D0F8-45BC-BA36-657714024522}"/>
              </a:ext>
            </a:extLst>
          </p:cNvPr>
          <p:cNvGrpSpPr/>
          <p:nvPr/>
        </p:nvGrpSpPr>
        <p:grpSpPr>
          <a:xfrm>
            <a:off x="6446705" y="1209008"/>
            <a:ext cx="2414727" cy="1955373"/>
            <a:chOff x="4499342" y="1196752"/>
            <a:chExt cx="4507848" cy="3733383"/>
          </a:xfrm>
        </p:grpSpPr>
        <p:cxnSp>
          <p:nvCxnSpPr>
            <p:cNvPr id="6" name="直線矢印コネクタ 5">
              <a:extLst>
                <a:ext uri="{FF2B5EF4-FFF2-40B4-BE49-F238E27FC236}">
                  <a16:creationId xmlns:a16="http://schemas.microsoft.com/office/drawing/2014/main" id="{0A9284AC-C34A-4460-87B6-3AFCE0BB5174}"/>
                </a:ext>
              </a:extLst>
            </p:cNvPr>
            <p:cNvCxnSpPr/>
            <p:nvPr/>
          </p:nvCxnSpPr>
          <p:spPr>
            <a:xfrm>
              <a:off x="4932040" y="4653136"/>
              <a:ext cx="38884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F1F4E101-108B-4B15-BBCD-2E4FDA1C08C9}"/>
                </a:ext>
              </a:extLst>
            </p:cNvPr>
            <p:cNvCxnSpPr>
              <a:cxnSpLocks/>
            </p:cNvCxnSpPr>
            <p:nvPr/>
          </p:nvCxnSpPr>
          <p:spPr>
            <a:xfrm flipV="1">
              <a:off x="4932040" y="1340768"/>
              <a:ext cx="0" cy="3312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D5666A-9CAD-4901-99D9-AA153152610B}"/>
                    </a:ext>
                  </a:extLst>
                </p:cNvPr>
                <p:cNvSpPr txBox="1"/>
                <p:nvPr/>
              </p:nvSpPr>
              <p:spPr>
                <a:xfrm>
                  <a:off x="4499342" y="1196752"/>
                  <a:ext cx="403393" cy="528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8" name="テキスト ボックス 7">
                  <a:extLst>
                    <a:ext uri="{FF2B5EF4-FFF2-40B4-BE49-F238E27FC236}">
                      <a16:creationId xmlns:a16="http://schemas.microsoft.com/office/drawing/2014/main" id="{04D5666A-9CAD-4901-99D9-AA153152610B}"/>
                    </a:ext>
                  </a:extLst>
                </p:cNvPr>
                <p:cNvSpPr txBox="1">
                  <a:spLocks noRot="1" noChangeAspect="1" noMove="1" noResize="1" noEditPoints="1" noAdjustHandles="1" noChangeArrowheads="1" noChangeShapeType="1" noTextEdit="1"/>
                </p:cNvSpPr>
                <p:nvPr/>
              </p:nvSpPr>
              <p:spPr>
                <a:xfrm>
                  <a:off x="4499342" y="1196752"/>
                  <a:ext cx="403393" cy="528873"/>
                </a:xfrm>
                <a:prstGeom prst="rect">
                  <a:avLst/>
                </a:prstGeom>
                <a:blipFill>
                  <a:blip r:embed="rId3"/>
                  <a:stretch>
                    <a:fillRect l="-20000" r="-20000"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DCAEC4C-E25B-4A83-BA3E-DF1509A5AEDB}"/>
                    </a:ext>
                  </a:extLst>
                </p:cNvPr>
                <p:cNvSpPr txBox="1"/>
                <p:nvPr/>
              </p:nvSpPr>
              <p:spPr>
                <a:xfrm>
                  <a:off x="8820472" y="4653136"/>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GB" dirty="0"/>
                </a:p>
              </p:txBody>
            </p:sp>
          </mc:Choice>
          <mc:Fallback xmlns="">
            <p:sp>
              <p:nvSpPr>
                <p:cNvPr id="36" name="テキスト ボックス 35">
                  <a:extLst>
                    <a:ext uri="{FF2B5EF4-FFF2-40B4-BE49-F238E27FC236}">
                      <a16:creationId xmlns:a16="http://schemas.microsoft.com/office/drawing/2014/main" id="{F57FD325-6048-48F3-B867-4D15D21AD921}"/>
                    </a:ext>
                  </a:extLst>
                </p:cNvPr>
                <p:cNvSpPr txBox="1">
                  <a:spLocks noRot="1" noChangeAspect="1" noMove="1" noResize="1" noEditPoints="1" noAdjustHandles="1" noChangeArrowheads="1" noChangeShapeType="1" noTextEdit="1"/>
                </p:cNvSpPr>
                <p:nvPr/>
              </p:nvSpPr>
              <p:spPr>
                <a:xfrm>
                  <a:off x="8820472" y="4653136"/>
                  <a:ext cx="186718" cy="276999"/>
                </a:xfrm>
                <a:prstGeom prst="rect">
                  <a:avLst/>
                </a:prstGeom>
                <a:blipFill>
                  <a:blip r:embed="rId7"/>
                  <a:stretch>
                    <a:fillRect l="-39130" r="-34783" b="-40625"/>
                  </a:stretch>
                </a:blipFill>
              </p:spPr>
              <p:txBody>
                <a:bodyPr/>
                <a:lstStyle/>
                <a:p>
                  <a:r>
                    <a:rPr lang="en-GB">
                      <a:noFill/>
                    </a:rPr>
                    <a:t> </a:t>
                  </a:r>
                </a:p>
              </p:txBody>
            </p:sp>
          </mc:Fallback>
        </mc:AlternateContent>
        <p:grpSp>
          <p:nvGrpSpPr>
            <p:cNvPr id="10" name="グループ化 9">
              <a:extLst>
                <a:ext uri="{FF2B5EF4-FFF2-40B4-BE49-F238E27FC236}">
                  <a16:creationId xmlns:a16="http://schemas.microsoft.com/office/drawing/2014/main" id="{A0EEA399-470C-469E-9630-CE071BD8E6DB}"/>
                </a:ext>
              </a:extLst>
            </p:cNvPr>
            <p:cNvGrpSpPr/>
            <p:nvPr/>
          </p:nvGrpSpPr>
          <p:grpSpPr>
            <a:xfrm>
              <a:off x="5058300" y="1628800"/>
              <a:ext cx="3637208" cy="2973657"/>
              <a:chOff x="5004048" y="1412776"/>
              <a:chExt cx="3637208" cy="2973657"/>
            </a:xfrm>
          </p:grpSpPr>
          <p:sp>
            <p:nvSpPr>
              <p:cNvPr id="11" name="Freeform 22">
                <a:extLst>
                  <a:ext uri="{FF2B5EF4-FFF2-40B4-BE49-F238E27FC236}">
                    <a16:creationId xmlns:a16="http://schemas.microsoft.com/office/drawing/2014/main" id="{E589D7AF-B344-4DC5-80C9-870A9D641455}"/>
                  </a:ext>
                </a:extLst>
              </p:cNvPr>
              <p:cNvSpPr/>
              <p:nvPr/>
            </p:nvSpPr>
            <p:spPr>
              <a:xfrm>
                <a:off x="50040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22">
                <a:extLst>
                  <a:ext uri="{FF2B5EF4-FFF2-40B4-BE49-F238E27FC236}">
                    <a16:creationId xmlns:a16="http://schemas.microsoft.com/office/drawing/2014/main" id="{779498AD-11C2-4E7B-9C2D-1C098BC04AD4}"/>
                  </a:ext>
                </a:extLst>
              </p:cNvPr>
              <p:cNvSpPr/>
              <p:nvPr/>
            </p:nvSpPr>
            <p:spPr>
              <a:xfrm flipH="1">
                <a:off x="68042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E2A8096-ED85-4D62-98DA-E9DF0B00D3DD}"/>
                  </a:ext>
                </a:extLst>
              </p:cNvPr>
              <p:cNvSpPr txBox="1"/>
              <p:nvPr/>
            </p:nvSpPr>
            <p:spPr>
              <a:xfrm>
                <a:off x="8144412" y="1180896"/>
                <a:ext cx="92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=30</m:t>
                      </m:r>
                    </m:oMath>
                  </m:oMathPara>
                </a14:m>
                <a:endParaRPr lang="en-GB" dirty="0"/>
              </a:p>
            </p:txBody>
          </p:sp>
        </mc:Choice>
        <mc:Fallback xmlns="">
          <p:sp>
            <p:nvSpPr>
              <p:cNvPr id="13" name="テキスト ボックス 12">
                <a:extLst>
                  <a:ext uri="{FF2B5EF4-FFF2-40B4-BE49-F238E27FC236}">
                    <a16:creationId xmlns:a16="http://schemas.microsoft.com/office/drawing/2014/main" id="{5E2A8096-ED85-4D62-98DA-E9DF0B00D3DD}"/>
                  </a:ext>
                </a:extLst>
              </p:cNvPr>
              <p:cNvSpPr txBox="1">
                <a:spLocks noRot="1" noChangeAspect="1" noMove="1" noResize="1" noEditPoints="1" noAdjustHandles="1" noChangeArrowheads="1" noChangeShapeType="1" noTextEdit="1"/>
              </p:cNvSpPr>
              <p:nvPr/>
            </p:nvSpPr>
            <p:spPr>
              <a:xfrm>
                <a:off x="8144412" y="1180896"/>
                <a:ext cx="928267" cy="369332"/>
              </a:xfrm>
              <a:prstGeom prst="rect">
                <a:avLst/>
              </a:prstGeom>
              <a:blipFill>
                <a:blip r:embed="rId8"/>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DD88DBB3-94B1-4AE8-962F-B20EB757EBC8}"/>
                  </a:ext>
                </a:extLst>
              </p:cNvPr>
              <p:cNvSpPr txBox="1"/>
              <p:nvPr/>
            </p:nvSpPr>
            <p:spPr>
              <a:xfrm>
                <a:off x="8145891" y="1528604"/>
                <a:ext cx="8074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=4</m:t>
                      </m:r>
                    </m:oMath>
                  </m:oMathPara>
                </a14:m>
                <a:endParaRPr lang="en-GB" dirty="0"/>
              </a:p>
            </p:txBody>
          </p:sp>
        </mc:Choice>
        <mc:Fallback xmlns="">
          <p:sp>
            <p:nvSpPr>
              <p:cNvPr id="14" name="テキスト ボックス 13">
                <a:extLst>
                  <a:ext uri="{FF2B5EF4-FFF2-40B4-BE49-F238E27FC236}">
                    <a16:creationId xmlns:a16="http://schemas.microsoft.com/office/drawing/2014/main" id="{DD88DBB3-94B1-4AE8-962F-B20EB757EBC8}"/>
                  </a:ext>
                </a:extLst>
              </p:cNvPr>
              <p:cNvSpPr txBox="1">
                <a:spLocks noRot="1" noChangeAspect="1" noMove="1" noResize="1" noEditPoints="1" noAdjustHandles="1" noChangeArrowheads="1" noChangeShapeType="1" noTextEdit="1"/>
              </p:cNvSpPr>
              <p:nvPr/>
            </p:nvSpPr>
            <p:spPr>
              <a:xfrm>
                <a:off x="8145891" y="1528604"/>
                <a:ext cx="807464" cy="369332"/>
              </a:xfrm>
              <a:prstGeom prst="rect">
                <a:avLst/>
              </a:prstGeom>
              <a:blipFill>
                <a:blip r:embed="rId9"/>
                <a:stretch>
                  <a:fillRect/>
                </a:stretch>
              </a:blipFill>
            </p:spPr>
            <p:txBody>
              <a:bodyPr/>
              <a:lstStyle/>
              <a:p>
                <a:r>
                  <a:rPr lang="en-GB">
                    <a:noFill/>
                  </a:rPr>
                  <a:t> </a:t>
                </a:r>
              </a:p>
            </p:txBody>
          </p:sp>
        </mc:Fallback>
      </mc:AlternateContent>
      <p:cxnSp>
        <p:nvCxnSpPr>
          <p:cNvPr id="15" name="直線矢印コネクタ 14">
            <a:extLst>
              <a:ext uri="{FF2B5EF4-FFF2-40B4-BE49-F238E27FC236}">
                <a16:creationId xmlns:a16="http://schemas.microsoft.com/office/drawing/2014/main" id="{799D9678-26EB-48FF-A068-CC6E34F3169D}"/>
              </a:ext>
            </a:extLst>
          </p:cNvPr>
          <p:cNvCxnSpPr>
            <a:cxnSpLocks/>
          </p:cNvCxnSpPr>
          <p:nvPr/>
        </p:nvCxnSpPr>
        <p:spPr>
          <a:xfrm flipV="1">
            <a:off x="7719964" y="1435295"/>
            <a:ext cx="0" cy="1567003"/>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A2CF078-819F-42D9-AB53-28D547CF4E60}"/>
                  </a:ext>
                </a:extLst>
              </p:cNvPr>
              <p:cNvSpPr txBox="1"/>
              <p:nvPr/>
            </p:nvSpPr>
            <p:spPr>
              <a:xfrm>
                <a:off x="7591618" y="3009356"/>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30</m:t>
                      </m:r>
                    </m:oMath>
                  </m:oMathPara>
                </a14:m>
                <a:endParaRPr lang="en-GB" sz="1100" dirty="0">
                  <a:solidFill>
                    <a:srgbClr val="0000FF"/>
                  </a:solidFill>
                  <a:latin typeface="Comic Sans MS" panose="030F0702030302020204" pitchFamily="66" charset="0"/>
                </a:endParaRPr>
              </a:p>
            </p:txBody>
          </p:sp>
        </mc:Choice>
        <mc:Fallback xmlns="">
          <p:sp>
            <p:nvSpPr>
              <p:cNvPr id="16" name="テキスト ボックス 15">
                <a:extLst>
                  <a:ext uri="{FF2B5EF4-FFF2-40B4-BE49-F238E27FC236}">
                    <a16:creationId xmlns:a16="http://schemas.microsoft.com/office/drawing/2014/main" id="{DA2CF078-819F-42D9-AB53-28D547CF4E60}"/>
                  </a:ext>
                </a:extLst>
              </p:cNvPr>
              <p:cNvSpPr txBox="1">
                <a:spLocks noRot="1" noChangeAspect="1" noMove="1" noResize="1" noEditPoints="1" noAdjustHandles="1" noChangeArrowheads="1" noChangeShapeType="1" noTextEdit="1"/>
              </p:cNvSpPr>
              <p:nvPr/>
            </p:nvSpPr>
            <p:spPr>
              <a:xfrm>
                <a:off x="7591618" y="3009356"/>
                <a:ext cx="275514" cy="261610"/>
              </a:xfrm>
              <a:prstGeom prst="rect">
                <a:avLst/>
              </a:prstGeom>
              <a:blipFill>
                <a:blip r:embed="rId10"/>
                <a:stretch>
                  <a:fillRect l="-2174"/>
                </a:stretch>
              </a:blipFill>
            </p:spPr>
            <p:txBody>
              <a:bodyPr/>
              <a:lstStyle/>
              <a:p>
                <a:r>
                  <a:rPr lang="en-GB">
                    <a:noFill/>
                  </a:rPr>
                  <a:t> </a:t>
                </a:r>
              </a:p>
            </p:txBody>
          </p:sp>
        </mc:Fallback>
      </mc:AlternateContent>
      <p:cxnSp>
        <p:nvCxnSpPr>
          <p:cNvPr id="20" name="直線矢印コネクタ 19">
            <a:extLst>
              <a:ext uri="{FF2B5EF4-FFF2-40B4-BE49-F238E27FC236}">
                <a16:creationId xmlns:a16="http://schemas.microsoft.com/office/drawing/2014/main" id="{95C18338-C6C4-4880-858F-5A7D77530CD9}"/>
              </a:ext>
            </a:extLst>
          </p:cNvPr>
          <p:cNvCxnSpPr>
            <a:cxnSpLocks/>
          </p:cNvCxnSpPr>
          <p:nvPr/>
        </p:nvCxnSpPr>
        <p:spPr>
          <a:xfrm flipV="1">
            <a:off x="8004882" y="2549537"/>
            <a:ext cx="0" cy="454242"/>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547A41C-41F2-4F3B-A527-E3256B6572F7}"/>
                  </a:ext>
                </a:extLst>
              </p:cNvPr>
              <p:cNvSpPr txBox="1"/>
              <p:nvPr/>
            </p:nvSpPr>
            <p:spPr>
              <a:xfrm>
                <a:off x="7884582" y="3009355"/>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33</m:t>
                      </m:r>
                    </m:oMath>
                  </m:oMathPara>
                </a14:m>
                <a:endParaRPr lang="en-GB" sz="1100" dirty="0">
                  <a:solidFill>
                    <a:srgbClr val="0000FF"/>
                  </a:solidFill>
                  <a:latin typeface="Comic Sans MS" panose="030F0702030302020204" pitchFamily="66" charset="0"/>
                </a:endParaRPr>
              </a:p>
            </p:txBody>
          </p:sp>
        </mc:Choice>
        <mc:Fallback xmlns="">
          <p:sp>
            <p:nvSpPr>
              <p:cNvPr id="22" name="テキスト ボックス 21">
                <a:extLst>
                  <a:ext uri="{FF2B5EF4-FFF2-40B4-BE49-F238E27FC236}">
                    <a16:creationId xmlns:a16="http://schemas.microsoft.com/office/drawing/2014/main" id="{8547A41C-41F2-4F3B-A527-E3256B6572F7}"/>
                  </a:ext>
                </a:extLst>
              </p:cNvPr>
              <p:cNvSpPr txBox="1">
                <a:spLocks noRot="1" noChangeAspect="1" noMove="1" noResize="1" noEditPoints="1" noAdjustHandles="1" noChangeArrowheads="1" noChangeShapeType="1" noTextEdit="1"/>
              </p:cNvSpPr>
              <p:nvPr/>
            </p:nvSpPr>
            <p:spPr>
              <a:xfrm>
                <a:off x="7884582" y="3009355"/>
                <a:ext cx="275514" cy="261610"/>
              </a:xfrm>
              <a:prstGeom prst="rect">
                <a:avLst/>
              </a:prstGeom>
              <a:blipFill>
                <a:blip r:embed="rId11"/>
                <a:stretch>
                  <a:fillRect l="-2174"/>
                </a:stretch>
              </a:blipFill>
            </p:spPr>
            <p:txBody>
              <a:bodyPr/>
              <a:lstStyle/>
              <a:p>
                <a:r>
                  <a:rPr lang="en-GB">
                    <a:noFill/>
                  </a:rPr>
                  <a:t> </a:t>
                </a:r>
              </a:p>
            </p:txBody>
          </p:sp>
        </mc:Fallback>
      </mc:AlternateContent>
      <p:sp>
        <p:nvSpPr>
          <p:cNvPr id="24" name="テキスト ボックス 23">
            <a:extLst>
              <a:ext uri="{FF2B5EF4-FFF2-40B4-BE49-F238E27FC236}">
                <a16:creationId xmlns:a16="http://schemas.microsoft.com/office/drawing/2014/main" id="{F4DB1FAF-8C3B-4251-9C21-61671212E066}"/>
              </a:ext>
            </a:extLst>
          </p:cNvPr>
          <p:cNvSpPr txBox="1"/>
          <p:nvPr/>
        </p:nvSpPr>
        <p:spPr>
          <a:xfrm>
            <a:off x="3714751" y="1172028"/>
            <a:ext cx="2667000" cy="461665"/>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Now, on your calculator, press menu</a:t>
            </a:r>
            <a:endParaRPr lang="en-GB" sz="1200" dirty="0">
              <a:solidFill>
                <a:srgbClr val="FF0000"/>
              </a:solidFill>
              <a:latin typeface="Comic Sans MS" panose="030F0702030302020204" pitchFamily="66" charset="0"/>
            </a:endParaRPr>
          </a:p>
        </p:txBody>
      </p:sp>
      <p:sp>
        <p:nvSpPr>
          <p:cNvPr id="25" name="テキスト ボックス 24">
            <a:extLst>
              <a:ext uri="{FF2B5EF4-FFF2-40B4-BE49-F238E27FC236}">
                <a16:creationId xmlns:a16="http://schemas.microsoft.com/office/drawing/2014/main" id="{F01D9922-49CF-4883-8EF8-1BF0B962A121}"/>
              </a:ext>
            </a:extLst>
          </p:cNvPr>
          <p:cNvSpPr txBox="1"/>
          <p:nvPr/>
        </p:nvSpPr>
        <p:spPr>
          <a:xfrm>
            <a:off x="3724275" y="2305559"/>
            <a:ext cx="2515432"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sym typeface="Wingdings" panose="05000000000000000000" pitchFamily="2" charset="2"/>
              </a:rPr>
              <a:t> Now press 7 for distributions</a:t>
            </a:r>
            <a:endParaRPr lang="en-GB" sz="1200" dirty="0">
              <a:solidFill>
                <a:srgbClr val="FF0000"/>
              </a:solidFill>
              <a:latin typeface="Comic Sans MS" panose="030F0702030302020204" pitchFamily="66" charset="0"/>
            </a:endParaRPr>
          </a:p>
        </p:txBody>
      </p:sp>
      <p:sp>
        <p:nvSpPr>
          <p:cNvPr id="26" name="テキスト ボックス 25">
            <a:extLst>
              <a:ext uri="{FF2B5EF4-FFF2-40B4-BE49-F238E27FC236}">
                <a16:creationId xmlns:a16="http://schemas.microsoft.com/office/drawing/2014/main" id="{9BBBC6E7-9625-405F-9979-84022CBF7853}"/>
              </a:ext>
            </a:extLst>
          </p:cNvPr>
          <p:cNvSpPr txBox="1"/>
          <p:nvPr/>
        </p:nvSpPr>
        <p:spPr>
          <a:xfrm>
            <a:off x="3726180" y="3565029"/>
            <a:ext cx="3208773" cy="461665"/>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Now press 2 for the normal cumulative distribution</a:t>
            </a:r>
            <a:endParaRPr lang="en-GB" sz="1200" dirty="0">
              <a:solidFill>
                <a:srgbClr val="FF0000"/>
              </a:solidFill>
              <a:latin typeface="Comic Sans MS" panose="030F0702030302020204" pitchFamily="66" charset="0"/>
            </a:endParaRPr>
          </a:p>
        </p:txBody>
      </p:sp>
      <p:sp>
        <p:nvSpPr>
          <p:cNvPr id="27" name="テキスト ボックス 26">
            <a:extLst>
              <a:ext uri="{FF2B5EF4-FFF2-40B4-BE49-F238E27FC236}">
                <a16:creationId xmlns:a16="http://schemas.microsoft.com/office/drawing/2014/main" id="{44573A26-B651-4536-A4E5-CFB46C561AE0}"/>
              </a:ext>
            </a:extLst>
          </p:cNvPr>
          <p:cNvSpPr txBox="1"/>
          <p:nvPr/>
        </p:nvSpPr>
        <p:spPr>
          <a:xfrm>
            <a:off x="3723805" y="4266842"/>
            <a:ext cx="3048188" cy="1200329"/>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Now input the lower limit. If there is no lower limit, choose a value at least 5 standard deviations below the mean (so in this case any value less than or equal to 10 would be fine)</a:t>
            </a:r>
          </a:p>
          <a:p>
            <a:endParaRPr lang="en-GB" sz="1200" dirty="0">
              <a:solidFill>
                <a:srgbClr val="FF0000"/>
              </a:solidFill>
              <a:latin typeface="Comic Sans MS" panose="030F0702030302020204" pitchFamily="66" charset="0"/>
            </a:endParaRPr>
          </a:p>
        </p:txBody>
      </p:sp>
      <p:sp>
        <p:nvSpPr>
          <p:cNvPr id="28" name="テキスト ボックス 27">
            <a:extLst>
              <a:ext uri="{FF2B5EF4-FFF2-40B4-BE49-F238E27FC236}">
                <a16:creationId xmlns:a16="http://schemas.microsoft.com/office/drawing/2014/main" id="{536ECCEC-D19F-4043-A663-0BE342B2E573}"/>
              </a:ext>
            </a:extLst>
          </p:cNvPr>
          <p:cNvSpPr txBox="1"/>
          <p:nvPr/>
        </p:nvSpPr>
        <p:spPr>
          <a:xfrm>
            <a:off x="3714751" y="5569880"/>
            <a:ext cx="2827020" cy="646331"/>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Now input the upper limit (in this case 33), the standard deviation and the mean</a:t>
            </a:r>
          </a:p>
        </p:txBody>
      </p:sp>
      <p:sp>
        <p:nvSpPr>
          <p:cNvPr id="29" name="テキスト ボックス 28">
            <a:extLst>
              <a:ext uri="{FF2B5EF4-FFF2-40B4-BE49-F238E27FC236}">
                <a16:creationId xmlns:a16="http://schemas.microsoft.com/office/drawing/2014/main" id="{E0B253B7-A5DD-48E9-A8C0-476B37F99938}"/>
              </a:ext>
            </a:extLst>
          </p:cNvPr>
          <p:cNvSpPr txBox="1"/>
          <p:nvPr/>
        </p:nvSpPr>
        <p:spPr>
          <a:xfrm>
            <a:off x="3724747" y="6279382"/>
            <a:ext cx="4378103" cy="276999"/>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Press equals and the calculator will tell you the area!</a:t>
            </a:r>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B81BA0C7-B173-46CE-8657-FEB5086D79E2}"/>
                  </a:ext>
                </a:extLst>
              </p:cNvPr>
              <p:cNvSpPr txBox="1"/>
              <p:nvPr/>
            </p:nvSpPr>
            <p:spPr>
              <a:xfrm>
                <a:off x="2495550" y="3594735"/>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=0.773</m:t>
                      </m:r>
                      <m:r>
                        <a:rPr lang="en-US" sz="1400" i="1" dirty="0">
                          <a:solidFill>
                            <a:srgbClr val="FF0000"/>
                          </a:solidFill>
                          <a:latin typeface="Cambria Math" panose="02040503050406030204" pitchFamily="18" charset="0"/>
                        </a:rPr>
                        <m:t>3</m:t>
                      </m:r>
                    </m:oMath>
                  </m:oMathPara>
                </a14:m>
                <a:endParaRPr lang="en-GB" sz="1400" dirty="0">
                  <a:solidFill>
                    <a:srgbClr val="FF0000"/>
                  </a:solidFill>
                </a:endParaRPr>
              </a:p>
            </p:txBody>
          </p:sp>
        </mc:Choice>
        <mc:Fallback xmlns="">
          <p:sp>
            <p:nvSpPr>
              <p:cNvPr id="30" name="テキスト ボックス 29">
                <a:extLst>
                  <a:ext uri="{FF2B5EF4-FFF2-40B4-BE49-F238E27FC236}">
                    <a16:creationId xmlns:a16="http://schemas.microsoft.com/office/drawing/2014/main" id="{B81BA0C7-B173-46CE-8657-FEB5086D79E2}"/>
                  </a:ext>
                </a:extLst>
              </p:cNvPr>
              <p:cNvSpPr txBox="1">
                <a:spLocks noRot="1" noChangeAspect="1" noMove="1" noResize="1" noEditPoints="1" noAdjustHandles="1" noChangeArrowheads="1" noChangeShapeType="1" noTextEdit="1"/>
              </p:cNvSpPr>
              <p:nvPr/>
            </p:nvSpPr>
            <p:spPr>
              <a:xfrm>
                <a:off x="2495550" y="3594735"/>
                <a:ext cx="943079" cy="307777"/>
              </a:xfrm>
              <a:prstGeom prst="rect">
                <a:avLst/>
              </a:prstGeom>
              <a:blipFill>
                <a:blip r:embed="rId12"/>
                <a:stretch>
                  <a:fillRect/>
                </a:stretch>
              </a:blipFill>
            </p:spPr>
            <p:txBody>
              <a:bodyPr/>
              <a:lstStyle/>
              <a:p>
                <a:r>
                  <a:rPr lang="en-GB">
                    <a:noFill/>
                  </a:rPr>
                  <a:t> </a:t>
                </a:r>
              </a:p>
            </p:txBody>
          </p:sp>
        </mc:Fallback>
      </mc:AlternateContent>
      <p:pic>
        <p:nvPicPr>
          <p:cNvPr id="19" name="図 18">
            <a:extLst>
              <a:ext uri="{FF2B5EF4-FFF2-40B4-BE49-F238E27FC236}">
                <a16:creationId xmlns:a16="http://schemas.microsoft.com/office/drawing/2014/main" id="{3D2F05C6-E4DB-4400-8374-0EA199837C0F}"/>
              </a:ext>
            </a:extLst>
          </p:cNvPr>
          <p:cNvPicPr preferRelativeResize="0">
            <a:picLocks/>
          </p:cNvPicPr>
          <p:nvPr/>
        </p:nvPicPr>
        <p:blipFill rotWithShape="1">
          <a:blip r:embed="rId13" cstate="hqprint">
            <a:extLst>
              <a:ext uri="{28A0092B-C50C-407E-A947-70E740481C1C}">
                <a14:useLocalDpi xmlns:a14="http://schemas.microsoft.com/office/drawing/2010/main" val="0"/>
              </a:ext>
            </a:extLst>
          </a:blip>
          <a:srcRect l="17120" t="40637" r="18673" b="23117"/>
          <a:stretch/>
        </p:blipFill>
        <p:spPr>
          <a:xfrm>
            <a:off x="4245460" y="1444510"/>
            <a:ext cx="1800000" cy="720000"/>
          </a:xfrm>
          <a:prstGeom prst="rect">
            <a:avLst/>
          </a:prstGeom>
        </p:spPr>
      </p:pic>
      <p:pic>
        <p:nvPicPr>
          <p:cNvPr id="31" name="図 30">
            <a:extLst>
              <a:ext uri="{FF2B5EF4-FFF2-40B4-BE49-F238E27FC236}">
                <a16:creationId xmlns:a16="http://schemas.microsoft.com/office/drawing/2014/main" id="{3DE41035-57C8-4E30-A945-36F6BD14A0CB}"/>
              </a:ext>
            </a:extLst>
          </p:cNvPr>
          <p:cNvPicPr preferRelativeResize="0">
            <a:picLocks/>
          </p:cNvPicPr>
          <p:nvPr/>
        </p:nvPicPr>
        <p:blipFill rotWithShape="1">
          <a:blip r:embed="rId14" cstate="hqprint">
            <a:extLst>
              <a:ext uri="{28A0092B-C50C-407E-A947-70E740481C1C}">
                <a14:useLocalDpi xmlns:a14="http://schemas.microsoft.com/office/drawing/2010/main" val="0"/>
              </a:ext>
            </a:extLst>
          </a:blip>
          <a:srcRect l="20110" t="40827" r="18271" b="23617"/>
          <a:stretch/>
        </p:blipFill>
        <p:spPr>
          <a:xfrm>
            <a:off x="4252756" y="2605112"/>
            <a:ext cx="1800000" cy="720000"/>
          </a:xfrm>
          <a:prstGeom prst="rect">
            <a:avLst/>
          </a:prstGeom>
        </p:spPr>
      </p:pic>
      <p:pic>
        <p:nvPicPr>
          <p:cNvPr id="33" name="図 32">
            <a:extLst>
              <a:ext uri="{FF2B5EF4-FFF2-40B4-BE49-F238E27FC236}">
                <a16:creationId xmlns:a16="http://schemas.microsoft.com/office/drawing/2014/main" id="{53A79053-0D7E-4434-A699-C33ACA6632B6}"/>
              </a:ext>
            </a:extLst>
          </p:cNvPr>
          <p:cNvPicPr preferRelativeResize="0">
            <a:picLocks/>
          </p:cNvPicPr>
          <p:nvPr/>
        </p:nvPicPr>
        <p:blipFill rotWithShape="1">
          <a:blip r:embed="rId15" cstate="hqprint">
            <a:extLst>
              <a:ext uri="{28A0092B-C50C-407E-A947-70E740481C1C}">
                <a14:useLocalDpi xmlns:a14="http://schemas.microsoft.com/office/drawing/2010/main" val="0"/>
              </a:ext>
            </a:extLst>
          </a:blip>
          <a:srcRect l="15335" t="38256" r="15281" b="21701"/>
          <a:stretch/>
        </p:blipFill>
        <p:spPr>
          <a:xfrm>
            <a:off x="7022236" y="3407180"/>
            <a:ext cx="1800000" cy="720000"/>
          </a:xfrm>
          <a:prstGeom prst="rect">
            <a:avLst/>
          </a:prstGeom>
        </p:spPr>
      </p:pic>
      <p:pic>
        <p:nvPicPr>
          <p:cNvPr id="35" name="図 34">
            <a:extLst>
              <a:ext uri="{FF2B5EF4-FFF2-40B4-BE49-F238E27FC236}">
                <a16:creationId xmlns:a16="http://schemas.microsoft.com/office/drawing/2014/main" id="{5A44150B-5BD2-4E00-A66C-FA5AC05D761C}"/>
              </a:ext>
            </a:extLst>
          </p:cNvPr>
          <p:cNvPicPr preferRelativeResize="0">
            <a:picLocks/>
          </p:cNvPicPr>
          <p:nvPr/>
        </p:nvPicPr>
        <p:blipFill rotWithShape="1">
          <a:blip r:embed="rId16" cstate="hqprint">
            <a:extLst>
              <a:ext uri="{28A0092B-C50C-407E-A947-70E740481C1C}">
                <a14:useLocalDpi xmlns:a14="http://schemas.microsoft.com/office/drawing/2010/main" val="0"/>
              </a:ext>
            </a:extLst>
          </a:blip>
          <a:srcRect l="18714" t="34822" r="16303" b="27897"/>
          <a:stretch/>
        </p:blipFill>
        <p:spPr>
          <a:xfrm>
            <a:off x="7024608" y="4401127"/>
            <a:ext cx="1800000" cy="720000"/>
          </a:xfrm>
          <a:prstGeom prst="rect">
            <a:avLst/>
          </a:prstGeom>
        </p:spPr>
      </p:pic>
      <p:pic>
        <p:nvPicPr>
          <p:cNvPr id="37" name="図 36">
            <a:extLst>
              <a:ext uri="{FF2B5EF4-FFF2-40B4-BE49-F238E27FC236}">
                <a16:creationId xmlns:a16="http://schemas.microsoft.com/office/drawing/2014/main" id="{D4796689-31A2-4515-8709-ED2D33BBAA0B}"/>
              </a:ext>
            </a:extLst>
          </p:cNvPr>
          <p:cNvPicPr preferRelativeResize="0">
            <a:picLocks/>
          </p:cNvPicPr>
          <p:nvPr/>
        </p:nvPicPr>
        <p:blipFill rotWithShape="1">
          <a:blip r:embed="rId17" cstate="hqprint">
            <a:extLst>
              <a:ext uri="{28A0092B-C50C-407E-A947-70E740481C1C}">
                <a14:useLocalDpi xmlns:a14="http://schemas.microsoft.com/office/drawing/2010/main" val="0"/>
              </a:ext>
            </a:extLst>
          </a:blip>
          <a:srcRect l="22222" t="38295" r="13312" b="23560"/>
          <a:stretch/>
        </p:blipFill>
        <p:spPr>
          <a:xfrm>
            <a:off x="7036914" y="5498617"/>
            <a:ext cx="1800000" cy="720000"/>
          </a:xfrm>
          <a:prstGeom prst="rect">
            <a:avLst/>
          </a:prstGeom>
        </p:spPr>
      </p:pic>
    </p:spTree>
    <p:extLst>
      <p:ext uri="{BB962C8B-B14F-4D97-AF65-F5344CB8AC3E}">
        <p14:creationId xmlns:p14="http://schemas.microsoft.com/office/powerpoint/2010/main" val="149268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linds(horizontal)">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linds(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linds(horizontal)">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linds(horizontal)">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blinds(horizontal)">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linds(horizontal)">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blinds(horizontal)">
                                      <p:cBhvr>
                                        <p:cTn id="108" dur="500"/>
                                        <p:tgtEl>
                                          <p:spTgt spid="37"/>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blinds(horizontal)">
                                      <p:cBhvr>
                                        <p:cTn id="113" dur="500"/>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blinds(horizontal)">
                                      <p:cBhvr>
                                        <p:cTn id="1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14" grpId="0"/>
      <p:bldP spid="16" grpId="0"/>
      <p:bldP spid="22" grpId="0"/>
      <p:bldP spid="24" grpId="0"/>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図形 22">
            <a:extLst>
              <a:ext uri="{FF2B5EF4-FFF2-40B4-BE49-F238E27FC236}">
                <a16:creationId xmlns:a16="http://schemas.microsoft.com/office/drawing/2014/main" id="{14873504-3E64-4BA3-9ED8-0586A36DFCBA}"/>
              </a:ext>
            </a:extLst>
          </p:cNvPr>
          <p:cNvSpPr/>
          <p:nvPr/>
        </p:nvSpPr>
        <p:spPr>
          <a:xfrm flipH="1">
            <a:off x="7209190" y="1443990"/>
            <a:ext cx="1459036" cy="1590675"/>
          </a:xfrm>
          <a:custGeom>
            <a:avLst/>
            <a:gdLst>
              <a:gd name="connsiteX0" fmla="*/ 0 w 1247775"/>
              <a:gd name="connsiteY0" fmla="*/ 1590675 h 1590675"/>
              <a:gd name="connsiteX1" fmla="*/ 1247775 w 1247775"/>
              <a:gd name="connsiteY1" fmla="*/ 1590675 h 1590675"/>
              <a:gd name="connsiteX2" fmla="*/ 1243013 w 1247775"/>
              <a:gd name="connsiteY2" fmla="*/ 1081088 h 1590675"/>
              <a:gd name="connsiteX3" fmla="*/ 1185863 w 1247775"/>
              <a:gd name="connsiteY3" fmla="*/ 819150 h 1590675"/>
              <a:gd name="connsiteX4" fmla="*/ 1133475 w 1247775"/>
              <a:gd name="connsiteY4" fmla="*/ 542925 h 1590675"/>
              <a:gd name="connsiteX5" fmla="*/ 1102519 w 1247775"/>
              <a:gd name="connsiteY5" fmla="*/ 321469 h 1590675"/>
              <a:gd name="connsiteX6" fmla="*/ 1052513 w 1247775"/>
              <a:gd name="connsiteY6" fmla="*/ 126206 h 1590675"/>
              <a:gd name="connsiteX7" fmla="*/ 995363 w 1247775"/>
              <a:gd name="connsiteY7" fmla="*/ 9525 h 1590675"/>
              <a:gd name="connsiteX8" fmla="*/ 966788 w 1247775"/>
              <a:gd name="connsiteY8" fmla="*/ 0 h 1590675"/>
              <a:gd name="connsiteX9" fmla="*/ 914400 w 1247775"/>
              <a:gd name="connsiteY9" fmla="*/ 4763 h 1590675"/>
              <a:gd name="connsiteX10" fmla="*/ 888207 w 1247775"/>
              <a:gd name="connsiteY10" fmla="*/ 57150 h 1590675"/>
              <a:gd name="connsiteX11" fmla="*/ 833438 w 1247775"/>
              <a:gd name="connsiteY11" fmla="*/ 242888 h 1590675"/>
              <a:gd name="connsiteX12" fmla="*/ 790575 w 1247775"/>
              <a:gd name="connsiteY12" fmla="*/ 466725 h 1590675"/>
              <a:gd name="connsiteX13" fmla="*/ 742950 w 1247775"/>
              <a:gd name="connsiteY13" fmla="*/ 792956 h 1590675"/>
              <a:gd name="connsiteX14" fmla="*/ 678657 w 1247775"/>
              <a:gd name="connsiteY14" fmla="*/ 1062038 h 1590675"/>
              <a:gd name="connsiteX15" fmla="*/ 573882 w 1247775"/>
              <a:gd name="connsiteY15" fmla="*/ 1319213 h 1590675"/>
              <a:gd name="connsiteX16" fmla="*/ 402432 w 1247775"/>
              <a:gd name="connsiteY16" fmla="*/ 1445419 h 1590675"/>
              <a:gd name="connsiteX17" fmla="*/ 183357 w 1247775"/>
              <a:gd name="connsiteY17" fmla="*/ 1519238 h 1590675"/>
              <a:gd name="connsiteX18" fmla="*/ 0 w 1247775"/>
              <a:gd name="connsiteY18" fmla="*/ 1590675 h 1590675"/>
              <a:gd name="connsiteX0" fmla="*/ 0 w 1247775"/>
              <a:gd name="connsiteY0" fmla="*/ 1590675 h 1590675"/>
              <a:gd name="connsiteX1" fmla="*/ 1247775 w 1247775"/>
              <a:gd name="connsiteY1" fmla="*/ 1590675 h 1590675"/>
              <a:gd name="connsiteX2" fmla="*/ 1243013 w 1247775"/>
              <a:gd name="connsiteY2" fmla="*/ 1081088 h 1590675"/>
              <a:gd name="connsiteX3" fmla="*/ 1185863 w 1247775"/>
              <a:gd name="connsiteY3" fmla="*/ 819150 h 1590675"/>
              <a:gd name="connsiteX4" fmla="*/ 1133475 w 1247775"/>
              <a:gd name="connsiteY4" fmla="*/ 542925 h 1590675"/>
              <a:gd name="connsiteX5" fmla="*/ 1102519 w 1247775"/>
              <a:gd name="connsiteY5" fmla="*/ 321469 h 1590675"/>
              <a:gd name="connsiteX6" fmla="*/ 1052513 w 1247775"/>
              <a:gd name="connsiteY6" fmla="*/ 126206 h 1590675"/>
              <a:gd name="connsiteX7" fmla="*/ 995363 w 1247775"/>
              <a:gd name="connsiteY7" fmla="*/ 9525 h 1590675"/>
              <a:gd name="connsiteX8" fmla="*/ 966788 w 1247775"/>
              <a:gd name="connsiteY8" fmla="*/ 0 h 1590675"/>
              <a:gd name="connsiteX9" fmla="*/ 914400 w 1247775"/>
              <a:gd name="connsiteY9" fmla="*/ 4763 h 1590675"/>
              <a:gd name="connsiteX10" fmla="*/ 888207 w 1247775"/>
              <a:gd name="connsiteY10" fmla="*/ 57150 h 1590675"/>
              <a:gd name="connsiteX11" fmla="*/ 833438 w 1247775"/>
              <a:gd name="connsiteY11" fmla="*/ 242888 h 1590675"/>
              <a:gd name="connsiteX12" fmla="*/ 790575 w 1247775"/>
              <a:gd name="connsiteY12" fmla="*/ 466725 h 1590675"/>
              <a:gd name="connsiteX13" fmla="*/ 742950 w 1247775"/>
              <a:gd name="connsiteY13" fmla="*/ 792956 h 1590675"/>
              <a:gd name="connsiteX14" fmla="*/ 678657 w 1247775"/>
              <a:gd name="connsiteY14" fmla="*/ 1062038 h 1590675"/>
              <a:gd name="connsiteX15" fmla="*/ 573882 w 1247775"/>
              <a:gd name="connsiteY15" fmla="*/ 1319213 h 1590675"/>
              <a:gd name="connsiteX16" fmla="*/ 402432 w 1247775"/>
              <a:gd name="connsiteY16" fmla="*/ 1445419 h 1590675"/>
              <a:gd name="connsiteX17" fmla="*/ 183357 w 1247775"/>
              <a:gd name="connsiteY17" fmla="*/ 1519238 h 1590675"/>
              <a:gd name="connsiteX18" fmla="*/ 61913 w 1247775"/>
              <a:gd name="connsiteY18" fmla="*/ 1562100 h 1590675"/>
              <a:gd name="connsiteX19" fmla="*/ 0 w 1247775"/>
              <a:gd name="connsiteY19" fmla="*/ 1590675 h 1590675"/>
              <a:gd name="connsiteX0" fmla="*/ 0 w 1247775"/>
              <a:gd name="connsiteY0" fmla="*/ 1590675 h 1590675"/>
              <a:gd name="connsiteX1" fmla="*/ 1247775 w 1247775"/>
              <a:gd name="connsiteY1" fmla="*/ 1590675 h 1590675"/>
              <a:gd name="connsiteX2" fmla="*/ 1243013 w 1247775"/>
              <a:gd name="connsiteY2" fmla="*/ 1081088 h 1590675"/>
              <a:gd name="connsiteX3" fmla="*/ 1185863 w 1247775"/>
              <a:gd name="connsiteY3" fmla="*/ 819150 h 1590675"/>
              <a:gd name="connsiteX4" fmla="*/ 1133475 w 1247775"/>
              <a:gd name="connsiteY4" fmla="*/ 542925 h 1590675"/>
              <a:gd name="connsiteX5" fmla="*/ 1102519 w 1247775"/>
              <a:gd name="connsiteY5" fmla="*/ 321469 h 1590675"/>
              <a:gd name="connsiteX6" fmla="*/ 1052513 w 1247775"/>
              <a:gd name="connsiteY6" fmla="*/ 126206 h 1590675"/>
              <a:gd name="connsiteX7" fmla="*/ 995363 w 1247775"/>
              <a:gd name="connsiteY7" fmla="*/ 9525 h 1590675"/>
              <a:gd name="connsiteX8" fmla="*/ 966788 w 1247775"/>
              <a:gd name="connsiteY8" fmla="*/ 0 h 1590675"/>
              <a:gd name="connsiteX9" fmla="*/ 914400 w 1247775"/>
              <a:gd name="connsiteY9" fmla="*/ 4763 h 1590675"/>
              <a:gd name="connsiteX10" fmla="*/ 888207 w 1247775"/>
              <a:gd name="connsiteY10" fmla="*/ 57150 h 1590675"/>
              <a:gd name="connsiteX11" fmla="*/ 833438 w 1247775"/>
              <a:gd name="connsiteY11" fmla="*/ 242888 h 1590675"/>
              <a:gd name="connsiteX12" fmla="*/ 790575 w 1247775"/>
              <a:gd name="connsiteY12" fmla="*/ 466725 h 1590675"/>
              <a:gd name="connsiteX13" fmla="*/ 742950 w 1247775"/>
              <a:gd name="connsiteY13" fmla="*/ 792956 h 1590675"/>
              <a:gd name="connsiteX14" fmla="*/ 678657 w 1247775"/>
              <a:gd name="connsiteY14" fmla="*/ 1062038 h 1590675"/>
              <a:gd name="connsiteX15" fmla="*/ 573882 w 1247775"/>
              <a:gd name="connsiteY15" fmla="*/ 1319213 h 1590675"/>
              <a:gd name="connsiteX16" fmla="*/ 402432 w 1247775"/>
              <a:gd name="connsiteY16" fmla="*/ 1445419 h 1590675"/>
              <a:gd name="connsiteX17" fmla="*/ 183357 w 1247775"/>
              <a:gd name="connsiteY17" fmla="*/ 1519238 h 1590675"/>
              <a:gd name="connsiteX18" fmla="*/ 2382 w 1247775"/>
              <a:gd name="connsiteY18" fmla="*/ 1550194 h 1590675"/>
              <a:gd name="connsiteX19" fmla="*/ 0 w 1247775"/>
              <a:gd name="connsiteY19" fmla="*/ 1590675 h 1590675"/>
              <a:gd name="connsiteX0" fmla="*/ 0 w 1458921"/>
              <a:gd name="connsiteY0" fmla="*/ 1590675 h 1590675"/>
              <a:gd name="connsiteX1" fmla="*/ 1247775 w 1458921"/>
              <a:gd name="connsiteY1" fmla="*/ 1590675 h 1590675"/>
              <a:gd name="connsiteX2" fmla="*/ 1458913 w 1458921"/>
              <a:gd name="connsiteY2" fmla="*/ 1423988 h 1590675"/>
              <a:gd name="connsiteX3" fmla="*/ 1185863 w 1458921"/>
              <a:gd name="connsiteY3" fmla="*/ 819150 h 1590675"/>
              <a:gd name="connsiteX4" fmla="*/ 1133475 w 1458921"/>
              <a:gd name="connsiteY4" fmla="*/ 542925 h 1590675"/>
              <a:gd name="connsiteX5" fmla="*/ 1102519 w 1458921"/>
              <a:gd name="connsiteY5" fmla="*/ 321469 h 1590675"/>
              <a:gd name="connsiteX6" fmla="*/ 1052513 w 1458921"/>
              <a:gd name="connsiteY6" fmla="*/ 126206 h 1590675"/>
              <a:gd name="connsiteX7" fmla="*/ 995363 w 1458921"/>
              <a:gd name="connsiteY7" fmla="*/ 9525 h 1590675"/>
              <a:gd name="connsiteX8" fmla="*/ 966788 w 1458921"/>
              <a:gd name="connsiteY8" fmla="*/ 0 h 1590675"/>
              <a:gd name="connsiteX9" fmla="*/ 914400 w 1458921"/>
              <a:gd name="connsiteY9" fmla="*/ 4763 h 1590675"/>
              <a:gd name="connsiteX10" fmla="*/ 888207 w 1458921"/>
              <a:gd name="connsiteY10" fmla="*/ 57150 h 1590675"/>
              <a:gd name="connsiteX11" fmla="*/ 833438 w 1458921"/>
              <a:gd name="connsiteY11" fmla="*/ 242888 h 1590675"/>
              <a:gd name="connsiteX12" fmla="*/ 790575 w 1458921"/>
              <a:gd name="connsiteY12" fmla="*/ 466725 h 1590675"/>
              <a:gd name="connsiteX13" fmla="*/ 742950 w 1458921"/>
              <a:gd name="connsiteY13" fmla="*/ 792956 h 1590675"/>
              <a:gd name="connsiteX14" fmla="*/ 678657 w 1458921"/>
              <a:gd name="connsiteY14" fmla="*/ 1062038 h 1590675"/>
              <a:gd name="connsiteX15" fmla="*/ 573882 w 1458921"/>
              <a:gd name="connsiteY15" fmla="*/ 1319213 h 1590675"/>
              <a:gd name="connsiteX16" fmla="*/ 402432 w 1458921"/>
              <a:gd name="connsiteY16" fmla="*/ 1445419 h 1590675"/>
              <a:gd name="connsiteX17" fmla="*/ 183357 w 1458921"/>
              <a:gd name="connsiteY17" fmla="*/ 1519238 h 1590675"/>
              <a:gd name="connsiteX18" fmla="*/ 2382 w 1458921"/>
              <a:gd name="connsiteY18" fmla="*/ 1550194 h 1590675"/>
              <a:gd name="connsiteX19" fmla="*/ 0 w 1458921"/>
              <a:gd name="connsiteY19" fmla="*/ 1590675 h 1590675"/>
              <a:gd name="connsiteX0" fmla="*/ 0 w 1459036"/>
              <a:gd name="connsiteY0" fmla="*/ 1590675 h 1590675"/>
              <a:gd name="connsiteX1" fmla="*/ 1447800 w 1459036"/>
              <a:gd name="connsiteY1" fmla="*/ 1577975 h 1590675"/>
              <a:gd name="connsiteX2" fmla="*/ 1458913 w 1459036"/>
              <a:gd name="connsiteY2" fmla="*/ 1423988 h 1590675"/>
              <a:gd name="connsiteX3" fmla="*/ 1185863 w 1459036"/>
              <a:gd name="connsiteY3" fmla="*/ 819150 h 1590675"/>
              <a:gd name="connsiteX4" fmla="*/ 1133475 w 1459036"/>
              <a:gd name="connsiteY4" fmla="*/ 542925 h 1590675"/>
              <a:gd name="connsiteX5" fmla="*/ 1102519 w 1459036"/>
              <a:gd name="connsiteY5" fmla="*/ 321469 h 1590675"/>
              <a:gd name="connsiteX6" fmla="*/ 1052513 w 1459036"/>
              <a:gd name="connsiteY6" fmla="*/ 126206 h 1590675"/>
              <a:gd name="connsiteX7" fmla="*/ 995363 w 1459036"/>
              <a:gd name="connsiteY7" fmla="*/ 9525 h 1590675"/>
              <a:gd name="connsiteX8" fmla="*/ 966788 w 1459036"/>
              <a:gd name="connsiteY8" fmla="*/ 0 h 1590675"/>
              <a:gd name="connsiteX9" fmla="*/ 914400 w 1459036"/>
              <a:gd name="connsiteY9" fmla="*/ 4763 h 1590675"/>
              <a:gd name="connsiteX10" fmla="*/ 888207 w 1459036"/>
              <a:gd name="connsiteY10" fmla="*/ 57150 h 1590675"/>
              <a:gd name="connsiteX11" fmla="*/ 833438 w 1459036"/>
              <a:gd name="connsiteY11" fmla="*/ 242888 h 1590675"/>
              <a:gd name="connsiteX12" fmla="*/ 790575 w 1459036"/>
              <a:gd name="connsiteY12" fmla="*/ 466725 h 1590675"/>
              <a:gd name="connsiteX13" fmla="*/ 742950 w 1459036"/>
              <a:gd name="connsiteY13" fmla="*/ 792956 h 1590675"/>
              <a:gd name="connsiteX14" fmla="*/ 678657 w 1459036"/>
              <a:gd name="connsiteY14" fmla="*/ 1062038 h 1590675"/>
              <a:gd name="connsiteX15" fmla="*/ 573882 w 1459036"/>
              <a:gd name="connsiteY15" fmla="*/ 1319213 h 1590675"/>
              <a:gd name="connsiteX16" fmla="*/ 402432 w 1459036"/>
              <a:gd name="connsiteY16" fmla="*/ 1445419 h 1590675"/>
              <a:gd name="connsiteX17" fmla="*/ 183357 w 1459036"/>
              <a:gd name="connsiteY17" fmla="*/ 1519238 h 1590675"/>
              <a:gd name="connsiteX18" fmla="*/ 2382 w 1459036"/>
              <a:gd name="connsiteY18" fmla="*/ 1550194 h 1590675"/>
              <a:gd name="connsiteX19" fmla="*/ 0 w 1459036"/>
              <a:gd name="connsiteY19" fmla="*/ 1590675 h 1590675"/>
              <a:gd name="connsiteX0" fmla="*/ 0 w 1459036"/>
              <a:gd name="connsiteY0" fmla="*/ 1590675 h 1590675"/>
              <a:gd name="connsiteX1" fmla="*/ 1447800 w 1459036"/>
              <a:gd name="connsiteY1" fmla="*/ 1577975 h 1590675"/>
              <a:gd name="connsiteX2" fmla="*/ 1458913 w 1459036"/>
              <a:gd name="connsiteY2" fmla="*/ 1423988 h 1590675"/>
              <a:gd name="connsiteX3" fmla="*/ 1268413 w 1459036"/>
              <a:gd name="connsiteY3" fmla="*/ 1187450 h 1590675"/>
              <a:gd name="connsiteX4" fmla="*/ 1133475 w 1459036"/>
              <a:gd name="connsiteY4" fmla="*/ 542925 h 1590675"/>
              <a:gd name="connsiteX5" fmla="*/ 1102519 w 1459036"/>
              <a:gd name="connsiteY5" fmla="*/ 321469 h 1590675"/>
              <a:gd name="connsiteX6" fmla="*/ 1052513 w 1459036"/>
              <a:gd name="connsiteY6" fmla="*/ 126206 h 1590675"/>
              <a:gd name="connsiteX7" fmla="*/ 995363 w 1459036"/>
              <a:gd name="connsiteY7" fmla="*/ 9525 h 1590675"/>
              <a:gd name="connsiteX8" fmla="*/ 966788 w 1459036"/>
              <a:gd name="connsiteY8" fmla="*/ 0 h 1590675"/>
              <a:gd name="connsiteX9" fmla="*/ 914400 w 1459036"/>
              <a:gd name="connsiteY9" fmla="*/ 4763 h 1590675"/>
              <a:gd name="connsiteX10" fmla="*/ 888207 w 1459036"/>
              <a:gd name="connsiteY10" fmla="*/ 57150 h 1590675"/>
              <a:gd name="connsiteX11" fmla="*/ 833438 w 1459036"/>
              <a:gd name="connsiteY11" fmla="*/ 242888 h 1590675"/>
              <a:gd name="connsiteX12" fmla="*/ 790575 w 1459036"/>
              <a:gd name="connsiteY12" fmla="*/ 466725 h 1590675"/>
              <a:gd name="connsiteX13" fmla="*/ 742950 w 1459036"/>
              <a:gd name="connsiteY13" fmla="*/ 792956 h 1590675"/>
              <a:gd name="connsiteX14" fmla="*/ 678657 w 1459036"/>
              <a:gd name="connsiteY14" fmla="*/ 1062038 h 1590675"/>
              <a:gd name="connsiteX15" fmla="*/ 573882 w 1459036"/>
              <a:gd name="connsiteY15" fmla="*/ 1319213 h 1590675"/>
              <a:gd name="connsiteX16" fmla="*/ 402432 w 1459036"/>
              <a:gd name="connsiteY16" fmla="*/ 1445419 h 1590675"/>
              <a:gd name="connsiteX17" fmla="*/ 183357 w 1459036"/>
              <a:gd name="connsiteY17" fmla="*/ 1519238 h 1590675"/>
              <a:gd name="connsiteX18" fmla="*/ 2382 w 1459036"/>
              <a:gd name="connsiteY18" fmla="*/ 1550194 h 1590675"/>
              <a:gd name="connsiteX19" fmla="*/ 0 w 1459036"/>
              <a:gd name="connsiteY19" fmla="*/ 1590675 h 1590675"/>
              <a:gd name="connsiteX0" fmla="*/ 0 w 1459036"/>
              <a:gd name="connsiteY0" fmla="*/ 1590675 h 1590675"/>
              <a:gd name="connsiteX1" fmla="*/ 1447800 w 1459036"/>
              <a:gd name="connsiteY1" fmla="*/ 1577975 h 1590675"/>
              <a:gd name="connsiteX2" fmla="*/ 1458913 w 1459036"/>
              <a:gd name="connsiteY2" fmla="*/ 1423988 h 1590675"/>
              <a:gd name="connsiteX3" fmla="*/ 1268413 w 1459036"/>
              <a:gd name="connsiteY3" fmla="*/ 1187450 h 1590675"/>
              <a:gd name="connsiteX4" fmla="*/ 1133475 w 1459036"/>
              <a:gd name="connsiteY4" fmla="*/ 542925 h 1590675"/>
              <a:gd name="connsiteX5" fmla="*/ 1102519 w 1459036"/>
              <a:gd name="connsiteY5" fmla="*/ 321469 h 1590675"/>
              <a:gd name="connsiteX6" fmla="*/ 1052513 w 1459036"/>
              <a:gd name="connsiteY6" fmla="*/ 126206 h 1590675"/>
              <a:gd name="connsiteX7" fmla="*/ 995363 w 1459036"/>
              <a:gd name="connsiteY7" fmla="*/ 9525 h 1590675"/>
              <a:gd name="connsiteX8" fmla="*/ 966788 w 1459036"/>
              <a:gd name="connsiteY8" fmla="*/ 0 h 1590675"/>
              <a:gd name="connsiteX9" fmla="*/ 914400 w 1459036"/>
              <a:gd name="connsiteY9" fmla="*/ 4763 h 1590675"/>
              <a:gd name="connsiteX10" fmla="*/ 888207 w 1459036"/>
              <a:gd name="connsiteY10" fmla="*/ 57150 h 1590675"/>
              <a:gd name="connsiteX11" fmla="*/ 833438 w 1459036"/>
              <a:gd name="connsiteY11" fmla="*/ 242888 h 1590675"/>
              <a:gd name="connsiteX12" fmla="*/ 790575 w 1459036"/>
              <a:gd name="connsiteY12" fmla="*/ 466725 h 1590675"/>
              <a:gd name="connsiteX13" fmla="*/ 742950 w 1459036"/>
              <a:gd name="connsiteY13" fmla="*/ 792956 h 1590675"/>
              <a:gd name="connsiteX14" fmla="*/ 678657 w 1459036"/>
              <a:gd name="connsiteY14" fmla="*/ 1062038 h 1590675"/>
              <a:gd name="connsiteX15" fmla="*/ 573882 w 1459036"/>
              <a:gd name="connsiteY15" fmla="*/ 1319213 h 1590675"/>
              <a:gd name="connsiteX16" fmla="*/ 402432 w 1459036"/>
              <a:gd name="connsiteY16" fmla="*/ 1445419 h 1590675"/>
              <a:gd name="connsiteX17" fmla="*/ 183357 w 1459036"/>
              <a:gd name="connsiteY17" fmla="*/ 1519238 h 1590675"/>
              <a:gd name="connsiteX18" fmla="*/ 2382 w 1459036"/>
              <a:gd name="connsiteY18" fmla="*/ 1550194 h 1590675"/>
              <a:gd name="connsiteX19" fmla="*/ 0 w 1459036"/>
              <a:gd name="connsiteY19" fmla="*/ 1590675 h 1590675"/>
              <a:gd name="connsiteX0" fmla="*/ 0 w 1459036"/>
              <a:gd name="connsiteY0" fmla="*/ 1590675 h 1590675"/>
              <a:gd name="connsiteX1" fmla="*/ 1447800 w 1459036"/>
              <a:gd name="connsiteY1" fmla="*/ 1577975 h 1590675"/>
              <a:gd name="connsiteX2" fmla="*/ 1458913 w 1459036"/>
              <a:gd name="connsiteY2" fmla="*/ 1423988 h 1590675"/>
              <a:gd name="connsiteX3" fmla="*/ 1268413 w 1459036"/>
              <a:gd name="connsiteY3" fmla="*/ 1187450 h 1590675"/>
              <a:gd name="connsiteX4" fmla="*/ 1133475 w 1459036"/>
              <a:gd name="connsiteY4" fmla="*/ 542925 h 1590675"/>
              <a:gd name="connsiteX5" fmla="*/ 1102519 w 1459036"/>
              <a:gd name="connsiteY5" fmla="*/ 321469 h 1590675"/>
              <a:gd name="connsiteX6" fmla="*/ 1052513 w 1459036"/>
              <a:gd name="connsiteY6" fmla="*/ 126206 h 1590675"/>
              <a:gd name="connsiteX7" fmla="*/ 995363 w 1459036"/>
              <a:gd name="connsiteY7" fmla="*/ 9525 h 1590675"/>
              <a:gd name="connsiteX8" fmla="*/ 966788 w 1459036"/>
              <a:gd name="connsiteY8" fmla="*/ 0 h 1590675"/>
              <a:gd name="connsiteX9" fmla="*/ 914400 w 1459036"/>
              <a:gd name="connsiteY9" fmla="*/ 4763 h 1590675"/>
              <a:gd name="connsiteX10" fmla="*/ 888207 w 1459036"/>
              <a:gd name="connsiteY10" fmla="*/ 57150 h 1590675"/>
              <a:gd name="connsiteX11" fmla="*/ 833438 w 1459036"/>
              <a:gd name="connsiteY11" fmla="*/ 242888 h 1590675"/>
              <a:gd name="connsiteX12" fmla="*/ 790575 w 1459036"/>
              <a:gd name="connsiteY12" fmla="*/ 466725 h 1590675"/>
              <a:gd name="connsiteX13" fmla="*/ 742950 w 1459036"/>
              <a:gd name="connsiteY13" fmla="*/ 792956 h 1590675"/>
              <a:gd name="connsiteX14" fmla="*/ 678657 w 1459036"/>
              <a:gd name="connsiteY14" fmla="*/ 1062038 h 1590675"/>
              <a:gd name="connsiteX15" fmla="*/ 573882 w 1459036"/>
              <a:gd name="connsiteY15" fmla="*/ 1319213 h 1590675"/>
              <a:gd name="connsiteX16" fmla="*/ 402432 w 1459036"/>
              <a:gd name="connsiteY16" fmla="*/ 1445419 h 1590675"/>
              <a:gd name="connsiteX17" fmla="*/ 183357 w 1459036"/>
              <a:gd name="connsiteY17" fmla="*/ 1519238 h 1590675"/>
              <a:gd name="connsiteX18" fmla="*/ 2382 w 1459036"/>
              <a:gd name="connsiteY18" fmla="*/ 1550194 h 1590675"/>
              <a:gd name="connsiteX19" fmla="*/ 0 w 1459036"/>
              <a:gd name="connsiteY19" fmla="*/ 1590675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9036" h="1590675">
                <a:moveTo>
                  <a:pt x="0" y="1590675"/>
                </a:moveTo>
                <a:lnTo>
                  <a:pt x="1447800" y="1577975"/>
                </a:lnTo>
                <a:cubicBezTo>
                  <a:pt x="1446213" y="1408113"/>
                  <a:pt x="1460500" y="1593850"/>
                  <a:pt x="1458913" y="1423988"/>
                </a:cubicBezTo>
                <a:cubicBezTo>
                  <a:pt x="1395413" y="1345142"/>
                  <a:pt x="1325563" y="1323446"/>
                  <a:pt x="1268413" y="1187450"/>
                </a:cubicBezTo>
                <a:cubicBezTo>
                  <a:pt x="1198034" y="972608"/>
                  <a:pt x="1178454" y="757767"/>
                  <a:pt x="1133475" y="542925"/>
                </a:cubicBezTo>
                <a:lnTo>
                  <a:pt x="1102519" y="321469"/>
                </a:lnTo>
                <a:lnTo>
                  <a:pt x="1052513" y="126206"/>
                </a:lnTo>
                <a:lnTo>
                  <a:pt x="995363" y="9525"/>
                </a:lnTo>
                <a:lnTo>
                  <a:pt x="966788" y="0"/>
                </a:lnTo>
                <a:lnTo>
                  <a:pt x="914400" y="4763"/>
                </a:lnTo>
                <a:lnTo>
                  <a:pt x="888207" y="57150"/>
                </a:lnTo>
                <a:lnTo>
                  <a:pt x="833438" y="242888"/>
                </a:lnTo>
                <a:lnTo>
                  <a:pt x="790575" y="466725"/>
                </a:lnTo>
                <a:lnTo>
                  <a:pt x="742950" y="792956"/>
                </a:lnTo>
                <a:lnTo>
                  <a:pt x="678657" y="1062038"/>
                </a:lnTo>
                <a:lnTo>
                  <a:pt x="573882" y="1319213"/>
                </a:lnTo>
                <a:lnTo>
                  <a:pt x="402432" y="1445419"/>
                </a:lnTo>
                <a:lnTo>
                  <a:pt x="183357" y="1519238"/>
                </a:lnTo>
                <a:lnTo>
                  <a:pt x="2382" y="1550194"/>
                </a:lnTo>
                <a:lnTo>
                  <a:pt x="0" y="1590675"/>
                </a:lnTo>
                <a:close/>
              </a:path>
            </a:pathLst>
          </a:cu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タイトル 1">
            <a:extLst>
              <a:ext uri="{FF2B5EF4-FFF2-40B4-BE49-F238E27FC236}">
                <a16:creationId xmlns:a16="http://schemas.microsoft.com/office/drawing/2014/main" id="{DB13579D-BADB-4CB7-B073-B1A7FA9A53E7}"/>
              </a:ext>
            </a:extLst>
          </p:cNvPr>
          <p:cNvSpPr>
            <a:spLocks noGrp="1"/>
          </p:cNvSpPr>
          <p:nvPr>
            <p:ph type="title"/>
          </p:nvPr>
        </p:nvSpPr>
        <p:spPr>
          <a:xfrm>
            <a:off x="628650" y="187573"/>
            <a:ext cx="7886700" cy="1325563"/>
          </a:xfrm>
        </p:spPr>
        <p:txBody>
          <a:bodyPr>
            <a:normAutofit/>
          </a:bodyPr>
          <a:lstStyle/>
          <a:p>
            <a:pPr algn="ctr"/>
            <a:r>
              <a:rPr lang="en-US" dirty="0">
                <a:latin typeface="Comic Sans MS" panose="030F0702030302020204" pitchFamily="66" charset="0"/>
              </a:rPr>
              <a:t>The normal distribution</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05EC9A-9A67-481E-9F6E-17B5E76AB2CF}"/>
                  </a:ext>
                </a:extLst>
              </p:cNvPr>
              <p:cNvSpPr>
                <a:spLocks noGrp="1"/>
              </p:cNvSpPr>
              <p:nvPr>
                <p:ph idx="1"/>
              </p:nvPr>
            </p:nvSpPr>
            <p:spPr>
              <a:xfrm>
                <a:off x="230820" y="1544715"/>
                <a:ext cx="3551068" cy="4632248"/>
              </a:xfrm>
            </p:spPr>
            <p:txBody>
              <a:bodyPr>
                <a:normAutofit/>
              </a:bodyPr>
              <a:lstStyle/>
              <a:p>
                <a:pPr marL="0" indent="0" algn="ctr">
                  <a:buNone/>
                </a:pPr>
                <a:r>
                  <a:rPr lang="en-US" sz="1600" b="1" dirty="0">
                    <a:latin typeface="Comic Sans MS" panose="030F0702030302020204" pitchFamily="66" charset="0"/>
                  </a:rPr>
                  <a:t>You need to be able to use the normal cumulative distribution function on your calculator to find probabilities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Given that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m:t>
                    </m:r>
                    <m:r>
                      <a:rPr lang="en-US" sz="1600" b="0" i="1" smtClean="0">
                        <a:latin typeface="Cambria Math" panose="02040503050406030204" pitchFamily="18" charset="0"/>
                        <a:ea typeface="Cambria Math" panose="02040503050406030204" pitchFamily="18" charset="0"/>
                      </a:rPr>
                      <m:t>(30,</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r>
                  <a:rPr lang="en-GB" sz="1600" dirty="0">
                    <a:latin typeface="Comic Sans MS" panose="030F0702030302020204" pitchFamily="66" charset="0"/>
                  </a:rPr>
                  <a:t>, find:</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&lt;33</m:t>
                        </m:r>
                      </m:e>
                    </m:d>
                  </m:oMath>
                </a14:m>
                <a:endParaRPr lang="en-US" sz="1600" b="0" dirty="0">
                  <a:latin typeface="Comic Sans MS" panose="030F0702030302020204" pitchFamily="66" charset="0"/>
                </a:endParaRPr>
              </a:p>
              <a:p>
                <a:pPr marL="0" indent="0" algn="ctr">
                  <a:buNone/>
                </a:pPr>
                <a:r>
                  <a:rPr lang="en-US" sz="1600" dirty="0">
                    <a:latin typeface="Comic Sans MS" panose="030F0702030302020204" pitchFamily="66" charset="0"/>
                  </a:rPr>
                  <a:t>b)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≥24)</m:t>
                    </m:r>
                  </m:oMath>
                </a14:m>
                <a:endParaRPr lang="en-GB" sz="1600" dirty="0">
                  <a:latin typeface="Comic Sans MS" panose="030F0702030302020204" pitchFamily="66" charset="0"/>
                </a:endParaRPr>
              </a:p>
              <a:p>
                <a:pPr marL="0" indent="0" algn="ctr">
                  <a:buNone/>
                </a:pPr>
                <a:r>
                  <a:rPr lang="en-US" sz="1600" dirty="0">
                    <a:latin typeface="Comic Sans MS" panose="030F0702030302020204" pitchFamily="66" charset="0"/>
                  </a:rPr>
                  <a:t>c</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(33.5&lt;</m:t>
                    </m:r>
                    <m:r>
                      <a:rPr lang="en-US" sz="1600" b="0" i="1" smtClean="0">
                        <a:latin typeface="Cambria Math" panose="02040503050406030204" pitchFamily="18" charset="0"/>
                      </a:rPr>
                      <m:t>𝑋</m:t>
                    </m:r>
                    <m:r>
                      <a:rPr lang="en-US" sz="1600" b="0" i="1" smtClean="0">
                        <a:latin typeface="Cambria Math" panose="02040503050406030204" pitchFamily="18" charset="0"/>
                      </a:rPr>
                      <m:t>&lt;38.2)</m:t>
                    </m:r>
                  </m:oMath>
                </a14:m>
                <a:endParaRPr lang="en-GB" sz="1600" dirty="0">
                  <a:latin typeface="Comic Sans MS" panose="030F0702030302020204" pitchFamily="66" charset="0"/>
                </a:endParaRPr>
              </a:p>
              <a:p>
                <a:pPr marL="0" indent="0" algn="ctr">
                  <a:buNone/>
                </a:pPr>
                <a:r>
                  <a:rPr lang="en-US" sz="1600" dirty="0">
                    <a:latin typeface="Comic Sans MS" panose="030F0702030302020204" pitchFamily="66" charset="0"/>
                  </a:rPr>
                  <a:t>d</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rPr>
                      <m:t>&lt;27 </m:t>
                    </m:r>
                    <m:r>
                      <a:rPr lang="en-US" sz="1600" b="0" i="1" smtClean="0">
                        <a:latin typeface="Cambria Math" panose="02040503050406030204" pitchFamily="18" charset="0"/>
                      </a:rPr>
                      <m:t>𝑜𝑟</m:t>
                    </m:r>
                    <m:r>
                      <a:rPr lang="en-US" sz="1600" b="0" i="1" smtClean="0">
                        <a:latin typeface="Cambria Math" panose="02040503050406030204" pitchFamily="18" charset="0"/>
                      </a:rPr>
                      <m:t> </m:t>
                    </m:r>
                    <m:r>
                      <a:rPr lang="en-US" sz="1600" b="0" i="1" smtClean="0">
                        <a:latin typeface="Cambria Math" panose="02040503050406030204" pitchFamily="18" charset="0"/>
                      </a:rPr>
                      <m:t>𝑋</m:t>
                    </m:r>
                    <m:r>
                      <a:rPr lang="en-US" sz="1600" b="0" i="1" smtClean="0">
                        <a:latin typeface="Cambria Math" panose="02040503050406030204" pitchFamily="18" charset="0"/>
                      </a:rPr>
                      <m:t>&gt;32)</m:t>
                    </m:r>
                  </m:oMath>
                </a14:m>
                <a:endParaRPr lang="en-GB"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Even</a:t>
                </a:r>
                <a:r>
                  <a:rPr lang="en-GB" sz="1600" dirty="0">
                    <a:latin typeface="Comic Sans MS" panose="030F0702030302020204" pitchFamily="66" charset="0"/>
                  </a:rPr>
                  <a:t> though we will use your calculator, we should still sketch the situation…</a:t>
                </a:r>
              </a:p>
            </p:txBody>
          </p:sp>
        </mc:Choice>
        <mc:Fallback xmlns="">
          <p:sp>
            <p:nvSpPr>
              <p:cNvPr id="3" name="コンテンツ プレースホルダー 2">
                <a:extLst>
                  <a:ext uri="{FF2B5EF4-FFF2-40B4-BE49-F238E27FC236}">
                    <a16:creationId xmlns:a16="http://schemas.microsoft.com/office/drawing/2014/main" id="{2C05EC9A-9A67-481E-9F6E-17B5E76AB2CF}"/>
                  </a:ext>
                </a:extLst>
              </p:cNvPr>
              <p:cNvSpPr>
                <a:spLocks noGrp="1" noRot="1" noChangeAspect="1" noMove="1" noResize="1" noEditPoints="1" noAdjustHandles="1" noChangeArrowheads="1" noChangeShapeType="1" noTextEdit="1"/>
              </p:cNvSpPr>
              <p:nvPr>
                <p:ph idx="1"/>
              </p:nvPr>
            </p:nvSpPr>
            <p:spPr>
              <a:xfrm>
                <a:off x="230820" y="1544715"/>
                <a:ext cx="3551068" cy="4632248"/>
              </a:xfrm>
              <a:blipFill>
                <a:blip r:embed="rId2"/>
                <a:stretch>
                  <a:fillRect t="-789"/>
                </a:stretch>
              </a:blipFill>
            </p:spPr>
            <p:txBody>
              <a:bodyPr/>
              <a:lstStyle/>
              <a:p>
                <a:r>
                  <a:rPr lang="en-GB">
                    <a:noFill/>
                  </a:rPr>
                  <a:t> </a:t>
                </a:r>
              </a:p>
            </p:txBody>
          </p:sp>
        </mc:Fallback>
      </mc:AlternateContent>
      <p:sp>
        <p:nvSpPr>
          <p:cNvPr id="4" name="コンテンツ プレースホルダー 2">
            <a:extLst>
              <a:ext uri="{FF2B5EF4-FFF2-40B4-BE49-F238E27FC236}">
                <a16:creationId xmlns:a16="http://schemas.microsoft.com/office/drawing/2014/main" id="{C563D3B5-7AF1-4E4C-9D94-D4E85AA9E473}"/>
              </a:ext>
            </a:extLst>
          </p:cNvPr>
          <p:cNvSpPr txBox="1">
            <a:spLocks/>
          </p:cNvSpPr>
          <p:nvPr/>
        </p:nvSpPr>
        <p:spPr>
          <a:xfrm>
            <a:off x="8613201" y="6547282"/>
            <a:ext cx="530799" cy="310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latin typeface="Comic Sans MS" panose="030F0702030302020204" pitchFamily="66" charset="0"/>
              </a:rPr>
              <a:t>3B</a:t>
            </a:r>
            <a:endParaRPr lang="en-GB" sz="1600" dirty="0">
              <a:latin typeface="Comic Sans MS" panose="030F0702030302020204" pitchFamily="66" charset="0"/>
            </a:endParaRPr>
          </a:p>
        </p:txBody>
      </p:sp>
      <p:grpSp>
        <p:nvGrpSpPr>
          <p:cNvPr id="5" name="グループ化 4">
            <a:extLst>
              <a:ext uri="{FF2B5EF4-FFF2-40B4-BE49-F238E27FC236}">
                <a16:creationId xmlns:a16="http://schemas.microsoft.com/office/drawing/2014/main" id="{99648DA2-D0F8-45BC-BA36-657714024522}"/>
              </a:ext>
            </a:extLst>
          </p:cNvPr>
          <p:cNvGrpSpPr/>
          <p:nvPr/>
        </p:nvGrpSpPr>
        <p:grpSpPr>
          <a:xfrm>
            <a:off x="6446705" y="1209008"/>
            <a:ext cx="2414727" cy="1955373"/>
            <a:chOff x="4499342" y="1196752"/>
            <a:chExt cx="4507848" cy="3733383"/>
          </a:xfrm>
        </p:grpSpPr>
        <p:cxnSp>
          <p:nvCxnSpPr>
            <p:cNvPr id="6" name="直線矢印コネクタ 5">
              <a:extLst>
                <a:ext uri="{FF2B5EF4-FFF2-40B4-BE49-F238E27FC236}">
                  <a16:creationId xmlns:a16="http://schemas.microsoft.com/office/drawing/2014/main" id="{0A9284AC-C34A-4460-87B6-3AFCE0BB5174}"/>
                </a:ext>
              </a:extLst>
            </p:cNvPr>
            <p:cNvCxnSpPr/>
            <p:nvPr/>
          </p:nvCxnSpPr>
          <p:spPr>
            <a:xfrm>
              <a:off x="4932040" y="4653136"/>
              <a:ext cx="38884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F1F4E101-108B-4B15-BBCD-2E4FDA1C08C9}"/>
                </a:ext>
              </a:extLst>
            </p:cNvPr>
            <p:cNvCxnSpPr>
              <a:cxnSpLocks/>
            </p:cNvCxnSpPr>
            <p:nvPr/>
          </p:nvCxnSpPr>
          <p:spPr>
            <a:xfrm flipV="1">
              <a:off x="4932040" y="1340768"/>
              <a:ext cx="0" cy="3312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D5666A-9CAD-4901-99D9-AA153152610B}"/>
                    </a:ext>
                  </a:extLst>
                </p:cNvPr>
                <p:cNvSpPr txBox="1"/>
                <p:nvPr/>
              </p:nvSpPr>
              <p:spPr>
                <a:xfrm>
                  <a:off x="4499342" y="1196752"/>
                  <a:ext cx="403393" cy="528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8" name="テキスト ボックス 7">
                  <a:extLst>
                    <a:ext uri="{FF2B5EF4-FFF2-40B4-BE49-F238E27FC236}">
                      <a16:creationId xmlns:a16="http://schemas.microsoft.com/office/drawing/2014/main" id="{04D5666A-9CAD-4901-99D9-AA153152610B}"/>
                    </a:ext>
                  </a:extLst>
                </p:cNvPr>
                <p:cNvSpPr txBox="1">
                  <a:spLocks noRot="1" noChangeAspect="1" noMove="1" noResize="1" noEditPoints="1" noAdjustHandles="1" noChangeArrowheads="1" noChangeShapeType="1" noTextEdit="1"/>
                </p:cNvSpPr>
                <p:nvPr/>
              </p:nvSpPr>
              <p:spPr>
                <a:xfrm>
                  <a:off x="4499342" y="1196752"/>
                  <a:ext cx="403393" cy="528873"/>
                </a:xfrm>
                <a:prstGeom prst="rect">
                  <a:avLst/>
                </a:prstGeom>
                <a:blipFill>
                  <a:blip r:embed="rId3"/>
                  <a:stretch>
                    <a:fillRect l="-20000" r="-20000"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DCAEC4C-E25B-4A83-BA3E-DF1509A5AEDB}"/>
                    </a:ext>
                  </a:extLst>
                </p:cNvPr>
                <p:cNvSpPr txBox="1"/>
                <p:nvPr/>
              </p:nvSpPr>
              <p:spPr>
                <a:xfrm>
                  <a:off x="8820472" y="4653136"/>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GB" dirty="0"/>
                </a:p>
              </p:txBody>
            </p:sp>
          </mc:Choice>
          <mc:Fallback xmlns="">
            <p:sp>
              <p:nvSpPr>
                <p:cNvPr id="36" name="テキスト ボックス 35">
                  <a:extLst>
                    <a:ext uri="{FF2B5EF4-FFF2-40B4-BE49-F238E27FC236}">
                      <a16:creationId xmlns:a16="http://schemas.microsoft.com/office/drawing/2014/main" id="{F57FD325-6048-48F3-B867-4D15D21AD921}"/>
                    </a:ext>
                  </a:extLst>
                </p:cNvPr>
                <p:cNvSpPr txBox="1">
                  <a:spLocks noRot="1" noChangeAspect="1" noMove="1" noResize="1" noEditPoints="1" noAdjustHandles="1" noChangeArrowheads="1" noChangeShapeType="1" noTextEdit="1"/>
                </p:cNvSpPr>
                <p:nvPr/>
              </p:nvSpPr>
              <p:spPr>
                <a:xfrm>
                  <a:off x="8820472" y="4653136"/>
                  <a:ext cx="186718" cy="276999"/>
                </a:xfrm>
                <a:prstGeom prst="rect">
                  <a:avLst/>
                </a:prstGeom>
                <a:blipFill>
                  <a:blip r:embed="rId7"/>
                  <a:stretch>
                    <a:fillRect l="-39130" r="-34783" b="-40625"/>
                  </a:stretch>
                </a:blipFill>
              </p:spPr>
              <p:txBody>
                <a:bodyPr/>
                <a:lstStyle/>
                <a:p>
                  <a:r>
                    <a:rPr lang="en-GB">
                      <a:noFill/>
                    </a:rPr>
                    <a:t> </a:t>
                  </a:r>
                </a:p>
              </p:txBody>
            </p:sp>
          </mc:Fallback>
        </mc:AlternateContent>
        <p:grpSp>
          <p:nvGrpSpPr>
            <p:cNvPr id="10" name="グループ化 9">
              <a:extLst>
                <a:ext uri="{FF2B5EF4-FFF2-40B4-BE49-F238E27FC236}">
                  <a16:creationId xmlns:a16="http://schemas.microsoft.com/office/drawing/2014/main" id="{A0EEA399-470C-469E-9630-CE071BD8E6DB}"/>
                </a:ext>
              </a:extLst>
            </p:cNvPr>
            <p:cNvGrpSpPr/>
            <p:nvPr/>
          </p:nvGrpSpPr>
          <p:grpSpPr>
            <a:xfrm>
              <a:off x="5058300" y="1628800"/>
              <a:ext cx="3637208" cy="2973657"/>
              <a:chOff x="5004048" y="1412776"/>
              <a:chExt cx="3637208" cy="2973657"/>
            </a:xfrm>
          </p:grpSpPr>
          <p:sp>
            <p:nvSpPr>
              <p:cNvPr id="11" name="Freeform 22">
                <a:extLst>
                  <a:ext uri="{FF2B5EF4-FFF2-40B4-BE49-F238E27FC236}">
                    <a16:creationId xmlns:a16="http://schemas.microsoft.com/office/drawing/2014/main" id="{E589D7AF-B344-4DC5-80C9-870A9D641455}"/>
                  </a:ext>
                </a:extLst>
              </p:cNvPr>
              <p:cNvSpPr/>
              <p:nvPr/>
            </p:nvSpPr>
            <p:spPr>
              <a:xfrm>
                <a:off x="50040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22">
                <a:extLst>
                  <a:ext uri="{FF2B5EF4-FFF2-40B4-BE49-F238E27FC236}">
                    <a16:creationId xmlns:a16="http://schemas.microsoft.com/office/drawing/2014/main" id="{779498AD-11C2-4E7B-9C2D-1C098BC04AD4}"/>
                  </a:ext>
                </a:extLst>
              </p:cNvPr>
              <p:cNvSpPr/>
              <p:nvPr/>
            </p:nvSpPr>
            <p:spPr>
              <a:xfrm flipH="1">
                <a:off x="68042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E2A8096-ED85-4D62-98DA-E9DF0B00D3DD}"/>
                  </a:ext>
                </a:extLst>
              </p:cNvPr>
              <p:cNvSpPr txBox="1"/>
              <p:nvPr/>
            </p:nvSpPr>
            <p:spPr>
              <a:xfrm>
                <a:off x="8144412" y="1180896"/>
                <a:ext cx="92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=30</m:t>
                      </m:r>
                    </m:oMath>
                  </m:oMathPara>
                </a14:m>
                <a:endParaRPr lang="en-GB" dirty="0"/>
              </a:p>
            </p:txBody>
          </p:sp>
        </mc:Choice>
        <mc:Fallback xmlns="">
          <p:sp>
            <p:nvSpPr>
              <p:cNvPr id="13" name="テキスト ボックス 12">
                <a:extLst>
                  <a:ext uri="{FF2B5EF4-FFF2-40B4-BE49-F238E27FC236}">
                    <a16:creationId xmlns:a16="http://schemas.microsoft.com/office/drawing/2014/main" id="{5E2A8096-ED85-4D62-98DA-E9DF0B00D3DD}"/>
                  </a:ext>
                </a:extLst>
              </p:cNvPr>
              <p:cNvSpPr txBox="1">
                <a:spLocks noRot="1" noChangeAspect="1" noMove="1" noResize="1" noEditPoints="1" noAdjustHandles="1" noChangeArrowheads="1" noChangeShapeType="1" noTextEdit="1"/>
              </p:cNvSpPr>
              <p:nvPr/>
            </p:nvSpPr>
            <p:spPr>
              <a:xfrm>
                <a:off x="8144412" y="1180896"/>
                <a:ext cx="928267" cy="369332"/>
              </a:xfrm>
              <a:prstGeom prst="rect">
                <a:avLst/>
              </a:prstGeom>
              <a:blipFill>
                <a:blip r:embed="rId8"/>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DD88DBB3-94B1-4AE8-962F-B20EB757EBC8}"/>
                  </a:ext>
                </a:extLst>
              </p:cNvPr>
              <p:cNvSpPr txBox="1"/>
              <p:nvPr/>
            </p:nvSpPr>
            <p:spPr>
              <a:xfrm>
                <a:off x="8145891" y="1528604"/>
                <a:ext cx="8074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=4</m:t>
                      </m:r>
                    </m:oMath>
                  </m:oMathPara>
                </a14:m>
                <a:endParaRPr lang="en-GB" dirty="0"/>
              </a:p>
            </p:txBody>
          </p:sp>
        </mc:Choice>
        <mc:Fallback xmlns="">
          <p:sp>
            <p:nvSpPr>
              <p:cNvPr id="14" name="テキスト ボックス 13">
                <a:extLst>
                  <a:ext uri="{FF2B5EF4-FFF2-40B4-BE49-F238E27FC236}">
                    <a16:creationId xmlns:a16="http://schemas.microsoft.com/office/drawing/2014/main" id="{DD88DBB3-94B1-4AE8-962F-B20EB757EBC8}"/>
                  </a:ext>
                </a:extLst>
              </p:cNvPr>
              <p:cNvSpPr txBox="1">
                <a:spLocks noRot="1" noChangeAspect="1" noMove="1" noResize="1" noEditPoints="1" noAdjustHandles="1" noChangeArrowheads="1" noChangeShapeType="1" noTextEdit="1"/>
              </p:cNvSpPr>
              <p:nvPr/>
            </p:nvSpPr>
            <p:spPr>
              <a:xfrm>
                <a:off x="8145891" y="1528604"/>
                <a:ext cx="80746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A2CF078-819F-42D9-AB53-28D547CF4E60}"/>
                  </a:ext>
                </a:extLst>
              </p:cNvPr>
              <p:cNvSpPr txBox="1"/>
              <p:nvPr/>
            </p:nvSpPr>
            <p:spPr>
              <a:xfrm>
                <a:off x="7591618" y="3009356"/>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30</m:t>
                      </m:r>
                    </m:oMath>
                  </m:oMathPara>
                </a14:m>
                <a:endParaRPr lang="en-GB" sz="1100" dirty="0">
                  <a:solidFill>
                    <a:srgbClr val="0000FF"/>
                  </a:solidFill>
                  <a:latin typeface="Comic Sans MS" panose="030F0702030302020204" pitchFamily="66" charset="0"/>
                </a:endParaRPr>
              </a:p>
            </p:txBody>
          </p:sp>
        </mc:Choice>
        <mc:Fallback xmlns="">
          <p:sp>
            <p:nvSpPr>
              <p:cNvPr id="16" name="テキスト ボックス 15">
                <a:extLst>
                  <a:ext uri="{FF2B5EF4-FFF2-40B4-BE49-F238E27FC236}">
                    <a16:creationId xmlns:a16="http://schemas.microsoft.com/office/drawing/2014/main" id="{DA2CF078-819F-42D9-AB53-28D547CF4E60}"/>
                  </a:ext>
                </a:extLst>
              </p:cNvPr>
              <p:cNvSpPr txBox="1">
                <a:spLocks noRot="1" noChangeAspect="1" noMove="1" noResize="1" noEditPoints="1" noAdjustHandles="1" noChangeArrowheads="1" noChangeShapeType="1" noTextEdit="1"/>
              </p:cNvSpPr>
              <p:nvPr/>
            </p:nvSpPr>
            <p:spPr>
              <a:xfrm>
                <a:off x="7591618" y="3009356"/>
                <a:ext cx="275514" cy="261610"/>
              </a:xfrm>
              <a:prstGeom prst="rect">
                <a:avLst/>
              </a:prstGeom>
              <a:blipFill>
                <a:blip r:embed="rId10"/>
                <a:stretch>
                  <a:fillRect l="-2174"/>
                </a:stretch>
              </a:blipFill>
            </p:spPr>
            <p:txBody>
              <a:bodyPr/>
              <a:lstStyle/>
              <a:p>
                <a:r>
                  <a:rPr lang="en-GB">
                    <a:noFill/>
                  </a:rPr>
                  <a:t> </a:t>
                </a:r>
              </a:p>
            </p:txBody>
          </p:sp>
        </mc:Fallback>
      </mc:AlternateContent>
      <p:cxnSp>
        <p:nvCxnSpPr>
          <p:cNvPr id="20" name="直線矢印コネクタ 19">
            <a:extLst>
              <a:ext uri="{FF2B5EF4-FFF2-40B4-BE49-F238E27FC236}">
                <a16:creationId xmlns:a16="http://schemas.microsoft.com/office/drawing/2014/main" id="{95C18338-C6C4-4880-858F-5A7D77530CD9}"/>
              </a:ext>
            </a:extLst>
          </p:cNvPr>
          <p:cNvCxnSpPr>
            <a:cxnSpLocks/>
          </p:cNvCxnSpPr>
          <p:nvPr/>
        </p:nvCxnSpPr>
        <p:spPr>
          <a:xfrm flipV="1">
            <a:off x="7223832" y="2867025"/>
            <a:ext cx="0" cy="136754"/>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547A41C-41F2-4F3B-A527-E3256B6572F7}"/>
                  </a:ext>
                </a:extLst>
              </p:cNvPr>
              <p:cNvSpPr txBox="1"/>
              <p:nvPr/>
            </p:nvSpPr>
            <p:spPr>
              <a:xfrm>
                <a:off x="7174017" y="3018880"/>
                <a:ext cx="194523"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24</m:t>
                      </m:r>
                    </m:oMath>
                  </m:oMathPara>
                </a14:m>
                <a:endParaRPr lang="en-GB" sz="1100" dirty="0">
                  <a:solidFill>
                    <a:srgbClr val="0000FF"/>
                  </a:solidFill>
                  <a:latin typeface="Comic Sans MS" panose="030F0702030302020204" pitchFamily="66" charset="0"/>
                </a:endParaRPr>
              </a:p>
            </p:txBody>
          </p:sp>
        </mc:Choice>
        <mc:Fallback xmlns="">
          <p:sp>
            <p:nvSpPr>
              <p:cNvPr id="22" name="テキスト ボックス 21">
                <a:extLst>
                  <a:ext uri="{FF2B5EF4-FFF2-40B4-BE49-F238E27FC236}">
                    <a16:creationId xmlns:a16="http://schemas.microsoft.com/office/drawing/2014/main" id="{8547A41C-41F2-4F3B-A527-E3256B6572F7}"/>
                  </a:ext>
                </a:extLst>
              </p:cNvPr>
              <p:cNvSpPr txBox="1">
                <a:spLocks noRot="1" noChangeAspect="1" noMove="1" noResize="1" noEditPoints="1" noAdjustHandles="1" noChangeArrowheads="1" noChangeShapeType="1" noTextEdit="1"/>
              </p:cNvSpPr>
              <p:nvPr/>
            </p:nvSpPr>
            <p:spPr>
              <a:xfrm>
                <a:off x="7174017" y="3018880"/>
                <a:ext cx="194523" cy="261610"/>
              </a:xfrm>
              <a:prstGeom prst="rect">
                <a:avLst/>
              </a:prstGeom>
              <a:blipFill>
                <a:blip r:embed="rId11"/>
                <a:stretch>
                  <a:fillRect l="-25000" r="-6250"/>
                </a:stretch>
              </a:blipFill>
            </p:spPr>
            <p:txBody>
              <a:bodyPr/>
              <a:lstStyle/>
              <a:p>
                <a:r>
                  <a:rPr lang="en-GB">
                    <a:noFill/>
                  </a:rPr>
                  <a:t> </a:t>
                </a:r>
              </a:p>
            </p:txBody>
          </p:sp>
        </mc:Fallback>
      </mc:AlternateContent>
      <p:sp>
        <p:nvSpPr>
          <p:cNvPr id="27" name="テキスト ボックス 26">
            <a:extLst>
              <a:ext uri="{FF2B5EF4-FFF2-40B4-BE49-F238E27FC236}">
                <a16:creationId xmlns:a16="http://schemas.microsoft.com/office/drawing/2014/main" id="{44573A26-B651-4536-A4E5-CFB46C561AE0}"/>
              </a:ext>
            </a:extLst>
          </p:cNvPr>
          <p:cNvSpPr txBox="1"/>
          <p:nvPr/>
        </p:nvSpPr>
        <p:spPr>
          <a:xfrm>
            <a:off x="3768017" y="3472335"/>
            <a:ext cx="2827020" cy="646331"/>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Input the lower limit (in this case 24 – it does not matter whether the inequality also includes 24 or not)</a:t>
            </a:r>
            <a:endParaRPr lang="en-GB" sz="1200" dirty="0">
              <a:solidFill>
                <a:srgbClr val="FF0000"/>
              </a:solidFill>
              <a:latin typeface="Comic Sans MS" panose="030F0702030302020204" pitchFamily="66" charset="0"/>
            </a:endParaRPr>
          </a:p>
        </p:txBody>
      </p:sp>
      <p:sp>
        <p:nvSpPr>
          <p:cNvPr id="28" name="テキスト ボックス 27">
            <a:extLst>
              <a:ext uri="{FF2B5EF4-FFF2-40B4-BE49-F238E27FC236}">
                <a16:creationId xmlns:a16="http://schemas.microsoft.com/office/drawing/2014/main" id="{536ECCEC-D19F-4043-A663-0BE342B2E573}"/>
              </a:ext>
            </a:extLst>
          </p:cNvPr>
          <p:cNvSpPr txBox="1"/>
          <p:nvPr/>
        </p:nvSpPr>
        <p:spPr>
          <a:xfrm>
            <a:off x="3768017" y="4710862"/>
            <a:ext cx="2827020" cy="830997"/>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Now input the upper limit (in this case there is none, so any value above 50), the standard deviation and the mean</a:t>
            </a:r>
          </a:p>
        </p:txBody>
      </p:sp>
      <p:sp>
        <p:nvSpPr>
          <p:cNvPr id="29" name="テキスト ボックス 28">
            <a:extLst>
              <a:ext uri="{FF2B5EF4-FFF2-40B4-BE49-F238E27FC236}">
                <a16:creationId xmlns:a16="http://schemas.microsoft.com/office/drawing/2014/main" id="{E0B253B7-A5DD-48E9-A8C0-476B37F99938}"/>
              </a:ext>
            </a:extLst>
          </p:cNvPr>
          <p:cNvSpPr txBox="1"/>
          <p:nvPr/>
        </p:nvSpPr>
        <p:spPr>
          <a:xfrm>
            <a:off x="3742677" y="5923515"/>
            <a:ext cx="4309369" cy="276999"/>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Press equals and the calculator will tell you the area</a:t>
            </a:r>
          </a:p>
        </p:txBody>
      </p:sp>
      <p:cxnSp>
        <p:nvCxnSpPr>
          <p:cNvPr id="31" name="直線矢印コネクタ 30">
            <a:extLst>
              <a:ext uri="{FF2B5EF4-FFF2-40B4-BE49-F238E27FC236}">
                <a16:creationId xmlns:a16="http://schemas.microsoft.com/office/drawing/2014/main" id="{D38DECC5-D685-4AE1-A670-F17897609BA8}"/>
              </a:ext>
            </a:extLst>
          </p:cNvPr>
          <p:cNvCxnSpPr>
            <a:cxnSpLocks/>
          </p:cNvCxnSpPr>
          <p:nvPr/>
        </p:nvCxnSpPr>
        <p:spPr>
          <a:xfrm flipV="1">
            <a:off x="7719964" y="1435295"/>
            <a:ext cx="0" cy="1567003"/>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08D520FF-E5D2-474C-8B4C-0DA0EAEDFFDA}"/>
                  </a:ext>
                </a:extLst>
              </p:cNvPr>
              <p:cNvSpPr txBox="1"/>
              <p:nvPr/>
            </p:nvSpPr>
            <p:spPr>
              <a:xfrm>
                <a:off x="2495550" y="3594735"/>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=0.773</m:t>
                      </m:r>
                      <m:r>
                        <a:rPr lang="en-US" sz="1400" i="1" dirty="0">
                          <a:solidFill>
                            <a:srgbClr val="FF0000"/>
                          </a:solidFill>
                          <a:latin typeface="Cambria Math" panose="02040503050406030204" pitchFamily="18" charset="0"/>
                        </a:rPr>
                        <m:t>3</m:t>
                      </m:r>
                    </m:oMath>
                  </m:oMathPara>
                </a14:m>
                <a:endParaRPr lang="en-GB" sz="1400" dirty="0">
                  <a:solidFill>
                    <a:srgbClr val="FF0000"/>
                  </a:solidFill>
                </a:endParaRPr>
              </a:p>
            </p:txBody>
          </p:sp>
        </mc:Choice>
        <mc:Fallback xmlns="">
          <p:sp>
            <p:nvSpPr>
              <p:cNvPr id="33" name="テキスト ボックス 32">
                <a:extLst>
                  <a:ext uri="{FF2B5EF4-FFF2-40B4-BE49-F238E27FC236}">
                    <a16:creationId xmlns:a16="http://schemas.microsoft.com/office/drawing/2014/main" id="{08D520FF-E5D2-474C-8B4C-0DA0EAEDFFDA}"/>
                  </a:ext>
                </a:extLst>
              </p:cNvPr>
              <p:cNvSpPr txBox="1">
                <a:spLocks noRot="1" noChangeAspect="1" noMove="1" noResize="1" noEditPoints="1" noAdjustHandles="1" noChangeArrowheads="1" noChangeShapeType="1" noTextEdit="1"/>
              </p:cNvSpPr>
              <p:nvPr/>
            </p:nvSpPr>
            <p:spPr>
              <a:xfrm>
                <a:off x="2495550" y="3594735"/>
                <a:ext cx="943079"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6C05494F-C9EA-46BF-99FD-855B22B3D1C1}"/>
                  </a:ext>
                </a:extLst>
              </p:cNvPr>
              <p:cNvSpPr txBox="1"/>
              <p:nvPr/>
            </p:nvSpPr>
            <p:spPr>
              <a:xfrm>
                <a:off x="2510790" y="3937635"/>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m:t>
                      </m:r>
                      <m:r>
                        <a:rPr lang="en-US" sz="1400" b="0" i="1" dirty="0" smtClean="0">
                          <a:solidFill>
                            <a:srgbClr val="FF0000"/>
                          </a:solidFill>
                          <a:latin typeface="Cambria Math" panose="02040503050406030204" pitchFamily="18" charset="0"/>
                        </a:rPr>
                        <m:t>0.9331</m:t>
                      </m:r>
                    </m:oMath>
                  </m:oMathPara>
                </a14:m>
                <a:endParaRPr lang="en-GB" sz="1400" dirty="0">
                  <a:solidFill>
                    <a:srgbClr val="FF0000"/>
                  </a:solidFill>
                </a:endParaRPr>
              </a:p>
            </p:txBody>
          </p:sp>
        </mc:Choice>
        <mc:Fallback xmlns="">
          <p:sp>
            <p:nvSpPr>
              <p:cNvPr id="34" name="テキスト ボックス 33">
                <a:extLst>
                  <a:ext uri="{FF2B5EF4-FFF2-40B4-BE49-F238E27FC236}">
                    <a16:creationId xmlns:a16="http://schemas.microsoft.com/office/drawing/2014/main" id="{6C05494F-C9EA-46BF-99FD-855B22B3D1C1}"/>
                  </a:ext>
                </a:extLst>
              </p:cNvPr>
              <p:cNvSpPr txBox="1">
                <a:spLocks noRot="1" noChangeAspect="1" noMove="1" noResize="1" noEditPoints="1" noAdjustHandles="1" noChangeArrowheads="1" noChangeShapeType="1" noTextEdit="1"/>
              </p:cNvSpPr>
              <p:nvPr/>
            </p:nvSpPr>
            <p:spPr>
              <a:xfrm>
                <a:off x="2510790" y="3937635"/>
                <a:ext cx="943079" cy="307777"/>
              </a:xfrm>
              <a:prstGeom prst="rect">
                <a:avLst/>
              </a:prstGeom>
              <a:blipFill>
                <a:blip r:embed="rId13"/>
                <a:stretch>
                  <a:fillRect/>
                </a:stretch>
              </a:blipFill>
            </p:spPr>
            <p:txBody>
              <a:bodyPr/>
              <a:lstStyle/>
              <a:p>
                <a:r>
                  <a:rPr lang="en-GB">
                    <a:noFill/>
                  </a:rPr>
                  <a:t> </a:t>
                </a:r>
              </a:p>
            </p:txBody>
          </p:sp>
        </mc:Fallback>
      </mc:AlternateContent>
      <p:pic>
        <p:nvPicPr>
          <p:cNvPr id="17" name="図 16">
            <a:extLst>
              <a:ext uri="{FF2B5EF4-FFF2-40B4-BE49-F238E27FC236}">
                <a16:creationId xmlns:a16="http://schemas.microsoft.com/office/drawing/2014/main" id="{2BFAC258-C211-4A39-97ED-88339F9C787A}"/>
              </a:ext>
            </a:extLst>
          </p:cNvPr>
          <p:cNvPicPr preferRelativeResize="0">
            <a:picLocks/>
          </p:cNvPicPr>
          <p:nvPr/>
        </p:nvPicPr>
        <p:blipFill rotWithShape="1">
          <a:blip r:embed="rId14" cstate="hqprint">
            <a:extLst>
              <a:ext uri="{28A0092B-C50C-407E-A947-70E740481C1C}">
                <a14:useLocalDpi xmlns:a14="http://schemas.microsoft.com/office/drawing/2010/main" val="0"/>
              </a:ext>
            </a:extLst>
          </a:blip>
          <a:srcRect l="17379" t="40561" r="21780" b="24746"/>
          <a:stretch/>
        </p:blipFill>
        <p:spPr>
          <a:xfrm>
            <a:off x="6551720" y="3329125"/>
            <a:ext cx="2520000" cy="1080000"/>
          </a:xfrm>
          <a:prstGeom prst="rect">
            <a:avLst/>
          </a:prstGeom>
        </p:spPr>
      </p:pic>
      <p:pic>
        <p:nvPicPr>
          <p:cNvPr id="19" name="図 18">
            <a:extLst>
              <a:ext uri="{FF2B5EF4-FFF2-40B4-BE49-F238E27FC236}">
                <a16:creationId xmlns:a16="http://schemas.microsoft.com/office/drawing/2014/main" id="{F31844F8-1D39-4C67-88ED-FEB8085EC975}"/>
              </a:ext>
            </a:extLst>
          </p:cNvPr>
          <p:cNvPicPr preferRelativeResize="0">
            <a:picLocks/>
          </p:cNvPicPr>
          <p:nvPr/>
        </p:nvPicPr>
        <p:blipFill rotWithShape="1">
          <a:blip r:embed="rId15" cstate="hqprint">
            <a:extLst>
              <a:ext uri="{28A0092B-C50C-407E-A947-70E740481C1C}">
                <a14:useLocalDpi xmlns:a14="http://schemas.microsoft.com/office/drawing/2010/main" val="0"/>
              </a:ext>
            </a:extLst>
          </a:blip>
          <a:srcRect l="17651" t="37030" r="15553" b="25171"/>
          <a:stretch/>
        </p:blipFill>
        <p:spPr>
          <a:xfrm>
            <a:off x="6542840" y="4598631"/>
            <a:ext cx="2520000" cy="1080000"/>
          </a:xfrm>
          <a:prstGeom prst="rect">
            <a:avLst/>
          </a:prstGeom>
        </p:spPr>
      </p:pic>
    </p:spTree>
    <p:extLst>
      <p:ext uri="{BB962C8B-B14F-4D97-AF65-F5344CB8AC3E}">
        <p14:creationId xmlns:p14="http://schemas.microsoft.com/office/powerpoint/2010/main" val="183684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27" grpId="0"/>
      <p:bldP spid="28" grpId="0"/>
      <p:bldP spid="29"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フリーフォーム: 図形 18">
            <a:extLst>
              <a:ext uri="{FF2B5EF4-FFF2-40B4-BE49-F238E27FC236}">
                <a16:creationId xmlns:a16="http://schemas.microsoft.com/office/drawing/2014/main" id="{F1CB0569-1005-4095-B2FF-F4F00DAC95D9}"/>
              </a:ext>
            </a:extLst>
          </p:cNvPr>
          <p:cNvSpPr/>
          <p:nvPr/>
        </p:nvSpPr>
        <p:spPr>
          <a:xfrm>
            <a:off x="7975600" y="2371725"/>
            <a:ext cx="352425" cy="650875"/>
          </a:xfrm>
          <a:custGeom>
            <a:avLst/>
            <a:gdLst>
              <a:gd name="connsiteX0" fmla="*/ 352425 w 352425"/>
              <a:gd name="connsiteY0" fmla="*/ 650875 h 650875"/>
              <a:gd name="connsiteX1" fmla="*/ 349250 w 352425"/>
              <a:gd name="connsiteY1" fmla="*/ 533400 h 650875"/>
              <a:gd name="connsiteX2" fmla="*/ 193675 w 352425"/>
              <a:gd name="connsiteY2" fmla="*/ 444500 h 650875"/>
              <a:gd name="connsiteX3" fmla="*/ 63500 w 352425"/>
              <a:gd name="connsiteY3" fmla="*/ 266700 h 650875"/>
              <a:gd name="connsiteX4" fmla="*/ 0 w 352425"/>
              <a:gd name="connsiteY4" fmla="*/ 0 h 650875"/>
              <a:gd name="connsiteX5" fmla="*/ 0 w 352425"/>
              <a:gd name="connsiteY5" fmla="*/ 638175 h 650875"/>
              <a:gd name="connsiteX6" fmla="*/ 352425 w 352425"/>
              <a:gd name="connsiteY6" fmla="*/ 650875 h 65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650875">
                <a:moveTo>
                  <a:pt x="352425" y="650875"/>
                </a:moveTo>
                <a:cubicBezTo>
                  <a:pt x="351367" y="611717"/>
                  <a:pt x="350308" y="572558"/>
                  <a:pt x="349250" y="533400"/>
                </a:cubicBezTo>
                <a:lnTo>
                  <a:pt x="193675" y="444500"/>
                </a:lnTo>
                <a:lnTo>
                  <a:pt x="63500" y="266700"/>
                </a:lnTo>
                <a:lnTo>
                  <a:pt x="0" y="0"/>
                </a:lnTo>
                <a:lnTo>
                  <a:pt x="0" y="638175"/>
                </a:lnTo>
                <a:lnTo>
                  <a:pt x="352425" y="650875"/>
                </a:lnTo>
                <a:close/>
              </a:path>
            </a:pathLst>
          </a:cu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タイトル 1">
            <a:extLst>
              <a:ext uri="{FF2B5EF4-FFF2-40B4-BE49-F238E27FC236}">
                <a16:creationId xmlns:a16="http://schemas.microsoft.com/office/drawing/2014/main" id="{DB13579D-BADB-4CB7-B073-B1A7FA9A53E7}"/>
              </a:ext>
            </a:extLst>
          </p:cNvPr>
          <p:cNvSpPr>
            <a:spLocks noGrp="1"/>
          </p:cNvSpPr>
          <p:nvPr>
            <p:ph type="title"/>
          </p:nvPr>
        </p:nvSpPr>
        <p:spPr>
          <a:xfrm>
            <a:off x="628650" y="187573"/>
            <a:ext cx="7886700" cy="1325563"/>
          </a:xfrm>
        </p:spPr>
        <p:txBody>
          <a:bodyPr>
            <a:normAutofit/>
          </a:bodyPr>
          <a:lstStyle/>
          <a:p>
            <a:pPr algn="ctr"/>
            <a:r>
              <a:rPr lang="en-US" dirty="0">
                <a:latin typeface="Comic Sans MS" panose="030F0702030302020204" pitchFamily="66" charset="0"/>
              </a:rPr>
              <a:t>The normal distribution</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05EC9A-9A67-481E-9F6E-17B5E76AB2CF}"/>
                  </a:ext>
                </a:extLst>
              </p:cNvPr>
              <p:cNvSpPr>
                <a:spLocks noGrp="1"/>
              </p:cNvSpPr>
              <p:nvPr>
                <p:ph idx="1"/>
              </p:nvPr>
            </p:nvSpPr>
            <p:spPr>
              <a:xfrm>
                <a:off x="230820" y="1544715"/>
                <a:ext cx="3551068" cy="4632248"/>
              </a:xfrm>
            </p:spPr>
            <p:txBody>
              <a:bodyPr>
                <a:normAutofit/>
              </a:bodyPr>
              <a:lstStyle/>
              <a:p>
                <a:pPr marL="0" indent="0" algn="ctr">
                  <a:buNone/>
                </a:pPr>
                <a:r>
                  <a:rPr lang="en-US" sz="1600" b="1" dirty="0">
                    <a:latin typeface="Comic Sans MS" panose="030F0702030302020204" pitchFamily="66" charset="0"/>
                  </a:rPr>
                  <a:t>You need to be able to use the normal cumulative distribution function on your calculator to find probabilities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Given that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m:t>
                    </m:r>
                    <m:r>
                      <a:rPr lang="en-US" sz="1600" b="0" i="1" smtClean="0">
                        <a:latin typeface="Cambria Math" panose="02040503050406030204" pitchFamily="18" charset="0"/>
                        <a:ea typeface="Cambria Math" panose="02040503050406030204" pitchFamily="18" charset="0"/>
                      </a:rPr>
                      <m:t>(30,</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r>
                  <a:rPr lang="en-GB" sz="1600" dirty="0">
                    <a:latin typeface="Comic Sans MS" panose="030F0702030302020204" pitchFamily="66" charset="0"/>
                  </a:rPr>
                  <a:t>, find:</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&lt;33</m:t>
                        </m:r>
                      </m:e>
                    </m:d>
                  </m:oMath>
                </a14:m>
                <a:endParaRPr lang="en-US" sz="1600" b="0" dirty="0">
                  <a:latin typeface="Comic Sans MS" panose="030F0702030302020204" pitchFamily="66" charset="0"/>
                </a:endParaRPr>
              </a:p>
              <a:p>
                <a:pPr marL="0" indent="0" algn="ctr">
                  <a:buNone/>
                </a:pPr>
                <a:r>
                  <a:rPr lang="en-US" sz="1600" dirty="0">
                    <a:latin typeface="Comic Sans MS" panose="030F0702030302020204" pitchFamily="66" charset="0"/>
                  </a:rPr>
                  <a:t>b)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≥24)</m:t>
                    </m:r>
                  </m:oMath>
                </a14:m>
                <a:endParaRPr lang="en-GB" sz="1600" dirty="0">
                  <a:latin typeface="Comic Sans MS" panose="030F0702030302020204" pitchFamily="66" charset="0"/>
                </a:endParaRPr>
              </a:p>
              <a:p>
                <a:pPr marL="0" indent="0" algn="ctr">
                  <a:buNone/>
                </a:pPr>
                <a:r>
                  <a:rPr lang="en-US" sz="1600" dirty="0">
                    <a:latin typeface="Comic Sans MS" panose="030F0702030302020204" pitchFamily="66" charset="0"/>
                  </a:rPr>
                  <a:t>c</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(33.5&lt;</m:t>
                    </m:r>
                    <m:r>
                      <a:rPr lang="en-US" sz="1600" b="0" i="1" smtClean="0">
                        <a:latin typeface="Cambria Math" panose="02040503050406030204" pitchFamily="18" charset="0"/>
                      </a:rPr>
                      <m:t>𝑋</m:t>
                    </m:r>
                    <m:r>
                      <a:rPr lang="en-US" sz="1600" b="0" i="1" smtClean="0">
                        <a:latin typeface="Cambria Math" panose="02040503050406030204" pitchFamily="18" charset="0"/>
                      </a:rPr>
                      <m:t>&lt;38.2)</m:t>
                    </m:r>
                  </m:oMath>
                </a14:m>
                <a:endParaRPr lang="en-GB" sz="1600" dirty="0">
                  <a:latin typeface="Comic Sans MS" panose="030F0702030302020204" pitchFamily="66" charset="0"/>
                </a:endParaRPr>
              </a:p>
              <a:p>
                <a:pPr marL="0" indent="0" algn="ctr">
                  <a:buNone/>
                </a:pPr>
                <a:r>
                  <a:rPr lang="en-US" sz="1600" dirty="0">
                    <a:latin typeface="Comic Sans MS" panose="030F0702030302020204" pitchFamily="66" charset="0"/>
                  </a:rPr>
                  <a:t>d</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rPr>
                      <m:t>&lt;27 </m:t>
                    </m:r>
                    <m:r>
                      <a:rPr lang="en-US" sz="1600" b="0" i="1" smtClean="0">
                        <a:latin typeface="Cambria Math" panose="02040503050406030204" pitchFamily="18" charset="0"/>
                      </a:rPr>
                      <m:t>𝑜𝑟</m:t>
                    </m:r>
                    <m:r>
                      <a:rPr lang="en-US" sz="1600" b="0" i="1" smtClean="0">
                        <a:latin typeface="Cambria Math" panose="02040503050406030204" pitchFamily="18" charset="0"/>
                      </a:rPr>
                      <m:t> </m:t>
                    </m:r>
                    <m:r>
                      <a:rPr lang="en-US" sz="1600" b="0" i="1" smtClean="0">
                        <a:latin typeface="Cambria Math" panose="02040503050406030204" pitchFamily="18" charset="0"/>
                      </a:rPr>
                      <m:t>𝑋</m:t>
                    </m:r>
                    <m:r>
                      <a:rPr lang="en-US" sz="1600" b="0" i="1" smtClean="0">
                        <a:latin typeface="Cambria Math" panose="02040503050406030204" pitchFamily="18" charset="0"/>
                      </a:rPr>
                      <m:t>&gt;32)</m:t>
                    </m:r>
                  </m:oMath>
                </a14:m>
                <a:endParaRPr lang="en-GB"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Even</a:t>
                </a:r>
                <a:r>
                  <a:rPr lang="en-GB" sz="1600" dirty="0">
                    <a:latin typeface="Comic Sans MS" panose="030F0702030302020204" pitchFamily="66" charset="0"/>
                  </a:rPr>
                  <a:t> though we will use your calculator, we should still sketch the situation…</a:t>
                </a:r>
              </a:p>
            </p:txBody>
          </p:sp>
        </mc:Choice>
        <mc:Fallback xmlns="">
          <p:sp>
            <p:nvSpPr>
              <p:cNvPr id="3" name="コンテンツ プレースホルダー 2">
                <a:extLst>
                  <a:ext uri="{FF2B5EF4-FFF2-40B4-BE49-F238E27FC236}">
                    <a16:creationId xmlns:a16="http://schemas.microsoft.com/office/drawing/2014/main" id="{2C05EC9A-9A67-481E-9F6E-17B5E76AB2CF}"/>
                  </a:ext>
                </a:extLst>
              </p:cNvPr>
              <p:cNvSpPr>
                <a:spLocks noGrp="1" noRot="1" noChangeAspect="1" noMove="1" noResize="1" noEditPoints="1" noAdjustHandles="1" noChangeArrowheads="1" noChangeShapeType="1" noTextEdit="1"/>
              </p:cNvSpPr>
              <p:nvPr>
                <p:ph idx="1"/>
              </p:nvPr>
            </p:nvSpPr>
            <p:spPr>
              <a:xfrm>
                <a:off x="230820" y="1544715"/>
                <a:ext cx="3551068" cy="4632248"/>
              </a:xfrm>
              <a:blipFill>
                <a:blip r:embed="rId2"/>
                <a:stretch>
                  <a:fillRect t="-789"/>
                </a:stretch>
              </a:blipFill>
            </p:spPr>
            <p:txBody>
              <a:bodyPr/>
              <a:lstStyle/>
              <a:p>
                <a:r>
                  <a:rPr lang="en-GB">
                    <a:noFill/>
                  </a:rPr>
                  <a:t> </a:t>
                </a:r>
              </a:p>
            </p:txBody>
          </p:sp>
        </mc:Fallback>
      </mc:AlternateContent>
      <p:sp>
        <p:nvSpPr>
          <p:cNvPr id="4" name="コンテンツ プレースホルダー 2">
            <a:extLst>
              <a:ext uri="{FF2B5EF4-FFF2-40B4-BE49-F238E27FC236}">
                <a16:creationId xmlns:a16="http://schemas.microsoft.com/office/drawing/2014/main" id="{C563D3B5-7AF1-4E4C-9D94-D4E85AA9E473}"/>
              </a:ext>
            </a:extLst>
          </p:cNvPr>
          <p:cNvSpPr txBox="1">
            <a:spLocks/>
          </p:cNvSpPr>
          <p:nvPr/>
        </p:nvSpPr>
        <p:spPr>
          <a:xfrm>
            <a:off x="8613201" y="6547282"/>
            <a:ext cx="530799" cy="310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latin typeface="Comic Sans MS" panose="030F0702030302020204" pitchFamily="66" charset="0"/>
              </a:rPr>
              <a:t>3B</a:t>
            </a:r>
            <a:endParaRPr lang="en-GB" sz="1600" dirty="0">
              <a:latin typeface="Comic Sans MS" panose="030F0702030302020204" pitchFamily="66" charset="0"/>
            </a:endParaRPr>
          </a:p>
        </p:txBody>
      </p:sp>
      <p:grpSp>
        <p:nvGrpSpPr>
          <p:cNvPr id="5" name="グループ化 4">
            <a:extLst>
              <a:ext uri="{FF2B5EF4-FFF2-40B4-BE49-F238E27FC236}">
                <a16:creationId xmlns:a16="http://schemas.microsoft.com/office/drawing/2014/main" id="{99648DA2-D0F8-45BC-BA36-657714024522}"/>
              </a:ext>
            </a:extLst>
          </p:cNvPr>
          <p:cNvGrpSpPr/>
          <p:nvPr/>
        </p:nvGrpSpPr>
        <p:grpSpPr>
          <a:xfrm>
            <a:off x="6446705" y="1209008"/>
            <a:ext cx="2414727" cy="1955373"/>
            <a:chOff x="4499342" y="1196752"/>
            <a:chExt cx="4507848" cy="3733383"/>
          </a:xfrm>
        </p:grpSpPr>
        <p:cxnSp>
          <p:nvCxnSpPr>
            <p:cNvPr id="6" name="直線矢印コネクタ 5">
              <a:extLst>
                <a:ext uri="{FF2B5EF4-FFF2-40B4-BE49-F238E27FC236}">
                  <a16:creationId xmlns:a16="http://schemas.microsoft.com/office/drawing/2014/main" id="{0A9284AC-C34A-4460-87B6-3AFCE0BB5174}"/>
                </a:ext>
              </a:extLst>
            </p:cNvPr>
            <p:cNvCxnSpPr/>
            <p:nvPr/>
          </p:nvCxnSpPr>
          <p:spPr>
            <a:xfrm>
              <a:off x="4932040" y="4653136"/>
              <a:ext cx="38884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F1F4E101-108B-4B15-BBCD-2E4FDA1C08C9}"/>
                </a:ext>
              </a:extLst>
            </p:cNvPr>
            <p:cNvCxnSpPr>
              <a:cxnSpLocks/>
            </p:cNvCxnSpPr>
            <p:nvPr/>
          </p:nvCxnSpPr>
          <p:spPr>
            <a:xfrm flipV="1">
              <a:off x="4932040" y="1340768"/>
              <a:ext cx="0" cy="3312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D5666A-9CAD-4901-99D9-AA153152610B}"/>
                    </a:ext>
                  </a:extLst>
                </p:cNvPr>
                <p:cNvSpPr txBox="1"/>
                <p:nvPr/>
              </p:nvSpPr>
              <p:spPr>
                <a:xfrm>
                  <a:off x="4499342" y="1196752"/>
                  <a:ext cx="403393" cy="528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8" name="テキスト ボックス 7">
                  <a:extLst>
                    <a:ext uri="{FF2B5EF4-FFF2-40B4-BE49-F238E27FC236}">
                      <a16:creationId xmlns:a16="http://schemas.microsoft.com/office/drawing/2014/main" id="{04D5666A-9CAD-4901-99D9-AA153152610B}"/>
                    </a:ext>
                  </a:extLst>
                </p:cNvPr>
                <p:cNvSpPr txBox="1">
                  <a:spLocks noRot="1" noChangeAspect="1" noMove="1" noResize="1" noEditPoints="1" noAdjustHandles="1" noChangeArrowheads="1" noChangeShapeType="1" noTextEdit="1"/>
                </p:cNvSpPr>
                <p:nvPr/>
              </p:nvSpPr>
              <p:spPr>
                <a:xfrm>
                  <a:off x="4499342" y="1196752"/>
                  <a:ext cx="403393" cy="528873"/>
                </a:xfrm>
                <a:prstGeom prst="rect">
                  <a:avLst/>
                </a:prstGeom>
                <a:blipFill>
                  <a:blip r:embed="rId3"/>
                  <a:stretch>
                    <a:fillRect l="-20000" r="-20000"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DCAEC4C-E25B-4A83-BA3E-DF1509A5AEDB}"/>
                    </a:ext>
                  </a:extLst>
                </p:cNvPr>
                <p:cNvSpPr txBox="1"/>
                <p:nvPr/>
              </p:nvSpPr>
              <p:spPr>
                <a:xfrm>
                  <a:off x="8820472" y="4653136"/>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GB" dirty="0"/>
                </a:p>
              </p:txBody>
            </p:sp>
          </mc:Choice>
          <mc:Fallback xmlns="">
            <p:sp>
              <p:nvSpPr>
                <p:cNvPr id="36" name="テキスト ボックス 35">
                  <a:extLst>
                    <a:ext uri="{FF2B5EF4-FFF2-40B4-BE49-F238E27FC236}">
                      <a16:creationId xmlns:a16="http://schemas.microsoft.com/office/drawing/2014/main" id="{F57FD325-6048-48F3-B867-4D15D21AD921}"/>
                    </a:ext>
                  </a:extLst>
                </p:cNvPr>
                <p:cNvSpPr txBox="1">
                  <a:spLocks noRot="1" noChangeAspect="1" noMove="1" noResize="1" noEditPoints="1" noAdjustHandles="1" noChangeArrowheads="1" noChangeShapeType="1" noTextEdit="1"/>
                </p:cNvSpPr>
                <p:nvPr/>
              </p:nvSpPr>
              <p:spPr>
                <a:xfrm>
                  <a:off x="8820472" y="4653136"/>
                  <a:ext cx="186718" cy="276999"/>
                </a:xfrm>
                <a:prstGeom prst="rect">
                  <a:avLst/>
                </a:prstGeom>
                <a:blipFill>
                  <a:blip r:embed="rId7"/>
                  <a:stretch>
                    <a:fillRect l="-39130" r="-34783" b="-40625"/>
                  </a:stretch>
                </a:blipFill>
              </p:spPr>
              <p:txBody>
                <a:bodyPr/>
                <a:lstStyle/>
                <a:p>
                  <a:r>
                    <a:rPr lang="en-GB">
                      <a:noFill/>
                    </a:rPr>
                    <a:t> </a:t>
                  </a:r>
                </a:p>
              </p:txBody>
            </p:sp>
          </mc:Fallback>
        </mc:AlternateContent>
        <p:grpSp>
          <p:nvGrpSpPr>
            <p:cNvPr id="10" name="グループ化 9">
              <a:extLst>
                <a:ext uri="{FF2B5EF4-FFF2-40B4-BE49-F238E27FC236}">
                  <a16:creationId xmlns:a16="http://schemas.microsoft.com/office/drawing/2014/main" id="{A0EEA399-470C-469E-9630-CE071BD8E6DB}"/>
                </a:ext>
              </a:extLst>
            </p:cNvPr>
            <p:cNvGrpSpPr/>
            <p:nvPr/>
          </p:nvGrpSpPr>
          <p:grpSpPr>
            <a:xfrm>
              <a:off x="5058300" y="1628800"/>
              <a:ext cx="3637208" cy="2973657"/>
              <a:chOff x="5004048" y="1412776"/>
              <a:chExt cx="3637208" cy="2973657"/>
            </a:xfrm>
          </p:grpSpPr>
          <p:sp>
            <p:nvSpPr>
              <p:cNvPr id="11" name="Freeform 22">
                <a:extLst>
                  <a:ext uri="{FF2B5EF4-FFF2-40B4-BE49-F238E27FC236}">
                    <a16:creationId xmlns:a16="http://schemas.microsoft.com/office/drawing/2014/main" id="{E589D7AF-B344-4DC5-80C9-870A9D641455}"/>
                  </a:ext>
                </a:extLst>
              </p:cNvPr>
              <p:cNvSpPr/>
              <p:nvPr/>
            </p:nvSpPr>
            <p:spPr>
              <a:xfrm>
                <a:off x="50040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22">
                <a:extLst>
                  <a:ext uri="{FF2B5EF4-FFF2-40B4-BE49-F238E27FC236}">
                    <a16:creationId xmlns:a16="http://schemas.microsoft.com/office/drawing/2014/main" id="{779498AD-11C2-4E7B-9C2D-1C098BC04AD4}"/>
                  </a:ext>
                </a:extLst>
              </p:cNvPr>
              <p:cNvSpPr/>
              <p:nvPr/>
            </p:nvSpPr>
            <p:spPr>
              <a:xfrm flipH="1">
                <a:off x="68042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E2A8096-ED85-4D62-98DA-E9DF0B00D3DD}"/>
                  </a:ext>
                </a:extLst>
              </p:cNvPr>
              <p:cNvSpPr txBox="1"/>
              <p:nvPr/>
            </p:nvSpPr>
            <p:spPr>
              <a:xfrm>
                <a:off x="8144412" y="1180896"/>
                <a:ext cx="92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=30</m:t>
                      </m:r>
                    </m:oMath>
                  </m:oMathPara>
                </a14:m>
                <a:endParaRPr lang="en-GB" dirty="0"/>
              </a:p>
            </p:txBody>
          </p:sp>
        </mc:Choice>
        <mc:Fallback xmlns="">
          <p:sp>
            <p:nvSpPr>
              <p:cNvPr id="13" name="テキスト ボックス 12">
                <a:extLst>
                  <a:ext uri="{FF2B5EF4-FFF2-40B4-BE49-F238E27FC236}">
                    <a16:creationId xmlns:a16="http://schemas.microsoft.com/office/drawing/2014/main" id="{5E2A8096-ED85-4D62-98DA-E9DF0B00D3DD}"/>
                  </a:ext>
                </a:extLst>
              </p:cNvPr>
              <p:cNvSpPr txBox="1">
                <a:spLocks noRot="1" noChangeAspect="1" noMove="1" noResize="1" noEditPoints="1" noAdjustHandles="1" noChangeArrowheads="1" noChangeShapeType="1" noTextEdit="1"/>
              </p:cNvSpPr>
              <p:nvPr/>
            </p:nvSpPr>
            <p:spPr>
              <a:xfrm>
                <a:off x="8144412" y="1180896"/>
                <a:ext cx="928267" cy="369332"/>
              </a:xfrm>
              <a:prstGeom prst="rect">
                <a:avLst/>
              </a:prstGeom>
              <a:blipFill>
                <a:blip r:embed="rId8"/>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DD88DBB3-94B1-4AE8-962F-B20EB757EBC8}"/>
                  </a:ext>
                </a:extLst>
              </p:cNvPr>
              <p:cNvSpPr txBox="1"/>
              <p:nvPr/>
            </p:nvSpPr>
            <p:spPr>
              <a:xfrm>
                <a:off x="8145891" y="1528604"/>
                <a:ext cx="8074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=4</m:t>
                      </m:r>
                    </m:oMath>
                  </m:oMathPara>
                </a14:m>
                <a:endParaRPr lang="en-GB" dirty="0"/>
              </a:p>
            </p:txBody>
          </p:sp>
        </mc:Choice>
        <mc:Fallback xmlns="">
          <p:sp>
            <p:nvSpPr>
              <p:cNvPr id="14" name="テキスト ボックス 13">
                <a:extLst>
                  <a:ext uri="{FF2B5EF4-FFF2-40B4-BE49-F238E27FC236}">
                    <a16:creationId xmlns:a16="http://schemas.microsoft.com/office/drawing/2014/main" id="{DD88DBB3-94B1-4AE8-962F-B20EB757EBC8}"/>
                  </a:ext>
                </a:extLst>
              </p:cNvPr>
              <p:cNvSpPr txBox="1">
                <a:spLocks noRot="1" noChangeAspect="1" noMove="1" noResize="1" noEditPoints="1" noAdjustHandles="1" noChangeArrowheads="1" noChangeShapeType="1" noTextEdit="1"/>
              </p:cNvSpPr>
              <p:nvPr/>
            </p:nvSpPr>
            <p:spPr>
              <a:xfrm>
                <a:off x="8145891" y="1528604"/>
                <a:ext cx="80746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A2CF078-819F-42D9-AB53-28D547CF4E60}"/>
                  </a:ext>
                </a:extLst>
              </p:cNvPr>
              <p:cNvSpPr txBox="1"/>
              <p:nvPr/>
            </p:nvSpPr>
            <p:spPr>
              <a:xfrm>
                <a:off x="7591618" y="3009356"/>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30</m:t>
                      </m:r>
                    </m:oMath>
                  </m:oMathPara>
                </a14:m>
                <a:endParaRPr lang="en-GB" sz="1100" dirty="0">
                  <a:solidFill>
                    <a:srgbClr val="0000FF"/>
                  </a:solidFill>
                  <a:latin typeface="Comic Sans MS" panose="030F0702030302020204" pitchFamily="66" charset="0"/>
                </a:endParaRPr>
              </a:p>
            </p:txBody>
          </p:sp>
        </mc:Choice>
        <mc:Fallback xmlns="">
          <p:sp>
            <p:nvSpPr>
              <p:cNvPr id="16" name="テキスト ボックス 15">
                <a:extLst>
                  <a:ext uri="{FF2B5EF4-FFF2-40B4-BE49-F238E27FC236}">
                    <a16:creationId xmlns:a16="http://schemas.microsoft.com/office/drawing/2014/main" id="{DA2CF078-819F-42D9-AB53-28D547CF4E60}"/>
                  </a:ext>
                </a:extLst>
              </p:cNvPr>
              <p:cNvSpPr txBox="1">
                <a:spLocks noRot="1" noChangeAspect="1" noMove="1" noResize="1" noEditPoints="1" noAdjustHandles="1" noChangeArrowheads="1" noChangeShapeType="1" noTextEdit="1"/>
              </p:cNvSpPr>
              <p:nvPr/>
            </p:nvSpPr>
            <p:spPr>
              <a:xfrm>
                <a:off x="7591618" y="3009356"/>
                <a:ext cx="275514" cy="261610"/>
              </a:xfrm>
              <a:prstGeom prst="rect">
                <a:avLst/>
              </a:prstGeom>
              <a:blipFill>
                <a:blip r:embed="rId10"/>
                <a:stretch>
                  <a:fillRect l="-2174"/>
                </a:stretch>
              </a:blipFill>
            </p:spPr>
            <p:txBody>
              <a:bodyPr/>
              <a:lstStyle/>
              <a:p>
                <a:r>
                  <a:rPr lang="en-GB">
                    <a:noFill/>
                  </a:rPr>
                  <a:t> </a:t>
                </a:r>
              </a:p>
            </p:txBody>
          </p:sp>
        </mc:Fallback>
      </mc:AlternateContent>
      <p:cxnSp>
        <p:nvCxnSpPr>
          <p:cNvPr id="20" name="直線矢印コネクタ 19">
            <a:extLst>
              <a:ext uri="{FF2B5EF4-FFF2-40B4-BE49-F238E27FC236}">
                <a16:creationId xmlns:a16="http://schemas.microsoft.com/office/drawing/2014/main" id="{95C18338-C6C4-4880-858F-5A7D77530CD9}"/>
              </a:ext>
            </a:extLst>
          </p:cNvPr>
          <p:cNvCxnSpPr>
            <a:cxnSpLocks/>
          </p:cNvCxnSpPr>
          <p:nvPr/>
        </p:nvCxnSpPr>
        <p:spPr>
          <a:xfrm flipV="1">
            <a:off x="7976307" y="2371725"/>
            <a:ext cx="0" cy="622529"/>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547A41C-41F2-4F3B-A527-E3256B6572F7}"/>
                  </a:ext>
                </a:extLst>
              </p:cNvPr>
              <p:cNvSpPr txBox="1"/>
              <p:nvPr/>
            </p:nvSpPr>
            <p:spPr>
              <a:xfrm>
                <a:off x="7878867" y="3009355"/>
                <a:ext cx="322158"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33.5</m:t>
                      </m:r>
                    </m:oMath>
                  </m:oMathPara>
                </a14:m>
                <a:endParaRPr lang="en-GB" sz="1100" dirty="0">
                  <a:solidFill>
                    <a:srgbClr val="0000FF"/>
                  </a:solidFill>
                  <a:latin typeface="Comic Sans MS" panose="030F0702030302020204" pitchFamily="66" charset="0"/>
                </a:endParaRPr>
              </a:p>
            </p:txBody>
          </p:sp>
        </mc:Choice>
        <mc:Fallback xmlns="">
          <p:sp>
            <p:nvSpPr>
              <p:cNvPr id="22" name="テキスト ボックス 21">
                <a:extLst>
                  <a:ext uri="{FF2B5EF4-FFF2-40B4-BE49-F238E27FC236}">
                    <a16:creationId xmlns:a16="http://schemas.microsoft.com/office/drawing/2014/main" id="{8547A41C-41F2-4F3B-A527-E3256B6572F7}"/>
                  </a:ext>
                </a:extLst>
              </p:cNvPr>
              <p:cNvSpPr txBox="1">
                <a:spLocks noRot="1" noChangeAspect="1" noMove="1" noResize="1" noEditPoints="1" noAdjustHandles="1" noChangeArrowheads="1" noChangeShapeType="1" noTextEdit="1"/>
              </p:cNvSpPr>
              <p:nvPr/>
            </p:nvSpPr>
            <p:spPr>
              <a:xfrm>
                <a:off x="7878867" y="3009355"/>
                <a:ext cx="322158" cy="261610"/>
              </a:xfrm>
              <a:prstGeom prst="rect">
                <a:avLst/>
              </a:prstGeom>
              <a:blipFill>
                <a:blip r:embed="rId11"/>
                <a:stretch>
                  <a:fillRect l="-11321" r="-3774"/>
                </a:stretch>
              </a:blipFill>
            </p:spPr>
            <p:txBody>
              <a:bodyPr/>
              <a:lstStyle/>
              <a:p>
                <a:r>
                  <a:rPr lang="en-GB">
                    <a:noFill/>
                  </a:rPr>
                  <a:t> </a:t>
                </a:r>
              </a:p>
            </p:txBody>
          </p:sp>
        </mc:Fallback>
      </mc:AlternateContent>
      <p:sp>
        <p:nvSpPr>
          <p:cNvPr id="27" name="テキスト ボックス 26">
            <a:extLst>
              <a:ext uri="{FF2B5EF4-FFF2-40B4-BE49-F238E27FC236}">
                <a16:creationId xmlns:a16="http://schemas.microsoft.com/office/drawing/2014/main" id="{44573A26-B651-4536-A4E5-CFB46C561AE0}"/>
              </a:ext>
            </a:extLst>
          </p:cNvPr>
          <p:cNvSpPr txBox="1"/>
          <p:nvPr/>
        </p:nvSpPr>
        <p:spPr>
          <a:xfrm>
            <a:off x="3981081" y="3601652"/>
            <a:ext cx="2126756" cy="1200329"/>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Now input both limits, the standard deviation and the mean (it does not matter whether the inequality includes the value or not)</a:t>
            </a:r>
            <a:endParaRPr lang="en-GB" sz="1200" dirty="0">
              <a:solidFill>
                <a:srgbClr val="FF0000"/>
              </a:solidFill>
              <a:latin typeface="Comic Sans MS" panose="030F0702030302020204" pitchFamily="66" charset="0"/>
            </a:endParaRPr>
          </a:p>
        </p:txBody>
      </p:sp>
      <p:sp>
        <p:nvSpPr>
          <p:cNvPr id="29" name="テキスト ボックス 28">
            <a:extLst>
              <a:ext uri="{FF2B5EF4-FFF2-40B4-BE49-F238E27FC236}">
                <a16:creationId xmlns:a16="http://schemas.microsoft.com/office/drawing/2014/main" id="{E0B253B7-A5DD-48E9-A8C0-476B37F99938}"/>
              </a:ext>
            </a:extLst>
          </p:cNvPr>
          <p:cNvSpPr txBox="1"/>
          <p:nvPr/>
        </p:nvSpPr>
        <p:spPr>
          <a:xfrm>
            <a:off x="4030537" y="5186446"/>
            <a:ext cx="4447638" cy="276999"/>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Press equals and the calculator will tell you the area</a:t>
            </a:r>
          </a:p>
        </p:txBody>
      </p:sp>
      <p:cxnSp>
        <p:nvCxnSpPr>
          <p:cNvPr id="31" name="直線矢印コネクタ 30">
            <a:extLst>
              <a:ext uri="{FF2B5EF4-FFF2-40B4-BE49-F238E27FC236}">
                <a16:creationId xmlns:a16="http://schemas.microsoft.com/office/drawing/2014/main" id="{D38DECC5-D685-4AE1-A670-F17897609BA8}"/>
              </a:ext>
            </a:extLst>
          </p:cNvPr>
          <p:cNvCxnSpPr>
            <a:cxnSpLocks/>
          </p:cNvCxnSpPr>
          <p:nvPr/>
        </p:nvCxnSpPr>
        <p:spPr>
          <a:xfrm flipV="1">
            <a:off x="7719964" y="1435295"/>
            <a:ext cx="0" cy="1567003"/>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481601DC-E2BA-4D10-83B0-17A2AC6D679C}"/>
                  </a:ext>
                </a:extLst>
              </p:cNvPr>
              <p:cNvSpPr txBox="1"/>
              <p:nvPr/>
            </p:nvSpPr>
            <p:spPr>
              <a:xfrm>
                <a:off x="8212242" y="3009355"/>
                <a:ext cx="322158"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38.2</m:t>
                      </m:r>
                    </m:oMath>
                  </m:oMathPara>
                </a14:m>
                <a:endParaRPr lang="en-GB" sz="1100" dirty="0">
                  <a:solidFill>
                    <a:srgbClr val="0000FF"/>
                  </a:solidFill>
                  <a:latin typeface="Comic Sans MS" panose="030F0702030302020204" pitchFamily="66" charset="0"/>
                </a:endParaRPr>
              </a:p>
            </p:txBody>
          </p:sp>
        </mc:Choice>
        <mc:Fallback xmlns="">
          <p:sp>
            <p:nvSpPr>
              <p:cNvPr id="33" name="テキスト ボックス 32">
                <a:extLst>
                  <a:ext uri="{FF2B5EF4-FFF2-40B4-BE49-F238E27FC236}">
                    <a16:creationId xmlns:a16="http://schemas.microsoft.com/office/drawing/2014/main" id="{481601DC-E2BA-4D10-83B0-17A2AC6D679C}"/>
                  </a:ext>
                </a:extLst>
              </p:cNvPr>
              <p:cNvSpPr txBox="1">
                <a:spLocks noRot="1" noChangeAspect="1" noMove="1" noResize="1" noEditPoints="1" noAdjustHandles="1" noChangeArrowheads="1" noChangeShapeType="1" noTextEdit="1"/>
              </p:cNvSpPr>
              <p:nvPr/>
            </p:nvSpPr>
            <p:spPr>
              <a:xfrm>
                <a:off x="8212242" y="3009355"/>
                <a:ext cx="322158" cy="261610"/>
              </a:xfrm>
              <a:prstGeom prst="rect">
                <a:avLst/>
              </a:prstGeom>
              <a:blipFill>
                <a:blip r:embed="rId12"/>
                <a:stretch>
                  <a:fillRect l="-11321" r="-1887"/>
                </a:stretch>
              </a:blipFill>
            </p:spPr>
            <p:txBody>
              <a:bodyPr/>
              <a:lstStyle/>
              <a:p>
                <a:r>
                  <a:rPr lang="en-GB">
                    <a:noFill/>
                  </a:rPr>
                  <a:t> </a:t>
                </a:r>
              </a:p>
            </p:txBody>
          </p:sp>
        </mc:Fallback>
      </mc:AlternateContent>
      <p:cxnSp>
        <p:nvCxnSpPr>
          <p:cNvPr id="34" name="直線矢印コネクタ 33">
            <a:extLst>
              <a:ext uri="{FF2B5EF4-FFF2-40B4-BE49-F238E27FC236}">
                <a16:creationId xmlns:a16="http://schemas.microsoft.com/office/drawing/2014/main" id="{4572AA01-0007-473A-952F-B1F39CEB9E31}"/>
              </a:ext>
            </a:extLst>
          </p:cNvPr>
          <p:cNvCxnSpPr>
            <a:cxnSpLocks/>
          </p:cNvCxnSpPr>
          <p:nvPr/>
        </p:nvCxnSpPr>
        <p:spPr>
          <a:xfrm flipV="1">
            <a:off x="8328732" y="2867025"/>
            <a:ext cx="0" cy="136755"/>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DC54A90A-4150-4FA8-9FD3-0DF220805D01}"/>
                  </a:ext>
                </a:extLst>
              </p:cNvPr>
              <p:cNvSpPr txBox="1"/>
              <p:nvPr/>
            </p:nvSpPr>
            <p:spPr>
              <a:xfrm>
                <a:off x="2495550" y="3594735"/>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=0.773</m:t>
                      </m:r>
                      <m:r>
                        <a:rPr lang="en-US" sz="1400" i="1" dirty="0">
                          <a:solidFill>
                            <a:srgbClr val="FF0000"/>
                          </a:solidFill>
                          <a:latin typeface="Cambria Math" panose="02040503050406030204" pitchFamily="18" charset="0"/>
                        </a:rPr>
                        <m:t>3</m:t>
                      </m:r>
                    </m:oMath>
                  </m:oMathPara>
                </a14:m>
                <a:endParaRPr lang="en-GB" sz="1400" dirty="0">
                  <a:solidFill>
                    <a:srgbClr val="FF0000"/>
                  </a:solidFill>
                </a:endParaRPr>
              </a:p>
            </p:txBody>
          </p:sp>
        </mc:Choice>
        <mc:Fallback xmlns="">
          <p:sp>
            <p:nvSpPr>
              <p:cNvPr id="35" name="テキスト ボックス 34">
                <a:extLst>
                  <a:ext uri="{FF2B5EF4-FFF2-40B4-BE49-F238E27FC236}">
                    <a16:creationId xmlns:a16="http://schemas.microsoft.com/office/drawing/2014/main" id="{DC54A90A-4150-4FA8-9FD3-0DF220805D01}"/>
                  </a:ext>
                </a:extLst>
              </p:cNvPr>
              <p:cNvSpPr txBox="1">
                <a:spLocks noRot="1" noChangeAspect="1" noMove="1" noResize="1" noEditPoints="1" noAdjustHandles="1" noChangeArrowheads="1" noChangeShapeType="1" noTextEdit="1"/>
              </p:cNvSpPr>
              <p:nvPr/>
            </p:nvSpPr>
            <p:spPr>
              <a:xfrm>
                <a:off x="2495550" y="3594735"/>
                <a:ext cx="94307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AE90D749-B14E-4D52-82EB-4587B29A47FA}"/>
                  </a:ext>
                </a:extLst>
              </p:cNvPr>
              <p:cNvSpPr txBox="1"/>
              <p:nvPr/>
            </p:nvSpPr>
            <p:spPr>
              <a:xfrm>
                <a:off x="2510790" y="3937635"/>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m:t>
                      </m:r>
                      <m:r>
                        <a:rPr lang="en-US" sz="1400" b="0" i="1" dirty="0" smtClean="0">
                          <a:solidFill>
                            <a:srgbClr val="FF0000"/>
                          </a:solidFill>
                          <a:latin typeface="Cambria Math" panose="02040503050406030204" pitchFamily="18" charset="0"/>
                        </a:rPr>
                        <m:t>0.9331</m:t>
                      </m:r>
                    </m:oMath>
                  </m:oMathPara>
                </a14:m>
                <a:endParaRPr lang="en-GB" sz="1400" dirty="0">
                  <a:solidFill>
                    <a:srgbClr val="FF0000"/>
                  </a:solidFill>
                </a:endParaRPr>
              </a:p>
            </p:txBody>
          </p:sp>
        </mc:Choice>
        <mc:Fallback xmlns="">
          <p:sp>
            <p:nvSpPr>
              <p:cNvPr id="36" name="テキスト ボックス 35">
                <a:extLst>
                  <a:ext uri="{FF2B5EF4-FFF2-40B4-BE49-F238E27FC236}">
                    <a16:creationId xmlns:a16="http://schemas.microsoft.com/office/drawing/2014/main" id="{AE90D749-B14E-4D52-82EB-4587B29A47FA}"/>
                  </a:ext>
                </a:extLst>
              </p:cNvPr>
              <p:cNvSpPr txBox="1">
                <a:spLocks noRot="1" noChangeAspect="1" noMove="1" noResize="1" noEditPoints="1" noAdjustHandles="1" noChangeArrowheads="1" noChangeShapeType="1" noTextEdit="1"/>
              </p:cNvSpPr>
              <p:nvPr/>
            </p:nvSpPr>
            <p:spPr>
              <a:xfrm>
                <a:off x="2510790" y="3937635"/>
                <a:ext cx="943079"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2A12F9FF-2F95-461B-8D5E-AE9818566DCA}"/>
                  </a:ext>
                </a:extLst>
              </p:cNvPr>
              <p:cNvSpPr txBox="1"/>
              <p:nvPr/>
            </p:nvSpPr>
            <p:spPr>
              <a:xfrm>
                <a:off x="2892530" y="4266109"/>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m:t>
                      </m:r>
                      <m:r>
                        <a:rPr lang="en-US" sz="1400" b="0" i="1" dirty="0" smtClean="0">
                          <a:solidFill>
                            <a:srgbClr val="FF0000"/>
                          </a:solidFill>
                          <a:latin typeface="Cambria Math" panose="02040503050406030204" pitchFamily="18" charset="0"/>
                        </a:rPr>
                        <m:t>0.1706</m:t>
                      </m:r>
                    </m:oMath>
                  </m:oMathPara>
                </a14:m>
                <a:endParaRPr lang="en-GB" sz="1400" dirty="0">
                  <a:solidFill>
                    <a:srgbClr val="FF0000"/>
                  </a:solidFill>
                </a:endParaRPr>
              </a:p>
            </p:txBody>
          </p:sp>
        </mc:Choice>
        <mc:Fallback xmlns="">
          <p:sp>
            <p:nvSpPr>
              <p:cNvPr id="37" name="テキスト ボックス 36">
                <a:extLst>
                  <a:ext uri="{FF2B5EF4-FFF2-40B4-BE49-F238E27FC236}">
                    <a16:creationId xmlns:a16="http://schemas.microsoft.com/office/drawing/2014/main" id="{2A12F9FF-2F95-461B-8D5E-AE9818566DCA}"/>
                  </a:ext>
                </a:extLst>
              </p:cNvPr>
              <p:cNvSpPr txBox="1">
                <a:spLocks noRot="1" noChangeAspect="1" noMove="1" noResize="1" noEditPoints="1" noAdjustHandles="1" noChangeArrowheads="1" noChangeShapeType="1" noTextEdit="1"/>
              </p:cNvSpPr>
              <p:nvPr/>
            </p:nvSpPr>
            <p:spPr>
              <a:xfrm>
                <a:off x="2892530" y="4266109"/>
                <a:ext cx="943079" cy="307777"/>
              </a:xfrm>
              <a:prstGeom prst="rect">
                <a:avLst/>
              </a:prstGeom>
              <a:blipFill>
                <a:blip r:embed="rId15"/>
                <a:stretch>
                  <a:fillRect/>
                </a:stretch>
              </a:blipFill>
            </p:spPr>
            <p:txBody>
              <a:bodyPr/>
              <a:lstStyle/>
              <a:p>
                <a:r>
                  <a:rPr lang="en-GB">
                    <a:noFill/>
                  </a:rPr>
                  <a:t> </a:t>
                </a:r>
              </a:p>
            </p:txBody>
          </p:sp>
        </mc:Fallback>
      </mc:AlternateContent>
      <p:pic>
        <p:nvPicPr>
          <p:cNvPr id="17" name="図 16">
            <a:extLst>
              <a:ext uri="{FF2B5EF4-FFF2-40B4-BE49-F238E27FC236}">
                <a16:creationId xmlns:a16="http://schemas.microsoft.com/office/drawing/2014/main" id="{D23D932B-ADDA-4EC2-82D4-5157ED707708}"/>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l="20097" t="38393" r="14142" b="23980"/>
          <a:stretch/>
        </p:blipFill>
        <p:spPr>
          <a:xfrm>
            <a:off x="6205492" y="3591332"/>
            <a:ext cx="2823099" cy="1211488"/>
          </a:xfrm>
          <a:prstGeom prst="rect">
            <a:avLst/>
          </a:prstGeom>
        </p:spPr>
      </p:pic>
    </p:spTree>
    <p:extLst>
      <p:ext uri="{BB962C8B-B14F-4D97-AF65-F5344CB8AC3E}">
        <p14:creationId xmlns:p14="http://schemas.microsoft.com/office/powerpoint/2010/main" val="174388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linds(horizontal)">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7" grpId="0"/>
      <p:bldP spid="29" grpId="0"/>
      <p:bldP spid="33"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図形 22">
            <a:extLst>
              <a:ext uri="{FF2B5EF4-FFF2-40B4-BE49-F238E27FC236}">
                <a16:creationId xmlns:a16="http://schemas.microsoft.com/office/drawing/2014/main" id="{88D35BD5-3748-48F7-AD55-501CC8E41901}"/>
              </a:ext>
            </a:extLst>
          </p:cNvPr>
          <p:cNvSpPr/>
          <p:nvPr/>
        </p:nvSpPr>
        <p:spPr>
          <a:xfrm>
            <a:off x="6772275" y="2695575"/>
            <a:ext cx="600075" cy="333375"/>
          </a:xfrm>
          <a:custGeom>
            <a:avLst/>
            <a:gdLst>
              <a:gd name="connsiteX0" fmla="*/ 595313 w 600075"/>
              <a:gd name="connsiteY0" fmla="*/ 328613 h 333375"/>
              <a:gd name="connsiteX1" fmla="*/ 600075 w 600075"/>
              <a:gd name="connsiteY1" fmla="*/ 0 h 333375"/>
              <a:gd name="connsiteX2" fmla="*/ 485775 w 600075"/>
              <a:gd name="connsiteY2" fmla="*/ 119063 h 333375"/>
              <a:gd name="connsiteX3" fmla="*/ 323850 w 600075"/>
              <a:gd name="connsiteY3" fmla="*/ 219075 h 333375"/>
              <a:gd name="connsiteX4" fmla="*/ 138113 w 600075"/>
              <a:gd name="connsiteY4" fmla="*/ 257175 h 333375"/>
              <a:gd name="connsiteX5" fmla="*/ 0 w 600075"/>
              <a:gd name="connsiteY5" fmla="*/ 290513 h 333375"/>
              <a:gd name="connsiteX6" fmla="*/ 0 w 600075"/>
              <a:gd name="connsiteY6" fmla="*/ 333375 h 333375"/>
              <a:gd name="connsiteX7" fmla="*/ 595313 w 600075"/>
              <a:gd name="connsiteY7" fmla="*/ 328613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333375">
                <a:moveTo>
                  <a:pt x="595313" y="328613"/>
                </a:moveTo>
                <a:cubicBezTo>
                  <a:pt x="596900" y="219075"/>
                  <a:pt x="598488" y="109538"/>
                  <a:pt x="600075" y="0"/>
                </a:cubicBezTo>
                <a:lnTo>
                  <a:pt x="485775" y="119063"/>
                </a:lnTo>
                <a:lnTo>
                  <a:pt x="323850" y="219075"/>
                </a:lnTo>
                <a:lnTo>
                  <a:pt x="138113" y="257175"/>
                </a:lnTo>
                <a:lnTo>
                  <a:pt x="0" y="290513"/>
                </a:lnTo>
                <a:lnTo>
                  <a:pt x="0" y="333375"/>
                </a:lnTo>
                <a:lnTo>
                  <a:pt x="595313" y="328613"/>
                </a:lnTo>
                <a:close/>
              </a:path>
            </a:pathLst>
          </a:cu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フリーフォーム: 図形 20">
            <a:extLst>
              <a:ext uri="{FF2B5EF4-FFF2-40B4-BE49-F238E27FC236}">
                <a16:creationId xmlns:a16="http://schemas.microsoft.com/office/drawing/2014/main" id="{5E5649F6-5EB7-4079-9B2B-5A8775457C40}"/>
              </a:ext>
            </a:extLst>
          </p:cNvPr>
          <p:cNvSpPr/>
          <p:nvPr/>
        </p:nvSpPr>
        <p:spPr>
          <a:xfrm>
            <a:off x="7886700" y="1914525"/>
            <a:ext cx="819150" cy="1109663"/>
          </a:xfrm>
          <a:custGeom>
            <a:avLst/>
            <a:gdLst>
              <a:gd name="connsiteX0" fmla="*/ 0 w 819150"/>
              <a:gd name="connsiteY0" fmla="*/ 1109663 h 1109663"/>
              <a:gd name="connsiteX1" fmla="*/ 819150 w 819150"/>
              <a:gd name="connsiteY1" fmla="*/ 1100138 h 1109663"/>
              <a:gd name="connsiteX2" fmla="*/ 719138 w 819150"/>
              <a:gd name="connsiteY2" fmla="*/ 1057275 h 1109663"/>
              <a:gd name="connsiteX3" fmla="*/ 471488 w 819150"/>
              <a:gd name="connsiteY3" fmla="*/ 1009650 h 1109663"/>
              <a:gd name="connsiteX4" fmla="*/ 295275 w 819150"/>
              <a:gd name="connsiteY4" fmla="*/ 904875 h 1109663"/>
              <a:gd name="connsiteX5" fmla="*/ 171450 w 819150"/>
              <a:gd name="connsiteY5" fmla="*/ 762000 h 1109663"/>
              <a:gd name="connsiteX6" fmla="*/ 114300 w 819150"/>
              <a:gd name="connsiteY6" fmla="*/ 576263 h 1109663"/>
              <a:gd name="connsiteX7" fmla="*/ 38100 w 819150"/>
              <a:gd name="connsiteY7" fmla="*/ 257175 h 1109663"/>
              <a:gd name="connsiteX8" fmla="*/ 0 w 819150"/>
              <a:gd name="connsiteY8" fmla="*/ 0 h 1109663"/>
              <a:gd name="connsiteX9" fmla="*/ 0 w 819150"/>
              <a:gd name="connsiteY9" fmla="*/ 11096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9150" h="1109663">
                <a:moveTo>
                  <a:pt x="0" y="1109663"/>
                </a:moveTo>
                <a:lnTo>
                  <a:pt x="819150" y="1100138"/>
                </a:lnTo>
                <a:lnTo>
                  <a:pt x="719138" y="1057275"/>
                </a:lnTo>
                <a:lnTo>
                  <a:pt x="471488" y="1009650"/>
                </a:lnTo>
                <a:lnTo>
                  <a:pt x="295275" y="904875"/>
                </a:lnTo>
                <a:lnTo>
                  <a:pt x="171450" y="762000"/>
                </a:lnTo>
                <a:lnTo>
                  <a:pt x="114300" y="576263"/>
                </a:lnTo>
                <a:lnTo>
                  <a:pt x="38100" y="257175"/>
                </a:lnTo>
                <a:lnTo>
                  <a:pt x="0" y="0"/>
                </a:lnTo>
                <a:lnTo>
                  <a:pt x="0" y="1109663"/>
                </a:lnTo>
                <a:close/>
              </a:path>
            </a:pathLst>
          </a:cu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タイトル 1">
            <a:extLst>
              <a:ext uri="{FF2B5EF4-FFF2-40B4-BE49-F238E27FC236}">
                <a16:creationId xmlns:a16="http://schemas.microsoft.com/office/drawing/2014/main" id="{DB13579D-BADB-4CB7-B073-B1A7FA9A53E7}"/>
              </a:ext>
            </a:extLst>
          </p:cNvPr>
          <p:cNvSpPr>
            <a:spLocks noGrp="1"/>
          </p:cNvSpPr>
          <p:nvPr>
            <p:ph type="title"/>
          </p:nvPr>
        </p:nvSpPr>
        <p:spPr>
          <a:xfrm>
            <a:off x="628650" y="187573"/>
            <a:ext cx="7886700" cy="1325563"/>
          </a:xfrm>
        </p:spPr>
        <p:txBody>
          <a:bodyPr>
            <a:normAutofit/>
          </a:bodyPr>
          <a:lstStyle/>
          <a:p>
            <a:pPr algn="ctr"/>
            <a:r>
              <a:rPr lang="en-US" dirty="0">
                <a:latin typeface="Comic Sans MS" panose="030F0702030302020204" pitchFamily="66" charset="0"/>
              </a:rPr>
              <a:t>The normal distribution</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05EC9A-9A67-481E-9F6E-17B5E76AB2CF}"/>
                  </a:ext>
                </a:extLst>
              </p:cNvPr>
              <p:cNvSpPr>
                <a:spLocks noGrp="1"/>
              </p:cNvSpPr>
              <p:nvPr>
                <p:ph idx="1"/>
              </p:nvPr>
            </p:nvSpPr>
            <p:spPr>
              <a:xfrm>
                <a:off x="230820" y="1544715"/>
                <a:ext cx="3551068" cy="4632248"/>
              </a:xfrm>
            </p:spPr>
            <p:txBody>
              <a:bodyPr>
                <a:normAutofit/>
              </a:bodyPr>
              <a:lstStyle/>
              <a:p>
                <a:pPr marL="0" indent="0" algn="ctr">
                  <a:buNone/>
                </a:pPr>
                <a:r>
                  <a:rPr lang="en-US" sz="1600" b="1" dirty="0">
                    <a:latin typeface="Comic Sans MS" panose="030F0702030302020204" pitchFamily="66" charset="0"/>
                  </a:rPr>
                  <a:t>You need to be able to use the normal cumulative distribution function on your calculator to find probabilities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Given that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m:t>
                    </m:r>
                    <m:r>
                      <a:rPr lang="en-US" sz="1600" b="0" i="1" smtClean="0">
                        <a:latin typeface="Cambria Math" panose="02040503050406030204" pitchFamily="18" charset="0"/>
                        <a:ea typeface="Cambria Math" panose="02040503050406030204" pitchFamily="18" charset="0"/>
                      </a:rPr>
                      <m:t>(30,</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r>
                  <a:rPr lang="en-GB" sz="1600" dirty="0">
                    <a:latin typeface="Comic Sans MS" panose="030F0702030302020204" pitchFamily="66" charset="0"/>
                  </a:rPr>
                  <a:t>, find:</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&lt;33</m:t>
                        </m:r>
                      </m:e>
                    </m:d>
                  </m:oMath>
                </a14:m>
                <a:endParaRPr lang="en-US" sz="1600" b="0" dirty="0">
                  <a:latin typeface="Comic Sans MS" panose="030F0702030302020204" pitchFamily="66" charset="0"/>
                </a:endParaRPr>
              </a:p>
              <a:p>
                <a:pPr marL="0" indent="0" algn="ctr">
                  <a:buNone/>
                </a:pPr>
                <a:r>
                  <a:rPr lang="en-US" sz="1600" dirty="0">
                    <a:latin typeface="Comic Sans MS" panose="030F0702030302020204" pitchFamily="66" charset="0"/>
                  </a:rPr>
                  <a:t>b)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≥24)</m:t>
                    </m:r>
                  </m:oMath>
                </a14:m>
                <a:endParaRPr lang="en-GB" sz="1600" dirty="0">
                  <a:latin typeface="Comic Sans MS" panose="030F0702030302020204" pitchFamily="66" charset="0"/>
                </a:endParaRPr>
              </a:p>
              <a:p>
                <a:pPr marL="0" indent="0" algn="ctr">
                  <a:buNone/>
                </a:pPr>
                <a:r>
                  <a:rPr lang="en-US" sz="1600" dirty="0">
                    <a:latin typeface="Comic Sans MS" panose="030F0702030302020204" pitchFamily="66" charset="0"/>
                  </a:rPr>
                  <a:t>c</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(33.5&lt;</m:t>
                    </m:r>
                    <m:r>
                      <a:rPr lang="en-US" sz="1600" b="0" i="1" smtClean="0">
                        <a:latin typeface="Cambria Math" panose="02040503050406030204" pitchFamily="18" charset="0"/>
                      </a:rPr>
                      <m:t>𝑋</m:t>
                    </m:r>
                    <m:r>
                      <a:rPr lang="en-US" sz="1600" b="0" i="1" smtClean="0">
                        <a:latin typeface="Cambria Math" panose="02040503050406030204" pitchFamily="18" charset="0"/>
                      </a:rPr>
                      <m:t>&lt;38.2)</m:t>
                    </m:r>
                  </m:oMath>
                </a14:m>
                <a:endParaRPr lang="en-GB" sz="1600" dirty="0">
                  <a:latin typeface="Comic Sans MS" panose="030F0702030302020204" pitchFamily="66" charset="0"/>
                </a:endParaRPr>
              </a:p>
              <a:p>
                <a:pPr marL="0" indent="0" algn="ctr">
                  <a:buNone/>
                </a:pPr>
                <a:r>
                  <a:rPr lang="en-US" sz="1600" dirty="0">
                    <a:latin typeface="Comic Sans MS" panose="030F0702030302020204" pitchFamily="66" charset="0"/>
                  </a:rPr>
                  <a:t>d</a:t>
                </a:r>
                <a:r>
                  <a:rPr lang="en-GB"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𝑋</m:t>
                    </m:r>
                    <m:r>
                      <a:rPr lang="en-US" sz="1600" b="0" i="1" smtClean="0">
                        <a:latin typeface="Cambria Math" panose="02040503050406030204" pitchFamily="18" charset="0"/>
                      </a:rPr>
                      <m:t>&lt;27 </m:t>
                    </m:r>
                    <m:r>
                      <a:rPr lang="en-US" sz="1600" b="0" i="1" smtClean="0">
                        <a:latin typeface="Cambria Math" panose="02040503050406030204" pitchFamily="18" charset="0"/>
                      </a:rPr>
                      <m:t>𝑜𝑟</m:t>
                    </m:r>
                    <m:r>
                      <a:rPr lang="en-US" sz="1600" b="0" i="1" smtClean="0">
                        <a:latin typeface="Cambria Math" panose="02040503050406030204" pitchFamily="18" charset="0"/>
                      </a:rPr>
                      <m:t> </m:t>
                    </m:r>
                    <m:r>
                      <a:rPr lang="en-US" sz="1600" b="0" i="1" smtClean="0">
                        <a:latin typeface="Cambria Math" panose="02040503050406030204" pitchFamily="18" charset="0"/>
                      </a:rPr>
                      <m:t>𝑋</m:t>
                    </m:r>
                    <m:r>
                      <a:rPr lang="en-US" sz="1600" b="0" i="1" smtClean="0">
                        <a:latin typeface="Cambria Math" panose="02040503050406030204" pitchFamily="18" charset="0"/>
                      </a:rPr>
                      <m:t>&gt;32)</m:t>
                    </m:r>
                  </m:oMath>
                </a14:m>
                <a:endParaRPr lang="en-GB"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Even</a:t>
                </a:r>
                <a:r>
                  <a:rPr lang="en-GB" sz="1600" dirty="0">
                    <a:latin typeface="Comic Sans MS" panose="030F0702030302020204" pitchFamily="66" charset="0"/>
                  </a:rPr>
                  <a:t> though we will use your calculator, we should still sketch the situation…</a:t>
                </a:r>
              </a:p>
            </p:txBody>
          </p:sp>
        </mc:Choice>
        <mc:Fallback xmlns="">
          <p:sp>
            <p:nvSpPr>
              <p:cNvPr id="3" name="コンテンツ プレースホルダー 2">
                <a:extLst>
                  <a:ext uri="{FF2B5EF4-FFF2-40B4-BE49-F238E27FC236}">
                    <a16:creationId xmlns:a16="http://schemas.microsoft.com/office/drawing/2014/main" id="{2C05EC9A-9A67-481E-9F6E-17B5E76AB2CF}"/>
                  </a:ext>
                </a:extLst>
              </p:cNvPr>
              <p:cNvSpPr>
                <a:spLocks noGrp="1" noRot="1" noChangeAspect="1" noMove="1" noResize="1" noEditPoints="1" noAdjustHandles="1" noChangeArrowheads="1" noChangeShapeType="1" noTextEdit="1"/>
              </p:cNvSpPr>
              <p:nvPr>
                <p:ph idx="1"/>
              </p:nvPr>
            </p:nvSpPr>
            <p:spPr>
              <a:xfrm>
                <a:off x="230820" y="1544715"/>
                <a:ext cx="3551068" cy="4632248"/>
              </a:xfrm>
              <a:blipFill>
                <a:blip r:embed="rId2"/>
                <a:stretch>
                  <a:fillRect t="-789"/>
                </a:stretch>
              </a:blipFill>
            </p:spPr>
            <p:txBody>
              <a:bodyPr/>
              <a:lstStyle/>
              <a:p>
                <a:r>
                  <a:rPr lang="en-GB">
                    <a:noFill/>
                  </a:rPr>
                  <a:t> </a:t>
                </a:r>
              </a:p>
            </p:txBody>
          </p:sp>
        </mc:Fallback>
      </mc:AlternateContent>
      <p:sp>
        <p:nvSpPr>
          <p:cNvPr id="4" name="コンテンツ プレースホルダー 2">
            <a:extLst>
              <a:ext uri="{FF2B5EF4-FFF2-40B4-BE49-F238E27FC236}">
                <a16:creationId xmlns:a16="http://schemas.microsoft.com/office/drawing/2014/main" id="{C563D3B5-7AF1-4E4C-9D94-D4E85AA9E473}"/>
              </a:ext>
            </a:extLst>
          </p:cNvPr>
          <p:cNvSpPr txBox="1">
            <a:spLocks/>
          </p:cNvSpPr>
          <p:nvPr/>
        </p:nvSpPr>
        <p:spPr>
          <a:xfrm>
            <a:off x="8613201" y="6547282"/>
            <a:ext cx="530799" cy="310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latin typeface="Comic Sans MS" panose="030F0702030302020204" pitchFamily="66" charset="0"/>
              </a:rPr>
              <a:t>3B</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E2A8096-ED85-4D62-98DA-E9DF0B00D3DD}"/>
                  </a:ext>
                </a:extLst>
              </p:cNvPr>
              <p:cNvSpPr txBox="1"/>
              <p:nvPr/>
            </p:nvSpPr>
            <p:spPr>
              <a:xfrm>
                <a:off x="8144412" y="1180896"/>
                <a:ext cx="92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=30</m:t>
                      </m:r>
                    </m:oMath>
                  </m:oMathPara>
                </a14:m>
                <a:endParaRPr lang="en-GB" dirty="0"/>
              </a:p>
            </p:txBody>
          </p:sp>
        </mc:Choice>
        <mc:Fallback xmlns="">
          <p:sp>
            <p:nvSpPr>
              <p:cNvPr id="13" name="テキスト ボックス 12">
                <a:extLst>
                  <a:ext uri="{FF2B5EF4-FFF2-40B4-BE49-F238E27FC236}">
                    <a16:creationId xmlns:a16="http://schemas.microsoft.com/office/drawing/2014/main" id="{5E2A8096-ED85-4D62-98DA-E9DF0B00D3DD}"/>
                  </a:ext>
                </a:extLst>
              </p:cNvPr>
              <p:cNvSpPr txBox="1">
                <a:spLocks noRot="1" noChangeAspect="1" noMove="1" noResize="1" noEditPoints="1" noAdjustHandles="1" noChangeArrowheads="1" noChangeShapeType="1" noTextEdit="1"/>
              </p:cNvSpPr>
              <p:nvPr/>
            </p:nvSpPr>
            <p:spPr>
              <a:xfrm>
                <a:off x="8144412" y="1180896"/>
                <a:ext cx="928267" cy="369332"/>
              </a:xfrm>
              <a:prstGeom prst="rect">
                <a:avLst/>
              </a:prstGeom>
              <a:blipFill>
                <a:blip r:embed="rId3"/>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DD88DBB3-94B1-4AE8-962F-B20EB757EBC8}"/>
                  </a:ext>
                </a:extLst>
              </p:cNvPr>
              <p:cNvSpPr txBox="1"/>
              <p:nvPr/>
            </p:nvSpPr>
            <p:spPr>
              <a:xfrm>
                <a:off x="8145891" y="1528604"/>
                <a:ext cx="8074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=4</m:t>
                      </m:r>
                    </m:oMath>
                  </m:oMathPara>
                </a14:m>
                <a:endParaRPr lang="en-GB" dirty="0"/>
              </a:p>
            </p:txBody>
          </p:sp>
        </mc:Choice>
        <mc:Fallback xmlns="">
          <p:sp>
            <p:nvSpPr>
              <p:cNvPr id="14" name="テキスト ボックス 13">
                <a:extLst>
                  <a:ext uri="{FF2B5EF4-FFF2-40B4-BE49-F238E27FC236}">
                    <a16:creationId xmlns:a16="http://schemas.microsoft.com/office/drawing/2014/main" id="{DD88DBB3-94B1-4AE8-962F-B20EB757EBC8}"/>
                  </a:ext>
                </a:extLst>
              </p:cNvPr>
              <p:cNvSpPr txBox="1">
                <a:spLocks noRot="1" noChangeAspect="1" noMove="1" noResize="1" noEditPoints="1" noAdjustHandles="1" noChangeArrowheads="1" noChangeShapeType="1" noTextEdit="1"/>
              </p:cNvSpPr>
              <p:nvPr/>
            </p:nvSpPr>
            <p:spPr>
              <a:xfrm>
                <a:off x="8145891" y="1528604"/>
                <a:ext cx="8074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A2CF078-819F-42D9-AB53-28D547CF4E60}"/>
                  </a:ext>
                </a:extLst>
              </p:cNvPr>
              <p:cNvSpPr txBox="1"/>
              <p:nvPr/>
            </p:nvSpPr>
            <p:spPr>
              <a:xfrm>
                <a:off x="7591618" y="3009356"/>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30</m:t>
                      </m:r>
                    </m:oMath>
                  </m:oMathPara>
                </a14:m>
                <a:endParaRPr lang="en-GB" sz="1100" dirty="0">
                  <a:solidFill>
                    <a:srgbClr val="0000FF"/>
                  </a:solidFill>
                  <a:latin typeface="Comic Sans MS" panose="030F0702030302020204" pitchFamily="66" charset="0"/>
                </a:endParaRPr>
              </a:p>
            </p:txBody>
          </p:sp>
        </mc:Choice>
        <mc:Fallback xmlns="">
          <p:sp>
            <p:nvSpPr>
              <p:cNvPr id="16" name="テキスト ボックス 15">
                <a:extLst>
                  <a:ext uri="{FF2B5EF4-FFF2-40B4-BE49-F238E27FC236}">
                    <a16:creationId xmlns:a16="http://schemas.microsoft.com/office/drawing/2014/main" id="{DA2CF078-819F-42D9-AB53-28D547CF4E60}"/>
                  </a:ext>
                </a:extLst>
              </p:cNvPr>
              <p:cNvSpPr txBox="1">
                <a:spLocks noRot="1" noChangeAspect="1" noMove="1" noResize="1" noEditPoints="1" noAdjustHandles="1" noChangeArrowheads="1" noChangeShapeType="1" noTextEdit="1"/>
              </p:cNvSpPr>
              <p:nvPr/>
            </p:nvSpPr>
            <p:spPr>
              <a:xfrm>
                <a:off x="7591618" y="3009356"/>
                <a:ext cx="275514" cy="261610"/>
              </a:xfrm>
              <a:prstGeom prst="rect">
                <a:avLst/>
              </a:prstGeom>
              <a:blipFill>
                <a:blip r:embed="rId5"/>
                <a:stretch>
                  <a:fillRect l="-2174"/>
                </a:stretch>
              </a:blipFill>
            </p:spPr>
            <p:txBody>
              <a:bodyPr/>
              <a:lstStyle/>
              <a:p>
                <a:r>
                  <a:rPr lang="en-GB">
                    <a:noFill/>
                  </a:rPr>
                  <a:t> </a:t>
                </a:r>
              </a:p>
            </p:txBody>
          </p:sp>
        </mc:Fallback>
      </mc:AlternateContent>
      <p:cxnSp>
        <p:nvCxnSpPr>
          <p:cNvPr id="20" name="直線矢印コネクタ 19">
            <a:extLst>
              <a:ext uri="{FF2B5EF4-FFF2-40B4-BE49-F238E27FC236}">
                <a16:creationId xmlns:a16="http://schemas.microsoft.com/office/drawing/2014/main" id="{95C18338-C6C4-4880-858F-5A7D77530CD9}"/>
              </a:ext>
            </a:extLst>
          </p:cNvPr>
          <p:cNvCxnSpPr>
            <a:cxnSpLocks/>
          </p:cNvCxnSpPr>
          <p:nvPr/>
        </p:nvCxnSpPr>
        <p:spPr>
          <a:xfrm flipV="1">
            <a:off x="7887530" y="1882066"/>
            <a:ext cx="0" cy="1112189"/>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547A41C-41F2-4F3B-A527-E3256B6572F7}"/>
                  </a:ext>
                </a:extLst>
              </p:cNvPr>
              <p:cNvSpPr txBox="1"/>
              <p:nvPr/>
            </p:nvSpPr>
            <p:spPr>
              <a:xfrm>
                <a:off x="7756947" y="3009355"/>
                <a:ext cx="322158"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32</m:t>
                      </m:r>
                    </m:oMath>
                  </m:oMathPara>
                </a14:m>
                <a:endParaRPr lang="en-GB" sz="1100" dirty="0">
                  <a:solidFill>
                    <a:srgbClr val="0000FF"/>
                  </a:solidFill>
                  <a:latin typeface="Comic Sans MS" panose="030F0702030302020204" pitchFamily="66" charset="0"/>
                </a:endParaRPr>
              </a:p>
            </p:txBody>
          </p:sp>
        </mc:Choice>
        <mc:Fallback xmlns="">
          <p:sp>
            <p:nvSpPr>
              <p:cNvPr id="22" name="テキスト ボックス 21">
                <a:extLst>
                  <a:ext uri="{FF2B5EF4-FFF2-40B4-BE49-F238E27FC236}">
                    <a16:creationId xmlns:a16="http://schemas.microsoft.com/office/drawing/2014/main" id="{8547A41C-41F2-4F3B-A527-E3256B6572F7}"/>
                  </a:ext>
                </a:extLst>
              </p:cNvPr>
              <p:cNvSpPr txBox="1">
                <a:spLocks noRot="1" noChangeAspect="1" noMove="1" noResize="1" noEditPoints="1" noAdjustHandles="1" noChangeArrowheads="1" noChangeShapeType="1" noTextEdit="1"/>
              </p:cNvSpPr>
              <p:nvPr/>
            </p:nvSpPr>
            <p:spPr>
              <a:xfrm>
                <a:off x="7756947" y="3009355"/>
                <a:ext cx="322158" cy="261610"/>
              </a:xfrm>
              <a:prstGeom prst="rect">
                <a:avLst/>
              </a:prstGeom>
              <a:blipFill>
                <a:blip r:embed="rId6"/>
                <a:stretch>
                  <a:fillRect/>
                </a:stretch>
              </a:blipFill>
            </p:spPr>
            <p:txBody>
              <a:bodyPr/>
              <a:lstStyle/>
              <a:p>
                <a:r>
                  <a:rPr lang="en-GB">
                    <a:noFill/>
                  </a:rPr>
                  <a:t> </a:t>
                </a:r>
              </a:p>
            </p:txBody>
          </p:sp>
        </mc:Fallback>
      </mc:AlternateContent>
      <p:sp>
        <p:nvSpPr>
          <p:cNvPr id="27" name="テキスト ボックス 26">
            <a:extLst>
              <a:ext uri="{FF2B5EF4-FFF2-40B4-BE49-F238E27FC236}">
                <a16:creationId xmlns:a16="http://schemas.microsoft.com/office/drawing/2014/main" id="{44573A26-B651-4536-A4E5-CFB46C561AE0}"/>
              </a:ext>
            </a:extLst>
          </p:cNvPr>
          <p:cNvSpPr txBox="1"/>
          <p:nvPr/>
        </p:nvSpPr>
        <p:spPr>
          <a:xfrm>
            <a:off x="4287915" y="3881742"/>
            <a:ext cx="2086252" cy="646331"/>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Now input the limits, mean and standard deviation</a:t>
            </a:r>
            <a:endParaRPr lang="en-GB" sz="1200" dirty="0">
              <a:solidFill>
                <a:srgbClr val="FF0000"/>
              </a:solidFill>
              <a:latin typeface="Comic Sans MS" panose="030F0702030302020204" pitchFamily="66" charset="0"/>
            </a:endParaRPr>
          </a:p>
        </p:txBody>
      </p:sp>
      <p:cxnSp>
        <p:nvCxnSpPr>
          <p:cNvPr id="31" name="直線矢印コネクタ 30">
            <a:extLst>
              <a:ext uri="{FF2B5EF4-FFF2-40B4-BE49-F238E27FC236}">
                <a16:creationId xmlns:a16="http://schemas.microsoft.com/office/drawing/2014/main" id="{D38DECC5-D685-4AE1-A670-F17897609BA8}"/>
              </a:ext>
            </a:extLst>
          </p:cNvPr>
          <p:cNvCxnSpPr>
            <a:cxnSpLocks/>
          </p:cNvCxnSpPr>
          <p:nvPr/>
        </p:nvCxnSpPr>
        <p:spPr>
          <a:xfrm flipV="1">
            <a:off x="7719964" y="1435295"/>
            <a:ext cx="0" cy="1567003"/>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481601DC-E2BA-4D10-83B0-17A2AC6D679C}"/>
                  </a:ext>
                </a:extLst>
              </p:cNvPr>
              <p:cNvSpPr txBox="1"/>
              <p:nvPr/>
            </p:nvSpPr>
            <p:spPr>
              <a:xfrm>
                <a:off x="7236299" y="3006581"/>
                <a:ext cx="322158"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27</m:t>
                      </m:r>
                    </m:oMath>
                  </m:oMathPara>
                </a14:m>
                <a:endParaRPr lang="en-GB" sz="1100" dirty="0">
                  <a:solidFill>
                    <a:srgbClr val="0000FF"/>
                  </a:solidFill>
                  <a:latin typeface="Comic Sans MS" panose="030F0702030302020204" pitchFamily="66" charset="0"/>
                </a:endParaRPr>
              </a:p>
            </p:txBody>
          </p:sp>
        </mc:Choice>
        <mc:Fallback xmlns="">
          <p:sp>
            <p:nvSpPr>
              <p:cNvPr id="33" name="テキスト ボックス 32">
                <a:extLst>
                  <a:ext uri="{FF2B5EF4-FFF2-40B4-BE49-F238E27FC236}">
                    <a16:creationId xmlns:a16="http://schemas.microsoft.com/office/drawing/2014/main" id="{481601DC-E2BA-4D10-83B0-17A2AC6D679C}"/>
                  </a:ext>
                </a:extLst>
              </p:cNvPr>
              <p:cNvSpPr txBox="1">
                <a:spLocks noRot="1" noChangeAspect="1" noMove="1" noResize="1" noEditPoints="1" noAdjustHandles="1" noChangeArrowheads="1" noChangeShapeType="1" noTextEdit="1"/>
              </p:cNvSpPr>
              <p:nvPr/>
            </p:nvSpPr>
            <p:spPr>
              <a:xfrm>
                <a:off x="7236299" y="3006581"/>
                <a:ext cx="322158" cy="261610"/>
              </a:xfrm>
              <a:prstGeom prst="rect">
                <a:avLst/>
              </a:prstGeom>
              <a:blipFill>
                <a:blip r:embed="rId7"/>
                <a:stretch>
                  <a:fillRect/>
                </a:stretch>
              </a:blipFill>
            </p:spPr>
            <p:txBody>
              <a:bodyPr/>
              <a:lstStyle/>
              <a:p>
                <a:r>
                  <a:rPr lang="en-GB">
                    <a:noFill/>
                  </a:rPr>
                  <a:t> </a:t>
                </a:r>
              </a:p>
            </p:txBody>
          </p:sp>
        </mc:Fallback>
      </mc:AlternateContent>
      <p:cxnSp>
        <p:nvCxnSpPr>
          <p:cNvPr id="34" name="直線矢印コネクタ 33">
            <a:extLst>
              <a:ext uri="{FF2B5EF4-FFF2-40B4-BE49-F238E27FC236}">
                <a16:creationId xmlns:a16="http://schemas.microsoft.com/office/drawing/2014/main" id="{4572AA01-0007-473A-952F-B1F39CEB9E31}"/>
              </a:ext>
            </a:extLst>
          </p:cNvPr>
          <p:cNvCxnSpPr>
            <a:cxnSpLocks/>
          </p:cNvCxnSpPr>
          <p:nvPr/>
        </p:nvCxnSpPr>
        <p:spPr>
          <a:xfrm flipV="1">
            <a:off x="7369943" y="2698813"/>
            <a:ext cx="0" cy="319595"/>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DC54A90A-4150-4FA8-9FD3-0DF220805D01}"/>
                  </a:ext>
                </a:extLst>
              </p:cNvPr>
              <p:cNvSpPr txBox="1"/>
              <p:nvPr/>
            </p:nvSpPr>
            <p:spPr>
              <a:xfrm>
                <a:off x="2495550" y="3594735"/>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=0.773</m:t>
                      </m:r>
                      <m:r>
                        <a:rPr lang="en-US" sz="1400" i="1" dirty="0">
                          <a:solidFill>
                            <a:srgbClr val="FF0000"/>
                          </a:solidFill>
                          <a:latin typeface="Cambria Math" panose="02040503050406030204" pitchFamily="18" charset="0"/>
                        </a:rPr>
                        <m:t>3</m:t>
                      </m:r>
                    </m:oMath>
                  </m:oMathPara>
                </a14:m>
                <a:endParaRPr lang="en-GB" sz="1400" dirty="0">
                  <a:solidFill>
                    <a:srgbClr val="FF0000"/>
                  </a:solidFill>
                </a:endParaRPr>
              </a:p>
            </p:txBody>
          </p:sp>
        </mc:Choice>
        <mc:Fallback xmlns="">
          <p:sp>
            <p:nvSpPr>
              <p:cNvPr id="35" name="テキスト ボックス 34">
                <a:extLst>
                  <a:ext uri="{FF2B5EF4-FFF2-40B4-BE49-F238E27FC236}">
                    <a16:creationId xmlns:a16="http://schemas.microsoft.com/office/drawing/2014/main" id="{DC54A90A-4150-4FA8-9FD3-0DF220805D01}"/>
                  </a:ext>
                </a:extLst>
              </p:cNvPr>
              <p:cNvSpPr txBox="1">
                <a:spLocks noRot="1" noChangeAspect="1" noMove="1" noResize="1" noEditPoints="1" noAdjustHandles="1" noChangeArrowheads="1" noChangeShapeType="1" noTextEdit="1"/>
              </p:cNvSpPr>
              <p:nvPr/>
            </p:nvSpPr>
            <p:spPr>
              <a:xfrm>
                <a:off x="2495550" y="3594735"/>
                <a:ext cx="943079"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AE90D749-B14E-4D52-82EB-4587B29A47FA}"/>
                  </a:ext>
                </a:extLst>
              </p:cNvPr>
              <p:cNvSpPr txBox="1"/>
              <p:nvPr/>
            </p:nvSpPr>
            <p:spPr>
              <a:xfrm>
                <a:off x="2510790" y="3937635"/>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m:t>
                      </m:r>
                      <m:r>
                        <a:rPr lang="en-US" sz="1400" b="0" i="1" dirty="0" smtClean="0">
                          <a:solidFill>
                            <a:srgbClr val="FF0000"/>
                          </a:solidFill>
                          <a:latin typeface="Cambria Math" panose="02040503050406030204" pitchFamily="18" charset="0"/>
                        </a:rPr>
                        <m:t>0.9331</m:t>
                      </m:r>
                    </m:oMath>
                  </m:oMathPara>
                </a14:m>
                <a:endParaRPr lang="en-GB" sz="1400" dirty="0">
                  <a:solidFill>
                    <a:srgbClr val="FF0000"/>
                  </a:solidFill>
                </a:endParaRPr>
              </a:p>
            </p:txBody>
          </p:sp>
        </mc:Choice>
        <mc:Fallback xmlns="">
          <p:sp>
            <p:nvSpPr>
              <p:cNvPr id="36" name="テキスト ボックス 35">
                <a:extLst>
                  <a:ext uri="{FF2B5EF4-FFF2-40B4-BE49-F238E27FC236}">
                    <a16:creationId xmlns:a16="http://schemas.microsoft.com/office/drawing/2014/main" id="{AE90D749-B14E-4D52-82EB-4587B29A47FA}"/>
                  </a:ext>
                </a:extLst>
              </p:cNvPr>
              <p:cNvSpPr txBox="1">
                <a:spLocks noRot="1" noChangeAspect="1" noMove="1" noResize="1" noEditPoints="1" noAdjustHandles="1" noChangeArrowheads="1" noChangeShapeType="1" noTextEdit="1"/>
              </p:cNvSpPr>
              <p:nvPr/>
            </p:nvSpPr>
            <p:spPr>
              <a:xfrm>
                <a:off x="2510790" y="3937635"/>
                <a:ext cx="943079"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2A12F9FF-2F95-461B-8D5E-AE9818566DCA}"/>
                  </a:ext>
                </a:extLst>
              </p:cNvPr>
              <p:cNvSpPr txBox="1"/>
              <p:nvPr/>
            </p:nvSpPr>
            <p:spPr>
              <a:xfrm>
                <a:off x="2892530" y="4266109"/>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m:t>
                      </m:r>
                      <m:r>
                        <a:rPr lang="en-US" sz="1400" b="0" i="1" dirty="0" smtClean="0">
                          <a:solidFill>
                            <a:srgbClr val="FF0000"/>
                          </a:solidFill>
                          <a:latin typeface="Cambria Math" panose="02040503050406030204" pitchFamily="18" charset="0"/>
                        </a:rPr>
                        <m:t>0.1706</m:t>
                      </m:r>
                    </m:oMath>
                  </m:oMathPara>
                </a14:m>
                <a:endParaRPr lang="en-GB" sz="1400" dirty="0">
                  <a:solidFill>
                    <a:srgbClr val="FF0000"/>
                  </a:solidFill>
                </a:endParaRPr>
              </a:p>
            </p:txBody>
          </p:sp>
        </mc:Choice>
        <mc:Fallback xmlns="">
          <p:sp>
            <p:nvSpPr>
              <p:cNvPr id="37" name="テキスト ボックス 36">
                <a:extLst>
                  <a:ext uri="{FF2B5EF4-FFF2-40B4-BE49-F238E27FC236}">
                    <a16:creationId xmlns:a16="http://schemas.microsoft.com/office/drawing/2014/main" id="{2A12F9FF-2F95-461B-8D5E-AE9818566DCA}"/>
                  </a:ext>
                </a:extLst>
              </p:cNvPr>
              <p:cNvSpPr txBox="1">
                <a:spLocks noRot="1" noChangeAspect="1" noMove="1" noResize="1" noEditPoints="1" noAdjustHandles="1" noChangeArrowheads="1" noChangeShapeType="1" noTextEdit="1"/>
              </p:cNvSpPr>
              <p:nvPr/>
            </p:nvSpPr>
            <p:spPr>
              <a:xfrm>
                <a:off x="2892530" y="4266109"/>
                <a:ext cx="943079" cy="307777"/>
              </a:xfrm>
              <a:prstGeom prst="rect">
                <a:avLst/>
              </a:prstGeom>
              <a:blipFill>
                <a:blip r:embed="rId10"/>
                <a:stretch>
                  <a:fillRect/>
                </a:stretch>
              </a:blipFill>
            </p:spPr>
            <p:txBody>
              <a:bodyPr/>
              <a:lstStyle/>
              <a:p>
                <a:r>
                  <a:rPr lang="en-GB">
                    <a:noFill/>
                  </a:rPr>
                  <a:t> </a:t>
                </a:r>
              </a:p>
            </p:txBody>
          </p:sp>
        </mc:Fallback>
      </mc:AlternateContent>
      <p:grpSp>
        <p:nvGrpSpPr>
          <p:cNvPr id="5" name="グループ化 4">
            <a:extLst>
              <a:ext uri="{FF2B5EF4-FFF2-40B4-BE49-F238E27FC236}">
                <a16:creationId xmlns:a16="http://schemas.microsoft.com/office/drawing/2014/main" id="{99648DA2-D0F8-45BC-BA36-657714024522}"/>
              </a:ext>
            </a:extLst>
          </p:cNvPr>
          <p:cNvGrpSpPr/>
          <p:nvPr/>
        </p:nvGrpSpPr>
        <p:grpSpPr>
          <a:xfrm>
            <a:off x="6446705" y="1209008"/>
            <a:ext cx="2414727" cy="1955373"/>
            <a:chOff x="4499342" y="1196752"/>
            <a:chExt cx="4507848" cy="3733383"/>
          </a:xfrm>
        </p:grpSpPr>
        <p:cxnSp>
          <p:nvCxnSpPr>
            <p:cNvPr id="6" name="直線矢印コネクタ 5">
              <a:extLst>
                <a:ext uri="{FF2B5EF4-FFF2-40B4-BE49-F238E27FC236}">
                  <a16:creationId xmlns:a16="http://schemas.microsoft.com/office/drawing/2014/main" id="{0A9284AC-C34A-4460-87B6-3AFCE0BB5174}"/>
                </a:ext>
              </a:extLst>
            </p:cNvPr>
            <p:cNvCxnSpPr/>
            <p:nvPr/>
          </p:nvCxnSpPr>
          <p:spPr>
            <a:xfrm>
              <a:off x="4932040" y="4653136"/>
              <a:ext cx="38884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F1F4E101-108B-4B15-BBCD-2E4FDA1C08C9}"/>
                </a:ext>
              </a:extLst>
            </p:cNvPr>
            <p:cNvCxnSpPr>
              <a:cxnSpLocks/>
            </p:cNvCxnSpPr>
            <p:nvPr/>
          </p:nvCxnSpPr>
          <p:spPr>
            <a:xfrm flipV="1">
              <a:off x="4932040" y="1340768"/>
              <a:ext cx="0" cy="3312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D5666A-9CAD-4901-99D9-AA153152610B}"/>
                    </a:ext>
                  </a:extLst>
                </p:cNvPr>
                <p:cNvSpPr txBox="1"/>
                <p:nvPr/>
              </p:nvSpPr>
              <p:spPr>
                <a:xfrm>
                  <a:off x="4499342" y="1196752"/>
                  <a:ext cx="403393" cy="528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8" name="テキスト ボックス 7">
                  <a:extLst>
                    <a:ext uri="{FF2B5EF4-FFF2-40B4-BE49-F238E27FC236}">
                      <a16:creationId xmlns:a16="http://schemas.microsoft.com/office/drawing/2014/main" id="{04D5666A-9CAD-4901-99D9-AA153152610B}"/>
                    </a:ext>
                  </a:extLst>
                </p:cNvPr>
                <p:cNvSpPr txBox="1">
                  <a:spLocks noRot="1" noChangeAspect="1" noMove="1" noResize="1" noEditPoints="1" noAdjustHandles="1" noChangeArrowheads="1" noChangeShapeType="1" noTextEdit="1"/>
                </p:cNvSpPr>
                <p:nvPr/>
              </p:nvSpPr>
              <p:spPr>
                <a:xfrm>
                  <a:off x="4499342" y="1196752"/>
                  <a:ext cx="403393" cy="528873"/>
                </a:xfrm>
                <a:prstGeom prst="rect">
                  <a:avLst/>
                </a:prstGeom>
                <a:blipFill>
                  <a:blip r:embed="rId11"/>
                  <a:stretch>
                    <a:fillRect l="-20000" r="-20000"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DCAEC4C-E25B-4A83-BA3E-DF1509A5AEDB}"/>
                    </a:ext>
                  </a:extLst>
                </p:cNvPr>
                <p:cNvSpPr txBox="1"/>
                <p:nvPr/>
              </p:nvSpPr>
              <p:spPr>
                <a:xfrm>
                  <a:off x="8820472" y="4653136"/>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GB" dirty="0"/>
                </a:p>
              </p:txBody>
            </p:sp>
          </mc:Choice>
          <mc:Fallback xmlns="">
            <p:sp>
              <p:nvSpPr>
                <p:cNvPr id="36" name="テキスト ボックス 35">
                  <a:extLst>
                    <a:ext uri="{FF2B5EF4-FFF2-40B4-BE49-F238E27FC236}">
                      <a16:creationId xmlns:a16="http://schemas.microsoft.com/office/drawing/2014/main" id="{F57FD325-6048-48F3-B867-4D15D21AD921}"/>
                    </a:ext>
                  </a:extLst>
                </p:cNvPr>
                <p:cNvSpPr txBox="1">
                  <a:spLocks noRot="1" noChangeAspect="1" noMove="1" noResize="1" noEditPoints="1" noAdjustHandles="1" noChangeArrowheads="1" noChangeShapeType="1" noTextEdit="1"/>
                </p:cNvSpPr>
                <p:nvPr/>
              </p:nvSpPr>
              <p:spPr>
                <a:xfrm>
                  <a:off x="8820472" y="4653136"/>
                  <a:ext cx="186718" cy="276999"/>
                </a:xfrm>
                <a:prstGeom prst="rect">
                  <a:avLst/>
                </a:prstGeom>
                <a:blipFill>
                  <a:blip r:embed="rId12"/>
                  <a:stretch>
                    <a:fillRect l="-39130" r="-34783" b="-40625"/>
                  </a:stretch>
                </a:blipFill>
              </p:spPr>
              <p:txBody>
                <a:bodyPr/>
                <a:lstStyle/>
                <a:p>
                  <a:r>
                    <a:rPr lang="en-GB">
                      <a:noFill/>
                    </a:rPr>
                    <a:t> </a:t>
                  </a:r>
                </a:p>
              </p:txBody>
            </p:sp>
          </mc:Fallback>
        </mc:AlternateContent>
        <p:grpSp>
          <p:nvGrpSpPr>
            <p:cNvPr id="10" name="グループ化 9">
              <a:extLst>
                <a:ext uri="{FF2B5EF4-FFF2-40B4-BE49-F238E27FC236}">
                  <a16:creationId xmlns:a16="http://schemas.microsoft.com/office/drawing/2014/main" id="{A0EEA399-470C-469E-9630-CE071BD8E6DB}"/>
                </a:ext>
              </a:extLst>
            </p:cNvPr>
            <p:cNvGrpSpPr/>
            <p:nvPr/>
          </p:nvGrpSpPr>
          <p:grpSpPr>
            <a:xfrm>
              <a:off x="5058300" y="1628800"/>
              <a:ext cx="3637208" cy="2973657"/>
              <a:chOff x="5004048" y="1412776"/>
              <a:chExt cx="3637208" cy="2973657"/>
            </a:xfrm>
          </p:grpSpPr>
          <p:sp>
            <p:nvSpPr>
              <p:cNvPr id="11" name="Freeform 22">
                <a:extLst>
                  <a:ext uri="{FF2B5EF4-FFF2-40B4-BE49-F238E27FC236}">
                    <a16:creationId xmlns:a16="http://schemas.microsoft.com/office/drawing/2014/main" id="{E589D7AF-B344-4DC5-80C9-870A9D641455}"/>
                  </a:ext>
                </a:extLst>
              </p:cNvPr>
              <p:cNvSpPr/>
              <p:nvPr/>
            </p:nvSpPr>
            <p:spPr>
              <a:xfrm>
                <a:off x="50040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22">
                <a:extLst>
                  <a:ext uri="{FF2B5EF4-FFF2-40B4-BE49-F238E27FC236}">
                    <a16:creationId xmlns:a16="http://schemas.microsoft.com/office/drawing/2014/main" id="{779498AD-11C2-4E7B-9C2D-1C098BC04AD4}"/>
                  </a:ext>
                </a:extLst>
              </p:cNvPr>
              <p:cNvSpPr/>
              <p:nvPr/>
            </p:nvSpPr>
            <p:spPr>
              <a:xfrm flipH="1">
                <a:off x="68042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8" name="テキスト ボックス 37">
            <a:extLst>
              <a:ext uri="{FF2B5EF4-FFF2-40B4-BE49-F238E27FC236}">
                <a16:creationId xmlns:a16="http://schemas.microsoft.com/office/drawing/2014/main" id="{ACB22E21-6B24-4761-B7FE-E47DE44100ED}"/>
              </a:ext>
            </a:extLst>
          </p:cNvPr>
          <p:cNvSpPr txBox="1"/>
          <p:nvPr/>
        </p:nvSpPr>
        <p:spPr>
          <a:xfrm>
            <a:off x="4188041" y="1891387"/>
            <a:ext cx="245245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sym typeface="Wingdings" panose="05000000000000000000" pitchFamily="2" charset="2"/>
              </a:rPr>
              <a:t>In this case, we can find the area between 27 and 32, and then subtract it from 1…</a:t>
            </a:r>
          </a:p>
        </p:txBody>
      </p:sp>
      <p:sp>
        <p:nvSpPr>
          <p:cNvPr id="39" name="テキスト ボックス 38">
            <a:extLst>
              <a:ext uri="{FF2B5EF4-FFF2-40B4-BE49-F238E27FC236}">
                <a16:creationId xmlns:a16="http://schemas.microsoft.com/office/drawing/2014/main" id="{666F5DC9-DFA9-46C5-8373-50AE873D5FEF}"/>
              </a:ext>
            </a:extLst>
          </p:cNvPr>
          <p:cNvSpPr txBox="1"/>
          <p:nvPr/>
        </p:nvSpPr>
        <p:spPr>
          <a:xfrm>
            <a:off x="4289285" y="4811382"/>
            <a:ext cx="1329837" cy="276999"/>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Press equals</a:t>
            </a:r>
            <a:endParaRPr lang="en-GB" sz="1200" dirty="0">
              <a:solidFill>
                <a:srgbClr val="FF0000"/>
              </a:solidFill>
              <a:latin typeface="Comic Sans MS" panose="030F0702030302020204" pitchFamily="66" charset="0"/>
            </a:endParaRPr>
          </a:p>
        </p:txBody>
      </p:sp>
      <p:sp>
        <p:nvSpPr>
          <p:cNvPr id="40" name="テキスト ボックス 39">
            <a:extLst>
              <a:ext uri="{FF2B5EF4-FFF2-40B4-BE49-F238E27FC236}">
                <a16:creationId xmlns:a16="http://schemas.microsoft.com/office/drawing/2014/main" id="{D6B001C2-AADE-4D2B-BB86-4466681DA45E}"/>
              </a:ext>
            </a:extLst>
          </p:cNvPr>
          <p:cNvSpPr txBox="1"/>
          <p:nvPr/>
        </p:nvSpPr>
        <p:spPr>
          <a:xfrm>
            <a:off x="4289285" y="5481942"/>
            <a:ext cx="2129937" cy="646331"/>
          </a:xfrm>
          <a:prstGeom prst="rect">
            <a:avLst/>
          </a:prstGeom>
          <a:noFill/>
        </p:spPr>
        <p:txBody>
          <a:bodyPr wrap="square" rtlCol="0">
            <a:spAutoFit/>
          </a:bodyPr>
          <a:lstStyle/>
          <a:p>
            <a:r>
              <a:rPr lang="en-US" sz="1200" dirty="0">
                <a:solidFill>
                  <a:srgbClr val="FF0000"/>
                </a:solidFill>
                <a:latin typeface="Comic Sans MS" panose="030F0702030302020204" pitchFamily="66" charset="0"/>
                <a:sym typeface="Wingdings" panose="05000000000000000000" pitchFamily="2" charset="2"/>
              </a:rPr>
              <a:t> In this case, remember that you need to subtract the answer from 1…</a:t>
            </a:r>
            <a:endParaRPr lang="en-GB" sz="1200" dirty="0">
              <a:solidFill>
                <a:srgbClr val="FF0000"/>
              </a:solidFill>
              <a:latin typeface="Comic Sans MS" panose="030F0702030302020204" pitchFamily="66" charset="0"/>
            </a:endParaRPr>
          </a:p>
        </p:txBody>
      </p:sp>
      <p:pic>
        <p:nvPicPr>
          <p:cNvPr id="17" name="図 16">
            <a:extLst>
              <a:ext uri="{FF2B5EF4-FFF2-40B4-BE49-F238E27FC236}">
                <a16:creationId xmlns:a16="http://schemas.microsoft.com/office/drawing/2014/main" id="{8017D19A-7DB3-40E2-9361-C28FF307667F}"/>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l="23721" t="38910" r="15307" b="26743"/>
          <a:stretch/>
        </p:blipFill>
        <p:spPr>
          <a:xfrm>
            <a:off x="6471820" y="3603522"/>
            <a:ext cx="2502345" cy="1057254"/>
          </a:xfrm>
          <a:prstGeom prst="rect">
            <a:avLst/>
          </a:prstGeom>
        </p:spPr>
      </p:pic>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66A75D5B-7817-4039-AE1A-B970956580AD}"/>
                  </a:ext>
                </a:extLst>
              </p:cNvPr>
              <p:cNvSpPr txBox="1"/>
              <p:nvPr/>
            </p:nvSpPr>
            <p:spPr>
              <a:xfrm>
                <a:off x="4304080" y="5065099"/>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m:t>
                      </m:r>
                      <m:r>
                        <a:rPr lang="en-US" sz="1400" b="0" i="1" dirty="0" smtClean="0">
                          <a:solidFill>
                            <a:srgbClr val="FF0000"/>
                          </a:solidFill>
                          <a:latin typeface="Cambria Math" panose="02040503050406030204" pitchFamily="18" charset="0"/>
                        </a:rPr>
                        <m:t>0.4648</m:t>
                      </m:r>
                    </m:oMath>
                  </m:oMathPara>
                </a14:m>
                <a:endParaRPr lang="en-GB" sz="1400" dirty="0">
                  <a:solidFill>
                    <a:srgbClr val="FF0000"/>
                  </a:solidFill>
                </a:endParaRPr>
              </a:p>
            </p:txBody>
          </p:sp>
        </mc:Choice>
        <mc:Fallback xmlns="">
          <p:sp>
            <p:nvSpPr>
              <p:cNvPr id="41" name="テキスト ボックス 40">
                <a:extLst>
                  <a:ext uri="{FF2B5EF4-FFF2-40B4-BE49-F238E27FC236}">
                    <a16:creationId xmlns:a16="http://schemas.microsoft.com/office/drawing/2014/main" id="{66A75D5B-7817-4039-AE1A-B970956580AD}"/>
                  </a:ext>
                </a:extLst>
              </p:cNvPr>
              <p:cNvSpPr txBox="1">
                <a:spLocks noRot="1" noChangeAspect="1" noMove="1" noResize="1" noEditPoints="1" noAdjustHandles="1" noChangeArrowheads="1" noChangeShapeType="1" noTextEdit="1"/>
              </p:cNvSpPr>
              <p:nvPr/>
            </p:nvSpPr>
            <p:spPr>
              <a:xfrm>
                <a:off x="4304080" y="5065099"/>
                <a:ext cx="943079"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B082AD8C-041F-4BC3-B2D6-DA313F0B9E5D}"/>
                  </a:ext>
                </a:extLst>
              </p:cNvPr>
              <p:cNvSpPr txBox="1"/>
              <p:nvPr/>
            </p:nvSpPr>
            <p:spPr>
              <a:xfrm>
                <a:off x="3007940" y="4612338"/>
                <a:ext cx="9430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rPr>
                        <m:t>=</m:t>
                      </m:r>
                      <m:r>
                        <a:rPr lang="en-US" sz="1400" b="0" i="1" dirty="0" smtClean="0">
                          <a:solidFill>
                            <a:srgbClr val="FF0000"/>
                          </a:solidFill>
                          <a:latin typeface="Cambria Math" panose="02040503050406030204" pitchFamily="18" charset="0"/>
                        </a:rPr>
                        <m:t>0.5352</m:t>
                      </m:r>
                    </m:oMath>
                  </m:oMathPara>
                </a14:m>
                <a:endParaRPr lang="en-GB" sz="1400" dirty="0">
                  <a:solidFill>
                    <a:srgbClr val="FF0000"/>
                  </a:solidFill>
                </a:endParaRPr>
              </a:p>
            </p:txBody>
          </p:sp>
        </mc:Choice>
        <mc:Fallback xmlns="">
          <p:sp>
            <p:nvSpPr>
              <p:cNvPr id="43" name="テキスト ボックス 42">
                <a:extLst>
                  <a:ext uri="{FF2B5EF4-FFF2-40B4-BE49-F238E27FC236}">
                    <a16:creationId xmlns:a16="http://schemas.microsoft.com/office/drawing/2014/main" id="{B082AD8C-041F-4BC3-B2D6-DA313F0B9E5D}"/>
                  </a:ext>
                </a:extLst>
              </p:cNvPr>
              <p:cNvSpPr txBox="1">
                <a:spLocks noRot="1" noChangeAspect="1" noMove="1" noResize="1" noEditPoints="1" noAdjustHandles="1" noChangeArrowheads="1" noChangeShapeType="1" noTextEdit="1"/>
              </p:cNvSpPr>
              <p:nvPr/>
            </p:nvSpPr>
            <p:spPr>
              <a:xfrm>
                <a:off x="3007940" y="4612338"/>
                <a:ext cx="943079" cy="307777"/>
              </a:xfrm>
              <a:prstGeom prst="rect">
                <a:avLst/>
              </a:prstGeom>
              <a:blipFill>
                <a:blip r:embed="rId1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211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linds(horizontal)">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horizontal)">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linds(horizont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linds(horizontal)">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22" grpId="0"/>
      <p:bldP spid="27" grpId="0"/>
      <p:bldP spid="33" grpId="0"/>
      <p:bldP spid="38" grpId="0"/>
      <p:bldP spid="39" grpId="0"/>
      <p:bldP spid="40" grpId="0"/>
      <p:bldP spid="41"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3579D-BADB-4CB7-B073-B1A7FA9A53E7}"/>
              </a:ext>
            </a:extLst>
          </p:cNvPr>
          <p:cNvSpPr>
            <a:spLocks noGrp="1"/>
          </p:cNvSpPr>
          <p:nvPr>
            <p:ph type="title"/>
          </p:nvPr>
        </p:nvSpPr>
        <p:spPr>
          <a:xfrm>
            <a:off x="628650" y="187573"/>
            <a:ext cx="7886700" cy="1325563"/>
          </a:xfrm>
        </p:spPr>
        <p:txBody>
          <a:bodyPr>
            <a:normAutofit/>
          </a:bodyPr>
          <a:lstStyle/>
          <a:p>
            <a:pPr algn="ctr"/>
            <a:r>
              <a:rPr lang="en-US" dirty="0">
                <a:latin typeface="Comic Sans MS" panose="030F0702030302020204" pitchFamily="66" charset="0"/>
              </a:rPr>
              <a:t>The normal distribution</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05EC9A-9A67-481E-9F6E-17B5E76AB2CF}"/>
                  </a:ext>
                </a:extLst>
              </p:cNvPr>
              <p:cNvSpPr>
                <a:spLocks noGrp="1"/>
              </p:cNvSpPr>
              <p:nvPr>
                <p:ph idx="1"/>
              </p:nvPr>
            </p:nvSpPr>
            <p:spPr>
              <a:xfrm>
                <a:off x="230820" y="1544715"/>
                <a:ext cx="3551068" cy="4632248"/>
              </a:xfrm>
            </p:spPr>
            <p:txBody>
              <a:bodyPr>
                <a:normAutofit/>
              </a:bodyPr>
              <a:lstStyle/>
              <a:p>
                <a:pPr marL="0" indent="0" algn="ctr">
                  <a:buNone/>
                </a:pPr>
                <a:r>
                  <a:rPr lang="en-US" sz="1600" b="1" dirty="0">
                    <a:latin typeface="Comic Sans MS" panose="030F0702030302020204" pitchFamily="66" charset="0"/>
                  </a:rPr>
                  <a:t>You need to be able to use the normal cumulative distribution function on your calculator to find probabilities</a:t>
                </a:r>
                <a:endParaRPr lang="en-US" sz="16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An IQ test is applied to a population of adults</a:t>
                </a:r>
                <a:r>
                  <a:rPr lang="en-GB" sz="1400" dirty="0">
                    <a:latin typeface="Comic Sans MS" panose="030F0702030302020204" pitchFamily="66" charset="0"/>
                  </a:rPr>
                  <a:t>. The scores, X, on the test are found to be normally distributed with </a:t>
                </a:r>
                <a14:m>
                  <m:oMath xmlns:m="http://schemas.openxmlformats.org/officeDocument/2006/math">
                    <m:r>
                      <a:rPr lang="en-US" sz="1400" b="0" i="1" smtClean="0">
                        <a:latin typeface="Cambria Math" panose="02040503050406030204" pitchFamily="18" charset="0"/>
                      </a:rPr>
                      <m:t>𝑋</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𝑁</m:t>
                    </m:r>
                    <m:r>
                      <a:rPr lang="en-US" sz="1400" b="0" i="1" smtClean="0">
                        <a:latin typeface="Cambria Math" panose="02040503050406030204" pitchFamily="18" charset="0"/>
                        <a:ea typeface="Cambria Math" panose="02040503050406030204" pitchFamily="18" charset="0"/>
                      </a:rPr>
                      <m:t>(100,</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15</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oMath>
                </a14:m>
                <a:r>
                  <a:rPr lang="en-GB" sz="1400" dirty="0">
                    <a:latin typeface="Comic Sans MS" panose="030F0702030302020204" pitchFamily="66" charset="0"/>
                  </a:rPr>
                  <a:t>. Adults scoring more that 140 on the test are classified as ‘genius’. </a:t>
                </a:r>
              </a:p>
              <a:p>
                <a:pPr marL="0" indent="0" algn="ctr">
                  <a:buNone/>
                </a:pPr>
                <a:endParaRPr lang="en-GB" sz="1400" dirty="0">
                  <a:latin typeface="Comic Sans MS" panose="030F0702030302020204" pitchFamily="66" charset="0"/>
                </a:endParaRPr>
              </a:p>
              <a:p>
                <a:pPr marL="342900" indent="-342900" algn="ctr">
                  <a:buAutoNum type="alphaLcParenR"/>
                </a:pPr>
                <a:r>
                  <a:rPr lang="en-GB" sz="1400" dirty="0">
                    <a:latin typeface="Comic Sans MS" panose="030F0702030302020204" pitchFamily="66" charset="0"/>
                  </a:rPr>
                  <a:t>Find the probability that an adult chosen at random achieves a ‘genius’ classification</a:t>
                </a:r>
              </a:p>
              <a:p>
                <a:pPr marL="342900" indent="-342900" algn="ctr">
                  <a:buAutoNum type="alphaLcParenR"/>
                </a:pPr>
                <a:endParaRPr lang="en-GB" sz="1400" dirty="0">
                  <a:latin typeface="Comic Sans MS" panose="030F0702030302020204" pitchFamily="66" charset="0"/>
                </a:endParaRPr>
              </a:p>
              <a:p>
                <a:pPr marL="342900" indent="-342900" algn="ctr">
                  <a:buAutoNum type="alphaLcParenR"/>
                </a:pPr>
                <a:r>
                  <a:rPr lang="en-GB" sz="1400" dirty="0">
                    <a:latin typeface="Comic Sans MS" panose="030F0702030302020204" pitchFamily="66" charset="0"/>
                  </a:rPr>
                  <a:t>Twenty adults take the test. Find the probability that two or more and classified as ‘genius’ </a:t>
                </a:r>
                <a:endParaRPr lang="en-US" sz="1400" dirty="0">
                  <a:latin typeface="Comic Sans MS" panose="030F0702030302020204" pitchFamily="66" charset="0"/>
                </a:endParaRPr>
              </a:p>
            </p:txBody>
          </p:sp>
        </mc:Choice>
        <mc:Fallback xmlns="">
          <p:sp>
            <p:nvSpPr>
              <p:cNvPr id="3" name="コンテンツ プレースホルダー 2">
                <a:extLst>
                  <a:ext uri="{FF2B5EF4-FFF2-40B4-BE49-F238E27FC236}">
                    <a16:creationId xmlns:a16="http://schemas.microsoft.com/office/drawing/2014/main" id="{2C05EC9A-9A67-481E-9F6E-17B5E76AB2CF}"/>
                  </a:ext>
                </a:extLst>
              </p:cNvPr>
              <p:cNvSpPr>
                <a:spLocks noGrp="1" noRot="1" noChangeAspect="1" noMove="1" noResize="1" noEditPoints="1" noAdjustHandles="1" noChangeArrowheads="1" noChangeShapeType="1" noTextEdit="1"/>
              </p:cNvSpPr>
              <p:nvPr>
                <p:ph idx="1"/>
              </p:nvPr>
            </p:nvSpPr>
            <p:spPr>
              <a:xfrm>
                <a:off x="230820" y="1544715"/>
                <a:ext cx="3551068" cy="4632248"/>
              </a:xfrm>
              <a:blipFill>
                <a:blip r:embed="rId2"/>
                <a:stretch>
                  <a:fillRect l="-344" t="-789" r="-1890"/>
                </a:stretch>
              </a:blipFill>
            </p:spPr>
            <p:txBody>
              <a:bodyPr/>
              <a:lstStyle/>
              <a:p>
                <a:r>
                  <a:rPr lang="en-GB">
                    <a:noFill/>
                  </a:rPr>
                  <a:t> </a:t>
                </a:r>
              </a:p>
            </p:txBody>
          </p:sp>
        </mc:Fallback>
      </mc:AlternateContent>
      <p:sp>
        <p:nvSpPr>
          <p:cNvPr id="4" name="コンテンツ プレースホルダー 2">
            <a:extLst>
              <a:ext uri="{FF2B5EF4-FFF2-40B4-BE49-F238E27FC236}">
                <a16:creationId xmlns:a16="http://schemas.microsoft.com/office/drawing/2014/main" id="{C563D3B5-7AF1-4E4C-9D94-D4E85AA9E473}"/>
              </a:ext>
            </a:extLst>
          </p:cNvPr>
          <p:cNvSpPr txBox="1">
            <a:spLocks/>
          </p:cNvSpPr>
          <p:nvPr/>
        </p:nvSpPr>
        <p:spPr>
          <a:xfrm>
            <a:off x="8613201" y="6547282"/>
            <a:ext cx="530799" cy="310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latin typeface="Comic Sans MS" panose="030F0702030302020204" pitchFamily="66" charset="0"/>
              </a:rPr>
              <a:t>3B</a:t>
            </a:r>
            <a:endParaRPr lang="en-GB" sz="1600" dirty="0">
              <a:latin typeface="Comic Sans MS" panose="030F0702030302020204" pitchFamily="66" charset="0"/>
            </a:endParaRPr>
          </a:p>
        </p:txBody>
      </p:sp>
      <p:sp>
        <p:nvSpPr>
          <p:cNvPr id="15" name="テキスト ボックス 14">
            <a:extLst>
              <a:ext uri="{FF2B5EF4-FFF2-40B4-BE49-F238E27FC236}">
                <a16:creationId xmlns:a16="http://schemas.microsoft.com/office/drawing/2014/main" id="{FDEEBA5E-2ED8-42C8-8B63-BA6AFBAFC000}"/>
              </a:ext>
            </a:extLst>
          </p:cNvPr>
          <p:cNvSpPr txBox="1"/>
          <p:nvPr/>
        </p:nvSpPr>
        <p:spPr>
          <a:xfrm flipH="1">
            <a:off x="4015739" y="1531620"/>
            <a:ext cx="4937759" cy="954107"/>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Use your calculator as before. The lower limit should be 140, the upper limit should be at least 175 (5 times the standard deviation). The mean is 100 and the standard deviation is 15… </a:t>
            </a:r>
            <a:endParaRPr lang="en-GB" sz="1400" dirty="0">
              <a:solidFill>
                <a:srgbClr val="FF0000"/>
              </a:solidFill>
              <a:latin typeface="Comic Sans MS" panose="030F0702030302020204" pitchFamily="66" charset="0"/>
            </a:endParaRPr>
          </a:p>
        </p:txBody>
      </p:sp>
      <p:sp>
        <p:nvSpPr>
          <p:cNvPr id="41" name="テキスト ボックス 40">
            <a:extLst>
              <a:ext uri="{FF2B5EF4-FFF2-40B4-BE49-F238E27FC236}">
                <a16:creationId xmlns:a16="http://schemas.microsoft.com/office/drawing/2014/main" id="{B07FB362-9E69-4405-8FE5-7ED5B04E1027}"/>
              </a:ext>
            </a:extLst>
          </p:cNvPr>
          <p:cNvSpPr txBox="1"/>
          <p:nvPr/>
        </p:nvSpPr>
        <p:spPr>
          <a:xfrm flipH="1">
            <a:off x="1630677" y="4922520"/>
            <a:ext cx="1089662" cy="307777"/>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 0.00383</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6535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3579D-BADB-4CB7-B073-B1A7FA9A53E7}"/>
              </a:ext>
            </a:extLst>
          </p:cNvPr>
          <p:cNvSpPr>
            <a:spLocks noGrp="1"/>
          </p:cNvSpPr>
          <p:nvPr>
            <p:ph type="title"/>
          </p:nvPr>
        </p:nvSpPr>
        <p:spPr>
          <a:xfrm>
            <a:off x="628650" y="187573"/>
            <a:ext cx="7886700" cy="1325563"/>
          </a:xfrm>
        </p:spPr>
        <p:txBody>
          <a:bodyPr>
            <a:normAutofit/>
          </a:bodyPr>
          <a:lstStyle/>
          <a:p>
            <a:pPr algn="ctr"/>
            <a:r>
              <a:rPr lang="en-US" dirty="0">
                <a:latin typeface="Comic Sans MS" panose="030F0702030302020204" pitchFamily="66" charset="0"/>
              </a:rPr>
              <a:t>The normal distribution</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05EC9A-9A67-481E-9F6E-17B5E76AB2CF}"/>
                  </a:ext>
                </a:extLst>
              </p:cNvPr>
              <p:cNvSpPr>
                <a:spLocks noGrp="1"/>
              </p:cNvSpPr>
              <p:nvPr>
                <p:ph idx="1"/>
              </p:nvPr>
            </p:nvSpPr>
            <p:spPr>
              <a:xfrm>
                <a:off x="230820" y="1544715"/>
                <a:ext cx="3551068" cy="4632248"/>
              </a:xfrm>
            </p:spPr>
            <p:txBody>
              <a:bodyPr>
                <a:normAutofit/>
              </a:bodyPr>
              <a:lstStyle/>
              <a:p>
                <a:pPr marL="0" indent="0" algn="ctr">
                  <a:buNone/>
                </a:pPr>
                <a:r>
                  <a:rPr lang="en-US" sz="1600" b="1" dirty="0">
                    <a:latin typeface="Comic Sans MS" panose="030F0702030302020204" pitchFamily="66" charset="0"/>
                  </a:rPr>
                  <a:t>You need to be able to use the normal cumulative distribution function on your calculator to find probabilities</a:t>
                </a:r>
                <a:endParaRPr lang="en-US" sz="16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An IQ test is applied to a population of adults</a:t>
                </a:r>
                <a:r>
                  <a:rPr lang="en-GB" sz="1400" dirty="0">
                    <a:latin typeface="Comic Sans MS" panose="030F0702030302020204" pitchFamily="66" charset="0"/>
                  </a:rPr>
                  <a:t>. The scores, X, on the test are found to be normally distributed with </a:t>
                </a:r>
                <a14:m>
                  <m:oMath xmlns:m="http://schemas.openxmlformats.org/officeDocument/2006/math">
                    <m:r>
                      <a:rPr lang="en-US" sz="1400" b="0" i="1" smtClean="0">
                        <a:latin typeface="Cambria Math" panose="02040503050406030204" pitchFamily="18" charset="0"/>
                      </a:rPr>
                      <m:t>𝑋</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𝑁</m:t>
                    </m:r>
                    <m:r>
                      <a:rPr lang="en-US" sz="1400" b="0" i="1" smtClean="0">
                        <a:latin typeface="Cambria Math" panose="02040503050406030204" pitchFamily="18" charset="0"/>
                        <a:ea typeface="Cambria Math" panose="02040503050406030204" pitchFamily="18" charset="0"/>
                      </a:rPr>
                      <m:t>(100,</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15</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oMath>
                </a14:m>
                <a:r>
                  <a:rPr lang="en-GB" sz="1400" dirty="0">
                    <a:latin typeface="Comic Sans MS" panose="030F0702030302020204" pitchFamily="66" charset="0"/>
                  </a:rPr>
                  <a:t>. Adults scoring more that 140 on the test are classified as ‘genius’. </a:t>
                </a:r>
              </a:p>
              <a:p>
                <a:pPr marL="0" indent="0" algn="ctr">
                  <a:buNone/>
                </a:pPr>
                <a:endParaRPr lang="en-GB" sz="1400" dirty="0">
                  <a:latin typeface="Comic Sans MS" panose="030F0702030302020204" pitchFamily="66" charset="0"/>
                </a:endParaRPr>
              </a:p>
              <a:p>
                <a:pPr marL="342900" indent="-342900" algn="ctr">
                  <a:buAutoNum type="alphaLcParenR"/>
                </a:pPr>
                <a:r>
                  <a:rPr lang="en-GB" sz="1400" dirty="0">
                    <a:latin typeface="Comic Sans MS" panose="030F0702030302020204" pitchFamily="66" charset="0"/>
                  </a:rPr>
                  <a:t>Find the probability that an adult chosen at random achieves a ‘genius’ classification</a:t>
                </a:r>
              </a:p>
              <a:p>
                <a:pPr marL="342900" indent="-342900" algn="ctr">
                  <a:buAutoNum type="alphaLcParenR"/>
                </a:pPr>
                <a:endParaRPr lang="en-GB" sz="1400" dirty="0">
                  <a:latin typeface="Comic Sans MS" panose="030F0702030302020204" pitchFamily="66" charset="0"/>
                </a:endParaRPr>
              </a:p>
              <a:p>
                <a:pPr marL="342900" indent="-342900" algn="ctr">
                  <a:buAutoNum type="alphaLcParenR"/>
                </a:pPr>
                <a:r>
                  <a:rPr lang="en-GB" sz="1400" dirty="0">
                    <a:latin typeface="Comic Sans MS" panose="030F0702030302020204" pitchFamily="66" charset="0"/>
                  </a:rPr>
                  <a:t>Twenty adults take the test. Find the probability that two or more and classified as ‘genius’ </a:t>
                </a:r>
                <a:endParaRPr lang="en-US" sz="1400" dirty="0">
                  <a:latin typeface="Comic Sans MS" panose="030F0702030302020204" pitchFamily="66" charset="0"/>
                </a:endParaRPr>
              </a:p>
            </p:txBody>
          </p:sp>
        </mc:Choice>
        <mc:Fallback xmlns="">
          <p:sp>
            <p:nvSpPr>
              <p:cNvPr id="3" name="コンテンツ プレースホルダー 2">
                <a:extLst>
                  <a:ext uri="{FF2B5EF4-FFF2-40B4-BE49-F238E27FC236}">
                    <a16:creationId xmlns:a16="http://schemas.microsoft.com/office/drawing/2014/main" id="{2C05EC9A-9A67-481E-9F6E-17B5E76AB2CF}"/>
                  </a:ext>
                </a:extLst>
              </p:cNvPr>
              <p:cNvSpPr>
                <a:spLocks noGrp="1" noRot="1" noChangeAspect="1" noMove="1" noResize="1" noEditPoints="1" noAdjustHandles="1" noChangeArrowheads="1" noChangeShapeType="1" noTextEdit="1"/>
              </p:cNvSpPr>
              <p:nvPr>
                <p:ph idx="1"/>
              </p:nvPr>
            </p:nvSpPr>
            <p:spPr>
              <a:xfrm>
                <a:off x="230820" y="1544715"/>
                <a:ext cx="3551068" cy="4632248"/>
              </a:xfrm>
              <a:blipFill>
                <a:blip r:embed="rId2"/>
                <a:stretch>
                  <a:fillRect l="-344" t="-789" r="-1890"/>
                </a:stretch>
              </a:blipFill>
            </p:spPr>
            <p:txBody>
              <a:bodyPr/>
              <a:lstStyle/>
              <a:p>
                <a:r>
                  <a:rPr lang="en-GB">
                    <a:noFill/>
                  </a:rPr>
                  <a:t> </a:t>
                </a:r>
              </a:p>
            </p:txBody>
          </p:sp>
        </mc:Fallback>
      </mc:AlternateContent>
      <p:sp>
        <p:nvSpPr>
          <p:cNvPr id="4" name="コンテンツ プレースホルダー 2">
            <a:extLst>
              <a:ext uri="{FF2B5EF4-FFF2-40B4-BE49-F238E27FC236}">
                <a16:creationId xmlns:a16="http://schemas.microsoft.com/office/drawing/2014/main" id="{C563D3B5-7AF1-4E4C-9D94-D4E85AA9E473}"/>
              </a:ext>
            </a:extLst>
          </p:cNvPr>
          <p:cNvSpPr txBox="1">
            <a:spLocks/>
          </p:cNvSpPr>
          <p:nvPr/>
        </p:nvSpPr>
        <p:spPr>
          <a:xfrm>
            <a:off x="8613201" y="6547282"/>
            <a:ext cx="530799" cy="310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latin typeface="Comic Sans MS" panose="030F0702030302020204" pitchFamily="66" charset="0"/>
              </a:rPr>
              <a:t>3B</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FDEEBA5E-2ED8-42C8-8B63-BA6AFBAFC000}"/>
                  </a:ext>
                </a:extLst>
              </p:cNvPr>
              <p:cNvSpPr txBox="1"/>
              <p:nvPr/>
            </p:nvSpPr>
            <p:spPr>
              <a:xfrm flipH="1">
                <a:off x="3835152" y="1318555"/>
                <a:ext cx="5246704" cy="5262979"/>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For this part you will need to use what you learned in year 12 (the binomial distribution)</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rPr>
                  <a:t>There are 20 adults in the sample, and the probability of a genius is 0.00383</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rPr>
                  <a:t>Therefore, for this part, </a:t>
                </a:r>
                <a14:m>
                  <m:oMath xmlns:m="http://schemas.openxmlformats.org/officeDocument/2006/math">
                    <m:r>
                      <a:rPr lang="en-US" sz="1400" b="0" i="1" smtClean="0">
                        <a:solidFill>
                          <a:srgbClr val="FF0000"/>
                        </a:solidFill>
                        <a:latin typeface="Cambria Math" panose="02040503050406030204" pitchFamily="18" charset="0"/>
                      </a:rPr>
                      <m:t>𝑋</m:t>
                    </m:r>
                    <m:r>
                      <a:rPr lang="en-US" sz="1400" b="0" i="1" smtClean="0">
                        <a:solidFill>
                          <a:srgbClr val="FF0000"/>
                        </a:solidFill>
                        <a:latin typeface="Cambria Math" panose="02040503050406030204" pitchFamily="18" charset="0"/>
                        <a:ea typeface="Cambria Math" panose="02040503050406030204" pitchFamily="18" charset="0"/>
                      </a:rPr>
                      <m:t>~</m:t>
                    </m:r>
                    <m:r>
                      <a:rPr lang="en-US" sz="1400" b="0" i="1" smtClean="0">
                        <a:solidFill>
                          <a:srgbClr val="FF0000"/>
                        </a:solidFill>
                        <a:latin typeface="Cambria Math" panose="02040503050406030204" pitchFamily="18" charset="0"/>
                        <a:ea typeface="Cambria Math" panose="02040503050406030204" pitchFamily="18" charset="0"/>
                      </a:rPr>
                      <m:t>𝐵</m:t>
                    </m:r>
                    <m:r>
                      <a:rPr lang="en-US" sz="1400" b="0" i="1" smtClean="0">
                        <a:solidFill>
                          <a:srgbClr val="FF0000"/>
                        </a:solidFill>
                        <a:latin typeface="Cambria Math" panose="02040503050406030204" pitchFamily="18" charset="0"/>
                        <a:ea typeface="Cambria Math" panose="02040503050406030204" pitchFamily="18" charset="0"/>
                      </a:rPr>
                      <m:t>(20,0.00383)</m:t>
                    </m:r>
                  </m:oMath>
                </a14:m>
                <a:endParaRPr lang="en-GB" sz="1400" dirty="0">
                  <a:solidFill>
                    <a:srgbClr val="FF0000"/>
                  </a:solidFill>
                  <a:latin typeface="Comic Sans MS" panose="030F0702030302020204" pitchFamily="66" charset="0"/>
                </a:endParaRP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rPr>
                  <a:t>If we let </a:t>
                </a:r>
                <a14:m>
                  <m:oMath xmlns:m="http://schemas.openxmlformats.org/officeDocument/2006/math">
                    <m:r>
                      <a:rPr lang="en-US" sz="1400" i="1" dirty="0" smtClean="0">
                        <a:solidFill>
                          <a:srgbClr val="FF0000"/>
                        </a:solidFill>
                        <a:latin typeface="Cambria Math" panose="02040503050406030204" pitchFamily="18" charset="0"/>
                      </a:rPr>
                      <m:t>𝑌</m:t>
                    </m:r>
                    <m:r>
                      <a:rPr lang="en-US" sz="1400" i="1" dirty="0" smtClean="0">
                        <a:solidFill>
                          <a:srgbClr val="FF0000"/>
                        </a:solidFill>
                        <a:latin typeface="Cambria Math" panose="02040503050406030204" pitchFamily="18" charset="0"/>
                      </a:rPr>
                      <m:t>=</m:t>
                    </m:r>
                    <m:r>
                      <a:rPr lang="en-US" sz="1400" i="1" dirty="0" smtClean="0">
                        <a:solidFill>
                          <a:srgbClr val="FF0000"/>
                        </a:solidFill>
                        <a:latin typeface="Cambria Math" panose="02040503050406030204" pitchFamily="18" charset="0"/>
                      </a:rPr>
                      <m:t>𝑛𝑢𝑚𝑏𝑒𝑟</m:t>
                    </m:r>
                    <m:r>
                      <a:rPr lang="en-US" sz="1400" i="1" dirty="0" smtClean="0">
                        <a:solidFill>
                          <a:srgbClr val="FF0000"/>
                        </a:solidFill>
                        <a:latin typeface="Cambria Math" panose="02040503050406030204" pitchFamily="18" charset="0"/>
                      </a:rPr>
                      <m:t> </m:t>
                    </m:r>
                    <m:r>
                      <a:rPr lang="en-US" sz="1400" i="1" dirty="0" smtClean="0">
                        <a:solidFill>
                          <a:srgbClr val="FF0000"/>
                        </a:solidFill>
                        <a:latin typeface="Cambria Math" panose="02040503050406030204" pitchFamily="18" charset="0"/>
                      </a:rPr>
                      <m:t>𝑜𝑓</m:t>
                    </m:r>
                    <m:r>
                      <a:rPr lang="en-US" sz="1400" i="1" dirty="0" smtClean="0">
                        <a:solidFill>
                          <a:srgbClr val="FF0000"/>
                        </a:solidFill>
                        <a:latin typeface="Cambria Math" panose="02040503050406030204" pitchFamily="18" charset="0"/>
                      </a:rPr>
                      <m:t> </m:t>
                    </m:r>
                    <m:r>
                      <a:rPr lang="en-US" sz="1400" i="1" dirty="0" smtClean="0">
                        <a:solidFill>
                          <a:srgbClr val="FF0000"/>
                        </a:solidFill>
                        <a:latin typeface="Cambria Math" panose="02040503050406030204" pitchFamily="18" charset="0"/>
                      </a:rPr>
                      <m:t>𝑔𝑒𝑛𝑖𝑢𝑠𝑒𝑠</m:t>
                    </m:r>
                  </m:oMath>
                </a14:m>
                <a:r>
                  <a:rPr lang="en-GB" sz="1400" dirty="0">
                    <a:solidFill>
                      <a:srgbClr val="FF0000"/>
                    </a:solidFill>
                    <a:latin typeface="Comic Sans MS" panose="030F0702030302020204" pitchFamily="66" charset="0"/>
                  </a:rPr>
                  <a:t>, we want:</a:t>
                </a:r>
              </a:p>
              <a:p>
                <a:endParaRPr lang="en-US" sz="1400" dirty="0">
                  <a:solidFill>
                    <a:srgbClr val="FF0000"/>
                  </a:solidFill>
                  <a:latin typeface="Comic Sans MS" panose="030F0702030302020204" pitchFamily="66" charset="0"/>
                </a:endParaRPr>
              </a:p>
              <a:p>
                <a:pPr/>
                <a14:m>
                  <m:oMathPara xmlns:m="http://schemas.openxmlformats.org/officeDocument/2006/math">
                    <m:oMathParaPr>
                      <m:jc m:val="left"/>
                    </m:oMathParaPr>
                    <m:oMath xmlns:m="http://schemas.openxmlformats.org/officeDocument/2006/math">
                      <m:r>
                        <a:rPr lang="en-US" sz="1400" b="0" i="1" smtClean="0">
                          <a:solidFill>
                            <a:srgbClr val="FF0000"/>
                          </a:solidFill>
                          <a:latin typeface="Cambria Math" panose="02040503050406030204" pitchFamily="18" charset="0"/>
                        </a:rPr>
                        <m:t>𝑃</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𝑌</m:t>
                      </m:r>
                      <m:r>
                        <a:rPr lang="en-US" sz="1400" b="0" i="1" smtClean="0">
                          <a:solidFill>
                            <a:srgbClr val="FF0000"/>
                          </a:solidFill>
                          <a:latin typeface="Cambria Math" panose="02040503050406030204" pitchFamily="18" charset="0"/>
                          <a:ea typeface="Cambria Math" panose="02040503050406030204" pitchFamily="18" charset="0"/>
                        </a:rPr>
                        <m:t>≥2)</m:t>
                      </m:r>
                    </m:oMath>
                  </m:oMathPara>
                </a14:m>
                <a:endParaRPr lang="en-GB" sz="1400" dirty="0">
                  <a:solidFill>
                    <a:srgbClr val="FF0000"/>
                  </a:solidFill>
                  <a:latin typeface="Comic Sans MS" panose="030F0702030302020204" pitchFamily="66" charset="0"/>
                </a:endParaRPr>
              </a:p>
              <a:p>
                <a:endParaRPr lang="en-GB" sz="1400" dirty="0">
                  <a:solidFill>
                    <a:srgbClr val="FF0000"/>
                  </a:solidFill>
                  <a:latin typeface="Comic Sans MS" panose="030F0702030302020204" pitchFamily="66" charset="0"/>
                </a:endParaRPr>
              </a:p>
              <a:p>
                <a:r>
                  <a:rPr lang="en-GB" sz="1400" dirty="0">
                    <a:solidFill>
                      <a:srgbClr val="FF0000"/>
                    </a:solidFill>
                    <a:latin typeface="Comic Sans MS" panose="030F0702030302020204" pitchFamily="66" charset="0"/>
                  </a:rPr>
                  <a:t>which equals </a:t>
                </a:r>
                <a14:m>
                  <m:oMath xmlns:m="http://schemas.openxmlformats.org/officeDocument/2006/math">
                    <m:r>
                      <a:rPr lang="en-US" sz="1400" b="0" i="1" smtClean="0">
                        <a:solidFill>
                          <a:srgbClr val="FF0000"/>
                        </a:solidFill>
                        <a:latin typeface="Cambria Math" panose="02040503050406030204" pitchFamily="18" charset="0"/>
                      </a:rPr>
                      <m:t>1−</m:t>
                    </m:r>
                    <m:r>
                      <a:rPr lang="en-US" sz="1400" b="0" i="1" smtClean="0">
                        <a:solidFill>
                          <a:srgbClr val="FF0000"/>
                        </a:solidFill>
                        <a:latin typeface="Cambria Math" panose="02040503050406030204" pitchFamily="18" charset="0"/>
                      </a:rPr>
                      <m:t>𝑃</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𝑌</m:t>
                    </m:r>
                    <m:r>
                      <a:rPr lang="en-US" sz="1400" b="0" i="1" smtClean="0">
                        <a:solidFill>
                          <a:srgbClr val="FF0000"/>
                        </a:solidFill>
                        <a:latin typeface="Cambria Math" panose="02040503050406030204" pitchFamily="18" charset="0"/>
                      </a:rPr>
                      <m:t>&lt;2)</m:t>
                    </m:r>
                  </m:oMath>
                </a14:m>
                <a:r>
                  <a:rPr lang="en-GB" sz="1400" dirty="0">
                    <a:solidFill>
                      <a:srgbClr val="FF0000"/>
                    </a:solidFill>
                    <a:latin typeface="Comic Sans MS" panose="030F0702030302020204" pitchFamily="66" charset="0"/>
                  </a:rPr>
                  <a:t> </a:t>
                </a:r>
              </a:p>
              <a:p>
                <a:endParaRPr lang="en-GB" sz="1400" dirty="0">
                  <a:solidFill>
                    <a:srgbClr val="FF0000"/>
                  </a:solidFill>
                  <a:latin typeface="Comic Sans MS" panose="030F0702030302020204" pitchFamily="66" charset="0"/>
                </a:endParaRPr>
              </a:p>
              <a:p>
                <a:r>
                  <a:rPr lang="en-GB" sz="1400" dirty="0">
                    <a:solidFill>
                      <a:srgbClr val="FF0000"/>
                    </a:solidFill>
                    <a:latin typeface="Comic Sans MS" panose="030F0702030302020204" pitchFamily="66" charset="0"/>
                  </a:rPr>
                  <a:t>which equals </a:t>
                </a:r>
                <a14:m>
                  <m:oMath xmlns:m="http://schemas.openxmlformats.org/officeDocument/2006/math">
                    <m:r>
                      <a:rPr lang="en-US" sz="1400" b="0" i="1" smtClean="0">
                        <a:solidFill>
                          <a:srgbClr val="FF0000"/>
                        </a:solidFill>
                        <a:latin typeface="Cambria Math" panose="02040503050406030204" pitchFamily="18" charset="0"/>
                      </a:rPr>
                      <m:t>1−</m:t>
                    </m:r>
                    <m:r>
                      <a:rPr lang="en-US" sz="1400" b="0" i="1" smtClean="0">
                        <a:solidFill>
                          <a:srgbClr val="FF0000"/>
                        </a:solidFill>
                        <a:latin typeface="Cambria Math" panose="02040503050406030204" pitchFamily="18" charset="0"/>
                      </a:rPr>
                      <m:t>𝑃</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𝑌</m:t>
                    </m:r>
                    <m:r>
                      <a:rPr lang="en-US" sz="1400" b="0" i="1" smtClean="0">
                        <a:solidFill>
                          <a:srgbClr val="FF0000"/>
                        </a:solidFill>
                        <a:latin typeface="Cambria Math" panose="02040503050406030204" pitchFamily="18" charset="0"/>
                        <a:ea typeface="Cambria Math" panose="02040503050406030204" pitchFamily="18" charset="0"/>
                      </a:rPr>
                      <m:t>≤1)</m:t>
                    </m:r>
                  </m:oMath>
                </a14:m>
                <a:endParaRPr lang="en-GB" sz="1400" dirty="0">
                  <a:solidFill>
                    <a:srgbClr val="FF0000"/>
                  </a:solidFill>
                  <a:latin typeface="Comic Sans MS" panose="030F0702030302020204" pitchFamily="66" charset="0"/>
                </a:endParaRP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On your calculator, press 7, down, 1, 2, and input the number of successes we are considering (1), the  number of trials (20), and the probability of success (0.00383)</a:t>
                </a:r>
              </a:p>
              <a:p>
                <a:endParaRPr lang="en-US" sz="1400" dirty="0">
                  <a:solidFill>
                    <a:srgbClr val="FF0000"/>
                  </a:solidFill>
                  <a:latin typeface="Comic Sans MS" panose="030F0702030302020204" pitchFamily="66" charset="0"/>
                  <a:sym typeface="Wingdings" panose="05000000000000000000" pitchFamily="2" charset="2"/>
                </a:endParaRPr>
              </a:p>
              <a:p>
                <a:r>
                  <a:rPr lang="en-US" sz="1400" dirty="0">
                    <a:solidFill>
                      <a:srgbClr val="FF0000"/>
                    </a:solidFill>
                    <a:latin typeface="Comic Sans MS" panose="030F0702030302020204" pitchFamily="66" charset="0"/>
                    <a:sym typeface="Wingdings" panose="05000000000000000000" pitchFamily="2" charset="2"/>
                  </a:rPr>
                  <a:t> The calculator will give you the answer 0.9973… Remember to subtract this from 1</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So the answer is 0.00266</a:t>
                </a:r>
                <a:endParaRPr lang="en-GB" sz="1400" dirty="0">
                  <a:solidFill>
                    <a:srgbClr val="FF0000"/>
                  </a:solidFill>
                  <a:latin typeface="Comic Sans MS" panose="030F0702030302020204" pitchFamily="66" charset="0"/>
                </a:endParaRPr>
              </a:p>
            </p:txBody>
          </p:sp>
        </mc:Choice>
        <mc:Fallback xmlns="">
          <p:sp>
            <p:nvSpPr>
              <p:cNvPr id="15" name="テキスト ボックス 14">
                <a:extLst>
                  <a:ext uri="{FF2B5EF4-FFF2-40B4-BE49-F238E27FC236}">
                    <a16:creationId xmlns:a16="http://schemas.microsoft.com/office/drawing/2014/main" id="{FDEEBA5E-2ED8-42C8-8B63-BA6AFBAFC000}"/>
                  </a:ext>
                </a:extLst>
              </p:cNvPr>
              <p:cNvSpPr txBox="1">
                <a:spLocks noRot="1" noChangeAspect="1" noMove="1" noResize="1" noEditPoints="1" noAdjustHandles="1" noChangeArrowheads="1" noChangeShapeType="1" noTextEdit="1"/>
              </p:cNvSpPr>
              <p:nvPr/>
            </p:nvSpPr>
            <p:spPr>
              <a:xfrm flipH="1">
                <a:off x="3835152" y="1318555"/>
                <a:ext cx="5246704" cy="5262979"/>
              </a:xfrm>
              <a:prstGeom prst="rect">
                <a:avLst/>
              </a:prstGeom>
              <a:blipFill>
                <a:blip r:embed="rId3"/>
                <a:stretch>
                  <a:fillRect l="-348" t="-116" r="-697" b="-231"/>
                </a:stretch>
              </a:blipFill>
            </p:spPr>
            <p:txBody>
              <a:bodyPr/>
              <a:lstStyle/>
              <a:p>
                <a:r>
                  <a:rPr lang="en-GB">
                    <a:noFill/>
                  </a:rPr>
                  <a:t> </a:t>
                </a:r>
              </a:p>
            </p:txBody>
          </p:sp>
        </mc:Fallback>
      </mc:AlternateContent>
      <p:sp>
        <p:nvSpPr>
          <p:cNvPr id="41" name="テキスト ボックス 40">
            <a:extLst>
              <a:ext uri="{FF2B5EF4-FFF2-40B4-BE49-F238E27FC236}">
                <a16:creationId xmlns:a16="http://schemas.microsoft.com/office/drawing/2014/main" id="{B07FB362-9E69-4405-8FE5-7ED5B04E1027}"/>
              </a:ext>
            </a:extLst>
          </p:cNvPr>
          <p:cNvSpPr txBox="1"/>
          <p:nvPr/>
        </p:nvSpPr>
        <p:spPr>
          <a:xfrm flipH="1">
            <a:off x="1630677" y="4922520"/>
            <a:ext cx="1089662" cy="307777"/>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 0.00383</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0771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horizont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blinds(horizontal)">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blinds(horizontal)">
                                      <p:cBhvr>
                                        <p:cTn id="22" dur="500"/>
                                        <p:tgtEl>
                                          <p:spTgt spid="1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animEffect transition="in" filter="blinds(horizontal)">
                                      <p:cBhvr>
                                        <p:cTn id="27" dur="500"/>
                                        <p:tgtEl>
                                          <p:spTgt spid="1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10" end="10"/>
                                            </p:txEl>
                                          </p:spTgt>
                                        </p:tgtEl>
                                        <p:attrNameLst>
                                          <p:attrName>style.visibility</p:attrName>
                                        </p:attrNameLst>
                                      </p:cBhvr>
                                      <p:to>
                                        <p:strVal val="visible"/>
                                      </p:to>
                                    </p:set>
                                    <p:animEffect transition="in" filter="blinds(horizontal)">
                                      <p:cBhvr>
                                        <p:cTn id="32" dur="500"/>
                                        <p:tgtEl>
                                          <p:spTgt spid="1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xEl>
                                              <p:pRg st="12" end="12"/>
                                            </p:txEl>
                                          </p:spTgt>
                                        </p:tgtEl>
                                        <p:attrNameLst>
                                          <p:attrName>style.visibility</p:attrName>
                                        </p:attrNameLst>
                                      </p:cBhvr>
                                      <p:to>
                                        <p:strVal val="visible"/>
                                      </p:to>
                                    </p:set>
                                    <p:animEffect transition="in" filter="blinds(horizontal)">
                                      <p:cBhvr>
                                        <p:cTn id="37" dur="500"/>
                                        <p:tgtEl>
                                          <p:spTgt spid="1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xEl>
                                              <p:pRg st="14" end="14"/>
                                            </p:txEl>
                                          </p:spTgt>
                                        </p:tgtEl>
                                        <p:attrNameLst>
                                          <p:attrName>style.visibility</p:attrName>
                                        </p:attrNameLst>
                                      </p:cBhvr>
                                      <p:to>
                                        <p:strVal val="visible"/>
                                      </p:to>
                                    </p:set>
                                    <p:animEffect transition="in" filter="blinds(horizontal)">
                                      <p:cBhvr>
                                        <p:cTn id="42" dur="500"/>
                                        <p:tgtEl>
                                          <p:spTgt spid="1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xEl>
                                              <p:pRg st="16" end="16"/>
                                            </p:txEl>
                                          </p:spTgt>
                                        </p:tgtEl>
                                        <p:attrNameLst>
                                          <p:attrName>style.visibility</p:attrName>
                                        </p:attrNameLst>
                                      </p:cBhvr>
                                      <p:to>
                                        <p:strVal val="visible"/>
                                      </p:to>
                                    </p:set>
                                    <p:animEffect transition="in" filter="blinds(horizontal)">
                                      <p:cBhvr>
                                        <p:cTn id="47" dur="500"/>
                                        <p:tgtEl>
                                          <p:spTgt spid="15">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xEl>
                                              <p:pRg st="18" end="18"/>
                                            </p:txEl>
                                          </p:spTgt>
                                        </p:tgtEl>
                                        <p:attrNameLst>
                                          <p:attrName>style.visibility</p:attrName>
                                        </p:attrNameLst>
                                      </p:cBhvr>
                                      <p:to>
                                        <p:strVal val="visible"/>
                                      </p:to>
                                    </p:set>
                                    <p:animEffect transition="in" filter="blinds(horizontal)">
                                      <p:cBhvr>
                                        <p:cTn id="52" dur="500"/>
                                        <p:tgtEl>
                                          <p:spTgt spid="1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4A154C4641E49BD6DB2899EAF25E9" ma:contentTypeVersion="13" ma:contentTypeDescription="Create a new document." ma:contentTypeScope="" ma:versionID="23bc477752390507dc2cffcd22a104a8">
  <xsd:schema xmlns:xsd="http://www.w3.org/2001/XMLSchema" xmlns:xs="http://www.w3.org/2001/XMLSchema" xmlns:p="http://schemas.microsoft.com/office/2006/metadata/properties" xmlns:ns3="78db98b4-7c56-4667-9532-fea666d1edab" xmlns:ns4="00eee050-7eda-4a68-8825-514e694f5f09" targetNamespace="http://schemas.microsoft.com/office/2006/metadata/properties" ma:root="true" ma:fieldsID="8007d9db6d91cd99dd6d826ae72dde73" ns3:_="" ns4:_="">
    <xsd:import namespace="78db98b4-7c56-4667-9532-fea666d1edab"/>
    <xsd:import namespace="00eee050-7eda-4a68-8825-514e694f5f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b98b4-7c56-4667-9532-fea666d1e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eee050-7eda-4a68-8825-514e694f5f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664669-DA75-428B-9D85-79A9CD011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b98b4-7c56-4667-9532-fea666d1edab"/>
    <ds:schemaRef ds:uri="00eee050-7eda-4a68-8825-514e694f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AC6200-806D-492C-8EF3-50656A48E944}">
  <ds:schemaRefs>
    <ds:schemaRef ds:uri="http://schemas.microsoft.com/sharepoint/v3/contenttype/forms"/>
  </ds:schemaRefs>
</ds:datastoreItem>
</file>

<file path=customXml/itemProps3.xml><?xml version="1.0" encoding="utf-8"?>
<ds:datastoreItem xmlns:ds="http://schemas.openxmlformats.org/officeDocument/2006/customXml" ds:itemID="{286867E8-63AC-4518-81B7-0F2BD83BADE2}">
  <ds:schemaRefs>
    <ds:schemaRef ds:uri="00eee050-7eda-4a68-8825-514e694f5f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8db98b4-7c56-4667-9532-fea666d1eda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1277</TotalTime>
  <Words>1089</Words>
  <Application>Microsoft Office PowerPoint</Application>
  <PresentationFormat>On-screen Show (4:3)</PresentationFormat>
  <Paragraphs>142</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游ゴシック</vt:lpstr>
      <vt:lpstr>游ゴシック Light</vt:lpstr>
      <vt:lpstr>Arial</vt:lpstr>
      <vt:lpstr>Calibri</vt:lpstr>
      <vt:lpstr>Calibri Light</vt:lpstr>
      <vt:lpstr>Cambria Math</vt:lpstr>
      <vt:lpstr>Comic Sans MS</vt:lpstr>
      <vt:lpstr>Microsoft Himalaya</vt:lpstr>
      <vt:lpstr>Racing Sans One</vt:lpstr>
      <vt:lpstr>Wingdings</vt:lpstr>
      <vt:lpstr>Office テーマ</vt:lpstr>
      <vt:lpstr>PowerPoint Presentation</vt:lpstr>
      <vt:lpstr>The normal distribution</vt:lpstr>
      <vt:lpstr>The normal distribution</vt:lpstr>
      <vt:lpstr>The normal distribution</vt:lpstr>
      <vt:lpstr>The normal distribution</vt:lpstr>
      <vt:lpstr>The normal distribution</vt:lpstr>
      <vt:lpstr>The normal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Mike Pye</dc:creator>
  <cp:lastModifiedBy>Gareth Westwater</cp:lastModifiedBy>
  <cp:revision>158</cp:revision>
  <dcterms:created xsi:type="dcterms:W3CDTF">2018-06-16T01:40:49Z</dcterms:created>
  <dcterms:modified xsi:type="dcterms:W3CDTF">2021-01-28T13:50:22Z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0x010100C5F4A154C4641E49BD6DB2899EAF25E9</vt:lpwstr>
  </property>
</Properties>
</file>