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ye" initials="MP" lastIdx="4" clrIdx="0">
    <p:extLst>
      <p:ext uri="{19B8F6BF-5375-455C-9EA6-DF929625EA0E}">
        <p15:presenceInfo xmlns:p15="http://schemas.microsoft.com/office/powerpoint/2012/main" userId="9932f53b462bfe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7-30T12:08:04.147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3B36C-9161-4EE7-9FC8-446A42B42E28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D931B-CF5A-493D-8107-C8C64FCC6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5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3.png"/><Relationship Id="rId7" Type="http://schemas.openxmlformats.org/officeDocument/2006/relationships/image" Target="../media/image28.png"/><Relationship Id="rId12" Type="http://schemas.openxmlformats.org/officeDocument/2006/relationships/image" Target="../media/image3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5" Type="http://schemas.openxmlformats.org/officeDocument/2006/relationships/image" Target="../media/image25.png"/><Relationship Id="rId10" Type="http://schemas.openxmlformats.org/officeDocument/2006/relationships/image" Target="../media/image29.png"/><Relationship Id="rId4" Type="http://schemas.openxmlformats.org/officeDocument/2006/relationships/image" Target="../media/image26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32.png"/><Relationship Id="rId10" Type="http://schemas.openxmlformats.org/officeDocument/2006/relationships/image" Target="../media/image34.png"/><Relationship Id="rId4" Type="http://schemas.openxmlformats.org/officeDocument/2006/relationships/image" Target="../media/image25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0.png"/><Relationship Id="rId7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62144" y="2052937"/>
            <a:ext cx="908185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7200" b="0" u="sng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Statistics</a:t>
            </a:r>
          </a:p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The normal distribution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Racing Sans One" panose="02000000000000000000" pitchFamily="2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00450" y="46008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8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DFE8F58F-BE18-4D4F-A2F8-19BA6CED16C0}"/>
              </a:ext>
            </a:extLst>
          </p:cNvPr>
          <p:cNvSpPr/>
          <p:nvPr/>
        </p:nvSpPr>
        <p:spPr>
          <a:xfrm>
            <a:off x="6296025" y="1425575"/>
            <a:ext cx="946150" cy="2152650"/>
          </a:xfrm>
          <a:custGeom>
            <a:avLst/>
            <a:gdLst>
              <a:gd name="connsiteX0" fmla="*/ 0 w 946150"/>
              <a:gd name="connsiteY0" fmla="*/ 2152650 h 2152650"/>
              <a:gd name="connsiteX1" fmla="*/ 946150 w 946150"/>
              <a:gd name="connsiteY1" fmla="*/ 2149475 h 2152650"/>
              <a:gd name="connsiteX2" fmla="*/ 946150 w 946150"/>
              <a:gd name="connsiteY2" fmla="*/ 1644650 h 2152650"/>
              <a:gd name="connsiteX3" fmla="*/ 854075 w 946150"/>
              <a:gd name="connsiteY3" fmla="*/ 1377950 h 2152650"/>
              <a:gd name="connsiteX4" fmla="*/ 787400 w 946150"/>
              <a:gd name="connsiteY4" fmla="*/ 1111250 h 2152650"/>
              <a:gd name="connsiteX5" fmla="*/ 736600 w 946150"/>
              <a:gd name="connsiteY5" fmla="*/ 841375 h 2152650"/>
              <a:gd name="connsiteX6" fmla="*/ 692150 w 946150"/>
              <a:gd name="connsiteY6" fmla="*/ 546100 h 2152650"/>
              <a:gd name="connsiteX7" fmla="*/ 644525 w 946150"/>
              <a:gd name="connsiteY7" fmla="*/ 301625 h 2152650"/>
              <a:gd name="connsiteX8" fmla="*/ 581025 w 946150"/>
              <a:gd name="connsiteY8" fmla="*/ 101600 h 2152650"/>
              <a:gd name="connsiteX9" fmla="*/ 530225 w 946150"/>
              <a:gd name="connsiteY9" fmla="*/ 12700 h 2152650"/>
              <a:gd name="connsiteX10" fmla="*/ 460375 w 946150"/>
              <a:gd name="connsiteY10" fmla="*/ 0 h 2152650"/>
              <a:gd name="connsiteX11" fmla="*/ 412750 w 946150"/>
              <a:gd name="connsiteY11" fmla="*/ 6350 h 2152650"/>
              <a:gd name="connsiteX12" fmla="*/ 349250 w 946150"/>
              <a:gd name="connsiteY12" fmla="*/ 111125 h 2152650"/>
              <a:gd name="connsiteX13" fmla="*/ 295275 w 946150"/>
              <a:gd name="connsiteY13" fmla="*/ 282575 h 2152650"/>
              <a:gd name="connsiteX14" fmla="*/ 250825 w 946150"/>
              <a:gd name="connsiteY14" fmla="*/ 520700 h 2152650"/>
              <a:gd name="connsiteX15" fmla="*/ 196850 w 946150"/>
              <a:gd name="connsiteY15" fmla="*/ 793750 h 2152650"/>
              <a:gd name="connsiteX16" fmla="*/ 152400 w 946150"/>
              <a:gd name="connsiteY16" fmla="*/ 1095375 h 2152650"/>
              <a:gd name="connsiteX17" fmla="*/ 107950 w 946150"/>
              <a:gd name="connsiteY17" fmla="*/ 1336675 h 2152650"/>
              <a:gd name="connsiteX18" fmla="*/ 6350 w 946150"/>
              <a:gd name="connsiteY18" fmla="*/ 1619250 h 2152650"/>
              <a:gd name="connsiteX19" fmla="*/ 0 w 946150"/>
              <a:gd name="connsiteY19" fmla="*/ 215265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46150" h="2152650">
                <a:moveTo>
                  <a:pt x="0" y="2152650"/>
                </a:moveTo>
                <a:lnTo>
                  <a:pt x="946150" y="2149475"/>
                </a:lnTo>
                <a:lnTo>
                  <a:pt x="946150" y="1644650"/>
                </a:lnTo>
                <a:lnTo>
                  <a:pt x="854075" y="1377950"/>
                </a:lnTo>
                <a:lnTo>
                  <a:pt x="787400" y="1111250"/>
                </a:lnTo>
                <a:lnTo>
                  <a:pt x="736600" y="841375"/>
                </a:lnTo>
                <a:lnTo>
                  <a:pt x="692150" y="546100"/>
                </a:lnTo>
                <a:lnTo>
                  <a:pt x="644525" y="301625"/>
                </a:lnTo>
                <a:lnTo>
                  <a:pt x="581025" y="101600"/>
                </a:lnTo>
                <a:lnTo>
                  <a:pt x="530225" y="12700"/>
                </a:lnTo>
                <a:lnTo>
                  <a:pt x="460375" y="0"/>
                </a:lnTo>
                <a:lnTo>
                  <a:pt x="412750" y="6350"/>
                </a:lnTo>
                <a:lnTo>
                  <a:pt x="349250" y="111125"/>
                </a:lnTo>
                <a:lnTo>
                  <a:pt x="295275" y="282575"/>
                </a:lnTo>
                <a:lnTo>
                  <a:pt x="250825" y="520700"/>
                </a:lnTo>
                <a:lnTo>
                  <a:pt x="196850" y="793750"/>
                </a:lnTo>
                <a:lnTo>
                  <a:pt x="152400" y="1095375"/>
                </a:lnTo>
                <a:lnTo>
                  <a:pt x="107950" y="1336675"/>
                </a:lnTo>
                <a:lnTo>
                  <a:pt x="6350" y="1619250"/>
                </a:lnTo>
                <a:cubicBezTo>
                  <a:pt x="5292" y="1794933"/>
                  <a:pt x="4233" y="1970617"/>
                  <a:pt x="0" y="215265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the shape and basic ideas behind the normal distribution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&gt;8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(7.6&lt;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&lt;8.4)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&gt;7.8)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should always start with a quick sketch of the normal distribution, with the mean indicated on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  <a:blipFill>
                <a:blip r:embed="rId2"/>
                <a:stretch>
                  <a:fillRect l="-301" t="-756" r="-2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72C113B-3AD4-4AFB-AE6D-004A5F260808}"/>
              </a:ext>
            </a:extLst>
          </p:cNvPr>
          <p:cNvCxnSpPr>
            <a:cxnSpLocks/>
          </p:cNvCxnSpPr>
          <p:nvPr/>
        </p:nvCxnSpPr>
        <p:spPr>
          <a:xfrm flipV="1">
            <a:off x="6758561" y="1366249"/>
            <a:ext cx="0" cy="221892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/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9FC9F3E-E7DB-4275-848C-F51A8521B467}"/>
                  </a:ext>
                </a:extLst>
              </p:cNvPr>
              <p:cNvSpPr txBox="1"/>
              <p:nvPr/>
            </p:nvSpPr>
            <p:spPr>
              <a:xfrm>
                <a:off x="4394447" y="4065006"/>
                <a:ext cx="4518733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Mark on the limits we are given in part b, and compare it to the standard deviation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standard deviation is 0.2, so the area shown on the diagram above is the area within 2 standard deviations of the mean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area above will be equal to 0.95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7.6&lt;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&lt;8.4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9FC9F3E-E7DB-4275-848C-F51A8521B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47" y="4065006"/>
                <a:ext cx="4518733" cy="2246769"/>
              </a:xfrm>
              <a:prstGeom prst="rect">
                <a:avLst/>
              </a:prstGeom>
              <a:blipFill>
                <a:blip r:embed="rId4"/>
                <a:stretch>
                  <a:fillRect t="-543" r="-1080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4699F5F-685F-4A02-BA8B-60C2C55774EB}"/>
              </a:ext>
            </a:extLst>
          </p:cNvPr>
          <p:cNvSpPr txBox="1"/>
          <p:nvPr/>
        </p:nvSpPr>
        <p:spPr>
          <a:xfrm>
            <a:off x="6407413" y="2825388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0.95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/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CD1F8C36-886A-45E5-9E2E-722B569AAC1C}"/>
              </a:ext>
            </a:extLst>
          </p:cNvPr>
          <p:cNvCxnSpPr>
            <a:cxnSpLocks/>
          </p:cNvCxnSpPr>
          <p:nvPr/>
        </p:nvCxnSpPr>
        <p:spPr>
          <a:xfrm flipV="1">
            <a:off x="6298402" y="3009530"/>
            <a:ext cx="0" cy="55049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B07496-25C2-44D3-A3A6-68263F885FE9}"/>
                  </a:ext>
                </a:extLst>
              </p:cNvPr>
              <p:cNvSpPr txBox="1"/>
              <p:nvPr/>
            </p:nvSpPr>
            <p:spPr>
              <a:xfrm>
                <a:off x="7076677" y="3603995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8.4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CB07496-25C2-44D3-A3A6-68263F885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677" y="3603995"/>
                <a:ext cx="504056" cy="261610"/>
              </a:xfrm>
              <a:prstGeom prst="rect">
                <a:avLst/>
              </a:prstGeom>
              <a:blipFill>
                <a:blip r:embed="rId6"/>
                <a:stretch>
                  <a:fillRect l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150C4032-1000-44D7-8072-E4068015510B}"/>
              </a:ext>
            </a:extLst>
          </p:cNvPr>
          <p:cNvCxnSpPr>
            <a:cxnSpLocks/>
          </p:cNvCxnSpPr>
          <p:nvPr/>
        </p:nvCxnSpPr>
        <p:spPr>
          <a:xfrm flipV="1">
            <a:off x="7240915" y="3019888"/>
            <a:ext cx="0" cy="55049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71E2BA3-6C5B-4C5E-A1F6-3C02065579D0}"/>
                  </a:ext>
                </a:extLst>
              </p:cNvPr>
              <p:cNvSpPr txBox="1"/>
              <p:nvPr/>
            </p:nvSpPr>
            <p:spPr>
              <a:xfrm>
                <a:off x="6020234" y="360399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7.6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71E2BA3-6C5B-4C5E-A1F6-3C0206557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234" y="3603994"/>
                <a:ext cx="504056" cy="261610"/>
              </a:xfrm>
              <a:prstGeom prst="rect">
                <a:avLst/>
              </a:prstGeom>
              <a:blipFill>
                <a:blip r:embed="rId7"/>
                <a:stretch>
                  <a:fillRect l="-6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75ADE06-D441-49CA-BA8C-E97F544AF0D3}"/>
              </a:ext>
            </a:extLst>
          </p:cNvPr>
          <p:cNvGrpSpPr/>
          <p:nvPr/>
        </p:nvGrpSpPr>
        <p:grpSpPr>
          <a:xfrm>
            <a:off x="5105316" y="1115271"/>
            <a:ext cx="3296300" cy="2660024"/>
            <a:chOff x="4716016" y="1196752"/>
            <a:chExt cx="4291174" cy="3733383"/>
          </a:xfrm>
        </p:grpSpPr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D348AD6A-7263-4148-BE9A-1501BF430C6C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E8B76EDB-2B22-4379-9EE5-652F9FBEA6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/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54167" r="-50000" b="-781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/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9130" r="-34783" b="-406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F26ED222-5783-4D2D-9EF7-58B9006E32BC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67E07DE0-93E5-4893-A6B9-258A5F1C2ACA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Freeform 22">
                <a:extLst>
                  <a:ext uri="{FF2B5EF4-FFF2-40B4-BE49-F238E27FC236}">
                    <a16:creationId xmlns:a16="http://schemas.microsoft.com/office/drawing/2014/main" id="{6EBAA334-AF74-417B-A050-6B734F8F0399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8FF7487-3A11-452C-B650-F77A89518512}"/>
                  </a:ext>
                </a:extLst>
              </p:cNvPr>
              <p:cNvSpPr txBox="1"/>
              <p:nvPr/>
            </p:nvSpPr>
            <p:spPr>
              <a:xfrm>
                <a:off x="3205719" y="4139456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8FF7487-3A11-452C-B650-F77A89518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719" y="4139456"/>
                <a:ext cx="679010" cy="338554"/>
              </a:xfrm>
              <a:prstGeom prst="rect">
                <a:avLst/>
              </a:prstGeom>
              <a:blipFill>
                <a:blip r:embed="rId10"/>
                <a:stretch>
                  <a:fillRect l="-4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EC75E2D-6900-4DAE-BB62-988987082F36}"/>
              </a:ext>
            </a:extLst>
          </p:cNvPr>
          <p:cNvGrpSpPr/>
          <p:nvPr/>
        </p:nvGrpSpPr>
        <p:grpSpPr>
          <a:xfrm>
            <a:off x="6249880" y="3879202"/>
            <a:ext cx="506027" cy="261610"/>
            <a:chOff x="7945515" y="1153757"/>
            <a:chExt cx="506027" cy="261610"/>
          </a:xfrm>
        </p:grpSpPr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E4820AB9-2BDA-4B64-8527-F3277987A35D}"/>
                </a:ext>
              </a:extLst>
            </p:cNvPr>
            <p:cNvCxnSpPr/>
            <p:nvPr/>
          </p:nvCxnSpPr>
          <p:spPr>
            <a:xfrm>
              <a:off x="7945515" y="1162975"/>
              <a:ext cx="506027" cy="0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CA3911E6-940F-4959-8C39-E7393B7849C2}"/>
                    </a:ext>
                  </a:extLst>
                </p:cNvPr>
                <p:cNvSpPr txBox="1"/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oMath>
                    </m:oMathPara>
                  </a14:m>
                  <a:endParaRPr lang="en-GB" sz="1100" dirty="0">
                    <a:solidFill>
                      <a:srgbClr val="0000FF"/>
                    </a:solidFill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CA3911E6-940F-4959-8C39-E7393B7849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blipFill>
                  <a:blip r:embed="rId11"/>
                  <a:stretch>
                    <a:fillRect l="-41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E97729FE-AC29-4ACD-A990-33C043F24D8B}"/>
              </a:ext>
            </a:extLst>
          </p:cNvPr>
          <p:cNvGrpSpPr/>
          <p:nvPr/>
        </p:nvGrpSpPr>
        <p:grpSpPr>
          <a:xfrm>
            <a:off x="6775143" y="3880681"/>
            <a:ext cx="506027" cy="261610"/>
            <a:chOff x="7945515" y="1153757"/>
            <a:chExt cx="506027" cy="261610"/>
          </a:xfrm>
        </p:grpSpPr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3B26704D-A38E-44F6-8FD0-569D0CDF83C9}"/>
                </a:ext>
              </a:extLst>
            </p:cNvPr>
            <p:cNvCxnSpPr/>
            <p:nvPr/>
          </p:nvCxnSpPr>
          <p:spPr>
            <a:xfrm>
              <a:off x="7945515" y="1162975"/>
              <a:ext cx="506027" cy="0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EE0D808B-E043-4F15-AFD3-00F458451368}"/>
                    </a:ext>
                  </a:extLst>
                </p:cNvPr>
                <p:cNvSpPr txBox="1"/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0.4</m:t>
                        </m:r>
                      </m:oMath>
                    </m:oMathPara>
                  </a14:m>
                  <a:endParaRPr lang="en-GB" sz="1100" dirty="0">
                    <a:solidFill>
                      <a:srgbClr val="0000FF"/>
                    </a:solidFill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EE0D808B-E043-4F15-AFD3-00F4584513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blipFill>
                  <a:blip r:embed="rId12"/>
                  <a:stretch>
                    <a:fillRect l="-41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3849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3" grpId="0"/>
      <p:bldP spid="45" grpId="0"/>
      <p:bldP spid="21" grpId="0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2A81095B-E128-45D7-B5BC-426F79D8716C}"/>
              </a:ext>
            </a:extLst>
          </p:cNvPr>
          <p:cNvSpPr/>
          <p:nvPr/>
        </p:nvSpPr>
        <p:spPr>
          <a:xfrm>
            <a:off x="6757988" y="1423988"/>
            <a:ext cx="1414462" cy="2157412"/>
          </a:xfrm>
          <a:custGeom>
            <a:avLst/>
            <a:gdLst>
              <a:gd name="connsiteX0" fmla="*/ 0 w 1414462"/>
              <a:gd name="connsiteY0" fmla="*/ 0 h 2157412"/>
              <a:gd name="connsiteX1" fmla="*/ 0 w 1414462"/>
              <a:gd name="connsiteY1" fmla="*/ 2157412 h 2157412"/>
              <a:gd name="connsiteX2" fmla="*/ 1414462 w 1414462"/>
              <a:gd name="connsiteY2" fmla="*/ 2152650 h 2157412"/>
              <a:gd name="connsiteX3" fmla="*/ 1376362 w 1414462"/>
              <a:gd name="connsiteY3" fmla="*/ 2109787 h 2157412"/>
              <a:gd name="connsiteX4" fmla="*/ 1023937 w 1414462"/>
              <a:gd name="connsiteY4" fmla="*/ 2043112 h 2157412"/>
              <a:gd name="connsiteX5" fmla="*/ 762000 w 1414462"/>
              <a:gd name="connsiteY5" fmla="*/ 1947862 h 2157412"/>
              <a:gd name="connsiteX6" fmla="*/ 571500 w 1414462"/>
              <a:gd name="connsiteY6" fmla="*/ 1824037 h 2157412"/>
              <a:gd name="connsiteX7" fmla="*/ 442912 w 1414462"/>
              <a:gd name="connsiteY7" fmla="*/ 1576387 h 2157412"/>
              <a:gd name="connsiteX8" fmla="*/ 361950 w 1414462"/>
              <a:gd name="connsiteY8" fmla="*/ 1247775 h 2157412"/>
              <a:gd name="connsiteX9" fmla="*/ 271462 w 1414462"/>
              <a:gd name="connsiteY9" fmla="*/ 785812 h 2157412"/>
              <a:gd name="connsiteX10" fmla="*/ 195262 w 1414462"/>
              <a:gd name="connsiteY10" fmla="*/ 366712 h 2157412"/>
              <a:gd name="connsiteX11" fmla="*/ 147637 w 1414462"/>
              <a:gd name="connsiteY11" fmla="*/ 147637 h 2157412"/>
              <a:gd name="connsiteX12" fmla="*/ 71437 w 1414462"/>
              <a:gd name="connsiteY12" fmla="*/ 23812 h 2157412"/>
              <a:gd name="connsiteX13" fmla="*/ 0 w 1414462"/>
              <a:gd name="connsiteY13" fmla="*/ 0 h 215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14462" h="2157412">
                <a:moveTo>
                  <a:pt x="0" y="0"/>
                </a:moveTo>
                <a:lnTo>
                  <a:pt x="0" y="2157412"/>
                </a:lnTo>
                <a:lnTo>
                  <a:pt x="1414462" y="2152650"/>
                </a:lnTo>
                <a:lnTo>
                  <a:pt x="1376362" y="2109787"/>
                </a:lnTo>
                <a:lnTo>
                  <a:pt x="1023937" y="2043112"/>
                </a:lnTo>
                <a:lnTo>
                  <a:pt x="762000" y="1947862"/>
                </a:lnTo>
                <a:lnTo>
                  <a:pt x="571500" y="1824037"/>
                </a:lnTo>
                <a:lnTo>
                  <a:pt x="442912" y="1576387"/>
                </a:lnTo>
                <a:lnTo>
                  <a:pt x="361950" y="1247775"/>
                </a:lnTo>
                <a:lnTo>
                  <a:pt x="271462" y="785812"/>
                </a:lnTo>
                <a:lnTo>
                  <a:pt x="195262" y="366712"/>
                </a:lnTo>
                <a:lnTo>
                  <a:pt x="147637" y="147637"/>
                </a:lnTo>
                <a:lnTo>
                  <a:pt x="71437" y="238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7FAFDB53-9135-490E-90B3-F70B192A6F4F}"/>
              </a:ext>
            </a:extLst>
          </p:cNvPr>
          <p:cNvSpPr/>
          <p:nvPr/>
        </p:nvSpPr>
        <p:spPr>
          <a:xfrm>
            <a:off x="6300788" y="1423988"/>
            <a:ext cx="457200" cy="2143125"/>
          </a:xfrm>
          <a:custGeom>
            <a:avLst/>
            <a:gdLst>
              <a:gd name="connsiteX0" fmla="*/ 0 w 457200"/>
              <a:gd name="connsiteY0" fmla="*/ 2143125 h 2143125"/>
              <a:gd name="connsiteX1" fmla="*/ 457200 w 457200"/>
              <a:gd name="connsiteY1" fmla="*/ 2143125 h 2143125"/>
              <a:gd name="connsiteX2" fmla="*/ 452437 w 457200"/>
              <a:gd name="connsiteY2" fmla="*/ 0 h 2143125"/>
              <a:gd name="connsiteX3" fmla="*/ 395287 w 457200"/>
              <a:gd name="connsiteY3" fmla="*/ 33337 h 2143125"/>
              <a:gd name="connsiteX4" fmla="*/ 338137 w 457200"/>
              <a:gd name="connsiteY4" fmla="*/ 157162 h 2143125"/>
              <a:gd name="connsiteX5" fmla="*/ 290512 w 457200"/>
              <a:gd name="connsiteY5" fmla="*/ 300037 h 2143125"/>
              <a:gd name="connsiteX6" fmla="*/ 252412 w 457200"/>
              <a:gd name="connsiteY6" fmla="*/ 509587 h 2143125"/>
              <a:gd name="connsiteX7" fmla="*/ 219075 w 457200"/>
              <a:gd name="connsiteY7" fmla="*/ 738187 h 2143125"/>
              <a:gd name="connsiteX8" fmla="*/ 157162 w 457200"/>
              <a:gd name="connsiteY8" fmla="*/ 1014412 h 2143125"/>
              <a:gd name="connsiteX9" fmla="*/ 109537 w 457200"/>
              <a:gd name="connsiteY9" fmla="*/ 1290637 h 2143125"/>
              <a:gd name="connsiteX10" fmla="*/ 47625 w 457200"/>
              <a:gd name="connsiteY10" fmla="*/ 1543050 h 2143125"/>
              <a:gd name="connsiteX11" fmla="*/ 0 w 457200"/>
              <a:gd name="connsiteY11" fmla="*/ 1647825 h 2143125"/>
              <a:gd name="connsiteX12" fmla="*/ 0 w 457200"/>
              <a:gd name="connsiteY12" fmla="*/ 2143125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200" h="2143125">
                <a:moveTo>
                  <a:pt x="0" y="2143125"/>
                </a:moveTo>
                <a:lnTo>
                  <a:pt x="457200" y="2143125"/>
                </a:lnTo>
                <a:cubicBezTo>
                  <a:pt x="455612" y="1428750"/>
                  <a:pt x="454025" y="714375"/>
                  <a:pt x="452437" y="0"/>
                </a:cubicBezTo>
                <a:lnTo>
                  <a:pt x="395287" y="33337"/>
                </a:lnTo>
                <a:lnTo>
                  <a:pt x="338137" y="157162"/>
                </a:lnTo>
                <a:lnTo>
                  <a:pt x="290512" y="300037"/>
                </a:lnTo>
                <a:lnTo>
                  <a:pt x="252412" y="509587"/>
                </a:lnTo>
                <a:lnTo>
                  <a:pt x="219075" y="738187"/>
                </a:lnTo>
                <a:lnTo>
                  <a:pt x="157162" y="1014412"/>
                </a:lnTo>
                <a:lnTo>
                  <a:pt x="109537" y="1290637"/>
                </a:lnTo>
                <a:lnTo>
                  <a:pt x="47625" y="1543050"/>
                </a:lnTo>
                <a:lnTo>
                  <a:pt x="0" y="1647825"/>
                </a:lnTo>
                <a:lnTo>
                  <a:pt x="0" y="21431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the shape and basic ideas behind the normal distribution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&gt;8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(7.6&lt;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&lt;8.4)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&gt;7.8)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should always start with a quick sketch of the normal distribution, with the mean indicated on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  <a:blipFill>
                <a:blip r:embed="rId2"/>
                <a:stretch>
                  <a:fillRect l="-301" t="-756" r="-2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72C113B-3AD4-4AFB-AE6D-004A5F260808}"/>
              </a:ext>
            </a:extLst>
          </p:cNvPr>
          <p:cNvCxnSpPr>
            <a:cxnSpLocks/>
          </p:cNvCxnSpPr>
          <p:nvPr/>
        </p:nvCxnSpPr>
        <p:spPr>
          <a:xfrm flipV="1">
            <a:off x="6758561" y="1366249"/>
            <a:ext cx="0" cy="221892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/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FC9F3E-E7DB-4275-848C-F51A8521B467}"/>
              </a:ext>
            </a:extLst>
          </p:cNvPr>
          <p:cNvSpPr txBox="1"/>
          <p:nvPr/>
        </p:nvSpPr>
        <p:spPr>
          <a:xfrm>
            <a:off x="4394447" y="4065006"/>
            <a:ext cx="45187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Mark on the value we are given in part c)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standard deviation is 0.2, so the area shown on the diagram above is the area within 1 standard deviation of the mean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area between 7.8mm and 8mm will be equal to 0.68 ÷ 2 (0.34)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area above 7.8mm will therefore be equal to 0.34 + 0.5 (0.84)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/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CD1F8C36-886A-45E5-9E2E-722B569AAC1C}"/>
              </a:ext>
            </a:extLst>
          </p:cNvPr>
          <p:cNvCxnSpPr>
            <a:cxnSpLocks/>
          </p:cNvCxnSpPr>
          <p:nvPr/>
        </p:nvCxnSpPr>
        <p:spPr>
          <a:xfrm flipV="1">
            <a:off x="6298402" y="3009530"/>
            <a:ext cx="0" cy="55049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71E2BA3-6C5B-4C5E-A1F6-3C02065579D0}"/>
                  </a:ext>
                </a:extLst>
              </p:cNvPr>
              <p:cNvSpPr txBox="1"/>
              <p:nvPr/>
            </p:nvSpPr>
            <p:spPr>
              <a:xfrm>
                <a:off x="6020234" y="360399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7.8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71E2BA3-6C5B-4C5E-A1F6-3C0206557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234" y="3603994"/>
                <a:ext cx="504056" cy="261610"/>
              </a:xfrm>
              <a:prstGeom prst="rect">
                <a:avLst/>
              </a:prstGeom>
              <a:blipFill>
                <a:blip r:embed="rId5"/>
                <a:stretch>
                  <a:fillRect l="-6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75ADE06-D441-49CA-BA8C-E97F544AF0D3}"/>
              </a:ext>
            </a:extLst>
          </p:cNvPr>
          <p:cNvGrpSpPr/>
          <p:nvPr/>
        </p:nvGrpSpPr>
        <p:grpSpPr>
          <a:xfrm>
            <a:off x="5105316" y="1115271"/>
            <a:ext cx="3296300" cy="2660024"/>
            <a:chOff x="4716016" y="1196752"/>
            <a:chExt cx="4291174" cy="3733383"/>
          </a:xfrm>
        </p:grpSpPr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D348AD6A-7263-4148-BE9A-1501BF430C6C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E8B76EDB-2B22-4379-9EE5-652F9FBEA6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/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54167" r="-50000" b="-781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/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9130" r="-34783" b="-406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F26ED222-5783-4D2D-9EF7-58B9006E32BC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67E07DE0-93E5-4893-A6B9-258A5F1C2ACA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Freeform 22">
                <a:extLst>
                  <a:ext uri="{FF2B5EF4-FFF2-40B4-BE49-F238E27FC236}">
                    <a16:creationId xmlns:a16="http://schemas.microsoft.com/office/drawing/2014/main" id="{6EBAA334-AF74-417B-A050-6B734F8F0399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8FF7487-3A11-452C-B650-F77A89518512}"/>
                  </a:ext>
                </a:extLst>
              </p:cNvPr>
              <p:cNvSpPr txBox="1"/>
              <p:nvPr/>
            </p:nvSpPr>
            <p:spPr>
              <a:xfrm>
                <a:off x="3205719" y="4139456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=0.95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8FF7487-3A11-452C-B650-F77A895185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719" y="4139456"/>
                <a:ext cx="679010" cy="338554"/>
              </a:xfrm>
              <a:prstGeom prst="rect">
                <a:avLst/>
              </a:prstGeom>
              <a:blipFill>
                <a:blip r:embed="rId8"/>
                <a:stretch>
                  <a:fillRect l="-45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EC75E2D-6900-4DAE-BB62-988987082F36}"/>
              </a:ext>
            </a:extLst>
          </p:cNvPr>
          <p:cNvGrpSpPr/>
          <p:nvPr/>
        </p:nvGrpSpPr>
        <p:grpSpPr>
          <a:xfrm>
            <a:off x="6249880" y="3879202"/>
            <a:ext cx="506027" cy="261610"/>
            <a:chOff x="7945515" y="1153757"/>
            <a:chExt cx="506027" cy="261610"/>
          </a:xfrm>
        </p:grpSpPr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E4820AB9-2BDA-4B64-8527-F3277987A35D}"/>
                </a:ext>
              </a:extLst>
            </p:cNvPr>
            <p:cNvCxnSpPr/>
            <p:nvPr/>
          </p:nvCxnSpPr>
          <p:spPr>
            <a:xfrm>
              <a:off x="7945515" y="1162975"/>
              <a:ext cx="506027" cy="0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CA3911E6-940F-4959-8C39-E7393B7849C2}"/>
                    </a:ext>
                  </a:extLst>
                </p:cNvPr>
                <p:cNvSpPr txBox="1"/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</m:t>
                        </m:r>
                      </m:oMath>
                    </m:oMathPara>
                  </a14:m>
                  <a:endParaRPr lang="en-GB" sz="1100" dirty="0">
                    <a:solidFill>
                      <a:srgbClr val="0000FF"/>
                    </a:solidFill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CA3911E6-940F-4959-8C39-E7393B7849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9853" y="1153757"/>
                  <a:ext cx="291789" cy="261610"/>
                </a:xfrm>
                <a:prstGeom prst="rect">
                  <a:avLst/>
                </a:prstGeom>
                <a:blipFill>
                  <a:blip r:embed="rId9"/>
                  <a:stretch>
                    <a:fillRect l="-41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AFC6292-AAA0-4406-97C6-312A855799EA}"/>
              </a:ext>
            </a:extLst>
          </p:cNvPr>
          <p:cNvSpPr txBox="1"/>
          <p:nvPr/>
        </p:nvSpPr>
        <p:spPr>
          <a:xfrm>
            <a:off x="6158838" y="304732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0.34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A805919-2D75-42CC-B4CA-B5CBF523D46C}"/>
              </a:ext>
            </a:extLst>
          </p:cNvPr>
          <p:cNvSpPr txBox="1"/>
          <p:nvPr/>
        </p:nvSpPr>
        <p:spPr>
          <a:xfrm>
            <a:off x="6637122" y="3046127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8D5DA2B-4B45-4D56-9C12-104F56CD8DE1}"/>
                  </a:ext>
                </a:extLst>
              </p:cNvPr>
              <p:cNvSpPr txBox="1"/>
              <p:nvPr/>
            </p:nvSpPr>
            <p:spPr>
              <a:xfrm>
                <a:off x="2974899" y="4494562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=0.84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8D5DA2B-4B45-4D56-9C12-104F56CD8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99" y="4494562"/>
                <a:ext cx="679010" cy="338554"/>
              </a:xfrm>
              <a:prstGeom prst="rect">
                <a:avLst/>
              </a:prstGeom>
              <a:blipFill>
                <a:blip r:embed="rId10"/>
                <a:stretch>
                  <a:fillRect l="-3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29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24" grpId="0"/>
      <p:bldP spid="39" grpId="0"/>
      <p:bldP spid="41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6128" y="1571349"/>
                <a:ext cx="3826276" cy="213064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that a one month old Labrador puppy weighs under 2kg is 0.735. Two puppies are chosen at random from different litters. Find: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𝑢𝑛𝑑𝑒𝑟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𝑒𝑥𝑎𝑐𝑡𝑙𝑦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𝑜𝑛𝑒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𝑢𝑛𝑑𝑒𝑟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6128" y="1571349"/>
                <a:ext cx="3826276" cy="2130640"/>
              </a:xfrm>
              <a:blipFill>
                <a:blip r:embed="rId2"/>
                <a:stretch>
                  <a:fillRect l="-1433" t="-3725" r="-2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12F57D02-A508-49D2-8B0C-F818478396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853" y="4191741"/>
                <a:ext cx="3826276" cy="213064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(20,0.4)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=6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≥8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12F57D02-A508-49D2-8B0C-F81847839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53" y="4191741"/>
                <a:ext cx="3826276" cy="2130640"/>
              </a:xfrm>
              <a:prstGeom prst="rect">
                <a:avLst/>
              </a:prstGeom>
              <a:blipFill>
                <a:blip r:embed="rId3"/>
                <a:stretch>
                  <a:fillRect l="-796" t="-1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7B5FEFB6-68E6-4D81-8D16-1213C11E3D19}"/>
              </a:ext>
            </a:extLst>
          </p:cNvPr>
          <p:cNvSpPr txBox="1">
            <a:spLocks/>
          </p:cNvSpPr>
          <p:nvPr/>
        </p:nvSpPr>
        <p:spPr>
          <a:xfrm>
            <a:off x="4796902" y="1600941"/>
            <a:ext cx="3826276" cy="2130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3) The probability that a plate made using a particular production process is faulty is given as 0.16. A sample of 20 plates is taken. Find:</a:t>
            </a:r>
          </a:p>
          <a:p>
            <a:pPr marL="0" indent="0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probability that exactly two plates are faulty</a:t>
            </a:r>
          </a:p>
          <a:p>
            <a:pPr marL="342900" indent="-342900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probability that no more than three plates are faulty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8B642C-2681-4D83-9E83-8C2B63580988}"/>
              </a:ext>
            </a:extLst>
          </p:cNvPr>
          <p:cNvSpPr txBox="1"/>
          <p:nvPr/>
        </p:nvSpPr>
        <p:spPr>
          <a:xfrm>
            <a:off x="2627790" y="2743200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0.540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CFADE2-EE78-4522-AA1F-5FF95EB2BDDB}"/>
              </a:ext>
            </a:extLst>
          </p:cNvPr>
          <p:cNvSpPr txBox="1"/>
          <p:nvPr/>
        </p:nvSpPr>
        <p:spPr>
          <a:xfrm>
            <a:off x="3117541" y="3108664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0.390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B93C2E-94D4-46CC-A104-6EC02E14B722}"/>
              </a:ext>
            </a:extLst>
          </p:cNvPr>
          <p:cNvSpPr txBox="1"/>
          <p:nvPr/>
        </p:nvSpPr>
        <p:spPr>
          <a:xfrm>
            <a:off x="1617214" y="4529091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0.124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BCF459E-A966-4B3D-8D84-FB3392F2B901}"/>
              </a:ext>
            </a:extLst>
          </p:cNvPr>
          <p:cNvSpPr txBox="1"/>
          <p:nvPr/>
        </p:nvSpPr>
        <p:spPr>
          <a:xfrm>
            <a:off x="1705991" y="4875321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0.584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F4B8DA-8DAF-4602-A6F5-C9FE0CE57FC1}"/>
              </a:ext>
            </a:extLst>
          </p:cNvPr>
          <p:cNvSpPr txBox="1"/>
          <p:nvPr/>
        </p:nvSpPr>
        <p:spPr>
          <a:xfrm>
            <a:off x="2149874" y="5203794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0.869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88F8D30-B306-4166-84CA-C4400A97E081}"/>
              </a:ext>
            </a:extLst>
          </p:cNvPr>
          <p:cNvSpPr txBox="1"/>
          <p:nvPr/>
        </p:nvSpPr>
        <p:spPr>
          <a:xfrm>
            <a:off x="6917184" y="2939988"/>
            <a:ext cx="6719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0.211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6F4F3F-04C2-4A2F-BFBE-9D157C2D15CB}"/>
              </a:ext>
            </a:extLst>
          </p:cNvPr>
          <p:cNvSpPr txBox="1"/>
          <p:nvPr/>
        </p:nvSpPr>
        <p:spPr>
          <a:xfrm>
            <a:off x="7281167" y="3534792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0.599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82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801727" y="2106202"/>
            <a:ext cx="757611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Racing Sans One" panose="02000000000000000000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3A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Racing Sans One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6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shape and basic ideas behind the normal distribution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In year 12 you will have encountered discrete random variables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key numerical point was that these can only take certain values, determined by the context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2C6DDD-9D57-4166-A86B-2C3AAF5A27BD}"/>
              </a:ext>
            </a:extLst>
          </p:cNvPr>
          <p:cNvSpPr/>
          <p:nvPr/>
        </p:nvSpPr>
        <p:spPr>
          <a:xfrm>
            <a:off x="5206936" y="2732387"/>
            <a:ext cx="216024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EF677BD-BAAC-499B-B7C4-E7C8D43976B1}"/>
              </a:ext>
            </a:extLst>
          </p:cNvPr>
          <p:cNvSpPr/>
          <p:nvPr/>
        </p:nvSpPr>
        <p:spPr>
          <a:xfrm>
            <a:off x="4846896" y="2939534"/>
            <a:ext cx="216024" cy="152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A67A0B-BA8D-44B4-AEEC-A06B9CEABF9F}"/>
              </a:ext>
            </a:extLst>
          </p:cNvPr>
          <p:cNvSpPr/>
          <p:nvPr/>
        </p:nvSpPr>
        <p:spPr>
          <a:xfrm>
            <a:off x="5566976" y="2435478"/>
            <a:ext cx="207640" cy="6564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819A375-9D43-459E-94A4-7E4DD45FF95D}"/>
              </a:ext>
            </a:extLst>
          </p:cNvPr>
          <p:cNvSpPr/>
          <p:nvPr/>
        </p:nvSpPr>
        <p:spPr>
          <a:xfrm>
            <a:off x="5927016" y="2075438"/>
            <a:ext cx="216024" cy="10164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1B144D-453C-4114-BF6E-C4D4CD16D96C}"/>
              </a:ext>
            </a:extLst>
          </p:cNvPr>
          <p:cNvSpPr/>
          <p:nvPr/>
        </p:nvSpPr>
        <p:spPr>
          <a:xfrm>
            <a:off x="6287056" y="1715398"/>
            <a:ext cx="216024" cy="137653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D2CC7B-F542-4CAE-9246-C4CBD99B3938}"/>
              </a:ext>
            </a:extLst>
          </p:cNvPr>
          <p:cNvSpPr/>
          <p:nvPr/>
        </p:nvSpPr>
        <p:spPr>
          <a:xfrm>
            <a:off x="6647096" y="2075438"/>
            <a:ext cx="216024" cy="10164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E92F74B-E405-446B-9A9B-6FA3856C6D7E}"/>
              </a:ext>
            </a:extLst>
          </p:cNvPr>
          <p:cNvSpPr/>
          <p:nvPr/>
        </p:nvSpPr>
        <p:spPr>
          <a:xfrm>
            <a:off x="7007136" y="2435478"/>
            <a:ext cx="207640" cy="6564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7544E57-6574-42CE-90F8-9B85D4DCA476}"/>
              </a:ext>
            </a:extLst>
          </p:cNvPr>
          <p:cNvSpPr/>
          <p:nvPr/>
        </p:nvSpPr>
        <p:spPr>
          <a:xfrm>
            <a:off x="7367176" y="2732387"/>
            <a:ext cx="216024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91243DF-7536-425A-A423-02AD1DE62EB4}"/>
              </a:ext>
            </a:extLst>
          </p:cNvPr>
          <p:cNvSpPr/>
          <p:nvPr/>
        </p:nvSpPr>
        <p:spPr>
          <a:xfrm>
            <a:off x="7727216" y="2939534"/>
            <a:ext cx="216024" cy="152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B0D6938-0212-47B7-8072-6481286FC755}"/>
              </a:ext>
            </a:extLst>
          </p:cNvPr>
          <p:cNvSpPr txBox="1"/>
          <p:nvPr/>
        </p:nvSpPr>
        <p:spPr>
          <a:xfrm>
            <a:off x="477488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3DF4A6-5D0D-4D14-B26F-56D5D1B88845}"/>
              </a:ext>
            </a:extLst>
          </p:cNvPr>
          <p:cNvSpPr txBox="1"/>
          <p:nvPr/>
        </p:nvSpPr>
        <p:spPr>
          <a:xfrm>
            <a:off x="513492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CD79B20-F52B-45AA-957E-529885DD0852}"/>
              </a:ext>
            </a:extLst>
          </p:cNvPr>
          <p:cNvSpPr txBox="1"/>
          <p:nvPr/>
        </p:nvSpPr>
        <p:spPr>
          <a:xfrm>
            <a:off x="549496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9F43A83-A69D-4C26-ABDB-10B6506791E5}"/>
              </a:ext>
            </a:extLst>
          </p:cNvPr>
          <p:cNvSpPr txBox="1"/>
          <p:nvPr/>
        </p:nvSpPr>
        <p:spPr>
          <a:xfrm>
            <a:off x="585500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A23DA8-0891-4EC7-8185-EC22C2D1BC5C}"/>
              </a:ext>
            </a:extLst>
          </p:cNvPr>
          <p:cNvSpPr txBox="1"/>
          <p:nvPr/>
        </p:nvSpPr>
        <p:spPr>
          <a:xfrm>
            <a:off x="621504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45BC9A-1A69-43D4-84AC-3CED58C1F8EF}"/>
              </a:ext>
            </a:extLst>
          </p:cNvPr>
          <p:cNvSpPr txBox="1"/>
          <p:nvPr/>
        </p:nvSpPr>
        <p:spPr>
          <a:xfrm>
            <a:off x="657508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48BE4CF-62B6-4EA7-94B0-D06D4E59E8FE}"/>
              </a:ext>
            </a:extLst>
          </p:cNvPr>
          <p:cNvSpPr txBox="1"/>
          <p:nvPr/>
        </p:nvSpPr>
        <p:spPr>
          <a:xfrm>
            <a:off x="693512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32777E1-743A-4B6B-85D5-BCFBFDC09B06}"/>
              </a:ext>
            </a:extLst>
          </p:cNvPr>
          <p:cNvSpPr txBox="1"/>
          <p:nvPr/>
        </p:nvSpPr>
        <p:spPr>
          <a:xfrm>
            <a:off x="729516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7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063A8AB-7BB6-4FAB-8EB2-FF1A5D2C83C6}"/>
              </a:ext>
            </a:extLst>
          </p:cNvPr>
          <p:cNvSpPr txBox="1"/>
          <p:nvPr/>
        </p:nvSpPr>
        <p:spPr>
          <a:xfrm>
            <a:off x="7655208" y="315555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684E33E-56FB-4E08-8F74-E3B69AA609F7}"/>
              </a:ext>
            </a:extLst>
          </p:cNvPr>
          <p:cNvCxnSpPr>
            <a:cxnSpLocks/>
          </p:cNvCxnSpPr>
          <p:nvPr/>
        </p:nvCxnSpPr>
        <p:spPr>
          <a:xfrm>
            <a:off x="4622981" y="3092428"/>
            <a:ext cx="35362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EC8B8F5-4A25-40C6-BDF7-83040DDD9620}"/>
                  </a:ext>
                </a:extLst>
              </p:cNvPr>
              <p:cNvSpPr txBox="1"/>
              <p:nvPr/>
            </p:nvSpPr>
            <p:spPr>
              <a:xfrm>
                <a:off x="3992666" y="1283921"/>
                <a:ext cx="48514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Let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h𝑒𝑎𝑑𝑠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𝑤h𝑒𝑛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8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𝑐𝑜𝑖𝑛𝑠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𝑎𝑟𝑒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𝑡h𝑟𝑜𝑤𝑛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EC8B8F5-4A25-40C6-BDF7-83040DDD9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666" y="1283921"/>
                <a:ext cx="4851456" cy="338554"/>
              </a:xfrm>
              <a:prstGeom prst="rect">
                <a:avLst/>
              </a:prstGeom>
              <a:blipFill>
                <a:blip r:embed="rId2"/>
                <a:stretch>
                  <a:fillRect l="-754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6C2126B-D26B-4B5B-87CC-2B21DBD4F6B7}"/>
                  </a:ext>
                </a:extLst>
              </p:cNvPr>
              <p:cNvSpPr txBox="1"/>
              <p:nvPr/>
            </p:nvSpPr>
            <p:spPr>
              <a:xfrm>
                <a:off x="6938823" y="1692909"/>
                <a:ext cx="1164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6C2126B-D26B-4B5B-87CC-2B21DBD4F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823" y="1692909"/>
                <a:ext cx="1164742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643AAFE3-5DF9-42B8-A740-86AB3D87D021}"/>
                  </a:ext>
                </a:extLst>
              </p:cNvPr>
              <p:cNvSpPr txBox="1"/>
              <p:nvPr/>
            </p:nvSpPr>
            <p:spPr>
              <a:xfrm>
                <a:off x="3793402" y="3518897"/>
                <a:ext cx="521479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although we haven not included a y-axis, the idea is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only take certain values, and each will be assigned a probability (the height of its bar)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643AAFE3-5DF9-42B8-A740-86AB3D87D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402" y="3518897"/>
                <a:ext cx="5214796" cy="738664"/>
              </a:xfrm>
              <a:prstGeom prst="rect">
                <a:avLst/>
              </a:prstGeom>
              <a:blipFill>
                <a:blip r:embed="rId4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7445A45-B7D8-4037-B8CB-5328DCF51EA6}"/>
              </a:ext>
            </a:extLst>
          </p:cNvPr>
          <p:cNvSpPr/>
          <p:nvPr/>
        </p:nvSpPr>
        <p:spPr>
          <a:xfrm>
            <a:off x="5187320" y="5492185"/>
            <a:ext cx="216024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2421E86-1640-4419-98DF-67E2ABE0D4C9}"/>
              </a:ext>
            </a:extLst>
          </p:cNvPr>
          <p:cNvSpPr/>
          <p:nvPr/>
        </p:nvSpPr>
        <p:spPr>
          <a:xfrm>
            <a:off x="4827280" y="5699332"/>
            <a:ext cx="216024" cy="152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ED772CB-373D-4027-A917-3B75006A6E0F}"/>
              </a:ext>
            </a:extLst>
          </p:cNvPr>
          <p:cNvSpPr/>
          <p:nvPr/>
        </p:nvSpPr>
        <p:spPr>
          <a:xfrm>
            <a:off x="5547360" y="5195276"/>
            <a:ext cx="207640" cy="6564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9AB985-08E2-4B1D-9DC7-95824F606D73}"/>
              </a:ext>
            </a:extLst>
          </p:cNvPr>
          <p:cNvSpPr/>
          <p:nvPr/>
        </p:nvSpPr>
        <p:spPr>
          <a:xfrm>
            <a:off x="5907400" y="4835236"/>
            <a:ext cx="216024" cy="10164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69AD8C3-83F9-40B3-ADB1-FDAA2232BFBC}"/>
              </a:ext>
            </a:extLst>
          </p:cNvPr>
          <p:cNvSpPr/>
          <p:nvPr/>
        </p:nvSpPr>
        <p:spPr>
          <a:xfrm>
            <a:off x="6267440" y="4475196"/>
            <a:ext cx="216024" cy="137653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B0DE4AE-39EC-4E1E-A888-968E959C96D8}"/>
              </a:ext>
            </a:extLst>
          </p:cNvPr>
          <p:cNvSpPr/>
          <p:nvPr/>
        </p:nvSpPr>
        <p:spPr>
          <a:xfrm>
            <a:off x="6627480" y="4835236"/>
            <a:ext cx="216024" cy="10164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80C7CAD-73C3-459F-A5E4-28BF97A8983C}"/>
              </a:ext>
            </a:extLst>
          </p:cNvPr>
          <p:cNvSpPr/>
          <p:nvPr/>
        </p:nvSpPr>
        <p:spPr>
          <a:xfrm>
            <a:off x="6987520" y="5195276"/>
            <a:ext cx="207640" cy="6564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5BEFC4B-8FB3-46E4-94C8-BD146E475F32}"/>
              </a:ext>
            </a:extLst>
          </p:cNvPr>
          <p:cNvSpPr/>
          <p:nvPr/>
        </p:nvSpPr>
        <p:spPr>
          <a:xfrm>
            <a:off x="7347560" y="5492185"/>
            <a:ext cx="216024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852EC62-5E32-4C68-B56A-4CEC8D9658CC}"/>
              </a:ext>
            </a:extLst>
          </p:cNvPr>
          <p:cNvSpPr/>
          <p:nvPr/>
        </p:nvSpPr>
        <p:spPr>
          <a:xfrm>
            <a:off x="7707600" y="5699332"/>
            <a:ext cx="216024" cy="1524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B2ECB08-6367-4CD4-BA21-C1379DB9DA71}"/>
              </a:ext>
            </a:extLst>
          </p:cNvPr>
          <p:cNvSpPr txBox="1"/>
          <p:nvPr/>
        </p:nvSpPr>
        <p:spPr>
          <a:xfrm>
            <a:off x="475527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42A0DFA-738C-4274-82D3-6E78CFBF9D28}"/>
              </a:ext>
            </a:extLst>
          </p:cNvPr>
          <p:cNvSpPr txBox="1"/>
          <p:nvPr/>
        </p:nvSpPr>
        <p:spPr>
          <a:xfrm>
            <a:off x="511531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097BDBA-9ED5-48AE-A09B-3FA2AB3A4033}"/>
              </a:ext>
            </a:extLst>
          </p:cNvPr>
          <p:cNvSpPr txBox="1"/>
          <p:nvPr/>
        </p:nvSpPr>
        <p:spPr>
          <a:xfrm>
            <a:off x="547535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9359173-1431-4635-B27B-D07AECE55889}"/>
              </a:ext>
            </a:extLst>
          </p:cNvPr>
          <p:cNvSpPr txBox="1"/>
          <p:nvPr/>
        </p:nvSpPr>
        <p:spPr>
          <a:xfrm>
            <a:off x="583539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F86A464-DFDC-40F2-B3E6-52B41D3DE2BC}"/>
              </a:ext>
            </a:extLst>
          </p:cNvPr>
          <p:cNvSpPr txBox="1"/>
          <p:nvPr/>
        </p:nvSpPr>
        <p:spPr>
          <a:xfrm>
            <a:off x="619543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4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5E488C7-6A24-42AC-BDE0-9F9445281D3E}"/>
              </a:ext>
            </a:extLst>
          </p:cNvPr>
          <p:cNvSpPr txBox="1"/>
          <p:nvPr/>
        </p:nvSpPr>
        <p:spPr>
          <a:xfrm>
            <a:off x="655547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0DC8ACD-D6E5-43A6-82DD-391AD4D6EB2C}"/>
              </a:ext>
            </a:extLst>
          </p:cNvPr>
          <p:cNvSpPr txBox="1"/>
          <p:nvPr/>
        </p:nvSpPr>
        <p:spPr>
          <a:xfrm>
            <a:off x="691551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4172DED-7D97-4A08-B9E6-074F36D367F8}"/>
              </a:ext>
            </a:extLst>
          </p:cNvPr>
          <p:cNvSpPr txBox="1"/>
          <p:nvPr/>
        </p:nvSpPr>
        <p:spPr>
          <a:xfrm>
            <a:off x="727555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7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F35F498-5C3E-4670-A869-474DF87D80BB}"/>
              </a:ext>
            </a:extLst>
          </p:cNvPr>
          <p:cNvSpPr txBox="1"/>
          <p:nvPr/>
        </p:nvSpPr>
        <p:spPr>
          <a:xfrm>
            <a:off x="7635592" y="591535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824E4E1-A2FE-4A19-B7EA-84CD8D0AE4E0}"/>
              </a:ext>
            </a:extLst>
          </p:cNvPr>
          <p:cNvCxnSpPr>
            <a:cxnSpLocks/>
          </p:cNvCxnSpPr>
          <p:nvPr/>
        </p:nvCxnSpPr>
        <p:spPr>
          <a:xfrm>
            <a:off x="4603365" y="5852226"/>
            <a:ext cx="353628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7952B6A-B191-44E5-BB49-ADEB3E095BAE}"/>
                  </a:ext>
                </a:extLst>
              </p:cNvPr>
              <p:cNvSpPr txBox="1"/>
              <p:nvPr/>
            </p:nvSpPr>
            <p:spPr>
              <a:xfrm>
                <a:off x="6919206" y="4434600"/>
                <a:ext cx="1164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7952B6A-B191-44E5-BB49-ADEB3E095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206" y="4434600"/>
                <a:ext cx="1164742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AEFBB219-F005-44F7-BDAB-8D49C4EF6BE5}"/>
                  </a:ext>
                </a:extLst>
              </p:cNvPr>
              <p:cNvSpPr txBox="1"/>
              <p:nvPr/>
            </p:nvSpPr>
            <p:spPr>
              <a:xfrm>
                <a:off x="4192604" y="4460252"/>
                <a:ext cx="11404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=4)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AEFBB219-F005-44F7-BDAB-8D49C4EF6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604" y="4460252"/>
                <a:ext cx="1140440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8D1252B-4D5B-444B-971B-09F933FD2242}"/>
                  </a:ext>
                </a:extLst>
              </p:cNvPr>
              <p:cNvSpPr txBox="1"/>
              <p:nvPr/>
            </p:nvSpPr>
            <p:spPr>
              <a:xfrm>
                <a:off x="4184590" y="4457073"/>
                <a:ext cx="11382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88D1252B-4D5B-444B-971B-09F933FD2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590" y="4457073"/>
                <a:ext cx="1138260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8E8E973-7A9D-4076-B0B6-689D791D3CEC}"/>
              </a:ext>
            </a:extLst>
          </p:cNvPr>
          <p:cNvSpPr txBox="1"/>
          <p:nvPr/>
        </p:nvSpPr>
        <p:spPr>
          <a:xfrm>
            <a:off x="2272684" y="4891596"/>
            <a:ext cx="2947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probability of getting 4 heads will be equal to the height of this bar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1BD52E34-0C4B-4ECA-BA15-461BB7FD8F79}"/>
              </a:ext>
            </a:extLst>
          </p:cNvPr>
          <p:cNvCxnSpPr>
            <a:cxnSpLocks/>
          </p:cNvCxnSpPr>
          <p:nvPr/>
        </p:nvCxnSpPr>
        <p:spPr>
          <a:xfrm flipV="1">
            <a:off x="5175681" y="4607511"/>
            <a:ext cx="994300" cy="43500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2E2C412-C62B-49D5-A871-385E3E6D95D6}"/>
              </a:ext>
            </a:extLst>
          </p:cNvPr>
          <p:cNvSpPr/>
          <p:nvPr/>
        </p:nvSpPr>
        <p:spPr>
          <a:xfrm>
            <a:off x="6268919" y="4476676"/>
            <a:ext cx="216024" cy="137653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9ED4034-85D5-4CD8-9078-776C572FD2BF}"/>
              </a:ext>
            </a:extLst>
          </p:cNvPr>
          <p:cNvSpPr txBox="1"/>
          <p:nvPr/>
        </p:nvSpPr>
        <p:spPr>
          <a:xfrm>
            <a:off x="1563951" y="4972974"/>
            <a:ext cx="2947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probability of getting 3 heads or less will be equal to the sum of the heights of these bars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D2EF1195-489E-4AF1-B908-D3BADD7FE220}"/>
              </a:ext>
            </a:extLst>
          </p:cNvPr>
          <p:cNvCxnSpPr>
            <a:cxnSpLocks/>
          </p:cNvCxnSpPr>
          <p:nvPr/>
        </p:nvCxnSpPr>
        <p:spPr>
          <a:xfrm>
            <a:off x="4483223" y="5310327"/>
            <a:ext cx="667306" cy="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99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2" grpId="1"/>
      <p:bldP spid="53" grpId="0"/>
      <p:bldP spid="54" grpId="0"/>
      <p:bldP spid="54" grpId="1"/>
      <p:bldP spid="59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4053148" cy="531328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shape and basic ideas behind the normal distribution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normal distribution focuses on continuous random variables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These can take any numerical value (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eg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Height), and are modelled using a curve instead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a quantity such as height, the majority of people will be close to the average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As we move further away from the average height, there are fewer people (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– there would be a lower probability of randomly selecting one at that height)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3E8B1E1-FB56-474E-942C-161EC1578A30}"/>
              </a:ext>
            </a:extLst>
          </p:cNvPr>
          <p:cNvSpPr/>
          <p:nvPr/>
        </p:nvSpPr>
        <p:spPr>
          <a:xfrm>
            <a:off x="5292080" y="2708920"/>
            <a:ext cx="288032" cy="2880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FCD5869-CF58-417B-888A-8572CFB56712}"/>
              </a:ext>
            </a:extLst>
          </p:cNvPr>
          <p:cNvSpPr/>
          <p:nvPr/>
        </p:nvSpPr>
        <p:spPr>
          <a:xfrm>
            <a:off x="5004048" y="2852936"/>
            <a:ext cx="288032" cy="1440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54D18259-B8F9-4434-8F62-E6281D0817B5}"/>
              </a:ext>
            </a:extLst>
          </p:cNvPr>
          <p:cNvSpPr/>
          <p:nvPr/>
        </p:nvSpPr>
        <p:spPr>
          <a:xfrm>
            <a:off x="5580112" y="2492896"/>
            <a:ext cx="288032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5FA3DA98-CC1D-42FA-959E-34768FC6B5DE}"/>
              </a:ext>
            </a:extLst>
          </p:cNvPr>
          <p:cNvSpPr/>
          <p:nvPr/>
        </p:nvSpPr>
        <p:spPr>
          <a:xfrm>
            <a:off x="5868144" y="2204864"/>
            <a:ext cx="288032" cy="7920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83FEDCFF-1616-457A-8F9F-E610FA1623C3}"/>
              </a:ext>
            </a:extLst>
          </p:cNvPr>
          <p:cNvSpPr/>
          <p:nvPr/>
        </p:nvSpPr>
        <p:spPr>
          <a:xfrm>
            <a:off x="6156176" y="1844824"/>
            <a:ext cx="288032" cy="11521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50584A94-B8DA-4A9B-BF0F-850633513BC2}"/>
              </a:ext>
            </a:extLst>
          </p:cNvPr>
          <p:cNvSpPr/>
          <p:nvPr/>
        </p:nvSpPr>
        <p:spPr>
          <a:xfrm>
            <a:off x="6444208" y="1412776"/>
            <a:ext cx="288032" cy="158417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E515E828-8637-4D2A-912D-E03C0BFE5DD9}"/>
              </a:ext>
            </a:extLst>
          </p:cNvPr>
          <p:cNvSpPr/>
          <p:nvPr/>
        </p:nvSpPr>
        <p:spPr>
          <a:xfrm>
            <a:off x="6732240" y="1844824"/>
            <a:ext cx="288032" cy="115212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7307C70-0C23-4822-9E95-4E8B4C2F0262}"/>
              </a:ext>
            </a:extLst>
          </p:cNvPr>
          <p:cNvSpPr/>
          <p:nvPr/>
        </p:nvSpPr>
        <p:spPr>
          <a:xfrm>
            <a:off x="7596336" y="2708920"/>
            <a:ext cx="288032" cy="2880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F7FF6509-E22E-46E7-B8C6-3C41BFEFE0FE}"/>
              </a:ext>
            </a:extLst>
          </p:cNvPr>
          <p:cNvSpPr/>
          <p:nvPr/>
        </p:nvSpPr>
        <p:spPr>
          <a:xfrm>
            <a:off x="7884368" y="2852936"/>
            <a:ext cx="288032" cy="1440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695F04AE-BD96-4329-8240-F6405CF0B0EF}"/>
              </a:ext>
            </a:extLst>
          </p:cNvPr>
          <p:cNvSpPr/>
          <p:nvPr/>
        </p:nvSpPr>
        <p:spPr>
          <a:xfrm>
            <a:off x="7308304" y="2492896"/>
            <a:ext cx="288032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57040244-41C8-46D7-B81B-3BF017086F09}"/>
              </a:ext>
            </a:extLst>
          </p:cNvPr>
          <p:cNvSpPr/>
          <p:nvPr/>
        </p:nvSpPr>
        <p:spPr>
          <a:xfrm>
            <a:off x="7020272" y="2204864"/>
            <a:ext cx="288032" cy="79208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0D4185B1-01D9-4D83-B70D-A2D7E56B58C1}"/>
              </a:ext>
            </a:extLst>
          </p:cNvPr>
          <p:cNvSpPr/>
          <p:nvPr/>
        </p:nvSpPr>
        <p:spPr>
          <a:xfrm>
            <a:off x="5292080" y="5229200"/>
            <a:ext cx="144016" cy="2160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0AD7D07C-9AA6-4266-83C8-2DA5310A73E4}"/>
              </a:ext>
            </a:extLst>
          </p:cNvPr>
          <p:cNvSpPr/>
          <p:nvPr/>
        </p:nvSpPr>
        <p:spPr>
          <a:xfrm>
            <a:off x="5004048" y="5373216"/>
            <a:ext cx="144016" cy="720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5DB42197-6A65-4A54-A524-6CC01B55913E}"/>
              </a:ext>
            </a:extLst>
          </p:cNvPr>
          <p:cNvSpPr/>
          <p:nvPr/>
        </p:nvSpPr>
        <p:spPr>
          <a:xfrm>
            <a:off x="5580112" y="5085184"/>
            <a:ext cx="14401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B1774419-B39B-411E-8A00-F6949451CCA2}"/>
              </a:ext>
            </a:extLst>
          </p:cNvPr>
          <p:cNvSpPr/>
          <p:nvPr/>
        </p:nvSpPr>
        <p:spPr>
          <a:xfrm>
            <a:off x="5868144" y="4797152"/>
            <a:ext cx="144016" cy="6480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C355DCA7-5667-4B2C-8D78-DD12C20292D3}"/>
              </a:ext>
            </a:extLst>
          </p:cNvPr>
          <p:cNvSpPr/>
          <p:nvPr/>
        </p:nvSpPr>
        <p:spPr>
          <a:xfrm>
            <a:off x="6156176" y="4365104"/>
            <a:ext cx="144016" cy="10801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51D6FCC-40D7-4F78-9D31-5B0D00A5CC38}"/>
              </a:ext>
            </a:extLst>
          </p:cNvPr>
          <p:cNvSpPr/>
          <p:nvPr/>
        </p:nvSpPr>
        <p:spPr>
          <a:xfrm>
            <a:off x="6444208" y="3861048"/>
            <a:ext cx="144016" cy="158417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AA6C4BBB-6E6B-4586-A5A7-2275D1866724}"/>
              </a:ext>
            </a:extLst>
          </p:cNvPr>
          <p:cNvSpPr/>
          <p:nvPr/>
        </p:nvSpPr>
        <p:spPr>
          <a:xfrm>
            <a:off x="5148064" y="5301208"/>
            <a:ext cx="144016" cy="1440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A993E7E7-CCDE-45D9-999B-D095A4896923}"/>
              </a:ext>
            </a:extLst>
          </p:cNvPr>
          <p:cNvSpPr/>
          <p:nvPr/>
        </p:nvSpPr>
        <p:spPr>
          <a:xfrm>
            <a:off x="6588224" y="3861048"/>
            <a:ext cx="144016" cy="158417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E32156B-08C3-4233-8F42-6F982CEFE09D}"/>
              </a:ext>
            </a:extLst>
          </p:cNvPr>
          <p:cNvSpPr/>
          <p:nvPr/>
        </p:nvSpPr>
        <p:spPr>
          <a:xfrm>
            <a:off x="6300192" y="4149080"/>
            <a:ext cx="144016" cy="12961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B9D0557F-EC4E-46DC-BEAC-2BA22C1D3BD0}"/>
              </a:ext>
            </a:extLst>
          </p:cNvPr>
          <p:cNvSpPr/>
          <p:nvPr/>
        </p:nvSpPr>
        <p:spPr>
          <a:xfrm>
            <a:off x="6012160" y="4581128"/>
            <a:ext cx="144016" cy="8640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3B199BD6-DA61-4AF1-BC30-5E74E2FE3D7A}"/>
              </a:ext>
            </a:extLst>
          </p:cNvPr>
          <p:cNvSpPr/>
          <p:nvPr/>
        </p:nvSpPr>
        <p:spPr>
          <a:xfrm>
            <a:off x="5724128" y="4941168"/>
            <a:ext cx="144016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FA2E288F-6840-4CEF-B027-403A2D7AAA90}"/>
              </a:ext>
            </a:extLst>
          </p:cNvPr>
          <p:cNvSpPr/>
          <p:nvPr/>
        </p:nvSpPr>
        <p:spPr>
          <a:xfrm>
            <a:off x="5436096" y="5157192"/>
            <a:ext cx="144016" cy="2880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4F8F4BD-74E1-4208-BCD4-2FC173A19762}"/>
              </a:ext>
            </a:extLst>
          </p:cNvPr>
          <p:cNvSpPr/>
          <p:nvPr/>
        </p:nvSpPr>
        <p:spPr>
          <a:xfrm flipH="1">
            <a:off x="7740352" y="5229200"/>
            <a:ext cx="144016" cy="2160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8E2D9E1B-8418-4815-A7A4-EEAE19B475E5}"/>
              </a:ext>
            </a:extLst>
          </p:cNvPr>
          <p:cNvSpPr/>
          <p:nvPr/>
        </p:nvSpPr>
        <p:spPr>
          <a:xfrm flipH="1">
            <a:off x="8028384" y="5373216"/>
            <a:ext cx="144016" cy="720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888C4253-942C-4DCA-A3AE-C65B501FB42A}"/>
              </a:ext>
            </a:extLst>
          </p:cNvPr>
          <p:cNvSpPr/>
          <p:nvPr/>
        </p:nvSpPr>
        <p:spPr>
          <a:xfrm flipH="1">
            <a:off x="7452320" y="5085184"/>
            <a:ext cx="144016" cy="36004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F8C84CD4-2C4E-499B-A017-6B220A23918B}"/>
              </a:ext>
            </a:extLst>
          </p:cNvPr>
          <p:cNvSpPr/>
          <p:nvPr/>
        </p:nvSpPr>
        <p:spPr>
          <a:xfrm flipH="1">
            <a:off x="7164288" y="4797152"/>
            <a:ext cx="144016" cy="6480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9A473C19-9B8D-4C2B-956B-4A604242FD8C}"/>
              </a:ext>
            </a:extLst>
          </p:cNvPr>
          <p:cNvSpPr/>
          <p:nvPr/>
        </p:nvSpPr>
        <p:spPr>
          <a:xfrm flipH="1">
            <a:off x="6876256" y="4365104"/>
            <a:ext cx="144016" cy="10801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7530285C-2BED-43F3-B132-4D13EC81CD6F}"/>
              </a:ext>
            </a:extLst>
          </p:cNvPr>
          <p:cNvSpPr/>
          <p:nvPr/>
        </p:nvSpPr>
        <p:spPr>
          <a:xfrm flipH="1">
            <a:off x="7884368" y="5301208"/>
            <a:ext cx="144016" cy="14401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8467D48B-64CF-4249-9F2E-8BBD43DE6940}"/>
              </a:ext>
            </a:extLst>
          </p:cNvPr>
          <p:cNvSpPr/>
          <p:nvPr/>
        </p:nvSpPr>
        <p:spPr>
          <a:xfrm flipH="1">
            <a:off x="6732240" y="4149080"/>
            <a:ext cx="144016" cy="129614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E11EE973-C0E6-43FA-939C-64338E14CE67}"/>
              </a:ext>
            </a:extLst>
          </p:cNvPr>
          <p:cNvSpPr/>
          <p:nvPr/>
        </p:nvSpPr>
        <p:spPr>
          <a:xfrm flipH="1">
            <a:off x="7020272" y="4581128"/>
            <a:ext cx="144016" cy="8640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6BFBAFF-B98D-401F-9937-4C1710D796D9}"/>
              </a:ext>
            </a:extLst>
          </p:cNvPr>
          <p:cNvSpPr/>
          <p:nvPr/>
        </p:nvSpPr>
        <p:spPr>
          <a:xfrm flipH="1">
            <a:off x="7308304" y="4941168"/>
            <a:ext cx="144016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7BA645EA-1FE3-4446-B419-2B8D8E723670}"/>
              </a:ext>
            </a:extLst>
          </p:cNvPr>
          <p:cNvSpPr/>
          <p:nvPr/>
        </p:nvSpPr>
        <p:spPr>
          <a:xfrm flipH="1">
            <a:off x="7596336" y="5157192"/>
            <a:ext cx="144016" cy="2880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68E35CA-49AA-4622-B028-0C4FCCF3D7B4}"/>
              </a:ext>
            </a:extLst>
          </p:cNvPr>
          <p:cNvSpPr txBox="1"/>
          <p:nvPr/>
        </p:nvSpPr>
        <p:spPr>
          <a:xfrm>
            <a:off x="4788024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045C7D29-8CDC-4AFA-9B32-E5A5AE4A1AD3}"/>
              </a:ext>
            </a:extLst>
          </p:cNvPr>
          <p:cNvSpPr txBox="1"/>
          <p:nvPr/>
        </p:nvSpPr>
        <p:spPr>
          <a:xfrm>
            <a:off x="5364088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51D0D751-8897-4782-8BD7-5C5DEF6551B6}"/>
              </a:ext>
            </a:extLst>
          </p:cNvPr>
          <p:cNvSpPr txBox="1"/>
          <p:nvPr/>
        </p:nvSpPr>
        <p:spPr>
          <a:xfrm>
            <a:off x="5940152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E07B3997-B46A-411B-A63B-3324872FA8AA}"/>
              </a:ext>
            </a:extLst>
          </p:cNvPr>
          <p:cNvSpPr txBox="1"/>
          <p:nvPr/>
        </p:nvSpPr>
        <p:spPr>
          <a:xfrm>
            <a:off x="6516216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A5AF2C74-F5A1-44F3-8134-E728ED915373}"/>
              </a:ext>
            </a:extLst>
          </p:cNvPr>
          <p:cNvSpPr txBox="1"/>
          <p:nvPr/>
        </p:nvSpPr>
        <p:spPr>
          <a:xfrm>
            <a:off x="7092280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215B1229-8923-4598-A348-8D12E66D0776}"/>
              </a:ext>
            </a:extLst>
          </p:cNvPr>
          <p:cNvSpPr txBox="1"/>
          <p:nvPr/>
        </p:nvSpPr>
        <p:spPr>
          <a:xfrm>
            <a:off x="7668344" y="29969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9D74CD7C-762F-40F3-B5FA-1A62CABADD1B}"/>
              </a:ext>
            </a:extLst>
          </p:cNvPr>
          <p:cNvSpPr txBox="1"/>
          <p:nvPr/>
        </p:nvSpPr>
        <p:spPr>
          <a:xfrm>
            <a:off x="4788024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3676BAEB-50CE-43B0-8574-0AD4B5613877}"/>
              </a:ext>
            </a:extLst>
          </p:cNvPr>
          <p:cNvSpPr txBox="1"/>
          <p:nvPr/>
        </p:nvSpPr>
        <p:spPr>
          <a:xfrm>
            <a:off x="5364088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C03F8A83-6A25-41A7-894A-80E82AD44C10}"/>
              </a:ext>
            </a:extLst>
          </p:cNvPr>
          <p:cNvSpPr txBox="1"/>
          <p:nvPr/>
        </p:nvSpPr>
        <p:spPr>
          <a:xfrm>
            <a:off x="5940152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9FF8A147-2ACE-4439-B1B9-72F70D225946}"/>
              </a:ext>
            </a:extLst>
          </p:cNvPr>
          <p:cNvSpPr txBox="1"/>
          <p:nvPr/>
        </p:nvSpPr>
        <p:spPr>
          <a:xfrm>
            <a:off x="6516216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C39ABC30-EE20-47E9-AADC-EFF2CFC915B9}"/>
              </a:ext>
            </a:extLst>
          </p:cNvPr>
          <p:cNvSpPr txBox="1"/>
          <p:nvPr/>
        </p:nvSpPr>
        <p:spPr>
          <a:xfrm>
            <a:off x="7092280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A54852D2-00F2-41C7-82C7-E418DE9B25C4}"/>
              </a:ext>
            </a:extLst>
          </p:cNvPr>
          <p:cNvSpPr txBox="1"/>
          <p:nvPr/>
        </p:nvSpPr>
        <p:spPr>
          <a:xfrm>
            <a:off x="7668344" y="5445224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3F9F5D2-7978-4C31-AA39-F824E4FC712A}"/>
              </a:ext>
            </a:extLst>
          </p:cNvPr>
          <p:cNvSpPr txBox="1"/>
          <p:nvPr/>
        </p:nvSpPr>
        <p:spPr>
          <a:xfrm>
            <a:off x="7236296" y="1268760"/>
            <a:ext cx="17281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distribution of heights as a Histogram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24F6E525-C0AC-44DE-BD59-4975699F00F3}"/>
              </a:ext>
            </a:extLst>
          </p:cNvPr>
          <p:cNvSpPr txBox="1"/>
          <p:nvPr/>
        </p:nvSpPr>
        <p:spPr>
          <a:xfrm>
            <a:off x="4716016" y="3356992"/>
            <a:ext cx="3672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we reduce 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classwidths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used…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227A44C0-1A9A-4579-84CB-C3D5B0E4F27A}"/>
              </a:ext>
            </a:extLst>
          </p:cNvPr>
          <p:cNvSpPr txBox="1"/>
          <p:nvPr/>
        </p:nvSpPr>
        <p:spPr>
          <a:xfrm>
            <a:off x="4283968" y="5805264"/>
            <a:ext cx="45365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shape of the Histogram becomes smoother. If we continue indefinitely, we get what is known as the normal distribution curve…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29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00" grpId="0" animBg="1"/>
      <p:bldP spid="101" grpId="0" animBg="1"/>
      <p:bldP spid="103" grpId="0" animBg="1"/>
      <p:bldP spid="105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7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8" grpId="0"/>
      <p:bldP spid="133" grpId="0"/>
      <p:bldP spid="1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4053148" cy="483661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shape and basic ideas behind the normal distribution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For example, if we decided to model the heights of adult males in a city…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Imagine that the mean height was 175cm, and the standard deviation was 12cm…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curve will be split into equal halves either side of 175cm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area under the curve is used to represent probabilities, with the total area underneath being equal to 1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36F8E730-8433-421F-B51B-C8D3777B9916}"/>
              </a:ext>
            </a:extLst>
          </p:cNvPr>
          <p:cNvCxnSpPr/>
          <p:nvPr/>
        </p:nvCxnSpPr>
        <p:spPr>
          <a:xfrm>
            <a:off x="4932040" y="4653136"/>
            <a:ext cx="388843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C6D6F29-7784-455B-B106-9ADF8160F112}"/>
              </a:ext>
            </a:extLst>
          </p:cNvPr>
          <p:cNvGrpSpPr/>
          <p:nvPr/>
        </p:nvGrpSpPr>
        <p:grpSpPr>
          <a:xfrm>
            <a:off x="5058300" y="1628800"/>
            <a:ext cx="3637208" cy="2973657"/>
            <a:chOff x="5004048" y="1412776"/>
            <a:chExt cx="3637208" cy="2973657"/>
          </a:xfrm>
        </p:grpSpPr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049CB8-5C86-4D22-A4D1-57861288380E}"/>
                </a:ext>
              </a:extLst>
            </p:cNvPr>
            <p:cNvSpPr/>
            <p:nvPr/>
          </p:nvSpPr>
          <p:spPr>
            <a:xfrm>
              <a:off x="50040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164FCFA1-8C69-4E0E-A157-0272B29FFAA4}"/>
                </a:ext>
              </a:extLst>
            </p:cNvPr>
            <p:cNvSpPr/>
            <p:nvPr/>
          </p:nvSpPr>
          <p:spPr>
            <a:xfrm flipH="1">
              <a:off x="68042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39CE3848-A3A7-4CC7-A368-351FE19FE030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735A365-54AC-4AEB-ADE5-2013AE4DC357}"/>
                  </a:ext>
                </a:extLst>
              </p:cNvPr>
              <p:cNvSpPr txBox="1"/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735A365-54AC-4AEB-ADE5-2013AE4DC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blipFill>
                <a:blip r:embed="rId2"/>
                <a:stretch>
                  <a:fillRect l="-33333" r="-30000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0820FE-6A63-42BF-B3C3-D8F8CA8A3517}"/>
                  </a:ext>
                </a:extLst>
              </p:cNvPr>
              <p:cNvSpPr txBox="1"/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0820FE-6A63-42BF-B3C3-D8F8CA8A3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blipFill>
                <a:blip r:embed="rId3"/>
                <a:stretch>
                  <a:fillRect l="-16129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972141D-165F-49AF-88B0-BF7CC1F99980}"/>
              </a:ext>
            </a:extLst>
          </p:cNvPr>
          <p:cNvCxnSpPr>
            <a:cxnSpLocks/>
          </p:cNvCxnSpPr>
          <p:nvPr/>
        </p:nvCxnSpPr>
        <p:spPr>
          <a:xfrm>
            <a:off x="4932040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D79729BC-C23F-4A97-8DCF-885C362A0792}"/>
              </a:ext>
            </a:extLst>
          </p:cNvPr>
          <p:cNvCxnSpPr>
            <a:cxnSpLocks/>
          </p:cNvCxnSpPr>
          <p:nvPr/>
        </p:nvCxnSpPr>
        <p:spPr>
          <a:xfrm>
            <a:off x="5364088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5D523CD7-A4B0-4150-AD6D-463D28064852}"/>
              </a:ext>
            </a:extLst>
          </p:cNvPr>
          <p:cNvCxnSpPr>
            <a:cxnSpLocks/>
          </p:cNvCxnSpPr>
          <p:nvPr/>
        </p:nvCxnSpPr>
        <p:spPr>
          <a:xfrm>
            <a:off x="5796136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13578C85-5ED8-499A-A6FB-D65C37FAFD79}"/>
              </a:ext>
            </a:extLst>
          </p:cNvPr>
          <p:cNvCxnSpPr>
            <a:cxnSpLocks/>
          </p:cNvCxnSpPr>
          <p:nvPr/>
        </p:nvCxnSpPr>
        <p:spPr>
          <a:xfrm>
            <a:off x="6228184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D956D7D7-AD3C-4C2F-80CD-0E7930FAAA83}"/>
              </a:ext>
            </a:extLst>
          </p:cNvPr>
          <p:cNvCxnSpPr>
            <a:cxnSpLocks/>
          </p:cNvCxnSpPr>
          <p:nvPr/>
        </p:nvCxnSpPr>
        <p:spPr>
          <a:xfrm>
            <a:off x="6660232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1013041B-4268-4C69-9D3A-F2E522771497}"/>
              </a:ext>
            </a:extLst>
          </p:cNvPr>
          <p:cNvCxnSpPr>
            <a:cxnSpLocks/>
          </p:cNvCxnSpPr>
          <p:nvPr/>
        </p:nvCxnSpPr>
        <p:spPr>
          <a:xfrm>
            <a:off x="7092280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D009E736-55D5-492F-BC97-32499F28BF41}"/>
              </a:ext>
            </a:extLst>
          </p:cNvPr>
          <p:cNvCxnSpPr>
            <a:cxnSpLocks/>
          </p:cNvCxnSpPr>
          <p:nvPr/>
        </p:nvCxnSpPr>
        <p:spPr>
          <a:xfrm>
            <a:off x="7524328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B7732413-2465-41E4-9195-32514361AC41}"/>
              </a:ext>
            </a:extLst>
          </p:cNvPr>
          <p:cNvCxnSpPr>
            <a:cxnSpLocks/>
          </p:cNvCxnSpPr>
          <p:nvPr/>
        </p:nvCxnSpPr>
        <p:spPr>
          <a:xfrm>
            <a:off x="7956376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415098ED-B9F9-4134-A17E-1F3106CC07A9}"/>
              </a:ext>
            </a:extLst>
          </p:cNvPr>
          <p:cNvCxnSpPr>
            <a:cxnSpLocks/>
          </p:cNvCxnSpPr>
          <p:nvPr/>
        </p:nvCxnSpPr>
        <p:spPr>
          <a:xfrm>
            <a:off x="8388424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513E090B-2E35-494E-93E0-CC8EBE985F46}"/>
              </a:ext>
            </a:extLst>
          </p:cNvPr>
          <p:cNvSpPr txBox="1"/>
          <p:nvPr/>
        </p:nvSpPr>
        <p:spPr>
          <a:xfrm>
            <a:off x="5148064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FA50A003-91E7-47FA-97A3-9BBFD18D5F51}"/>
              </a:ext>
            </a:extLst>
          </p:cNvPr>
          <p:cNvSpPr txBox="1"/>
          <p:nvPr/>
        </p:nvSpPr>
        <p:spPr>
          <a:xfrm>
            <a:off x="5580112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DEF8A53-5525-4B58-86A2-C7B8D81078B6}"/>
              </a:ext>
            </a:extLst>
          </p:cNvPr>
          <p:cNvSpPr txBox="1"/>
          <p:nvPr/>
        </p:nvSpPr>
        <p:spPr>
          <a:xfrm>
            <a:off x="6012160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2E778FC-F98F-4DAA-997F-6263121E227F}"/>
              </a:ext>
            </a:extLst>
          </p:cNvPr>
          <p:cNvSpPr txBox="1"/>
          <p:nvPr/>
        </p:nvSpPr>
        <p:spPr>
          <a:xfrm>
            <a:off x="6444208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9C23725-8722-460F-83AA-8EB3EB865794}"/>
              </a:ext>
            </a:extLst>
          </p:cNvPr>
          <p:cNvSpPr txBox="1"/>
          <p:nvPr/>
        </p:nvSpPr>
        <p:spPr>
          <a:xfrm>
            <a:off x="6876256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600428C5-ECFA-4D53-8B87-4E8DBF70130B}"/>
              </a:ext>
            </a:extLst>
          </p:cNvPr>
          <p:cNvSpPr txBox="1"/>
          <p:nvPr/>
        </p:nvSpPr>
        <p:spPr>
          <a:xfrm>
            <a:off x="7308304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190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62B60FA5-D606-4B93-A9DA-E3A90A4E4C20}"/>
              </a:ext>
            </a:extLst>
          </p:cNvPr>
          <p:cNvSpPr txBox="1"/>
          <p:nvPr/>
        </p:nvSpPr>
        <p:spPr>
          <a:xfrm>
            <a:off x="7740352" y="4797152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200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6AF0A815-826F-417F-8807-8F773760AB8E}"/>
              </a:ext>
            </a:extLst>
          </p:cNvPr>
          <p:cNvSpPr txBox="1"/>
          <p:nvPr/>
        </p:nvSpPr>
        <p:spPr>
          <a:xfrm>
            <a:off x="8172400" y="4797152"/>
            <a:ext cx="442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210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43" name="直線矢印コネクタ 142">
            <a:extLst>
              <a:ext uri="{FF2B5EF4-FFF2-40B4-BE49-F238E27FC236}">
                <a16:creationId xmlns:a16="http://schemas.microsoft.com/office/drawing/2014/main" id="{B50ED889-7D04-467E-A4D7-9545390AF1DE}"/>
              </a:ext>
            </a:extLst>
          </p:cNvPr>
          <p:cNvCxnSpPr>
            <a:cxnSpLocks/>
          </p:cNvCxnSpPr>
          <p:nvPr/>
        </p:nvCxnSpPr>
        <p:spPr>
          <a:xfrm flipV="1">
            <a:off x="6876256" y="1556792"/>
            <a:ext cx="0" cy="30963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77AD785C-A503-4CDE-9B62-126EFBDD386F}"/>
              </a:ext>
            </a:extLst>
          </p:cNvPr>
          <p:cNvSpPr txBox="1"/>
          <p:nvPr/>
        </p:nvSpPr>
        <p:spPr>
          <a:xfrm>
            <a:off x="6588224" y="1340768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175cm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AE758E4-16B1-48BA-8A7E-8BC97F5ADB60}"/>
              </a:ext>
            </a:extLst>
          </p:cNvPr>
          <p:cNvSpPr txBox="1"/>
          <p:nvPr/>
        </p:nvSpPr>
        <p:spPr>
          <a:xfrm>
            <a:off x="6228184" y="39330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5309B1EC-008E-4A1C-B4EA-EAD84E6841D2}"/>
              </a:ext>
            </a:extLst>
          </p:cNvPr>
          <p:cNvSpPr txBox="1"/>
          <p:nvPr/>
        </p:nvSpPr>
        <p:spPr>
          <a:xfrm>
            <a:off x="6948264" y="393305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15B2190-4750-4B48-B8DA-E3B622046AC7}"/>
              </a:ext>
            </a:extLst>
          </p:cNvPr>
          <p:cNvSpPr txBox="1"/>
          <p:nvPr/>
        </p:nvSpPr>
        <p:spPr>
          <a:xfrm>
            <a:off x="4860032" y="537321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a randomly selected person being under 175cm tall is 0.5, based on this data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5" grpId="0"/>
      <p:bldP spid="98" grpId="0"/>
      <p:bldP spid="99" grpId="0"/>
      <p:bldP spid="102" grpId="0"/>
      <p:bldP spid="104" grpId="0"/>
      <p:bldP spid="106" grpId="0"/>
      <p:bldP spid="137" grpId="0"/>
      <p:bldP spid="138" grpId="0"/>
      <p:bldP spid="139" grpId="0"/>
      <p:bldP spid="144" grpId="0"/>
      <p:bldP spid="19" grpId="0"/>
      <p:bldP spid="145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the shape and basic ideas behind the normal distribution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normal distribution has 2 parameters, the mean (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 and variance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𝜎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), so the standard deviation is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It is symmetrical, so 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Mean = Median = Mode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has asymptotes at each end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total area beneath it is equal to 1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has points of inflexion 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  <a:blipFill>
                <a:blip r:embed="rId2"/>
                <a:stretch>
                  <a:fillRect l="-301" t="-1259" r="-2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36F8E730-8433-421F-B51B-C8D3777B9916}"/>
              </a:ext>
            </a:extLst>
          </p:cNvPr>
          <p:cNvCxnSpPr/>
          <p:nvPr/>
        </p:nvCxnSpPr>
        <p:spPr>
          <a:xfrm>
            <a:off x="4932040" y="4653136"/>
            <a:ext cx="388843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C6D6F29-7784-455B-B106-9ADF8160F112}"/>
              </a:ext>
            </a:extLst>
          </p:cNvPr>
          <p:cNvGrpSpPr/>
          <p:nvPr/>
        </p:nvGrpSpPr>
        <p:grpSpPr>
          <a:xfrm>
            <a:off x="5058300" y="1628800"/>
            <a:ext cx="3637208" cy="2973657"/>
            <a:chOff x="5004048" y="1412776"/>
            <a:chExt cx="3637208" cy="2973657"/>
          </a:xfrm>
        </p:grpSpPr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B9049CB8-5C86-4D22-A4D1-57861288380E}"/>
                </a:ext>
              </a:extLst>
            </p:cNvPr>
            <p:cNvSpPr/>
            <p:nvPr/>
          </p:nvSpPr>
          <p:spPr>
            <a:xfrm>
              <a:off x="50040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164FCFA1-8C69-4E0E-A157-0272B29FFAA4}"/>
                </a:ext>
              </a:extLst>
            </p:cNvPr>
            <p:cNvSpPr/>
            <p:nvPr/>
          </p:nvSpPr>
          <p:spPr>
            <a:xfrm flipH="1">
              <a:off x="68042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39CE3848-A3A7-4CC7-A368-351FE19FE030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735A365-54AC-4AEB-ADE5-2013AE4DC357}"/>
                  </a:ext>
                </a:extLst>
              </p:cNvPr>
              <p:cNvSpPr txBox="1"/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735A365-54AC-4AEB-ADE5-2013AE4DC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blipFill>
                <a:blip r:embed="rId3"/>
                <a:stretch>
                  <a:fillRect l="-33333" r="-30000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0820FE-6A63-42BF-B3C3-D8F8CA8A3517}"/>
                  </a:ext>
                </a:extLst>
              </p:cNvPr>
              <p:cNvSpPr txBox="1"/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0820FE-6A63-42BF-B3C3-D8F8CA8A3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blipFill>
                <a:blip r:embed="rId4"/>
                <a:stretch>
                  <a:fillRect l="-16129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972141D-165F-49AF-88B0-BF7CC1F99980}"/>
              </a:ext>
            </a:extLst>
          </p:cNvPr>
          <p:cNvCxnSpPr>
            <a:cxnSpLocks/>
          </p:cNvCxnSpPr>
          <p:nvPr/>
        </p:nvCxnSpPr>
        <p:spPr>
          <a:xfrm>
            <a:off x="4932040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D79729BC-C23F-4A97-8DCF-885C362A0792}"/>
              </a:ext>
            </a:extLst>
          </p:cNvPr>
          <p:cNvCxnSpPr>
            <a:cxnSpLocks/>
          </p:cNvCxnSpPr>
          <p:nvPr/>
        </p:nvCxnSpPr>
        <p:spPr>
          <a:xfrm>
            <a:off x="5364088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5D523CD7-A4B0-4150-AD6D-463D28064852}"/>
              </a:ext>
            </a:extLst>
          </p:cNvPr>
          <p:cNvCxnSpPr>
            <a:cxnSpLocks/>
          </p:cNvCxnSpPr>
          <p:nvPr/>
        </p:nvCxnSpPr>
        <p:spPr>
          <a:xfrm>
            <a:off x="5796136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13578C85-5ED8-499A-A6FB-D65C37FAFD79}"/>
              </a:ext>
            </a:extLst>
          </p:cNvPr>
          <p:cNvCxnSpPr>
            <a:cxnSpLocks/>
          </p:cNvCxnSpPr>
          <p:nvPr/>
        </p:nvCxnSpPr>
        <p:spPr>
          <a:xfrm>
            <a:off x="6228184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D956D7D7-AD3C-4C2F-80CD-0E7930FAAA83}"/>
              </a:ext>
            </a:extLst>
          </p:cNvPr>
          <p:cNvCxnSpPr>
            <a:cxnSpLocks/>
          </p:cNvCxnSpPr>
          <p:nvPr/>
        </p:nvCxnSpPr>
        <p:spPr>
          <a:xfrm>
            <a:off x="6660232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1013041B-4268-4C69-9D3A-F2E522771497}"/>
              </a:ext>
            </a:extLst>
          </p:cNvPr>
          <p:cNvCxnSpPr>
            <a:cxnSpLocks/>
          </p:cNvCxnSpPr>
          <p:nvPr/>
        </p:nvCxnSpPr>
        <p:spPr>
          <a:xfrm>
            <a:off x="7092280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D009E736-55D5-492F-BC97-32499F28BF41}"/>
              </a:ext>
            </a:extLst>
          </p:cNvPr>
          <p:cNvCxnSpPr>
            <a:cxnSpLocks/>
          </p:cNvCxnSpPr>
          <p:nvPr/>
        </p:nvCxnSpPr>
        <p:spPr>
          <a:xfrm>
            <a:off x="7524328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B7732413-2465-41E4-9195-32514361AC41}"/>
              </a:ext>
            </a:extLst>
          </p:cNvPr>
          <p:cNvCxnSpPr>
            <a:cxnSpLocks/>
          </p:cNvCxnSpPr>
          <p:nvPr/>
        </p:nvCxnSpPr>
        <p:spPr>
          <a:xfrm>
            <a:off x="7956376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415098ED-B9F9-4134-A17E-1F3106CC07A9}"/>
              </a:ext>
            </a:extLst>
          </p:cNvPr>
          <p:cNvCxnSpPr>
            <a:cxnSpLocks/>
          </p:cNvCxnSpPr>
          <p:nvPr/>
        </p:nvCxnSpPr>
        <p:spPr>
          <a:xfrm>
            <a:off x="8388424" y="4653136"/>
            <a:ext cx="0" cy="13563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EEF5AAE9-0FEA-49C1-8B85-E741F1BD107C}"/>
              </a:ext>
            </a:extLst>
          </p:cNvPr>
          <p:cNvCxnSpPr>
            <a:cxnSpLocks/>
          </p:cNvCxnSpPr>
          <p:nvPr/>
        </p:nvCxnSpPr>
        <p:spPr>
          <a:xfrm flipV="1">
            <a:off x="6876256" y="1484784"/>
            <a:ext cx="0" cy="316835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7B1563E-AEB5-44B6-A72D-0C75442057C0}"/>
                  </a:ext>
                </a:extLst>
              </p:cNvPr>
              <p:cNvSpPr txBox="1"/>
              <p:nvPr/>
            </p:nvSpPr>
            <p:spPr>
              <a:xfrm>
                <a:off x="6732240" y="4725144"/>
                <a:ext cx="3600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7B1563E-AEB5-44B6-A72D-0C75442057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4725144"/>
                <a:ext cx="360040" cy="338554"/>
              </a:xfrm>
              <a:prstGeom prst="rect">
                <a:avLst/>
              </a:prstGeom>
              <a:blipFill>
                <a:blip r:embed="rId5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6E2C753-946B-47A7-8720-C18C8E1EAC9C}"/>
                  </a:ext>
                </a:extLst>
              </p:cNvPr>
              <p:cNvSpPr txBox="1"/>
              <p:nvPr/>
            </p:nvSpPr>
            <p:spPr>
              <a:xfrm>
                <a:off x="7020272" y="4725144"/>
                <a:ext cx="7335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GB" sz="1600" dirty="0">
                  <a:solidFill>
                    <a:schemeClr val="accent6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6E2C753-946B-47A7-8720-C18C8E1EA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25144"/>
                <a:ext cx="733599" cy="338554"/>
              </a:xfrm>
              <a:prstGeom prst="rect">
                <a:avLst/>
              </a:prstGeom>
              <a:blipFill>
                <a:blip r:embed="rId6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D72F7050-0F09-46E9-829F-9F8C27BB8B7D}"/>
                  </a:ext>
                </a:extLst>
              </p:cNvPr>
              <p:cNvSpPr txBox="1"/>
              <p:nvPr/>
            </p:nvSpPr>
            <p:spPr>
              <a:xfrm>
                <a:off x="6084168" y="4725144"/>
                <a:ext cx="7335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GB" sz="1600" dirty="0">
                  <a:solidFill>
                    <a:schemeClr val="accent6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D72F7050-0F09-46E9-829F-9F8C27BB8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25144"/>
                <a:ext cx="733599" cy="338554"/>
              </a:xfrm>
              <a:prstGeom prst="rect">
                <a:avLst/>
              </a:prstGeom>
              <a:blipFill>
                <a:blip r:embed="rId7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A325BC1E-2C42-4043-9386-6AB1027727E7}"/>
              </a:ext>
            </a:extLst>
          </p:cNvPr>
          <p:cNvCxnSpPr>
            <a:cxnSpLocks/>
          </p:cNvCxnSpPr>
          <p:nvPr/>
        </p:nvCxnSpPr>
        <p:spPr>
          <a:xfrm flipV="1">
            <a:off x="7236296" y="2780928"/>
            <a:ext cx="0" cy="187220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08625FD4-D224-4B68-9700-3100559C9914}"/>
              </a:ext>
            </a:extLst>
          </p:cNvPr>
          <p:cNvCxnSpPr>
            <a:cxnSpLocks/>
          </p:cNvCxnSpPr>
          <p:nvPr/>
        </p:nvCxnSpPr>
        <p:spPr>
          <a:xfrm flipV="1">
            <a:off x="6516216" y="2780928"/>
            <a:ext cx="0" cy="187220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49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7D387A70-82F4-4DA1-B8EA-A59CC0AF3D82}"/>
              </a:ext>
            </a:extLst>
          </p:cNvPr>
          <p:cNvSpPr/>
          <p:nvPr/>
        </p:nvSpPr>
        <p:spPr>
          <a:xfrm>
            <a:off x="6448425" y="1633538"/>
            <a:ext cx="866775" cy="3024187"/>
          </a:xfrm>
          <a:custGeom>
            <a:avLst/>
            <a:gdLst>
              <a:gd name="connsiteX0" fmla="*/ 0 w 866775"/>
              <a:gd name="connsiteY0" fmla="*/ 3024187 h 3024187"/>
              <a:gd name="connsiteX1" fmla="*/ 866775 w 866775"/>
              <a:gd name="connsiteY1" fmla="*/ 3024187 h 3024187"/>
              <a:gd name="connsiteX2" fmla="*/ 857250 w 866775"/>
              <a:gd name="connsiteY2" fmla="*/ 1614487 h 3024187"/>
              <a:gd name="connsiteX3" fmla="*/ 776288 w 866775"/>
              <a:gd name="connsiteY3" fmla="*/ 1152525 h 3024187"/>
              <a:gd name="connsiteX4" fmla="*/ 723900 w 866775"/>
              <a:gd name="connsiteY4" fmla="*/ 785812 h 3024187"/>
              <a:gd name="connsiteX5" fmla="*/ 657225 w 866775"/>
              <a:gd name="connsiteY5" fmla="*/ 433387 h 3024187"/>
              <a:gd name="connsiteX6" fmla="*/ 595313 w 866775"/>
              <a:gd name="connsiteY6" fmla="*/ 214312 h 3024187"/>
              <a:gd name="connsiteX7" fmla="*/ 542925 w 866775"/>
              <a:gd name="connsiteY7" fmla="*/ 80962 h 3024187"/>
              <a:gd name="connsiteX8" fmla="*/ 476250 w 866775"/>
              <a:gd name="connsiteY8" fmla="*/ 14287 h 3024187"/>
              <a:gd name="connsiteX9" fmla="*/ 428625 w 866775"/>
              <a:gd name="connsiteY9" fmla="*/ 0 h 3024187"/>
              <a:gd name="connsiteX10" fmla="*/ 366713 w 866775"/>
              <a:gd name="connsiteY10" fmla="*/ 4762 h 3024187"/>
              <a:gd name="connsiteX11" fmla="*/ 323850 w 866775"/>
              <a:gd name="connsiteY11" fmla="*/ 57150 h 3024187"/>
              <a:gd name="connsiteX12" fmla="*/ 252413 w 866775"/>
              <a:gd name="connsiteY12" fmla="*/ 223837 h 3024187"/>
              <a:gd name="connsiteX13" fmla="*/ 195263 w 866775"/>
              <a:gd name="connsiteY13" fmla="*/ 428625 h 3024187"/>
              <a:gd name="connsiteX14" fmla="*/ 152400 w 866775"/>
              <a:gd name="connsiteY14" fmla="*/ 690562 h 3024187"/>
              <a:gd name="connsiteX15" fmla="*/ 104775 w 866775"/>
              <a:gd name="connsiteY15" fmla="*/ 976312 h 3024187"/>
              <a:gd name="connsiteX16" fmla="*/ 61913 w 866775"/>
              <a:gd name="connsiteY16" fmla="*/ 1290637 h 3024187"/>
              <a:gd name="connsiteX17" fmla="*/ 4763 w 866775"/>
              <a:gd name="connsiteY17" fmla="*/ 1619250 h 3024187"/>
              <a:gd name="connsiteX18" fmla="*/ 0 w 866775"/>
              <a:gd name="connsiteY18" fmla="*/ 3024187 h 3024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66775" h="3024187">
                <a:moveTo>
                  <a:pt x="0" y="3024187"/>
                </a:moveTo>
                <a:lnTo>
                  <a:pt x="866775" y="3024187"/>
                </a:lnTo>
                <a:lnTo>
                  <a:pt x="857250" y="1614487"/>
                </a:lnTo>
                <a:lnTo>
                  <a:pt x="776288" y="1152525"/>
                </a:lnTo>
                <a:lnTo>
                  <a:pt x="723900" y="785812"/>
                </a:lnTo>
                <a:lnTo>
                  <a:pt x="657225" y="433387"/>
                </a:lnTo>
                <a:lnTo>
                  <a:pt x="595313" y="214312"/>
                </a:lnTo>
                <a:lnTo>
                  <a:pt x="542925" y="80962"/>
                </a:lnTo>
                <a:lnTo>
                  <a:pt x="476250" y="14287"/>
                </a:lnTo>
                <a:lnTo>
                  <a:pt x="428625" y="0"/>
                </a:lnTo>
                <a:lnTo>
                  <a:pt x="366713" y="4762"/>
                </a:lnTo>
                <a:lnTo>
                  <a:pt x="323850" y="57150"/>
                </a:lnTo>
                <a:lnTo>
                  <a:pt x="252413" y="223837"/>
                </a:lnTo>
                <a:lnTo>
                  <a:pt x="195263" y="428625"/>
                </a:lnTo>
                <a:lnTo>
                  <a:pt x="152400" y="690562"/>
                </a:lnTo>
                <a:lnTo>
                  <a:pt x="104775" y="976312"/>
                </a:lnTo>
                <a:lnTo>
                  <a:pt x="61913" y="1290637"/>
                </a:lnTo>
                <a:lnTo>
                  <a:pt x="4763" y="1619250"/>
                </a:lnTo>
                <a:cubicBezTo>
                  <a:pt x="3175" y="2087562"/>
                  <a:pt x="1588" y="2555875"/>
                  <a:pt x="0" y="302418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4053148" cy="4836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shape and basic ideas behind the normal distribution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Approximately 68% of the data is within one standard deviation of the mean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Approximately 95% of the data is within 2 standard deviations of the mean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Almost all (99.7%) of the data is within 3 standard deviations of the mean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982547C8-45DE-4273-8904-D4BF6EEDDE3C}"/>
              </a:ext>
            </a:extLst>
          </p:cNvPr>
          <p:cNvCxnSpPr/>
          <p:nvPr/>
        </p:nvCxnSpPr>
        <p:spPr>
          <a:xfrm>
            <a:off x="4932040" y="4653136"/>
            <a:ext cx="388843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6CE0C48-5E42-49ED-8170-0B29DA33F077}"/>
              </a:ext>
            </a:extLst>
          </p:cNvPr>
          <p:cNvCxnSpPr>
            <a:cxnSpLocks/>
          </p:cNvCxnSpPr>
          <p:nvPr/>
        </p:nvCxnSpPr>
        <p:spPr>
          <a:xfrm flipV="1">
            <a:off x="4932040" y="13407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274D63F-F4CD-4987-82DB-8806B024ACFE}"/>
                  </a:ext>
                </a:extLst>
              </p:cNvPr>
              <p:cNvSpPr txBox="1"/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8274D63F-F4CD-4987-82DB-8806B024A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196752"/>
                <a:ext cx="186718" cy="276999"/>
              </a:xfrm>
              <a:prstGeom prst="rect">
                <a:avLst/>
              </a:prstGeom>
              <a:blipFill>
                <a:blip r:embed="rId2"/>
                <a:stretch>
                  <a:fillRect l="-33333" r="-30000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FA68CF-6AEF-4DC5-A4DD-5AD4540E7C60}"/>
                  </a:ext>
                </a:extLst>
              </p:cNvPr>
              <p:cNvSpPr txBox="1"/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7FA68CF-6AEF-4DC5-A4DD-5AD4540E7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0472" y="4653136"/>
                <a:ext cx="186718" cy="276999"/>
              </a:xfrm>
              <a:prstGeom prst="rect">
                <a:avLst/>
              </a:prstGeom>
              <a:blipFill>
                <a:blip r:embed="rId3"/>
                <a:stretch>
                  <a:fillRect l="-16129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4D0A97-2DF4-4282-B30E-7F8F1E3C395D}"/>
              </a:ext>
            </a:extLst>
          </p:cNvPr>
          <p:cNvSpPr txBox="1"/>
          <p:nvPr/>
        </p:nvSpPr>
        <p:spPr>
          <a:xfrm>
            <a:off x="4427984" y="5013176"/>
            <a:ext cx="46085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example, using the data from before, the height of adult males is being investigated, and we find the mean is 175cm and the standard deviation is 12cm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the area on the diagram above would be 0.68 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– the probability of a randomly chosen male falling into this region would be 68%)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505A2BCB-80D1-4388-BFBE-86DF1B094BA1}"/>
              </a:ext>
            </a:extLst>
          </p:cNvPr>
          <p:cNvCxnSpPr>
            <a:cxnSpLocks/>
          </p:cNvCxnSpPr>
          <p:nvPr/>
        </p:nvCxnSpPr>
        <p:spPr>
          <a:xfrm flipV="1">
            <a:off x="6876256" y="1628800"/>
            <a:ext cx="0" cy="3024336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06DF4EF-3F71-4DDD-89B2-87E6DB945FB0}"/>
                  </a:ext>
                </a:extLst>
              </p:cNvPr>
              <p:cNvSpPr txBox="1"/>
              <p:nvPr/>
            </p:nvSpPr>
            <p:spPr>
              <a:xfrm>
                <a:off x="6660232" y="472514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175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506DF4EF-3F71-4DDD-89B2-87E6DB945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725144"/>
                <a:ext cx="504056" cy="261610"/>
              </a:xfrm>
              <a:prstGeom prst="rect">
                <a:avLst/>
              </a:prstGeom>
              <a:blipFill>
                <a:blip r:embed="rId4"/>
                <a:stretch>
                  <a:fillRect l="-6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55E151CE-D444-4263-8BEB-FEEAFCD14D17}"/>
              </a:ext>
            </a:extLst>
          </p:cNvPr>
          <p:cNvCxnSpPr>
            <a:cxnSpLocks/>
          </p:cNvCxnSpPr>
          <p:nvPr/>
        </p:nvCxnSpPr>
        <p:spPr>
          <a:xfrm flipV="1">
            <a:off x="6444208" y="3212976"/>
            <a:ext cx="0" cy="144016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3EF673F-0B76-4FE7-94EA-C86C37FB8EB2}"/>
                  </a:ext>
                </a:extLst>
              </p:cNvPr>
              <p:cNvSpPr txBox="1"/>
              <p:nvPr/>
            </p:nvSpPr>
            <p:spPr>
              <a:xfrm>
                <a:off x="7164288" y="472514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187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3EF673F-0B76-4FE7-94EA-C86C37FB8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725144"/>
                <a:ext cx="504056" cy="261610"/>
              </a:xfrm>
              <a:prstGeom prst="rect">
                <a:avLst/>
              </a:prstGeom>
              <a:blipFill>
                <a:blip r:embed="rId5"/>
                <a:stretch>
                  <a:fillRect l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35E4306B-D056-4432-A3ED-A5582932F237}"/>
                  </a:ext>
                </a:extLst>
              </p:cNvPr>
              <p:cNvSpPr txBox="1"/>
              <p:nvPr/>
            </p:nvSpPr>
            <p:spPr>
              <a:xfrm>
                <a:off x="6156176" y="472514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163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35E4306B-D056-4432-A3ED-A5582932F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725144"/>
                <a:ext cx="504056" cy="261610"/>
              </a:xfrm>
              <a:prstGeom prst="rect">
                <a:avLst/>
              </a:prstGeom>
              <a:blipFill>
                <a:blip r:embed="rId6"/>
                <a:stretch>
                  <a:fillRect l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4E1DEF9C-3EB9-41EC-8A0D-41871B767680}"/>
              </a:ext>
            </a:extLst>
          </p:cNvPr>
          <p:cNvCxnSpPr>
            <a:cxnSpLocks/>
          </p:cNvCxnSpPr>
          <p:nvPr/>
        </p:nvCxnSpPr>
        <p:spPr>
          <a:xfrm flipV="1">
            <a:off x="7308304" y="3212976"/>
            <a:ext cx="0" cy="1440160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5BAE72D6-20C4-4A09-8FEE-29539F16D547}"/>
              </a:ext>
            </a:extLst>
          </p:cNvPr>
          <p:cNvSpPr txBox="1"/>
          <p:nvPr/>
        </p:nvSpPr>
        <p:spPr>
          <a:xfrm>
            <a:off x="6516216" y="364502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0.68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7F83B83-B9CC-4292-A2ED-8847B0C211AE}"/>
              </a:ext>
            </a:extLst>
          </p:cNvPr>
          <p:cNvCxnSpPr>
            <a:cxnSpLocks/>
          </p:cNvCxnSpPr>
          <p:nvPr/>
        </p:nvCxnSpPr>
        <p:spPr>
          <a:xfrm>
            <a:off x="5652120" y="3140968"/>
            <a:ext cx="360040" cy="1152128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9FCD2C2-EA0C-4920-9D68-6A4FFF55D83B}"/>
              </a:ext>
            </a:extLst>
          </p:cNvPr>
          <p:cNvSpPr txBox="1"/>
          <p:nvPr/>
        </p:nvSpPr>
        <p:spPr>
          <a:xfrm>
            <a:off x="4932040" y="263691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So what would this area be?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9DA57B3-7E59-424E-AC6A-1670CED09AC8}"/>
                  </a:ext>
                </a:extLst>
              </p:cNvPr>
              <p:cNvSpPr txBox="1"/>
              <p:nvPr/>
            </p:nvSpPr>
            <p:spPr>
              <a:xfrm>
                <a:off x="7452320" y="1340768"/>
                <a:ext cx="143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1−0.68=0.32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9DA57B3-7E59-424E-AC6A-1670CED09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340768"/>
                <a:ext cx="1439497" cy="246221"/>
              </a:xfrm>
              <a:prstGeom prst="rect">
                <a:avLst/>
              </a:prstGeom>
              <a:blipFill>
                <a:blip r:embed="rId7"/>
                <a:stretch>
                  <a:fillRect l="-2532" r="-211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5C71F806-AF95-4DD3-8C2B-3B7A26882AD0}"/>
                  </a:ext>
                </a:extLst>
              </p:cNvPr>
              <p:cNvSpPr txBox="1"/>
              <p:nvPr/>
            </p:nvSpPr>
            <p:spPr>
              <a:xfrm>
                <a:off x="7452320" y="1700808"/>
                <a:ext cx="143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0.32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÷2=0.16</m:t>
                      </m:r>
                    </m:oMath>
                  </m:oMathPara>
                </a14:m>
                <a:endParaRPr lang="en-GB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5C71F806-AF95-4DD3-8C2B-3B7A26882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700808"/>
                <a:ext cx="1439497" cy="246221"/>
              </a:xfrm>
              <a:prstGeom prst="rect">
                <a:avLst/>
              </a:prstGeom>
              <a:blipFill>
                <a:blip r:embed="rId8"/>
                <a:stretch>
                  <a:fillRect l="-2532" r="-211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F4B99EF-B455-496B-B912-1254069A363C}"/>
              </a:ext>
            </a:extLst>
          </p:cNvPr>
          <p:cNvSpPr txBox="1"/>
          <p:nvPr/>
        </p:nvSpPr>
        <p:spPr>
          <a:xfrm rot="20299726">
            <a:off x="5453851" y="4295069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0.16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8C66A0E-E13F-4590-AFA1-D7A541BF8A2E}"/>
              </a:ext>
            </a:extLst>
          </p:cNvPr>
          <p:cNvSpPr txBox="1"/>
          <p:nvPr/>
        </p:nvSpPr>
        <p:spPr>
          <a:xfrm>
            <a:off x="4915764" y="2842579"/>
            <a:ext cx="13429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So 16% of the males would have a height less than 163cm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11E320C-C619-4A46-AF38-0262CF759BDB}"/>
              </a:ext>
            </a:extLst>
          </p:cNvPr>
          <p:cNvGrpSpPr/>
          <p:nvPr/>
        </p:nvGrpSpPr>
        <p:grpSpPr>
          <a:xfrm>
            <a:off x="5058300" y="1628800"/>
            <a:ext cx="3637208" cy="2973657"/>
            <a:chOff x="5004048" y="1412776"/>
            <a:chExt cx="3637208" cy="2973657"/>
          </a:xfrm>
        </p:grpSpPr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C18864F1-6DC1-4ABF-AE53-B095E1804777}"/>
                </a:ext>
              </a:extLst>
            </p:cNvPr>
            <p:cNvSpPr/>
            <p:nvPr/>
          </p:nvSpPr>
          <p:spPr>
            <a:xfrm>
              <a:off x="50040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BCA3C3F5-6FC7-44DB-BF62-5A84E253B7EB}"/>
                </a:ext>
              </a:extLst>
            </p:cNvPr>
            <p:cNvSpPr/>
            <p:nvPr/>
          </p:nvSpPr>
          <p:spPr>
            <a:xfrm flipH="1">
              <a:off x="6804248" y="1412776"/>
              <a:ext cx="1837008" cy="2973657"/>
            </a:xfrm>
            <a:custGeom>
              <a:avLst/>
              <a:gdLst>
                <a:gd name="connsiteX0" fmla="*/ 2331720 w 2331720"/>
                <a:gd name="connsiteY0" fmla="*/ 0 h 2002536"/>
                <a:gd name="connsiteX1" fmla="*/ 1664208 w 2331720"/>
                <a:gd name="connsiteY1" fmla="*/ 265176 h 2002536"/>
                <a:gd name="connsiteX2" fmla="*/ 932688 w 2331720"/>
                <a:gd name="connsiteY2" fmla="*/ 1591056 h 2002536"/>
                <a:gd name="connsiteX3" fmla="*/ 0 w 2331720"/>
                <a:gd name="connsiteY3" fmla="*/ 2002536 h 2002536"/>
                <a:gd name="connsiteX0" fmla="*/ 3178737 w 3178737"/>
                <a:gd name="connsiteY0" fmla="*/ 0 h 2038731"/>
                <a:gd name="connsiteX1" fmla="*/ 2511225 w 3178737"/>
                <a:gd name="connsiteY1" fmla="*/ 265176 h 2038731"/>
                <a:gd name="connsiteX2" fmla="*/ 1779705 w 3178737"/>
                <a:gd name="connsiteY2" fmla="*/ 1591056 h 2038731"/>
                <a:gd name="connsiteX3" fmla="*/ 0 w 3178737"/>
                <a:gd name="connsiteY3" fmla="*/ 2038731 h 2038731"/>
                <a:gd name="connsiteX0" fmla="*/ 3178737 w 3178737"/>
                <a:gd name="connsiteY0" fmla="*/ 441 h 2039172"/>
                <a:gd name="connsiteX1" fmla="*/ 2511225 w 3178737"/>
                <a:gd name="connsiteY1" fmla="*/ 265617 h 2039172"/>
                <a:gd name="connsiteX2" fmla="*/ 1779706 w 3178737"/>
                <a:gd name="connsiteY2" fmla="*/ 1730244 h 2039172"/>
                <a:gd name="connsiteX3" fmla="*/ 0 w 3178737"/>
                <a:gd name="connsiteY3" fmla="*/ 2039172 h 2039172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178737 w 3178737"/>
                <a:gd name="connsiteY0" fmla="*/ 78 h 2038809"/>
                <a:gd name="connsiteX1" fmla="*/ 2511225 w 3178737"/>
                <a:gd name="connsiteY1" fmla="*/ 265254 h 2038809"/>
                <a:gd name="connsiteX2" fmla="*/ 1779706 w 3178737"/>
                <a:gd name="connsiteY2" fmla="*/ 1663524 h 2038809"/>
                <a:gd name="connsiteX3" fmla="*/ 0 w 3178737"/>
                <a:gd name="connsiteY3" fmla="*/ 2038809 h 2038809"/>
                <a:gd name="connsiteX0" fmla="*/ 3012111 w 3012111"/>
                <a:gd name="connsiteY0" fmla="*/ 425 h 2027091"/>
                <a:gd name="connsiteX1" fmla="*/ 2511225 w 3012111"/>
                <a:gd name="connsiteY1" fmla="*/ 253536 h 2027091"/>
                <a:gd name="connsiteX2" fmla="*/ 1779706 w 3012111"/>
                <a:gd name="connsiteY2" fmla="*/ 1651806 h 2027091"/>
                <a:gd name="connsiteX3" fmla="*/ 0 w 3012111"/>
                <a:gd name="connsiteY3" fmla="*/ 2027091 h 2027091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3012111 w 3012111"/>
                <a:gd name="connsiteY0" fmla="*/ 0 h 2026666"/>
                <a:gd name="connsiteX1" fmla="*/ 2511225 w 3012111"/>
                <a:gd name="connsiteY1" fmla="*/ 253111 h 2026666"/>
                <a:gd name="connsiteX2" fmla="*/ 1779706 w 3012111"/>
                <a:gd name="connsiteY2" fmla="*/ 1651381 h 2026666"/>
                <a:gd name="connsiteX3" fmla="*/ 0 w 3012111"/>
                <a:gd name="connsiteY3" fmla="*/ 2026666 h 2026666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  <a:gd name="connsiteX0" fmla="*/ 2873255 w 2873255"/>
                <a:gd name="connsiteY0" fmla="*/ 0 h 2020633"/>
                <a:gd name="connsiteX1" fmla="*/ 2511225 w 2873255"/>
                <a:gd name="connsiteY1" fmla="*/ 247078 h 2020633"/>
                <a:gd name="connsiteX2" fmla="*/ 1779706 w 2873255"/>
                <a:gd name="connsiteY2" fmla="*/ 1645348 h 2020633"/>
                <a:gd name="connsiteX3" fmla="*/ 0 w 2873255"/>
                <a:gd name="connsiteY3" fmla="*/ 2020633 h 2020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3255" h="2020633">
                  <a:moveTo>
                    <a:pt x="2873255" y="0"/>
                  </a:moveTo>
                  <a:cubicBezTo>
                    <a:pt x="2753284" y="12065"/>
                    <a:pt x="2693483" y="-27147"/>
                    <a:pt x="2511225" y="247078"/>
                  </a:cubicBezTo>
                  <a:cubicBezTo>
                    <a:pt x="2328967" y="521303"/>
                    <a:pt x="2209815" y="1367854"/>
                    <a:pt x="1779706" y="1645348"/>
                  </a:cubicBezTo>
                  <a:cubicBezTo>
                    <a:pt x="1502338" y="1934908"/>
                    <a:pt x="313775" y="1989836"/>
                    <a:pt x="0" y="2020633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7320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9" grpId="0"/>
      <p:bldP spid="59" grpId="1"/>
      <p:bldP spid="63" grpId="0"/>
      <p:bldP spid="64" grpId="0"/>
      <p:bldP spid="68" grpId="0"/>
      <p:bldP spid="16" grpId="0"/>
      <p:bldP spid="16" grpId="1"/>
      <p:bldP spid="17" grpId="0"/>
      <p:bldP spid="17" grpId="1"/>
      <p:bldP spid="69" grpId="0"/>
      <p:bldP spid="69" grpId="1"/>
      <p:bldP spid="70" grpId="0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The normal distribution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the shape and basic ideas behind the normal distribution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diameters of a rivet produced by a particular machine,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mm, is modelled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&gt;8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(7.6&lt;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&lt;8.4)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&gt;7.8)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should always start with a quick sketch of the normal distribution, with the mean indicated on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4053148" cy="4836614"/>
              </a:xfrm>
              <a:blipFill>
                <a:blip r:embed="rId2"/>
                <a:stretch>
                  <a:fillRect l="-301" t="-756" r="-24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A4A893-3389-4AC5-B65B-D2D0ECB76ABB}"/>
              </a:ext>
            </a:extLst>
          </p:cNvPr>
          <p:cNvSpPr txBox="1"/>
          <p:nvPr/>
        </p:nvSpPr>
        <p:spPr>
          <a:xfrm>
            <a:off x="859680" y="3337829"/>
            <a:ext cx="284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(normally distributed with a mean of 8mm and a standard deviation of 0.2)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75ADE06-D441-49CA-BA8C-E97F544AF0D3}"/>
              </a:ext>
            </a:extLst>
          </p:cNvPr>
          <p:cNvGrpSpPr/>
          <p:nvPr/>
        </p:nvGrpSpPr>
        <p:grpSpPr>
          <a:xfrm>
            <a:off x="5105316" y="1115271"/>
            <a:ext cx="3296300" cy="2660024"/>
            <a:chOff x="4716016" y="1196752"/>
            <a:chExt cx="4291174" cy="3733383"/>
          </a:xfrm>
        </p:grpSpPr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D348AD6A-7263-4148-BE9A-1501BF430C6C}"/>
                </a:ext>
              </a:extLst>
            </p:cNvPr>
            <p:cNvCxnSpPr/>
            <p:nvPr/>
          </p:nvCxnSpPr>
          <p:spPr>
            <a:xfrm>
              <a:off x="4932040" y="4653136"/>
              <a:ext cx="38884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E8B76EDB-2B22-4379-9EE5-652F9FBEA6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2040" y="1340768"/>
              <a:ext cx="0" cy="33123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/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テキスト ボックス 34">
                  <a:extLst>
                    <a:ext uri="{FF2B5EF4-FFF2-40B4-BE49-F238E27FC236}">
                      <a16:creationId xmlns:a16="http://schemas.microsoft.com/office/drawing/2014/main" id="{7DE84870-C19D-4C56-B09C-93A3BC7EDD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1196752"/>
                  <a:ext cx="18671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54167" r="-50000" b="-781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/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F57FD325-6048-48F3-B867-4D15D21AD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0472" y="4653136"/>
                  <a:ext cx="186718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9130" r="-34783" b="-4062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F26ED222-5783-4D2D-9EF7-58B9006E32BC}"/>
                </a:ext>
              </a:extLst>
            </p:cNvPr>
            <p:cNvGrpSpPr/>
            <p:nvPr/>
          </p:nvGrpSpPr>
          <p:grpSpPr>
            <a:xfrm>
              <a:off x="5058300" y="1628800"/>
              <a:ext cx="3637208" cy="2973657"/>
              <a:chOff x="5004048" y="1412776"/>
              <a:chExt cx="3637208" cy="2973657"/>
            </a:xfrm>
          </p:grpSpPr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67E07DE0-93E5-4893-A6B9-258A5F1C2ACA}"/>
                  </a:ext>
                </a:extLst>
              </p:cNvPr>
              <p:cNvSpPr/>
              <p:nvPr/>
            </p:nvSpPr>
            <p:spPr>
              <a:xfrm>
                <a:off x="50040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Freeform 22">
                <a:extLst>
                  <a:ext uri="{FF2B5EF4-FFF2-40B4-BE49-F238E27FC236}">
                    <a16:creationId xmlns:a16="http://schemas.microsoft.com/office/drawing/2014/main" id="{6EBAA334-AF74-417B-A050-6B734F8F0399}"/>
                  </a:ext>
                </a:extLst>
              </p:cNvPr>
              <p:cNvSpPr/>
              <p:nvPr/>
            </p:nvSpPr>
            <p:spPr>
              <a:xfrm flipH="1">
                <a:off x="6804248" y="1412776"/>
                <a:ext cx="1837008" cy="2973657"/>
              </a:xfrm>
              <a:custGeom>
                <a:avLst/>
                <a:gdLst>
                  <a:gd name="connsiteX0" fmla="*/ 2331720 w 2331720"/>
                  <a:gd name="connsiteY0" fmla="*/ 0 h 2002536"/>
                  <a:gd name="connsiteX1" fmla="*/ 1664208 w 2331720"/>
                  <a:gd name="connsiteY1" fmla="*/ 265176 h 2002536"/>
                  <a:gd name="connsiteX2" fmla="*/ 932688 w 2331720"/>
                  <a:gd name="connsiteY2" fmla="*/ 1591056 h 2002536"/>
                  <a:gd name="connsiteX3" fmla="*/ 0 w 2331720"/>
                  <a:gd name="connsiteY3" fmla="*/ 2002536 h 2002536"/>
                  <a:gd name="connsiteX0" fmla="*/ 3178737 w 3178737"/>
                  <a:gd name="connsiteY0" fmla="*/ 0 h 2038731"/>
                  <a:gd name="connsiteX1" fmla="*/ 2511225 w 3178737"/>
                  <a:gd name="connsiteY1" fmla="*/ 265176 h 2038731"/>
                  <a:gd name="connsiteX2" fmla="*/ 1779705 w 3178737"/>
                  <a:gd name="connsiteY2" fmla="*/ 1591056 h 2038731"/>
                  <a:gd name="connsiteX3" fmla="*/ 0 w 3178737"/>
                  <a:gd name="connsiteY3" fmla="*/ 2038731 h 2038731"/>
                  <a:gd name="connsiteX0" fmla="*/ 3178737 w 3178737"/>
                  <a:gd name="connsiteY0" fmla="*/ 441 h 2039172"/>
                  <a:gd name="connsiteX1" fmla="*/ 2511225 w 3178737"/>
                  <a:gd name="connsiteY1" fmla="*/ 265617 h 2039172"/>
                  <a:gd name="connsiteX2" fmla="*/ 1779706 w 3178737"/>
                  <a:gd name="connsiteY2" fmla="*/ 1730244 h 2039172"/>
                  <a:gd name="connsiteX3" fmla="*/ 0 w 3178737"/>
                  <a:gd name="connsiteY3" fmla="*/ 2039172 h 2039172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178737 w 3178737"/>
                  <a:gd name="connsiteY0" fmla="*/ 78 h 2038809"/>
                  <a:gd name="connsiteX1" fmla="*/ 2511225 w 3178737"/>
                  <a:gd name="connsiteY1" fmla="*/ 265254 h 2038809"/>
                  <a:gd name="connsiteX2" fmla="*/ 1779706 w 3178737"/>
                  <a:gd name="connsiteY2" fmla="*/ 1663524 h 2038809"/>
                  <a:gd name="connsiteX3" fmla="*/ 0 w 3178737"/>
                  <a:gd name="connsiteY3" fmla="*/ 2038809 h 2038809"/>
                  <a:gd name="connsiteX0" fmla="*/ 3012111 w 3012111"/>
                  <a:gd name="connsiteY0" fmla="*/ 425 h 2027091"/>
                  <a:gd name="connsiteX1" fmla="*/ 2511225 w 3012111"/>
                  <a:gd name="connsiteY1" fmla="*/ 253536 h 2027091"/>
                  <a:gd name="connsiteX2" fmla="*/ 1779706 w 3012111"/>
                  <a:gd name="connsiteY2" fmla="*/ 1651806 h 2027091"/>
                  <a:gd name="connsiteX3" fmla="*/ 0 w 3012111"/>
                  <a:gd name="connsiteY3" fmla="*/ 2027091 h 2027091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3012111 w 3012111"/>
                  <a:gd name="connsiteY0" fmla="*/ 0 h 2026666"/>
                  <a:gd name="connsiteX1" fmla="*/ 2511225 w 3012111"/>
                  <a:gd name="connsiteY1" fmla="*/ 253111 h 2026666"/>
                  <a:gd name="connsiteX2" fmla="*/ 1779706 w 3012111"/>
                  <a:gd name="connsiteY2" fmla="*/ 1651381 h 2026666"/>
                  <a:gd name="connsiteX3" fmla="*/ 0 w 3012111"/>
                  <a:gd name="connsiteY3" fmla="*/ 2026666 h 2026666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  <a:gd name="connsiteX0" fmla="*/ 2873255 w 2873255"/>
                  <a:gd name="connsiteY0" fmla="*/ 0 h 2020633"/>
                  <a:gd name="connsiteX1" fmla="*/ 2511225 w 2873255"/>
                  <a:gd name="connsiteY1" fmla="*/ 247078 h 2020633"/>
                  <a:gd name="connsiteX2" fmla="*/ 1779706 w 2873255"/>
                  <a:gd name="connsiteY2" fmla="*/ 1645348 h 2020633"/>
                  <a:gd name="connsiteX3" fmla="*/ 0 w 2873255"/>
                  <a:gd name="connsiteY3" fmla="*/ 2020633 h 20206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73255" h="2020633">
                    <a:moveTo>
                      <a:pt x="2873255" y="0"/>
                    </a:moveTo>
                    <a:cubicBezTo>
                      <a:pt x="2753284" y="12065"/>
                      <a:pt x="2693483" y="-27147"/>
                      <a:pt x="2511225" y="247078"/>
                    </a:cubicBezTo>
                    <a:cubicBezTo>
                      <a:pt x="2328967" y="521303"/>
                      <a:pt x="2209815" y="1367854"/>
                      <a:pt x="1779706" y="1645348"/>
                    </a:cubicBezTo>
                    <a:cubicBezTo>
                      <a:pt x="1502338" y="1934908"/>
                      <a:pt x="313775" y="1989836"/>
                      <a:pt x="0" y="2020633"/>
                    </a:cubicBezTo>
                  </a:path>
                </a:pathLst>
              </a:cu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672C113B-3AD4-4AFB-AE6D-004A5F260808}"/>
              </a:ext>
            </a:extLst>
          </p:cNvPr>
          <p:cNvCxnSpPr>
            <a:cxnSpLocks/>
          </p:cNvCxnSpPr>
          <p:nvPr/>
        </p:nvCxnSpPr>
        <p:spPr>
          <a:xfrm flipV="1">
            <a:off x="6758561" y="1366249"/>
            <a:ext cx="0" cy="2218923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/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sz="11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D121740-BE64-48E2-BB95-FCEBCEC22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537" y="3602514"/>
                <a:ext cx="504056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1B5A74A-1AA4-4EDA-8EE5-DDA03A3814C3}"/>
              </a:ext>
            </a:extLst>
          </p:cNvPr>
          <p:cNvSpPr txBox="1"/>
          <p:nvPr/>
        </p:nvSpPr>
        <p:spPr>
          <a:xfrm>
            <a:off x="6706338" y="3138030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9FC9F3E-E7DB-4275-848C-F51A8521B467}"/>
                  </a:ext>
                </a:extLst>
              </p:cNvPr>
              <p:cNvSpPr txBox="1"/>
              <p:nvPr/>
            </p:nvSpPr>
            <p:spPr>
              <a:xfrm>
                <a:off x="4780230" y="4065006"/>
                <a:ext cx="376624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mean is 8mm, the area above and below this is 0.5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&gt;8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9FC9F3E-E7DB-4275-848C-F51A8521B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230" y="4065006"/>
                <a:ext cx="3766242" cy="1077218"/>
              </a:xfrm>
              <a:prstGeom prst="rect">
                <a:avLst/>
              </a:prstGeom>
              <a:blipFill>
                <a:blip r:embed="rId6"/>
                <a:stretch>
                  <a:fillRect t="-1130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4699F5F-685F-4A02-BA8B-60C2C55774EB}"/>
              </a:ext>
            </a:extLst>
          </p:cNvPr>
          <p:cNvSpPr txBox="1"/>
          <p:nvPr/>
        </p:nvSpPr>
        <p:spPr>
          <a:xfrm>
            <a:off x="6090703" y="3138030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Area = 0.5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/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C69912C6-C93D-4120-81EB-CA2FD3D49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68" y="3784348"/>
                <a:ext cx="67901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74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664669-DA75-428B-9D85-79A9CD011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C6200-806D-492C-8EF3-50656A48E9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6867E8-63AC-4518-81B7-0F2BD83BADE2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1272</TotalTime>
  <Words>1334</Words>
  <Application>Microsoft Office PowerPoint</Application>
  <PresentationFormat>On-screen Show (4:3)</PresentationFormat>
  <Paragraphs>229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Racing Sans One</vt:lpstr>
      <vt:lpstr>Wingdings</vt:lpstr>
      <vt:lpstr>Office テーマ</vt:lpstr>
      <vt:lpstr>PowerPoint Presentation</vt:lpstr>
      <vt:lpstr>Prior knowledge check</vt:lpstr>
      <vt:lpstr>PowerPoint Presentation</vt:lpstr>
      <vt:lpstr>The normal distribution</vt:lpstr>
      <vt:lpstr>The normal distribution</vt:lpstr>
      <vt:lpstr>The normal distribution</vt:lpstr>
      <vt:lpstr>The normal distribution</vt:lpstr>
      <vt:lpstr>The normal distribution</vt:lpstr>
      <vt:lpstr>The normal distribution</vt:lpstr>
      <vt:lpstr>The normal distribution</vt:lpstr>
      <vt:lpstr>The normal distribution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157</cp:revision>
  <dcterms:created xsi:type="dcterms:W3CDTF">2018-06-16T01:40:49Z</dcterms:created>
  <dcterms:modified xsi:type="dcterms:W3CDTF">2021-01-28T13:44:55Z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