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57" r:id="rId3"/>
    <p:sldId id="258" r:id="rId4"/>
    <p:sldId id="259" r:id="rId5"/>
    <p:sldId id="272" r:id="rId6"/>
    <p:sldId id="273" r:id="rId7"/>
    <p:sldId id="274" r:id="rId8"/>
    <p:sldId id="275" r:id="rId9"/>
    <p:sldId id="276" r:id="rId10"/>
    <p:sldId id="277" r:id="rId11"/>
    <p:sldId id="278" r:id="rId12"/>
    <p:sldId id="260" r:id="rId13"/>
    <p:sldId id="261" r:id="rId14"/>
    <p:sldId id="279" r:id="rId15"/>
    <p:sldId id="280" r:id="rId16"/>
    <p:sldId id="281" r:id="rId17"/>
    <p:sldId id="282" r:id="rId18"/>
    <p:sldId id="283" r:id="rId19"/>
    <p:sldId id="262" r:id="rId20"/>
    <p:sldId id="263" r:id="rId21"/>
    <p:sldId id="284" r:id="rId22"/>
    <p:sldId id="285" r:id="rId23"/>
    <p:sldId id="286" r:id="rId24"/>
    <p:sldId id="287" r:id="rId25"/>
    <p:sldId id="288" r:id="rId26"/>
    <p:sldId id="289" r:id="rId27"/>
    <p:sldId id="264" r:id="rId28"/>
    <p:sldId id="265" r:id="rId29"/>
    <p:sldId id="290" r:id="rId30"/>
    <p:sldId id="291" r:id="rId31"/>
    <p:sldId id="292" r:id="rId32"/>
    <p:sldId id="293" r:id="rId33"/>
    <p:sldId id="294" r:id="rId34"/>
    <p:sldId id="295" r:id="rId35"/>
    <p:sldId id="296" r:id="rId36"/>
    <p:sldId id="297" r:id="rId37"/>
    <p:sldId id="266" r:id="rId38"/>
    <p:sldId id="267" r:id="rId39"/>
    <p:sldId id="298" r:id="rId40"/>
    <p:sldId id="299" r:id="rId41"/>
    <p:sldId id="300" r:id="rId42"/>
    <p:sldId id="301" r:id="rId43"/>
    <p:sldId id="268" r:id="rId44"/>
    <p:sldId id="269"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270" r:id="rId71"/>
    <p:sldId id="337" r:id="rId72"/>
    <p:sldId id="338" r:id="rId73"/>
    <p:sldId id="341" r:id="rId74"/>
    <p:sldId id="339" r:id="rId75"/>
    <p:sldId id="340" r:id="rId76"/>
    <p:sldId id="271" r:id="rId77"/>
    <p:sldId id="327" r:id="rId78"/>
    <p:sldId id="328" r:id="rId79"/>
    <p:sldId id="329" r:id="rId80"/>
    <p:sldId id="330" r:id="rId81"/>
    <p:sldId id="331" r:id="rId82"/>
    <p:sldId id="332" r:id="rId83"/>
    <p:sldId id="333" r:id="rId84"/>
    <p:sldId id="334" r:id="rId85"/>
    <p:sldId id="335" r:id="rId86"/>
    <p:sldId id="3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Pye" initials="MP" lastIdx="4" clrIdx="0">
    <p:extLst>
      <p:ext uri="{19B8F6BF-5375-455C-9EA6-DF929625EA0E}">
        <p15:presenceInfo xmlns:p15="http://schemas.microsoft.com/office/powerpoint/2012/main" userId="9932f53b462bf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4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30T12:08:04.147" idx="1">
    <p:pos x="10" y="10"/>
    <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3B36C-9161-4EE7-9FC8-446A42B42E28}" type="datetimeFigureOut">
              <a:rPr lang="en-GB" smtClean="0"/>
              <a:t>14/08/2018</a:t>
            </a:fld>
            <a:endParaRPr lang="en-GB"/>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D931B-CF5A-493D-8107-C8C64FCC687D}" type="slidenum">
              <a:rPr lang="en-GB" smtClean="0"/>
              <a:t>‹#›</a:t>
            </a:fld>
            <a:endParaRPr lang="en-GB"/>
          </a:p>
        </p:txBody>
      </p:sp>
    </p:spTree>
    <p:extLst>
      <p:ext uri="{BB962C8B-B14F-4D97-AF65-F5344CB8AC3E}">
        <p14:creationId xmlns:p14="http://schemas.microsoft.com/office/powerpoint/2010/main" val="43545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30</a:t>
            </a:fld>
            <a:endParaRPr lang="en-GB"/>
          </a:p>
        </p:txBody>
      </p:sp>
    </p:spTree>
    <p:extLst>
      <p:ext uri="{BB962C8B-B14F-4D97-AF65-F5344CB8AC3E}">
        <p14:creationId xmlns:p14="http://schemas.microsoft.com/office/powerpoint/2010/main" val="353083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63</a:t>
            </a:fld>
            <a:endParaRPr lang="en-GB"/>
          </a:p>
        </p:txBody>
      </p:sp>
    </p:spTree>
    <p:extLst>
      <p:ext uri="{BB962C8B-B14F-4D97-AF65-F5344CB8AC3E}">
        <p14:creationId xmlns:p14="http://schemas.microsoft.com/office/powerpoint/2010/main" val="23728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64</a:t>
            </a:fld>
            <a:endParaRPr lang="en-GB"/>
          </a:p>
        </p:txBody>
      </p:sp>
    </p:spTree>
    <p:extLst>
      <p:ext uri="{BB962C8B-B14F-4D97-AF65-F5344CB8AC3E}">
        <p14:creationId xmlns:p14="http://schemas.microsoft.com/office/powerpoint/2010/main" val="3471790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65</a:t>
            </a:fld>
            <a:endParaRPr lang="en-GB"/>
          </a:p>
        </p:txBody>
      </p:sp>
    </p:spTree>
    <p:extLst>
      <p:ext uri="{BB962C8B-B14F-4D97-AF65-F5344CB8AC3E}">
        <p14:creationId xmlns:p14="http://schemas.microsoft.com/office/powerpoint/2010/main" val="147721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66</a:t>
            </a:fld>
            <a:endParaRPr lang="en-GB"/>
          </a:p>
        </p:txBody>
      </p:sp>
    </p:spTree>
    <p:extLst>
      <p:ext uri="{BB962C8B-B14F-4D97-AF65-F5344CB8AC3E}">
        <p14:creationId xmlns:p14="http://schemas.microsoft.com/office/powerpoint/2010/main" val="228464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67</a:t>
            </a:fld>
            <a:endParaRPr lang="en-GB"/>
          </a:p>
        </p:txBody>
      </p:sp>
    </p:spTree>
    <p:extLst>
      <p:ext uri="{BB962C8B-B14F-4D97-AF65-F5344CB8AC3E}">
        <p14:creationId xmlns:p14="http://schemas.microsoft.com/office/powerpoint/2010/main" val="297756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68</a:t>
            </a:fld>
            <a:endParaRPr lang="en-GB"/>
          </a:p>
        </p:txBody>
      </p:sp>
    </p:spTree>
    <p:extLst>
      <p:ext uri="{BB962C8B-B14F-4D97-AF65-F5344CB8AC3E}">
        <p14:creationId xmlns:p14="http://schemas.microsoft.com/office/powerpoint/2010/main" val="201728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69</a:t>
            </a:fld>
            <a:endParaRPr lang="en-GB"/>
          </a:p>
        </p:txBody>
      </p:sp>
    </p:spTree>
    <p:extLst>
      <p:ext uri="{BB962C8B-B14F-4D97-AF65-F5344CB8AC3E}">
        <p14:creationId xmlns:p14="http://schemas.microsoft.com/office/powerpoint/2010/main" val="1330585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72</a:t>
            </a:fld>
            <a:endParaRPr lang="en-GB"/>
          </a:p>
        </p:txBody>
      </p:sp>
    </p:spTree>
    <p:extLst>
      <p:ext uri="{BB962C8B-B14F-4D97-AF65-F5344CB8AC3E}">
        <p14:creationId xmlns:p14="http://schemas.microsoft.com/office/powerpoint/2010/main" val="302404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73</a:t>
            </a:fld>
            <a:endParaRPr lang="en-GB"/>
          </a:p>
        </p:txBody>
      </p:sp>
    </p:spTree>
    <p:extLst>
      <p:ext uri="{BB962C8B-B14F-4D97-AF65-F5344CB8AC3E}">
        <p14:creationId xmlns:p14="http://schemas.microsoft.com/office/powerpoint/2010/main" val="96986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74</a:t>
            </a:fld>
            <a:endParaRPr lang="en-GB"/>
          </a:p>
        </p:txBody>
      </p:sp>
    </p:spTree>
    <p:extLst>
      <p:ext uri="{BB962C8B-B14F-4D97-AF65-F5344CB8AC3E}">
        <p14:creationId xmlns:p14="http://schemas.microsoft.com/office/powerpoint/2010/main" val="206522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31</a:t>
            </a:fld>
            <a:endParaRPr lang="en-GB"/>
          </a:p>
        </p:txBody>
      </p:sp>
    </p:spTree>
    <p:extLst>
      <p:ext uri="{BB962C8B-B14F-4D97-AF65-F5344CB8AC3E}">
        <p14:creationId xmlns:p14="http://schemas.microsoft.com/office/powerpoint/2010/main" val="1434434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75</a:t>
            </a:fld>
            <a:endParaRPr lang="en-GB"/>
          </a:p>
        </p:txBody>
      </p:sp>
    </p:spTree>
    <p:extLst>
      <p:ext uri="{BB962C8B-B14F-4D97-AF65-F5344CB8AC3E}">
        <p14:creationId xmlns:p14="http://schemas.microsoft.com/office/powerpoint/2010/main" val="22409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32</a:t>
            </a:fld>
            <a:endParaRPr lang="en-GB"/>
          </a:p>
        </p:txBody>
      </p:sp>
    </p:spTree>
    <p:extLst>
      <p:ext uri="{BB962C8B-B14F-4D97-AF65-F5344CB8AC3E}">
        <p14:creationId xmlns:p14="http://schemas.microsoft.com/office/powerpoint/2010/main" val="337998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33</a:t>
            </a:fld>
            <a:endParaRPr lang="en-GB"/>
          </a:p>
        </p:txBody>
      </p:sp>
    </p:spTree>
    <p:extLst>
      <p:ext uri="{BB962C8B-B14F-4D97-AF65-F5344CB8AC3E}">
        <p14:creationId xmlns:p14="http://schemas.microsoft.com/office/powerpoint/2010/main" val="285626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34</a:t>
            </a:fld>
            <a:endParaRPr lang="en-GB"/>
          </a:p>
        </p:txBody>
      </p:sp>
    </p:spTree>
    <p:extLst>
      <p:ext uri="{BB962C8B-B14F-4D97-AF65-F5344CB8AC3E}">
        <p14:creationId xmlns:p14="http://schemas.microsoft.com/office/powerpoint/2010/main" val="20748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35</a:t>
            </a:fld>
            <a:endParaRPr lang="en-GB"/>
          </a:p>
        </p:txBody>
      </p:sp>
    </p:spTree>
    <p:extLst>
      <p:ext uri="{BB962C8B-B14F-4D97-AF65-F5344CB8AC3E}">
        <p14:creationId xmlns:p14="http://schemas.microsoft.com/office/powerpoint/2010/main" val="34590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36</a:t>
            </a:fld>
            <a:endParaRPr lang="en-GB"/>
          </a:p>
        </p:txBody>
      </p:sp>
    </p:spTree>
    <p:extLst>
      <p:ext uri="{BB962C8B-B14F-4D97-AF65-F5344CB8AC3E}">
        <p14:creationId xmlns:p14="http://schemas.microsoft.com/office/powerpoint/2010/main" val="68446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61</a:t>
            </a:fld>
            <a:endParaRPr lang="en-GB"/>
          </a:p>
        </p:txBody>
      </p:sp>
    </p:spTree>
    <p:extLst>
      <p:ext uri="{BB962C8B-B14F-4D97-AF65-F5344CB8AC3E}">
        <p14:creationId xmlns:p14="http://schemas.microsoft.com/office/powerpoint/2010/main" val="265496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3BFD931B-CF5A-493D-8107-C8C64FCC687D}" type="slidenum">
              <a:rPr lang="en-GB" smtClean="0"/>
              <a:t>62</a:t>
            </a:fld>
            <a:endParaRPr lang="en-GB"/>
          </a:p>
        </p:txBody>
      </p:sp>
    </p:spTree>
    <p:extLst>
      <p:ext uri="{BB962C8B-B14F-4D97-AF65-F5344CB8AC3E}">
        <p14:creationId xmlns:p14="http://schemas.microsoft.com/office/powerpoint/2010/main" val="378546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2F1ED18-9525-49C4-8F1A-61607BA47645}" type="datetimeFigureOut">
              <a:rPr lang="en-GB" smtClean="0"/>
              <a:t>14/08/2018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385900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F1ED18-9525-49C4-8F1A-61607BA47645}" type="datetimeFigureOut">
              <a:rPr lang="en-GB" smtClean="0"/>
              <a:t>14/08/2018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3523610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F1ED18-9525-49C4-8F1A-61607BA47645}" type="datetimeFigureOut">
              <a:rPr lang="en-GB" smtClean="0"/>
              <a:t>14/08/2018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258804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F1ED18-9525-49C4-8F1A-61607BA47645}" type="datetimeFigureOut">
              <a:rPr lang="en-GB" smtClean="0"/>
              <a:t>14/08/2018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194935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2F1ED18-9525-49C4-8F1A-61607BA47645}" type="datetimeFigureOut">
              <a:rPr lang="en-GB" smtClean="0"/>
              <a:t>14/08/2018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103262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2F1ED18-9525-49C4-8F1A-61607BA47645}" type="datetimeFigureOut">
              <a:rPr lang="en-GB" smtClean="0"/>
              <a:t>14/08/2018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22699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2F1ED18-9525-49C4-8F1A-61607BA47645}" type="datetimeFigureOut">
              <a:rPr lang="en-GB" smtClean="0"/>
              <a:t>14/08/2018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136419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2F1ED18-9525-49C4-8F1A-61607BA47645}" type="datetimeFigureOut">
              <a:rPr lang="en-GB" smtClean="0"/>
              <a:t>14/08/2018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34239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1ED18-9525-49C4-8F1A-61607BA47645}" type="datetimeFigureOut">
              <a:rPr lang="en-GB" smtClean="0"/>
              <a:t>14/08/2018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2334906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F1ED18-9525-49C4-8F1A-61607BA47645}" type="datetimeFigureOut">
              <a:rPr lang="en-GB" smtClean="0"/>
              <a:t>14/08/2018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373026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F1ED18-9525-49C4-8F1A-61607BA47645}" type="datetimeFigureOut">
              <a:rPr lang="en-GB" smtClean="0"/>
              <a:t>14/08/2018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495762-C255-4281-8E76-DD5AE8282954}" type="slidenum">
              <a:rPr lang="en-GB" smtClean="0"/>
              <a:t>‹#›</a:t>
            </a:fld>
            <a:endParaRPr lang="en-GB"/>
          </a:p>
        </p:txBody>
      </p:sp>
    </p:spTree>
    <p:extLst>
      <p:ext uri="{BB962C8B-B14F-4D97-AF65-F5344CB8AC3E}">
        <p14:creationId xmlns:p14="http://schemas.microsoft.com/office/powerpoint/2010/main" val="13947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6000">
              <a:schemeClr val="accent6">
                <a:lumMod val="20000"/>
                <a:lumOff val="80000"/>
              </a:schemeClr>
            </a:gs>
            <a:gs pos="95000">
              <a:schemeClr val="accent6">
                <a:lumMod val="20000"/>
                <a:lumOff val="80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1ED18-9525-49C4-8F1A-61607BA47645}" type="datetimeFigureOut">
              <a:rPr lang="en-GB" smtClean="0"/>
              <a:t>14/08/2018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95762-C255-4281-8E76-DD5AE8282954}" type="slidenum">
              <a:rPr lang="en-GB" smtClean="0"/>
              <a:t>‹#›</a:t>
            </a:fld>
            <a:endParaRPr lang="en-GB"/>
          </a:p>
        </p:txBody>
      </p:sp>
    </p:spTree>
    <p:extLst>
      <p:ext uri="{BB962C8B-B14F-4D97-AF65-F5344CB8AC3E}">
        <p14:creationId xmlns:p14="http://schemas.microsoft.com/office/powerpoint/2010/main" val="299401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jpe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41.png"/><Relationship Id="rId17" Type="http://schemas.openxmlformats.org/officeDocument/2006/relationships/image" Target="../media/image5.jpeg"/><Relationship Id="rId2" Type="http://schemas.openxmlformats.org/officeDocument/2006/relationships/image" Target="../media/image35.png"/><Relationship Id="rId16" Type="http://schemas.openxmlformats.org/officeDocument/2006/relationships/image" Target="../media/image4.jpeg"/><Relationship Id="rId1" Type="http://schemas.openxmlformats.org/officeDocument/2006/relationships/slideLayout" Target="../slideLayouts/slideLayout2.xml"/><Relationship Id="rId11" Type="http://schemas.openxmlformats.org/officeDocument/2006/relationships/image" Target="../media/image40.png"/><Relationship Id="rId15" Type="http://schemas.openxmlformats.org/officeDocument/2006/relationships/image" Target="../media/image3.jpe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2.xml"/><Relationship Id="rId11" Type="http://schemas.openxmlformats.org/officeDocument/2006/relationships/image" Target="../media/image42.png"/><Relationship Id="rId15" Type="http://schemas.openxmlformats.org/officeDocument/2006/relationships/image" Target="../media/image7.jpe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8.jpeg"/><Relationship Id="rId1" Type="http://schemas.openxmlformats.org/officeDocument/2006/relationships/slideLayout" Target="../slideLayouts/slideLayout2.xml"/><Relationship Id="rId11" Type="http://schemas.openxmlformats.org/officeDocument/2006/relationships/image" Target="../media/image44.png"/><Relationship Id="rId15" Type="http://schemas.openxmlformats.org/officeDocument/2006/relationships/image" Target="../media/image46.pn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jpeg"/><Relationship Id="rId3" Type="http://schemas.openxmlformats.org/officeDocument/2006/relationships/image" Target="../media/image37.png"/><Relationship Id="rId7" Type="http://schemas.openxmlformats.org/officeDocument/2006/relationships/image" Target="../media/image48.pn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6.png"/><Relationship Id="rId5" Type="http://schemas.openxmlformats.org/officeDocument/2006/relationships/image" Target="../media/image39.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3.jpe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56.png"/><Relationship Id="rId17" Type="http://schemas.openxmlformats.org/officeDocument/2006/relationships/image" Target="../media/image57.jpeg"/><Relationship Id="rId2" Type="http://schemas.openxmlformats.org/officeDocument/2006/relationships/image" Target="../media/image510.png"/><Relationship Id="rId16" Type="http://schemas.openxmlformats.org/officeDocument/2006/relationships/image" Target="../media/image56.jpeg"/><Relationship Id="rId1" Type="http://schemas.openxmlformats.org/officeDocument/2006/relationships/slideLayout" Target="../slideLayouts/slideLayout2.xml"/><Relationship Id="rId11" Type="http://schemas.openxmlformats.org/officeDocument/2006/relationships/image" Target="../media/image55.png"/><Relationship Id="rId15" Type="http://schemas.openxmlformats.org/officeDocument/2006/relationships/image" Target="../media/image55.jpe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9.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 Id="rId11" Type="http://schemas.openxmlformats.org/officeDocument/2006/relationships/image" Target="../media/image58.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63.png"/><Relationship Id="rId18" Type="http://schemas.openxmlformats.org/officeDocument/2006/relationships/image" Target="../media/image64.jpe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62.png"/><Relationship Id="rId17" Type="http://schemas.openxmlformats.org/officeDocument/2006/relationships/image" Target="../media/image630.png"/><Relationship Id="rId2" Type="http://schemas.openxmlformats.org/officeDocument/2006/relationships/image" Target="../media/image60.png"/><Relationship Id="rId16" Type="http://schemas.openxmlformats.org/officeDocument/2006/relationships/image" Target="../media/image620.png"/><Relationship Id="rId1" Type="http://schemas.openxmlformats.org/officeDocument/2006/relationships/slideLayout" Target="../slideLayouts/slideLayout2.xml"/><Relationship Id="rId11" Type="http://schemas.openxmlformats.org/officeDocument/2006/relationships/image" Target="../media/image61.png"/><Relationship Id="rId15" Type="http://schemas.openxmlformats.org/officeDocument/2006/relationships/image" Target="../media/image59.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68.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11" Type="http://schemas.openxmlformats.org/officeDocument/2006/relationships/image" Target="../media/image66.png"/><Relationship Id="rId10" Type="http://schemas.openxmlformats.org/officeDocument/2006/relationships/image" Target="../media/image54.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71.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54.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71.png"/><Relationship Id="rId3"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68.png"/><Relationship Id="rId2" Type="http://schemas.openxmlformats.org/officeDocument/2006/relationships/image" Target="../media/image69.png"/><Relationship Id="rId16" Type="http://schemas.openxmlformats.org/officeDocument/2006/relationships/image" Target="../media/image74.png"/><Relationship Id="rId1" Type="http://schemas.openxmlformats.org/officeDocument/2006/relationships/slideLayout" Target="../slideLayouts/slideLayout2.xml"/><Relationship Id="rId11" Type="http://schemas.openxmlformats.org/officeDocument/2006/relationships/image" Target="../media/image70.png"/><Relationship Id="rId15" Type="http://schemas.openxmlformats.org/officeDocument/2006/relationships/image" Target="../media/image73.png"/><Relationship Id="rId10"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73.png"/><Relationship Id="rId7" Type="http://schemas.openxmlformats.org/officeDocument/2006/relationships/image" Target="../media/image22.png"/><Relationship Id="rId12"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11" Type="http://schemas.openxmlformats.org/officeDocument/2006/relationships/image" Target="../media/image68.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69.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87.png"/><Relationship Id="rId9"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94.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7.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87.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7.png"/><Relationship Id="rId7"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87.png"/><Relationship Id="rId9" Type="http://schemas.openxmlformats.org/officeDocument/2006/relationships/image" Target="../media/image132.png"/><Relationship Id="rId14"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137.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24.png"/><Relationship Id="rId17" Type="http://schemas.openxmlformats.org/officeDocument/2006/relationships/image" Target="../media/image140.png"/><Relationship Id="rId2" Type="http://schemas.openxmlformats.org/officeDocument/2006/relationships/notesSlide" Target="../notesSlides/notesSlide7.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21.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87.png"/><Relationship Id="rId9" Type="http://schemas.openxmlformats.org/officeDocument/2006/relationships/image" Target="../media/image132.png"/><Relationship Id="rId14" Type="http://schemas.openxmlformats.org/officeDocument/2006/relationships/image" Target="../media/image1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0.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59.png"/><Relationship Id="rId2" Type="http://schemas.openxmlformats.org/officeDocument/2006/relationships/image" Target="../media/image145.pn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7.png"/><Relationship Id="rId10" Type="http://schemas.openxmlformats.org/officeDocument/2006/relationships/image" Target="../media/image153.png"/><Relationship Id="rId19" Type="http://schemas.openxmlformats.org/officeDocument/2006/relationships/image" Target="../media/image161.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21.png"/></Relationships>
</file>

<file path=ppt/slides/_rels/slide39.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9.png"/><Relationship Id="rId18" Type="http://schemas.openxmlformats.org/officeDocument/2006/relationships/image" Target="../media/image173.png"/><Relationship Id="rId3" Type="http://schemas.openxmlformats.org/officeDocument/2006/relationships/image" Target="../media/image156.png"/><Relationship Id="rId7" Type="http://schemas.openxmlformats.org/officeDocument/2006/relationships/image" Target="../media/image167.png"/><Relationship Id="rId12" Type="http://schemas.openxmlformats.org/officeDocument/2006/relationships/image" Target="../media/image154.png"/><Relationship Id="rId17" Type="http://schemas.openxmlformats.org/officeDocument/2006/relationships/image" Target="../media/image172.png"/><Relationship Id="rId2" Type="http://schemas.openxmlformats.org/officeDocument/2006/relationships/image" Target="../media/image163.png"/><Relationship Id="rId16"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53.png"/><Relationship Id="rId5" Type="http://schemas.openxmlformats.org/officeDocument/2006/relationships/image" Target="../media/image165.png"/><Relationship Id="rId15" Type="http://schemas.openxmlformats.org/officeDocument/2006/relationships/image" Target="../media/image158.png"/><Relationship Id="rId10" Type="http://schemas.openxmlformats.org/officeDocument/2006/relationships/image" Target="../media/image152.png"/><Relationship Id="rId19" Type="http://schemas.openxmlformats.org/officeDocument/2006/relationships/image" Target="../media/image174.png"/><Relationship Id="rId4" Type="http://schemas.openxmlformats.org/officeDocument/2006/relationships/image" Target="../media/image164.png"/><Relationship Id="rId9" Type="http://schemas.openxmlformats.org/officeDocument/2006/relationships/image" Target="../media/image151.png"/><Relationship Id="rId14" Type="http://schemas.openxmlformats.org/officeDocument/2006/relationships/image" Target="../media/image17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3.png"/><Relationship Id="rId18" Type="http://schemas.openxmlformats.org/officeDocument/2006/relationships/image" Target="../media/image187.png"/><Relationship Id="rId3" Type="http://schemas.openxmlformats.org/officeDocument/2006/relationships/image" Target="../media/image156.png"/><Relationship Id="rId21" Type="http://schemas.openxmlformats.org/officeDocument/2006/relationships/image" Target="../media/image190.png"/><Relationship Id="rId7" Type="http://schemas.openxmlformats.org/officeDocument/2006/relationships/image" Target="../media/image181.png"/><Relationship Id="rId12" Type="http://schemas.openxmlformats.org/officeDocument/2006/relationships/image" Target="../media/image154.png"/><Relationship Id="rId17" Type="http://schemas.openxmlformats.org/officeDocument/2006/relationships/image" Target="../media/image186.png"/><Relationship Id="rId2" Type="http://schemas.openxmlformats.org/officeDocument/2006/relationships/image" Target="../media/image178.png"/><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53.png"/><Relationship Id="rId24" Type="http://schemas.openxmlformats.org/officeDocument/2006/relationships/image" Target="../media/image192.png"/><Relationship Id="rId5" Type="http://schemas.openxmlformats.org/officeDocument/2006/relationships/image" Target="../media/image165.png"/><Relationship Id="rId15" Type="http://schemas.openxmlformats.org/officeDocument/2006/relationships/image" Target="../media/image184.png"/><Relationship Id="rId23" Type="http://schemas.openxmlformats.org/officeDocument/2006/relationships/image" Target="../media/image191.png"/><Relationship Id="rId10" Type="http://schemas.openxmlformats.org/officeDocument/2006/relationships/image" Target="../media/image152.png"/><Relationship Id="rId19" Type="http://schemas.openxmlformats.org/officeDocument/2006/relationships/image" Target="../media/image188.png"/><Relationship Id="rId4" Type="http://schemas.openxmlformats.org/officeDocument/2006/relationships/image" Target="../media/image179.png"/><Relationship Id="rId9" Type="http://schemas.openxmlformats.org/officeDocument/2006/relationships/image" Target="../media/image151.png"/><Relationship Id="rId14" Type="http://schemas.openxmlformats.org/officeDocument/2006/relationships/image" Target="../media/image169.png"/><Relationship Id="rId22" Type="http://schemas.openxmlformats.org/officeDocument/2006/relationships/image" Target="../media/image158.png"/></Relationships>
</file>

<file path=ppt/slides/_rels/slide4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56.png"/><Relationship Id="rId7" Type="http://schemas.openxmlformats.org/officeDocument/2006/relationships/image" Target="../media/image197.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204.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4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4.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4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6.png"/><Relationship Id="rId7" Type="http://schemas.openxmlformats.org/officeDocument/2006/relationships/image" Target="../media/image213.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8.png"/><Relationship Id="rId4" Type="http://schemas.openxmlformats.org/officeDocument/2006/relationships/image" Target="../media/image217.png"/></Relationships>
</file>

<file path=ppt/slides/_rels/slide4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0.png"/><Relationship Id="rId7" Type="http://schemas.openxmlformats.org/officeDocument/2006/relationships/image" Target="../media/image212.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14.png"/></Relationships>
</file>

<file path=ppt/slides/_rels/slide49.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12.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5" Type="http://schemas.openxmlformats.org/officeDocument/2006/relationships/image" Target="../media/image214.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25.png"/><Relationship Id="rId7" Type="http://schemas.openxmlformats.org/officeDocument/2006/relationships/image" Target="../media/image237.png"/><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236.png"/><Relationship Id="rId11" Type="http://schemas.openxmlformats.org/officeDocument/2006/relationships/image" Target="../media/image214.png"/><Relationship Id="rId5" Type="http://schemas.openxmlformats.org/officeDocument/2006/relationships/image" Target="../media/image227.png"/><Relationship Id="rId10" Type="http://schemas.openxmlformats.org/officeDocument/2006/relationships/image" Target="../media/image213.png"/><Relationship Id="rId4" Type="http://schemas.openxmlformats.org/officeDocument/2006/relationships/image" Target="../media/image226.png"/><Relationship Id="rId9" Type="http://schemas.openxmlformats.org/officeDocument/2006/relationships/image" Target="../media/image212.png"/></Relationships>
</file>

<file path=ppt/slides/_rels/slide51.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13.png"/><Relationship Id="rId3" Type="http://schemas.openxmlformats.org/officeDocument/2006/relationships/image" Target="../media/image240.png"/><Relationship Id="rId7" Type="http://schemas.openxmlformats.org/officeDocument/2006/relationships/image" Target="../media/image226.png"/><Relationship Id="rId12" Type="http://schemas.openxmlformats.org/officeDocument/2006/relationships/image" Target="../media/image212.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44.png"/><Relationship Id="rId5" Type="http://schemas.openxmlformats.org/officeDocument/2006/relationships/image" Target="../media/image241.png"/><Relationship Id="rId10" Type="http://schemas.openxmlformats.org/officeDocument/2006/relationships/image" Target="../media/image243.png"/><Relationship Id="rId4" Type="http://schemas.openxmlformats.org/officeDocument/2006/relationships/image" Target="../media/image221.png"/><Relationship Id="rId9" Type="http://schemas.openxmlformats.org/officeDocument/2006/relationships/image" Target="../media/image242.png"/><Relationship Id="rId14" Type="http://schemas.openxmlformats.org/officeDocument/2006/relationships/image" Target="../media/image214.png"/></Relationships>
</file>

<file path=ppt/slides/_rels/slide52.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47.png"/><Relationship Id="rId3" Type="http://schemas.openxmlformats.org/officeDocument/2006/relationships/image" Target="../media/image226.png"/><Relationship Id="rId7" Type="http://schemas.openxmlformats.org/officeDocument/2006/relationships/image" Target="../media/image244.png"/><Relationship Id="rId12" Type="http://schemas.openxmlformats.org/officeDocument/2006/relationships/image" Target="../media/image214.png"/><Relationship Id="rId2" Type="http://schemas.openxmlformats.org/officeDocument/2006/relationships/image" Target="../media/image225.png"/><Relationship Id="rId16"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43.png"/><Relationship Id="rId11" Type="http://schemas.openxmlformats.org/officeDocument/2006/relationships/image" Target="../media/image213.png"/><Relationship Id="rId5" Type="http://schemas.openxmlformats.org/officeDocument/2006/relationships/image" Target="../media/image242.png"/><Relationship Id="rId15" Type="http://schemas.openxmlformats.org/officeDocument/2006/relationships/image" Target="../media/image249.png"/><Relationship Id="rId10" Type="http://schemas.openxmlformats.org/officeDocument/2006/relationships/image" Target="../media/image212.png"/><Relationship Id="rId4" Type="http://schemas.openxmlformats.org/officeDocument/2006/relationships/image" Target="../media/image227.png"/><Relationship Id="rId9" Type="http://schemas.openxmlformats.org/officeDocument/2006/relationships/image" Target="../media/image246.png"/><Relationship Id="rId14" Type="http://schemas.openxmlformats.org/officeDocument/2006/relationships/image" Target="../media/image248.png"/></Relationships>
</file>

<file path=ppt/slides/_rels/slide53.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18" Type="http://schemas.openxmlformats.org/officeDocument/2006/relationships/image" Target="../media/image263.png"/><Relationship Id="rId26" Type="http://schemas.openxmlformats.org/officeDocument/2006/relationships/image" Target="../media/image271.png"/><Relationship Id="rId3" Type="http://schemas.openxmlformats.org/officeDocument/2006/relationships/image" Target="../media/image213.png"/><Relationship Id="rId21" Type="http://schemas.openxmlformats.org/officeDocument/2006/relationships/image" Target="../media/image266.png"/><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62.png"/><Relationship Id="rId25" Type="http://schemas.openxmlformats.org/officeDocument/2006/relationships/image" Target="../media/image270.png"/><Relationship Id="rId2" Type="http://schemas.openxmlformats.org/officeDocument/2006/relationships/image" Target="../media/image212.png"/><Relationship Id="rId16" Type="http://schemas.openxmlformats.org/officeDocument/2006/relationships/image" Target="../media/image261.png"/><Relationship Id="rId20" Type="http://schemas.openxmlformats.org/officeDocument/2006/relationships/image" Target="../media/image265.png"/><Relationship Id="rId29"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51.png"/><Relationship Id="rId11" Type="http://schemas.openxmlformats.org/officeDocument/2006/relationships/image" Target="../media/image256.png"/><Relationship Id="rId24" Type="http://schemas.openxmlformats.org/officeDocument/2006/relationships/image" Target="../media/image269.png"/><Relationship Id="rId32" Type="http://schemas.openxmlformats.org/officeDocument/2006/relationships/image" Target="../media/image277.png"/><Relationship Id="rId5" Type="http://schemas.openxmlformats.org/officeDocument/2006/relationships/image" Target="../media/image250.png"/><Relationship Id="rId15" Type="http://schemas.openxmlformats.org/officeDocument/2006/relationships/image" Target="../media/image260.png"/><Relationship Id="rId23" Type="http://schemas.openxmlformats.org/officeDocument/2006/relationships/image" Target="../media/image268.png"/><Relationship Id="rId28" Type="http://schemas.openxmlformats.org/officeDocument/2006/relationships/image" Target="../media/image273.png"/><Relationship Id="rId10" Type="http://schemas.openxmlformats.org/officeDocument/2006/relationships/image" Target="../media/image255.png"/><Relationship Id="rId19" Type="http://schemas.openxmlformats.org/officeDocument/2006/relationships/image" Target="../media/image264.png"/><Relationship Id="rId31" Type="http://schemas.openxmlformats.org/officeDocument/2006/relationships/image" Target="../media/image276.png"/><Relationship Id="rId4" Type="http://schemas.openxmlformats.org/officeDocument/2006/relationships/image" Target="../media/image214.png"/><Relationship Id="rId9" Type="http://schemas.openxmlformats.org/officeDocument/2006/relationships/image" Target="../media/image254.png"/><Relationship Id="rId14" Type="http://schemas.openxmlformats.org/officeDocument/2006/relationships/image" Target="../media/image259.png"/><Relationship Id="rId22" Type="http://schemas.openxmlformats.org/officeDocument/2006/relationships/image" Target="../media/image267.png"/><Relationship Id="rId27" Type="http://schemas.openxmlformats.org/officeDocument/2006/relationships/image" Target="../media/image272.png"/><Relationship Id="rId30" Type="http://schemas.openxmlformats.org/officeDocument/2006/relationships/image" Target="../media/image275.png"/></Relationships>
</file>

<file path=ppt/slides/_rels/slide54.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13.png"/><Relationship Id="rId7" Type="http://schemas.openxmlformats.org/officeDocument/2006/relationships/image" Target="../media/image280.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14.png"/><Relationship Id="rId9" Type="http://schemas.openxmlformats.org/officeDocument/2006/relationships/image" Target="../media/image282.png"/></Relationships>
</file>

<file path=ppt/slides/_rels/slide55.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13.png"/><Relationship Id="rId7" Type="http://schemas.openxmlformats.org/officeDocument/2006/relationships/image" Target="../media/image283.png"/><Relationship Id="rId12" Type="http://schemas.openxmlformats.org/officeDocument/2006/relationships/image" Target="../media/image28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87.png"/><Relationship Id="rId10" Type="http://schemas.openxmlformats.org/officeDocument/2006/relationships/image" Target="../media/image286.png"/><Relationship Id="rId4" Type="http://schemas.openxmlformats.org/officeDocument/2006/relationships/image" Target="../media/image214.png"/><Relationship Id="rId9" Type="http://schemas.openxmlformats.org/officeDocument/2006/relationships/image" Target="../media/image285.png"/></Relationships>
</file>

<file path=ppt/slides/_rels/slide56.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13.png"/><Relationship Id="rId7" Type="http://schemas.openxmlformats.org/officeDocument/2006/relationships/image" Target="../media/image283.png"/><Relationship Id="rId12" Type="http://schemas.openxmlformats.org/officeDocument/2006/relationships/image" Target="../media/image29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92.png"/><Relationship Id="rId10" Type="http://schemas.openxmlformats.org/officeDocument/2006/relationships/image" Target="../media/image291.png"/><Relationship Id="rId4" Type="http://schemas.openxmlformats.org/officeDocument/2006/relationships/image" Target="../media/image214.png"/><Relationship Id="rId9" Type="http://schemas.openxmlformats.org/officeDocument/2006/relationships/image" Target="../media/image290.png"/></Relationships>
</file>

<file path=ppt/slides/_rels/slide57.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13.png"/><Relationship Id="rId7" Type="http://schemas.openxmlformats.org/officeDocument/2006/relationships/image" Target="../media/image28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97.png"/><Relationship Id="rId10" Type="http://schemas.openxmlformats.org/officeDocument/2006/relationships/image" Target="../media/image296.png"/><Relationship Id="rId4" Type="http://schemas.openxmlformats.org/officeDocument/2006/relationships/image" Target="../media/image214.png"/><Relationship Id="rId9" Type="http://schemas.openxmlformats.org/officeDocument/2006/relationships/image" Target="../media/image295.png"/></Relationships>
</file>

<file path=ppt/slides/_rels/slide58.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04.png"/><Relationship Id="rId3" Type="http://schemas.openxmlformats.org/officeDocument/2006/relationships/image" Target="../media/image213.png"/><Relationship Id="rId7" Type="http://schemas.openxmlformats.org/officeDocument/2006/relationships/image" Target="../media/image298.png"/><Relationship Id="rId12" Type="http://schemas.openxmlformats.org/officeDocument/2006/relationships/image" Target="../media/image30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302.png"/><Relationship Id="rId10" Type="http://schemas.openxmlformats.org/officeDocument/2006/relationships/image" Target="../media/image301.png"/><Relationship Id="rId4" Type="http://schemas.openxmlformats.org/officeDocument/2006/relationships/image" Target="../media/image214.png"/><Relationship Id="rId9" Type="http://schemas.openxmlformats.org/officeDocument/2006/relationships/image" Target="../media/image300.png"/><Relationship Id="rId14" Type="http://schemas.openxmlformats.org/officeDocument/2006/relationships/image" Target="../media/image305.png"/></Relationships>
</file>

<file path=ppt/slides/_rels/slide59.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312.png"/><Relationship Id="rId18" Type="http://schemas.openxmlformats.org/officeDocument/2006/relationships/image" Target="../media/image317.png"/><Relationship Id="rId3" Type="http://schemas.openxmlformats.org/officeDocument/2006/relationships/image" Target="../media/image213.png"/><Relationship Id="rId7" Type="http://schemas.openxmlformats.org/officeDocument/2006/relationships/image" Target="../media/image306.png"/><Relationship Id="rId12" Type="http://schemas.openxmlformats.org/officeDocument/2006/relationships/image" Target="../media/image311.png"/><Relationship Id="rId17" Type="http://schemas.openxmlformats.org/officeDocument/2006/relationships/image" Target="../media/image316.png"/><Relationship Id="rId2" Type="http://schemas.openxmlformats.org/officeDocument/2006/relationships/image" Target="../media/image212.png"/><Relationship Id="rId16"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310.png"/><Relationship Id="rId15" Type="http://schemas.openxmlformats.org/officeDocument/2006/relationships/image" Target="../media/image314.png"/><Relationship Id="rId10" Type="http://schemas.openxmlformats.org/officeDocument/2006/relationships/image" Target="../media/image309.png"/><Relationship Id="rId19" Type="http://schemas.openxmlformats.org/officeDocument/2006/relationships/image" Target="../media/image318.png"/><Relationship Id="rId4" Type="http://schemas.openxmlformats.org/officeDocument/2006/relationships/image" Target="../media/image214.png"/><Relationship Id="rId9" Type="http://schemas.openxmlformats.org/officeDocument/2006/relationships/image" Target="../media/image308.png"/><Relationship Id="rId14" Type="http://schemas.openxmlformats.org/officeDocument/2006/relationships/image" Target="../media/image3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213.png"/><Relationship Id="rId7" Type="http://schemas.openxmlformats.org/officeDocument/2006/relationships/image" Target="../media/image306.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322.png"/><Relationship Id="rId10" Type="http://schemas.openxmlformats.org/officeDocument/2006/relationships/image" Target="../media/image321.png"/><Relationship Id="rId4" Type="http://schemas.openxmlformats.org/officeDocument/2006/relationships/image" Target="../media/image214.png"/><Relationship Id="rId9" Type="http://schemas.openxmlformats.org/officeDocument/2006/relationships/image" Target="../media/image320.png"/></Relationships>
</file>

<file path=ppt/slides/_rels/slide61.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212.png"/><Relationship Id="rId7" Type="http://schemas.openxmlformats.org/officeDocument/2006/relationships/image" Target="../media/image3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14.png"/><Relationship Id="rId10" Type="http://schemas.openxmlformats.org/officeDocument/2006/relationships/image" Target="../media/image326.png"/><Relationship Id="rId4" Type="http://schemas.openxmlformats.org/officeDocument/2006/relationships/image" Target="../media/image213.png"/><Relationship Id="rId9" Type="http://schemas.openxmlformats.org/officeDocument/2006/relationships/image" Target="../media/image325.png"/></Relationships>
</file>

<file path=ppt/slides/_rels/slide62.xml.rels><?xml version="1.0" encoding="UTF-8" standalone="yes"?>
<Relationships xmlns="http://schemas.openxmlformats.org/package/2006/relationships"><Relationship Id="rId8" Type="http://schemas.openxmlformats.org/officeDocument/2006/relationships/image" Target="../media/image328.png"/><Relationship Id="rId13" Type="http://schemas.openxmlformats.org/officeDocument/2006/relationships/image" Target="../media/image333.png"/><Relationship Id="rId18" Type="http://schemas.openxmlformats.org/officeDocument/2006/relationships/image" Target="../media/image338.png"/><Relationship Id="rId3" Type="http://schemas.openxmlformats.org/officeDocument/2006/relationships/image" Target="../media/image327.png"/><Relationship Id="rId7" Type="http://schemas.openxmlformats.org/officeDocument/2006/relationships/image" Target="../media/image279.png"/><Relationship Id="rId12" Type="http://schemas.openxmlformats.org/officeDocument/2006/relationships/image" Target="../media/image332.png"/><Relationship Id="rId17" Type="http://schemas.openxmlformats.org/officeDocument/2006/relationships/image" Target="../media/image337.png"/><Relationship Id="rId2" Type="http://schemas.openxmlformats.org/officeDocument/2006/relationships/notesSlide" Target="../notesSlides/notesSlide9.xml"/><Relationship Id="rId16"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331.png"/><Relationship Id="rId5" Type="http://schemas.openxmlformats.org/officeDocument/2006/relationships/image" Target="../media/image213.png"/><Relationship Id="rId15" Type="http://schemas.openxmlformats.org/officeDocument/2006/relationships/image" Target="../media/image335.png"/><Relationship Id="rId10" Type="http://schemas.openxmlformats.org/officeDocument/2006/relationships/image" Target="../media/image330.png"/><Relationship Id="rId19" Type="http://schemas.openxmlformats.org/officeDocument/2006/relationships/image" Target="../media/image339.png"/><Relationship Id="rId4" Type="http://schemas.openxmlformats.org/officeDocument/2006/relationships/image" Target="../media/image212.png"/><Relationship Id="rId9" Type="http://schemas.openxmlformats.org/officeDocument/2006/relationships/image" Target="../media/image329.png"/><Relationship Id="rId14" Type="http://schemas.openxmlformats.org/officeDocument/2006/relationships/image" Target="../media/image334.png"/></Relationships>
</file>

<file path=ppt/slides/_rels/slide63.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346.png"/><Relationship Id="rId3" Type="http://schemas.openxmlformats.org/officeDocument/2006/relationships/image" Target="../media/image340.png"/><Relationship Id="rId7" Type="http://schemas.openxmlformats.org/officeDocument/2006/relationships/image" Target="../media/image339.png"/><Relationship Id="rId12" Type="http://schemas.openxmlformats.org/officeDocument/2006/relationships/image" Target="../media/image3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344.png"/><Relationship Id="rId5" Type="http://schemas.openxmlformats.org/officeDocument/2006/relationships/image" Target="../media/image213.png"/><Relationship Id="rId15" Type="http://schemas.openxmlformats.org/officeDocument/2006/relationships/image" Target="../media/image348.png"/><Relationship Id="rId10" Type="http://schemas.openxmlformats.org/officeDocument/2006/relationships/image" Target="../media/image343.png"/><Relationship Id="rId4" Type="http://schemas.openxmlformats.org/officeDocument/2006/relationships/image" Target="../media/image212.png"/><Relationship Id="rId9" Type="http://schemas.openxmlformats.org/officeDocument/2006/relationships/image" Target="../media/image342.png"/><Relationship Id="rId14" Type="http://schemas.openxmlformats.org/officeDocument/2006/relationships/image" Target="../media/image347.png"/></Relationships>
</file>

<file path=ppt/slides/_rels/slide64.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png"/><Relationship Id="rId3" Type="http://schemas.openxmlformats.org/officeDocument/2006/relationships/image" Target="../media/image349.png"/><Relationship Id="rId7" Type="http://schemas.openxmlformats.org/officeDocument/2006/relationships/image" Target="../media/image339.png"/><Relationship Id="rId12" Type="http://schemas.openxmlformats.org/officeDocument/2006/relationships/image" Target="../media/image3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353.png"/><Relationship Id="rId5" Type="http://schemas.openxmlformats.org/officeDocument/2006/relationships/image" Target="../media/image213.png"/><Relationship Id="rId10" Type="http://schemas.openxmlformats.org/officeDocument/2006/relationships/image" Target="../media/image352.png"/><Relationship Id="rId4" Type="http://schemas.openxmlformats.org/officeDocument/2006/relationships/image" Target="../media/image212.png"/><Relationship Id="rId9" Type="http://schemas.openxmlformats.org/officeDocument/2006/relationships/image" Target="../media/image351.png"/></Relationships>
</file>

<file path=ppt/slides/_rels/slide65.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6.png"/><Relationship Id="rId7" Type="http://schemas.openxmlformats.org/officeDocument/2006/relationships/image" Target="../media/image339.png"/><Relationship Id="rId12" Type="http://schemas.openxmlformats.org/officeDocument/2006/relationships/image" Target="../media/image3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359.png"/><Relationship Id="rId5" Type="http://schemas.openxmlformats.org/officeDocument/2006/relationships/image" Target="../media/image213.png"/><Relationship Id="rId10" Type="http://schemas.openxmlformats.org/officeDocument/2006/relationships/image" Target="../media/image358.png"/><Relationship Id="rId4" Type="http://schemas.openxmlformats.org/officeDocument/2006/relationships/image" Target="../media/image212.png"/><Relationship Id="rId9" Type="http://schemas.openxmlformats.org/officeDocument/2006/relationships/image" Target="../media/image357.png"/></Relationships>
</file>

<file path=ppt/slides/_rels/slide66.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212.png"/><Relationship Id="rId7" Type="http://schemas.openxmlformats.org/officeDocument/2006/relationships/image" Target="../media/image3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9.png"/><Relationship Id="rId5" Type="http://schemas.openxmlformats.org/officeDocument/2006/relationships/image" Target="../media/image214.png"/><Relationship Id="rId10" Type="http://schemas.openxmlformats.org/officeDocument/2006/relationships/image" Target="../media/image364.png"/><Relationship Id="rId4" Type="http://schemas.openxmlformats.org/officeDocument/2006/relationships/image" Target="../media/image213.png"/><Relationship Id="rId9" Type="http://schemas.openxmlformats.org/officeDocument/2006/relationships/image" Target="../media/image363.png"/></Relationships>
</file>

<file path=ppt/slides/_rels/slide67.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68.png"/><Relationship Id="rId3" Type="http://schemas.openxmlformats.org/officeDocument/2006/relationships/image" Target="../media/image212.png"/><Relationship Id="rId7" Type="http://schemas.openxmlformats.org/officeDocument/2006/relationships/image" Target="../media/image364.png"/><Relationship Id="rId12" Type="http://schemas.openxmlformats.org/officeDocument/2006/relationships/image" Target="../media/image3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9.png"/><Relationship Id="rId11" Type="http://schemas.openxmlformats.org/officeDocument/2006/relationships/image" Target="../media/image346.png"/><Relationship Id="rId5" Type="http://schemas.openxmlformats.org/officeDocument/2006/relationships/image" Target="../media/image214.png"/><Relationship Id="rId15" Type="http://schemas.openxmlformats.org/officeDocument/2006/relationships/image" Target="../media/image370.png"/><Relationship Id="rId10" Type="http://schemas.openxmlformats.org/officeDocument/2006/relationships/image" Target="../media/image366.png"/><Relationship Id="rId4" Type="http://schemas.openxmlformats.org/officeDocument/2006/relationships/image" Target="../media/image213.png"/><Relationship Id="rId9" Type="http://schemas.openxmlformats.org/officeDocument/2006/relationships/image" Target="../media/image365.png"/><Relationship Id="rId14" Type="http://schemas.openxmlformats.org/officeDocument/2006/relationships/image" Target="../media/image369.png"/></Relationships>
</file>

<file path=ppt/slides/_rels/slide68.xml.rels><?xml version="1.0" encoding="UTF-8" standalone="yes"?>
<Relationships xmlns="http://schemas.openxmlformats.org/package/2006/relationships"><Relationship Id="rId8" Type="http://schemas.openxmlformats.org/officeDocument/2006/relationships/image" Target="../media/image369.png"/><Relationship Id="rId13" Type="http://schemas.openxmlformats.org/officeDocument/2006/relationships/image" Target="../media/image374.png"/><Relationship Id="rId3" Type="http://schemas.openxmlformats.org/officeDocument/2006/relationships/image" Target="../media/image212.png"/><Relationship Id="rId7" Type="http://schemas.openxmlformats.org/officeDocument/2006/relationships/image" Target="../media/image364.png"/><Relationship Id="rId12" Type="http://schemas.openxmlformats.org/officeDocument/2006/relationships/image" Target="../media/image3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9.png"/><Relationship Id="rId11" Type="http://schemas.openxmlformats.org/officeDocument/2006/relationships/image" Target="../media/image372.png"/><Relationship Id="rId5" Type="http://schemas.openxmlformats.org/officeDocument/2006/relationships/image" Target="../media/image214.png"/><Relationship Id="rId15" Type="http://schemas.openxmlformats.org/officeDocument/2006/relationships/image" Target="../media/image376.png"/><Relationship Id="rId10" Type="http://schemas.openxmlformats.org/officeDocument/2006/relationships/image" Target="../media/image371.png"/><Relationship Id="rId4" Type="http://schemas.openxmlformats.org/officeDocument/2006/relationships/image" Target="../media/image213.png"/><Relationship Id="rId9" Type="http://schemas.openxmlformats.org/officeDocument/2006/relationships/image" Target="../media/image370.png"/><Relationship Id="rId14" Type="http://schemas.openxmlformats.org/officeDocument/2006/relationships/image" Target="../media/image375.png"/></Relationships>
</file>

<file path=ppt/slides/_rels/slide69.xml.rels><?xml version="1.0" encoding="UTF-8" standalone="yes"?>
<Relationships xmlns="http://schemas.openxmlformats.org/package/2006/relationships"><Relationship Id="rId8" Type="http://schemas.openxmlformats.org/officeDocument/2006/relationships/image" Target="../media/image369.png"/><Relationship Id="rId13" Type="http://schemas.openxmlformats.org/officeDocument/2006/relationships/image" Target="../media/image380.png"/><Relationship Id="rId3" Type="http://schemas.openxmlformats.org/officeDocument/2006/relationships/image" Target="../media/image212.png"/><Relationship Id="rId7" Type="http://schemas.openxmlformats.org/officeDocument/2006/relationships/image" Target="../media/image364.png"/><Relationship Id="rId12" Type="http://schemas.openxmlformats.org/officeDocument/2006/relationships/image" Target="../media/image3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9.png"/><Relationship Id="rId11" Type="http://schemas.openxmlformats.org/officeDocument/2006/relationships/image" Target="../media/image378.png"/><Relationship Id="rId5" Type="http://schemas.openxmlformats.org/officeDocument/2006/relationships/image" Target="../media/image214.png"/><Relationship Id="rId10" Type="http://schemas.openxmlformats.org/officeDocument/2006/relationships/image" Target="../media/image377.png"/><Relationship Id="rId4" Type="http://schemas.openxmlformats.org/officeDocument/2006/relationships/image" Target="../media/image213.png"/><Relationship Id="rId9" Type="http://schemas.openxmlformats.org/officeDocument/2006/relationships/image" Target="../media/image37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3.png"/></Relationships>
</file>

<file path=ppt/slides/_rels/slide73.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3.png"/></Relationships>
</file>

<file path=ppt/slides/_rels/slide7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4.png"/></Relationships>
</file>

<file path=ppt/slides/_rels/slide75.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4.png"/></Relationships>
</file>

<file path=ppt/slides/_rels/slide76.xml.rels><?xml version="1.0" encoding="UTF-8" standalone="yes"?>
<Relationships xmlns="http://schemas.openxmlformats.org/package/2006/relationships"><Relationship Id="rId3" Type="http://schemas.openxmlformats.org/officeDocument/2006/relationships/image" Target="../media/image3821.png"/><Relationship Id="rId2" Type="http://schemas.openxmlformats.org/officeDocument/2006/relationships/image" Target="../media/image3811.png"/><Relationship Id="rId1" Type="http://schemas.openxmlformats.org/officeDocument/2006/relationships/slideLayout" Target="../slideLayouts/slideLayout2.xml"/><Relationship Id="rId4" Type="http://schemas.openxmlformats.org/officeDocument/2006/relationships/image" Target="../media/image385.png"/></Relationships>
</file>

<file path=ppt/slides/_rels/slide77.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20.png"/><Relationship Id="rId7" Type="http://schemas.openxmlformats.org/officeDocument/2006/relationships/image" Target="../media/image386.png"/><Relationship Id="rId2" Type="http://schemas.openxmlformats.org/officeDocument/2006/relationships/image" Target="../media/image3810.png"/><Relationship Id="rId1" Type="http://schemas.openxmlformats.org/officeDocument/2006/relationships/slideLayout" Target="../slideLayouts/slideLayout2.xml"/><Relationship Id="rId6" Type="http://schemas.openxmlformats.org/officeDocument/2006/relationships/image" Target="../media/image3850.png"/><Relationship Id="rId5" Type="http://schemas.openxmlformats.org/officeDocument/2006/relationships/image" Target="../media/image3840.png"/><Relationship Id="rId4" Type="http://schemas.openxmlformats.org/officeDocument/2006/relationships/image" Target="../media/image3830.png"/></Relationships>
</file>

<file path=ppt/slides/_rels/slide78.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395.png"/><Relationship Id="rId3" Type="http://schemas.openxmlformats.org/officeDocument/2006/relationships/image" Target="../media/image3820.png"/><Relationship Id="rId7" Type="http://schemas.openxmlformats.org/officeDocument/2006/relationships/image" Target="../media/image389.png"/><Relationship Id="rId12" Type="http://schemas.openxmlformats.org/officeDocument/2006/relationships/image" Target="../media/image394.png"/><Relationship Id="rId2" Type="http://schemas.openxmlformats.org/officeDocument/2006/relationships/image" Target="../media/image3810.png"/><Relationship Id="rId1" Type="http://schemas.openxmlformats.org/officeDocument/2006/relationships/slideLayout" Target="../slideLayouts/slideLayout2.xml"/><Relationship Id="rId6" Type="http://schemas.openxmlformats.org/officeDocument/2006/relationships/image" Target="../media/image3850.png"/><Relationship Id="rId11" Type="http://schemas.openxmlformats.org/officeDocument/2006/relationships/image" Target="../media/image393.png"/><Relationship Id="rId5" Type="http://schemas.openxmlformats.org/officeDocument/2006/relationships/image" Target="../media/image388.png"/><Relationship Id="rId10" Type="http://schemas.openxmlformats.org/officeDocument/2006/relationships/image" Target="../media/image392.png"/><Relationship Id="rId4" Type="http://schemas.openxmlformats.org/officeDocument/2006/relationships/image" Target="../media/image3830.png"/><Relationship Id="rId9" Type="http://schemas.openxmlformats.org/officeDocument/2006/relationships/image" Target="../media/image391.png"/><Relationship Id="rId14" Type="http://schemas.openxmlformats.org/officeDocument/2006/relationships/image" Target="../media/image396.png"/></Relationships>
</file>

<file path=ppt/slides/_rels/slide79.xml.rels><?xml version="1.0" encoding="UTF-8" standalone="yes"?>
<Relationships xmlns="http://schemas.openxmlformats.org/package/2006/relationships"><Relationship Id="rId8" Type="http://schemas.openxmlformats.org/officeDocument/2006/relationships/image" Target="../media/image397.png"/><Relationship Id="rId3" Type="http://schemas.openxmlformats.org/officeDocument/2006/relationships/image" Target="../media/image3820.png"/><Relationship Id="rId7" Type="http://schemas.openxmlformats.org/officeDocument/2006/relationships/image" Target="../media/image389.png"/><Relationship Id="rId2" Type="http://schemas.openxmlformats.org/officeDocument/2006/relationships/image" Target="../media/image3810.png"/><Relationship Id="rId1" Type="http://schemas.openxmlformats.org/officeDocument/2006/relationships/slideLayout" Target="../slideLayouts/slideLayout2.xml"/><Relationship Id="rId6" Type="http://schemas.openxmlformats.org/officeDocument/2006/relationships/image" Target="../media/image3850.png"/><Relationship Id="rId5" Type="http://schemas.openxmlformats.org/officeDocument/2006/relationships/image" Target="../media/image388.png"/><Relationship Id="rId4" Type="http://schemas.openxmlformats.org/officeDocument/2006/relationships/image" Target="../media/image3830.png"/><Relationship Id="rId9" Type="http://schemas.openxmlformats.org/officeDocument/2006/relationships/image" Target="../media/image39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3" Type="http://schemas.openxmlformats.org/officeDocument/2006/relationships/image" Target="../media/image3830.png"/><Relationship Id="rId7" Type="http://schemas.openxmlformats.org/officeDocument/2006/relationships/image" Target="../media/image402.png"/><Relationship Id="rId2" Type="http://schemas.openxmlformats.org/officeDocument/2006/relationships/image" Target="../media/image3820.png"/><Relationship Id="rId1" Type="http://schemas.openxmlformats.org/officeDocument/2006/relationships/slideLayout" Target="../slideLayouts/slideLayout2.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81.xml.rels><?xml version="1.0" encoding="UTF-8" standalone="yes"?>
<Relationships xmlns="http://schemas.openxmlformats.org/package/2006/relationships"><Relationship Id="rId8" Type="http://schemas.openxmlformats.org/officeDocument/2006/relationships/image" Target="../media/image407.png"/><Relationship Id="rId3" Type="http://schemas.openxmlformats.org/officeDocument/2006/relationships/image" Target="../media/image3820.png"/><Relationship Id="rId7" Type="http://schemas.openxmlformats.org/officeDocument/2006/relationships/image" Target="../media/image406.png"/><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image" Target="../media/image405.png"/><Relationship Id="rId5" Type="http://schemas.openxmlformats.org/officeDocument/2006/relationships/image" Target="../media/image404.png"/><Relationship Id="rId10" Type="http://schemas.openxmlformats.org/officeDocument/2006/relationships/image" Target="../media/image409.png"/><Relationship Id="rId4" Type="http://schemas.openxmlformats.org/officeDocument/2006/relationships/image" Target="../media/image3830.png"/><Relationship Id="rId9" Type="http://schemas.openxmlformats.org/officeDocument/2006/relationships/image" Target="../media/image408.png"/></Relationships>
</file>

<file path=ppt/slides/_rels/slide82.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416.png"/><Relationship Id="rId3" Type="http://schemas.openxmlformats.org/officeDocument/2006/relationships/image" Target="../media/image3820.png"/><Relationship Id="rId7" Type="http://schemas.openxmlformats.org/officeDocument/2006/relationships/image" Target="../media/image410.png"/><Relationship Id="rId12" Type="http://schemas.openxmlformats.org/officeDocument/2006/relationships/image" Target="../media/image415.png"/><Relationship Id="rId2" Type="http://schemas.openxmlformats.org/officeDocument/2006/relationships/image" Target="../media/image403.png"/><Relationship Id="rId16"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image" Target="../media/image405.png"/><Relationship Id="rId11" Type="http://schemas.openxmlformats.org/officeDocument/2006/relationships/image" Target="../media/image414.png"/><Relationship Id="rId5" Type="http://schemas.openxmlformats.org/officeDocument/2006/relationships/image" Target="../media/image404.png"/><Relationship Id="rId15" Type="http://schemas.openxmlformats.org/officeDocument/2006/relationships/image" Target="../media/image418.png"/><Relationship Id="rId10" Type="http://schemas.openxmlformats.org/officeDocument/2006/relationships/image" Target="../media/image413.png"/><Relationship Id="rId4" Type="http://schemas.openxmlformats.org/officeDocument/2006/relationships/image" Target="../media/image3830.png"/><Relationship Id="rId9" Type="http://schemas.openxmlformats.org/officeDocument/2006/relationships/image" Target="../media/image412.png"/><Relationship Id="rId14" Type="http://schemas.openxmlformats.org/officeDocument/2006/relationships/image" Target="../media/image417.png"/></Relationships>
</file>

<file path=ppt/slides/_rels/slide83.xml.rels><?xml version="1.0" encoding="UTF-8" standalone="yes"?>
<Relationships xmlns="http://schemas.openxmlformats.org/package/2006/relationships"><Relationship Id="rId8" Type="http://schemas.openxmlformats.org/officeDocument/2006/relationships/image" Target="../media/image405.png"/><Relationship Id="rId13" Type="http://schemas.openxmlformats.org/officeDocument/2006/relationships/image" Target="../media/image414.png"/><Relationship Id="rId18" Type="http://schemas.openxmlformats.org/officeDocument/2006/relationships/image" Target="../media/image423.png"/><Relationship Id="rId3" Type="http://schemas.openxmlformats.org/officeDocument/2006/relationships/image" Target="../media/image418.png"/><Relationship Id="rId7" Type="http://schemas.openxmlformats.org/officeDocument/2006/relationships/image" Target="../media/image404.png"/><Relationship Id="rId12" Type="http://schemas.openxmlformats.org/officeDocument/2006/relationships/image" Target="../media/image413.png"/><Relationship Id="rId17" Type="http://schemas.openxmlformats.org/officeDocument/2006/relationships/image" Target="../media/image422.png"/><Relationship Id="rId2" Type="http://schemas.openxmlformats.org/officeDocument/2006/relationships/image" Target="../media/image419.png"/><Relationship Id="rId16"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3830.png"/><Relationship Id="rId11" Type="http://schemas.openxmlformats.org/officeDocument/2006/relationships/image" Target="../media/image412.png"/><Relationship Id="rId5" Type="http://schemas.openxmlformats.org/officeDocument/2006/relationships/image" Target="../media/image3820.png"/><Relationship Id="rId15" Type="http://schemas.openxmlformats.org/officeDocument/2006/relationships/image" Target="../media/image420.png"/><Relationship Id="rId10" Type="http://schemas.openxmlformats.org/officeDocument/2006/relationships/image" Target="../media/image411.png"/><Relationship Id="rId4" Type="http://schemas.openxmlformats.org/officeDocument/2006/relationships/image" Target="../media/image403.png"/><Relationship Id="rId9" Type="http://schemas.openxmlformats.org/officeDocument/2006/relationships/image" Target="../media/image410.png"/><Relationship Id="rId14" Type="http://schemas.openxmlformats.org/officeDocument/2006/relationships/image" Target="../media/image415.png"/></Relationships>
</file>

<file path=ppt/slides/_rels/slide84.xml.rels><?xml version="1.0" encoding="UTF-8" standalone="yes"?>
<Relationships xmlns="http://schemas.openxmlformats.org/package/2006/relationships"><Relationship Id="rId8" Type="http://schemas.openxmlformats.org/officeDocument/2006/relationships/image" Target="../media/image404.png"/><Relationship Id="rId13" Type="http://schemas.openxmlformats.org/officeDocument/2006/relationships/image" Target="../media/image413.png"/><Relationship Id="rId18" Type="http://schemas.openxmlformats.org/officeDocument/2006/relationships/image" Target="../media/image427.png"/><Relationship Id="rId3" Type="http://schemas.openxmlformats.org/officeDocument/2006/relationships/image" Target="../media/image419.png"/><Relationship Id="rId7" Type="http://schemas.openxmlformats.org/officeDocument/2006/relationships/image" Target="../media/image3830.png"/><Relationship Id="rId12" Type="http://schemas.openxmlformats.org/officeDocument/2006/relationships/image" Target="../media/image412.png"/><Relationship Id="rId17" Type="http://schemas.openxmlformats.org/officeDocument/2006/relationships/image" Target="../media/image426.png"/><Relationship Id="rId2" Type="http://schemas.openxmlformats.org/officeDocument/2006/relationships/image" Target="../media/image423.png"/><Relationship Id="rId16"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image" Target="../media/image3820.png"/><Relationship Id="rId11" Type="http://schemas.openxmlformats.org/officeDocument/2006/relationships/image" Target="../media/image411.png"/><Relationship Id="rId5" Type="http://schemas.openxmlformats.org/officeDocument/2006/relationships/image" Target="../media/image403.png"/><Relationship Id="rId15" Type="http://schemas.openxmlformats.org/officeDocument/2006/relationships/image" Target="../media/image424.png"/><Relationship Id="rId10" Type="http://schemas.openxmlformats.org/officeDocument/2006/relationships/image" Target="../media/image410.png"/><Relationship Id="rId4" Type="http://schemas.openxmlformats.org/officeDocument/2006/relationships/image" Target="../media/image418.png"/><Relationship Id="rId9" Type="http://schemas.openxmlformats.org/officeDocument/2006/relationships/image" Target="../media/image405.png"/><Relationship Id="rId14" Type="http://schemas.openxmlformats.org/officeDocument/2006/relationships/image" Target="../media/image415.png"/></Relationships>
</file>

<file path=ppt/slides/_rels/slide85.xml.rels><?xml version="1.0" encoding="UTF-8" standalone="yes"?>
<Relationships xmlns="http://schemas.openxmlformats.org/package/2006/relationships"><Relationship Id="rId8" Type="http://schemas.openxmlformats.org/officeDocument/2006/relationships/image" Target="../media/image3830.png"/><Relationship Id="rId13" Type="http://schemas.openxmlformats.org/officeDocument/2006/relationships/image" Target="../media/image412.png"/><Relationship Id="rId3" Type="http://schemas.openxmlformats.org/officeDocument/2006/relationships/image" Target="../media/image423.png"/><Relationship Id="rId7" Type="http://schemas.openxmlformats.org/officeDocument/2006/relationships/image" Target="../media/image3820.png"/><Relationship Id="rId12" Type="http://schemas.openxmlformats.org/officeDocument/2006/relationships/image" Target="../media/image411.png"/><Relationship Id="rId2" Type="http://schemas.openxmlformats.org/officeDocument/2006/relationships/image" Target="../media/image427.png"/><Relationship Id="rId1" Type="http://schemas.openxmlformats.org/officeDocument/2006/relationships/slideLayout" Target="../slideLayouts/slideLayout2.xml"/><Relationship Id="rId6" Type="http://schemas.openxmlformats.org/officeDocument/2006/relationships/image" Target="../media/image403.png"/><Relationship Id="rId11" Type="http://schemas.openxmlformats.org/officeDocument/2006/relationships/image" Target="../media/image410.png"/><Relationship Id="rId5" Type="http://schemas.openxmlformats.org/officeDocument/2006/relationships/image" Target="../media/image418.png"/><Relationship Id="rId15" Type="http://schemas.openxmlformats.org/officeDocument/2006/relationships/image" Target="../media/image428.png"/><Relationship Id="rId10" Type="http://schemas.openxmlformats.org/officeDocument/2006/relationships/image" Target="../media/image405.png"/><Relationship Id="rId4" Type="http://schemas.openxmlformats.org/officeDocument/2006/relationships/image" Target="../media/image419.png"/><Relationship Id="rId9" Type="http://schemas.openxmlformats.org/officeDocument/2006/relationships/image" Target="../media/image404.png"/><Relationship Id="rId14" Type="http://schemas.openxmlformats.org/officeDocument/2006/relationships/image" Target="../media/image415.png"/></Relationships>
</file>

<file path=ppt/slides/_rels/slide86.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820.png"/><Relationship Id="rId7" Type="http://schemas.openxmlformats.org/officeDocument/2006/relationships/image" Target="../media/image405.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04.png"/><Relationship Id="rId4" Type="http://schemas.openxmlformats.org/officeDocument/2006/relationships/image" Target="../media/image383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62144" y="2052937"/>
            <a:ext cx="9081856" cy="2308324"/>
          </a:xfrm>
          <a:prstGeom prst="rect">
            <a:avLst/>
          </a:prstGeom>
          <a:noFill/>
        </p:spPr>
        <p:txBody>
          <a:bodyPr wrap="square" lIns="91440" tIns="45720" rIns="91440" bIns="45720">
            <a:spAutoFit/>
          </a:bodyPr>
          <a:lstStyle/>
          <a:p>
            <a:pPr algn="ctr"/>
            <a:r>
              <a:rPr lang="en-US" altLang="ja-JP" sz="7200" b="0" u="sng"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Statistics</a:t>
            </a:r>
          </a:p>
          <a:p>
            <a:pPr algn="ctr"/>
            <a:r>
              <a:rPr lang="en-US" altLang="ja-JP" sz="72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The normal distribution</a:t>
            </a:r>
            <a:endParaRPr lang="ja-JP" altLang="en-US" sz="72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
        <p:nvSpPr>
          <p:cNvPr id="3" name="テキスト ボックス 2">
            <a:extLst>
              <a:ext uri="{FF2B5EF4-FFF2-40B4-BE49-F238E27FC236}">
                <a16:creationId xmlns:a16="http://schemas.microsoft.com/office/drawing/2014/main" id="{18313DA6-E47F-4E10-80A0-614716C6A3BB}"/>
              </a:ext>
            </a:extLst>
          </p:cNvPr>
          <p:cNvSpPr txBox="1"/>
          <p:nvPr/>
        </p:nvSpPr>
        <p:spPr>
          <a:xfrm>
            <a:off x="2300450" y="4600826"/>
            <a:ext cx="4720652" cy="92333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latin typeface="Arial Black" panose="020B0A04020102020204" pitchFamily="34" charset="0"/>
              </a:rPr>
              <a:t>Twitter: @Owen134866</a:t>
            </a:r>
          </a:p>
          <a:p>
            <a:pPr algn="ctr"/>
            <a:endParaRPr lang="en-US" dirty="0">
              <a:latin typeface="Arial Black" panose="020B0A04020102020204" pitchFamily="34" charset="0"/>
            </a:endParaRPr>
          </a:p>
          <a:p>
            <a:pPr algn="ctr"/>
            <a:r>
              <a:rPr lang="en-US" dirty="0">
                <a:latin typeface="Arial Black" panose="020B0A04020102020204" pitchFamily="34" charset="0"/>
              </a:rPr>
              <a:t>www.mathsfreeresourcelibrary.com</a:t>
            </a:r>
            <a:endParaRPr lang="en-GB" dirty="0">
              <a:latin typeface="Arial Black" panose="020B0A04020102020204" pitchFamily="34" charset="0"/>
            </a:endParaRPr>
          </a:p>
        </p:txBody>
      </p:sp>
    </p:spTree>
    <p:extLst>
      <p:ext uri="{BB962C8B-B14F-4D97-AF65-F5344CB8AC3E}">
        <p14:creationId xmlns:p14="http://schemas.microsoft.com/office/powerpoint/2010/main" val="365039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DFE8F58F-BE18-4D4F-A2F8-19BA6CED16C0}"/>
              </a:ext>
            </a:extLst>
          </p:cNvPr>
          <p:cNvSpPr/>
          <p:nvPr/>
        </p:nvSpPr>
        <p:spPr>
          <a:xfrm>
            <a:off x="6296025" y="1425575"/>
            <a:ext cx="946150" cy="2152650"/>
          </a:xfrm>
          <a:custGeom>
            <a:avLst/>
            <a:gdLst>
              <a:gd name="connsiteX0" fmla="*/ 0 w 946150"/>
              <a:gd name="connsiteY0" fmla="*/ 2152650 h 2152650"/>
              <a:gd name="connsiteX1" fmla="*/ 946150 w 946150"/>
              <a:gd name="connsiteY1" fmla="*/ 2149475 h 2152650"/>
              <a:gd name="connsiteX2" fmla="*/ 946150 w 946150"/>
              <a:gd name="connsiteY2" fmla="*/ 1644650 h 2152650"/>
              <a:gd name="connsiteX3" fmla="*/ 854075 w 946150"/>
              <a:gd name="connsiteY3" fmla="*/ 1377950 h 2152650"/>
              <a:gd name="connsiteX4" fmla="*/ 787400 w 946150"/>
              <a:gd name="connsiteY4" fmla="*/ 1111250 h 2152650"/>
              <a:gd name="connsiteX5" fmla="*/ 736600 w 946150"/>
              <a:gd name="connsiteY5" fmla="*/ 841375 h 2152650"/>
              <a:gd name="connsiteX6" fmla="*/ 692150 w 946150"/>
              <a:gd name="connsiteY6" fmla="*/ 546100 h 2152650"/>
              <a:gd name="connsiteX7" fmla="*/ 644525 w 946150"/>
              <a:gd name="connsiteY7" fmla="*/ 301625 h 2152650"/>
              <a:gd name="connsiteX8" fmla="*/ 581025 w 946150"/>
              <a:gd name="connsiteY8" fmla="*/ 101600 h 2152650"/>
              <a:gd name="connsiteX9" fmla="*/ 530225 w 946150"/>
              <a:gd name="connsiteY9" fmla="*/ 12700 h 2152650"/>
              <a:gd name="connsiteX10" fmla="*/ 460375 w 946150"/>
              <a:gd name="connsiteY10" fmla="*/ 0 h 2152650"/>
              <a:gd name="connsiteX11" fmla="*/ 412750 w 946150"/>
              <a:gd name="connsiteY11" fmla="*/ 6350 h 2152650"/>
              <a:gd name="connsiteX12" fmla="*/ 349250 w 946150"/>
              <a:gd name="connsiteY12" fmla="*/ 111125 h 2152650"/>
              <a:gd name="connsiteX13" fmla="*/ 295275 w 946150"/>
              <a:gd name="connsiteY13" fmla="*/ 282575 h 2152650"/>
              <a:gd name="connsiteX14" fmla="*/ 250825 w 946150"/>
              <a:gd name="connsiteY14" fmla="*/ 520700 h 2152650"/>
              <a:gd name="connsiteX15" fmla="*/ 196850 w 946150"/>
              <a:gd name="connsiteY15" fmla="*/ 793750 h 2152650"/>
              <a:gd name="connsiteX16" fmla="*/ 152400 w 946150"/>
              <a:gd name="connsiteY16" fmla="*/ 1095375 h 2152650"/>
              <a:gd name="connsiteX17" fmla="*/ 107950 w 946150"/>
              <a:gd name="connsiteY17" fmla="*/ 1336675 h 2152650"/>
              <a:gd name="connsiteX18" fmla="*/ 6350 w 946150"/>
              <a:gd name="connsiteY18" fmla="*/ 1619250 h 2152650"/>
              <a:gd name="connsiteX19" fmla="*/ 0 w 946150"/>
              <a:gd name="connsiteY19" fmla="*/ 2152650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6150" h="2152650">
                <a:moveTo>
                  <a:pt x="0" y="2152650"/>
                </a:moveTo>
                <a:lnTo>
                  <a:pt x="946150" y="2149475"/>
                </a:lnTo>
                <a:lnTo>
                  <a:pt x="946150" y="1644650"/>
                </a:lnTo>
                <a:lnTo>
                  <a:pt x="854075" y="1377950"/>
                </a:lnTo>
                <a:lnTo>
                  <a:pt x="787400" y="1111250"/>
                </a:lnTo>
                <a:lnTo>
                  <a:pt x="736600" y="841375"/>
                </a:lnTo>
                <a:lnTo>
                  <a:pt x="692150" y="546100"/>
                </a:lnTo>
                <a:lnTo>
                  <a:pt x="644525" y="301625"/>
                </a:lnTo>
                <a:lnTo>
                  <a:pt x="581025" y="101600"/>
                </a:lnTo>
                <a:lnTo>
                  <a:pt x="530225" y="12700"/>
                </a:lnTo>
                <a:lnTo>
                  <a:pt x="460375" y="0"/>
                </a:lnTo>
                <a:lnTo>
                  <a:pt x="412750" y="6350"/>
                </a:lnTo>
                <a:lnTo>
                  <a:pt x="349250" y="111125"/>
                </a:lnTo>
                <a:lnTo>
                  <a:pt x="295275" y="282575"/>
                </a:lnTo>
                <a:lnTo>
                  <a:pt x="250825" y="520700"/>
                </a:lnTo>
                <a:lnTo>
                  <a:pt x="196850" y="793750"/>
                </a:lnTo>
                <a:lnTo>
                  <a:pt x="152400" y="1095375"/>
                </a:lnTo>
                <a:lnTo>
                  <a:pt x="107950" y="1336675"/>
                </a:lnTo>
                <a:lnTo>
                  <a:pt x="6350" y="1619250"/>
                </a:lnTo>
                <a:cubicBezTo>
                  <a:pt x="5292" y="1794933"/>
                  <a:pt x="4233" y="1970617"/>
                  <a:pt x="0" y="2152650"/>
                </a:cubicBez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diameters of a rivet produced by a particular machine, </a:t>
                </a:r>
                <a14:m>
                  <m:oMath xmlns:m="http://schemas.openxmlformats.org/officeDocument/2006/math">
                    <m:r>
                      <a:rPr lang="en-US" sz="1600" i="1" dirty="0" smtClean="0">
                        <a:latin typeface="Cambria Math" panose="02040503050406030204" pitchFamily="18" charset="0"/>
                      </a:rPr>
                      <m:t>𝑋</m:t>
                    </m:r>
                  </m:oMath>
                </a14:m>
                <a:r>
                  <a:rPr lang="en-US" sz="1600" dirty="0">
                    <a:latin typeface="Comic Sans MS" panose="030F0702030302020204" pitchFamily="66" charset="0"/>
                  </a:rPr>
                  <a:t> mm, is modelled as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(8,</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0.2</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US"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&gt;8</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(7.6&lt;</m:t>
                    </m:r>
                    <m:r>
                      <a:rPr lang="en-US" sz="1600" b="0" i="1" smtClean="0">
                        <a:latin typeface="Cambria Math" panose="02040503050406030204" pitchFamily="18" charset="0"/>
                      </a:rPr>
                      <m:t>𝑋</m:t>
                    </m:r>
                    <m:r>
                      <a:rPr lang="en-US" sz="1600" b="0" i="1" smtClean="0">
                        <a:latin typeface="Cambria Math" panose="02040503050406030204" pitchFamily="18" charset="0"/>
                      </a:rPr>
                      <m:t>&lt;8.4)</m:t>
                    </m:r>
                  </m:oMath>
                </a14:m>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&gt;7.8)</m:t>
                    </m:r>
                  </m:oMath>
                </a14:m>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You should always start with a quick sketch of the normal distribution, with the mean indicated on it…</a:t>
                </a:r>
              </a:p>
              <a:p>
                <a:pPr algn="ctr">
                  <a:buFont typeface="Wingdings" panose="05000000000000000000" pitchFamily="2" charset="2"/>
                  <a:buChar char="à"/>
                </a:pPr>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4053148" cy="4836614"/>
              </a:xfrm>
              <a:blipFill>
                <a:blip r:embed="rId2"/>
                <a:stretch>
                  <a:fillRect l="-301" t="-756" r="-240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cxnSp>
        <p:nvCxnSpPr>
          <p:cNvPr id="42" name="直線矢印コネクタ 41">
            <a:extLst>
              <a:ext uri="{FF2B5EF4-FFF2-40B4-BE49-F238E27FC236}">
                <a16:creationId xmlns:a16="http://schemas.microsoft.com/office/drawing/2014/main" id="{672C113B-3AD4-4AFB-AE6D-004A5F260808}"/>
              </a:ext>
            </a:extLst>
          </p:cNvPr>
          <p:cNvCxnSpPr>
            <a:cxnSpLocks/>
          </p:cNvCxnSpPr>
          <p:nvPr/>
        </p:nvCxnSpPr>
        <p:spPr>
          <a:xfrm flipV="1">
            <a:off x="6758561" y="1366249"/>
            <a:ext cx="0" cy="221892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1D121740-BE64-48E2-BB95-FCEBCEC22033}"/>
                  </a:ext>
                </a:extLst>
              </p:cNvPr>
              <p:cNvSpPr txBox="1"/>
              <p:nvPr/>
            </p:nvSpPr>
            <p:spPr>
              <a:xfrm>
                <a:off x="6542537" y="360251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8</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43" name="テキスト ボックス 42">
                <a:extLst>
                  <a:ext uri="{FF2B5EF4-FFF2-40B4-BE49-F238E27FC236}">
                    <a16:creationId xmlns:a16="http://schemas.microsoft.com/office/drawing/2014/main" id="{1D121740-BE64-48E2-BB95-FCEBCEC22033}"/>
                  </a:ext>
                </a:extLst>
              </p:cNvPr>
              <p:cNvSpPr txBox="1">
                <a:spLocks noRot="1" noChangeAspect="1" noMove="1" noResize="1" noEditPoints="1" noAdjustHandles="1" noChangeArrowheads="1" noChangeShapeType="1" noTextEdit="1"/>
              </p:cNvSpPr>
              <p:nvPr/>
            </p:nvSpPr>
            <p:spPr>
              <a:xfrm>
                <a:off x="6542537" y="3602514"/>
                <a:ext cx="504056" cy="26161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9FC9F3E-E7DB-4275-848C-F51A8521B467}"/>
                  </a:ext>
                </a:extLst>
              </p:cNvPr>
              <p:cNvSpPr txBox="1"/>
              <p:nvPr/>
            </p:nvSpPr>
            <p:spPr>
              <a:xfrm>
                <a:off x="4394447" y="4065006"/>
                <a:ext cx="4518733" cy="224676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Mark on the limits we are given in part b, and compare it to the standard deviation</a:t>
                </a: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standard deviation is 0.2, so the area shown on the diagram above is the area within 2 standard deviations of the mean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the area above will be equal to 0.95</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Therefore, </a:t>
                </a:r>
                <a14:m>
                  <m:oMath xmlns:m="http://schemas.openxmlformats.org/officeDocument/2006/math">
                    <m:r>
                      <a:rPr lang="en-US" sz="1400" b="0" i="1" smtClean="0">
                        <a:solidFill>
                          <a:srgbClr val="FF0000"/>
                        </a:solidFill>
                        <a:latin typeface="Cambria Math" panose="02040503050406030204" pitchFamily="18" charset="0"/>
                        <a:sym typeface="Wingdings" panose="05000000000000000000" pitchFamily="2" charset="2"/>
                      </a:rPr>
                      <m:t>𝑃</m:t>
                    </m:r>
                    <m:d>
                      <m:dPr>
                        <m:ctrlPr>
                          <a:rPr lang="en-US" sz="1400" b="0" i="1" smtClean="0">
                            <a:solidFill>
                              <a:srgbClr val="FF0000"/>
                            </a:solidFill>
                            <a:latin typeface="Cambria Math" panose="02040503050406030204" pitchFamily="18" charset="0"/>
                            <a:sym typeface="Wingdings" panose="05000000000000000000" pitchFamily="2" charset="2"/>
                          </a:rPr>
                        </m:ctrlPr>
                      </m:dPr>
                      <m:e>
                        <m:r>
                          <a:rPr lang="en-US" sz="1400" b="0" i="1" smtClean="0">
                            <a:solidFill>
                              <a:srgbClr val="FF0000"/>
                            </a:solidFill>
                            <a:latin typeface="Cambria Math" panose="02040503050406030204" pitchFamily="18" charset="0"/>
                            <a:sym typeface="Wingdings" panose="05000000000000000000" pitchFamily="2" charset="2"/>
                          </a:rPr>
                          <m:t>7.6&lt;</m:t>
                        </m:r>
                        <m:r>
                          <a:rPr lang="en-US" sz="1400" b="0" i="1" smtClean="0">
                            <a:solidFill>
                              <a:srgbClr val="FF0000"/>
                            </a:solidFill>
                            <a:latin typeface="Cambria Math" panose="02040503050406030204" pitchFamily="18" charset="0"/>
                            <a:sym typeface="Wingdings" panose="05000000000000000000" pitchFamily="2" charset="2"/>
                          </a:rPr>
                          <m:t>𝑋</m:t>
                        </m:r>
                        <m:r>
                          <a:rPr lang="en-US" sz="1400" b="0" i="1" smtClean="0">
                            <a:solidFill>
                              <a:srgbClr val="FF0000"/>
                            </a:solidFill>
                            <a:latin typeface="Cambria Math" panose="02040503050406030204" pitchFamily="18" charset="0"/>
                            <a:sym typeface="Wingdings" panose="05000000000000000000" pitchFamily="2" charset="2"/>
                          </a:rPr>
                          <m:t>&lt;8.4</m:t>
                        </m:r>
                      </m:e>
                    </m:d>
                    <m:r>
                      <a:rPr lang="en-US" sz="1400" b="0" i="1" smtClean="0">
                        <a:solidFill>
                          <a:srgbClr val="FF0000"/>
                        </a:solidFill>
                        <a:latin typeface="Cambria Math" panose="02040503050406030204" pitchFamily="18" charset="0"/>
                        <a:sym typeface="Wingdings" panose="05000000000000000000" pitchFamily="2" charset="2"/>
                      </a:rPr>
                      <m:t>=0.95</m:t>
                    </m:r>
                  </m:oMath>
                </a14:m>
                <a:endParaRPr lang="en-GB" sz="1400" dirty="0">
                  <a:solidFill>
                    <a:srgbClr val="FF0000"/>
                  </a:solidFill>
                  <a:latin typeface="Comic Sans MS" panose="030F0702030302020204" pitchFamily="66" charset="0"/>
                </a:endParaRPr>
              </a:p>
            </p:txBody>
          </p:sp>
        </mc:Choice>
        <mc:Fallback xmlns="">
          <p:sp>
            <p:nvSpPr>
              <p:cNvPr id="9" name="テキスト ボックス 8">
                <a:extLst>
                  <a:ext uri="{FF2B5EF4-FFF2-40B4-BE49-F238E27FC236}">
                    <a16:creationId xmlns:a16="http://schemas.microsoft.com/office/drawing/2014/main" id="{B9FC9F3E-E7DB-4275-848C-F51A8521B467}"/>
                  </a:ext>
                </a:extLst>
              </p:cNvPr>
              <p:cNvSpPr txBox="1">
                <a:spLocks noRot="1" noChangeAspect="1" noMove="1" noResize="1" noEditPoints="1" noAdjustHandles="1" noChangeArrowheads="1" noChangeShapeType="1" noTextEdit="1"/>
              </p:cNvSpPr>
              <p:nvPr/>
            </p:nvSpPr>
            <p:spPr>
              <a:xfrm>
                <a:off x="4394447" y="4065006"/>
                <a:ext cx="4518733" cy="2246769"/>
              </a:xfrm>
              <a:prstGeom prst="rect">
                <a:avLst/>
              </a:prstGeom>
              <a:blipFill>
                <a:blip r:embed="rId4"/>
                <a:stretch>
                  <a:fillRect t="-543" r="-1080" b="-1902"/>
                </a:stretch>
              </a:blipFill>
            </p:spPr>
            <p:txBody>
              <a:bodyPr/>
              <a:lstStyle/>
              <a:p>
                <a:r>
                  <a:rPr lang="en-GB">
                    <a:noFill/>
                  </a:rPr>
                  <a:t> </a:t>
                </a:r>
              </a:p>
            </p:txBody>
          </p:sp>
        </mc:Fallback>
      </mc:AlternateContent>
      <p:sp>
        <p:nvSpPr>
          <p:cNvPr id="45" name="テキスト ボックス 44">
            <a:extLst>
              <a:ext uri="{FF2B5EF4-FFF2-40B4-BE49-F238E27FC236}">
                <a16:creationId xmlns:a16="http://schemas.microsoft.com/office/drawing/2014/main" id="{F4699F5F-685F-4A02-BA8B-60C2C55774EB}"/>
              </a:ext>
            </a:extLst>
          </p:cNvPr>
          <p:cNvSpPr txBox="1"/>
          <p:nvPr/>
        </p:nvSpPr>
        <p:spPr>
          <a:xfrm>
            <a:off x="6407413" y="2825388"/>
            <a:ext cx="720080"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0.95</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C69912C6-C93D-4120-81EB-CA2FD3D49C3F}"/>
                  </a:ext>
                </a:extLst>
              </p:cNvPr>
              <p:cNvSpPr txBox="1"/>
              <p:nvPr/>
            </p:nvSpPr>
            <p:spPr>
              <a:xfrm>
                <a:off x="2788468" y="3784348"/>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=0.5</m:t>
                      </m:r>
                    </m:oMath>
                  </m:oMathPara>
                </a14:m>
                <a:endParaRPr lang="en-GB" sz="1600" dirty="0">
                  <a:solidFill>
                    <a:srgbClr val="FF0000"/>
                  </a:solidFill>
                  <a:latin typeface="Comic Sans MS" panose="030F0702030302020204" pitchFamily="66" charset="0"/>
                </a:endParaRPr>
              </a:p>
            </p:txBody>
          </p:sp>
        </mc:Choice>
        <mc:Fallback xmlns="">
          <p:sp>
            <p:nvSpPr>
              <p:cNvPr id="46" name="テキスト ボックス 45">
                <a:extLst>
                  <a:ext uri="{FF2B5EF4-FFF2-40B4-BE49-F238E27FC236}">
                    <a16:creationId xmlns:a16="http://schemas.microsoft.com/office/drawing/2014/main" id="{C69912C6-C93D-4120-81EB-CA2FD3D49C3F}"/>
                  </a:ext>
                </a:extLst>
              </p:cNvPr>
              <p:cNvSpPr txBox="1">
                <a:spLocks noRot="1" noChangeAspect="1" noMove="1" noResize="1" noEditPoints="1" noAdjustHandles="1" noChangeArrowheads="1" noChangeShapeType="1" noTextEdit="1"/>
              </p:cNvSpPr>
              <p:nvPr/>
            </p:nvSpPr>
            <p:spPr>
              <a:xfrm>
                <a:off x="2788468" y="3784348"/>
                <a:ext cx="679010" cy="338554"/>
              </a:xfrm>
              <a:prstGeom prst="rect">
                <a:avLst/>
              </a:prstGeom>
              <a:blipFill>
                <a:blip r:embed="rId5"/>
                <a:stretch>
                  <a:fillRect/>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CD1F8C36-886A-45E5-9E2E-722B569AAC1C}"/>
              </a:ext>
            </a:extLst>
          </p:cNvPr>
          <p:cNvCxnSpPr>
            <a:cxnSpLocks/>
          </p:cNvCxnSpPr>
          <p:nvPr/>
        </p:nvCxnSpPr>
        <p:spPr>
          <a:xfrm flipV="1">
            <a:off x="6298402" y="3009530"/>
            <a:ext cx="0" cy="55049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3CB07496-25C2-44D3-A3A6-68263F885FE9}"/>
                  </a:ext>
                </a:extLst>
              </p:cNvPr>
              <p:cNvSpPr txBox="1"/>
              <p:nvPr/>
            </p:nvSpPr>
            <p:spPr>
              <a:xfrm>
                <a:off x="7076677" y="3603995"/>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8.4</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21" name="テキスト ボックス 20">
                <a:extLst>
                  <a:ext uri="{FF2B5EF4-FFF2-40B4-BE49-F238E27FC236}">
                    <a16:creationId xmlns:a16="http://schemas.microsoft.com/office/drawing/2014/main" id="{3CB07496-25C2-44D3-A3A6-68263F885FE9}"/>
                  </a:ext>
                </a:extLst>
              </p:cNvPr>
              <p:cNvSpPr txBox="1">
                <a:spLocks noRot="1" noChangeAspect="1" noMove="1" noResize="1" noEditPoints="1" noAdjustHandles="1" noChangeArrowheads="1" noChangeShapeType="1" noTextEdit="1"/>
              </p:cNvSpPr>
              <p:nvPr/>
            </p:nvSpPr>
            <p:spPr>
              <a:xfrm>
                <a:off x="7076677" y="3603995"/>
                <a:ext cx="504056" cy="261610"/>
              </a:xfrm>
              <a:prstGeom prst="rect">
                <a:avLst/>
              </a:prstGeom>
              <a:blipFill>
                <a:blip r:embed="rId6"/>
                <a:stretch>
                  <a:fillRect l="-6024"/>
                </a:stretch>
              </a:blipFill>
            </p:spPr>
            <p:txBody>
              <a:bodyPr/>
              <a:lstStyle/>
              <a:p>
                <a:r>
                  <a:rPr lang="en-GB">
                    <a:noFill/>
                  </a:rPr>
                  <a:t> </a:t>
                </a:r>
              </a:p>
            </p:txBody>
          </p:sp>
        </mc:Fallback>
      </mc:AlternateContent>
      <p:cxnSp>
        <p:nvCxnSpPr>
          <p:cNvPr id="23" name="直線矢印コネクタ 22">
            <a:extLst>
              <a:ext uri="{FF2B5EF4-FFF2-40B4-BE49-F238E27FC236}">
                <a16:creationId xmlns:a16="http://schemas.microsoft.com/office/drawing/2014/main" id="{150C4032-1000-44D7-8072-E4068015510B}"/>
              </a:ext>
            </a:extLst>
          </p:cNvPr>
          <p:cNvCxnSpPr>
            <a:cxnSpLocks/>
          </p:cNvCxnSpPr>
          <p:nvPr/>
        </p:nvCxnSpPr>
        <p:spPr>
          <a:xfrm flipV="1">
            <a:off x="7240915" y="3019888"/>
            <a:ext cx="0" cy="55049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871E2BA3-6C5B-4C5E-A1F6-3C02065579D0}"/>
                  </a:ext>
                </a:extLst>
              </p:cNvPr>
              <p:cNvSpPr txBox="1"/>
              <p:nvPr/>
            </p:nvSpPr>
            <p:spPr>
              <a:xfrm>
                <a:off x="6020234" y="360399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7.6</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871E2BA3-6C5B-4C5E-A1F6-3C02065579D0}"/>
                  </a:ext>
                </a:extLst>
              </p:cNvPr>
              <p:cNvSpPr txBox="1">
                <a:spLocks noRot="1" noChangeAspect="1" noMove="1" noResize="1" noEditPoints="1" noAdjustHandles="1" noChangeArrowheads="1" noChangeShapeType="1" noTextEdit="1"/>
              </p:cNvSpPr>
              <p:nvPr/>
            </p:nvSpPr>
            <p:spPr>
              <a:xfrm>
                <a:off x="6020234" y="3603994"/>
                <a:ext cx="504056" cy="261610"/>
              </a:xfrm>
              <a:prstGeom prst="rect">
                <a:avLst/>
              </a:prstGeom>
              <a:blipFill>
                <a:blip r:embed="rId7"/>
                <a:stretch>
                  <a:fillRect l="-6098"/>
                </a:stretch>
              </a:blipFill>
            </p:spPr>
            <p:txBody>
              <a:bodyPr/>
              <a:lstStyle/>
              <a:p>
                <a:r>
                  <a:rPr lang="en-GB">
                    <a:noFill/>
                  </a:rPr>
                  <a:t> </a:t>
                </a:r>
              </a:p>
            </p:txBody>
          </p:sp>
        </mc:Fallback>
      </mc:AlternateContent>
      <p:grpSp>
        <p:nvGrpSpPr>
          <p:cNvPr id="7" name="グループ化 6">
            <a:extLst>
              <a:ext uri="{FF2B5EF4-FFF2-40B4-BE49-F238E27FC236}">
                <a16:creationId xmlns:a16="http://schemas.microsoft.com/office/drawing/2014/main" id="{575ADE06-D441-49CA-BA8C-E97F544AF0D3}"/>
              </a:ext>
            </a:extLst>
          </p:cNvPr>
          <p:cNvGrpSpPr/>
          <p:nvPr/>
        </p:nvGrpSpPr>
        <p:grpSpPr>
          <a:xfrm>
            <a:off x="5105316" y="1115271"/>
            <a:ext cx="3296300" cy="2660024"/>
            <a:chOff x="4716016" y="1196752"/>
            <a:chExt cx="4291174" cy="3733383"/>
          </a:xfrm>
        </p:grpSpPr>
        <p:cxnSp>
          <p:nvCxnSpPr>
            <p:cNvPr id="28" name="直線矢印コネクタ 27">
              <a:extLst>
                <a:ext uri="{FF2B5EF4-FFF2-40B4-BE49-F238E27FC236}">
                  <a16:creationId xmlns:a16="http://schemas.microsoft.com/office/drawing/2014/main" id="{D348AD6A-7263-4148-BE9A-1501BF430C6C}"/>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8B76EDB-2B22-4379-9EE5-652F9FBEA66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7DE84870-C19D-4C56-B09C-93A3BC7EDDA0}"/>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35" name="テキスト ボックス 34">
                  <a:extLst>
                    <a:ext uri="{FF2B5EF4-FFF2-40B4-BE49-F238E27FC236}">
                      <a16:creationId xmlns:a16="http://schemas.microsoft.com/office/drawing/2014/main" id="{7DE84870-C19D-4C56-B09C-93A3BC7EDDA0}"/>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8"/>
                  <a:stretch>
                    <a:fillRect l="-54167" r="-50000" b="-78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57FD325-6048-48F3-B867-4D15D21AD921}"/>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9"/>
                  <a:stretch>
                    <a:fillRect l="-39130" r="-34783" b="-40625"/>
                  </a:stretch>
                </a:blipFill>
              </p:spPr>
              <p:txBody>
                <a:bodyPr/>
                <a:lstStyle/>
                <a:p>
                  <a:r>
                    <a:rPr lang="en-GB">
                      <a:noFill/>
                    </a:rPr>
                    <a:t> </a:t>
                  </a:r>
                </a:p>
              </p:txBody>
            </p:sp>
          </mc:Fallback>
        </mc:AlternateContent>
        <p:grpSp>
          <p:nvGrpSpPr>
            <p:cNvPr id="37" name="グループ化 36">
              <a:extLst>
                <a:ext uri="{FF2B5EF4-FFF2-40B4-BE49-F238E27FC236}">
                  <a16:creationId xmlns:a16="http://schemas.microsoft.com/office/drawing/2014/main" id="{F26ED222-5783-4D2D-9EF7-58B9006E32BC}"/>
                </a:ext>
              </a:extLst>
            </p:cNvPr>
            <p:cNvGrpSpPr/>
            <p:nvPr/>
          </p:nvGrpSpPr>
          <p:grpSpPr>
            <a:xfrm>
              <a:off x="5058300" y="1628800"/>
              <a:ext cx="3637208" cy="2973657"/>
              <a:chOff x="5004048" y="1412776"/>
              <a:chExt cx="3637208" cy="2973657"/>
            </a:xfrm>
          </p:grpSpPr>
          <p:sp>
            <p:nvSpPr>
              <p:cNvPr id="38" name="Freeform 22">
                <a:extLst>
                  <a:ext uri="{FF2B5EF4-FFF2-40B4-BE49-F238E27FC236}">
                    <a16:creationId xmlns:a16="http://schemas.microsoft.com/office/drawing/2014/main" id="{67E07DE0-93E5-4893-A6B9-258A5F1C2AC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22">
                <a:extLst>
                  <a:ext uri="{FF2B5EF4-FFF2-40B4-BE49-F238E27FC236}">
                    <a16:creationId xmlns:a16="http://schemas.microsoft.com/office/drawing/2014/main" id="{6EBAA334-AF74-417B-A050-6B734F8F0399}"/>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F8FF7487-3A11-452C-B650-F77A89518512}"/>
                  </a:ext>
                </a:extLst>
              </p:cNvPr>
              <p:cNvSpPr txBox="1"/>
              <p:nvPr/>
            </p:nvSpPr>
            <p:spPr>
              <a:xfrm>
                <a:off x="3205719" y="4139456"/>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=0.95</m:t>
                      </m:r>
                    </m:oMath>
                  </m:oMathPara>
                </a14:m>
                <a:endParaRPr lang="en-GB" sz="1600" dirty="0">
                  <a:solidFill>
                    <a:srgbClr val="FF0000"/>
                  </a:solidFill>
                  <a:latin typeface="Comic Sans MS" panose="030F0702030302020204" pitchFamily="66" charset="0"/>
                </a:endParaRPr>
              </a:p>
            </p:txBody>
          </p:sp>
        </mc:Choice>
        <mc:Fallback xmlns="">
          <p:sp>
            <p:nvSpPr>
              <p:cNvPr id="26" name="テキスト ボックス 25">
                <a:extLst>
                  <a:ext uri="{FF2B5EF4-FFF2-40B4-BE49-F238E27FC236}">
                    <a16:creationId xmlns:a16="http://schemas.microsoft.com/office/drawing/2014/main" id="{F8FF7487-3A11-452C-B650-F77A89518512}"/>
                  </a:ext>
                </a:extLst>
              </p:cNvPr>
              <p:cNvSpPr txBox="1">
                <a:spLocks noRot="1" noChangeAspect="1" noMove="1" noResize="1" noEditPoints="1" noAdjustHandles="1" noChangeArrowheads="1" noChangeShapeType="1" noTextEdit="1"/>
              </p:cNvSpPr>
              <p:nvPr/>
            </p:nvSpPr>
            <p:spPr>
              <a:xfrm>
                <a:off x="3205719" y="4139456"/>
                <a:ext cx="679010" cy="338554"/>
              </a:xfrm>
              <a:prstGeom prst="rect">
                <a:avLst/>
              </a:prstGeom>
              <a:blipFill>
                <a:blip r:embed="rId10"/>
                <a:stretch>
                  <a:fillRect l="-4505"/>
                </a:stretch>
              </a:blipFill>
            </p:spPr>
            <p:txBody>
              <a:bodyPr/>
              <a:lstStyle/>
              <a:p>
                <a:r>
                  <a:rPr lang="en-GB">
                    <a:noFill/>
                  </a:rPr>
                  <a:t> </a:t>
                </a:r>
              </a:p>
            </p:txBody>
          </p:sp>
        </mc:Fallback>
      </mc:AlternateContent>
      <p:grpSp>
        <p:nvGrpSpPr>
          <p:cNvPr id="12" name="グループ化 11">
            <a:extLst>
              <a:ext uri="{FF2B5EF4-FFF2-40B4-BE49-F238E27FC236}">
                <a16:creationId xmlns:a16="http://schemas.microsoft.com/office/drawing/2014/main" id="{8EC75E2D-6900-4DAE-BB62-988987082F36}"/>
              </a:ext>
            </a:extLst>
          </p:cNvPr>
          <p:cNvGrpSpPr/>
          <p:nvPr/>
        </p:nvGrpSpPr>
        <p:grpSpPr>
          <a:xfrm>
            <a:off x="6249880" y="3879202"/>
            <a:ext cx="506027" cy="261610"/>
            <a:chOff x="7945515" y="1153757"/>
            <a:chExt cx="506027" cy="261610"/>
          </a:xfrm>
        </p:grpSpPr>
        <p:cxnSp>
          <p:nvCxnSpPr>
            <p:cNvPr id="11" name="直線矢印コネクタ 10">
              <a:extLst>
                <a:ext uri="{FF2B5EF4-FFF2-40B4-BE49-F238E27FC236}">
                  <a16:creationId xmlns:a16="http://schemas.microsoft.com/office/drawing/2014/main" id="{E4820AB9-2BDA-4B64-8527-F3277987A35D}"/>
                </a:ext>
              </a:extLst>
            </p:cNvPr>
            <p:cNvCxnSpPr/>
            <p:nvPr/>
          </p:nvCxnSpPr>
          <p:spPr>
            <a:xfrm>
              <a:off x="7945515" y="1162975"/>
              <a:ext cx="506027"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A3911E6-940F-4959-8C39-E7393B7849C2}"/>
                    </a:ext>
                  </a:extLst>
                </p:cNvPr>
                <p:cNvSpPr txBox="1"/>
                <p:nvPr/>
              </p:nvSpPr>
              <p:spPr>
                <a:xfrm>
                  <a:off x="8079853" y="1153757"/>
                  <a:ext cx="291789"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0.4</m:t>
                        </m:r>
                      </m:oMath>
                    </m:oMathPara>
                  </a14:m>
                  <a:endParaRPr lang="en-GB" sz="1100" dirty="0">
                    <a:solidFill>
                      <a:srgbClr val="0000FF"/>
                    </a:solidFill>
                    <a:latin typeface="Comic Sans MS" panose="030F0702030302020204" pitchFamily="66" charset="0"/>
                  </a:endParaRPr>
                </a:p>
              </p:txBody>
            </p:sp>
          </mc:Choice>
          <mc:Fallback xmlns="">
            <p:sp>
              <p:nvSpPr>
                <p:cNvPr id="29" name="テキスト ボックス 28">
                  <a:extLst>
                    <a:ext uri="{FF2B5EF4-FFF2-40B4-BE49-F238E27FC236}">
                      <a16:creationId xmlns:a16="http://schemas.microsoft.com/office/drawing/2014/main" id="{CA3911E6-940F-4959-8C39-E7393B7849C2}"/>
                    </a:ext>
                  </a:extLst>
                </p:cNvPr>
                <p:cNvSpPr txBox="1">
                  <a:spLocks noRot="1" noChangeAspect="1" noMove="1" noResize="1" noEditPoints="1" noAdjustHandles="1" noChangeArrowheads="1" noChangeShapeType="1" noTextEdit="1"/>
                </p:cNvSpPr>
                <p:nvPr/>
              </p:nvSpPr>
              <p:spPr>
                <a:xfrm>
                  <a:off x="8079853" y="1153757"/>
                  <a:ext cx="291789" cy="261610"/>
                </a:xfrm>
                <a:prstGeom prst="rect">
                  <a:avLst/>
                </a:prstGeom>
                <a:blipFill>
                  <a:blip r:embed="rId11"/>
                  <a:stretch>
                    <a:fillRect l="-4167"/>
                  </a:stretch>
                </a:blipFill>
              </p:spPr>
              <p:txBody>
                <a:bodyPr/>
                <a:lstStyle/>
                <a:p>
                  <a:r>
                    <a:rPr lang="en-GB">
                      <a:noFill/>
                    </a:rPr>
                    <a:t> </a:t>
                  </a:r>
                </a:p>
              </p:txBody>
            </p:sp>
          </mc:Fallback>
        </mc:AlternateContent>
      </p:grpSp>
      <p:grpSp>
        <p:nvGrpSpPr>
          <p:cNvPr id="31" name="グループ化 30">
            <a:extLst>
              <a:ext uri="{FF2B5EF4-FFF2-40B4-BE49-F238E27FC236}">
                <a16:creationId xmlns:a16="http://schemas.microsoft.com/office/drawing/2014/main" id="{E97729FE-AC29-4ACD-A990-33C043F24D8B}"/>
              </a:ext>
            </a:extLst>
          </p:cNvPr>
          <p:cNvGrpSpPr/>
          <p:nvPr/>
        </p:nvGrpSpPr>
        <p:grpSpPr>
          <a:xfrm>
            <a:off x="6775143" y="3880681"/>
            <a:ext cx="506027" cy="261610"/>
            <a:chOff x="7945515" y="1153757"/>
            <a:chExt cx="506027" cy="261610"/>
          </a:xfrm>
        </p:grpSpPr>
        <p:cxnSp>
          <p:nvCxnSpPr>
            <p:cNvPr id="32" name="直線矢印コネクタ 31">
              <a:extLst>
                <a:ext uri="{FF2B5EF4-FFF2-40B4-BE49-F238E27FC236}">
                  <a16:creationId xmlns:a16="http://schemas.microsoft.com/office/drawing/2014/main" id="{3B26704D-A38E-44F6-8FD0-569D0CDF83C9}"/>
                </a:ext>
              </a:extLst>
            </p:cNvPr>
            <p:cNvCxnSpPr/>
            <p:nvPr/>
          </p:nvCxnSpPr>
          <p:spPr>
            <a:xfrm>
              <a:off x="7945515" y="1162975"/>
              <a:ext cx="506027"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EE0D808B-E043-4F15-AFD3-00F458451368}"/>
                    </a:ext>
                  </a:extLst>
                </p:cNvPr>
                <p:cNvSpPr txBox="1"/>
                <p:nvPr/>
              </p:nvSpPr>
              <p:spPr>
                <a:xfrm>
                  <a:off x="8079853" y="1153757"/>
                  <a:ext cx="291789"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0.4</m:t>
                        </m:r>
                      </m:oMath>
                    </m:oMathPara>
                  </a14:m>
                  <a:endParaRPr lang="en-GB" sz="1100" dirty="0">
                    <a:solidFill>
                      <a:srgbClr val="0000FF"/>
                    </a:solidFill>
                    <a:latin typeface="Comic Sans MS" panose="030F0702030302020204" pitchFamily="66" charset="0"/>
                  </a:endParaRPr>
                </a:p>
              </p:txBody>
            </p:sp>
          </mc:Choice>
          <mc:Fallback xmlns="">
            <p:sp>
              <p:nvSpPr>
                <p:cNvPr id="33" name="テキスト ボックス 32">
                  <a:extLst>
                    <a:ext uri="{FF2B5EF4-FFF2-40B4-BE49-F238E27FC236}">
                      <a16:creationId xmlns:a16="http://schemas.microsoft.com/office/drawing/2014/main" id="{EE0D808B-E043-4F15-AFD3-00F458451368}"/>
                    </a:ext>
                  </a:extLst>
                </p:cNvPr>
                <p:cNvSpPr txBox="1">
                  <a:spLocks noRot="1" noChangeAspect="1" noMove="1" noResize="1" noEditPoints="1" noAdjustHandles="1" noChangeArrowheads="1" noChangeShapeType="1" noTextEdit="1"/>
                </p:cNvSpPr>
                <p:nvPr/>
              </p:nvSpPr>
              <p:spPr>
                <a:xfrm>
                  <a:off x="8079853" y="1153757"/>
                  <a:ext cx="291789" cy="261610"/>
                </a:xfrm>
                <a:prstGeom prst="rect">
                  <a:avLst/>
                </a:prstGeom>
                <a:blipFill>
                  <a:blip r:embed="rId12"/>
                  <a:stretch>
                    <a:fillRect l="-4167"/>
                  </a:stretch>
                </a:blipFill>
              </p:spPr>
              <p:txBody>
                <a:bodyPr/>
                <a:lstStyle/>
                <a:p>
                  <a:r>
                    <a:rPr lang="en-GB">
                      <a:noFill/>
                    </a:rPr>
                    <a:t> </a:t>
                  </a:r>
                </a:p>
              </p:txBody>
            </p:sp>
          </mc:Fallback>
        </mc:AlternateContent>
      </p:grpSp>
    </p:spTree>
    <p:extLst>
      <p:ext uri="{BB962C8B-B14F-4D97-AF65-F5344CB8AC3E}">
        <p14:creationId xmlns:p14="http://schemas.microsoft.com/office/powerpoint/2010/main" val="395087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linds(horizont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linds(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blinds(horizontal)">
                                      <p:cBhvr>
                                        <p:cTn id="48" dur="500"/>
                                        <p:tgtEl>
                                          <p:spTgt spid="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par>
                                <p:cTn id="60" presetID="3" presetClass="exit" presetSubtype="10" fill="hold" grpId="0" nodeType="withEffect">
                                  <p:stCondLst>
                                    <p:cond delay="0"/>
                                  </p:stCondLst>
                                  <p:childTnLst>
                                    <p:animEffect transition="out" filter="blinds(horizontal)">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linds(horizontal)">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9">
                                            <p:txEl>
                                              <p:pRg st="6" end="6"/>
                                            </p:txEl>
                                          </p:spTgt>
                                        </p:tgtEl>
                                        <p:attrNameLst>
                                          <p:attrName>style.visibility</p:attrName>
                                        </p:attrNameLst>
                                      </p:cBhvr>
                                      <p:to>
                                        <p:strVal val="visible"/>
                                      </p:to>
                                    </p:set>
                                    <p:animEffect transition="in" filter="blinds(horizontal)">
                                      <p:cBhvr>
                                        <p:cTn id="72" dur="500"/>
                                        <p:tgtEl>
                                          <p:spTgt spid="9">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p:bldP spid="45" grpId="0"/>
      <p:bldP spid="21" grpId="0"/>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フリーフォーム: 図形 9">
            <a:extLst>
              <a:ext uri="{FF2B5EF4-FFF2-40B4-BE49-F238E27FC236}">
                <a16:creationId xmlns:a16="http://schemas.microsoft.com/office/drawing/2014/main" id="{2A81095B-E128-45D7-B5BC-426F79D8716C}"/>
              </a:ext>
            </a:extLst>
          </p:cNvPr>
          <p:cNvSpPr/>
          <p:nvPr/>
        </p:nvSpPr>
        <p:spPr>
          <a:xfrm>
            <a:off x="6757988" y="1423988"/>
            <a:ext cx="1414462" cy="2157412"/>
          </a:xfrm>
          <a:custGeom>
            <a:avLst/>
            <a:gdLst>
              <a:gd name="connsiteX0" fmla="*/ 0 w 1414462"/>
              <a:gd name="connsiteY0" fmla="*/ 0 h 2157412"/>
              <a:gd name="connsiteX1" fmla="*/ 0 w 1414462"/>
              <a:gd name="connsiteY1" fmla="*/ 2157412 h 2157412"/>
              <a:gd name="connsiteX2" fmla="*/ 1414462 w 1414462"/>
              <a:gd name="connsiteY2" fmla="*/ 2152650 h 2157412"/>
              <a:gd name="connsiteX3" fmla="*/ 1376362 w 1414462"/>
              <a:gd name="connsiteY3" fmla="*/ 2109787 h 2157412"/>
              <a:gd name="connsiteX4" fmla="*/ 1023937 w 1414462"/>
              <a:gd name="connsiteY4" fmla="*/ 2043112 h 2157412"/>
              <a:gd name="connsiteX5" fmla="*/ 762000 w 1414462"/>
              <a:gd name="connsiteY5" fmla="*/ 1947862 h 2157412"/>
              <a:gd name="connsiteX6" fmla="*/ 571500 w 1414462"/>
              <a:gd name="connsiteY6" fmla="*/ 1824037 h 2157412"/>
              <a:gd name="connsiteX7" fmla="*/ 442912 w 1414462"/>
              <a:gd name="connsiteY7" fmla="*/ 1576387 h 2157412"/>
              <a:gd name="connsiteX8" fmla="*/ 361950 w 1414462"/>
              <a:gd name="connsiteY8" fmla="*/ 1247775 h 2157412"/>
              <a:gd name="connsiteX9" fmla="*/ 271462 w 1414462"/>
              <a:gd name="connsiteY9" fmla="*/ 785812 h 2157412"/>
              <a:gd name="connsiteX10" fmla="*/ 195262 w 1414462"/>
              <a:gd name="connsiteY10" fmla="*/ 366712 h 2157412"/>
              <a:gd name="connsiteX11" fmla="*/ 147637 w 1414462"/>
              <a:gd name="connsiteY11" fmla="*/ 147637 h 2157412"/>
              <a:gd name="connsiteX12" fmla="*/ 71437 w 1414462"/>
              <a:gd name="connsiteY12" fmla="*/ 23812 h 2157412"/>
              <a:gd name="connsiteX13" fmla="*/ 0 w 1414462"/>
              <a:gd name="connsiteY13" fmla="*/ 0 h 215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4462" h="2157412">
                <a:moveTo>
                  <a:pt x="0" y="0"/>
                </a:moveTo>
                <a:lnTo>
                  <a:pt x="0" y="2157412"/>
                </a:lnTo>
                <a:lnTo>
                  <a:pt x="1414462" y="2152650"/>
                </a:lnTo>
                <a:lnTo>
                  <a:pt x="1376362" y="2109787"/>
                </a:lnTo>
                <a:lnTo>
                  <a:pt x="1023937" y="2043112"/>
                </a:lnTo>
                <a:lnTo>
                  <a:pt x="762000" y="1947862"/>
                </a:lnTo>
                <a:lnTo>
                  <a:pt x="571500" y="1824037"/>
                </a:lnTo>
                <a:lnTo>
                  <a:pt x="442912" y="1576387"/>
                </a:lnTo>
                <a:lnTo>
                  <a:pt x="361950" y="1247775"/>
                </a:lnTo>
                <a:lnTo>
                  <a:pt x="271462" y="785812"/>
                </a:lnTo>
                <a:lnTo>
                  <a:pt x="195262" y="366712"/>
                </a:lnTo>
                <a:lnTo>
                  <a:pt x="147637" y="147637"/>
                </a:lnTo>
                <a:lnTo>
                  <a:pt x="71437" y="23812"/>
                </a:lnTo>
                <a:lnTo>
                  <a:pt x="0" y="0"/>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フリーフォーム: 図形 5">
            <a:extLst>
              <a:ext uri="{FF2B5EF4-FFF2-40B4-BE49-F238E27FC236}">
                <a16:creationId xmlns:a16="http://schemas.microsoft.com/office/drawing/2014/main" id="{7FAFDB53-9135-490E-90B3-F70B192A6F4F}"/>
              </a:ext>
            </a:extLst>
          </p:cNvPr>
          <p:cNvSpPr/>
          <p:nvPr/>
        </p:nvSpPr>
        <p:spPr>
          <a:xfrm>
            <a:off x="6300788" y="1423988"/>
            <a:ext cx="457200" cy="2143125"/>
          </a:xfrm>
          <a:custGeom>
            <a:avLst/>
            <a:gdLst>
              <a:gd name="connsiteX0" fmla="*/ 0 w 457200"/>
              <a:gd name="connsiteY0" fmla="*/ 2143125 h 2143125"/>
              <a:gd name="connsiteX1" fmla="*/ 457200 w 457200"/>
              <a:gd name="connsiteY1" fmla="*/ 2143125 h 2143125"/>
              <a:gd name="connsiteX2" fmla="*/ 452437 w 457200"/>
              <a:gd name="connsiteY2" fmla="*/ 0 h 2143125"/>
              <a:gd name="connsiteX3" fmla="*/ 395287 w 457200"/>
              <a:gd name="connsiteY3" fmla="*/ 33337 h 2143125"/>
              <a:gd name="connsiteX4" fmla="*/ 338137 w 457200"/>
              <a:gd name="connsiteY4" fmla="*/ 157162 h 2143125"/>
              <a:gd name="connsiteX5" fmla="*/ 290512 w 457200"/>
              <a:gd name="connsiteY5" fmla="*/ 300037 h 2143125"/>
              <a:gd name="connsiteX6" fmla="*/ 252412 w 457200"/>
              <a:gd name="connsiteY6" fmla="*/ 509587 h 2143125"/>
              <a:gd name="connsiteX7" fmla="*/ 219075 w 457200"/>
              <a:gd name="connsiteY7" fmla="*/ 738187 h 2143125"/>
              <a:gd name="connsiteX8" fmla="*/ 157162 w 457200"/>
              <a:gd name="connsiteY8" fmla="*/ 1014412 h 2143125"/>
              <a:gd name="connsiteX9" fmla="*/ 109537 w 457200"/>
              <a:gd name="connsiteY9" fmla="*/ 1290637 h 2143125"/>
              <a:gd name="connsiteX10" fmla="*/ 47625 w 457200"/>
              <a:gd name="connsiteY10" fmla="*/ 1543050 h 2143125"/>
              <a:gd name="connsiteX11" fmla="*/ 0 w 457200"/>
              <a:gd name="connsiteY11" fmla="*/ 1647825 h 2143125"/>
              <a:gd name="connsiteX12" fmla="*/ 0 w 457200"/>
              <a:gd name="connsiteY12" fmla="*/ 2143125 h 214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2143125">
                <a:moveTo>
                  <a:pt x="0" y="2143125"/>
                </a:moveTo>
                <a:lnTo>
                  <a:pt x="457200" y="2143125"/>
                </a:lnTo>
                <a:cubicBezTo>
                  <a:pt x="455612" y="1428750"/>
                  <a:pt x="454025" y="714375"/>
                  <a:pt x="452437" y="0"/>
                </a:cubicBezTo>
                <a:lnTo>
                  <a:pt x="395287" y="33337"/>
                </a:lnTo>
                <a:lnTo>
                  <a:pt x="338137" y="157162"/>
                </a:lnTo>
                <a:lnTo>
                  <a:pt x="290512" y="300037"/>
                </a:lnTo>
                <a:lnTo>
                  <a:pt x="252412" y="509587"/>
                </a:lnTo>
                <a:lnTo>
                  <a:pt x="219075" y="738187"/>
                </a:lnTo>
                <a:lnTo>
                  <a:pt x="157162" y="1014412"/>
                </a:lnTo>
                <a:lnTo>
                  <a:pt x="109537" y="1290637"/>
                </a:lnTo>
                <a:lnTo>
                  <a:pt x="47625" y="1543050"/>
                </a:lnTo>
                <a:lnTo>
                  <a:pt x="0" y="1647825"/>
                </a:lnTo>
                <a:lnTo>
                  <a:pt x="0" y="214312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diameters of a rivet produced by a particular machine, </a:t>
                </a:r>
                <a14:m>
                  <m:oMath xmlns:m="http://schemas.openxmlformats.org/officeDocument/2006/math">
                    <m:r>
                      <a:rPr lang="en-US" sz="1600" i="1" dirty="0" smtClean="0">
                        <a:latin typeface="Cambria Math" panose="02040503050406030204" pitchFamily="18" charset="0"/>
                      </a:rPr>
                      <m:t>𝑋</m:t>
                    </m:r>
                  </m:oMath>
                </a14:m>
                <a:r>
                  <a:rPr lang="en-US" sz="1600" dirty="0">
                    <a:latin typeface="Comic Sans MS" panose="030F0702030302020204" pitchFamily="66" charset="0"/>
                  </a:rPr>
                  <a:t> mm, is modelled as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(8,</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0.2</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US"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&gt;8</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(7.6&lt;</m:t>
                    </m:r>
                    <m:r>
                      <a:rPr lang="en-US" sz="1600" b="0" i="1" smtClean="0">
                        <a:latin typeface="Cambria Math" panose="02040503050406030204" pitchFamily="18" charset="0"/>
                      </a:rPr>
                      <m:t>𝑋</m:t>
                    </m:r>
                    <m:r>
                      <a:rPr lang="en-US" sz="1600" b="0" i="1" smtClean="0">
                        <a:latin typeface="Cambria Math" panose="02040503050406030204" pitchFamily="18" charset="0"/>
                      </a:rPr>
                      <m:t>&lt;8.4)</m:t>
                    </m:r>
                  </m:oMath>
                </a14:m>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&gt;7.8)</m:t>
                    </m:r>
                  </m:oMath>
                </a14:m>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You should always start with a quick sketch of the normal distribution, with the mean indicated on it…</a:t>
                </a:r>
              </a:p>
              <a:p>
                <a:pPr algn="ctr">
                  <a:buFont typeface="Wingdings" panose="05000000000000000000" pitchFamily="2" charset="2"/>
                  <a:buChar char="à"/>
                </a:pPr>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4053148" cy="4836614"/>
              </a:xfrm>
              <a:blipFill>
                <a:blip r:embed="rId2"/>
                <a:stretch>
                  <a:fillRect l="-301" t="-756" r="-240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cxnSp>
        <p:nvCxnSpPr>
          <p:cNvPr id="42" name="直線矢印コネクタ 41">
            <a:extLst>
              <a:ext uri="{FF2B5EF4-FFF2-40B4-BE49-F238E27FC236}">
                <a16:creationId xmlns:a16="http://schemas.microsoft.com/office/drawing/2014/main" id="{672C113B-3AD4-4AFB-AE6D-004A5F260808}"/>
              </a:ext>
            </a:extLst>
          </p:cNvPr>
          <p:cNvCxnSpPr>
            <a:cxnSpLocks/>
          </p:cNvCxnSpPr>
          <p:nvPr/>
        </p:nvCxnSpPr>
        <p:spPr>
          <a:xfrm flipV="1">
            <a:off x="6758561" y="1366249"/>
            <a:ext cx="0" cy="221892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1D121740-BE64-48E2-BB95-FCEBCEC22033}"/>
                  </a:ext>
                </a:extLst>
              </p:cNvPr>
              <p:cNvSpPr txBox="1"/>
              <p:nvPr/>
            </p:nvSpPr>
            <p:spPr>
              <a:xfrm>
                <a:off x="6542537" y="360251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8</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43" name="テキスト ボックス 42">
                <a:extLst>
                  <a:ext uri="{FF2B5EF4-FFF2-40B4-BE49-F238E27FC236}">
                    <a16:creationId xmlns:a16="http://schemas.microsoft.com/office/drawing/2014/main" id="{1D121740-BE64-48E2-BB95-FCEBCEC22033}"/>
                  </a:ext>
                </a:extLst>
              </p:cNvPr>
              <p:cNvSpPr txBox="1">
                <a:spLocks noRot="1" noChangeAspect="1" noMove="1" noResize="1" noEditPoints="1" noAdjustHandles="1" noChangeArrowheads="1" noChangeShapeType="1" noTextEdit="1"/>
              </p:cNvSpPr>
              <p:nvPr/>
            </p:nvSpPr>
            <p:spPr>
              <a:xfrm>
                <a:off x="6542537" y="3602514"/>
                <a:ext cx="504056" cy="261610"/>
              </a:xfrm>
              <a:prstGeom prst="rect">
                <a:avLst/>
              </a:prstGeom>
              <a:blipFill>
                <a:blip r:embed="rId3"/>
                <a:stretch>
                  <a:fillRect/>
                </a:stretch>
              </a:blipFill>
            </p:spPr>
            <p:txBody>
              <a:bodyPr/>
              <a:lstStyle/>
              <a:p>
                <a:r>
                  <a:rPr lang="en-GB">
                    <a:noFill/>
                  </a:rPr>
                  <a:t> </a:t>
                </a:r>
              </a:p>
            </p:txBody>
          </p:sp>
        </mc:Fallback>
      </mc:AlternateContent>
      <p:sp>
        <p:nvSpPr>
          <p:cNvPr id="9" name="テキスト ボックス 8">
            <a:extLst>
              <a:ext uri="{FF2B5EF4-FFF2-40B4-BE49-F238E27FC236}">
                <a16:creationId xmlns:a16="http://schemas.microsoft.com/office/drawing/2014/main" id="{B9FC9F3E-E7DB-4275-848C-F51A8521B467}"/>
              </a:ext>
            </a:extLst>
          </p:cNvPr>
          <p:cNvSpPr txBox="1"/>
          <p:nvPr/>
        </p:nvSpPr>
        <p:spPr>
          <a:xfrm>
            <a:off x="4394447" y="4065006"/>
            <a:ext cx="4518733" cy="2462213"/>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Mark on the value we are given in part c)</a:t>
            </a: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standard deviation is 0.2, so the area shown on the diagram above is the area within 1 standard deviation of the mean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the area between 7.8mm and 8mm will be equal to 0.68 ÷ 2 (0.34)</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area above 7.8mm will therefore be equal to 0.34 + 0.5 (0.84)</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C69912C6-C93D-4120-81EB-CA2FD3D49C3F}"/>
                  </a:ext>
                </a:extLst>
              </p:cNvPr>
              <p:cNvSpPr txBox="1"/>
              <p:nvPr/>
            </p:nvSpPr>
            <p:spPr>
              <a:xfrm>
                <a:off x="2788468" y="3784348"/>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=0.5</m:t>
                      </m:r>
                    </m:oMath>
                  </m:oMathPara>
                </a14:m>
                <a:endParaRPr lang="en-GB" sz="1600" dirty="0">
                  <a:solidFill>
                    <a:srgbClr val="FF0000"/>
                  </a:solidFill>
                  <a:latin typeface="Comic Sans MS" panose="030F0702030302020204" pitchFamily="66" charset="0"/>
                </a:endParaRPr>
              </a:p>
            </p:txBody>
          </p:sp>
        </mc:Choice>
        <mc:Fallback xmlns="">
          <p:sp>
            <p:nvSpPr>
              <p:cNvPr id="46" name="テキスト ボックス 45">
                <a:extLst>
                  <a:ext uri="{FF2B5EF4-FFF2-40B4-BE49-F238E27FC236}">
                    <a16:creationId xmlns:a16="http://schemas.microsoft.com/office/drawing/2014/main" id="{C69912C6-C93D-4120-81EB-CA2FD3D49C3F}"/>
                  </a:ext>
                </a:extLst>
              </p:cNvPr>
              <p:cNvSpPr txBox="1">
                <a:spLocks noRot="1" noChangeAspect="1" noMove="1" noResize="1" noEditPoints="1" noAdjustHandles="1" noChangeArrowheads="1" noChangeShapeType="1" noTextEdit="1"/>
              </p:cNvSpPr>
              <p:nvPr/>
            </p:nvSpPr>
            <p:spPr>
              <a:xfrm>
                <a:off x="2788468" y="3784348"/>
                <a:ext cx="679010" cy="338554"/>
              </a:xfrm>
              <a:prstGeom prst="rect">
                <a:avLst/>
              </a:prstGeom>
              <a:blipFill>
                <a:blip r:embed="rId4"/>
                <a:stretch>
                  <a:fillRect/>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CD1F8C36-886A-45E5-9E2E-722B569AAC1C}"/>
              </a:ext>
            </a:extLst>
          </p:cNvPr>
          <p:cNvCxnSpPr>
            <a:cxnSpLocks/>
          </p:cNvCxnSpPr>
          <p:nvPr/>
        </p:nvCxnSpPr>
        <p:spPr>
          <a:xfrm flipV="1">
            <a:off x="6298402" y="3009530"/>
            <a:ext cx="0" cy="55049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871E2BA3-6C5B-4C5E-A1F6-3C02065579D0}"/>
                  </a:ext>
                </a:extLst>
              </p:cNvPr>
              <p:cNvSpPr txBox="1"/>
              <p:nvPr/>
            </p:nvSpPr>
            <p:spPr>
              <a:xfrm>
                <a:off x="6020234" y="360399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7.8</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871E2BA3-6C5B-4C5E-A1F6-3C02065579D0}"/>
                  </a:ext>
                </a:extLst>
              </p:cNvPr>
              <p:cNvSpPr txBox="1">
                <a:spLocks noRot="1" noChangeAspect="1" noMove="1" noResize="1" noEditPoints="1" noAdjustHandles="1" noChangeArrowheads="1" noChangeShapeType="1" noTextEdit="1"/>
              </p:cNvSpPr>
              <p:nvPr/>
            </p:nvSpPr>
            <p:spPr>
              <a:xfrm>
                <a:off x="6020234" y="3603994"/>
                <a:ext cx="504056" cy="261610"/>
              </a:xfrm>
              <a:prstGeom prst="rect">
                <a:avLst/>
              </a:prstGeom>
              <a:blipFill>
                <a:blip r:embed="rId5"/>
                <a:stretch>
                  <a:fillRect l="-6098"/>
                </a:stretch>
              </a:blipFill>
            </p:spPr>
            <p:txBody>
              <a:bodyPr/>
              <a:lstStyle/>
              <a:p>
                <a:r>
                  <a:rPr lang="en-GB">
                    <a:noFill/>
                  </a:rPr>
                  <a:t> </a:t>
                </a:r>
              </a:p>
            </p:txBody>
          </p:sp>
        </mc:Fallback>
      </mc:AlternateContent>
      <p:grpSp>
        <p:nvGrpSpPr>
          <p:cNvPr id="7" name="グループ化 6">
            <a:extLst>
              <a:ext uri="{FF2B5EF4-FFF2-40B4-BE49-F238E27FC236}">
                <a16:creationId xmlns:a16="http://schemas.microsoft.com/office/drawing/2014/main" id="{575ADE06-D441-49CA-BA8C-E97F544AF0D3}"/>
              </a:ext>
            </a:extLst>
          </p:cNvPr>
          <p:cNvGrpSpPr/>
          <p:nvPr/>
        </p:nvGrpSpPr>
        <p:grpSpPr>
          <a:xfrm>
            <a:off x="5105316" y="1115271"/>
            <a:ext cx="3296300" cy="2660024"/>
            <a:chOff x="4716016" y="1196752"/>
            <a:chExt cx="4291174" cy="3733383"/>
          </a:xfrm>
        </p:grpSpPr>
        <p:cxnSp>
          <p:nvCxnSpPr>
            <p:cNvPr id="28" name="直線矢印コネクタ 27">
              <a:extLst>
                <a:ext uri="{FF2B5EF4-FFF2-40B4-BE49-F238E27FC236}">
                  <a16:creationId xmlns:a16="http://schemas.microsoft.com/office/drawing/2014/main" id="{D348AD6A-7263-4148-BE9A-1501BF430C6C}"/>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8B76EDB-2B22-4379-9EE5-652F9FBEA66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7DE84870-C19D-4C56-B09C-93A3BC7EDDA0}"/>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35" name="テキスト ボックス 34">
                  <a:extLst>
                    <a:ext uri="{FF2B5EF4-FFF2-40B4-BE49-F238E27FC236}">
                      <a16:creationId xmlns:a16="http://schemas.microsoft.com/office/drawing/2014/main" id="{7DE84870-C19D-4C56-B09C-93A3BC7EDDA0}"/>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6"/>
                  <a:stretch>
                    <a:fillRect l="-54167" r="-50000" b="-78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57FD325-6048-48F3-B867-4D15D21AD921}"/>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37" name="グループ化 36">
              <a:extLst>
                <a:ext uri="{FF2B5EF4-FFF2-40B4-BE49-F238E27FC236}">
                  <a16:creationId xmlns:a16="http://schemas.microsoft.com/office/drawing/2014/main" id="{F26ED222-5783-4D2D-9EF7-58B9006E32BC}"/>
                </a:ext>
              </a:extLst>
            </p:cNvPr>
            <p:cNvGrpSpPr/>
            <p:nvPr/>
          </p:nvGrpSpPr>
          <p:grpSpPr>
            <a:xfrm>
              <a:off x="5058300" y="1628800"/>
              <a:ext cx="3637208" cy="2973657"/>
              <a:chOff x="5004048" y="1412776"/>
              <a:chExt cx="3637208" cy="2973657"/>
            </a:xfrm>
          </p:grpSpPr>
          <p:sp>
            <p:nvSpPr>
              <p:cNvPr id="38" name="Freeform 22">
                <a:extLst>
                  <a:ext uri="{FF2B5EF4-FFF2-40B4-BE49-F238E27FC236}">
                    <a16:creationId xmlns:a16="http://schemas.microsoft.com/office/drawing/2014/main" id="{67E07DE0-93E5-4893-A6B9-258A5F1C2AC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22">
                <a:extLst>
                  <a:ext uri="{FF2B5EF4-FFF2-40B4-BE49-F238E27FC236}">
                    <a16:creationId xmlns:a16="http://schemas.microsoft.com/office/drawing/2014/main" id="{6EBAA334-AF74-417B-A050-6B734F8F0399}"/>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F8FF7487-3A11-452C-B650-F77A89518512}"/>
                  </a:ext>
                </a:extLst>
              </p:cNvPr>
              <p:cNvSpPr txBox="1"/>
              <p:nvPr/>
            </p:nvSpPr>
            <p:spPr>
              <a:xfrm>
                <a:off x="3205719" y="4139456"/>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=0.95</m:t>
                      </m:r>
                    </m:oMath>
                  </m:oMathPara>
                </a14:m>
                <a:endParaRPr lang="en-GB" sz="1600" dirty="0">
                  <a:solidFill>
                    <a:srgbClr val="FF0000"/>
                  </a:solidFill>
                  <a:latin typeface="Comic Sans MS" panose="030F0702030302020204" pitchFamily="66" charset="0"/>
                </a:endParaRPr>
              </a:p>
            </p:txBody>
          </p:sp>
        </mc:Choice>
        <mc:Fallback xmlns="">
          <p:sp>
            <p:nvSpPr>
              <p:cNvPr id="26" name="テキスト ボックス 25">
                <a:extLst>
                  <a:ext uri="{FF2B5EF4-FFF2-40B4-BE49-F238E27FC236}">
                    <a16:creationId xmlns:a16="http://schemas.microsoft.com/office/drawing/2014/main" id="{F8FF7487-3A11-452C-B650-F77A89518512}"/>
                  </a:ext>
                </a:extLst>
              </p:cNvPr>
              <p:cNvSpPr txBox="1">
                <a:spLocks noRot="1" noChangeAspect="1" noMove="1" noResize="1" noEditPoints="1" noAdjustHandles="1" noChangeArrowheads="1" noChangeShapeType="1" noTextEdit="1"/>
              </p:cNvSpPr>
              <p:nvPr/>
            </p:nvSpPr>
            <p:spPr>
              <a:xfrm>
                <a:off x="3205719" y="4139456"/>
                <a:ext cx="679010" cy="338554"/>
              </a:xfrm>
              <a:prstGeom prst="rect">
                <a:avLst/>
              </a:prstGeom>
              <a:blipFill>
                <a:blip r:embed="rId8"/>
                <a:stretch>
                  <a:fillRect l="-4505"/>
                </a:stretch>
              </a:blipFill>
            </p:spPr>
            <p:txBody>
              <a:bodyPr/>
              <a:lstStyle/>
              <a:p>
                <a:r>
                  <a:rPr lang="en-GB">
                    <a:noFill/>
                  </a:rPr>
                  <a:t> </a:t>
                </a:r>
              </a:p>
            </p:txBody>
          </p:sp>
        </mc:Fallback>
      </mc:AlternateContent>
      <p:grpSp>
        <p:nvGrpSpPr>
          <p:cNvPr id="12" name="グループ化 11">
            <a:extLst>
              <a:ext uri="{FF2B5EF4-FFF2-40B4-BE49-F238E27FC236}">
                <a16:creationId xmlns:a16="http://schemas.microsoft.com/office/drawing/2014/main" id="{8EC75E2D-6900-4DAE-BB62-988987082F36}"/>
              </a:ext>
            </a:extLst>
          </p:cNvPr>
          <p:cNvGrpSpPr/>
          <p:nvPr/>
        </p:nvGrpSpPr>
        <p:grpSpPr>
          <a:xfrm>
            <a:off x="6249880" y="3879202"/>
            <a:ext cx="506027" cy="261610"/>
            <a:chOff x="7945515" y="1153757"/>
            <a:chExt cx="506027" cy="261610"/>
          </a:xfrm>
        </p:grpSpPr>
        <p:cxnSp>
          <p:nvCxnSpPr>
            <p:cNvPr id="11" name="直線矢印コネクタ 10">
              <a:extLst>
                <a:ext uri="{FF2B5EF4-FFF2-40B4-BE49-F238E27FC236}">
                  <a16:creationId xmlns:a16="http://schemas.microsoft.com/office/drawing/2014/main" id="{E4820AB9-2BDA-4B64-8527-F3277987A35D}"/>
                </a:ext>
              </a:extLst>
            </p:cNvPr>
            <p:cNvCxnSpPr/>
            <p:nvPr/>
          </p:nvCxnSpPr>
          <p:spPr>
            <a:xfrm>
              <a:off x="7945515" y="1162975"/>
              <a:ext cx="506027"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A3911E6-940F-4959-8C39-E7393B7849C2}"/>
                    </a:ext>
                  </a:extLst>
                </p:cNvPr>
                <p:cNvSpPr txBox="1"/>
                <p:nvPr/>
              </p:nvSpPr>
              <p:spPr>
                <a:xfrm>
                  <a:off x="8079853" y="1153757"/>
                  <a:ext cx="291789"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0.2</m:t>
                        </m:r>
                      </m:oMath>
                    </m:oMathPara>
                  </a14:m>
                  <a:endParaRPr lang="en-GB" sz="1100" dirty="0">
                    <a:solidFill>
                      <a:srgbClr val="0000FF"/>
                    </a:solidFill>
                    <a:latin typeface="Comic Sans MS" panose="030F0702030302020204" pitchFamily="66" charset="0"/>
                  </a:endParaRPr>
                </a:p>
              </p:txBody>
            </p:sp>
          </mc:Choice>
          <mc:Fallback xmlns="">
            <p:sp>
              <p:nvSpPr>
                <p:cNvPr id="29" name="テキスト ボックス 28">
                  <a:extLst>
                    <a:ext uri="{FF2B5EF4-FFF2-40B4-BE49-F238E27FC236}">
                      <a16:creationId xmlns:a16="http://schemas.microsoft.com/office/drawing/2014/main" id="{CA3911E6-940F-4959-8C39-E7393B7849C2}"/>
                    </a:ext>
                  </a:extLst>
                </p:cNvPr>
                <p:cNvSpPr txBox="1">
                  <a:spLocks noRot="1" noChangeAspect="1" noMove="1" noResize="1" noEditPoints="1" noAdjustHandles="1" noChangeArrowheads="1" noChangeShapeType="1" noTextEdit="1"/>
                </p:cNvSpPr>
                <p:nvPr/>
              </p:nvSpPr>
              <p:spPr>
                <a:xfrm>
                  <a:off x="8079853" y="1153757"/>
                  <a:ext cx="291789" cy="261610"/>
                </a:xfrm>
                <a:prstGeom prst="rect">
                  <a:avLst/>
                </a:prstGeom>
                <a:blipFill>
                  <a:blip r:embed="rId9"/>
                  <a:stretch>
                    <a:fillRect l="-4167"/>
                  </a:stretch>
                </a:blipFill>
              </p:spPr>
              <p:txBody>
                <a:bodyPr/>
                <a:lstStyle/>
                <a:p>
                  <a:r>
                    <a:rPr lang="en-GB">
                      <a:noFill/>
                    </a:rPr>
                    <a:t> </a:t>
                  </a:r>
                </a:p>
              </p:txBody>
            </p:sp>
          </mc:Fallback>
        </mc:AlternateContent>
      </p:grpSp>
      <p:sp>
        <p:nvSpPr>
          <p:cNvPr id="39" name="テキスト ボックス 38">
            <a:extLst>
              <a:ext uri="{FF2B5EF4-FFF2-40B4-BE49-F238E27FC236}">
                <a16:creationId xmlns:a16="http://schemas.microsoft.com/office/drawing/2014/main" id="{7AFC6292-AAA0-4406-97C6-312A855799EA}"/>
              </a:ext>
            </a:extLst>
          </p:cNvPr>
          <p:cNvSpPr txBox="1"/>
          <p:nvPr/>
        </p:nvSpPr>
        <p:spPr>
          <a:xfrm>
            <a:off x="6158838" y="3047329"/>
            <a:ext cx="720080"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0.34</a:t>
            </a:r>
            <a:endParaRPr lang="en-GB" sz="1100" dirty="0">
              <a:solidFill>
                <a:srgbClr val="FF0000"/>
              </a:solidFill>
              <a:latin typeface="Comic Sans MS" panose="030F0702030302020204" pitchFamily="66" charset="0"/>
            </a:endParaRPr>
          </a:p>
        </p:txBody>
      </p:sp>
      <p:sp>
        <p:nvSpPr>
          <p:cNvPr id="41" name="テキスト ボックス 40">
            <a:extLst>
              <a:ext uri="{FF2B5EF4-FFF2-40B4-BE49-F238E27FC236}">
                <a16:creationId xmlns:a16="http://schemas.microsoft.com/office/drawing/2014/main" id="{AA805919-2D75-42CC-B4CA-B5CBF523D46C}"/>
              </a:ext>
            </a:extLst>
          </p:cNvPr>
          <p:cNvSpPr txBox="1"/>
          <p:nvPr/>
        </p:nvSpPr>
        <p:spPr>
          <a:xfrm>
            <a:off x="6637122" y="3046127"/>
            <a:ext cx="720080"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0.5</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78D5DA2B-4B45-4D56-9C12-104F56CD8DE1}"/>
                  </a:ext>
                </a:extLst>
              </p:cNvPr>
              <p:cNvSpPr txBox="1"/>
              <p:nvPr/>
            </p:nvSpPr>
            <p:spPr>
              <a:xfrm>
                <a:off x="2974899" y="4494562"/>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=0.84</m:t>
                      </m:r>
                    </m:oMath>
                  </m:oMathPara>
                </a14:m>
                <a:endParaRPr lang="en-GB" sz="1600" dirty="0">
                  <a:solidFill>
                    <a:srgbClr val="FF0000"/>
                  </a:solidFill>
                  <a:latin typeface="Comic Sans MS" panose="030F0702030302020204" pitchFamily="66" charset="0"/>
                </a:endParaRPr>
              </a:p>
            </p:txBody>
          </p:sp>
        </mc:Choice>
        <mc:Fallback xmlns="">
          <p:sp>
            <p:nvSpPr>
              <p:cNvPr id="48" name="テキスト ボックス 47">
                <a:extLst>
                  <a:ext uri="{FF2B5EF4-FFF2-40B4-BE49-F238E27FC236}">
                    <a16:creationId xmlns:a16="http://schemas.microsoft.com/office/drawing/2014/main" id="{78D5DA2B-4B45-4D56-9C12-104F56CD8DE1}"/>
                  </a:ext>
                </a:extLst>
              </p:cNvPr>
              <p:cNvSpPr txBox="1">
                <a:spLocks noRot="1" noChangeAspect="1" noMove="1" noResize="1" noEditPoints="1" noAdjustHandles="1" noChangeArrowheads="1" noChangeShapeType="1" noTextEdit="1"/>
              </p:cNvSpPr>
              <p:nvPr/>
            </p:nvSpPr>
            <p:spPr>
              <a:xfrm>
                <a:off x="2974899" y="4494562"/>
                <a:ext cx="679010" cy="338554"/>
              </a:xfrm>
              <a:prstGeom prst="rect">
                <a:avLst/>
              </a:prstGeom>
              <a:blipFill>
                <a:blip r:embed="rId10"/>
                <a:stretch>
                  <a:fillRect l="-3604"/>
                </a:stretch>
              </a:blipFill>
            </p:spPr>
            <p:txBody>
              <a:bodyPr/>
              <a:lstStyle/>
              <a:p>
                <a:r>
                  <a:rPr lang="en-GB">
                    <a:noFill/>
                  </a:rPr>
                  <a:t> </a:t>
                </a:r>
              </a:p>
            </p:txBody>
          </p:sp>
        </mc:Fallback>
      </mc:AlternateContent>
    </p:spTree>
    <p:extLst>
      <p:ext uri="{BB962C8B-B14F-4D97-AF65-F5344CB8AC3E}">
        <p14:creationId xmlns:p14="http://schemas.microsoft.com/office/powerpoint/2010/main" val="323478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blinds(horizontal)">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blinds(horizontal)">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linds(horizont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animEffect transition="in" filter="blinds(horizontal)">
                                      <p:cBhvr>
                                        <p:cTn id="51" dur="500"/>
                                        <p:tgtEl>
                                          <p:spTgt spid="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linds(horizontal)">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24" grpId="0"/>
      <p:bldP spid="39" grpId="0"/>
      <p:bldP spid="41"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3B</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175226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フリーフォーム: 図形 22">
            <a:extLst>
              <a:ext uri="{FF2B5EF4-FFF2-40B4-BE49-F238E27FC236}">
                <a16:creationId xmlns:a16="http://schemas.microsoft.com/office/drawing/2014/main" id="{14873504-3E64-4BA3-9ED8-0586A36DFCBA}"/>
              </a:ext>
            </a:extLst>
          </p:cNvPr>
          <p:cNvSpPr/>
          <p:nvPr/>
        </p:nvSpPr>
        <p:spPr>
          <a:xfrm>
            <a:off x="6763226" y="1434465"/>
            <a:ext cx="1247775" cy="1590675"/>
          </a:xfrm>
          <a:custGeom>
            <a:avLst/>
            <a:gdLst>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0 w 1247775"/>
              <a:gd name="connsiteY18"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61913 w 1247775"/>
              <a:gd name="connsiteY18" fmla="*/ 1562100 h 1590675"/>
              <a:gd name="connsiteX19" fmla="*/ 0 w 1247775"/>
              <a:gd name="connsiteY19"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2382 w 1247775"/>
              <a:gd name="connsiteY18" fmla="*/ 1550194 h 1590675"/>
              <a:gd name="connsiteX19" fmla="*/ 0 w 1247775"/>
              <a:gd name="connsiteY19" fmla="*/ 15906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7775" h="1590675">
                <a:moveTo>
                  <a:pt x="0" y="1590675"/>
                </a:moveTo>
                <a:lnTo>
                  <a:pt x="1247775" y="1590675"/>
                </a:lnTo>
                <a:cubicBezTo>
                  <a:pt x="1246188" y="1420813"/>
                  <a:pt x="1244600" y="1250950"/>
                  <a:pt x="1243013" y="1081088"/>
                </a:cubicBezTo>
                <a:lnTo>
                  <a:pt x="1185863" y="819150"/>
                </a:lnTo>
                <a:lnTo>
                  <a:pt x="1133475" y="542925"/>
                </a:lnTo>
                <a:lnTo>
                  <a:pt x="1102519" y="321469"/>
                </a:lnTo>
                <a:lnTo>
                  <a:pt x="1052513" y="126206"/>
                </a:lnTo>
                <a:lnTo>
                  <a:pt x="995363" y="9525"/>
                </a:lnTo>
                <a:lnTo>
                  <a:pt x="966788" y="0"/>
                </a:lnTo>
                <a:lnTo>
                  <a:pt x="914400" y="4763"/>
                </a:lnTo>
                <a:lnTo>
                  <a:pt x="888207" y="57150"/>
                </a:lnTo>
                <a:lnTo>
                  <a:pt x="833438" y="242888"/>
                </a:lnTo>
                <a:lnTo>
                  <a:pt x="790575" y="466725"/>
                </a:lnTo>
                <a:lnTo>
                  <a:pt x="742950" y="792956"/>
                </a:lnTo>
                <a:lnTo>
                  <a:pt x="678657" y="1062038"/>
                </a:lnTo>
                <a:lnTo>
                  <a:pt x="573882" y="1319213"/>
                </a:lnTo>
                <a:lnTo>
                  <a:pt x="402432" y="1445419"/>
                </a:lnTo>
                <a:lnTo>
                  <a:pt x="183357" y="1519238"/>
                </a:lnTo>
                <a:lnTo>
                  <a:pt x="2382" y="1550194"/>
                </a:lnTo>
                <a:lnTo>
                  <a:pt x="0" y="15906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Given that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(30,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4</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GB"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&lt;33</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≥24)</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c</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(33.5&lt;</m:t>
                    </m:r>
                    <m:r>
                      <a:rPr lang="en-US" sz="1600" b="0" i="1" smtClean="0">
                        <a:latin typeface="Cambria Math" panose="02040503050406030204" pitchFamily="18" charset="0"/>
                      </a:rPr>
                      <m:t>𝑋</m:t>
                    </m:r>
                    <m:r>
                      <a:rPr lang="en-US" sz="1600" b="0" i="1" smtClean="0">
                        <a:latin typeface="Cambria Math" panose="02040503050406030204" pitchFamily="18" charset="0"/>
                      </a:rPr>
                      <m:t>&lt;38.2)</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d</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&lt;27 </m:t>
                    </m:r>
                    <m:r>
                      <a:rPr lang="en-US" sz="1600" b="0" i="1" smtClean="0">
                        <a:latin typeface="Cambria Math" panose="02040503050406030204" pitchFamily="18" charset="0"/>
                      </a:rPr>
                      <m:t>𝑜𝑟</m:t>
                    </m:r>
                    <m:r>
                      <a:rPr lang="en-US" sz="1600" b="0" i="1" smtClean="0">
                        <a:latin typeface="Cambria Math" panose="02040503050406030204" pitchFamily="18" charset="0"/>
                      </a:rPr>
                      <m:t> </m:t>
                    </m:r>
                    <m:r>
                      <a:rPr lang="en-US" sz="1600" b="0" i="1" smtClean="0">
                        <a:latin typeface="Cambria Math" panose="02040503050406030204" pitchFamily="18" charset="0"/>
                      </a:rPr>
                      <m:t>𝑋</m:t>
                    </m:r>
                    <m:r>
                      <a:rPr lang="en-US" sz="1600" b="0" i="1" smtClean="0">
                        <a:latin typeface="Cambria Math" panose="02040503050406030204" pitchFamily="18" charset="0"/>
                      </a:rPr>
                      <m:t>&gt;32)</m:t>
                    </m:r>
                  </m:oMath>
                </a14:m>
                <a:endParaRPr lang="en-GB"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Even</a:t>
                </a:r>
                <a:r>
                  <a:rPr lang="en-GB" sz="1600" dirty="0">
                    <a:latin typeface="Comic Sans MS" panose="030F0702030302020204" pitchFamily="66" charset="0"/>
                  </a:rPr>
                  <a:t> though we will use your calculator, we should still sketch the situation…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p:grpSp>
        <p:nvGrpSpPr>
          <p:cNvPr id="5" name="グループ化 4">
            <a:extLst>
              <a:ext uri="{FF2B5EF4-FFF2-40B4-BE49-F238E27FC236}">
                <a16:creationId xmlns:a16="http://schemas.microsoft.com/office/drawing/2014/main" id="{99648DA2-D0F8-45BC-BA36-657714024522}"/>
              </a:ext>
            </a:extLst>
          </p:cNvPr>
          <p:cNvGrpSpPr/>
          <p:nvPr/>
        </p:nvGrpSpPr>
        <p:grpSpPr>
          <a:xfrm>
            <a:off x="6446705" y="1209008"/>
            <a:ext cx="2414727" cy="1955373"/>
            <a:chOff x="4499342" y="1196752"/>
            <a:chExt cx="4507848" cy="3733383"/>
          </a:xfrm>
        </p:grpSpPr>
        <p:cxnSp>
          <p:nvCxnSpPr>
            <p:cNvPr id="6" name="直線矢印コネクタ 5">
              <a:extLst>
                <a:ext uri="{FF2B5EF4-FFF2-40B4-BE49-F238E27FC236}">
                  <a16:creationId xmlns:a16="http://schemas.microsoft.com/office/drawing/2014/main" id="{0A9284AC-C34A-4460-87B6-3AFCE0BB5174}"/>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F1F4E101-108B-4B15-BBCD-2E4FDA1C08C9}"/>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4D5666A-9CAD-4901-99D9-AA153152610B}"/>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DCAEC4C-E25B-4A83-BA3E-DF1509A5AEDB}"/>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0" name="グループ化 9">
              <a:extLst>
                <a:ext uri="{FF2B5EF4-FFF2-40B4-BE49-F238E27FC236}">
                  <a16:creationId xmlns:a16="http://schemas.microsoft.com/office/drawing/2014/main" id="{A0EEA399-470C-469E-9630-CE071BD8E6DB}"/>
                </a:ext>
              </a:extLst>
            </p:cNvPr>
            <p:cNvGrpSpPr/>
            <p:nvPr/>
          </p:nvGrpSpPr>
          <p:grpSpPr>
            <a:xfrm>
              <a:off x="5058300" y="1628800"/>
              <a:ext cx="3637208" cy="2973657"/>
              <a:chOff x="5004048" y="1412776"/>
              <a:chExt cx="3637208" cy="2973657"/>
            </a:xfrm>
          </p:grpSpPr>
          <p:sp>
            <p:nvSpPr>
              <p:cNvPr id="11" name="Freeform 22">
                <a:extLst>
                  <a:ext uri="{FF2B5EF4-FFF2-40B4-BE49-F238E27FC236}">
                    <a16:creationId xmlns:a16="http://schemas.microsoft.com/office/drawing/2014/main" id="{E589D7AF-B344-4DC5-80C9-870A9D641455}"/>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22">
                <a:extLst>
                  <a:ext uri="{FF2B5EF4-FFF2-40B4-BE49-F238E27FC236}">
                    <a16:creationId xmlns:a16="http://schemas.microsoft.com/office/drawing/2014/main" id="{779498AD-11C2-4E7B-9C2D-1C098BC04AD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5E2A8096-ED85-4D62-98DA-E9DF0B00D3DD}"/>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=30</m:t>
                      </m:r>
                    </m:oMath>
                  </m:oMathPara>
                </a14:m>
                <a:endParaRPr lang="en-GB" dirty="0"/>
              </a:p>
            </p:txBody>
          </p:sp>
        </mc:Choice>
        <mc:Fallback xmlns="">
          <p:sp>
            <p:nvSpPr>
              <p:cNvPr id="13" name="テキスト ボックス 12">
                <a:extLst>
                  <a:ext uri="{FF2B5EF4-FFF2-40B4-BE49-F238E27FC236}">
                    <a16:creationId xmlns:a16="http://schemas.microsoft.com/office/drawing/2014/main" id="{5E2A8096-ED85-4D62-98DA-E9DF0B00D3DD}"/>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D88DBB3-94B1-4AE8-962F-B20EB757EBC8}"/>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oMath>
                  </m:oMathPara>
                </a14:m>
                <a:endParaRPr lang="en-GB" dirty="0"/>
              </a:p>
            </p:txBody>
          </p:sp>
        </mc:Choice>
        <mc:Fallback xmlns="">
          <p:sp>
            <p:nvSpPr>
              <p:cNvPr id="14" name="テキスト ボックス 13">
                <a:extLst>
                  <a:ext uri="{FF2B5EF4-FFF2-40B4-BE49-F238E27FC236}">
                    <a16:creationId xmlns:a16="http://schemas.microsoft.com/office/drawing/2014/main" id="{DD88DBB3-94B1-4AE8-962F-B20EB757EBC8}"/>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p:cxnSp>
        <p:nvCxnSpPr>
          <p:cNvPr id="15" name="直線矢印コネクタ 14">
            <a:extLst>
              <a:ext uri="{FF2B5EF4-FFF2-40B4-BE49-F238E27FC236}">
                <a16:creationId xmlns:a16="http://schemas.microsoft.com/office/drawing/2014/main" id="{799D9678-26EB-48FF-A068-CC6E34F3169D}"/>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DA2CF078-819F-42D9-AB53-28D547CF4E6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30</m:t>
                      </m:r>
                    </m:oMath>
                  </m:oMathPara>
                </a14:m>
                <a:endParaRPr lang="en-GB" sz="1100" dirty="0">
                  <a:solidFill>
                    <a:srgbClr val="0000FF"/>
                  </a:solidFill>
                  <a:latin typeface="Comic Sans MS" panose="030F0702030302020204" pitchFamily="66" charset="0"/>
                </a:endParaRPr>
              </a:p>
            </p:txBody>
          </p:sp>
        </mc:Choice>
        <mc:Fallback xmlns="">
          <p:sp>
            <p:nvSpPr>
              <p:cNvPr id="16" name="テキスト ボックス 15">
                <a:extLst>
                  <a:ext uri="{FF2B5EF4-FFF2-40B4-BE49-F238E27FC236}">
                    <a16:creationId xmlns:a16="http://schemas.microsoft.com/office/drawing/2014/main" id="{DA2CF078-819F-42D9-AB53-28D547CF4E6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95C18338-C6C4-4880-858F-5A7D77530CD9}"/>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8547A41C-41F2-4F3B-A527-E3256B6572F7}"/>
                  </a:ext>
                </a:extLst>
              </p:cNvPr>
              <p:cNvSpPr txBox="1"/>
              <p:nvPr/>
            </p:nvSpPr>
            <p:spPr>
              <a:xfrm>
                <a:off x="788458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33</m:t>
                      </m:r>
                    </m:oMath>
                  </m:oMathPara>
                </a14:m>
                <a:endParaRPr lang="en-GB" sz="1100" dirty="0">
                  <a:solidFill>
                    <a:srgbClr val="0000FF"/>
                  </a:solidFill>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8547A41C-41F2-4F3B-A527-E3256B6572F7}"/>
                  </a:ext>
                </a:extLst>
              </p:cNvPr>
              <p:cNvSpPr txBox="1">
                <a:spLocks noRot="1" noChangeAspect="1" noMove="1" noResize="1" noEditPoints="1" noAdjustHandles="1" noChangeArrowheads="1" noChangeShapeType="1" noTextEdit="1"/>
              </p:cNvSpPr>
              <p:nvPr/>
            </p:nvSpPr>
            <p:spPr>
              <a:xfrm>
                <a:off x="7884582" y="3009355"/>
                <a:ext cx="275514" cy="261610"/>
              </a:xfrm>
              <a:prstGeom prst="rect">
                <a:avLst/>
              </a:prstGeom>
              <a:blipFill>
                <a:blip r:embed="rId11"/>
                <a:stretch>
                  <a:fillRect l="-2174"/>
                </a:stretch>
              </a:blipFill>
            </p:spPr>
            <p:txBody>
              <a:bodyPr/>
              <a:lstStyle/>
              <a:p>
                <a:r>
                  <a:rPr lang="en-GB">
                    <a:noFill/>
                  </a:rPr>
                  <a:t> </a:t>
                </a:r>
              </a:p>
            </p:txBody>
          </p:sp>
        </mc:Fallback>
      </mc:AlternateContent>
      <p:sp>
        <p:nvSpPr>
          <p:cNvPr id="24" name="テキスト ボックス 23">
            <a:extLst>
              <a:ext uri="{FF2B5EF4-FFF2-40B4-BE49-F238E27FC236}">
                <a16:creationId xmlns:a16="http://schemas.microsoft.com/office/drawing/2014/main" id="{F4DB1FAF-8C3B-4251-9C21-61671212E066}"/>
              </a:ext>
            </a:extLst>
          </p:cNvPr>
          <p:cNvSpPr txBox="1"/>
          <p:nvPr/>
        </p:nvSpPr>
        <p:spPr>
          <a:xfrm>
            <a:off x="3714751" y="1172028"/>
            <a:ext cx="2667000" cy="461665"/>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on your calculator, press menu</a:t>
            </a:r>
            <a:endParaRPr lang="en-GB" sz="1200" dirty="0">
              <a:solidFill>
                <a:srgbClr val="FF0000"/>
              </a:solidFill>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F01D9922-49CF-4883-8EF8-1BF0B962A121}"/>
              </a:ext>
            </a:extLst>
          </p:cNvPr>
          <p:cNvSpPr txBox="1"/>
          <p:nvPr/>
        </p:nvSpPr>
        <p:spPr>
          <a:xfrm>
            <a:off x="3724275" y="2305559"/>
            <a:ext cx="2515432" cy="276999"/>
          </a:xfrm>
          <a:prstGeom prst="rect">
            <a:avLst/>
          </a:prstGeom>
          <a:noFill/>
        </p:spPr>
        <p:txBody>
          <a:bodyPr wrap="none" rtlCol="0">
            <a:spAutoFit/>
          </a:bodyPr>
          <a:lstStyle/>
          <a:p>
            <a:r>
              <a:rPr lang="en-US" sz="1200" dirty="0">
                <a:solidFill>
                  <a:srgbClr val="FF0000"/>
                </a:solidFill>
                <a:latin typeface="Comic Sans MS" panose="030F0702030302020204" pitchFamily="66" charset="0"/>
                <a:sym typeface="Wingdings" panose="05000000000000000000" pitchFamily="2" charset="2"/>
              </a:rPr>
              <a:t> Now press 7 for distributions</a:t>
            </a:r>
            <a:endParaRPr lang="en-GB" sz="1200" dirty="0">
              <a:solidFill>
                <a:srgbClr val="FF0000"/>
              </a:solidFill>
              <a:latin typeface="Comic Sans MS" panose="030F0702030302020204" pitchFamily="66" charset="0"/>
            </a:endParaRPr>
          </a:p>
        </p:txBody>
      </p:sp>
      <p:sp>
        <p:nvSpPr>
          <p:cNvPr id="26" name="テキスト ボックス 25">
            <a:extLst>
              <a:ext uri="{FF2B5EF4-FFF2-40B4-BE49-F238E27FC236}">
                <a16:creationId xmlns:a16="http://schemas.microsoft.com/office/drawing/2014/main" id="{9BBBC6E7-9625-405F-9979-84022CBF7853}"/>
              </a:ext>
            </a:extLst>
          </p:cNvPr>
          <p:cNvSpPr txBox="1"/>
          <p:nvPr/>
        </p:nvSpPr>
        <p:spPr>
          <a:xfrm>
            <a:off x="3726180" y="3565029"/>
            <a:ext cx="3208773" cy="461665"/>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press 2 for the normal cumulative distribution</a:t>
            </a:r>
            <a:endParaRPr lang="en-GB" sz="1200" dirty="0">
              <a:solidFill>
                <a:srgbClr val="FF0000"/>
              </a:solidFill>
              <a:latin typeface="Comic Sans MS" panose="030F0702030302020204" pitchFamily="66" charset="0"/>
            </a:endParaRPr>
          </a:p>
        </p:txBody>
      </p:sp>
      <p:sp>
        <p:nvSpPr>
          <p:cNvPr id="27" name="テキスト ボックス 26">
            <a:extLst>
              <a:ext uri="{FF2B5EF4-FFF2-40B4-BE49-F238E27FC236}">
                <a16:creationId xmlns:a16="http://schemas.microsoft.com/office/drawing/2014/main" id="{44573A26-B651-4536-A4E5-CFB46C561AE0}"/>
              </a:ext>
            </a:extLst>
          </p:cNvPr>
          <p:cNvSpPr txBox="1"/>
          <p:nvPr/>
        </p:nvSpPr>
        <p:spPr>
          <a:xfrm>
            <a:off x="3723805" y="4266842"/>
            <a:ext cx="3048188" cy="120032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the lower limit. If there is no lower limit, choose a value at least 5 standard deviations below the mean (so in this case any value less than or equal to 10 would be fine)</a:t>
            </a:r>
          </a:p>
          <a:p>
            <a:endParaRPr lang="en-GB" sz="1200" dirty="0">
              <a:solidFill>
                <a:srgbClr val="FF0000"/>
              </a:solidFill>
              <a:latin typeface="Comic Sans MS" panose="030F0702030302020204" pitchFamily="66" charset="0"/>
            </a:endParaRPr>
          </a:p>
        </p:txBody>
      </p:sp>
      <p:sp>
        <p:nvSpPr>
          <p:cNvPr id="28" name="テキスト ボックス 27">
            <a:extLst>
              <a:ext uri="{FF2B5EF4-FFF2-40B4-BE49-F238E27FC236}">
                <a16:creationId xmlns:a16="http://schemas.microsoft.com/office/drawing/2014/main" id="{536ECCEC-D19F-4043-A663-0BE342B2E573}"/>
              </a:ext>
            </a:extLst>
          </p:cNvPr>
          <p:cNvSpPr txBox="1"/>
          <p:nvPr/>
        </p:nvSpPr>
        <p:spPr>
          <a:xfrm>
            <a:off x="3714751" y="5569880"/>
            <a:ext cx="2827020"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the upper limit (in this case 33), the standard deviation and the mean</a:t>
            </a:r>
          </a:p>
        </p:txBody>
      </p:sp>
      <p:sp>
        <p:nvSpPr>
          <p:cNvPr id="29" name="テキスト ボックス 28">
            <a:extLst>
              <a:ext uri="{FF2B5EF4-FFF2-40B4-BE49-F238E27FC236}">
                <a16:creationId xmlns:a16="http://schemas.microsoft.com/office/drawing/2014/main" id="{E0B253B7-A5DD-48E9-A8C0-476B37F99938}"/>
              </a:ext>
            </a:extLst>
          </p:cNvPr>
          <p:cNvSpPr txBox="1"/>
          <p:nvPr/>
        </p:nvSpPr>
        <p:spPr>
          <a:xfrm>
            <a:off x="3724747" y="6279382"/>
            <a:ext cx="4378103" cy="27699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Press equals and the calculator will tell you the area!</a:t>
            </a: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B81BA0C7-B173-46CE-8657-FEB5086D79E2}"/>
                  </a:ext>
                </a:extLst>
              </p:cNvPr>
              <p:cNvSpPr txBox="1"/>
              <p:nvPr/>
            </p:nvSpPr>
            <p:spPr>
              <a:xfrm>
                <a:off x="2495550" y="35947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=0.773</m:t>
                      </m:r>
                      <m:r>
                        <a:rPr lang="en-US" sz="1400" i="1" dirty="0">
                          <a:solidFill>
                            <a:srgbClr val="FF0000"/>
                          </a:solidFill>
                          <a:latin typeface="Cambria Math" panose="02040503050406030204" pitchFamily="18" charset="0"/>
                        </a:rPr>
                        <m:t>3</m:t>
                      </m:r>
                    </m:oMath>
                  </m:oMathPara>
                </a14:m>
                <a:endParaRPr lang="en-GB" sz="1400" dirty="0">
                  <a:solidFill>
                    <a:srgbClr val="FF0000"/>
                  </a:solidFill>
                </a:endParaRPr>
              </a:p>
            </p:txBody>
          </p:sp>
        </mc:Choice>
        <mc:Fallback xmlns="">
          <p:sp>
            <p:nvSpPr>
              <p:cNvPr id="30" name="テキスト ボックス 29">
                <a:extLst>
                  <a:ext uri="{FF2B5EF4-FFF2-40B4-BE49-F238E27FC236}">
                    <a16:creationId xmlns:a16="http://schemas.microsoft.com/office/drawing/2014/main" id="{B81BA0C7-B173-46CE-8657-FEB5086D79E2}"/>
                  </a:ext>
                </a:extLst>
              </p:cNvPr>
              <p:cNvSpPr txBox="1">
                <a:spLocks noRot="1" noChangeAspect="1" noMove="1" noResize="1" noEditPoints="1" noAdjustHandles="1" noChangeArrowheads="1" noChangeShapeType="1" noTextEdit="1"/>
              </p:cNvSpPr>
              <p:nvPr/>
            </p:nvSpPr>
            <p:spPr>
              <a:xfrm>
                <a:off x="2495550" y="3594735"/>
                <a:ext cx="943079" cy="307777"/>
              </a:xfrm>
              <a:prstGeom prst="rect">
                <a:avLst/>
              </a:prstGeom>
              <a:blipFill>
                <a:blip r:embed="rId12"/>
                <a:stretch>
                  <a:fillRect/>
                </a:stretch>
              </a:blipFill>
            </p:spPr>
            <p:txBody>
              <a:bodyPr/>
              <a:lstStyle/>
              <a:p>
                <a:r>
                  <a:rPr lang="en-GB">
                    <a:noFill/>
                  </a:rPr>
                  <a:t> </a:t>
                </a:r>
              </a:p>
            </p:txBody>
          </p:sp>
        </mc:Fallback>
      </mc:AlternateContent>
      <p:pic>
        <p:nvPicPr>
          <p:cNvPr id="19" name="図 18">
            <a:extLst>
              <a:ext uri="{FF2B5EF4-FFF2-40B4-BE49-F238E27FC236}">
                <a16:creationId xmlns:a16="http://schemas.microsoft.com/office/drawing/2014/main" id="{3D2F05C6-E4DB-4400-8374-0EA199837C0F}"/>
              </a:ext>
            </a:extLst>
          </p:cNvPr>
          <p:cNvPicPr preferRelativeResize="0">
            <a:picLocks/>
          </p:cNvPicPr>
          <p:nvPr/>
        </p:nvPicPr>
        <p:blipFill rotWithShape="1">
          <a:blip r:embed="rId13">
            <a:extLst>
              <a:ext uri="{28A0092B-C50C-407E-A947-70E740481C1C}">
                <a14:useLocalDpi xmlns:a14="http://schemas.microsoft.com/office/drawing/2010/main" val="0"/>
              </a:ext>
            </a:extLst>
          </a:blip>
          <a:srcRect l="17120" t="40637" r="18673" b="23117"/>
          <a:stretch/>
        </p:blipFill>
        <p:spPr>
          <a:xfrm>
            <a:off x="4245460" y="1444510"/>
            <a:ext cx="1800000" cy="720000"/>
          </a:xfrm>
          <a:prstGeom prst="rect">
            <a:avLst/>
          </a:prstGeom>
        </p:spPr>
      </p:pic>
      <p:pic>
        <p:nvPicPr>
          <p:cNvPr id="31" name="図 30">
            <a:extLst>
              <a:ext uri="{FF2B5EF4-FFF2-40B4-BE49-F238E27FC236}">
                <a16:creationId xmlns:a16="http://schemas.microsoft.com/office/drawing/2014/main" id="{3DE41035-57C8-4E30-A945-36F6BD14A0CB}"/>
              </a:ext>
            </a:extLst>
          </p:cNvPr>
          <p:cNvPicPr preferRelativeResize="0">
            <a:picLocks/>
          </p:cNvPicPr>
          <p:nvPr/>
        </p:nvPicPr>
        <p:blipFill rotWithShape="1">
          <a:blip r:embed="rId14">
            <a:extLst>
              <a:ext uri="{28A0092B-C50C-407E-A947-70E740481C1C}">
                <a14:useLocalDpi xmlns:a14="http://schemas.microsoft.com/office/drawing/2010/main" val="0"/>
              </a:ext>
            </a:extLst>
          </a:blip>
          <a:srcRect l="20110" t="40827" r="18271" b="23617"/>
          <a:stretch/>
        </p:blipFill>
        <p:spPr>
          <a:xfrm>
            <a:off x="4252756" y="2605112"/>
            <a:ext cx="1800000" cy="720000"/>
          </a:xfrm>
          <a:prstGeom prst="rect">
            <a:avLst/>
          </a:prstGeom>
        </p:spPr>
      </p:pic>
      <p:pic>
        <p:nvPicPr>
          <p:cNvPr id="33" name="図 32">
            <a:extLst>
              <a:ext uri="{FF2B5EF4-FFF2-40B4-BE49-F238E27FC236}">
                <a16:creationId xmlns:a16="http://schemas.microsoft.com/office/drawing/2014/main" id="{53A79053-0D7E-4434-A699-C33ACA6632B6}"/>
              </a:ext>
            </a:extLst>
          </p:cNvPr>
          <p:cNvPicPr preferRelativeResize="0">
            <a:picLocks/>
          </p:cNvPicPr>
          <p:nvPr/>
        </p:nvPicPr>
        <p:blipFill rotWithShape="1">
          <a:blip r:embed="rId15">
            <a:extLst>
              <a:ext uri="{28A0092B-C50C-407E-A947-70E740481C1C}">
                <a14:useLocalDpi xmlns:a14="http://schemas.microsoft.com/office/drawing/2010/main" val="0"/>
              </a:ext>
            </a:extLst>
          </a:blip>
          <a:srcRect l="15335" t="38256" r="15281" b="21701"/>
          <a:stretch/>
        </p:blipFill>
        <p:spPr>
          <a:xfrm>
            <a:off x="7022236" y="3407180"/>
            <a:ext cx="1800000" cy="720000"/>
          </a:xfrm>
          <a:prstGeom prst="rect">
            <a:avLst/>
          </a:prstGeom>
        </p:spPr>
      </p:pic>
      <p:pic>
        <p:nvPicPr>
          <p:cNvPr id="35" name="図 34">
            <a:extLst>
              <a:ext uri="{FF2B5EF4-FFF2-40B4-BE49-F238E27FC236}">
                <a16:creationId xmlns:a16="http://schemas.microsoft.com/office/drawing/2014/main" id="{5A44150B-5BD2-4E00-A66C-FA5AC05D761C}"/>
              </a:ext>
            </a:extLst>
          </p:cNvPr>
          <p:cNvPicPr preferRelativeResize="0">
            <a:picLocks/>
          </p:cNvPicPr>
          <p:nvPr/>
        </p:nvPicPr>
        <p:blipFill rotWithShape="1">
          <a:blip r:embed="rId16">
            <a:extLst>
              <a:ext uri="{28A0092B-C50C-407E-A947-70E740481C1C}">
                <a14:useLocalDpi xmlns:a14="http://schemas.microsoft.com/office/drawing/2010/main" val="0"/>
              </a:ext>
            </a:extLst>
          </a:blip>
          <a:srcRect l="18714" t="34822" r="16303" b="27897"/>
          <a:stretch/>
        </p:blipFill>
        <p:spPr>
          <a:xfrm>
            <a:off x="7024608" y="4401127"/>
            <a:ext cx="1800000" cy="720000"/>
          </a:xfrm>
          <a:prstGeom prst="rect">
            <a:avLst/>
          </a:prstGeom>
        </p:spPr>
      </p:pic>
      <p:pic>
        <p:nvPicPr>
          <p:cNvPr id="37" name="図 36">
            <a:extLst>
              <a:ext uri="{FF2B5EF4-FFF2-40B4-BE49-F238E27FC236}">
                <a16:creationId xmlns:a16="http://schemas.microsoft.com/office/drawing/2014/main" id="{D4796689-31A2-4515-8709-ED2D33BBAA0B}"/>
              </a:ext>
            </a:extLst>
          </p:cNvPr>
          <p:cNvPicPr preferRelativeResize="0">
            <a:picLocks/>
          </p:cNvPicPr>
          <p:nvPr/>
        </p:nvPicPr>
        <p:blipFill rotWithShape="1">
          <a:blip r:embed="rId17">
            <a:extLst>
              <a:ext uri="{28A0092B-C50C-407E-A947-70E740481C1C}">
                <a14:useLocalDpi xmlns:a14="http://schemas.microsoft.com/office/drawing/2010/main" val="0"/>
              </a:ext>
            </a:extLst>
          </a:blip>
          <a:srcRect l="22222" t="38295" r="13312" b="23560"/>
          <a:stretch/>
        </p:blipFill>
        <p:spPr>
          <a:xfrm>
            <a:off x="7036914" y="5498617"/>
            <a:ext cx="1800000" cy="720000"/>
          </a:xfrm>
          <a:prstGeom prst="rect">
            <a:avLst/>
          </a:prstGeom>
        </p:spPr>
      </p:pic>
    </p:spTree>
    <p:extLst>
      <p:ext uri="{BB962C8B-B14F-4D97-AF65-F5344CB8AC3E}">
        <p14:creationId xmlns:p14="http://schemas.microsoft.com/office/powerpoint/2010/main" val="662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linds(horizont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linds(horizont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linds(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linds(horizontal)">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blinds(horizontal)">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linds(horizont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blinds(horizontal)">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linds(horizontal)">
                                      <p:cBhvr>
                                        <p:cTn id="103" dur="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blinds(horizontal)">
                                      <p:cBhvr>
                                        <p:cTn id="108" dur="500"/>
                                        <p:tgtEl>
                                          <p:spTgt spid="37"/>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blinds(horizontal)">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blinds(horizontal)">
                                      <p:cBhvr>
                                        <p:cTn id="1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4" grpId="0"/>
      <p:bldP spid="16" grpId="0"/>
      <p:bldP spid="22" grpId="0"/>
      <p:bldP spid="24" grpId="0"/>
      <p:bldP spid="25" grpId="0"/>
      <p:bldP spid="26"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フリーフォーム: 図形 22">
            <a:extLst>
              <a:ext uri="{FF2B5EF4-FFF2-40B4-BE49-F238E27FC236}">
                <a16:creationId xmlns:a16="http://schemas.microsoft.com/office/drawing/2014/main" id="{14873504-3E64-4BA3-9ED8-0586A36DFCBA}"/>
              </a:ext>
            </a:extLst>
          </p:cNvPr>
          <p:cNvSpPr/>
          <p:nvPr/>
        </p:nvSpPr>
        <p:spPr>
          <a:xfrm flipH="1">
            <a:off x="7209190" y="1443990"/>
            <a:ext cx="1459036" cy="1590675"/>
          </a:xfrm>
          <a:custGeom>
            <a:avLst/>
            <a:gdLst>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0 w 1247775"/>
              <a:gd name="connsiteY18"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61913 w 1247775"/>
              <a:gd name="connsiteY18" fmla="*/ 1562100 h 1590675"/>
              <a:gd name="connsiteX19" fmla="*/ 0 w 1247775"/>
              <a:gd name="connsiteY19"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2382 w 1247775"/>
              <a:gd name="connsiteY18" fmla="*/ 1550194 h 1590675"/>
              <a:gd name="connsiteX19" fmla="*/ 0 w 1247775"/>
              <a:gd name="connsiteY19" fmla="*/ 1590675 h 1590675"/>
              <a:gd name="connsiteX0" fmla="*/ 0 w 1458921"/>
              <a:gd name="connsiteY0" fmla="*/ 1590675 h 1590675"/>
              <a:gd name="connsiteX1" fmla="*/ 1247775 w 1458921"/>
              <a:gd name="connsiteY1" fmla="*/ 1590675 h 1590675"/>
              <a:gd name="connsiteX2" fmla="*/ 1458913 w 1458921"/>
              <a:gd name="connsiteY2" fmla="*/ 1423988 h 1590675"/>
              <a:gd name="connsiteX3" fmla="*/ 1185863 w 1458921"/>
              <a:gd name="connsiteY3" fmla="*/ 819150 h 1590675"/>
              <a:gd name="connsiteX4" fmla="*/ 1133475 w 1458921"/>
              <a:gd name="connsiteY4" fmla="*/ 542925 h 1590675"/>
              <a:gd name="connsiteX5" fmla="*/ 1102519 w 1458921"/>
              <a:gd name="connsiteY5" fmla="*/ 321469 h 1590675"/>
              <a:gd name="connsiteX6" fmla="*/ 1052513 w 1458921"/>
              <a:gd name="connsiteY6" fmla="*/ 126206 h 1590675"/>
              <a:gd name="connsiteX7" fmla="*/ 995363 w 1458921"/>
              <a:gd name="connsiteY7" fmla="*/ 9525 h 1590675"/>
              <a:gd name="connsiteX8" fmla="*/ 966788 w 1458921"/>
              <a:gd name="connsiteY8" fmla="*/ 0 h 1590675"/>
              <a:gd name="connsiteX9" fmla="*/ 914400 w 1458921"/>
              <a:gd name="connsiteY9" fmla="*/ 4763 h 1590675"/>
              <a:gd name="connsiteX10" fmla="*/ 888207 w 1458921"/>
              <a:gd name="connsiteY10" fmla="*/ 57150 h 1590675"/>
              <a:gd name="connsiteX11" fmla="*/ 833438 w 1458921"/>
              <a:gd name="connsiteY11" fmla="*/ 242888 h 1590675"/>
              <a:gd name="connsiteX12" fmla="*/ 790575 w 1458921"/>
              <a:gd name="connsiteY12" fmla="*/ 466725 h 1590675"/>
              <a:gd name="connsiteX13" fmla="*/ 742950 w 1458921"/>
              <a:gd name="connsiteY13" fmla="*/ 792956 h 1590675"/>
              <a:gd name="connsiteX14" fmla="*/ 678657 w 1458921"/>
              <a:gd name="connsiteY14" fmla="*/ 1062038 h 1590675"/>
              <a:gd name="connsiteX15" fmla="*/ 573882 w 1458921"/>
              <a:gd name="connsiteY15" fmla="*/ 1319213 h 1590675"/>
              <a:gd name="connsiteX16" fmla="*/ 402432 w 1458921"/>
              <a:gd name="connsiteY16" fmla="*/ 1445419 h 1590675"/>
              <a:gd name="connsiteX17" fmla="*/ 183357 w 1458921"/>
              <a:gd name="connsiteY17" fmla="*/ 1519238 h 1590675"/>
              <a:gd name="connsiteX18" fmla="*/ 2382 w 1458921"/>
              <a:gd name="connsiteY18" fmla="*/ 1550194 h 1590675"/>
              <a:gd name="connsiteX19" fmla="*/ 0 w 1458921"/>
              <a:gd name="connsiteY19" fmla="*/ 1590675 h 1590675"/>
              <a:gd name="connsiteX0" fmla="*/ 0 w 1459036"/>
              <a:gd name="connsiteY0" fmla="*/ 1590675 h 1590675"/>
              <a:gd name="connsiteX1" fmla="*/ 1447800 w 1459036"/>
              <a:gd name="connsiteY1" fmla="*/ 1577975 h 1590675"/>
              <a:gd name="connsiteX2" fmla="*/ 1458913 w 1459036"/>
              <a:gd name="connsiteY2" fmla="*/ 1423988 h 1590675"/>
              <a:gd name="connsiteX3" fmla="*/ 1185863 w 1459036"/>
              <a:gd name="connsiteY3" fmla="*/ 819150 h 1590675"/>
              <a:gd name="connsiteX4" fmla="*/ 1133475 w 1459036"/>
              <a:gd name="connsiteY4" fmla="*/ 542925 h 1590675"/>
              <a:gd name="connsiteX5" fmla="*/ 1102519 w 1459036"/>
              <a:gd name="connsiteY5" fmla="*/ 321469 h 1590675"/>
              <a:gd name="connsiteX6" fmla="*/ 1052513 w 1459036"/>
              <a:gd name="connsiteY6" fmla="*/ 126206 h 1590675"/>
              <a:gd name="connsiteX7" fmla="*/ 995363 w 1459036"/>
              <a:gd name="connsiteY7" fmla="*/ 9525 h 1590675"/>
              <a:gd name="connsiteX8" fmla="*/ 966788 w 1459036"/>
              <a:gd name="connsiteY8" fmla="*/ 0 h 1590675"/>
              <a:gd name="connsiteX9" fmla="*/ 914400 w 1459036"/>
              <a:gd name="connsiteY9" fmla="*/ 4763 h 1590675"/>
              <a:gd name="connsiteX10" fmla="*/ 888207 w 1459036"/>
              <a:gd name="connsiteY10" fmla="*/ 57150 h 1590675"/>
              <a:gd name="connsiteX11" fmla="*/ 833438 w 1459036"/>
              <a:gd name="connsiteY11" fmla="*/ 242888 h 1590675"/>
              <a:gd name="connsiteX12" fmla="*/ 790575 w 1459036"/>
              <a:gd name="connsiteY12" fmla="*/ 466725 h 1590675"/>
              <a:gd name="connsiteX13" fmla="*/ 742950 w 1459036"/>
              <a:gd name="connsiteY13" fmla="*/ 792956 h 1590675"/>
              <a:gd name="connsiteX14" fmla="*/ 678657 w 1459036"/>
              <a:gd name="connsiteY14" fmla="*/ 1062038 h 1590675"/>
              <a:gd name="connsiteX15" fmla="*/ 573882 w 1459036"/>
              <a:gd name="connsiteY15" fmla="*/ 1319213 h 1590675"/>
              <a:gd name="connsiteX16" fmla="*/ 402432 w 1459036"/>
              <a:gd name="connsiteY16" fmla="*/ 1445419 h 1590675"/>
              <a:gd name="connsiteX17" fmla="*/ 183357 w 1459036"/>
              <a:gd name="connsiteY17" fmla="*/ 1519238 h 1590675"/>
              <a:gd name="connsiteX18" fmla="*/ 2382 w 1459036"/>
              <a:gd name="connsiteY18" fmla="*/ 1550194 h 1590675"/>
              <a:gd name="connsiteX19" fmla="*/ 0 w 1459036"/>
              <a:gd name="connsiteY19" fmla="*/ 1590675 h 1590675"/>
              <a:gd name="connsiteX0" fmla="*/ 0 w 1459036"/>
              <a:gd name="connsiteY0" fmla="*/ 1590675 h 1590675"/>
              <a:gd name="connsiteX1" fmla="*/ 1447800 w 1459036"/>
              <a:gd name="connsiteY1" fmla="*/ 1577975 h 1590675"/>
              <a:gd name="connsiteX2" fmla="*/ 1458913 w 1459036"/>
              <a:gd name="connsiteY2" fmla="*/ 1423988 h 1590675"/>
              <a:gd name="connsiteX3" fmla="*/ 1268413 w 1459036"/>
              <a:gd name="connsiteY3" fmla="*/ 1187450 h 1590675"/>
              <a:gd name="connsiteX4" fmla="*/ 1133475 w 1459036"/>
              <a:gd name="connsiteY4" fmla="*/ 542925 h 1590675"/>
              <a:gd name="connsiteX5" fmla="*/ 1102519 w 1459036"/>
              <a:gd name="connsiteY5" fmla="*/ 321469 h 1590675"/>
              <a:gd name="connsiteX6" fmla="*/ 1052513 w 1459036"/>
              <a:gd name="connsiteY6" fmla="*/ 126206 h 1590675"/>
              <a:gd name="connsiteX7" fmla="*/ 995363 w 1459036"/>
              <a:gd name="connsiteY7" fmla="*/ 9525 h 1590675"/>
              <a:gd name="connsiteX8" fmla="*/ 966788 w 1459036"/>
              <a:gd name="connsiteY8" fmla="*/ 0 h 1590675"/>
              <a:gd name="connsiteX9" fmla="*/ 914400 w 1459036"/>
              <a:gd name="connsiteY9" fmla="*/ 4763 h 1590675"/>
              <a:gd name="connsiteX10" fmla="*/ 888207 w 1459036"/>
              <a:gd name="connsiteY10" fmla="*/ 57150 h 1590675"/>
              <a:gd name="connsiteX11" fmla="*/ 833438 w 1459036"/>
              <a:gd name="connsiteY11" fmla="*/ 242888 h 1590675"/>
              <a:gd name="connsiteX12" fmla="*/ 790575 w 1459036"/>
              <a:gd name="connsiteY12" fmla="*/ 466725 h 1590675"/>
              <a:gd name="connsiteX13" fmla="*/ 742950 w 1459036"/>
              <a:gd name="connsiteY13" fmla="*/ 792956 h 1590675"/>
              <a:gd name="connsiteX14" fmla="*/ 678657 w 1459036"/>
              <a:gd name="connsiteY14" fmla="*/ 1062038 h 1590675"/>
              <a:gd name="connsiteX15" fmla="*/ 573882 w 1459036"/>
              <a:gd name="connsiteY15" fmla="*/ 1319213 h 1590675"/>
              <a:gd name="connsiteX16" fmla="*/ 402432 w 1459036"/>
              <a:gd name="connsiteY16" fmla="*/ 1445419 h 1590675"/>
              <a:gd name="connsiteX17" fmla="*/ 183357 w 1459036"/>
              <a:gd name="connsiteY17" fmla="*/ 1519238 h 1590675"/>
              <a:gd name="connsiteX18" fmla="*/ 2382 w 1459036"/>
              <a:gd name="connsiteY18" fmla="*/ 1550194 h 1590675"/>
              <a:gd name="connsiteX19" fmla="*/ 0 w 1459036"/>
              <a:gd name="connsiteY19" fmla="*/ 1590675 h 1590675"/>
              <a:gd name="connsiteX0" fmla="*/ 0 w 1459036"/>
              <a:gd name="connsiteY0" fmla="*/ 1590675 h 1590675"/>
              <a:gd name="connsiteX1" fmla="*/ 1447800 w 1459036"/>
              <a:gd name="connsiteY1" fmla="*/ 1577975 h 1590675"/>
              <a:gd name="connsiteX2" fmla="*/ 1458913 w 1459036"/>
              <a:gd name="connsiteY2" fmla="*/ 1423988 h 1590675"/>
              <a:gd name="connsiteX3" fmla="*/ 1268413 w 1459036"/>
              <a:gd name="connsiteY3" fmla="*/ 1187450 h 1590675"/>
              <a:gd name="connsiteX4" fmla="*/ 1133475 w 1459036"/>
              <a:gd name="connsiteY4" fmla="*/ 542925 h 1590675"/>
              <a:gd name="connsiteX5" fmla="*/ 1102519 w 1459036"/>
              <a:gd name="connsiteY5" fmla="*/ 321469 h 1590675"/>
              <a:gd name="connsiteX6" fmla="*/ 1052513 w 1459036"/>
              <a:gd name="connsiteY6" fmla="*/ 126206 h 1590675"/>
              <a:gd name="connsiteX7" fmla="*/ 995363 w 1459036"/>
              <a:gd name="connsiteY7" fmla="*/ 9525 h 1590675"/>
              <a:gd name="connsiteX8" fmla="*/ 966788 w 1459036"/>
              <a:gd name="connsiteY8" fmla="*/ 0 h 1590675"/>
              <a:gd name="connsiteX9" fmla="*/ 914400 w 1459036"/>
              <a:gd name="connsiteY9" fmla="*/ 4763 h 1590675"/>
              <a:gd name="connsiteX10" fmla="*/ 888207 w 1459036"/>
              <a:gd name="connsiteY10" fmla="*/ 57150 h 1590675"/>
              <a:gd name="connsiteX11" fmla="*/ 833438 w 1459036"/>
              <a:gd name="connsiteY11" fmla="*/ 242888 h 1590675"/>
              <a:gd name="connsiteX12" fmla="*/ 790575 w 1459036"/>
              <a:gd name="connsiteY12" fmla="*/ 466725 h 1590675"/>
              <a:gd name="connsiteX13" fmla="*/ 742950 w 1459036"/>
              <a:gd name="connsiteY13" fmla="*/ 792956 h 1590675"/>
              <a:gd name="connsiteX14" fmla="*/ 678657 w 1459036"/>
              <a:gd name="connsiteY14" fmla="*/ 1062038 h 1590675"/>
              <a:gd name="connsiteX15" fmla="*/ 573882 w 1459036"/>
              <a:gd name="connsiteY15" fmla="*/ 1319213 h 1590675"/>
              <a:gd name="connsiteX16" fmla="*/ 402432 w 1459036"/>
              <a:gd name="connsiteY16" fmla="*/ 1445419 h 1590675"/>
              <a:gd name="connsiteX17" fmla="*/ 183357 w 1459036"/>
              <a:gd name="connsiteY17" fmla="*/ 1519238 h 1590675"/>
              <a:gd name="connsiteX18" fmla="*/ 2382 w 1459036"/>
              <a:gd name="connsiteY18" fmla="*/ 1550194 h 1590675"/>
              <a:gd name="connsiteX19" fmla="*/ 0 w 1459036"/>
              <a:gd name="connsiteY19" fmla="*/ 1590675 h 1590675"/>
              <a:gd name="connsiteX0" fmla="*/ 0 w 1459036"/>
              <a:gd name="connsiteY0" fmla="*/ 1590675 h 1590675"/>
              <a:gd name="connsiteX1" fmla="*/ 1447800 w 1459036"/>
              <a:gd name="connsiteY1" fmla="*/ 1577975 h 1590675"/>
              <a:gd name="connsiteX2" fmla="*/ 1458913 w 1459036"/>
              <a:gd name="connsiteY2" fmla="*/ 1423988 h 1590675"/>
              <a:gd name="connsiteX3" fmla="*/ 1268413 w 1459036"/>
              <a:gd name="connsiteY3" fmla="*/ 1187450 h 1590675"/>
              <a:gd name="connsiteX4" fmla="*/ 1133475 w 1459036"/>
              <a:gd name="connsiteY4" fmla="*/ 542925 h 1590675"/>
              <a:gd name="connsiteX5" fmla="*/ 1102519 w 1459036"/>
              <a:gd name="connsiteY5" fmla="*/ 321469 h 1590675"/>
              <a:gd name="connsiteX6" fmla="*/ 1052513 w 1459036"/>
              <a:gd name="connsiteY6" fmla="*/ 126206 h 1590675"/>
              <a:gd name="connsiteX7" fmla="*/ 995363 w 1459036"/>
              <a:gd name="connsiteY7" fmla="*/ 9525 h 1590675"/>
              <a:gd name="connsiteX8" fmla="*/ 966788 w 1459036"/>
              <a:gd name="connsiteY8" fmla="*/ 0 h 1590675"/>
              <a:gd name="connsiteX9" fmla="*/ 914400 w 1459036"/>
              <a:gd name="connsiteY9" fmla="*/ 4763 h 1590675"/>
              <a:gd name="connsiteX10" fmla="*/ 888207 w 1459036"/>
              <a:gd name="connsiteY10" fmla="*/ 57150 h 1590675"/>
              <a:gd name="connsiteX11" fmla="*/ 833438 w 1459036"/>
              <a:gd name="connsiteY11" fmla="*/ 242888 h 1590675"/>
              <a:gd name="connsiteX12" fmla="*/ 790575 w 1459036"/>
              <a:gd name="connsiteY12" fmla="*/ 466725 h 1590675"/>
              <a:gd name="connsiteX13" fmla="*/ 742950 w 1459036"/>
              <a:gd name="connsiteY13" fmla="*/ 792956 h 1590675"/>
              <a:gd name="connsiteX14" fmla="*/ 678657 w 1459036"/>
              <a:gd name="connsiteY14" fmla="*/ 1062038 h 1590675"/>
              <a:gd name="connsiteX15" fmla="*/ 573882 w 1459036"/>
              <a:gd name="connsiteY15" fmla="*/ 1319213 h 1590675"/>
              <a:gd name="connsiteX16" fmla="*/ 402432 w 1459036"/>
              <a:gd name="connsiteY16" fmla="*/ 1445419 h 1590675"/>
              <a:gd name="connsiteX17" fmla="*/ 183357 w 1459036"/>
              <a:gd name="connsiteY17" fmla="*/ 1519238 h 1590675"/>
              <a:gd name="connsiteX18" fmla="*/ 2382 w 1459036"/>
              <a:gd name="connsiteY18" fmla="*/ 1550194 h 1590675"/>
              <a:gd name="connsiteX19" fmla="*/ 0 w 1459036"/>
              <a:gd name="connsiteY19" fmla="*/ 15906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9036" h="1590675">
                <a:moveTo>
                  <a:pt x="0" y="1590675"/>
                </a:moveTo>
                <a:lnTo>
                  <a:pt x="1447800" y="1577975"/>
                </a:lnTo>
                <a:cubicBezTo>
                  <a:pt x="1446213" y="1408113"/>
                  <a:pt x="1460500" y="1593850"/>
                  <a:pt x="1458913" y="1423988"/>
                </a:cubicBezTo>
                <a:cubicBezTo>
                  <a:pt x="1395413" y="1345142"/>
                  <a:pt x="1325563" y="1323446"/>
                  <a:pt x="1268413" y="1187450"/>
                </a:cubicBezTo>
                <a:cubicBezTo>
                  <a:pt x="1198034" y="972608"/>
                  <a:pt x="1178454" y="757767"/>
                  <a:pt x="1133475" y="542925"/>
                </a:cubicBezTo>
                <a:lnTo>
                  <a:pt x="1102519" y="321469"/>
                </a:lnTo>
                <a:lnTo>
                  <a:pt x="1052513" y="126206"/>
                </a:lnTo>
                <a:lnTo>
                  <a:pt x="995363" y="9525"/>
                </a:lnTo>
                <a:lnTo>
                  <a:pt x="966788" y="0"/>
                </a:lnTo>
                <a:lnTo>
                  <a:pt x="914400" y="4763"/>
                </a:lnTo>
                <a:lnTo>
                  <a:pt x="888207" y="57150"/>
                </a:lnTo>
                <a:lnTo>
                  <a:pt x="833438" y="242888"/>
                </a:lnTo>
                <a:lnTo>
                  <a:pt x="790575" y="466725"/>
                </a:lnTo>
                <a:lnTo>
                  <a:pt x="742950" y="792956"/>
                </a:lnTo>
                <a:lnTo>
                  <a:pt x="678657" y="1062038"/>
                </a:lnTo>
                <a:lnTo>
                  <a:pt x="573882" y="1319213"/>
                </a:lnTo>
                <a:lnTo>
                  <a:pt x="402432" y="1445419"/>
                </a:lnTo>
                <a:lnTo>
                  <a:pt x="183357" y="1519238"/>
                </a:lnTo>
                <a:lnTo>
                  <a:pt x="2382" y="1550194"/>
                </a:lnTo>
                <a:lnTo>
                  <a:pt x="0" y="15906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Given that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(30,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4</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GB"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&lt;33</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≥24)</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c</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(33.5&lt;</m:t>
                    </m:r>
                    <m:r>
                      <a:rPr lang="en-US" sz="1600" b="0" i="1" smtClean="0">
                        <a:latin typeface="Cambria Math" panose="02040503050406030204" pitchFamily="18" charset="0"/>
                      </a:rPr>
                      <m:t>𝑋</m:t>
                    </m:r>
                    <m:r>
                      <a:rPr lang="en-US" sz="1600" b="0" i="1" smtClean="0">
                        <a:latin typeface="Cambria Math" panose="02040503050406030204" pitchFamily="18" charset="0"/>
                      </a:rPr>
                      <m:t>&lt;38.2)</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d</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&lt;27 </m:t>
                    </m:r>
                    <m:r>
                      <a:rPr lang="en-US" sz="1600" b="0" i="1" smtClean="0">
                        <a:latin typeface="Cambria Math" panose="02040503050406030204" pitchFamily="18" charset="0"/>
                      </a:rPr>
                      <m:t>𝑜𝑟</m:t>
                    </m:r>
                    <m:r>
                      <a:rPr lang="en-US" sz="1600" b="0" i="1" smtClean="0">
                        <a:latin typeface="Cambria Math" panose="02040503050406030204" pitchFamily="18" charset="0"/>
                      </a:rPr>
                      <m:t> </m:t>
                    </m:r>
                    <m:r>
                      <a:rPr lang="en-US" sz="1600" b="0" i="1" smtClean="0">
                        <a:latin typeface="Cambria Math" panose="02040503050406030204" pitchFamily="18" charset="0"/>
                      </a:rPr>
                      <m:t>𝑋</m:t>
                    </m:r>
                    <m:r>
                      <a:rPr lang="en-US" sz="1600" b="0" i="1" smtClean="0">
                        <a:latin typeface="Cambria Math" panose="02040503050406030204" pitchFamily="18" charset="0"/>
                      </a:rPr>
                      <m:t>&gt;32)</m:t>
                    </m:r>
                  </m:oMath>
                </a14:m>
                <a:endParaRPr lang="en-GB"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Even</a:t>
                </a:r>
                <a:r>
                  <a:rPr lang="en-GB" sz="1600" dirty="0">
                    <a:latin typeface="Comic Sans MS" panose="030F0702030302020204" pitchFamily="66" charset="0"/>
                  </a:rPr>
                  <a:t> though we will use your calculator, we should still sketch the situation…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p:grpSp>
        <p:nvGrpSpPr>
          <p:cNvPr id="5" name="グループ化 4">
            <a:extLst>
              <a:ext uri="{FF2B5EF4-FFF2-40B4-BE49-F238E27FC236}">
                <a16:creationId xmlns:a16="http://schemas.microsoft.com/office/drawing/2014/main" id="{99648DA2-D0F8-45BC-BA36-657714024522}"/>
              </a:ext>
            </a:extLst>
          </p:cNvPr>
          <p:cNvGrpSpPr/>
          <p:nvPr/>
        </p:nvGrpSpPr>
        <p:grpSpPr>
          <a:xfrm>
            <a:off x="6446705" y="1209008"/>
            <a:ext cx="2414727" cy="1955373"/>
            <a:chOff x="4499342" y="1196752"/>
            <a:chExt cx="4507848" cy="3733383"/>
          </a:xfrm>
        </p:grpSpPr>
        <p:cxnSp>
          <p:nvCxnSpPr>
            <p:cNvPr id="6" name="直線矢印コネクタ 5">
              <a:extLst>
                <a:ext uri="{FF2B5EF4-FFF2-40B4-BE49-F238E27FC236}">
                  <a16:creationId xmlns:a16="http://schemas.microsoft.com/office/drawing/2014/main" id="{0A9284AC-C34A-4460-87B6-3AFCE0BB5174}"/>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F1F4E101-108B-4B15-BBCD-2E4FDA1C08C9}"/>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4D5666A-9CAD-4901-99D9-AA153152610B}"/>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DCAEC4C-E25B-4A83-BA3E-DF1509A5AEDB}"/>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0" name="グループ化 9">
              <a:extLst>
                <a:ext uri="{FF2B5EF4-FFF2-40B4-BE49-F238E27FC236}">
                  <a16:creationId xmlns:a16="http://schemas.microsoft.com/office/drawing/2014/main" id="{A0EEA399-470C-469E-9630-CE071BD8E6DB}"/>
                </a:ext>
              </a:extLst>
            </p:cNvPr>
            <p:cNvGrpSpPr/>
            <p:nvPr/>
          </p:nvGrpSpPr>
          <p:grpSpPr>
            <a:xfrm>
              <a:off x="5058300" y="1628800"/>
              <a:ext cx="3637208" cy="2973657"/>
              <a:chOff x="5004048" y="1412776"/>
              <a:chExt cx="3637208" cy="2973657"/>
            </a:xfrm>
          </p:grpSpPr>
          <p:sp>
            <p:nvSpPr>
              <p:cNvPr id="11" name="Freeform 22">
                <a:extLst>
                  <a:ext uri="{FF2B5EF4-FFF2-40B4-BE49-F238E27FC236}">
                    <a16:creationId xmlns:a16="http://schemas.microsoft.com/office/drawing/2014/main" id="{E589D7AF-B344-4DC5-80C9-870A9D641455}"/>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22">
                <a:extLst>
                  <a:ext uri="{FF2B5EF4-FFF2-40B4-BE49-F238E27FC236}">
                    <a16:creationId xmlns:a16="http://schemas.microsoft.com/office/drawing/2014/main" id="{779498AD-11C2-4E7B-9C2D-1C098BC04AD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5E2A8096-ED85-4D62-98DA-E9DF0B00D3DD}"/>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=30</m:t>
                      </m:r>
                    </m:oMath>
                  </m:oMathPara>
                </a14:m>
                <a:endParaRPr lang="en-GB" dirty="0"/>
              </a:p>
            </p:txBody>
          </p:sp>
        </mc:Choice>
        <mc:Fallback xmlns="">
          <p:sp>
            <p:nvSpPr>
              <p:cNvPr id="13" name="テキスト ボックス 12">
                <a:extLst>
                  <a:ext uri="{FF2B5EF4-FFF2-40B4-BE49-F238E27FC236}">
                    <a16:creationId xmlns:a16="http://schemas.microsoft.com/office/drawing/2014/main" id="{5E2A8096-ED85-4D62-98DA-E9DF0B00D3DD}"/>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D88DBB3-94B1-4AE8-962F-B20EB757EBC8}"/>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oMath>
                  </m:oMathPara>
                </a14:m>
                <a:endParaRPr lang="en-GB" dirty="0"/>
              </a:p>
            </p:txBody>
          </p:sp>
        </mc:Choice>
        <mc:Fallback xmlns="">
          <p:sp>
            <p:nvSpPr>
              <p:cNvPr id="14" name="テキスト ボックス 13">
                <a:extLst>
                  <a:ext uri="{FF2B5EF4-FFF2-40B4-BE49-F238E27FC236}">
                    <a16:creationId xmlns:a16="http://schemas.microsoft.com/office/drawing/2014/main" id="{DD88DBB3-94B1-4AE8-962F-B20EB757EBC8}"/>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DA2CF078-819F-42D9-AB53-28D547CF4E6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30</m:t>
                      </m:r>
                    </m:oMath>
                  </m:oMathPara>
                </a14:m>
                <a:endParaRPr lang="en-GB" sz="1100" dirty="0">
                  <a:solidFill>
                    <a:srgbClr val="0000FF"/>
                  </a:solidFill>
                  <a:latin typeface="Comic Sans MS" panose="030F0702030302020204" pitchFamily="66" charset="0"/>
                </a:endParaRPr>
              </a:p>
            </p:txBody>
          </p:sp>
        </mc:Choice>
        <mc:Fallback xmlns="">
          <p:sp>
            <p:nvSpPr>
              <p:cNvPr id="16" name="テキスト ボックス 15">
                <a:extLst>
                  <a:ext uri="{FF2B5EF4-FFF2-40B4-BE49-F238E27FC236}">
                    <a16:creationId xmlns:a16="http://schemas.microsoft.com/office/drawing/2014/main" id="{DA2CF078-819F-42D9-AB53-28D547CF4E6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95C18338-C6C4-4880-858F-5A7D77530CD9}"/>
              </a:ext>
            </a:extLst>
          </p:cNvPr>
          <p:cNvCxnSpPr>
            <a:cxnSpLocks/>
          </p:cNvCxnSpPr>
          <p:nvPr/>
        </p:nvCxnSpPr>
        <p:spPr>
          <a:xfrm flipV="1">
            <a:off x="7223832" y="2867025"/>
            <a:ext cx="0" cy="136754"/>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8547A41C-41F2-4F3B-A527-E3256B6572F7}"/>
                  </a:ext>
                </a:extLst>
              </p:cNvPr>
              <p:cNvSpPr txBox="1"/>
              <p:nvPr/>
            </p:nvSpPr>
            <p:spPr>
              <a:xfrm>
                <a:off x="7174017" y="3018880"/>
                <a:ext cx="194523"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24</m:t>
                      </m:r>
                    </m:oMath>
                  </m:oMathPara>
                </a14:m>
                <a:endParaRPr lang="en-GB" sz="1100" dirty="0">
                  <a:solidFill>
                    <a:srgbClr val="0000FF"/>
                  </a:solidFill>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8547A41C-41F2-4F3B-A527-E3256B6572F7}"/>
                  </a:ext>
                </a:extLst>
              </p:cNvPr>
              <p:cNvSpPr txBox="1">
                <a:spLocks noRot="1" noChangeAspect="1" noMove="1" noResize="1" noEditPoints="1" noAdjustHandles="1" noChangeArrowheads="1" noChangeShapeType="1" noTextEdit="1"/>
              </p:cNvSpPr>
              <p:nvPr/>
            </p:nvSpPr>
            <p:spPr>
              <a:xfrm>
                <a:off x="7174017" y="3018880"/>
                <a:ext cx="194523" cy="261610"/>
              </a:xfrm>
              <a:prstGeom prst="rect">
                <a:avLst/>
              </a:prstGeom>
              <a:blipFill>
                <a:blip r:embed="rId11"/>
                <a:stretch>
                  <a:fillRect l="-25000" r="-6250"/>
                </a:stretch>
              </a:blipFill>
            </p:spPr>
            <p:txBody>
              <a:bodyPr/>
              <a:lstStyle/>
              <a:p>
                <a:r>
                  <a:rPr lang="en-GB">
                    <a:noFill/>
                  </a:rPr>
                  <a:t> </a:t>
                </a:r>
              </a:p>
            </p:txBody>
          </p:sp>
        </mc:Fallback>
      </mc:AlternateContent>
      <p:sp>
        <p:nvSpPr>
          <p:cNvPr id="27" name="テキスト ボックス 26">
            <a:extLst>
              <a:ext uri="{FF2B5EF4-FFF2-40B4-BE49-F238E27FC236}">
                <a16:creationId xmlns:a16="http://schemas.microsoft.com/office/drawing/2014/main" id="{44573A26-B651-4536-A4E5-CFB46C561AE0}"/>
              </a:ext>
            </a:extLst>
          </p:cNvPr>
          <p:cNvSpPr txBox="1"/>
          <p:nvPr/>
        </p:nvSpPr>
        <p:spPr>
          <a:xfrm>
            <a:off x="3768017" y="3472335"/>
            <a:ext cx="2827020"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Input the lower limit (in this case 24 – it does not matter whether the inequality also includes 24 or not)</a:t>
            </a:r>
            <a:endParaRPr lang="en-GB" sz="1200" dirty="0">
              <a:solidFill>
                <a:srgbClr val="FF0000"/>
              </a:solidFill>
              <a:latin typeface="Comic Sans MS" panose="030F0702030302020204" pitchFamily="66" charset="0"/>
            </a:endParaRPr>
          </a:p>
        </p:txBody>
      </p:sp>
      <p:sp>
        <p:nvSpPr>
          <p:cNvPr id="28" name="テキスト ボックス 27">
            <a:extLst>
              <a:ext uri="{FF2B5EF4-FFF2-40B4-BE49-F238E27FC236}">
                <a16:creationId xmlns:a16="http://schemas.microsoft.com/office/drawing/2014/main" id="{536ECCEC-D19F-4043-A663-0BE342B2E573}"/>
              </a:ext>
            </a:extLst>
          </p:cNvPr>
          <p:cNvSpPr txBox="1"/>
          <p:nvPr/>
        </p:nvSpPr>
        <p:spPr>
          <a:xfrm>
            <a:off x="3768017" y="4710862"/>
            <a:ext cx="2827020" cy="830997"/>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the upper limit (in this case there is none, so any value above 50), the standard deviation and the mean</a:t>
            </a:r>
          </a:p>
        </p:txBody>
      </p:sp>
      <p:sp>
        <p:nvSpPr>
          <p:cNvPr id="29" name="テキスト ボックス 28">
            <a:extLst>
              <a:ext uri="{FF2B5EF4-FFF2-40B4-BE49-F238E27FC236}">
                <a16:creationId xmlns:a16="http://schemas.microsoft.com/office/drawing/2014/main" id="{E0B253B7-A5DD-48E9-A8C0-476B37F99938}"/>
              </a:ext>
            </a:extLst>
          </p:cNvPr>
          <p:cNvSpPr txBox="1"/>
          <p:nvPr/>
        </p:nvSpPr>
        <p:spPr>
          <a:xfrm>
            <a:off x="3742677" y="5923515"/>
            <a:ext cx="4309369" cy="27699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Press equals and the calculator will tell you the area</a:t>
            </a:r>
          </a:p>
        </p:txBody>
      </p:sp>
      <p:cxnSp>
        <p:nvCxnSpPr>
          <p:cNvPr id="31" name="直線矢印コネクタ 30">
            <a:extLst>
              <a:ext uri="{FF2B5EF4-FFF2-40B4-BE49-F238E27FC236}">
                <a16:creationId xmlns:a16="http://schemas.microsoft.com/office/drawing/2014/main" id="{D38DECC5-D685-4AE1-A670-F17897609BA8}"/>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08D520FF-E5D2-474C-8B4C-0DA0EAEDFFDA}"/>
                  </a:ext>
                </a:extLst>
              </p:cNvPr>
              <p:cNvSpPr txBox="1"/>
              <p:nvPr/>
            </p:nvSpPr>
            <p:spPr>
              <a:xfrm>
                <a:off x="2495550" y="35947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=0.773</m:t>
                      </m:r>
                      <m:r>
                        <a:rPr lang="en-US" sz="1400" i="1" dirty="0">
                          <a:solidFill>
                            <a:srgbClr val="FF0000"/>
                          </a:solidFill>
                          <a:latin typeface="Cambria Math" panose="02040503050406030204" pitchFamily="18" charset="0"/>
                        </a:rPr>
                        <m:t>3</m:t>
                      </m:r>
                    </m:oMath>
                  </m:oMathPara>
                </a14:m>
                <a:endParaRPr lang="en-GB" sz="1400" dirty="0">
                  <a:solidFill>
                    <a:srgbClr val="FF0000"/>
                  </a:solidFill>
                </a:endParaRPr>
              </a:p>
            </p:txBody>
          </p:sp>
        </mc:Choice>
        <mc:Fallback xmlns="">
          <p:sp>
            <p:nvSpPr>
              <p:cNvPr id="33" name="テキスト ボックス 32">
                <a:extLst>
                  <a:ext uri="{FF2B5EF4-FFF2-40B4-BE49-F238E27FC236}">
                    <a16:creationId xmlns:a16="http://schemas.microsoft.com/office/drawing/2014/main" id="{08D520FF-E5D2-474C-8B4C-0DA0EAEDFFDA}"/>
                  </a:ext>
                </a:extLst>
              </p:cNvPr>
              <p:cNvSpPr txBox="1">
                <a:spLocks noRot="1" noChangeAspect="1" noMove="1" noResize="1" noEditPoints="1" noAdjustHandles="1" noChangeArrowheads="1" noChangeShapeType="1" noTextEdit="1"/>
              </p:cNvSpPr>
              <p:nvPr/>
            </p:nvSpPr>
            <p:spPr>
              <a:xfrm>
                <a:off x="2495550" y="3594735"/>
                <a:ext cx="943079"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6C05494F-C9EA-46BF-99FD-855B22B3D1C1}"/>
                  </a:ext>
                </a:extLst>
              </p:cNvPr>
              <p:cNvSpPr txBox="1"/>
              <p:nvPr/>
            </p:nvSpPr>
            <p:spPr>
              <a:xfrm>
                <a:off x="2510790" y="39376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0.9331</m:t>
                      </m:r>
                    </m:oMath>
                  </m:oMathPara>
                </a14:m>
                <a:endParaRPr lang="en-GB" sz="1400" dirty="0">
                  <a:solidFill>
                    <a:srgbClr val="FF0000"/>
                  </a:solidFill>
                </a:endParaRPr>
              </a:p>
            </p:txBody>
          </p:sp>
        </mc:Choice>
        <mc:Fallback xmlns="">
          <p:sp>
            <p:nvSpPr>
              <p:cNvPr id="34" name="テキスト ボックス 33">
                <a:extLst>
                  <a:ext uri="{FF2B5EF4-FFF2-40B4-BE49-F238E27FC236}">
                    <a16:creationId xmlns:a16="http://schemas.microsoft.com/office/drawing/2014/main" id="{6C05494F-C9EA-46BF-99FD-855B22B3D1C1}"/>
                  </a:ext>
                </a:extLst>
              </p:cNvPr>
              <p:cNvSpPr txBox="1">
                <a:spLocks noRot="1" noChangeAspect="1" noMove="1" noResize="1" noEditPoints="1" noAdjustHandles="1" noChangeArrowheads="1" noChangeShapeType="1" noTextEdit="1"/>
              </p:cNvSpPr>
              <p:nvPr/>
            </p:nvSpPr>
            <p:spPr>
              <a:xfrm>
                <a:off x="2510790" y="3937635"/>
                <a:ext cx="943079" cy="307777"/>
              </a:xfrm>
              <a:prstGeom prst="rect">
                <a:avLst/>
              </a:prstGeom>
              <a:blipFill>
                <a:blip r:embed="rId13"/>
                <a:stretch>
                  <a:fillRect/>
                </a:stretch>
              </a:blipFill>
            </p:spPr>
            <p:txBody>
              <a:bodyPr/>
              <a:lstStyle/>
              <a:p>
                <a:r>
                  <a:rPr lang="en-GB">
                    <a:noFill/>
                  </a:rPr>
                  <a:t> </a:t>
                </a:r>
              </a:p>
            </p:txBody>
          </p:sp>
        </mc:Fallback>
      </mc:AlternateContent>
      <p:pic>
        <p:nvPicPr>
          <p:cNvPr id="17" name="図 16">
            <a:extLst>
              <a:ext uri="{FF2B5EF4-FFF2-40B4-BE49-F238E27FC236}">
                <a16:creationId xmlns:a16="http://schemas.microsoft.com/office/drawing/2014/main" id="{2BFAC258-C211-4A39-97ED-88339F9C787A}"/>
              </a:ext>
            </a:extLst>
          </p:cNvPr>
          <p:cNvPicPr preferRelativeResize="0">
            <a:picLocks/>
          </p:cNvPicPr>
          <p:nvPr/>
        </p:nvPicPr>
        <p:blipFill rotWithShape="1">
          <a:blip r:embed="rId14">
            <a:extLst>
              <a:ext uri="{28A0092B-C50C-407E-A947-70E740481C1C}">
                <a14:useLocalDpi xmlns:a14="http://schemas.microsoft.com/office/drawing/2010/main" val="0"/>
              </a:ext>
            </a:extLst>
          </a:blip>
          <a:srcRect l="17379" t="40561" r="21780" b="24746"/>
          <a:stretch/>
        </p:blipFill>
        <p:spPr>
          <a:xfrm>
            <a:off x="6551720" y="3329125"/>
            <a:ext cx="2520000" cy="1080000"/>
          </a:xfrm>
          <a:prstGeom prst="rect">
            <a:avLst/>
          </a:prstGeom>
        </p:spPr>
      </p:pic>
      <p:pic>
        <p:nvPicPr>
          <p:cNvPr id="19" name="図 18">
            <a:extLst>
              <a:ext uri="{FF2B5EF4-FFF2-40B4-BE49-F238E27FC236}">
                <a16:creationId xmlns:a16="http://schemas.microsoft.com/office/drawing/2014/main" id="{F31844F8-1D39-4C67-88ED-FEB8085EC975}"/>
              </a:ext>
            </a:extLst>
          </p:cNvPr>
          <p:cNvPicPr preferRelativeResize="0">
            <a:picLocks/>
          </p:cNvPicPr>
          <p:nvPr/>
        </p:nvPicPr>
        <p:blipFill rotWithShape="1">
          <a:blip r:embed="rId15">
            <a:extLst>
              <a:ext uri="{28A0092B-C50C-407E-A947-70E740481C1C}">
                <a14:useLocalDpi xmlns:a14="http://schemas.microsoft.com/office/drawing/2010/main" val="0"/>
              </a:ext>
            </a:extLst>
          </a:blip>
          <a:srcRect l="17651" t="37030" r="15553" b="25171"/>
          <a:stretch/>
        </p:blipFill>
        <p:spPr>
          <a:xfrm>
            <a:off x="6542840" y="4598631"/>
            <a:ext cx="2520000" cy="1080000"/>
          </a:xfrm>
          <a:prstGeom prst="rect">
            <a:avLst/>
          </a:prstGeom>
        </p:spPr>
      </p:pic>
    </p:spTree>
    <p:extLst>
      <p:ext uri="{BB962C8B-B14F-4D97-AF65-F5344CB8AC3E}">
        <p14:creationId xmlns:p14="http://schemas.microsoft.com/office/powerpoint/2010/main" val="40587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linds(horizont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28" grpId="0"/>
      <p:bldP spid="29"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リーフォーム: 図形 18">
            <a:extLst>
              <a:ext uri="{FF2B5EF4-FFF2-40B4-BE49-F238E27FC236}">
                <a16:creationId xmlns:a16="http://schemas.microsoft.com/office/drawing/2014/main" id="{F1CB0569-1005-4095-B2FF-F4F00DAC95D9}"/>
              </a:ext>
            </a:extLst>
          </p:cNvPr>
          <p:cNvSpPr/>
          <p:nvPr/>
        </p:nvSpPr>
        <p:spPr>
          <a:xfrm>
            <a:off x="7975600" y="2371725"/>
            <a:ext cx="352425" cy="650875"/>
          </a:xfrm>
          <a:custGeom>
            <a:avLst/>
            <a:gdLst>
              <a:gd name="connsiteX0" fmla="*/ 352425 w 352425"/>
              <a:gd name="connsiteY0" fmla="*/ 650875 h 650875"/>
              <a:gd name="connsiteX1" fmla="*/ 349250 w 352425"/>
              <a:gd name="connsiteY1" fmla="*/ 533400 h 650875"/>
              <a:gd name="connsiteX2" fmla="*/ 193675 w 352425"/>
              <a:gd name="connsiteY2" fmla="*/ 444500 h 650875"/>
              <a:gd name="connsiteX3" fmla="*/ 63500 w 352425"/>
              <a:gd name="connsiteY3" fmla="*/ 266700 h 650875"/>
              <a:gd name="connsiteX4" fmla="*/ 0 w 352425"/>
              <a:gd name="connsiteY4" fmla="*/ 0 h 650875"/>
              <a:gd name="connsiteX5" fmla="*/ 0 w 352425"/>
              <a:gd name="connsiteY5" fmla="*/ 638175 h 650875"/>
              <a:gd name="connsiteX6" fmla="*/ 352425 w 352425"/>
              <a:gd name="connsiteY6" fmla="*/ 650875 h 65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50875">
                <a:moveTo>
                  <a:pt x="352425" y="650875"/>
                </a:moveTo>
                <a:cubicBezTo>
                  <a:pt x="351367" y="611717"/>
                  <a:pt x="350308" y="572558"/>
                  <a:pt x="349250" y="533400"/>
                </a:cubicBezTo>
                <a:lnTo>
                  <a:pt x="193675" y="444500"/>
                </a:lnTo>
                <a:lnTo>
                  <a:pt x="63500" y="266700"/>
                </a:lnTo>
                <a:lnTo>
                  <a:pt x="0" y="0"/>
                </a:lnTo>
                <a:lnTo>
                  <a:pt x="0" y="638175"/>
                </a:lnTo>
                <a:lnTo>
                  <a:pt x="352425" y="6508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Given that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(30,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4</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GB"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&lt;33</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≥24)</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c</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(33.5&lt;</m:t>
                    </m:r>
                    <m:r>
                      <a:rPr lang="en-US" sz="1600" b="0" i="1" smtClean="0">
                        <a:latin typeface="Cambria Math" panose="02040503050406030204" pitchFamily="18" charset="0"/>
                      </a:rPr>
                      <m:t>𝑋</m:t>
                    </m:r>
                    <m:r>
                      <a:rPr lang="en-US" sz="1600" b="0" i="1" smtClean="0">
                        <a:latin typeface="Cambria Math" panose="02040503050406030204" pitchFamily="18" charset="0"/>
                      </a:rPr>
                      <m:t>&lt;38.2)</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d</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&lt;27 </m:t>
                    </m:r>
                    <m:r>
                      <a:rPr lang="en-US" sz="1600" b="0" i="1" smtClean="0">
                        <a:latin typeface="Cambria Math" panose="02040503050406030204" pitchFamily="18" charset="0"/>
                      </a:rPr>
                      <m:t>𝑜𝑟</m:t>
                    </m:r>
                    <m:r>
                      <a:rPr lang="en-US" sz="1600" b="0" i="1" smtClean="0">
                        <a:latin typeface="Cambria Math" panose="02040503050406030204" pitchFamily="18" charset="0"/>
                      </a:rPr>
                      <m:t> </m:t>
                    </m:r>
                    <m:r>
                      <a:rPr lang="en-US" sz="1600" b="0" i="1" smtClean="0">
                        <a:latin typeface="Cambria Math" panose="02040503050406030204" pitchFamily="18" charset="0"/>
                      </a:rPr>
                      <m:t>𝑋</m:t>
                    </m:r>
                    <m:r>
                      <a:rPr lang="en-US" sz="1600" b="0" i="1" smtClean="0">
                        <a:latin typeface="Cambria Math" panose="02040503050406030204" pitchFamily="18" charset="0"/>
                      </a:rPr>
                      <m:t>&gt;32)</m:t>
                    </m:r>
                  </m:oMath>
                </a14:m>
                <a:endParaRPr lang="en-GB"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Even</a:t>
                </a:r>
                <a:r>
                  <a:rPr lang="en-GB" sz="1600" dirty="0">
                    <a:latin typeface="Comic Sans MS" panose="030F0702030302020204" pitchFamily="66" charset="0"/>
                  </a:rPr>
                  <a:t> though we will use your calculator, we should still sketch the situation…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p:grpSp>
        <p:nvGrpSpPr>
          <p:cNvPr id="5" name="グループ化 4">
            <a:extLst>
              <a:ext uri="{FF2B5EF4-FFF2-40B4-BE49-F238E27FC236}">
                <a16:creationId xmlns:a16="http://schemas.microsoft.com/office/drawing/2014/main" id="{99648DA2-D0F8-45BC-BA36-657714024522}"/>
              </a:ext>
            </a:extLst>
          </p:cNvPr>
          <p:cNvGrpSpPr/>
          <p:nvPr/>
        </p:nvGrpSpPr>
        <p:grpSpPr>
          <a:xfrm>
            <a:off x="6446705" y="1209008"/>
            <a:ext cx="2414727" cy="1955373"/>
            <a:chOff x="4499342" y="1196752"/>
            <a:chExt cx="4507848" cy="3733383"/>
          </a:xfrm>
        </p:grpSpPr>
        <p:cxnSp>
          <p:nvCxnSpPr>
            <p:cNvPr id="6" name="直線矢印コネクタ 5">
              <a:extLst>
                <a:ext uri="{FF2B5EF4-FFF2-40B4-BE49-F238E27FC236}">
                  <a16:creationId xmlns:a16="http://schemas.microsoft.com/office/drawing/2014/main" id="{0A9284AC-C34A-4460-87B6-3AFCE0BB5174}"/>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F1F4E101-108B-4B15-BBCD-2E4FDA1C08C9}"/>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4D5666A-9CAD-4901-99D9-AA153152610B}"/>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DCAEC4C-E25B-4A83-BA3E-DF1509A5AEDB}"/>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0" name="グループ化 9">
              <a:extLst>
                <a:ext uri="{FF2B5EF4-FFF2-40B4-BE49-F238E27FC236}">
                  <a16:creationId xmlns:a16="http://schemas.microsoft.com/office/drawing/2014/main" id="{A0EEA399-470C-469E-9630-CE071BD8E6DB}"/>
                </a:ext>
              </a:extLst>
            </p:cNvPr>
            <p:cNvGrpSpPr/>
            <p:nvPr/>
          </p:nvGrpSpPr>
          <p:grpSpPr>
            <a:xfrm>
              <a:off x="5058300" y="1628800"/>
              <a:ext cx="3637208" cy="2973657"/>
              <a:chOff x="5004048" y="1412776"/>
              <a:chExt cx="3637208" cy="2973657"/>
            </a:xfrm>
          </p:grpSpPr>
          <p:sp>
            <p:nvSpPr>
              <p:cNvPr id="11" name="Freeform 22">
                <a:extLst>
                  <a:ext uri="{FF2B5EF4-FFF2-40B4-BE49-F238E27FC236}">
                    <a16:creationId xmlns:a16="http://schemas.microsoft.com/office/drawing/2014/main" id="{E589D7AF-B344-4DC5-80C9-870A9D641455}"/>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22">
                <a:extLst>
                  <a:ext uri="{FF2B5EF4-FFF2-40B4-BE49-F238E27FC236}">
                    <a16:creationId xmlns:a16="http://schemas.microsoft.com/office/drawing/2014/main" id="{779498AD-11C2-4E7B-9C2D-1C098BC04AD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5E2A8096-ED85-4D62-98DA-E9DF0B00D3DD}"/>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=30</m:t>
                      </m:r>
                    </m:oMath>
                  </m:oMathPara>
                </a14:m>
                <a:endParaRPr lang="en-GB" dirty="0"/>
              </a:p>
            </p:txBody>
          </p:sp>
        </mc:Choice>
        <mc:Fallback xmlns="">
          <p:sp>
            <p:nvSpPr>
              <p:cNvPr id="13" name="テキスト ボックス 12">
                <a:extLst>
                  <a:ext uri="{FF2B5EF4-FFF2-40B4-BE49-F238E27FC236}">
                    <a16:creationId xmlns:a16="http://schemas.microsoft.com/office/drawing/2014/main" id="{5E2A8096-ED85-4D62-98DA-E9DF0B00D3DD}"/>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D88DBB3-94B1-4AE8-962F-B20EB757EBC8}"/>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oMath>
                  </m:oMathPara>
                </a14:m>
                <a:endParaRPr lang="en-GB" dirty="0"/>
              </a:p>
            </p:txBody>
          </p:sp>
        </mc:Choice>
        <mc:Fallback xmlns="">
          <p:sp>
            <p:nvSpPr>
              <p:cNvPr id="14" name="テキスト ボックス 13">
                <a:extLst>
                  <a:ext uri="{FF2B5EF4-FFF2-40B4-BE49-F238E27FC236}">
                    <a16:creationId xmlns:a16="http://schemas.microsoft.com/office/drawing/2014/main" id="{DD88DBB3-94B1-4AE8-962F-B20EB757EBC8}"/>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DA2CF078-819F-42D9-AB53-28D547CF4E6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30</m:t>
                      </m:r>
                    </m:oMath>
                  </m:oMathPara>
                </a14:m>
                <a:endParaRPr lang="en-GB" sz="1100" dirty="0">
                  <a:solidFill>
                    <a:srgbClr val="0000FF"/>
                  </a:solidFill>
                  <a:latin typeface="Comic Sans MS" panose="030F0702030302020204" pitchFamily="66" charset="0"/>
                </a:endParaRPr>
              </a:p>
            </p:txBody>
          </p:sp>
        </mc:Choice>
        <mc:Fallback xmlns="">
          <p:sp>
            <p:nvSpPr>
              <p:cNvPr id="16" name="テキスト ボックス 15">
                <a:extLst>
                  <a:ext uri="{FF2B5EF4-FFF2-40B4-BE49-F238E27FC236}">
                    <a16:creationId xmlns:a16="http://schemas.microsoft.com/office/drawing/2014/main" id="{DA2CF078-819F-42D9-AB53-28D547CF4E6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95C18338-C6C4-4880-858F-5A7D77530CD9}"/>
              </a:ext>
            </a:extLst>
          </p:cNvPr>
          <p:cNvCxnSpPr>
            <a:cxnSpLocks/>
          </p:cNvCxnSpPr>
          <p:nvPr/>
        </p:nvCxnSpPr>
        <p:spPr>
          <a:xfrm flipV="1">
            <a:off x="7976307" y="2371725"/>
            <a:ext cx="0" cy="62252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8547A41C-41F2-4F3B-A527-E3256B6572F7}"/>
                  </a:ext>
                </a:extLst>
              </p:cNvPr>
              <p:cNvSpPr txBox="1"/>
              <p:nvPr/>
            </p:nvSpPr>
            <p:spPr>
              <a:xfrm>
                <a:off x="7878867" y="3009355"/>
                <a:ext cx="32215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33.5</m:t>
                      </m:r>
                    </m:oMath>
                  </m:oMathPara>
                </a14:m>
                <a:endParaRPr lang="en-GB" sz="1100" dirty="0">
                  <a:solidFill>
                    <a:srgbClr val="0000FF"/>
                  </a:solidFill>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8547A41C-41F2-4F3B-A527-E3256B6572F7}"/>
                  </a:ext>
                </a:extLst>
              </p:cNvPr>
              <p:cNvSpPr txBox="1">
                <a:spLocks noRot="1" noChangeAspect="1" noMove="1" noResize="1" noEditPoints="1" noAdjustHandles="1" noChangeArrowheads="1" noChangeShapeType="1" noTextEdit="1"/>
              </p:cNvSpPr>
              <p:nvPr/>
            </p:nvSpPr>
            <p:spPr>
              <a:xfrm>
                <a:off x="7878867" y="3009355"/>
                <a:ext cx="322158" cy="261610"/>
              </a:xfrm>
              <a:prstGeom prst="rect">
                <a:avLst/>
              </a:prstGeom>
              <a:blipFill>
                <a:blip r:embed="rId11"/>
                <a:stretch>
                  <a:fillRect l="-11321" r="-3774"/>
                </a:stretch>
              </a:blipFill>
            </p:spPr>
            <p:txBody>
              <a:bodyPr/>
              <a:lstStyle/>
              <a:p>
                <a:r>
                  <a:rPr lang="en-GB">
                    <a:noFill/>
                  </a:rPr>
                  <a:t> </a:t>
                </a:r>
              </a:p>
            </p:txBody>
          </p:sp>
        </mc:Fallback>
      </mc:AlternateContent>
      <p:sp>
        <p:nvSpPr>
          <p:cNvPr id="27" name="テキスト ボックス 26">
            <a:extLst>
              <a:ext uri="{FF2B5EF4-FFF2-40B4-BE49-F238E27FC236}">
                <a16:creationId xmlns:a16="http://schemas.microsoft.com/office/drawing/2014/main" id="{44573A26-B651-4536-A4E5-CFB46C561AE0}"/>
              </a:ext>
            </a:extLst>
          </p:cNvPr>
          <p:cNvSpPr txBox="1"/>
          <p:nvPr/>
        </p:nvSpPr>
        <p:spPr>
          <a:xfrm>
            <a:off x="3981081" y="3601652"/>
            <a:ext cx="2126756" cy="120032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both limits, the standard deviation and the mean (it does not matter whether the inequality includes the value or not)</a:t>
            </a:r>
            <a:endParaRPr lang="en-GB" sz="1200" dirty="0">
              <a:solidFill>
                <a:srgbClr val="FF0000"/>
              </a:solidFill>
              <a:latin typeface="Comic Sans MS" panose="030F0702030302020204" pitchFamily="66" charset="0"/>
            </a:endParaRPr>
          </a:p>
        </p:txBody>
      </p:sp>
      <p:sp>
        <p:nvSpPr>
          <p:cNvPr id="29" name="テキスト ボックス 28">
            <a:extLst>
              <a:ext uri="{FF2B5EF4-FFF2-40B4-BE49-F238E27FC236}">
                <a16:creationId xmlns:a16="http://schemas.microsoft.com/office/drawing/2014/main" id="{E0B253B7-A5DD-48E9-A8C0-476B37F99938}"/>
              </a:ext>
            </a:extLst>
          </p:cNvPr>
          <p:cNvSpPr txBox="1"/>
          <p:nvPr/>
        </p:nvSpPr>
        <p:spPr>
          <a:xfrm>
            <a:off x="4030537" y="5186446"/>
            <a:ext cx="4447638" cy="27699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Press equals and the calculator will tell you the area</a:t>
            </a:r>
          </a:p>
        </p:txBody>
      </p:sp>
      <p:cxnSp>
        <p:nvCxnSpPr>
          <p:cNvPr id="31" name="直線矢印コネクタ 30">
            <a:extLst>
              <a:ext uri="{FF2B5EF4-FFF2-40B4-BE49-F238E27FC236}">
                <a16:creationId xmlns:a16="http://schemas.microsoft.com/office/drawing/2014/main" id="{D38DECC5-D685-4AE1-A670-F17897609BA8}"/>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81601DC-E2BA-4D10-83B0-17A2AC6D679C}"/>
                  </a:ext>
                </a:extLst>
              </p:cNvPr>
              <p:cNvSpPr txBox="1"/>
              <p:nvPr/>
            </p:nvSpPr>
            <p:spPr>
              <a:xfrm>
                <a:off x="8212242" y="3009355"/>
                <a:ext cx="32215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38.2</m:t>
                      </m:r>
                    </m:oMath>
                  </m:oMathPara>
                </a14:m>
                <a:endParaRPr lang="en-GB" sz="1100" dirty="0">
                  <a:solidFill>
                    <a:srgbClr val="0000FF"/>
                  </a:solidFill>
                  <a:latin typeface="Comic Sans MS" panose="030F0702030302020204" pitchFamily="66" charset="0"/>
                </a:endParaRPr>
              </a:p>
            </p:txBody>
          </p:sp>
        </mc:Choice>
        <mc:Fallback xmlns="">
          <p:sp>
            <p:nvSpPr>
              <p:cNvPr id="33" name="テキスト ボックス 32">
                <a:extLst>
                  <a:ext uri="{FF2B5EF4-FFF2-40B4-BE49-F238E27FC236}">
                    <a16:creationId xmlns:a16="http://schemas.microsoft.com/office/drawing/2014/main" id="{481601DC-E2BA-4D10-83B0-17A2AC6D679C}"/>
                  </a:ext>
                </a:extLst>
              </p:cNvPr>
              <p:cNvSpPr txBox="1">
                <a:spLocks noRot="1" noChangeAspect="1" noMove="1" noResize="1" noEditPoints="1" noAdjustHandles="1" noChangeArrowheads="1" noChangeShapeType="1" noTextEdit="1"/>
              </p:cNvSpPr>
              <p:nvPr/>
            </p:nvSpPr>
            <p:spPr>
              <a:xfrm>
                <a:off x="8212242" y="3009355"/>
                <a:ext cx="322158" cy="261610"/>
              </a:xfrm>
              <a:prstGeom prst="rect">
                <a:avLst/>
              </a:prstGeom>
              <a:blipFill>
                <a:blip r:embed="rId12"/>
                <a:stretch>
                  <a:fillRect l="-11321" r="-1887"/>
                </a:stretch>
              </a:blipFill>
            </p:spPr>
            <p:txBody>
              <a:bodyPr/>
              <a:lstStyle/>
              <a:p>
                <a:r>
                  <a:rPr lang="en-GB">
                    <a:noFill/>
                  </a:rPr>
                  <a:t> </a:t>
                </a:r>
              </a:p>
            </p:txBody>
          </p:sp>
        </mc:Fallback>
      </mc:AlternateContent>
      <p:cxnSp>
        <p:nvCxnSpPr>
          <p:cNvPr id="34" name="直線矢印コネクタ 33">
            <a:extLst>
              <a:ext uri="{FF2B5EF4-FFF2-40B4-BE49-F238E27FC236}">
                <a16:creationId xmlns:a16="http://schemas.microsoft.com/office/drawing/2014/main" id="{4572AA01-0007-473A-952F-B1F39CEB9E31}"/>
              </a:ext>
            </a:extLst>
          </p:cNvPr>
          <p:cNvCxnSpPr>
            <a:cxnSpLocks/>
          </p:cNvCxnSpPr>
          <p:nvPr/>
        </p:nvCxnSpPr>
        <p:spPr>
          <a:xfrm flipV="1">
            <a:off x="8328732" y="2867025"/>
            <a:ext cx="0" cy="136755"/>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C54A90A-4150-4FA8-9FD3-0DF220805D01}"/>
                  </a:ext>
                </a:extLst>
              </p:cNvPr>
              <p:cNvSpPr txBox="1"/>
              <p:nvPr/>
            </p:nvSpPr>
            <p:spPr>
              <a:xfrm>
                <a:off x="2495550" y="35947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=0.773</m:t>
                      </m:r>
                      <m:r>
                        <a:rPr lang="en-US" sz="1400" i="1" dirty="0">
                          <a:solidFill>
                            <a:srgbClr val="FF0000"/>
                          </a:solidFill>
                          <a:latin typeface="Cambria Math" panose="02040503050406030204" pitchFamily="18" charset="0"/>
                        </a:rPr>
                        <m:t>3</m:t>
                      </m:r>
                    </m:oMath>
                  </m:oMathPara>
                </a14:m>
                <a:endParaRPr lang="en-GB" sz="1400" dirty="0">
                  <a:solidFill>
                    <a:srgbClr val="FF0000"/>
                  </a:solidFill>
                </a:endParaRPr>
              </a:p>
            </p:txBody>
          </p:sp>
        </mc:Choice>
        <mc:Fallback xmlns="">
          <p:sp>
            <p:nvSpPr>
              <p:cNvPr id="35" name="テキスト ボックス 34">
                <a:extLst>
                  <a:ext uri="{FF2B5EF4-FFF2-40B4-BE49-F238E27FC236}">
                    <a16:creationId xmlns:a16="http://schemas.microsoft.com/office/drawing/2014/main" id="{DC54A90A-4150-4FA8-9FD3-0DF220805D01}"/>
                  </a:ext>
                </a:extLst>
              </p:cNvPr>
              <p:cNvSpPr txBox="1">
                <a:spLocks noRot="1" noChangeAspect="1" noMove="1" noResize="1" noEditPoints="1" noAdjustHandles="1" noChangeArrowheads="1" noChangeShapeType="1" noTextEdit="1"/>
              </p:cNvSpPr>
              <p:nvPr/>
            </p:nvSpPr>
            <p:spPr>
              <a:xfrm>
                <a:off x="2495550" y="3594735"/>
                <a:ext cx="943079" cy="30777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AE90D749-B14E-4D52-82EB-4587B29A47FA}"/>
                  </a:ext>
                </a:extLst>
              </p:cNvPr>
              <p:cNvSpPr txBox="1"/>
              <p:nvPr/>
            </p:nvSpPr>
            <p:spPr>
              <a:xfrm>
                <a:off x="2510790" y="39376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0.9331</m:t>
                      </m:r>
                    </m:oMath>
                  </m:oMathPara>
                </a14:m>
                <a:endParaRPr lang="en-GB" sz="1400" dirty="0">
                  <a:solidFill>
                    <a:srgbClr val="FF0000"/>
                  </a:solidFill>
                </a:endParaRPr>
              </a:p>
            </p:txBody>
          </p:sp>
        </mc:Choice>
        <mc:Fallback xmlns="">
          <p:sp>
            <p:nvSpPr>
              <p:cNvPr id="36" name="テキスト ボックス 35">
                <a:extLst>
                  <a:ext uri="{FF2B5EF4-FFF2-40B4-BE49-F238E27FC236}">
                    <a16:creationId xmlns:a16="http://schemas.microsoft.com/office/drawing/2014/main" id="{AE90D749-B14E-4D52-82EB-4587B29A47FA}"/>
                  </a:ext>
                </a:extLst>
              </p:cNvPr>
              <p:cNvSpPr txBox="1">
                <a:spLocks noRot="1" noChangeAspect="1" noMove="1" noResize="1" noEditPoints="1" noAdjustHandles="1" noChangeArrowheads="1" noChangeShapeType="1" noTextEdit="1"/>
              </p:cNvSpPr>
              <p:nvPr/>
            </p:nvSpPr>
            <p:spPr>
              <a:xfrm>
                <a:off x="2510790" y="3937635"/>
                <a:ext cx="943079" cy="30777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2A12F9FF-2F95-461B-8D5E-AE9818566DCA}"/>
                  </a:ext>
                </a:extLst>
              </p:cNvPr>
              <p:cNvSpPr txBox="1"/>
              <p:nvPr/>
            </p:nvSpPr>
            <p:spPr>
              <a:xfrm>
                <a:off x="2892530" y="4266109"/>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0.1706</m:t>
                      </m:r>
                    </m:oMath>
                  </m:oMathPara>
                </a14:m>
                <a:endParaRPr lang="en-GB" sz="1400" dirty="0">
                  <a:solidFill>
                    <a:srgbClr val="FF0000"/>
                  </a:solidFill>
                </a:endParaRPr>
              </a:p>
            </p:txBody>
          </p:sp>
        </mc:Choice>
        <mc:Fallback xmlns="">
          <p:sp>
            <p:nvSpPr>
              <p:cNvPr id="37" name="テキスト ボックス 36">
                <a:extLst>
                  <a:ext uri="{FF2B5EF4-FFF2-40B4-BE49-F238E27FC236}">
                    <a16:creationId xmlns:a16="http://schemas.microsoft.com/office/drawing/2014/main" id="{2A12F9FF-2F95-461B-8D5E-AE9818566DCA}"/>
                  </a:ext>
                </a:extLst>
              </p:cNvPr>
              <p:cNvSpPr txBox="1">
                <a:spLocks noRot="1" noChangeAspect="1" noMove="1" noResize="1" noEditPoints="1" noAdjustHandles="1" noChangeArrowheads="1" noChangeShapeType="1" noTextEdit="1"/>
              </p:cNvSpPr>
              <p:nvPr/>
            </p:nvSpPr>
            <p:spPr>
              <a:xfrm>
                <a:off x="2892530" y="4266109"/>
                <a:ext cx="943079" cy="307777"/>
              </a:xfrm>
              <a:prstGeom prst="rect">
                <a:avLst/>
              </a:prstGeom>
              <a:blipFill>
                <a:blip r:embed="rId15"/>
                <a:stretch>
                  <a:fillRect/>
                </a:stretch>
              </a:blipFill>
            </p:spPr>
            <p:txBody>
              <a:bodyPr/>
              <a:lstStyle/>
              <a:p>
                <a:r>
                  <a:rPr lang="en-GB">
                    <a:noFill/>
                  </a:rPr>
                  <a:t> </a:t>
                </a:r>
              </a:p>
            </p:txBody>
          </p:sp>
        </mc:Fallback>
      </mc:AlternateContent>
      <p:pic>
        <p:nvPicPr>
          <p:cNvPr id="17" name="図 16">
            <a:extLst>
              <a:ext uri="{FF2B5EF4-FFF2-40B4-BE49-F238E27FC236}">
                <a16:creationId xmlns:a16="http://schemas.microsoft.com/office/drawing/2014/main" id="{D23D932B-ADDA-4EC2-82D4-5157ED707708}"/>
              </a:ext>
            </a:extLst>
          </p:cNvPr>
          <p:cNvPicPr>
            <a:picLocks noChangeAspect="1"/>
          </p:cNvPicPr>
          <p:nvPr/>
        </p:nvPicPr>
        <p:blipFill rotWithShape="1">
          <a:blip r:embed="rId16">
            <a:extLst>
              <a:ext uri="{28A0092B-C50C-407E-A947-70E740481C1C}">
                <a14:useLocalDpi xmlns:a14="http://schemas.microsoft.com/office/drawing/2010/main" val="0"/>
              </a:ext>
            </a:extLst>
          </a:blip>
          <a:srcRect l="20097" t="38393" r="14142" b="23980"/>
          <a:stretch/>
        </p:blipFill>
        <p:spPr>
          <a:xfrm>
            <a:off x="6205492" y="3591332"/>
            <a:ext cx="2823099" cy="1211488"/>
          </a:xfrm>
          <a:prstGeom prst="rect">
            <a:avLst/>
          </a:prstGeom>
        </p:spPr>
      </p:pic>
    </p:spTree>
    <p:extLst>
      <p:ext uri="{BB962C8B-B14F-4D97-AF65-F5344CB8AC3E}">
        <p14:creationId xmlns:p14="http://schemas.microsoft.com/office/powerpoint/2010/main" val="39538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linds(horizontal)">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7" grpId="0"/>
      <p:bldP spid="29" grpId="0"/>
      <p:bldP spid="33"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フリーフォーム: 図形 22">
            <a:extLst>
              <a:ext uri="{FF2B5EF4-FFF2-40B4-BE49-F238E27FC236}">
                <a16:creationId xmlns:a16="http://schemas.microsoft.com/office/drawing/2014/main" id="{88D35BD5-3748-48F7-AD55-501CC8E41901}"/>
              </a:ext>
            </a:extLst>
          </p:cNvPr>
          <p:cNvSpPr/>
          <p:nvPr/>
        </p:nvSpPr>
        <p:spPr>
          <a:xfrm>
            <a:off x="6772275" y="2695575"/>
            <a:ext cx="600075" cy="333375"/>
          </a:xfrm>
          <a:custGeom>
            <a:avLst/>
            <a:gdLst>
              <a:gd name="connsiteX0" fmla="*/ 595313 w 600075"/>
              <a:gd name="connsiteY0" fmla="*/ 328613 h 333375"/>
              <a:gd name="connsiteX1" fmla="*/ 600075 w 600075"/>
              <a:gd name="connsiteY1" fmla="*/ 0 h 333375"/>
              <a:gd name="connsiteX2" fmla="*/ 485775 w 600075"/>
              <a:gd name="connsiteY2" fmla="*/ 119063 h 333375"/>
              <a:gd name="connsiteX3" fmla="*/ 323850 w 600075"/>
              <a:gd name="connsiteY3" fmla="*/ 219075 h 333375"/>
              <a:gd name="connsiteX4" fmla="*/ 138113 w 600075"/>
              <a:gd name="connsiteY4" fmla="*/ 257175 h 333375"/>
              <a:gd name="connsiteX5" fmla="*/ 0 w 600075"/>
              <a:gd name="connsiteY5" fmla="*/ 290513 h 333375"/>
              <a:gd name="connsiteX6" fmla="*/ 0 w 600075"/>
              <a:gd name="connsiteY6" fmla="*/ 333375 h 333375"/>
              <a:gd name="connsiteX7" fmla="*/ 595313 w 600075"/>
              <a:gd name="connsiteY7" fmla="*/ 328613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5" h="333375">
                <a:moveTo>
                  <a:pt x="595313" y="328613"/>
                </a:moveTo>
                <a:cubicBezTo>
                  <a:pt x="596900" y="219075"/>
                  <a:pt x="598488" y="109538"/>
                  <a:pt x="600075" y="0"/>
                </a:cubicBezTo>
                <a:lnTo>
                  <a:pt x="485775" y="119063"/>
                </a:lnTo>
                <a:lnTo>
                  <a:pt x="323850" y="219075"/>
                </a:lnTo>
                <a:lnTo>
                  <a:pt x="138113" y="257175"/>
                </a:lnTo>
                <a:lnTo>
                  <a:pt x="0" y="290513"/>
                </a:lnTo>
                <a:lnTo>
                  <a:pt x="0" y="333375"/>
                </a:lnTo>
                <a:lnTo>
                  <a:pt x="595313" y="328613"/>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フリーフォーム: 図形 20">
            <a:extLst>
              <a:ext uri="{FF2B5EF4-FFF2-40B4-BE49-F238E27FC236}">
                <a16:creationId xmlns:a16="http://schemas.microsoft.com/office/drawing/2014/main" id="{5E5649F6-5EB7-4079-9B2B-5A8775457C40}"/>
              </a:ext>
            </a:extLst>
          </p:cNvPr>
          <p:cNvSpPr/>
          <p:nvPr/>
        </p:nvSpPr>
        <p:spPr>
          <a:xfrm>
            <a:off x="7886700" y="1914525"/>
            <a:ext cx="819150" cy="1109663"/>
          </a:xfrm>
          <a:custGeom>
            <a:avLst/>
            <a:gdLst>
              <a:gd name="connsiteX0" fmla="*/ 0 w 819150"/>
              <a:gd name="connsiteY0" fmla="*/ 1109663 h 1109663"/>
              <a:gd name="connsiteX1" fmla="*/ 819150 w 819150"/>
              <a:gd name="connsiteY1" fmla="*/ 1100138 h 1109663"/>
              <a:gd name="connsiteX2" fmla="*/ 719138 w 819150"/>
              <a:gd name="connsiteY2" fmla="*/ 1057275 h 1109663"/>
              <a:gd name="connsiteX3" fmla="*/ 471488 w 819150"/>
              <a:gd name="connsiteY3" fmla="*/ 1009650 h 1109663"/>
              <a:gd name="connsiteX4" fmla="*/ 295275 w 819150"/>
              <a:gd name="connsiteY4" fmla="*/ 904875 h 1109663"/>
              <a:gd name="connsiteX5" fmla="*/ 171450 w 819150"/>
              <a:gd name="connsiteY5" fmla="*/ 762000 h 1109663"/>
              <a:gd name="connsiteX6" fmla="*/ 114300 w 819150"/>
              <a:gd name="connsiteY6" fmla="*/ 576263 h 1109663"/>
              <a:gd name="connsiteX7" fmla="*/ 38100 w 819150"/>
              <a:gd name="connsiteY7" fmla="*/ 257175 h 1109663"/>
              <a:gd name="connsiteX8" fmla="*/ 0 w 819150"/>
              <a:gd name="connsiteY8" fmla="*/ 0 h 1109663"/>
              <a:gd name="connsiteX9" fmla="*/ 0 w 819150"/>
              <a:gd name="connsiteY9" fmla="*/ 1109663 h 11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150" h="1109663">
                <a:moveTo>
                  <a:pt x="0" y="1109663"/>
                </a:moveTo>
                <a:lnTo>
                  <a:pt x="819150" y="1100138"/>
                </a:lnTo>
                <a:lnTo>
                  <a:pt x="719138" y="1057275"/>
                </a:lnTo>
                <a:lnTo>
                  <a:pt x="471488" y="1009650"/>
                </a:lnTo>
                <a:lnTo>
                  <a:pt x="295275" y="904875"/>
                </a:lnTo>
                <a:lnTo>
                  <a:pt x="171450" y="762000"/>
                </a:lnTo>
                <a:lnTo>
                  <a:pt x="114300" y="576263"/>
                </a:lnTo>
                <a:lnTo>
                  <a:pt x="38100" y="257175"/>
                </a:lnTo>
                <a:lnTo>
                  <a:pt x="0" y="0"/>
                </a:lnTo>
                <a:lnTo>
                  <a:pt x="0" y="1109663"/>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Given that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(30,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4</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GB"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&lt;33</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≥24)</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c</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(33.5&lt;</m:t>
                    </m:r>
                    <m:r>
                      <a:rPr lang="en-US" sz="1600" b="0" i="1" smtClean="0">
                        <a:latin typeface="Cambria Math" panose="02040503050406030204" pitchFamily="18" charset="0"/>
                      </a:rPr>
                      <m:t>𝑋</m:t>
                    </m:r>
                    <m:r>
                      <a:rPr lang="en-US" sz="1600" b="0" i="1" smtClean="0">
                        <a:latin typeface="Cambria Math" panose="02040503050406030204" pitchFamily="18" charset="0"/>
                      </a:rPr>
                      <m:t>&lt;38.2)</m:t>
                    </m:r>
                  </m:oMath>
                </a14:m>
                <a:endParaRPr lang="en-GB" sz="1600" dirty="0">
                  <a:latin typeface="Comic Sans MS" panose="030F0702030302020204" pitchFamily="66" charset="0"/>
                </a:endParaRPr>
              </a:p>
              <a:p>
                <a:pPr marL="0" indent="0" algn="ctr">
                  <a:buNone/>
                </a:pPr>
                <a:r>
                  <a:rPr lang="en-US" sz="1600" dirty="0">
                    <a:latin typeface="Comic Sans MS" panose="030F0702030302020204" pitchFamily="66" charset="0"/>
                  </a:rPr>
                  <a:t>d</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&lt;27 </m:t>
                    </m:r>
                    <m:r>
                      <a:rPr lang="en-US" sz="1600" b="0" i="1" smtClean="0">
                        <a:latin typeface="Cambria Math" panose="02040503050406030204" pitchFamily="18" charset="0"/>
                      </a:rPr>
                      <m:t>𝑜𝑟</m:t>
                    </m:r>
                    <m:r>
                      <a:rPr lang="en-US" sz="1600" b="0" i="1" smtClean="0">
                        <a:latin typeface="Cambria Math" panose="02040503050406030204" pitchFamily="18" charset="0"/>
                      </a:rPr>
                      <m:t> </m:t>
                    </m:r>
                    <m:r>
                      <a:rPr lang="en-US" sz="1600" b="0" i="1" smtClean="0">
                        <a:latin typeface="Cambria Math" panose="02040503050406030204" pitchFamily="18" charset="0"/>
                      </a:rPr>
                      <m:t>𝑋</m:t>
                    </m:r>
                    <m:r>
                      <a:rPr lang="en-US" sz="1600" b="0" i="1" smtClean="0">
                        <a:latin typeface="Cambria Math" panose="02040503050406030204" pitchFamily="18" charset="0"/>
                      </a:rPr>
                      <m:t>&gt;32)</m:t>
                    </m:r>
                  </m:oMath>
                </a14:m>
                <a:endParaRPr lang="en-GB"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Even</a:t>
                </a:r>
                <a:r>
                  <a:rPr lang="en-GB" sz="1600" dirty="0">
                    <a:latin typeface="Comic Sans MS" panose="030F0702030302020204" pitchFamily="66" charset="0"/>
                  </a:rPr>
                  <a:t> though we will use your calculator, we should still sketch the situation…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5E2A8096-ED85-4D62-98DA-E9DF0B00D3DD}"/>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=30</m:t>
                      </m:r>
                    </m:oMath>
                  </m:oMathPara>
                </a14:m>
                <a:endParaRPr lang="en-GB" dirty="0"/>
              </a:p>
            </p:txBody>
          </p:sp>
        </mc:Choice>
        <mc:Fallback xmlns="">
          <p:sp>
            <p:nvSpPr>
              <p:cNvPr id="13" name="テキスト ボックス 12">
                <a:extLst>
                  <a:ext uri="{FF2B5EF4-FFF2-40B4-BE49-F238E27FC236}">
                    <a16:creationId xmlns:a16="http://schemas.microsoft.com/office/drawing/2014/main" id="{5E2A8096-ED85-4D62-98DA-E9DF0B00D3DD}"/>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3"/>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D88DBB3-94B1-4AE8-962F-B20EB757EBC8}"/>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oMath>
                  </m:oMathPara>
                </a14:m>
                <a:endParaRPr lang="en-GB" dirty="0"/>
              </a:p>
            </p:txBody>
          </p:sp>
        </mc:Choice>
        <mc:Fallback xmlns="">
          <p:sp>
            <p:nvSpPr>
              <p:cNvPr id="14" name="テキスト ボックス 13">
                <a:extLst>
                  <a:ext uri="{FF2B5EF4-FFF2-40B4-BE49-F238E27FC236}">
                    <a16:creationId xmlns:a16="http://schemas.microsoft.com/office/drawing/2014/main" id="{DD88DBB3-94B1-4AE8-962F-B20EB757EBC8}"/>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DA2CF078-819F-42D9-AB53-28D547CF4E6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30</m:t>
                      </m:r>
                    </m:oMath>
                  </m:oMathPara>
                </a14:m>
                <a:endParaRPr lang="en-GB" sz="1100" dirty="0">
                  <a:solidFill>
                    <a:srgbClr val="0000FF"/>
                  </a:solidFill>
                  <a:latin typeface="Comic Sans MS" panose="030F0702030302020204" pitchFamily="66" charset="0"/>
                </a:endParaRPr>
              </a:p>
            </p:txBody>
          </p:sp>
        </mc:Choice>
        <mc:Fallback xmlns="">
          <p:sp>
            <p:nvSpPr>
              <p:cNvPr id="16" name="テキスト ボックス 15">
                <a:extLst>
                  <a:ext uri="{FF2B5EF4-FFF2-40B4-BE49-F238E27FC236}">
                    <a16:creationId xmlns:a16="http://schemas.microsoft.com/office/drawing/2014/main" id="{DA2CF078-819F-42D9-AB53-28D547CF4E6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5"/>
                <a:stretch>
                  <a:fillRect l="-2174"/>
                </a:stretch>
              </a:blipFill>
            </p:spPr>
            <p:txBody>
              <a:bodyPr/>
              <a:lstStyle/>
              <a:p>
                <a:r>
                  <a:rPr lang="en-GB">
                    <a:noFill/>
                  </a:rPr>
                  <a:t> </a:t>
                </a:r>
              </a:p>
            </p:txBody>
          </p:sp>
        </mc:Fallback>
      </mc:AlternateContent>
      <p:cxnSp>
        <p:nvCxnSpPr>
          <p:cNvPr id="20" name="直線矢印コネクタ 19">
            <a:extLst>
              <a:ext uri="{FF2B5EF4-FFF2-40B4-BE49-F238E27FC236}">
                <a16:creationId xmlns:a16="http://schemas.microsoft.com/office/drawing/2014/main" id="{95C18338-C6C4-4880-858F-5A7D77530CD9}"/>
              </a:ext>
            </a:extLst>
          </p:cNvPr>
          <p:cNvCxnSpPr>
            <a:cxnSpLocks/>
          </p:cNvCxnSpPr>
          <p:nvPr/>
        </p:nvCxnSpPr>
        <p:spPr>
          <a:xfrm flipV="1">
            <a:off x="7887530" y="1882066"/>
            <a:ext cx="0" cy="111218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8547A41C-41F2-4F3B-A527-E3256B6572F7}"/>
                  </a:ext>
                </a:extLst>
              </p:cNvPr>
              <p:cNvSpPr txBox="1"/>
              <p:nvPr/>
            </p:nvSpPr>
            <p:spPr>
              <a:xfrm>
                <a:off x="7756947" y="3009355"/>
                <a:ext cx="32215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32</m:t>
                      </m:r>
                    </m:oMath>
                  </m:oMathPara>
                </a14:m>
                <a:endParaRPr lang="en-GB" sz="1100" dirty="0">
                  <a:solidFill>
                    <a:srgbClr val="0000FF"/>
                  </a:solidFill>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8547A41C-41F2-4F3B-A527-E3256B6572F7}"/>
                  </a:ext>
                </a:extLst>
              </p:cNvPr>
              <p:cNvSpPr txBox="1">
                <a:spLocks noRot="1" noChangeAspect="1" noMove="1" noResize="1" noEditPoints="1" noAdjustHandles="1" noChangeArrowheads="1" noChangeShapeType="1" noTextEdit="1"/>
              </p:cNvSpPr>
              <p:nvPr/>
            </p:nvSpPr>
            <p:spPr>
              <a:xfrm>
                <a:off x="7756947" y="3009355"/>
                <a:ext cx="322158" cy="261610"/>
              </a:xfrm>
              <a:prstGeom prst="rect">
                <a:avLst/>
              </a:prstGeom>
              <a:blipFill>
                <a:blip r:embed="rId6"/>
                <a:stretch>
                  <a:fillRect/>
                </a:stretch>
              </a:blipFill>
            </p:spPr>
            <p:txBody>
              <a:bodyPr/>
              <a:lstStyle/>
              <a:p>
                <a:r>
                  <a:rPr lang="en-GB">
                    <a:noFill/>
                  </a:rPr>
                  <a:t> </a:t>
                </a:r>
              </a:p>
            </p:txBody>
          </p:sp>
        </mc:Fallback>
      </mc:AlternateContent>
      <p:sp>
        <p:nvSpPr>
          <p:cNvPr id="27" name="テキスト ボックス 26">
            <a:extLst>
              <a:ext uri="{FF2B5EF4-FFF2-40B4-BE49-F238E27FC236}">
                <a16:creationId xmlns:a16="http://schemas.microsoft.com/office/drawing/2014/main" id="{44573A26-B651-4536-A4E5-CFB46C561AE0}"/>
              </a:ext>
            </a:extLst>
          </p:cNvPr>
          <p:cNvSpPr txBox="1"/>
          <p:nvPr/>
        </p:nvSpPr>
        <p:spPr>
          <a:xfrm>
            <a:off x="4287915" y="3881742"/>
            <a:ext cx="2086252"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the limits, mean and standard deviation</a:t>
            </a:r>
            <a:endParaRPr lang="en-GB" sz="1200" dirty="0">
              <a:solidFill>
                <a:srgbClr val="FF0000"/>
              </a:solidFill>
              <a:latin typeface="Comic Sans MS" panose="030F0702030302020204" pitchFamily="66" charset="0"/>
            </a:endParaRPr>
          </a:p>
        </p:txBody>
      </p:sp>
      <p:cxnSp>
        <p:nvCxnSpPr>
          <p:cNvPr id="31" name="直線矢印コネクタ 30">
            <a:extLst>
              <a:ext uri="{FF2B5EF4-FFF2-40B4-BE49-F238E27FC236}">
                <a16:creationId xmlns:a16="http://schemas.microsoft.com/office/drawing/2014/main" id="{D38DECC5-D685-4AE1-A670-F17897609BA8}"/>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81601DC-E2BA-4D10-83B0-17A2AC6D679C}"/>
                  </a:ext>
                </a:extLst>
              </p:cNvPr>
              <p:cNvSpPr txBox="1"/>
              <p:nvPr/>
            </p:nvSpPr>
            <p:spPr>
              <a:xfrm>
                <a:off x="7236299" y="3006581"/>
                <a:ext cx="32215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27</m:t>
                      </m:r>
                    </m:oMath>
                  </m:oMathPara>
                </a14:m>
                <a:endParaRPr lang="en-GB" sz="1100" dirty="0">
                  <a:solidFill>
                    <a:srgbClr val="0000FF"/>
                  </a:solidFill>
                  <a:latin typeface="Comic Sans MS" panose="030F0702030302020204" pitchFamily="66" charset="0"/>
                </a:endParaRPr>
              </a:p>
            </p:txBody>
          </p:sp>
        </mc:Choice>
        <mc:Fallback xmlns="">
          <p:sp>
            <p:nvSpPr>
              <p:cNvPr id="33" name="テキスト ボックス 32">
                <a:extLst>
                  <a:ext uri="{FF2B5EF4-FFF2-40B4-BE49-F238E27FC236}">
                    <a16:creationId xmlns:a16="http://schemas.microsoft.com/office/drawing/2014/main" id="{481601DC-E2BA-4D10-83B0-17A2AC6D679C}"/>
                  </a:ext>
                </a:extLst>
              </p:cNvPr>
              <p:cNvSpPr txBox="1">
                <a:spLocks noRot="1" noChangeAspect="1" noMove="1" noResize="1" noEditPoints="1" noAdjustHandles="1" noChangeArrowheads="1" noChangeShapeType="1" noTextEdit="1"/>
              </p:cNvSpPr>
              <p:nvPr/>
            </p:nvSpPr>
            <p:spPr>
              <a:xfrm>
                <a:off x="7236299" y="3006581"/>
                <a:ext cx="322158" cy="261610"/>
              </a:xfrm>
              <a:prstGeom prst="rect">
                <a:avLst/>
              </a:prstGeom>
              <a:blipFill>
                <a:blip r:embed="rId7"/>
                <a:stretch>
                  <a:fillRect/>
                </a:stretch>
              </a:blipFill>
            </p:spPr>
            <p:txBody>
              <a:bodyPr/>
              <a:lstStyle/>
              <a:p>
                <a:r>
                  <a:rPr lang="en-GB">
                    <a:noFill/>
                  </a:rPr>
                  <a:t> </a:t>
                </a:r>
              </a:p>
            </p:txBody>
          </p:sp>
        </mc:Fallback>
      </mc:AlternateContent>
      <p:cxnSp>
        <p:nvCxnSpPr>
          <p:cNvPr id="34" name="直線矢印コネクタ 33">
            <a:extLst>
              <a:ext uri="{FF2B5EF4-FFF2-40B4-BE49-F238E27FC236}">
                <a16:creationId xmlns:a16="http://schemas.microsoft.com/office/drawing/2014/main" id="{4572AA01-0007-473A-952F-B1F39CEB9E31}"/>
              </a:ext>
            </a:extLst>
          </p:cNvPr>
          <p:cNvCxnSpPr>
            <a:cxnSpLocks/>
          </p:cNvCxnSpPr>
          <p:nvPr/>
        </p:nvCxnSpPr>
        <p:spPr>
          <a:xfrm flipV="1">
            <a:off x="7369943" y="2698813"/>
            <a:ext cx="0" cy="319595"/>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C54A90A-4150-4FA8-9FD3-0DF220805D01}"/>
                  </a:ext>
                </a:extLst>
              </p:cNvPr>
              <p:cNvSpPr txBox="1"/>
              <p:nvPr/>
            </p:nvSpPr>
            <p:spPr>
              <a:xfrm>
                <a:off x="2495550" y="35947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=0.773</m:t>
                      </m:r>
                      <m:r>
                        <a:rPr lang="en-US" sz="1400" i="1" dirty="0">
                          <a:solidFill>
                            <a:srgbClr val="FF0000"/>
                          </a:solidFill>
                          <a:latin typeface="Cambria Math" panose="02040503050406030204" pitchFamily="18" charset="0"/>
                        </a:rPr>
                        <m:t>3</m:t>
                      </m:r>
                    </m:oMath>
                  </m:oMathPara>
                </a14:m>
                <a:endParaRPr lang="en-GB" sz="1400" dirty="0">
                  <a:solidFill>
                    <a:srgbClr val="FF0000"/>
                  </a:solidFill>
                </a:endParaRPr>
              </a:p>
            </p:txBody>
          </p:sp>
        </mc:Choice>
        <mc:Fallback xmlns="">
          <p:sp>
            <p:nvSpPr>
              <p:cNvPr id="35" name="テキスト ボックス 34">
                <a:extLst>
                  <a:ext uri="{FF2B5EF4-FFF2-40B4-BE49-F238E27FC236}">
                    <a16:creationId xmlns:a16="http://schemas.microsoft.com/office/drawing/2014/main" id="{DC54A90A-4150-4FA8-9FD3-0DF220805D01}"/>
                  </a:ext>
                </a:extLst>
              </p:cNvPr>
              <p:cNvSpPr txBox="1">
                <a:spLocks noRot="1" noChangeAspect="1" noMove="1" noResize="1" noEditPoints="1" noAdjustHandles="1" noChangeArrowheads="1" noChangeShapeType="1" noTextEdit="1"/>
              </p:cNvSpPr>
              <p:nvPr/>
            </p:nvSpPr>
            <p:spPr>
              <a:xfrm>
                <a:off x="2495550" y="3594735"/>
                <a:ext cx="943079" cy="30777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AE90D749-B14E-4D52-82EB-4587B29A47FA}"/>
                  </a:ext>
                </a:extLst>
              </p:cNvPr>
              <p:cNvSpPr txBox="1"/>
              <p:nvPr/>
            </p:nvSpPr>
            <p:spPr>
              <a:xfrm>
                <a:off x="2510790" y="3937635"/>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0.9331</m:t>
                      </m:r>
                    </m:oMath>
                  </m:oMathPara>
                </a14:m>
                <a:endParaRPr lang="en-GB" sz="1400" dirty="0">
                  <a:solidFill>
                    <a:srgbClr val="FF0000"/>
                  </a:solidFill>
                </a:endParaRPr>
              </a:p>
            </p:txBody>
          </p:sp>
        </mc:Choice>
        <mc:Fallback xmlns="">
          <p:sp>
            <p:nvSpPr>
              <p:cNvPr id="36" name="テキスト ボックス 35">
                <a:extLst>
                  <a:ext uri="{FF2B5EF4-FFF2-40B4-BE49-F238E27FC236}">
                    <a16:creationId xmlns:a16="http://schemas.microsoft.com/office/drawing/2014/main" id="{AE90D749-B14E-4D52-82EB-4587B29A47FA}"/>
                  </a:ext>
                </a:extLst>
              </p:cNvPr>
              <p:cNvSpPr txBox="1">
                <a:spLocks noRot="1" noChangeAspect="1" noMove="1" noResize="1" noEditPoints="1" noAdjustHandles="1" noChangeArrowheads="1" noChangeShapeType="1" noTextEdit="1"/>
              </p:cNvSpPr>
              <p:nvPr/>
            </p:nvSpPr>
            <p:spPr>
              <a:xfrm>
                <a:off x="2510790" y="3937635"/>
                <a:ext cx="943079"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テキスト ボックス 36">
                <a:extLst>
                  <a:ext uri="{FF2B5EF4-FFF2-40B4-BE49-F238E27FC236}">
                    <a16:creationId xmlns:a16="http://schemas.microsoft.com/office/drawing/2014/main" id="{2A12F9FF-2F95-461B-8D5E-AE9818566DCA}"/>
                  </a:ext>
                </a:extLst>
              </p:cNvPr>
              <p:cNvSpPr txBox="1"/>
              <p:nvPr/>
            </p:nvSpPr>
            <p:spPr>
              <a:xfrm>
                <a:off x="2892530" y="4266109"/>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0.1706</m:t>
                      </m:r>
                    </m:oMath>
                  </m:oMathPara>
                </a14:m>
                <a:endParaRPr lang="en-GB" sz="1400" dirty="0">
                  <a:solidFill>
                    <a:srgbClr val="FF0000"/>
                  </a:solidFill>
                </a:endParaRPr>
              </a:p>
            </p:txBody>
          </p:sp>
        </mc:Choice>
        <mc:Fallback>
          <p:sp>
            <p:nvSpPr>
              <p:cNvPr id="37" name="テキスト ボックス 36">
                <a:extLst>
                  <a:ext uri="{FF2B5EF4-FFF2-40B4-BE49-F238E27FC236}">
                    <a16:creationId xmlns:a16="http://schemas.microsoft.com/office/drawing/2014/main" id="{2A12F9FF-2F95-461B-8D5E-AE9818566DCA}"/>
                  </a:ext>
                </a:extLst>
              </p:cNvPr>
              <p:cNvSpPr txBox="1">
                <a:spLocks noRot="1" noChangeAspect="1" noMove="1" noResize="1" noEditPoints="1" noAdjustHandles="1" noChangeArrowheads="1" noChangeShapeType="1" noTextEdit="1"/>
              </p:cNvSpPr>
              <p:nvPr/>
            </p:nvSpPr>
            <p:spPr>
              <a:xfrm>
                <a:off x="2892530" y="4266109"/>
                <a:ext cx="943079" cy="307777"/>
              </a:xfrm>
              <a:prstGeom prst="rect">
                <a:avLst/>
              </a:prstGeom>
              <a:blipFill>
                <a:blip r:embed="rId10"/>
                <a:stretch>
                  <a:fillRect/>
                </a:stretch>
              </a:blipFill>
            </p:spPr>
            <p:txBody>
              <a:bodyPr/>
              <a:lstStyle/>
              <a:p>
                <a:r>
                  <a:rPr lang="en-GB">
                    <a:noFill/>
                  </a:rPr>
                  <a:t> </a:t>
                </a:r>
              </a:p>
            </p:txBody>
          </p:sp>
        </mc:Fallback>
      </mc:AlternateContent>
      <p:grpSp>
        <p:nvGrpSpPr>
          <p:cNvPr id="5" name="グループ化 4">
            <a:extLst>
              <a:ext uri="{FF2B5EF4-FFF2-40B4-BE49-F238E27FC236}">
                <a16:creationId xmlns:a16="http://schemas.microsoft.com/office/drawing/2014/main" id="{99648DA2-D0F8-45BC-BA36-657714024522}"/>
              </a:ext>
            </a:extLst>
          </p:cNvPr>
          <p:cNvGrpSpPr/>
          <p:nvPr/>
        </p:nvGrpSpPr>
        <p:grpSpPr>
          <a:xfrm>
            <a:off x="6446705" y="1209008"/>
            <a:ext cx="2414727" cy="1955373"/>
            <a:chOff x="4499342" y="1196752"/>
            <a:chExt cx="4507848" cy="3733383"/>
          </a:xfrm>
        </p:grpSpPr>
        <p:cxnSp>
          <p:nvCxnSpPr>
            <p:cNvPr id="6" name="直線矢印コネクタ 5">
              <a:extLst>
                <a:ext uri="{FF2B5EF4-FFF2-40B4-BE49-F238E27FC236}">
                  <a16:creationId xmlns:a16="http://schemas.microsoft.com/office/drawing/2014/main" id="{0A9284AC-C34A-4460-87B6-3AFCE0BB5174}"/>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F1F4E101-108B-4B15-BBCD-2E4FDA1C08C9}"/>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4D5666A-9CAD-4901-99D9-AA153152610B}"/>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11"/>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DCAEC4C-E25B-4A83-BA3E-DF1509A5AEDB}"/>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12"/>
                  <a:stretch>
                    <a:fillRect l="-39130" r="-34783" b="-40625"/>
                  </a:stretch>
                </a:blipFill>
              </p:spPr>
              <p:txBody>
                <a:bodyPr/>
                <a:lstStyle/>
                <a:p>
                  <a:r>
                    <a:rPr lang="en-GB">
                      <a:noFill/>
                    </a:rPr>
                    <a:t> </a:t>
                  </a:r>
                </a:p>
              </p:txBody>
            </p:sp>
          </mc:Fallback>
        </mc:AlternateContent>
        <p:grpSp>
          <p:nvGrpSpPr>
            <p:cNvPr id="10" name="グループ化 9">
              <a:extLst>
                <a:ext uri="{FF2B5EF4-FFF2-40B4-BE49-F238E27FC236}">
                  <a16:creationId xmlns:a16="http://schemas.microsoft.com/office/drawing/2014/main" id="{A0EEA399-470C-469E-9630-CE071BD8E6DB}"/>
                </a:ext>
              </a:extLst>
            </p:cNvPr>
            <p:cNvGrpSpPr/>
            <p:nvPr/>
          </p:nvGrpSpPr>
          <p:grpSpPr>
            <a:xfrm>
              <a:off x="5058300" y="1628800"/>
              <a:ext cx="3637208" cy="2973657"/>
              <a:chOff x="5004048" y="1412776"/>
              <a:chExt cx="3637208" cy="2973657"/>
            </a:xfrm>
          </p:grpSpPr>
          <p:sp>
            <p:nvSpPr>
              <p:cNvPr id="11" name="Freeform 22">
                <a:extLst>
                  <a:ext uri="{FF2B5EF4-FFF2-40B4-BE49-F238E27FC236}">
                    <a16:creationId xmlns:a16="http://schemas.microsoft.com/office/drawing/2014/main" id="{E589D7AF-B344-4DC5-80C9-870A9D641455}"/>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22">
                <a:extLst>
                  <a:ext uri="{FF2B5EF4-FFF2-40B4-BE49-F238E27FC236}">
                    <a16:creationId xmlns:a16="http://schemas.microsoft.com/office/drawing/2014/main" id="{779498AD-11C2-4E7B-9C2D-1C098BC04AD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8" name="テキスト ボックス 37">
            <a:extLst>
              <a:ext uri="{FF2B5EF4-FFF2-40B4-BE49-F238E27FC236}">
                <a16:creationId xmlns:a16="http://schemas.microsoft.com/office/drawing/2014/main" id="{ACB22E21-6B24-4761-B7FE-E47DE44100ED}"/>
              </a:ext>
            </a:extLst>
          </p:cNvPr>
          <p:cNvSpPr txBox="1"/>
          <p:nvPr/>
        </p:nvSpPr>
        <p:spPr>
          <a:xfrm>
            <a:off x="4188041" y="1891387"/>
            <a:ext cx="2452455"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In this case, we can find the area between 27 and 32, and then subtract it from 1…</a:t>
            </a:r>
          </a:p>
        </p:txBody>
      </p:sp>
      <p:sp>
        <p:nvSpPr>
          <p:cNvPr id="39" name="テキスト ボックス 38">
            <a:extLst>
              <a:ext uri="{FF2B5EF4-FFF2-40B4-BE49-F238E27FC236}">
                <a16:creationId xmlns:a16="http://schemas.microsoft.com/office/drawing/2014/main" id="{666F5DC9-DFA9-46C5-8373-50AE873D5FEF}"/>
              </a:ext>
            </a:extLst>
          </p:cNvPr>
          <p:cNvSpPr txBox="1"/>
          <p:nvPr/>
        </p:nvSpPr>
        <p:spPr>
          <a:xfrm>
            <a:off x="4289285" y="4811382"/>
            <a:ext cx="1329837" cy="27699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Press equals</a:t>
            </a:r>
            <a:endParaRPr lang="en-GB" sz="1200" dirty="0">
              <a:solidFill>
                <a:srgbClr val="FF0000"/>
              </a:solidFill>
              <a:latin typeface="Comic Sans MS" panose="030F0702030302020204" pitchFamily="66" charset="0"/>
            </a:endParaRPr>
          </a:p>
        </p:txBody>
      </p:sp>
      <p:sp>
        <p:nvSpPr>
          <p:cNvPr id="40" name="テキスト ボックス 39">
            <a:extLst>
              <a:ext uri="{FF2B5EF4-FFF2-40B4-BE49-F238E27FC236}">
                <a16:creationId xmlns:a16="http://schemas.microsoft.com/office/drawing/2014/main" id="{D6B001C2-AADE-4D2B-BB86-4466681DA45E}"/>
              </a:ext>
            </a:extLst>
          </p:cNvPr>
          <p:cNvSpPr txBox="1"/>
          <p:nvPr/>
        </p:nvSpPr>
        <p:spPr>
          <a:xfrm>
            <a:off x="4289285" y="5481942"/>
            <a:ext cx="2129937"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In this case, remember that you need to subtract the answer from 1…</a:t>
            </a:r>
            <a:endParaRPr lang="en-GB" sz="1200" dirty="0">
              <a:solidFill>
                <a:srgbClr val="FF0000"/>
              </a:solidFill>
              <a:latin typeface="Comic Sans MS" panose="030F0702030302020204" pitchFamily="66" charset="0"/>
            </a:endParaRPr>
          </a:p>
        </p:txBody>
      </p:sp>
      <p:pic>
        <p:nvPicPr>
          <p:cNvPr id="17" name="図 16">
            <a:extLst>
              <a:ext uri="{FF2B5EF4-FFF2-40B4-BE49-F238E27FC236}">
                <a16:creationId xmlns:a16="http://schemas.microsoft.com/office/drawing/2014/main" id="{8017D19A-7DB3-40E2-9361-C28FF307667F}"/>
              </a:ext>
            </a:extLst>
          </p:cNvPr>
          <p:cNvPicPr>
            <a:picLocks noChangeAspect="1"/>
          </p:cNvPicPr>
          <p:nvPr/>
        </p:nvPicPr>
        <p:blipFill rotWithShape="1">
          <a:blip r:embed="rId13">
            <a:extLst>
              <a:ext uri="{28A0092B-C50C-407E-A947-70E740481C1C}">
                <a14:useLocalDpi xmlns:a14="http://schemas.microsoft.com/office/drawing/2010/main" val="0"/>
              </a:ext>
            </a:extLst>
          </a:blip>
          <a:srcRect l="23721" t="38910" r="15307" b="26743"/>
          <a:stretch/>
        </p:blipFill>
        <p:spPr>
          <a:xfrm>
            <a:off x="6471820" y="3603522"/>
            <a:ext cx="2502345" cy="1057254"/>
          </a:xfrm>
          <a:prstGeom prst="rect">
            <a:avLst/>
          </a:prstGeom>
        </p:spPr>
      </p:pic>
      <mc:AlternateContent xmlns:mc="http://schemas.openxmlformats.org/markup-compatibility/2006">
        <mc:Choice xmlns:a14="http://schemas.microsoft.com/office/drawing/2010/main" Requires="a14">
          <p:sp>
            <p:nvSpPr>
              <p:cNvPr id="41" name="テキスト ボックス 40">
                <a:extLst>
                  <a:ext uri="{FF2B5EF4-FFF2-40B4-BE49-F238E27FC236}">
                    <a16:creationId xmlns:a16="http://schemas.microsoft.com/office/drawing/2014/main" id="{66A75D5B-7817-4039-AE1A-B970956580AD}"/>
                  </a:ext>
                </a:extLst>
              </p:cNvPr>
              <p:cNvSpPr txBox="1"/>
              <p:nvPr/>
            </p:nvSpPr>
            <p:spPr>
              <a:xfrm>
                <a:off x="4304080" y="5065099"/>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m:t>
                      </m:r>
                      <m:r>
                        <a:rPr lang="en-US" sz="1400" b="0" i="1" dirty="0" smtClean="0">
                          <a:solidFill>
                            <a:srgbClr val="FF0000"/>
                          </a:solidFill>
                          <a:latin typeface="Cambria Math" panose="02040503050406030204" pitchFamily="18" charset="0"/>
                        </a:rPr>
                        <m:t>4648</m:t>
                      </m:r>
                    </m:oMath>
                  </m:oMathPara>
                </a14:m>
                <a:endParaRPr lang="en-GB" sz="1400" dirty="0">
                  <a:solidFill>
                    <a:srgbClr val="FF0000"/>
                  </a:solidFill>
                </a:endParaRPr>
              </a:p>
            </p:txBody>
          </p:sp>
        </mc:Choice>
        <mc:Fallback>
          <p:sp>
            <p:nvSpPr>
              <p:cNvPr id="41" name="テキスト ボックス 40">
                <a:extLst>
                  <a:ext uri="{FF2B5EF4-FFF2-40B4-BE49-F238E27FC236}">
                    <a16:creationId xmlns:a16="http://schemas.microsoft.com/office/drawing/2014/main" id="{66A75D5B-7817-4039-AE1A-B970956580AD}"/>
                  </a:ext>
                </a:extLst>
              </p:cNvPr>
              <p:cNvSpPr txBox="1">
                <a:spLocks noRot="1" noChangeAspect="1" noMove="1" noResize="1" noEditPoints="1" noAdjustHandles="1" noChangeArrowheads="1" noChangeShapeType="1" noTextEdit="1"/>
              </p:cNvSpPr>
              <p:nvPr/>
            </p:nvSpPr>
            <p:spPr>
              <a:xfrm>
                <a:off x="4304080" y="5065099"/>
                <a:ext cx="943079" cy="30777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3" name="テキスト ボックス 42">
                <a:extLst>
                  <a:ext uri="{FF2B5EF4-FFF2-40B4-BE49-F238E27FC236}">
                    <a16:creationId xmlns:a16="http://schemas.microsoft.com/office/drawing/2014/main" id="{B082AD8C-041F-4BC3-B2D6-DA313F0B9E5D}"/>
                  </a:ext>
                </a:extLst>
              </p:cNvPr>
              <p:cNvSpPr txBox="1"/>
              <p:nvPr/>
            </p:nvSpPr>
            <p:spPr>
              <a:xfrm>
                <a:off x="3007940" y="4612338"/>
                <a:ext cx="9430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0.5352</m:t>
                      </m:r>
                    </m:oMath>
                  </m:oMathPara>
                </a14:m>
                <a:endParaRPr lang="en-GB" sz="1400" dirty="0">
                  <a:solidFill>
                    <a:srgbClr val="FF0000"/>
                  </a:solidFill>
                </a:endParaRPr>
              </a:p>
            </p:txBody>
          </p:sp>
        </mc:Choice>
        <mc:Fallback>
          <p:sp>
            <p:nvSpPr>
              <p:cNvPr id="43" name="テキスト ボックス 42">
                <a:extLst>
                  <a:ext uri="{FF2B5EF4-FFF2-40B4-BE49-F238E27FC236}">
                    <a16:creationId xmlns:a16="http://schemas.microsoft.com/office/drawing/2014/main" id="{B082AD8C-041F-4BC3-B2D6-DA313F0B9E5D}"/>
                  </a:ext>
                </a:extLst>
              </p:cNvPr>
              <p:cNvSpPr txBox="1">
                <a:spLocks noRot="1" noChangeAspect="1" noMove="1" noResize="1" noEditPoints="1" noAdjustHandles="1" noChangeArrowheads="1" noChangeShapeType="1" noTextEdit="1"/>
              </p:cNvSpPr>
              <p:nvPr/>
            </p:nvSpPr>
            <p:spPr>
              <a:xfrm>
                <a:off x="3007940" y="4612338"/>
                <a:ext cx="943079" cy="307777"/>
              </a:xfrm>
              <a:prstGeom prst="rect">
                <a:avLst/>
              </a:prstGeom>
              <a:blipFill>
                <a:blip r:embed="rId1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0882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linds(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linds(horizontal)">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linds(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linds(horizont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linds(horizontal)">
                                      <p:cBhvr>
                                        <p:cTn id="6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p:bldP spid="27" grpId="0"/>
      <p:bldP spid="33" grpId="0"/>
      <p:bldP spid="38" grpId="0"/>
      <p:bldP spid="39" grpId="0"/>
      <p:bldP spid="40" grpId="0"/>
      <p:bldP spid="41"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An IQ test is applied to a population of adults</a:t>
                </a:r>
                <a:r>
                  <a:rPr lang="en-GB" sz="1400" dirty="0">
                    <a:latin typeface="Comic Sans MS" panose="030F0702030302020204" pitchFamily="66" charset="0"/>
                  </a:rPr>
                  <a:t>. The scores, X, on the test are found to be normally distributed with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(100,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GB" sz="1400" dirty="0">
                    <a:latin typeface="Comic Sans MS" panose="030F0702030302020204" pitchFamily="66" charset="0"/>
                  </a:rPr>
                  <a:t>. Adults scoring more that 140 on the test are classified as ‘genius’. </a:t>
                </a:r>
              </a:p>
              <a:p>
                <a:pPr marL="0" indent="0" algn="ctr">
                  <a:buNone/>
                </a:pPr>
                <a:endParaRPr lang="en-GB" sz="1400" dirty="0">
                  <a:latin typeface="Comic Sans MS" panose="030F0702030302020204" pitchFamily="66" charset="0"/>
                </a:endParaRPr>
              </a:p>
              <a:p>
                <a:pPr marL="342900" indent="-342900" algn="ctr">
                  <a:buAutoNum type="alphaLcParenR"/>
                </a:pPr>
                <a:r>
                  <a:rPr lang="en-GB" sz="1400" dirty="0">
                    <a:latin typeface="Comic Sans MS" panose="030F0702030302020204" pitchFamily="66" charset="0"/>
                  </a:rPr>
                  <a:t>Find the probability that an adult chosen at random achieves a ‘genius’ classification</a:t>
                </a:r>
              </a:p>
              <a:p>
                <a:pPr marL="342900" indent="-342900" algn="ctr">
                  <a:buAutoNum type="alphaLcParenR"/>
                </a:pPr>
                <a:endParaRPr lang="en-GB" sz="1400" dirty="0">
                  <a:latin typeface="Comic Sans MS" panose="030F0702030302020204" pitchFamily="66" charset="0"/>
                </a:endParaRPr>
              </a:p>
              <a:p>
                <a:pPr marL="342900" indent="-342900" algn="ctr">
                  <a:buAutoNum type="alphaLcParenR"/>
                </a:pPr>
                <a:r>
                  <a:rPr lang="en-GB" sz="1400" dirty="0">
                    <a:latin typeface="Comic Sans MS" panose="030F0702030302020204" pitchFamily="66" charset="0"/>
                  </a:rPr>
                  <a:t>Twenty adults take the test. Find the probability that two or more and classified as ‘genius’ </a:t>
                </a: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l="-344" t="-789" r="-1890"/>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p:sp>
        <p:nvSpPr>
          <p:cNvPr id="15" name="テキスト ボックス 14">
            <a:extLst>
              <a:ext uri="{FF2B5EF4-FFF2-40B4-BE49-F238E27FC236}">
                <a16:creationId xmlns:a16="http://schemas.microsoft.com/office/drawing/2014/main" id="{FDEEBA5E-2ED8-42C8-8B63-BA6AFBAFC000}"/>
              </a:ext>
            </a:extLst>
          </p:cNvPr>
          <p:cNvSpPr txBox="1"/>
          <p:nvPr/>
        </p:nvSpPr>
        <p:spPr>
          <a:xfrm flipH="1">
            <a:off x="4015739" y="1531620"/>
            <a:ext cx="4937759" cy="954107"/>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Use your calculator as before. The lower limit should be 140, the upper limit should be at least 175 (5 times the standard deviation). The mean is 100 and the standard deviation is 15… </a:t>
            </a:r>
            <a:endParaRPr lang="en-GB" sz="1400" dirty="0">
              <a:solidFill>
                <a:srgbClr val="FF0000"/>
              </a:solidFill>
              <a:latin typeface="Comic Sans MS" panose="030F0702030302020204" pitchFamily="66" charset="0"/>
            </a:endParaRPr>
          </a:p>
        </p:txBody>
      </p:sp>
      <p:sp>
        <p:nvSpPr>
          <p:cNvPr id="41" name="テキスト ボックス 40">
            <a:extLst>
              <a:ext uri="{FF2B5EF4-FFF2-40B4-BE49-F238E27FC236}">
                <a16:creationId xmlns:a16="http://schemas.microsoft.com/office/drawing/2014/main" id="{B07FB362-9E69-4405-8FE5-7ED5B04E1027}"/>
              </a:ext>
            </a:extLst>
          </p:cNvPr>
          <p:cNvSpPr txBox="1"/>
          <p:nvPr/>
        </p:nvSpPr>
        <p:spPr>
          <a:xfrm flipH="1">
            <a:off x="1630677" y="4922520"/>
            <a:ext cx="1089662" cy="307777"/>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 0.00383</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0707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linds(horizont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normal cumulative distribution function on your calculator to find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An IQ test is applied to a population of adults</a:t>
                </a:r>
                <a:r>
                  <a:rPr lang="en-GB" sz="1400" dirty="0">
                    <a:latin typeface="Comic Sans MS" panose="030F0702030302020204" pitchFamily="66" charset="0"/>
                  </a:rPr>
                  <a:t>. The scores, X, on the test are found to be normally distributed with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(100,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GB" sz="1400" dirty="0">
                    <a:latin typeface="Comic Sans MS" panose="030F0702030302020204" pitchFamily="66" charset="0"/>
                  </a:rPr>
                  <a:t>. Adults scoring more that 140 on the test are classified as ‘genius’. </a:t>
                </a:r>
              </a:p>
              <a:p>
                <a:pPr marL="0" indent="0" algn="ctr">
                  <a:buNone/>
                </a:pPr>
                <a:endParaRPr lang="en-GB" sz="1400" dirty="0">
                  <a:latin typeface="Comic Sans MS" panose="030F0702030302020204" pitchFamily="66" charset="0"/>
                </a:endParaRPr>
              </a:p>
              <a:p>
                <a:pPr marL="342900" indent="-342900" algn="ctr">
                  <a:buAutoNum type="alphaLcParenR"/>
                </a:pPr>
                <a:r>
                  <a:rPr lang="en-GB" sz="1400" dirty="0">
                    <a:latin typeface="Comic Sans MS" panose="030F0702030302020204" pitchFamily="66" charset="0"/>
                  </a:rPr>
                  <a:t>Find the probability that an adult chosen at random achieves a ‘genius’ classification</a:t>
                </a:r>
              </a:p>
              <a:p>
                <a:pPr marL="342900" indent="-342900" algn="ctr">
                  <a:buAutoNum type="alphaLcParenR"/>
                </a:pPr>
                <a:endParaRPr lang="en-GB" sz="1400" dirty="0">
                  <a:latin typeface="Comic Sans MS" panose="030F0702030302020204" pitchFamily="66" charset="0"/>
                </a:endParaRPr>
              </a:p>
              <a:p>
                <a:pPr marL="342900" indent="-342900" algn="ctr">
                  <a:buAutoNum type="alphaLcParenR"/>
                </a:pPr>
                <a:r>
                  <a:rPr lang="en-GB" sz="1400" dirty="0">
                    <a:latin typeface="Comic Sans MS" panose="030F0702030302020204" pitchFamily="66" charset="0"/>
                  </a:rPr>
                  <a:t>Twenty adults take the test. Find the probability that two or more and classified as ‘genius’ </a:t>
                </a: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l="-344" t="-789" r="-1890"/>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3B</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FDEEBA5E-2ED8-42C8-8B63-BA6AFBAFC000}"/>
                  </a:ext>
                </a:extLst>
              </p:cNvPr>
              <p:cNvSpPr txBox="1"/>
              <p:nvPr/>
            </p:nvSpPr>
            <p:spPr>
              <a:xfrm flipH="1">
                <a:off x="3835152" y="1318555"/>
                <a:ext cx="5246704" cy="5262979"/>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For this part you will need to use what you learned in year 12 (the binomial distribution)</a:t>
                </a: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rPr>
                  <a:t>There are 20 adults in the sample, and the probability of a genius is 0.00383</a:t>
                </a: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rPr>
                  <a:t>Therefore, for this part, </a:t>
                </a:r>
                <a14:m>
                  <m:oMath xmlns:m="http://schemas.openxmlformats.org/officeDocument/2006/math">
                    <m:r>
                      <a:rPr lang="en-US" sz="1400" b="0" i="1" smtClean="0">
                        <a:solidFill>
                          <a:srgbClr val="FF0000"/>
                        </a:solidFill>
                        <a:latin typeface="Cambria Math" panose="02040503050406030204" pitchFamily="18" charset="0"/>
                      </a:rPr>
                      <m:t>𝑋</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𝐵</m:t>
                    </m:r>
                    <m:r>
                      <a:rPr lang="en-US" sz="1400" b="0" i="1" smtClean="0">
                        <a:solidFill>
                          <a:srgbClr val="FF0000"/>
                        </a:solidFill>
                        <a:latin typeface="Cambria Math" panose="02040503050406030204" pitchFamily="18" charset="0"/>
                        <a:ea typeface="Cambria Math" panose="02040503050406030204" pitchFamily="18" charset="0"/>
                      </a:rPr>
                      <m:t>(20,0.00383)</m:t>
                    </m:r>
                  </m:oMath>
                </a14:m>
                <a:endParaRPr lang="en-GB" sz="1400" dirty="0">
                  <a:solidFill>
                    <a:srgbClr val="FF0000"/>
                  </a:solidFill>
                  <a:latin typeface="Comic Sans MS" panose="030F0702030302020204" pitchFamily="66" charset="0"/>
                </a:endParaRP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rPr>
                  <a:t>If we let </a:t>
                </a:r>
                <a14:m>
                  <m:oMath xmlns:m="http://schemas.openxmlformats.org/officeDocument/2006/math">
                    <m:r>
                      <a:rPr lang="en-US" sz="1400" i="1" dirty="0" smtClean="0">
                        <a:solidFill>
                          <a:srgbClr val="FF0000"/>
                        </a:solidFill>
                        <a:latin typeface="Cambria Math" panose="02040503050406030204" pitchFamily="18" charset="0"/>
                      </a:rPr>
                      <m:t>𝑌</m:t>
                    </m:r>
                    <m:r>
                      <a:rPr lang="en-US" sz="1400" i="1" dirty="0" smtClean="0">
                        <a:solidFill>
                          <a:srgbClr val="FF0000"/>
                        </a:solidFill>
                        <a:latin typeface="Cambria Math" panose="02040503050406030204" pitchFamily="18" charset="0"/>
                      </a:rPr>
                      <m:t>=</m:t>
                    </m:r>
                    <m:r>
                      <a:rPr lang="en-US" sz="1400" i="1" dirty="0" smtClean="0">
                        <a:solidFill>
                          <a:srgbClr val="FF0000"/>
                        </a:solidFill>
                        <a:latin typeface="Cambria Math" panose="02040503050406030204" pitchFamily="18" charset="0"/>
                      </a:rPr>
                      <m:t>𝑛𝑢𝑚𝑏𝑒𝑟</m:t>
                    </m:r>
                    <m:r>
                      <a:rPr lang="en-US" sz="1400" i="1" dirty="0" smtClean="0">
                        <a:solidFill>
                          <a:srgbClr val="FF0000"/>
                        </a:solidFill>
                        <a:latin typeface="Cambria Math" panose="02040503050406030204" pitchFamily="18" charset="0"/>
                      </a:rPr>
                      <m:t> </m:t>
                    </m:r>
                    <m:r>
                      <a:rPr lang="en-US" sz="1400" i="1" dirty="0" smtClean="0">
                        <a:solidFill>
                          <a:srgbClr val="FF0000"/>
                        </a:solidFill>
                        <a:latin typeface="Cambria Math" panose="02040503050406030204" pitchFamily="18" charset="0"/>
                      </a:rPr>
                      <m:t>𝑜𝑓</m:t>
                    </m:r>
                    <m:r>
                      <a:rPr lang="en-US" sz="1400" i="1" dirty="0" smtClean="0">
                        <a:solidFill>
                          <a:srgbClr val="FF0000"/>
                        </a:solidFill>
                        <a:latin typeface="Cambria Math" panose="02040503050406030204" pitchFamily="18" charset="0"/>
                      </a:rPr>
                      <m:t> </m:t>
                    </m:r>
                    <m:r>
                      <a:rPr lang="en-US" sz="1400" i="1" dirty="0" smtClean="0">
                        <a:solidFill>
                          <a:srgbClr val="FF0000"/>
                        </a:solidFill>
                        <a:latin typeface="Cambria Math" panose="02040503050406030204" pitchFamily="18" charset="0"/>
                      </a:rPr>
                      <m:t>𝑔𝑒𝑛𝑖𝑢𝑠𝑒𝑠</m:t>
                    </m:r>
                  </m:oMath>
                </a14:m>
                <a:r>
                  <a:rPr lang="en-GB" sz="1400" dirty="0">
                    <a:solidFill>
                      <a:srgbClr val="FF0000"/>
                    </a:solidFill>
                    <a:latin typeface="Comic Sans MS" panose="030F0702030302020204" pitchFamily="66" charset="0"/>
                  </a:rPr>
                  <a:t>, we want:</a:t>
                </a:r>
              </a:p>
              <a:p>
                <a:endParaRPr lang="en-US" sz="1400" dirty="0">
                  <a:solidFill>
                    <a:srgbClr val="FF0000"/>
                  </a:solidFill>
                  <a:latin typeface="Comic Sans MS" panose="030F0702030302020204" pitchFamily="66" charset="0"/>
                </a:endParaRPr>
              </a:p>
              <a:p>
                <a:pPr/>
                <a14:m>
                  <m:oMathPara xmlns:m="http://schemas.openxmlformats.org/officeDocument/2006/math">
                    <m:oMathParaPr>
                      <m:jc m:val="left"/>
                    </m:oMathParaPr>
                    <m:oMath xmlns:m="http://schemas.openxmlformats.org/officeDocument/2006/math">
                      <m:r>
                        <a:rPr lang="en-US" sz="1400" b="0" i="1" smtClean="0">
                          <a:solidFill>
                            <a:srgbClr val="FF0000"/>
                          </a:solidFill>
                          <a:latin typeface="Cambria Math" panose="02040503050406030204" pitchFamily="18" charset="0"/>
                        </a:rPr>
                        <m:t>𝑃</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𝑌</m:t>
                      </m:r>
                      <m:r>
                        <a:rPr lang="en-US" sz="1400" b="0" i="1" smtClean="0">
                          <a:solidFill>
                            <a:srgbClr val="FF0000"/>
                          </a:solidFill>
                          <a:latin typeface="Cambria Math" panose="02040503050406030204" pitchFamily="18" charset="0"/>
                          <a:ea typeface="Cambria Math" panose="02040503050406030204" pitchFamily="18" charset="0"/>
                        </a:rPr>
                        <m:t>≥2)</m:t>
                      </m:r>
                    </m:oMath>
                  </m:oMathPara>
                </a14:m>
                <a:endParaRPr lang="en-GB" sz="1400" dirty="0">
                  <a:solidFill>
                    <a:srgbClr val="FF0000"/>
                  </a:solidFill>
                  <a:latin typeface="Comic Sans MS" panose="030F0702030302020204" pitchFamily="66" charset="0"/>
                </a:endParaRPr>
              </a:p>
              <a:p>
                <a:endParaRPr lang="en-GB" sz="1400" dirty="0">
                  <a:solidFill>
                    <a:srgbClr val="FF0000"/>
                  </a:solidFill>
                  <a:latin typeface="Comic Sans MS" panose="030F0702030302020204" pitchFamily="66" charset="0"/>
                </a:endParaRPr>
              </a:p>
              <a:p>
                <a:r>
                  <a:rPr lang="en-GB" sz="1400" dirty="0">
                    <a:solidFill>
                      <a:srgbClr val="FF0000"/>
                    </a:solidFill>
                    <a:latin typeface="Comic Sans MS" panose="030F0702030302020204" pitchFamily="66" charset="0"/>
                  </a:rPr>
                  <a:t>which equals </a:t>
                </a:r>
                <a14:m>
                  <m:oMath xmlns:m="http://schemas.openxmlformats.org/officeDocument/2006/math">
                    <m:r>
                      <a:rPr lang="en-US" sz="1400" b="0" i="1" smtClean="0">
                        <a:solidFill>
                          <a:srgbClr val="FF0000"/>
                        </a:solidFill>
                        <a:latin typeface="Cambria Math" panose="02040503050406030204" pitchFamily="18" charset="0"/>
                      </a:rPr>
                      <m:t>1−</m:t>
                    </m:r>
                    <m:r>
                      <a:rPr lang="en-US" sz="1400" b="0" i="1" smtClean="0">
                        <a:solidFill>
                          <a:srgbClr val="FF0000"/>
                        </a:solidFill>
                        <a:latin typeface="Cambria Math" panose="02040503050406030204" pitchFamily="18" charset="0"/>
                      </a:rPr>
                      <m:t>𝑃</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𝑌</m:t>
                    </m:r>
                    <m:r>
                      <a:rPr lang="en-US" sz="1400" b="0" i="1" smtClean="0">
                        <a:solidFill>
                          <a:srgbClr val="FF0000"/>
                        </a:solidFill>
                        <a:latin typeface="Cambria Math" panose="02040503050406030204" pitchFamily="18" charset="0"/>
                      </a:rPr>
                      <m:t>&lt;2)</m:t>
                    </m:r>
                  </m:oMath>
                </a14:m>
                <a:r>
                  <a:rPr lang="en-GB" sz="1400" dirty="0">
                    <a:solidFill>
                      <a:srgbClr val="FF0000"/>
                    </a:solidFill>
                    <a:latin typeface="Comic Sans MS" panose="030F0702030302020204" pitchFamily="66" charset="0"/>
                  </a:rPr>
                  <a:t> </a:t>
                </a:r>
              </a:p>
              <a:p>
                <a:endParaRPr lang="en-GB" sz="1400" dirty="0">
                  <a:solidFill>
                    <a:srgbClr val="FF0000"/>
                  </a:solidFill>
                  <a:latin typeface="Comic Sans MS" panose="030F0702030302020204" pitchFamily="66" charset="0"/>
                </a:endParaRPr>
              </a:p>
              <a:p>
                <a:r>
                  <a:rPr lang="en-GB" sz="1400" dirty="0">
                    <a:solidFill>
                      <a:srgbClr val="FF0000"/>
                    </a:solidFill>
                    <a:latin typeface="Comic Sans MS" panose="030F0702030302020204" pitchFamily="66" charset="0"/>
                  </a:rPr>
                  <a:t>which equals </a:t>
                </a:r>
                <a14:m>
                  <m:oMath xmlns:m="http://schemas.openxmlformats.org/officeDocument/2006/math">
                    <m:r>
                      <a:rPr lang="en-US" sz="1400" b="0" i="1" smtClean="0">
                        <a:solidFill>
                          <a:srgbClr val="FF0000"/>
                        </a:solidFill>
                        <a:latin typeface="Cambria Math" panose="02040503050406030204" pitchFamily="18" charset="0"/>
                      </a:rPr>
                      <m:t>1−</m:t>
                    </m:r>
                    <m:r>
                      <a:rPr lang="en-US" sz="1400" b="0" i="1" smtClean="0">
                        <a:solidFill>
                          <a:srgbClr val="FF0000"/>
                        </a:solidFill>
                        <a:latin typeface="Cambria Math" panose="02040503050406030204" pitchFamily="18" charset="0"/>
                      </a:rPr>
                      <m:t>𝑃</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𝑌</m:t>
                    </m:r>
                    <m:r>
                      <a:rPr lang="en-US" sz="1400" b="0" i="1" smtClean="0">
                        <a:solidFill>
                          <a:srgbClr val="FF0000"/>
                        </a:solidFill>
                        <a:latin typeface="Cambria Math" panose="02040503050406030204" pitchFamily="18" charset="0"/>
                        <a:ea typeface="Cambria Math" panose="02040503050406030204" pitchFamily="18" charset="0"/>
                      </a:rPr>
                      <m:t>≤1)</m:t>
                    </m:r>
                  </m:oMath>
                </a14:m>
                <a:endParaRPr lang="en-GB" sz="1400" dirty="0">
                  <a:solidFill>
                    <a:srgbClr val="FF0000"/>
                  </a:solidFill>
                  <a:latin typeface="Comic Sans MS" panose="030F0702030302020204" pitchFamily="66" charset="0"/>
                </a:endParaRP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sym typeface="Wingdings" panose="05000000000000000000" pitchFamily="2" charset="2"/>
                  </a:rPr>
                  <a:t>On your calculator, press 7, down, 1, 2, and input the number of successes we are considering (1), the  number of trials (20), and the probability of success (0.00383)</a:t>
                </a:r>
              </a:p>
              <a:p>
                <a:endParaRPr lang="en-US" sz="1400" dirty="0">
                  <a:solidFill>
                    <a:srgbClr val="FF0000"/>
                  </a:solidFill>
                  <a:latin typeface="Comic Sans MS" panose="030F0702030302020204" pitchFamily="66" charset="0"/>
                  <a:sym typeface="Wingdings" panose="05000000000000000000" pitchFamily="2" charset="2"/>
                </a:endParaRPr>
              </a:p>
              <a:p>
                <a:r>
                  <a:rPr lang="en-US" sz="1400" dirty="0">
                    <a:solidFill>
                      <a:srgbClr val="FF0000"/>
                    </a:solidFill>
                    <a:latin typeface="Comic Sans MS" panose="030F0702030302020204" pitchFamily="66" charset="0"/>
                    <a:sym typeface="Wingdings" panose="05000000000000000000" pitchFamily="2" charset="2"/>
                  </a:rPr>
                  <a:t> The calculator will give you the answer 0.9973… Remember to subtract this from 1</a:t>
                </a: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sym typeface="Wingdings" panose="05000000000000000000" pitchFamily="2" charset="2"/>
                  </a:rPr>
                  <a:t> So the answer is 0.00266</a:t>
                </a:r>
                <a:endParaRPr lang="en-GB" sz="1400" dirty="0">
                  <a:solidFill>
                    <a:srgbClr val="FF0000"/>
                  </a:solidFill>
                  <a:latin typeface="Comic Sans MS" panose="030F0702030302020204" pitchFamily="66" charset="0"/>
                </a:endParaRPr>
              </a:p>
            </p:txBody>
          </p:sp>
        </mc:Choice>
        <mc:Fallback xmlns="">
          <p:sp>
            <p:nvSpPr>
              <p:cNvPr id="15" name="テキスト ボックス 14">
                <a:extLst>
                  <a:ext uri="{FF2B5EF4-FFF2-40B4-BE49-F238E27FC236}">
                    <a16:creationId xmlns:a16="http://schemas.microsoft.com/office/drawing/2014/main" id="{FDEEBA5E-2ED8-42C8-8B63-BA6AFBAFC000}"/>
                  </a:ext>
                </a:extLst>
              </p:cNvPr>
              <p:cNvSpPr txBox="1">
                <a:spLocks noRot="1" noChangeAspect="1" noMove="1" noResize="1" noEditPoints="1" noAdjustHandles="1" noChangeArrowheads="1" noChangeShapeType="1" noTextEdit="1"/>
              </p:cNvSpPr>
              <p:nvPr/>
            </p:nvSpPr>
            <p:spPr>
              <a:xfrm flipH="1">
                <a:off x="3835152" y="1318555"/>
                <a:ext cx="5246704" cy="5262979"/>
              </a:xfrm>
              <a:prstGeom prst="rect">
                <a:avLst/>
              </a:prstGeom>
              <a:blipFill>
                <a:blip r:embed="rId3"/>
                <a:stretch>
                  <a:fillRect l="-348" t="-116" r="-697" b="-231"/>
                </a:stretch>
              </a:blipFill>
            </p:spPr>
            <p:txBody>
              <a:bodyPr/>
              <a:lstStyle/>
              <a:p>
                <a:r>
                  <a:rPr lang="en-GB">
                    <a:noFill/>
                  </a:rPr>
                  <a:t> </a:t>
                </a:r>
              </a:p>
            </p:txBody>
          </p:sp>
        </mc:Fallback>
      </mc:AlternateContent>
      <p:sp>
        <p:nvSpPr>
          <p:cNvPr id="41" name="テキスト ボックス 40">
            <a:extLst>
              <a:ext uri="{FF2B5EF4-FFF2-40B4-BE49-F238E27FC236}">
                <a16:creationId xmlns:a16="http://schemas.microsoft.com/office/drawing/2014/main" id="{B07FB362-9E69-4405-8FE5-7ED5B04E1027}"/>
              </a:ext>
            </a:extLst>
          </p:cNvPr>
          <p:cNvSpPr txBox="1"/>
          <p:nvPr/>
        </p:nvSpPr>
        <p:spPr>
          <a:xfrm flipH="1">
            <a:off x="1630677" y="4922520"/>
            <a:ext cx="1089662" cy="307777"/>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 0.00383</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576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linds(horizont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blinds(horizontal)">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blinds(horizontal)">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animEffect transition="in" filter="blinds(horizontal)">
                                      <p:cBhvr>
                                        <p:cTn id="27" dur="500"/>
                                        <p:tgtEl>
                                          <p:spTgt spid="1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xEl>
                                              <p:pRg st="10" end="10"/>
                                            </p:txEl>
                                          </p:spTgt>
                                        </p:tgtEl>
                                        <p:attrNameLst>
                                          <p:attrName>style.visibility</p:attrName>
                                        </p:attrNameLst>
                                      </p:cBhvr>
                                      <p:to>
                                        <p:strVal val="visible"/>
                                      </p:to>
                                    </p:set>
                                    <p:animEffect transition="in" filter="blinds(horizontal)">
                                      <p:cBhvr>
                                        <p:cTn id="32" dur="500"/>
                                        <p:tgtEl>
                                          <p:spTgt spid="1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xEl>
                                              <p:pRg st="12" end="12"/>
                                            </p:txEl>
                                          </p:spTgt>
                                        </p:tgtEl>
                                        <p:attrNameLst>
                                          <p:attrName>style.visibility</p:attrName>
                                        </p:attrNameLst>
                                      </p:cBhvr>
                                      <p:to>
                                        <p:strVal val="visible"/>
                                      </p:to>
                                    </p:set>
                                    <p:animEffect transition="in" filter="blinds(horizontal)">
                                      <p:cBhvr>
                                        <p:cTn id="37" dur="500"/>
                                        <p:tgtEl>
                                          <p:spTgt spid="15">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xEl>
                                              <p:pRg st="14" end="14"/>
                                            </p:txEl>
                                          </p:spTgt>
                                        </p:tgtEl>
                                        <p:attrNameLst>
                                          <p:attrName>style.visibility</p:attrName>
                                        </p:attrNameLst>
                                      </p:cBhvr>
                                      <p:to>
                                        <p:strVal val="visible"/>
                                      </p:to>
                                    </p:set>
                                    <p:animEffect transition="in" filter="blinds(horizontal)">
                                      <p:cBhvr>
                                        <p:cTn id="42" dur="500"/>
                                        <p:tgtEl>
                                          <p:spTgt spid="15">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5">
                                            <p:txEl>
                                              <p:pRg st="16" end="16"/>
                                            </p:txEl>
                                          </p:spTgt>
                                        </p:tgtEl>
                                        <p:attrNameLst>
                                          <p:attrName>style.visibility</p:attrName>
                                        </p:attrNameLst>
                                      </p:cBhvr>
                                      <p:to>
                                        <p:strVal val="visible"/>
                                      </p:to>
                                    </p:set>
                                    <p:animEffect transition="in" filter="blinds(horizontal)">
                                      <p:cBhvr>
                                        <p:cTn id="47" dur="500"/>
                                        <p:tgtEl>
                                          <p:spTgt spid="15">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5">
                                            <p:txEl>
                                              <p:pRg st="18" end="18"/>
                                            </p:txEl>
                                          </p:spTgt>
                                        </p:tgtEl>
                                        <p:attrNameLst>
                                          <p:attrName>style.visibility</p:attrName>
                                        </p:attrNameLst>
                                      </p:cBhvr>
                                      <p:to>
                                        <p:strVal val="visible"/>
                                      </p:to>
                                    </p:set>
                                    <p:animEffect transition="in" filter="blinds(horizontal)">
                                      <p:cBhvr>
                                        <p:cTn id="52" dur="500"/>
                                        <p:tgtEl>
                                          <p:spTgt spid="1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3C</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2016505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lstStyle/>
          <a:p>
            <a:pPr algn="ctr"/>
            <a:r>
              <a:rPr lang="en-US" dirty="0">
                <a:latin typeface="Comic Sans MS" panose="030F0702030302020204" pitchFamily="66" charset="0"/>
              </a:rPr>
              <a:t>Prior knowledge check</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426128" y="1571349"/>
                <a:ext cx="3826276" cy="2130640"/>
              </a:xfrm>
            </p:spPr>
            <p:txBody>
              <a:bodyPr>
                <a:normAutofit/>
              </a:bodyPr>
              <a:lstStyle/>
              <a:p>
                <a:pPr marL="514350" indent="-514350">
                  <a:buAutoNum type="arabicParenR"/>
                </a:pPr>
                <a:r>
                  <a:rPr lang="en-US" sz="1600" dirty="0">
                    <a:latin typeface="Comic Sans MS" panose="030F0702030302020204" pitchFamily="66" charset="0"/>
                  </a:rPr>
                  <a:t>The probability that a one month old Labrador puppy weighs under 2kg is 0.735. Two puppies are chosen at random from different litters. Find:</a:t>
                </a:r>
              </a:p>
              <a:p>
                <a:pPr marL="0" indent="0">
                  <a:buNone/>
                </a:pPr>
                <a:r>
                  <a:rPr lang="en-US" sz="1600" dirty="0">
                    <a:latin typeface="Comic Sans MS" panose="030F0702030302020204" pitchFamily="66" charset="0"/>
                  </a:rPr>
                  <a:t>a)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𝑏𝑜𝑡h</m:t>
                    </m:r>
                    <m:r>
                      <a:rPr lang="en-US" sz="1600" b="0" i="1" smtClean="0">
                        <a:latin typeface="Cambria Math" panose="02040503050406030204" pitchFamily="18" charset="0"/>
                      </a:rPr>
                      <m:t> </m:t>
                    </m:r>
                    <m:r>
                      <a:rPr lang="en-US" sz="1600" b="0" i="1" smtClean="0">
                        <a:latin typeface="Cambria Math" panose="02040503050406030204" pitchFamily="18" charset="0"/>
                      </a:rPr>
                      <m:t>𝑢𝑛𝑑𝑒𝑟</m:t>
                    </m:r>
                    <m:r>
                      <a:rPr lang="en-US" sz="1600" b="0" i="1" smtClean="0">
                        <a:latin typeface="Cambria Math" panose="02040503050406030204" pitchFamily="18" charset="0"/>
                      </a:rPr>
                      <m:t> 2</m:t>
                    </m:r>
                    <m:r>
                      <a:rPr lang="en-US" sz="1600" b="0" i="1" smtClean="0">
                        <a:latin typeface="Cambria Math" panose="02040503050406030204" pitchFamily="18" charset="0"/>
                      </a:rPr>
                      <m:t>𝑘𝑔</m:t>
                    </m:r>
                    <m:r>
                      <a:rPr lang="en-US" sz="1600" b="0" i="1" smtClean="0">
                        <a:latin typeface="Cambria Math" panose="02040503050406030204" pitchFamily="18" charset="0"/>
                      </a:rPr>
                      <m:t>)</m:t>
                    </m:r>
                  </m:oMath>
                </a14:m>
                <a:r>
                  <a:rPr lang="en-GB" sz="1600" dirty="0">
                    <a:latin typeface="Comic Sans MS" panose="030F0702030302020204" pitchFamily="66" charset="0"/>
                  </a:rPr>
                  <a:t>	</a:t>
                </a:r>
              </a:p>
              <a:p>
                <a:pPr marL="0" indent="0">
                  <a:buNone/>
                </a:pPr>
                <a:r>
                  <a:rPr lang="en-GB"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𝑒𝑥𝑎𝑐𝑡𝑙𝑦</m:t>
                    </m:r>
                    <m:r>
                      <a:rPr lang="en-US" sz="1600" b="0" i="1" smtClean="0">
                        <a:latin typeface="Cambria Math" panose="02040503050406030204" pitchFamily="18" charset="0"/>
                      </a:rPr>
                      <m:t> </m:t>
                    </m:r>
                    <m:r>
                      <a:rPr lang="en-US" sz="1600" b="0" i="1" smtClean="0">
                        <a:latin typeface="Cambria Math" panose="02040503050406030204" pitchFamily="18" charset="0"/>
                      </a:rPr>
                      <m:t>𝑜𝑛𝑒</m:t>
                    </m:r>
                    <m:r>
                      <a:rPr lang="en-US" sz="1600" b="0" i="1" smtClean="0">
                        <a:latin typeface="Cambria Math" panose="02040503050406030204" pitchFamily="18" charset="0"/>
                      </a:rPr>
                      <m:t> </m:t>
                    </m:r>
                    <m:r>
                      <a:rPr lang="en-US" sz="1600" b="0" i="1" smtClean="0">
                        <a:latin typeface="Cambria Math" panose="02040503050406030204" pitchFamily="18" charset="0"/>
                      </a:rPr>
                      <m:t>𝑢𝑛𝑑𝑒𝑟</m:t>
                    </m:r>
                    <m:r>
                      <a:rPr lang="en-US" sz="1600" b="0" i="1" smtClean="0">
                        <a:latin typeface="Cambria Math" panose="02040503050406030204" pitchFamily="18" charset="0"/>
                      </a:rPr>
                      <m:t> 2</m:t>
                    </m:r>
                    <m:r>
                      <a:rPr lang="en-US" sz="1600" b="0" i="1" smtClean="0">
                        <a:latin typeface="Cambria Math" panose="02040503050406030204" pitchFamily="18" charset="0"/>
                      </a:rPr>
                      <m:t>𝑘𝑔</m:t>
                    </m:r>
                    <m:r>
                      <a:rPr lang="en-US" sz="1600" b="0" i="1" smtClean="0">
                        <a:latin typeface="Cambria Math" panose="02040503050406030204" pitchFamily="18" charset="0"/>
                      </a:rPr>
                      <m:t>)</m:t>
                    </m:r>
                  </m:oMath>
                </a14:m>
                <a:endParaRPr lang="en-GB"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426128" y="1571349"/>
                <a:ext cx="3826276" cy="2130640"/>
              </a:xfrm>
              <a:blipFill>
                <a:blip r:embed="rId2"/>
                <a:stretch>
                  <a:fillRect l="-1433" t="-3725" r="-20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コンテンツ プレースホルダー 2">
                <a:extLst>
                  <a:ext uri="{FF2B5EF4-FFF2-40B4-BE49-F238E27FC236}">
                    <a16:creationId xmlns:a16="http://schemas.microsoft.com/office/drawing/2014/main" id="{12F57D02-A508-49D2-8B0C-F8184783960B}"/>
                  </a:ext>
                </a:extLst>
              </p:cNvPr>
              <p:cNvSpPr txBox="1">
                <a:spLocks/>
              </p:cNvSpPr>
              <p:nvPr/>
            </p:nvSpPr>
            <p:spPr>
              <a:xfrm>
                <a:off x="409853" y="4191741"/>
                <a:ext cx="3826276" cy="2130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Comic Sans MS" panose="030F0702030302020204" pitchFamily="66" charset="0"/>
                  </a:rPr>
                  <a:t>2)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(20,0.4)</m:t>
                    </m:r>
                  </m:oMath>
                </a14:m>
                <a:r>
                  <a:rPr lang="en-GB" sz="1600" dirty="0">
                    <a:latin typeface="Comic Sans MS" panose="030F0702030302020204" pitchFamily="66" charset="0"/>
                  </a:rPr>
                  <a:t>. Find:</a:t>
                </a:r>
              </a:p>
              <a:p>
                <a:pPr marL="0" indent="0">
                  <a:buNone/>
                </a:pPr>
                <a:r>
                  <a:rPr lang="en-US" sz="1600" dirty="0">
                    <a:latin typeface="Comic Sans MS" panose="030F0702030302020204" pitchFamily="66" charset="0"/>
                  </a:rPr>
                  <a:t>a</a:t>
                </a:r>
                <a:r>
                  <a:rPr lang="en-GB" sz="1600" dirty="0">
                    <a:latin typeface="Comic Sans MS" panose="030F0702030302020204" pitchFamily="66" charset="0"/>
                  </a:rPr>
                  <a:t>)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=6</m:t>
                        </m:r>
                      </m:e>
                    </m:d>
                  </m:oMath>
                </a14:m>
                <a:endParaRPr lang="en-US" sz="1600" b="0" dirty="0">
                  <a:latin typeface="Comic Sans MS" panose="030F0702030302020204" pitchFamily="66" charset="0"/>
                </a:endParaRPr>
              </a:p>
              <a:p>
                <a:pPr marL="0" indent="0">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≥8</m:t>
                        </m:r>
                      </m:e>
                    </m:d>
                  </m:oMath>
                </a14:m>
                <a:endParaRPr lang="en-US" sz="1600" b="0" dirty="0">
                  <a:latin typeface="Comic Sans MS" panose="030F0702030302020204" pitchFamily="66" charset="0"/>
                  <a:ea typeface="Cambria Math" panose="02040503050406030204" pitchFamily="18" charset="0"/>
                </a:endParaRPr>
              </a:p>
              <a:p>
                <a:pPr marL="0" indent="0">
                  <a:buNone/>
                </a:pPr>
                <a:r>
                  <a:rPr lang="en-US" sz="1600" dirty="0">
                    <a:latin typeface="Comic Sans MS" panose="030F0702030302020204" pitchFamily="66" charset="0"/>
                  </a:rPr>
                  <a:t>c)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≤10)</m:t>
                    </m:r>
                  </m:oMath>
                </a14:m>
                <a:endParaRPr lang="en-GB" sz="1600" dirty="0">
                  <a:latin typeface="Comic Sans MS" panose="030F0702030302020204" pitchFamily="66" charset="0"/>
                </a:endParaRPr>
              </a:p>
            </p:txBody>
          </p:sp>
        </mc:Choice>
        <mc:Fallback xmlns="">
          <p:sp>
            <p:nvSpPr>
              <p:cNvPr id="4" name="コンテンツ プレースホルダー 2">
                <a:extLst>
                  <a:ext uri="{FF2B5EF4-FFF2-40B4-BE49-F238E27FC236}">
                    <a16:creationId xmlns:a16="http://schemas.microsoft.com/office/drawing/2014/main" id="{12F57D02-A508-49D2-8B0C-F8184783960B}"/>
                  </a:ext>
                </a:extLst>
              </p:cNvPr>
              <p:cNvSpPr txBox="1">
                <a:spLocks noRot="1" noChangeAspect="1" noMove="1" noResize="1" noEditPoints="1" noAdjustHandles="1" noChangeArrowheads="1" noChangeShapeType="1" noTextEdit="1"/>
              </p:cNvSpPr>
              <p:nvPr/>
            </p:nvSpPr>
            <p:spPr>
              <a:xfrm>
                <a:off x="409853" y="4191741"/>
                <a:ext cx="3826276" cy="2130640"/>
              </a:xfrm>
              <a:prstGeom prst="rect">
                <a:avLst/>
              </a:prstGeom>
              <a:blipFill>
                <a:blip r:embed="rId3"/>
                <a:stretch>
                  <a:fillRect l="-796" t="-1719"/>
                </a:stretch>
              </a:blipFill>
            </p:spPr>
            <p:txBody>
              <a:bodyPr/>
              <a:lstStyle/>
              <a:p>
                <a:r>
                  <a:rPr lang="en-GB">
                    <a:noFill/>
                  </a:rPr>
                  <a:t> </a:t>
                </a:r>
              </a:p>
            </p:txBody>
          </p:sp>
        </mc:Fallback>
      </mc:AlternateContent>
      <p:sp>
        <p:nvSpPr>
          <p:cNvPr id="5" name="コンテンツ プレースホルダー 2">
            <a:extLst>
              <a:ext uri="{FF2B5EF4-FFF2-40B4-BE49-F238E27FC236}">
                <a16:creationId xmlns:a16="http://schemas.microsoft.com/office/drawing/2014/main" id="{7B5FEFB6-68E6-4D81-8D16-1213C11E3D19}"/>
              </a:ext>
            </a:extLst>
          </p:cNvPr>
          <p:cNvSpPr txBox="1">
            <a:spLocks/>
          </p:cNvSpPr>
          <p:nvPr/>
        </p:nvSpPr>
        <p:spPr>
          <a:xfrm>
            <a:off x="4796902" y="1600941"/>
            <a:ext cx="3826276" cy="21306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Comic Sans MS" panose="030F0702030302020204" pitchFamily="66" charset="0"/>
              </a:rPr>
              <a:t>3) The probability that a plate made using a particular production process is faulty is given as 0.16. A sample of 20 plates is taken. Find:</a:t>
            </a:r>
          </a:p>
          <a:p>
            <a:pPr marL="0" indent="0">
              <a:buNone/>
            </a:pPr>
            <a:endParaRPr lang="en-US" sz="1600" dirty="0">
              <a:latin typeface="Comic Sans MS" panose="030F0702030302020204" pitchFamily="66" charset="0"/>
            </a:endParaRPr>
          </a:p>
          <a:p>
            <a:pPr marL="342900" indent="-342900">
              <a:buAutoNum type="alphaLcParenR"/>
            </a:pPr>
            <a:r>
              <a:rPr lang="en-US" sz="1600" dirty="0">
                <a:latin typeface="Comic Sans MS" panose="030F0702030302020204" pitchFamily="66" charset="0"/>
              </a:rPr>
              <a:t>The probability that exactly two plates are faulty</a:t>
            </a:r>
          </a:p>
          <a:p>
            <a:pPr marL="342900" indent="-342900">
              <a:buAutoNum type="alphaLcParenR"/>
            </a:pPr>
            <a:r>
              <a:rPr lang="en-US" sz="1600" dirty="0">
                <a:latin typeface="Comic Sans MS" panose="030F0702030302020204" pitchFamily="66" charset="0"/>
              </a:rPr>
              <a:t>The probability that no more than three plates are faulty</a:t>
            </a:r>
            <a:endParaRPr lang="en-GB" sz="1600" dirty="0">
              <a:latin typeface="Comic Sans MS" panose="030F0702030302020204" pitchFamily="66" charset="0"/>
            </a:endParaRPr>
          </a:p>
        </p:txBody>
      </p:sp>
      <p:sp>
        <p:nvSpPr>
          <p:cNvPr id="6" name="テキスト ボックス 5">
            <a:extLst>
              <a:ext uri="{FF2B5EF4-FFF2-40B4-BE49-F238E27FC236}">
                <a16:creationId xmlns:a16="http://schemas.microsoft.com/office/drawing/2014/main" id="{998B642C-2681-4D83-9E83-8C2B63580988}"/>
              </a:ext>
            </a:extLst>
          </p:cNvPr>
          <p:cNvSpPr txBox="1"/>
          <p:nvPr/>
        </p:nvSpPr>
        <p:spPr>
          <a:xfrm>
            <a:off x="2627790" y="2743200"/>
            <a:ext cx="73609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0.540</a:t>
            </a:r>
            <a:endParaRPr lang="en-GB" sz="1600" dirty="0">
              <a:solidFill>
                <a:srgbClr val="FF0000"/>
              </a:solidFill>
              <a:latin typeface="Comic Sans MS" panose="030F0702030302020204" pitchFamily="66" charset="0"/>
            </a:endParaRPr>
          </a:p>
        </p:txBody>
      </p:sp>
      <p:sp>
        <p:nvSpPr>
          <p:cNvPr id="7" name="テキスト ボックス 6">
            <a:extLst>
              <a:ext uri="{FF2B5EF4-FFF2-40B4-BE49-F238E27FC236}">
                <a16:creationId xmlns:a16="http://schemas.microsoft.com/office/drawing/2014/main" id="{FDCFADE2-EE78-4522-AA1F-5FF95EB2BDDB}"/>
              </a:ext>
            </a:extLst>
          </p:cNvPr>
          <p:cNvSpPr txBox="1"/>
          <p:nvPr/>
        </p:nvSpPr>
        <p:spPr>
          <a:xfrm>
            <a:off x="3117541" y="3108664"/>
            <a:ext cx="73609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0.390</a:t>
            </a:r>
            <a:endParaRPr lang="en-GB" sz="1600" dirty="0">
              <a:solidFill>
                <a:srgbClr val="FF0000"/>
              </a:solidFill>
              <a:latin typeface="Comic Sans MS" panose="030F0702030302020204" pitchFamily="66" charset="0"/>
            </a:endParaRPr>
          </a:p>
        </p:txBody>
      </p:sp>
      <p:sp>
        <p:nvSpPr>
          <p:cNvPr id="8" name="テキスト ボックス 7">
            <a:extLst>
              <a:ext uri="{FF2B5EF4-FFF2-40B4-BE49-F238E27FC236}">
                <a16:creationId xmlns:a16="http://schemas.microsoft.com/office/drawing/2014/main" id="{D0B93C2E-94D4-46CC-A104-6EC02E14B722}"/>
              </a:ext>
            </a:extLst>
          </p:cNvPr>
          <p:cNvSpPr txBox="1"/>
          <p:nvPr/>
        </p:nvSpPr>
        <p:spPr>
          <a:xfrm>
            <a:off x="1617214" y="4529091"/>
            <a:ext cx="70403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0.124</a:t>
            </a:r>
            <a:endParaRPr lang="en-GB" sz="1600" dirty="0">
              <a:solidFill>
                <a:srgbClr val="FF0000"/>
              </a:solidFill>
              <a:latin typeface="Comic Sans MS" panose="030F0702030302020204" pitchFamily="66" charset="0"/>
            </a:endParaRPr>
          </a:p>
        </p:txBody>
      </p:sp>
      <p:sp>
        <p:nvSpPr>
          <p:cNvPr id="9" name="テキスト ボックス 8">
            <a:extLst>
              <a:ext uri="{FF2B5EF4-FFF2-40B4-BE49-F238E27FC236}">
                <a16:creationId xmlns:a16="http://schemas.microsoft.com/office/drawing/2014/main" id="{3BCF459E-A966-4B3D-8D84-FB3392F2B901}"/>
              </a:ext>
            </a:extLst>
          </p:cNvPr>
          <p:cNvSpPr txBox="1"/>
          <p:nvPr/>
        </p:nvSpPr>
        <p:spPr>
          <a:xfrm>
            <a:off x="1705991" y="4875321"/>
            <a:ext cx="73609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0.584</a:t>
            </a:r>
            <a:endParaRPr lang="en-GB" sz="1600" dirty="0">
              <a:solidFill>
                <a:srgbClr val="FF0000"/>
              </a:solidFill>
              <a:latin typeface="Comic Sans MS" panose="030F0702030302020204" pitchFamily="66" charset="0"/>
            </a:endParaRPr>
          </a:p>
        </p:txBody>
      </p:sp>
      <p:sp>
        <p:nvSpPr>
          <p:cNvPr id="10" name="テキスト ボックス 9">
            <a:extLst>
              <a:ext uri="{FF2B5EF4-FFF2-40B4-BE49-F238E27FC236}">
                <a16:creationId xmlns:a16="http://schemas.microsoft.com/office/drawing/2014/main" id="{DFF4B8DA-8DAF-4602-A6F5-C9FE0CE57FC1}"/>
              </a:ext>
            </a:extLst>
          </p:cNvPr>
          <p:cNvSpPr txBox="1"/>
          <p:nvPr/>
        </p:nvSpPr>
        <p:spPr>
          <a:xfrm>
            <a:off x="2149874" y="5203794"/>
            <a:ext cx="73609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0.869</a:t>
            </a:r>
            <a:endParaRPr lang="en-GB" sz="16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188F8D30-B306-4166-84CA-C4400A97E081}"/>
              </a:ext>
            </a:extLst>
          </p:cNvPr>
          <p:cNvSpPr txBox="1"/>
          <p:nvPr/>
        </p:nvSpPr>
        <p:spPr>
          <a:xfrm>
            <a:off x="6917184" y="2939988"/>
            <a:ext cx="67197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0.211</a:t>
            </a:r>
            <a:endParaRPr lang="en-GB" sz="1600" dirty="0">
              <a:solidFill>
                <a:srgbClr val="FF0000"/>
              </a:solidFill>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FD6F4F3F-04C2-4A2F-BFBE-9D157C2D15CB}"/>
              </a:ext>
            </a:extLst>
          </p:cNvPr>
          <p:cNvSpPr txBox="1"/>
          <p:nvPr/>
        </p:nvSpPr>
        <p:spPr>
          <a:xfrm>
            <a:off x="7281167" y="3534792"/>
            <a:ext cx="736099"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0.599</a:t>
            </a:r>
            <a:endParaRPr lang="en-GB" sz="1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579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Given that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e>
                    </m:d>
                    <m:r>
                      <a:rPr lang="en-US" sz="1400" b="0" i="0" smtClean="0">
                        <a:latin typeface="Cambria Math" panose="02040503050406030204" pitchFamily="18" charset="0"/>
                        <a:ea typeface="Cambria Math" panose="02040503050406030204" pitchFamily="18" charset="0"/>
                      </a:rPr>
                      <m:t>, </m:t>
                    </m:r>
                  </m:oMath>
                </a14:m>
                <a:r>
                  <a:rPr lang="en-GB" sz="1400" dirty="0">
                    <a:latin typeface="Comic Sans MS" panose="030F0702030302020204" pitchFamily="66" charset="0"/>
                  </a:rPr>
                  <a:t>find, to two decimal places, the values of a such that: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=0.75</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b)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&gt;</m:t>
                        </m:r>
                        <m:r>
                          <a:rPr lang="en-US" sz="1400" b="0" i="1" smtClean="0">
                            <a:latin typeface="Cambria Math" panose="02040503050406030204" pitchFamily="18" charset="0"/>
                          </a:rPr>
                          <m:t>𝑎</m:t>
                        </m:r>
                      </m:e>
                    </m:d>
                    <m:r>
                      <a:rPr lang="en-US" sz="1400" b="0" i="1" smtClean="0">
                        <a:latin typeface="Cambria Math" panose="02040503050406030204" pitchFamily="18" charset="0"/>
                      </a:rPr>
                      <m:t>=0.4</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c</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16&lt;</m:t>
                        </m:r>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=0.3</m:t>
                    </m:r>
                  </m:oMath>
                </a14:m>
                <a:endParaRPr lang="en-GB"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Draw a sketch to get an idea of where the value should be</a:t>
                </a:r>
              </a:p>
              <a:p>
                <a:pPr marL="0" indent="0" algn="ctr">
                  <a:buNone/>
                </a:pPr>
                <a:r>
                  <a:rPr lang="en-US" sz="1400" dirty="0">
                    <a:latin typeface="Comic Sans MS" panose="030F0702030302020204" pitchFamily="66" charset="0"/>
                    <a:sym typeface="Wingdings" panose="05000000000000000000" pitchFamily="2" charset="2"/>
                  </a:rPr>
                  <a:t> You can use the area to estimate the value we are looking for…</a:t>
                </a: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687" b="-921"/>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sp>
        <p:nvSpPr>
          <p:cNvPr id="5" name="フリーフォーム: 図形 4">
            <a:extLst>
              <a:ext uri="{FF2B5EF4-FFF2-40B4-BE49-F238E27FC236}">
                <a16:creationId xmlns:a16="http://schemas.microsoft.com/office/drawing/2014/main" id="{0B032351-30E7-4AE7-8A4C-0A4016C36ED3}"/>
              </a:ext>
            </a:extLst>
          </p:cNvPr>
          <p:cNvSpPr/>
          <p:nvPr/>
        </p:nvSpPr>
        <p:spPr>
          <a:xfrm>
            <a:off x="6763226" y="1434465"/>
            <a:ext cx="1247775" cy="1590675"/>
          </a:xfrm>
          <a:custGeom>
            <a:avLst/>
            <a:gdLst>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0 w 1247775"/>
              <a:gd name="connsiteY18"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61913 w 1247775"/>
              <a:gd name="connsiteY18" fmla="*/ 1562100 h 1590675"/>
              <a:gd name="connsiteX19" fmla="*/ 0 w 1247775"/>
              <a:gd name="connsiteY19"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2382 w 1247775"/>
              <a:gd name="connsiteY18" fmla="*/ 1550194 h 1590675"/>
              <a:gd name="connsiteX19" fmla="*/ 0 w 1247775"/>
              <a:gd name="connsiteY19" fmla="*/ 15906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7775" h="1590675">
                <a:moveTo>
                  <a:pt x="0" y="1590675"/>
                </a:moveTo>
                <a:lnTo>
                  <a:pt x="1247775" y="1590675"/>
                </a:lnTo>
                <a:cubicBezTo>
                  <a:pt x="1246188" y="1420813"/>
                  <a:pt x="1244600" y="1250950"/>
                  <a:pt x="1243013" y="1081088"/>
                </a:cubicBezTo>
                <a:lnTo>
                  <a:pt x="1185863" y="819150"/>
                </a:lnTo>
                <a:lnTo>
                  <a:pt x="1133475" y="542925"/>
                </a:lnTo>
                <a:lnTo>
                  <a:pt x="1102519" y="321469"/>
                </a:lnTo>
                <a:lnTo>
                  <a:pt x="1052513" y="126206"/>
                </a:lnTo>
                <a:lnTo>
                  <a:pt x="995363" y="9525"/>
                </a:lnTo>
                <a:lnTo>
                  <a:pt x="966788" y="0"/>
                </a:lnTo>
                <a:lnTo>
                  <a:pt x="914400" y="4763"/>
                </a:lnTo>
                <a:lnTo>
                  <a:pt x="888207" y="57150"/>
                </a:lnTo>
                <a:lnTo>
                  <a:pt x="833438" y="242888"/>
                </a:lnTo>
                <a:lnTo>
                  <a:pt x="790575" y="466725"/>
                </a:lnTo>
                <a:lnTo>
                  <a:pt x="742950" y="792956"/>
                </a:lnTo>
                <a:lnTo>
                  <a:pt x="678657" y="1062038"/>
                </a:lnTo>
                <a:lnTo>
                  <a:pt x="573882" y="1319213"/>
                </a:lnTo>
                <a:lnTo>
                  <a:pt x="402432" y="1445419"/>
                </a:lnTo>
                <a:lnTo>
                  <a:pt x="183357" y="1519238"/>
                </a:lnTo>
                <a:lnTo>
                  <a:pt x="2382" y="1550194"/>
                </a:lnTo>
                <a:lnTo>
                  <a:pt x="0" y="15906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グループ化 5">
            <a:extLst>
              <a:ext uri="{FF2B5EF4-FFF2-40B4-BE49-F238E27FC236}">
                <a16:creationId xmlns:a16="http://schemas.microsoft.com/office/drawing/2014/main" id="{4214F9A5-EDA9-4841-B502-6C4DBD18E4A0}"/>
              </a:ext>
            </a:extLst>
          </p:cNvPr>
          <p:cNvGrpSpPr/>
          <p:nvPr/>
        </p:nvGrpSpPr>
        <p:grpSpPr>
          <a:xfrm>
            <a:off x="6446705" y="1209008"/>
            <a:ext cx="2414727" cy="1955373"/>
            <a:chOff x="4499342" y="1196752"/>
            <a:chExt cx="4507848" cy="3733383"/>
          </a:xfrm>
        </p:grpSpPr>
        <p:cxnSp>
          <p:nvCxnSpPr>
            <p:cNvPr id="7" name="直線矢印コネクタ 6">
              <a:extLst>
                <a:ext uri="{FF2B5EF4-FFF2-40B4-BE49-F238E27FC236}">
                  <a16:creationId xmlns:a16="http://schemas.microsoft.com/office/drawing/2014/main" id="{FABB9D56-9C28-4CC4-AF09-CFC5B8E2FD2A}"/>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7A2FC2D1-2850-4B98-BDDC-086A664757C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6B48A9B-A1FF-4602-8A94-F829ED1BDAF4}"/>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509258D-A1A2-47DA-91EE-5E079F1BD8C0}"/>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1" name="グループ化 10">
              <a:extLst>
                <a:ext uri="{FF2B5EF4-FFF2-40B4-BE49-F238E27FC236}">
                  <a16:creationId xmlns:a16="http://schemas.microsoft.com/office/drawing/2014/main" id="{B1E18A75-C2BB-40B5-9281-D932E318DB71}"/>
                </a:ext>
              </a:extLst>
            </p:cNvPr>
            <p:cNvGrpSpPr/>
            <p:nvPr/>
          </p:nvGrpSpPr>
          <p:grpSpPr>
            <a:xfrm>
              <a:off x="5058300" y="1628800"/>
              <a:ext cx="3637208" cy="2973657"/>
              <a:chOff x="5004048" y="1412776"/>
              <a:chExt cx="3637208" cy="2973657"/>
            </a:xfrm>
          </p:grpSpPr>
          <p:sp>
            <p:nvSpPr>
              <p:cNvPr id="12" name="Freeform 22">
                <a:extLst>
                  <a:ext uri="{FF2B5EF4-FFF2-40B4-BE49-F238E27FC236}">
                    <a16:creationId xmlns:a16="http://schemas.microsoft.com/office/drawing/2014/main" id="{FB00256E-AB04-4BE1-935D-6CF3CEECD97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2">
                <a:extLst>
                  <a:ext uri="{FF2B5EF4-FFF2-40B4-BE49-F238E27FC236}">
                    <a16:creationId xmlns:a16="http://schemas.microsoft.com/office/drawing/2014/main" id="{A8B6E5A7-F037-47B1-9AD5-E5AE7277706D}"/>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2CDB9669-2FBB-4313-A129-CFE655928F6B}"/>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14" name="テキスト ボックス 13">
                <a:extLst>
                  <a:ext uri="{FF2B5EF4-FFF2-40B4-BE49-F238E27FC236}">
                    <a16:creationId xmlns:a16="http://schemas.microsoft.com/office/drawing/2014/main" id="{2CDB9669-2FBB-4313-A129-CFE655928F6B}"/>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745BDB0-66AC-450F-9932-A70B2C51FE45}"/>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=3</m:t>
                      </m:r>
                    </m:oMath>
                  </m:oMathPara>
                </a14:m>
                <a:endParaRPr lang="en-GB" dirty="0"/>
              </a:p>
            </p:txBody>
          </p:sp>
        </mc:Choice>
        <mc:Fallback xmlns="">
          <p:sp>
            <p:nvSpPr>
              <p:cNvPr id="15" name="テキスト ボックス 14">
                <a:extLst>
                  <a:ext uri="{FF2B5EF4-FFF2-40B4-BE49-F238E27FC236}">
                    <a16:creationId xmlns:a16="http://schemas.microsoft.com/office/drawing/2014/main" id="{C745BDB0-66AC-450F-9932-A70B2C51FE45}"/>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67B26E24-43ED-46C5-BC3A-4F972B8F6766}"/>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11668BC0-0B8F-4BE0-9162-5166A03A4DA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11668BC0-0B8F-4BE0-9162-5166A03A4DA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18" name="直線矢印コネクタ 17">
            <a:extLst>
              <a:ext uri="{FF2B5EF4-FFF2-40B4-BE49-F238E27FC236}">
                <a16:creationId xmlns:a16="http://schemas.microsoft.com/office/drawing/2014/main" id="{470D79A4-5A09-40DF-8822-D2C66648656F}"/>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4462C5E9-CF8B-4512-B454-5E4A752545FF}"/>
                  </a:ext>
                </a:extLst>
              </p:cNvPr>
              <p:cNvSpPr txBox="1"/>
              <p:nvPr/>
            </p:nvSpPr>
            <p:spPr>
              <a:xfrm>
                <a:off x="788458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𝑎</m:t>
                      </m:r>
                    </m:oMath>
                  </m:oMathPara>
                </a14:m>
                <a:endParaRPr lang="en-GB" sz="1100" dirty="0">
                  <a:solidFill>
                    <a:srgbClr val="0000FF"/>
                  </a:solidFill>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4462C5E9-CF8B-4512-B454-5E4A752545FF}"/>
                  </a:ext>
                </a:extLst>
              </p:cNvPr>
              <p:cNvSpPr txBox="1">
                <a:spLocks noRot="1" noChangeAspect="1" noMove="1" noResize="1" noEditPoints="1" noAdjustHandles="1" noChangeArrowheads="1" noChangeShapeType="1" noTextEdit="1"/>
              </p:cNvSpPr>
              <p:nvPr/>
            </p:nvSpPr>
            <p:spPr>
              <a:xfrm>
                <a:off x="7884582" y="3009355"/>
                <a:ext cx="275514" cy="261610"/>
              </a:xfrm>
              <a:prstGeom prst="rect">
                <a:avLst/>
              </a:prstGeom>
              <a:blipFill>
                <a:blip r:embed="rId11"/>
                <a:stretch>
                  <a:fillRect/>
                </a:stretch>
              </a:blipFill>
            </p:spPr>
            <p:txBody>
              <a:bodyPr/>
              <a:lstStyle/>
              <a:p>
                <a:r>
                  <a:rPr lang="en-GB">
                    <a:noFill/>
                  </a:rPr>
                  <a:t> </a:t>
                </a:r>
              </a:p>
            </p:txBody>
          </p:sp>
        </mc:Fallback>
      </mc:AlternateContent>
      <p:sp>
        <p:nvSpPr>
          <p:cNvPr id="20" name="テキスト ボックス 19">
            <a:extLst>
              <a:ext uri="{FF2B5EF4-FFF2-40B4-BE49-F238E27FC236}">
                <a16:creationId xmlns:a16="http://schemas.microsoft.com/office/drawing/2014/main" id="{E2B3F419-2DFF-44E0-94A3-2FEDC74827AB}"/>
              </a:ext>
            </a:extLst>
          </p:cNvPr>
          <p:cNvSpPr txBox="1"/>
          <p:nvPr/>
        </p:nvSpPr>
        <p:spPr>
          <a:xfrm>
            <a:off x="3714751" y="1217295"/>
            <a:ext cx="2667000" cy="461665"/>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on your calculator, press menu</a:t>
            </a:r>
            <a:endParaRPr lang="en-GB" sz="1200" dirty="0">
              <a:solidFill>
                <a:srgbClr val="FF0000"/>
              </a:solidFill>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B9876E97-CE43-438B-8359-1FFABC9799C4}"/>
              </a:ext>
            </a:extLst>
          </p:cNvPr>
          <p:cNvSpPr txBox="1"/>
          <p:nvPr/>
        </p:nvSpPr>
        <p:spPr>
          <a:xfrm>
            <a:off x="3724275" y="2384228"/>
            <a:ext cx="2515432" cy="276999"/>
          </a:xfrm>
          <a:prstGeom prst="rect">
            <a:avLst/>
          </a:prstGeom>
          <a:noFill/>
        </p:spPr>
        <p:txBody>
          <a:bodyPr wrap="none" rtlCol="0">
            <a:spAutoFit/>
          </a:bodyPr>
          <a:lstStyle/>
          <a:p>
            <a:r>
              <a:rPr lang="en-US" sz="1200" dirty="0">
                <a:solidFill>
                  <a:srgbClr val="FF0000"/>
                </a:solidFill>
                <a:latin typeface="Comic Sans MS" panose="030F0702030302020204" pitchFamily="66" charset="0"/>
                <a:sym typeface="Wingdings" panose="05000000000000000000" pitchFamily="2" charset="2"/>
              </a:rPr>
              <a:t> Now press 7 for distributions</a:t>
            </a:r>
            <a:endParaRPr lang="en-GB" sz="1200" dirty="0">
              <a:solidFill>
                <a:srgbClr val="FF0000"/>
              </a:solidFill>
              <a:latin typeface="Comic Sans MS" panose="030F0702030302020204" pitchFamily="66" charset="0"/>
            </a:endParaRPr>
          </a:p>
        </p:txBody>
      </p:sp>
      <p:sp>
        <p:nvSpPr>
          <p:cNvPr id="22" name="テキスト ボックス 21">
            <a:extLst>
              <a:ext uri="{FF2B5EF4-FFF2-40B4-BE49-F238E27FC236}">
                <a16:creationId xmlns:a16="http://schemas.microsoft.com/office/drawing/2014/main" id="{9B8C752A-F2A4-4FAD-9AFB-D1345C6BFE4C}"/>
              </a:ext>
            </a:extLst>
          </p:cNvPr>
          <p:cNvSpPr txBox="1"/>
          <p:nvPr/>
        </p:nvSpPr>
        <p:spPr>
          <a:xfrm>
            <a:off x="3708425" y="3562831"/>
            <a:ext cx="2827020" cy="461665"/>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press 3 for the Inverse normal distribution</a:t>
            </a:r>
            <a:endParaRPr lang="en-GB" sz="1200" dirty="0">
              <a:solidFill>
                <a:srgbClr val="FF0000"/>
              </a:solidFill>
              <a:latin typeface="Comic Sans MS" panose="030F0702030302020204" pitchFamily="66" charset="0"/>
            </a:endParaRPr>
          </a:p>
        </p:txBody>
      </p:sp>
      <p:sp>
        <p:nvSpPr>
          <p:cNvPr id="23" name="テキスト ボックス 22">
            <a:extLst>
              <a:ext uri="{FF2B5EF4-FFF2-40B4-BE49-F238E27FC236}">
                <a16:creationId xmlns:a16="http://schemas.microsoft.com/office/drawing/2014/main" id="{BF05BD4A-64CD-4829-B5BE-EE148E84F493}"/>
              </a:ext>
            </a:extLst>
          </p:cNvPr>
          <p:cNvSpPr txBox="1"/>
          <p:nvPr/>
        </p:nvSpPr>
        <p:spPr>
          <a:xfrm>
            <a:off x="3696996" y="4475511"/>
            <a:ext cx="2827020"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Now input the probability we want, as well as the standard deviation and mean</a:t>
            </a:r>
            <a:endParaRPr lang="en-GB" sz="1200" dirty="0">
              <a:solidFill>
                <a:srgbClr val="FF0000"/>
              </a:solidFill>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06D9EF62-1133-40F9-8A88-F6BA26E91499}"/>
              </a:ext>
            </a:extLst>
          </p:cNvPr>
          <p:cNvSpPr txBox="1"/>
          <p:nvPr/>
        </p:nvSpPr>
        <p:spPr>
          <a:xfrm>
            <a:off x="3689413" y="5450594"/>
            <a:ext cx="2827020" cy="830997"/>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Press equals and the calculator will tell you the value which has this area below it (as in, below the value, to the left of it)</a:t>
            </a:r>
          </a:p>
        </p:txBody>
      </p:sp>
      <p:sp>
        <p:nvSpPr>
          <p:cNvPr id="27" name="テキスト ボックス 26">
            <a:extLst>
              <a:ext uri="{FF2B5EF4-FFF2-40B4-BE49-F238E27FC236}">
                <a16:creationId xmlns:a16="http://schemas.microsoft.com/office/drawing/2014/main" id="{A9248CF9-F378-4D61-B06E-28560D6BF286}"/>
              </a:ext>
            </a:extLst>
          </p:cNvPr>
          <p:cNvSpPr txBox="1"/>
          <p:nvPr/>
        </p:nvSpPr>
        <p:spPr>
          <a:xfrm rot="16200000">
            <a:off x="7064494" y="2333110"/>
            <a:ext cx="1128188" cy="261610"/>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0.75</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1E10034E-C571-4F15-BD68-F9847A2A278A}"/>
                  </a:ext>
                </a:extLst>
              </p:cNvPr>
              <p:cNvSpPr txBox="1"/>
              <p:nvPr/>
            </p:nvSpPr>
            <p:spPr>
              <a:xfrm>
                <a:off x="2708614" y="3861065"/>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22.02</m:t>
                      </m:r>
                    </m:oMath>
                  </m:oMathPara>
                </a14:m>
                <a:endParaRPr lang="en-GB" sz="1400" dirty="0">
                  <a:solidFill>
                    <a:srgbClr val="FF0000"/>
                  </a:solidFill>
                </a:endParaRPr>
              </a:p>
            </p:txBody>
          </p:sp>
        </mc:Choice>
        <mc:Fallback xmlns="">
          <p:sp>
            <p:nvSpPr>
              <p:cNvPr id="28" name="テキスト ボックス 27">
                <a:extLst>
                  <a:ext uri="{FF2B5EF4-FFF2-40B4-BE49-F238E27FC236}">
                    <a16:creationId xmlns:a16="http://schemas.microsoft.com/office/drawing/2014/main" id="{1E10034E-C571-4F15-BD68-F9847A2A278A}"/>
                  </a:ext>
                </a:extLst>
              </p:cNvPr>
              <p:cNvSpPr txBox="1">
                <a:spLocks noRot="1" noChangeAspect="1" noMove="1" noResize="1" noEditPoints="1" noAdjustHandles="1" noChangeArrowheads="1" noChangeShapeType="1" noTextEdit="1"/>
              </p:cNvSpPr>
              <p:nvPr/>
            </p:nvSpPr>
            <p:spPr>
              <a:xfrm>
                <a:off x="2708614" y="3861065"/>
                <a:ext cx="843693" cy="307777"/>
              </a:xfrm>
              <a:prstGeom prst="rect">
                <a:avLst/>
              </a:prstGeom>
              <a:blipFill>
                <a:blip r:embed="rId12"/>
                <a:stretch>
                  <a:fillRect/>
                </a:stretch>
              </a:blipFill>
            </p:spPr>
            <p:txBody>
              <a:bodyPr/>
              <a:lstStyle/>
              <a:p>
                <a:r>
                  <a:rPr lang="en-GB">
                    <a:noFill/>
                  </a:rPr>
                  <a:t> </a:t>
                </a:r>
              </a:p>
            </p:txBody>
          </p:sp>
        </mc:Fallback>
      </mc:AlternateContent>
      <p:pic>
        <p:nvPicPr>
          <p:cNvPr id="29" name="図 28">
            <a:extLst>
              <a:ext uri="{FF2B5EF4-FFF2-40B4-BE49-F238E27FC236}">
                <a16:creationId xmlns:a16="http://schemas.microsoft.com/office/drawing/2014/main" id="{A020085D-9FEA-4098-B10A-1347C8F89BD2}"/>
              </a:ext>
            </a:extLst>
          </p:cNvPr>
          <p:cNvPicPr>
            <a:picLocks noChangeAspect="1"/>
          </p:cNvPicPr>
          <p:nvPr/>
        </p:nvPicPr>
        <p:blipFill rotWithShape="1">
          <a:blip r:embed="rId13">
            <a:extLst>
              <a:ext uri="{28A0092B-C50C-407E-A947-70E740481C1C}">
                <a14:useLocalDpi xmlns:a14="http://schemas.microsoft.com/office/drawing/2010/main" val="0"/>
              </a:ext>
            </a:extLst>
          </a:blip>
          <a:srcRect l="12264" t="31384" r="9898" b="21589"/>
          <a:stretch/>
        </p:blipFill>
        <p:spPr>
          <a:xfrm>
            <a:off x="4261282" y="1544715"/>
            <a:ext cx="1704512" cy="772358"/>
          </a:xfrm>
          <a:prstGeom prst="rect">
            <a:avLst/>
          </a:prstGeom>
        </p:spPr>
      </p:pic>
      <p:pic>
        <p:nvPicPr>
          <p:cNvPr id="31" name="図 30">
            <a:extLst>
              <a:ext uri="{FF2B5EF4-FFF2-40B4-BE49-F238E27FC236}">
                <a16:creationId xmlns:a16="http://schemas.microsoft.com/office/drawing/2014/main" id="{6C4DB58E-3E9E-4BE6-A4FD-36E510488E16}"/>
              </a:ext>
            </a:extLst>
          </p:cNvPr>
          <p:cNvPicPr>
            <a:picLocks noChangeAspect="1"/>
          </p:cNvPicPr>
          <p:nvPr/>
        </p:nvPicPr>
        <p:blipFill rotWithShape="1">
          <a:blip r:embed="rId14">
            <a:extLst>
              <a:ext uri="{28A0092B-C50C-407E-A947-70E740481C1C}">
                <a14:useLocalDpi xmlns:a14="http://schemas.microsoft.com/office/drawing/2010/main" val="0"/>
              </a:ext>
            </a:extLst>
          </a:blip>
          <a:srcRect l="14865" t="29279" r="6891" b="24774"/>
          <a:stretch/>
        </p:blipFill>
        <p:spPr>
          <a:xfrm>
            <a:off x="4270159" y="2681057"/>
            <a:ext cx="1713391" cy="754601"/>
          </a:xfrm>
          <a:prstGeom prst="rect">
            <a:avLst/>
          </a:prstGeom>
        </p:spPr>
      </p:pic>
      <p:pic>
        <p:nvPicPr>
          <p:cNvPr id="33" name="図 32">
            <a:extLst>
              <a:ext uri="{FF2B5EF4-FFF2-40B4-BE49-F238E27FC236}">
                <a16:creationId xmlns:a16="http://schemas.microsoft.com/office/drawing/2014/main" id="{6C8752B2-77D3-4227-ACB2-6851CF705976}"/>
              </a:ext>
            </a:extLst>
          </p:cNvPr>
          <p:cNvPicPr>
            <a:picLocks noChangeAspect="1"/>
          </p:cNvPicPr>
          <p:nvPr/>
        </p:nvPicPr>
        <p:blipFill rotWithShape="1">
          <a:blip r:embed="rId15">
            <a:extLst>
              <a:ext uri="{28A0092B-C50C-407E-A947-70E740481C1C}">
                <a14:useLocalDpi xmlns:a14="http://schemas.microsoft.com/office/drawing/2010/main" val="0"/>
              </a:ext>
            </a:extLst>
          </a:blip>
          <a:srcRect l="12754" t="32037" r="6975" b="22017"/>
          <a:stretch/>
        </p:blipFill>
        <p:spPr>
          <a:xfrm>
            <a:off x="6533965" y="3426780"/>
            <a:ext cx="1757780" cy="754603"/>
          </a:xfrm>
          <a:prstGeom prst="rect">
            <a:avLst/>
          </a:prstGeom>
        </p:spPr>
      </p:pic>
      <p:pic>
        <p:nvPicPr>
          <p:cNvPr id="35" name="図 34">
            <a:extLst>
              <a:ext uri="{FF2B5EF4-FFF2-40B4-BE49-F238E27FC236}">
                <a16:creationId xmlns:a16="http://schemas.microsoft.com/office/drawing/2014/main" id="{151E1840-AD07-405A-A753-9DD229783866}"/>
              </a:ext>
            </a:extLst>
          </p:cNvPr>
          <p:cNvPicPr>
            <a:picLocks noChangeAspect="1"/>
          </p:cNvPicPr>
          <p:nvPr/>
        </p:nvPicPr>
        <p:blipFill rotWithShape="1">
          <a:blip r:embed="rId16">
            <a:extLst>
              <a:ext uri="{28A0092B-C50C-407E-A947-70E740481C1C}">
                <a14:useLocalDpi xmlns:a14="http://schemas.microsoft.com/office/drawing/2010/main" val="0"/>
              </a:ext>
            </a:extLst>
          </a:blip>
          <a:srcRect l="12390" t="33175" r="13421" b="24663"/>
          <a:stretch/>
        </p:blipFill>
        <p:spPr>
          <a:xfrm>
            <a:off x="6542843" y="4429957"/>
            <a:ext cx="1749584" cy="745725"/>
          </a:xfrm>
          <a:prstGeom prst="rect">
            <a:avLst/>
          </a:prstGeom>
        </p:spPr>
      </p:pic>
      <p:pic>
        <p:nvPicPr>
          <p:cNvPr id="37" name="図 36">
            <a:extLst>
              <a:ext uri="{FF2B5EF4-FFF2-40B4-BE49-F238E27FC236}">
                <a16:creationId xmlns:a16="http://schemas.microsoft.com/office/drawing/2014/main" id="{41CE298B-2B22-4618-AA2D-303B9533C4E4}"/>
              </a:ext>
            </a:extLst>
          </p:cNvPr>
          <p:cNvPicPr>
            <a:picLocks noChangeAspect="1"/>
          </p:cNvPicPr>
          <p:nvPr/>
        </p:nvPicPr>
        <p:blipFill rotWithShape="1">
          <a:blip r:embed="rId17">
            <a:extLst>
              <a:ext uri="{28A0092B-C50C-407E-A947-70E740481C1C}">
                <a14:useLocalDpi xmlns:a14="http://schemas.microsoft.com/office/drawing/2010/main" val="0"/>
              </a:ext>
            </a:extLst>
          </a:blip>
          <a:srcRect l="14055" t="30528" r="7702" b="24067"/>
          <a:stretch/>
        </p:blipFill>
        <p:spPr>
          <a:xfrm>
            <a:off x="6569475" y="5513033"/>
            <a:ext cx="1733788" cy="754602"/>
          </a:xfrm>
          <a:prstGeom prst="rect">
            <a:avLst/>
          </a:prstGeom>
        </p:spPr>
      </p:pic>
    </p:spTree>
    <p:extLst>
      <p:ext uri="{BB962C8B-B14F-4D97-AF65-F5344CB8AC3E}">
        <p14:creationId xmlns:p14="http://schemas.microsoft.com/office/powerpoint/2010/main" val="40585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linds(horizontal)">
                                      <p:cBhvr>
                                        <p:cTn id="55" dur="500"/>
                                        <p:tgtEl>
                                          <p:spTgt spid="1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linds(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linds(horizontal)">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linds(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linds(horizontal)">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linds(horizontal)">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blinds(horizontal)">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blinds(horizontal)">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blinds(horizontal)">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blinds(horizontal)">
                                      <p:cBhvr>
                                        <p:cTn id="108" dur="500"/>
                                        <p:tgtEl>
                                          <p:spTgt spid="35"/>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blinds(horizontal)">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blinds(horizontal)">
                                      <p:cBhvr>
                                        <p:cTn id="118" dur="5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blinds(horizontal)">
                                      <p:cBhvr>
                                        <p:cTn id="1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7" grpId="0"/>
      <p:bldP spid="19" grpId="0"/>
      <p:bldP spid="20" grpId="0"/>
      <p:bldP spid="21" grpId="0"/>
      <p:bldP spid="22" grpId="0"/>
      <p:bldP spid="23"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フリーフォーム: 図形 29">
            <a:extLst>
              <a:ext uri="{FF2B5EF4-FFF2-40B4-BE49-F238E27FC236}">
                <a16:creationId xmlns:a16="http://schemas.microsoft.com/office/drawing/2014/main" id="{371953D8-9906-4D6F-8CC7-FA38FD98A8E4}"/>
              </a:ext>
            </a:extLst>
          </p:cNvPr>
          <p:cNvSpPr/>
          <p:nvPr/>
        </p:nvSpPr>
        <p:spPr>
          <a:xfrm>
            <a:off x="7834313" y="1626394"/>
            <a:ext cx="871537" cy="1400175"/>
          </a:xfrm>
          <a:custGeom>
            <a:avLst/>
            <a:gdLst>
              <a:gd name="connsiteX0" fmla="*/ 0 w 871537"/>
              <a:gd name="connsiteY0" fmla="*/ 1400175 h 1400175"/>
              <a:gd name="connsiteX1" fmla="*/ 871537 w 871537"/>
              <a:gd name="connsiteY1" fmla="*/ 1393031 h 1400175"/>
              <a:gd name="connsiteX2" fmla="*/ 750093 w 871537"/>
              <a:gd name="connsiteY2" fmla="*/ 1345406 h 1400175"/>
              <a:gd name="connsiteX3" fmla="*/ 540543 w 871537"/>
              <a:gd name="connsiteY3" fmla="*/ 1288256 h 1400175"/>
              <a:gd name="connsiteX4" fmla="*/ 357187 w 871537"/>
              <a:gd name="connsiteY4" fmla="*/ 1209675 h 1400175"/>
              <a:gd name="connsiteX5" fmla="*/ 230981 w 871537"/>
              <a:gd name="connsiteY5" fmla="*/ 1071562 h 1400175"/>
              <a:gd name="connsiteX6" fmla="*/ 173831 w 871537"/>
              <a:gd name="connsiteY6" fmla="*/ 909637 h 1400175"/>
              <a:gd name="connsiteX7" fmla="*/ 121443 w 871537"/>
              <a:gd name="connsiteY7" fmla="*/ 683419 h 1400175"/>
              <a:gd name="connsiteX8" fmla="*/ 66675 w 871537"/>
              <a:gd name="connsiteY8" fmla="*/ 392906 h 1400175"/>
              <a:gd name="connsiteX9" fmla="*/ 35718 w 871537"/>
              <a:gd name="connsiteY9" fmla="*/ 154781 h 1400175"/>
              <a:gd name="connsiteX10" fmla="*/ 7143 w 871537"/>
              <a:gd name="connsiteY10" fmla="*/ 0 h 1400175"/>
              <a:gd name="connsiteX11" fmla="*/ 0 w 871537"/>
              <a:gd name="connsiteY11" fmla="*/ 1400175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537" h="1400175">
                <a:moveTo>
                  <a:pt x="0" y="1400175"/>
                </a:moveTo>
                <a:lnTo>
                  <a:pt x="871537" y="1393031"/>
                </a:lnTo>
                <a:lnTo>
                  <a:pt x="750093" y="1345406"/>
                </a:lnTo>
                <a:lnTo>
                  <a:pt x="540543" y="1288256"/>
                </a:lnTo>
                <a:lnTo>
                  <a:pt x="357187" y="1209675"/>
                </a:lnTo>
                <a:lnTo>
                  <a:pt x="230981" y="1071562"/>
                </a:lnTo>
                <a:lnTo>
                  <a:pt x="173831" y="909637"/>
                </a:lnTo>
                <a:lnTo>
                  <a:pt x="121443" y="683419"/>
                </a:lnTo>
                <a:lnTo>
                  <a:pt x="66675" y="392906"/>
                </a:lnTo>
                <a:lnTo>
                  <a:pt x="35718" y="154781"/>
                </a:lnTo>
                <a:lnTo>
                  <a:pt x="7143" y="0"/>
                </a:lnTo>
                <a:lnTo>
                  <a:pt x="0" y="14001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Given that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e>
                    </m:d>
                    <m:r>
                      <a:rPr lang="en-US" sz="1400" b="0" i="0" smtClean="0">
                        <a:latin typeface="Cambria Math" panose="02040503050406030204" pitchFamily="18" charset="0"/>
                        <a:ea typeface="Cambria Math" panose="02040503050406030204" pitchFamily="18" charset="0"/>
                      </a:rPr>
                      <m:t>, </m:t>
                    </m:r>
                  </m:oMath>
                </a14:m>
                <a:r>
                  <a:rPr lang="en-GB" sz="1400" dirty="0">
                    <a:latin typeface="Comic Sans MS" panose="030F0702030302020204" pitchFamily="66" charset="0"/>
                  </a:rPr>
                  <a:t>find, to two decimal places, the values of a such that: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=0.75</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b)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&gt;</m:t>
                        </m:r>
                        <m:r>
                          <a:rPr lang="en-US" sz="1400" b="0" i="1" smtClean="0">
                            <a:latin typeface="Cambria Math" panose="02040503050406030204" pitchFamily="18" charset="0"/>
                          </a:rPr>
                          <m:t>𝑎</m:t>
                        </m:r>
                      </m:e>
                    </m:d>
                    <m:r>
                      <a:rPr lang="en-US" sz="1400" b="0" i="1" smtClean="0">
                        <a:latin typeface="Cambria Math" panose="02040503050406030204" pitchFamily="18" charset="0"/>
                      </a:rPr>
                      <m:t>=0.4</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c</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16&lt;</m:t>
                        </m:r>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=0.3</m:t>
                    </m:r>
                  </m:oMath>
                </a14:m>
                <a:endParaRPr lang="en-GB"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Draw a sketch to get an idea of where the value should be</a:t>
                </a:r>
              </a:p>
              <a:p>
                <a:pPr marL="0" indent="0" algn="ctr">
                  <a:buNone/>
                </a:pPr>
                <a:r>
                  <a:rPr lang="en-US" sz="1400" dirty="0">
                    <a:latin typeface="Comic Sans MS" panose="030F0702030302020204" pitchFamily="66" charset="0"/>
                    <a:sym typeface="Wingdings" panose="05000000000000000000" pitchFamily="2" charset="2"/>
                  </a:rPr>
                  <a:t> If the area above a value is 0.4, that value must be above the mean</a:t>
                </a: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515" b="-921"/>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grpSp>
        <p:nvGrpSpPr>
          <p:cNvPr id="6" name="グループ化 5">
            <a:extLst>
              <a:ext uri="{FF2B5EF4-FFF2-40B4-BE49-F238E27FC236}">
                <a16:creationId xmlns:a16="http://schemas.microsoft.com/office/drawing/2014/main" id="{4214F9A5-EDA9-4841-B502-6C4DBD18E4A0}"/>
              </a:ext>
            </a:extLst>
          </p:cNvPr>
          <p:cNvGrpSpPr/>
          <p:nvPr/>
        </p:nvGrpSpPr>
        <p:grpSpPr>
          <a:xfrm>
            <a:off x="6446705" y="1209008"/>
            <a:ext cx="2414727" cy="1955373"/>
            <a:chOff x="4499342" y="1196752"/>
            <a:chExt cx="4507848" cy="3733383"/>
          </a:xfrm>
        </p:grpSpPr>
        <p:cxnSp>
          <p:nvCxnSpPr>
            <p:cNvPr id="7" name="直線矢印コネクタ 6">
              <a:extLst>
                <a:ext uri="{FF2B5EF4-FFF2-40B4-BE49-F238E27FC236}">
                  <a16:creationId xmlns:a16="http://schemas.microsoft.com/office/drawing/2014/main" id="{FABB9D56-9C28-4CC4-AF09-CFC5B8E2FD2A}"/>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7A2FC2D1-2850-4B98-BDDC-086A664757C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6B48A9B-A1FF-4602-8A94-F829ED1BDAF4}"/>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509258D-A1A2-47DA-91EE-5E079F1BD8C0}"/>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1" name="グループ化 10">
              <a:extLst>
                <a:ext uri="{FF2B5EF4-FFF2-40B4-BE49-F238E27FC236}">
                  <a16:creationId xmlns:a16="http://schemas.microsoft.com/office/drawing/2014/main" id="{B1E18A75-C2BB-40B5-9281-D932E318DB71}"/>
                </a:ext>
              </a:extLst>
            </p:cNvPr>
            <p:cNvGrpSpPr/>
            <p:nvPr/>
          </p:nvGrpSpPr>
          <p:grpSpPr>
            <a:xfrm>
              <a:off x="5058300" y="1628800"/>
              <a:ext cx="3637208" cy="2973657"/>
              <a:chOff x="5004048" y="1412776"/>
              <a:chExt cx="3637208" cy="2973657"/>
            </a:xfrm>
          </p:grpSpPr>
          <p:sp>
            <p:nvSpPr>
              <p:cNvPr id="12" name="Freeform 22">
                <a:extLst>
                  <a:ext uri="{FF2B5EF4-FFF2-40B4-BE49-F238E27FC236}">
                    <a16:creationId xmlns:a16="http://schemas.microsoft.com/office/drawing/2014/main" id="{FB00256E-AB04-4BE1-935D-6CF3CEECD97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2">
                <a:extLst>
                  <a:ext uri="{FF2B5EF4-FFF2-40B4-BE49-F238E27FC236}">
                    <a16:creationId xmlns:a16="http://schemas.microsoft.com/office/drawing/2014/main" id="{A8B6E5A7-F037-47B1-9AD5-E5AE7277706D}"/>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2CDB9669-2FBB-4313-A129-CFE655928F6B}"/>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14" name="テキスト ボックス 13">
                <a:extLst>
                  <a:ext uri="{FF2B5EF4-FFF2-40B4-BE49-F238E27FC236}">
                    <a16:creationId xmlns:a16="http://schemas.microsoft.com/office/drawing/2014/main" id="{2CDB9669-2FBB-4313-A129-CFE655928F6B}"/>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745BDB0-66AC-450F-9932-A70B2C51FE45}"/>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=3</m:t>
                      </m:r>
                    </m:oMath>
                  </m:oMathPara>
                </a14:m>
                <a:endParaRPr lang="en-GB" dirty="0"/>
              </a:p>
            </p:txBody>
          </p:sp>
        </mc:Choice>
        <mc:Fallback xmlns="">
          <p:sp>
            <p:nvSpPr>
              <p:cNvPr id="15" name="テキスト ボックス 14">
                <a:extLst>
                  <a:ext uri="{FF2B5EF4-FFF2-40B4-BE49-F238E27FC236}">
                    <a16:creationId xmlns:a16="http://schemas.microsoft.com/office/drawing/2014/main" id="{C745BDB0-66AC-450F-9932-A70B2C51FE45}"/>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67B26E24-43ED-46C5-BC3A-4F972B8F6766}"/>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11668BC0-0B8F-4BE0-9162-5166A03A4DA0}"/>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11668BC0-0B8F-4BE0-9162-5166A03A4DA0}"/>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18" name="直線矢印コネクタ 17">
            <a:extLst>
              <a:ext uri="{FF2B5EF4-FFF2-40B4-BE49-F238E27FC236}">
                <a16:creationId xmlns:a16="http://schemas.microsoft.com/office/drawing/2014/main" id="{470D79A4-5A09-40DF-8822-D2C66648656F}"/>
              </a:ext>
            </a:extLst>
          </p:cNvPr>
          <p:cNvCxnSpPr>
            <a:cxnSpLocks/>
            <a:endCxn id="13" idx="1"/>
          </p:cNvCxnSpPr>
          <p:nvPr/>
        </p:nvCxnSpPr>
        <p:spPr>
          <a:xfrm flipH="1" flipV="1">
            <a:off x="7834427" y="1625738"/>
            <a:ext cx="1780" cy="13780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4462C5E9-CF8B-4512-B454-5E4A752545FF}"/>
                  </a:ext>
                </a:extLst>
              </p:cNvPr>
              <p:cNvSpPr txBox="1"/>
              <p:nvPr/>
            </p:nvSpPr>
            <p:spPr>
              <a:xfrm>
                <a:off x="772456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𝑎</m:t>
                      </m:r>
                    </m:oMath>
                  </m:oMathPara>
                </a14:m>
                <a:endParaRPr lang="en-GB" sz="1100" dirty="0">
                  <a:solidFill>
                    <a:srgbClr val="0000FF"/>
                  </a:solidFill>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4462C5E9-CF8B-4512-B454-5E4A752545FF}"/>
                  </a:ext>
                </a:extLst>
              </p:cNvPr>
              <p:cNvSpPr txBox="1">
                <a:spLocks noRot="1" noChangeAspect="1" noMove="1" noResize="1" noEditPoints="1" noAdjustHandles="1" noChangeArrowheads="1" noChangeShapeType="1" noTextEdit="1"/>
              </p:cNvSpPr>
              <p:nvPr/>
            </p:nvSpPr>
            <p:spPr>
              <a:xfrm>
                <a:off x="7724562" y="3009355"/>
                <a:ext cx="275514" cy="261610"/>
              </a:xfrm>
              <a:prstGeom prst="rect">
                <a:avLst/>
              </a:prstGeom>
              <a:blipFill>
                <a:blip r:embed="rId11"/>
                <a:stretch>
                  <a:fillRect/>
                </a:stretch>
              </a:blipFill>
            </p:spPr>
            <p:txBody>
              <a:bodyPr/>
              <a:lstStyle/>
              <a:p>
                <a:r>
                  <a:rPr lang="en-GB">
                    <a:noFill/>
                  </a:rPr>
                  <a:t> </a:t>
                </a:r>
              </a:p>
            </p:txBody>
          </p:sp>
        </mc:Fallback>
      </mc:AlternateContent>
      <p:sp>
        <p:nvSpPr>
          <p:cNvPr id="23" name="テキスト ボックス 22">
            <a:extLst>
              <a:ext uri="{FF2B5EF4-FFF2-40B4-BE49-F238E27FC236}">
                <a16:creationId xmlns:a16="http://schemas.microsoft.com/office/drawing/2014/main" id="{BF05BD4A-64CD-4829-B5BE-EE148E84F493}"/>
              </a:ext>
            </a:extLst>
          </p:cNvPr>
          <p:cNvSpPr txBox="1"/>
          <p:nvPr/>
        </p:nvSpPr>
        <p:spPr>
          <a:xfrm>
            <a:off x="3732506" y="3765297"/>
            <a:ext cx="2827020" cy="830997"/>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Be careful here! The calculator bases calculations on the area </a:t>
            </a:r>
            <a:r>
              <a:rPr lang="en-US" sz="1200" b="1" u="sng" dirty="0">
                <a:solidFill>
                  <a:srgbClr val="FF0000"/>
                </a:solidFill>
                <a:latin typeface="Comic Sans MS" panose="030F0702030302020204" pitchFamily="66" charset="0"/>
                <a:sym typeface="Wingdings" panose="05000000000000000000" pitchFamily="2" charset="2"/>
              </a:rPr>
              <a:t>below</a:t>
            </a:r>
            <a:r>
              <a:rPr lang="en-US" sz="1200" dirty="0">
                <a:solidFill>
                  <a:srgbClr val="FF0000"/>
                </a:solidFill>
                <a:latin typeface="Comic Sans MS" panose="030F0702030302020204" pitchFamily="66" charset="0"/>
                <a:sym typeface="Wingdings" panose="05000000000000000000" pitchFamily="2" charset="2"/>
              </a:rPr>
              <a:t> the value given. So in this case, we need to put in the probability as 0.6. </a:t>
            </a:r>
            <a:endParaRPr lang="en-GB" sz="1200" dirty="0">
              <a:solidFill>
                <a:srgbClr val="FF0000"/>
              </a:solidFill>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06D9EF62-1133-40F9-8A88-F6BA26E91499}"/>
              </a:ext>
            </a:extLst>
          </p:cNvPr>
          <p:cNvSpPr txBox="1"/>
          <p:nvPr/>
        </p:nvSpPr>
        <p:spPr>
          <a:xfrm>
            <a:off x="3751556" y="4962323"/>
            <a:ext cx="4895294" cy="461665"/>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After putting the mean and standard deviation in as well, the calculator will tell you the value…</a:t>
            </a:r>
          </a:p>
        </p:txBody>
      </p:sp>
      <p:sp>
        <p:nvSpPr>
          <p:cNvPr id="27" name="テキスト ボックス 26">
            <a:extLst>
              <a:ext uri="{FF2B5EF4-FFF2-40B4-BE49-F238E27FC236}">
                <a16:creationId xmlns:a16="http://schemas.microsoft.com/office/drawing/2014/main" id="{A9248CF9-F378-4D61-B06E-28560D6BF286}"/>
              </a:ext>
            </a:extLst>
          </p:cNvPr>
          <p:cNvSpPr txBox="1"/>
          <p:nvPr/>
        </p:nvSpPr>
        <p:spPr>
          <a:xfrm>
            <a:off x="7945557" y="2480748"/>
            <a:ext cx="769818" cy="400110"/>
          </a:xfrm>
          <a:prstGeom prst="rect">
            <a:avLst/>
          </a:prstGeom>
          <a:noFill/>
        </p:spPr>
        <p:txBody>
          <a:bodyPr wrap="square" rtlCol="0">
            <a:spAutoFit/>
          </a:bodyPr>
          <a:lstStyle/>
          <a:p>
            <a:pPr algn="ctr"/>
            <a:r>
              <a:rPr lang="en-US" sz="1000" dirty="0">
                <a:solidFill>
                  <a:srgbClr val="FF0000"/>
                </a:solidFill>
                <a:latin typeface="Comic Sans MS" panose="030F0702030302020204" pitchFamily="66" charset="0"/>
              </a:rPr>
              <a:t>Area = 0.4</a:t>
            </a:r>
            <a:endParaRPr lang="en-GB" sz="10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59BB2442-7C4D-437F-9A4C-2BEBD8D90603}"/>
                  </a:ext>
                </a:extLst>
              </p:cNvPr>
              <p:cNvSpPr txBox="1"/>
              <p:nvPr/>
            </p:nvSpPr>
            <p:spPr>
              <a:xfrm>
                <a:off x="2708614" y="3861065"/>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22.02</m:t>
                      </m:r>
                    </m:oMath>
                  </m:oMathPara>
                </a14:m>
                <a:endParaRPr lang="en-GB" sz="1400" dirty="0">
                  <a:solidFill>
                    <a:srgbClr val="FF0000"/>
                  </a:solidFill>
                </a:endParaRPr>
              </a:p>
            </p:txBody>
          </p:sp>
        </mc:Choice>
        <mc:Fallback xmlns="">
          <p:sp>
            <p:nvSpPr>
              <p:cNvPr id="28" name="テキスト ボックス 27">
                <a:extLst>
                  <a:ext uri="{FF2B5EF4-FFF2-40B4-BE49-F238E27FC236}">
                    <a16:creationId xmlns:a16="http://schemas.microsoft.com/office/drawing/2014/main" id="{59BB2442-7C4D-437F-9A4C-2BEBD8D90603}"/>
                  </a:ext>
                </a:extLst>
              </p:cNvPr>
              <p:cNvSpPr txBox="1">
                <a:spLocks noRot="1" noChangeAspect="1" noMove="1" noResize="1" noEditPoints="1" noAdjustHandles="1" noChangeArrowheads="1" noChangeShapeType="1" noTextEdit="1"/>
              </p:cNvSpPr>
              <p:nvPr/>
            </p:nvSpPr>
            <p:spPr>
              <a:xfrm>
                <a:off x="2708614" y="3861065"/>
                <a:ext cx="843693"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656D20CE-0A68-434A-B457-44BF5C7E720E}"/>
                  </a:ext>
                </a:extLst>
              </p:cNvPr>
              <p:cNvSpPr txBox="1"/>
              <p:nvPr/>
            </p:nvSpPr>
            <p:spPr>
              <a:xfrm>
                <a:off x="2708614" y="4180661"/>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20.76</m:t>
                      </m:r>
                    </m:oMath>
                  </m:oMathPara>
                </a14:m>
                <a:endParaRPr lang="en-GB" sz="1400" dirty="0">
                  <a:solidFill>
                    <a:srgbClr val="FF0000"/>
                  </a:solidFill>
                </a:endParaRPr>
              </a:p>
            </p:txBody>
          </p:sp>
        </mc:Choice>
        <mc:Fallback xmlns="">
          <p:sp>
            <p:nvSpPr>
              <p:cNvPr id="31" name="テキスト ボックス 30">
                <a:extLst>
                  <a:ext uri="{FF2B5EF4-FFF2-40B4-BE49-F238E27FC236}">
                    <a16:creationId xmlns:a16="http://schemas.microsoft.com/office/drawing/2014/main" id="{656D20CE-0A68-434A-B457-44BF5C7E720E}"/>
                  </a:ext>
                </a:extLst>
              </p:cNvPr>
              <p:cNvSpPr txBox="1">
                <a:spLocks noRot="1" noChangeAspect="1" noMove="1" noResize="1" noEditPoints="1" noAdjustHandles="1" noChangeArrowheads="1" noChangeShapeType="1" noTextEdit="1"/>
              </p:cNvSpPr>
              <p:nvPr/>
            </p:nvSpPr>
            <p:spPr>
              <a:xfrm>
                <a:off x="2708614" y="4180661"/>
                <a:ext cx="843693" cy="307777"/>
              </a:xfrm>
              <a:prstGeom prst="rect">
                <a:avLst/>
              </a:prstGeom>
              <a:blipFill>
                <a:blip r:embed="rId13"/>
                <a:stretch>
                  <a:fillRect/>
                </a:stretch>
              </a:blipFill>
            </p:spPr>
            <p:txBody>
              <a:bodyPr/>
              <a:lstStyle/>
              <a:p>
                <a:r>
                  <a:rPr lang="en-GB">
                    <a:noFill/>
                  </a:rPr>
                  <a:t> </a:t>
                </a:r>
              </a:p>
            </p:txBody>
          </p:sp>
        </mc:Fallback>
      </mc:AlternateContent>
      <p:pic>
        <p:nvPicPr>
          <p:cNvPr id="24" name="図 23">
            <a:extLst>
              <a:ext uri="{FF2B5EF4-FFF2-40B4-BE49-F238E27FC236}">
                <a16:creationId xmlns:a16="http://schemas.microsoft.com/office/drawing/2014/main" id="{CEB68B60-697D-4C01-B4AD-2134B424D4D3}"/>
              </a:ext>
            </a:extLst>
          </p:cNvPr>
          <p:cNvPicPr>
            <a:picLocks noChangeAspect="1"/>
          </p:cNvPicPr>
          <p:nvPr/>
        </p:nvPicPr>
        <p:blipFill rotWithShape="1">
          <a:blip r:embed="rId14">
            <a:extLst>
              <a:ext uri="{28A0092B-C50C-407E-A947-70E740481C1C}">
                <a14:useLocalDpi xmlns:a14="http://schemas.microsoft.com/office/drawing/2010/main" val="0"/>
              </a:ext>
            </a:extLst>
          </a:blip>
          <a:srcRect l="14401" t="38738" r="16084" b="23290"/>
          <a:stretch/>
        </p:blipFill>
        <p:spPr>
          <a:xfrm>
            <a:off x="6551720" y="3688513"/>
            <a:ext cx="2373209" cy="972264"/>
          </a:xfrm>
          <a:prstGeom prst="rect">
            <a:avLst/>
          </a:prstGeom>
        </p:spPr>
      </p:pic>
    </p:spTree>
    <p:extLst>
      <p:ext uri="{BB962C8B-B14F-4D97-AF65-F5344CB8AC3E}">
        <p14:creationId xmlns:p14="http://schemas.microsoft.com/office/powerpoint/2010/main" val="423642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linds(horizontal)">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linds(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linds(horizontal)">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9" grpId="0"/>
      <p:bldP spid="23" grpId="0"/>
      <p:bldP spid="25" grpId="0"/>
      <p:bldP spid="27"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リーフォーム: 図形 28">
            <a:extLst>
              <a:ext uri="{FF2B5EF4-FFF2-40B4-BE49-F238E27FC236}">
                <a16:creationId xmlns:a16="http://schemas.microsoft.com/office/drawing/2014/main" id="{C09A99F0-DE10-41C2-AFE1-FAC65244487F}"/>
              </a:ext>
            </a:extLst>
          </p:cNvPr>
          <p:cNvSpPr/>
          <p:nvPr/>
        </p:nvSpPr>
        <p:spPr>
          <a:xfrm>
            <a:off x="7305675" y="1750219"/>
            <a:ext cx="285750" cy="1266825"/>
          </a:xfrm>
          <a:custGeom>
            <a:avLst/>
            <a:gdLst>
              <a:gd name="connsiteX0" fmla="*/ 2381 w 285750"/>
              <a:gd name="connsiteY0" fmla="*/ 1259681 h 1266825"/>
              <a:gd name="connsiteX1" fmla="*/ 285750 w 285750"/>
              <a:gd name="connsiteY1" fmla="*/ 1266825 h 1266825"/>
              <a:gd name="connsiteX2" fmla="*/ 278606 w 285750"/>
              <a:gd name="connsiteY2" fmla="*/ 0 h 1266825"/>
              <a:gd name="connsiteX3" fmla="*/ 223838 w 285750"/>
              <a:gd name="connsiteY3" fmla="*/ 347662 h 1266825"/>
              <a:gd name="connsiteX4" fmla="*/ 164306 w 285750"/>
              <a:gd name="connsiteY4" fmla="*/ 657225 h 1266825"/>
              <a:gd name="connsiteX5" fmla="*/ 100013 w 285750"/>
              <a:gd name="connsiteY5" fmla="*/ 871537 h 1266825"/>
              <a:gd name="connsiteX6" fmla="*/ 0 w 285750"/>
              <a:gd name="connsiteY6" fmla="*/ 1035844 h 1266825"/>
              <a:gd name="connsiteX7" fmla="*/ 2381 w 285750"/>
              <a:gd name="connsiteY7" fmla="*/ 1259681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1266825">
                <a:moveTo>
                  <a:pt x="2381" y="1259681"/>
                </a:moveTo>
                <a:lnTo>
                  <a:pt x="285750" y="1266825"/>
                </a:lnTo>
                <a:cubicBezTo>
                  <a:pt x="283369" y="844550"/>
                  <a:pt x="280987" y="422275"/>
                  <a:pt x="278606" y="0"/>
                </a:cubicBezTo>
                <a:lnTo>
                  <a:pt x="223838" y="347662"/>
                </a:lnTo>
                <a:lnTo>
                  <a:pt x="164306" y="657225"/>
                </a:lnTo>
                <a:lnTo>
                  <a:pt x="100013" y="871537"/>
                </a:lnTo>
                <a:lnTo>
                  <a:pt x="0" y="1035844"/>
                </a:lnTo>
                <a:cubicBezTo>
                  <a:pt x="794" y="1110456"/>
                  <a:pt x="1587" y="1185069"/>
                  <a:pt x="2381" y="1259681"/>
                </a:cubicBez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Given that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e>
                    </m:d>
                    <m:r>
                      <a:rPr lang="en-US" sz="1400" b="0" i="0" smtClean="0">
                        <a:latin typeface="Cambria Math" panose="02040503050406030204" pitchFamily="18" charset="0"/>
                        <a:ea typeface="Cambria Math" panose="02040503050406030204" pitchFamily="18" charset="0"/>
                      </a:rPr>
                      <m:t>, </m:t>
                    </m:r>
                  </m:oMath>
                </a14:m>
                <a:r>
                  <a:rPr lang="en-GB" sz="1400" dirty="0">
                    <a:latin typeface="Comic Sans MS" panose="030F0702030302020204" pitchFamily="66" charset="0"/>
                  </a:rPr>
                  <a:t>find, to two decimal places, the values of a such that: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=0.75</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b)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&gt;</m:t>
                        </m:r>
                        <m:r>
                          <a:rPr lang="en-US" sz="1400" b="0" i="1" smtClean="0">
                            <a:latin typeface="Cambria Math" panose="02040503050406030204" pitchFamily="18" charset="0"/>
                          </a:rPr>
                          <m:t>𝑎</m:t>
                        </m:r>
                      </m:e>
                    </m:d>
                    <m:r>
                      <a:rPr lang="en-US" sz="1400" b="0" i="1" smtClean="0">
                        <a:latin typeface="Cambria Math" panose="02040503050406030204" pitchFamily="18" charset="0"/>
                      </a:rPr>
                      <m:t>=0.4</m:t>
                    </m:r>
                  </m:oMath>
                </a14:m>
                <a:endParaRPr lang="en-GB" sz="1400" dirty="0">
                  <a:latin typeface="Comic Sans MS" panose="030F0702030302020204" pitchFamily="66" charset="0"/>
                </a:endParaRPr>
              </a:p>
              <a:p>
                <a:pPr marL="0" indent="0" algn="ctr">
                  <a:buNone/>
                </a:pPr>
                <a:r>
                  <a:rPr lang="en-US" sz="1400" dirty="0">
                    <a:latin typeface="Comic Sans MS" panose="030F0702030302020204" pitchFamily="66" charset="0"/>
                  </a:rPr>
                  <a:t>c</a:t>
                </a:r>
                <a:r>
                  <a:rPr lang="en-GB" sz="1400" dirty="0">
                    <a:latin typeface="Comic Sans MS" panose="030F0702030302020204" pitchFamily="66" charset="0"/>
                  </a:rPr>
                  <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16&lt;</m:t>
                        </m:r>
                        <m:r>
                          <a:rPr lang="en-US" sz="1400" b="0" i="1" smtClean="0">
                            <a:latin typeface="Cambria Math" panose="02040503050406030204" pitchFamily="18" charset="0"/>
                          </a:rPr>
                          <m:t>𝑋</m:t>
                        </m:r>
                        <m:r>
                          <a:rPr lang="en-US" sz="1400" b="0" i="1" smtClean="0">
                            <a:latin typeface="Cambria Math" panose="02040503050406030204" pitchFamily="18" charset="0"/>
                          </a:rPr>
                          <m:t>&lt;</m:t>
                        </m:r>
                        <m:r>
                          <a:rPr lang="en-US" sz="1400" b="0" i="1" smtClean="0">
                            <a:latin typeface="Cambria Math" panose="02040503050406030204" pitchFamily="18" charset="0"/>
                          </a:rPr>
                          <m:t>𝑎</m:t>
                        </m:r>
                      </m:e>
                    </m:d>
                    <m:r>
                      <a:rPr lang="en-US" sz="1400" b="0" i="1" smtClean="0">
                        <a:latin typeface="Cambria Math" panose="02040503050406030204" pitchFamily="18" charset="0"/>
                      </a:rPr>
                      <m:t>=0.3</m:t>
                    </m:r>
                  </m:oMath>
                </a14:m>
                <a:endParaRPr lang="en-GB"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Draw a sketch to get an idea of where the value should be</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515"/>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grpSp>
        <p:nvGrpSpPr>
          <p:cNvPr id="6" name="グループ化 5">
            <a:extLst>
              <a:ext uri="{FF2B5EF4-FFF2-40B4-BE49-F238E27FC236}">
                <a16:creationId xmlns:a16="http://schemas.microsoft.com/office/drawing/2014/main" id="{4214F9A5-EDA9-4841-B502-6C4DBD18E4A0}"/>
              </a:ext>
            </a:extLst>
          </p:cNvPr>
          <p:cNvGrpSpPr/>
          <p:nvPr/>
        </p:nvGrpSpPr>
        <p:grpSpPr>
          <a:xfrm>
            <a:off x="6446705" y="1209008"/>
            <a:ext cx="2414727" cy="1955373"/>
            <a:chOff x="4499342" y="1196752"/>
            <a:chExt cx="4507848" cy="3733383"/>
          </a:xfrm>
        </p:grpSpPr>
        <p:cxnSp>
          <p:nvCxnSpPr>
            <p:cNvPr id="7" name="直線矢印コネクタ 6">
              <a:extLst>
                <a:ext uri="{FF2B5EF4-FFF2-40B4-BE49-F238E27FC236}">
                  <a16:creationId xmlns:a16="http://schemas.microsoft.com/office/drawing/2014/main" id="{FABB9D56-9C28-4CC4-AF09-CFC5B8E2FD2A}"/>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7A2FC2D1-2850-4B98-BDDC-086A664757C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6B48A9B-A1FF-4602-8A94-F829ED1BDAF4}"/>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509258D-A1A2-47DA-91EE-5E079F1BD8C0}"/>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11" name="グループ化 10">
              <a:extLst>
                <a:ext uri="{FF2B5EF4-FFF2-40B4-BE49-F238E27FC236}">
                  <a16:creationId xmlns:a16="http://schemas.microsoft.com/office/drawing/2014/main" id="{B1E18A75-C2BB-40B5-9281-D932E318DB71}"/>
                </a:ext>
              </a:extLst>
            </p:cNvPr>
            <p:cNvGrpSpPr/>
            <p:nvPr/>
          </p:nvGrpSpPr>
          <p:grpSpPr>
            <a:xfrm>
              <a:off x="5058300" y="1628800"/>
              <a:ext cx="3637208" cy="2973657"/>
              <a:chOff x="5004048" y="1412776"/>
              <a:chExt cx="3637208" cy="2973657"/>
            </a:xfrm>
          </p:grpSpPr>
          <p:sp>
            <p:nvSpPr>
              <p:cNvPr id="12" name="Freeform 22">
                <a:extLst>
                  <a:ext uri="{FF2B5EF4-FFF2-40B4-BE49-F238E27FC236}">
                    <a16:creationId xmlns:a16="http://schemas.microsoft.com/office/drawing/2014/main" id="{FB00256E-AB04-4BE1-935D-6CF3CEECD97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2">
                <a:extLst>
                  <a:ext uri="{FF2B5EF4-FFF2-40B4-BE49-F238E27FC236}">
                    <a16:creationId xmlns:a16="http://schemas.microsoft.com/office/drawing/2014/main" id="{A8B6E5A7-F037-47B1-9AD5-E5AE7277706D}"/>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2CDB9669-2FBB-4313-A129-CFE655928F6B}"/>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14" name="テキスト ボックス 13">
                <a:extLst>
                  <a:ext uri="{FF2B5EF4-FFF2-40B4-BE49-F238E27FC236}">
                    <a16:creationId xmlns:a16="http://schemas.microsoft.com/office/drawing/2014/main" id="{2CDB9669-2FBB-4313-A129-CFE655928F6B}"/>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745BDB0-66AC-450F-9932-A70B2C51FE45}"/>
                  </a:ext>
                </a:extLst>
              </p:cNvPr>
              <p:cNvSpPr txBox="1"/>
              <p:nvPr/>
            </p:nvSpPr>
            <p:spPr>
              <a:xfrm>
                <a:off x="8145891" y="1528604"/>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=3</m:t>
                      </m:r>
                    </m:oMath>
                  </m:oMathPara>
                </a14:m>
                <a:endParaRPr lang="en-GB" dirty="0"/>
              </a:p>
            </p:txBody>
          </p:sp>
        </mc:Choice>
        <mc:Fallback xmlns="">
          <p:sp>
            <p:nvSpPr>
              <p:cNvPr id="15" name="テキスト ボックス 14">
                <a:extLst>
                  <a:ext uri="{FF2B5EF4-FFF2-40B4-BE49-F238E27FC236}">
                    <a16:creationId xmlns:a16="http://schemas.microsoft.com/office/drawing/2014/main" id="{C745BDB0-66AC-450F-9932-A70B2C51FE45}"/>
                  </a:ext>
                </a:extLst>
              </p:cNvPr>
              <p:cNvSpPr txBox="1">
                <a:spLocks noRot="1" noChangeAspect="1" noMove="1" noResize="1" noEditPoints="1" noAdjustHandles="1" noChangeArrowheads="1" noChangeShapeType="1" noTextEdit="1"/>
              </p:cNvSpPr>
              <p:nvPr/>
            </p:nvSpPr>
            <p:spPr>
              <a:xfrm>
                <a:off x="8145891" y="1528604"/>
                <a:ext cx="807464" cy="369332"/>
              </a:xfrm>
              <a:prstGeom prst="rect">
                <a:avLst/>
              </a:prstGeom>
              <a:blipFill>
                <a:blip r:embed="rId9"/>
                <a:stretch>
                  <a:fillRect/>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67B26E24-43ED-46C5-BC3A-4F972B8F6766}"/>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11668BC0-0B8F-4BE0-9162-5166A03A4DA0}"/>
                  </a:ext>
                </a:extLst>
              </p:cNvPr>
              <p:cNvSpPr txBox="1"/>
              <p:nvPr/>
            </p:nvSpPr>
            <p:spPr>
              <a:xfrm>
                <a:off x="76170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11668BC0-0B8F-4BE0-9162-5166A03A4DA0}"/>
                  </a:ext>
                </a:extLst>
              </p:cNvPr>
              <p:cNvSpPr txBox="1">
                <a:spLocks noRot="1" noChangeAspect="1" noMove="1" noResize="1" noEditPoints="1" noAdjustHandles="1" noChangeArrowheads="1" noChangeShapeType="1" noTextEdit="1"/>
              </p:cNvSpPr>
              <p:nvPr/>
            </p:nvSpPr>
            <p:spPr>
              <a:xfrm>
                <a:off x="7617018" y="3009356"/>
                <a:ext cx="275514" cy="261610"/>
              </a:xfrm>
              <a:prstGeom prst="rect">
                <a:avLst/>
              </a:prstGeom>
              <a:blipFill>
                <a:blip r:embed="rId10"/>
                <a:stretch>
                  <a:fillRect l="-4444"/>
                </a:stretch>
              </a:blipFill>
            </p:spPr>
            <p:txBody>
              <a:bodyPr/>
              <a:lstStyle/>
              <a:p>
                <a:r>
                  <a:rPr lang="en-GB">
                    <a:noFill/>
                  </a:rPr>
                  <a:t> </a:t>
                </a:r>
              </a:p>
            </p:txBody>
          </p:sp>
        </mc:Fallback>
      </mc:AlternateContent>
      <p:cxnSp>
        <p:nvCxnSpPr>
          <p:cNvPr id="18" name="直線矢印コネクタ 17">
            <a:extLst>
              <a:ext uri="{FF2B5EF4-FFF2-40B4-BE49-F238E27FC236}">
                <a16:creationId xmlns:a16="http://schemas.microsoft.com/office/drawing/2014/main" id="{470D79A4-5A09-40DF-8822-D2C66648656F}"/>
              </a:ext>
            </a:extLst>
          </p:cNvPr>
          <p:cNvCxnSpPr>
            <a:cxnSpLocks/>
          </p:cNvCxnSpPr>
          <p:nvPr/>
        </p:nvCxnSpPr>
        <p:spPr>
          <a:xfrm flipV="1">
            <a:off x="7309157" y="2800350"/>
            <a:ext cx="0" cy="21613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4462C5E9-CF8B-4512-B454-5E4A752545FF}"/>
                  </a:ext>
                </a:extLst>
              </p:cNvPr>
              <p:cNvSpPr txBox="1"/>
              <p:nvPr/>
            </p:nvSpPr>
            <p:spPr>
              <a:xfrm>
                <a:off x="7207037" y="301570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16</m:t>
                      </m:r>
                    </m:oMath>
                  </m:oMathPara>
                </a14:m>
                <a:endParaRPr lang="en-GB" sz="1100" dirty="0">
                  <a:solidFill>
                    <a:srgbClr val="0000FF"/>
                  </a:solidFill>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4462C5E9-CF8B-4512-B454-5E4A752545FF}"/>
                  </a:ext>
                </a:extLst>
              </p:cNvPr>
              <p:cNvSpPr txBox="1">
                <a:spLocks noRot="1" noChangeAspect="1" noMove="1" noResize="1" noEditPoints="1" noAdjustHandles="1" noChangeArrowheads="1" noChangeShapeType="1" noTextEdit="1"/>
              </p:cNvSpPr>
              <p:nvPr/>
            </p:nvSpPr>
            <p:spPr>
              <a:xfrm>
                <a:off x="7207037" y="3015705"/>
                <a:ext cx="275514" cy="261610"/>
              </a:xfrm>
              <a:prstGeom prst="rect">
                <a:avLst/>
              </a:prstGeom>
              <a:blipFill>
                <a:blip r:embed="rId11"/>
                <a:stretch>
                  <a:fillRect l="-222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BF05BD4A-64CD-4829-B5BE-EE148E84F493}"/>
                  </a:ext>
                </a:extLst>
              </p:cNvPr>
              <p:cNvSpPr txBox="1"/>
              <p:nvPr/>
            </p:nvSpPr>
            <p:spPr>
              <a:xfrm>
                <a:off x="3705873" y="3605499"/>
                <a:ext cx="2827020" cy="1015663"/>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The total area ‘below’ value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𝑎</m:t>
                    </m:r>
                  </m:oMath>
                </a14:m>
                <a:r>
                  <a:rPr lang="en-US" sz="1200" dirty="0">
                    <a:solidFill>
                      <a:srgbClr val="FF0000"/>
                    </a:solidFill>
                    <a:latin typeface="Comic Sans MS" panose="030F0702030302020204" pitchFamily="66" charset="0"/>
                    <a:sym typeface="Wingdings" panose="05000000000000000000" pitchFamily="2" charset="2"/>
                  </a:rPr>
                  <a:t> will be equal to 0.3 </a:t>
                </a:r>
                <a:r>
                  <a:rPr lang="en-US" sz="1200" u="sng" dirty="0">
                    <a:solidFill>
                      <a:srgbClr val="FF0000"/>
                    </a:solidFill>
                    <a:latin typeface="Comic Sans MS" panose="030F0702030302020204" pitchFamily="66" charset="0"/>
                    <a:sym typeface="Wingdings" panose="05000000000000000000" pitchFamily="2" charset="2"/>
                  </a:rPr>
                  <a:t>plus the area below 16</a:t>
                </a:r>
                <a:r>
                  <a:rPr lang="en-US" sz="1200" dirty="0">
                    <a:solidFill>
                      <a:srgbClr val="FF0000"/>
                    </a:solidFill>
                    <a:latin typeface="Comic Sans MS" panose="030F0702030302020204" pitchFamily="66" charset="0"/>
                    <a:sym typeface="Wingdings" panose="05000000000000000000" pitchFamily="2" charset="2"/>
                  </a:rPr>
                  <a:t>. We can find the area below 16 using the function on your calculator we used in section 3B</a:t>
                </a:r>
                <a:endParaRPr lang="en-GB" sz="1200" dirty="0">
                  <a:solidFill>
                    <a:srgbClr val="FF0000"/>
                  </a:solidFill>
                  <a:latin typeface="Comic Sans MS" panose="030F0702030302020204" pitchFamily="66" charset="0"/>
                </a:endParaRPr>
              </a:p>
            </p:txBody>
          </p:sp>
        </mc:Choice>
        <mc:Fallback>
          <p:sp>
            <p:nvSpPr>
              <p:cNvPr id="23" name="テキスト ボックス 22">
                <a:extLst>
                  <a:ext uri="{FF2B5EF4-FFF2-40B4-BE49-F238E27FC236}">
                    <a16:creationId xmlns:a16="http://schemas.microsoft.com/office/drawing/2014/main" id="{BF05BD4A-64CD-4829-B5BE-EE148E84F493}"/>
                  </a:ext>
                </a:extLst>
              </p:cNvPr>
              <p:cNvSpPr txBox="1">
                <a:spLocks noRot="1" noChangeAspect="1" noMove="1" noResize="1" noEditPoints="1" noAdjustHandles="1" noChangeArrowheads="1" noChangeShapeType="1" noTextEdit="1"/>
              </p:cNvSpPr>
              <p:nvPr/>
            </p:nvSpPr>
            <p:spPr>
              <a:xfrm>
                <a:off x="3705873" y="3605499"/>
                <a:ext cx="2827020" cy="1015663"/>
              </a:xfrm>
              <a:prstGeom prst="rect">
                <a:avLst/>
              </a:prstGeom>
              <a:blipFill>
                <a:blip r:embed="rId12"/>
                <a:stretch>
                  <a:fillRect l="-216" b="-3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テキスト ボックス 24">
                <a:extLst>
                  <a:ext uri="{FF2B5EF4-FFF2-40B4-BE49-F238E27FC236}">
                    <a16:creationId xmlns:a16="http://schemas.microsoft.com/office/drawing/2014/main" id="{06D9EF62-1133-40F9-8A88-F6BA26E91499}"/>
                  </a:ext>
                </a:extLst>
              </p:cNvPr>
              <p:cNvSpPr txBox="1"/>
              <p:nvPr/>
            </p:nvSpPr>
            <p:spPr>
              <a:xfrm>
                <a:off x="3716045" y="5326309"/>
                <a:ext cx="2915574" cy="646331"/>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So put in an area of 0.3912, as well as the mean and standard deviation, in order to find the value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𝑎</m:t>
                    </m:r>
                  </m:oMath>
                </a14:m>
                <a:endParaRPr lang="en-US" sz="1200" dirty="0">
                  <a:solidFill>
                    <a:srgbClr val="FF0000"/>
                  </a:solidFill>
                  <a:latin typeface="Comic Sans MS" panose="030F0702030302020204" pitchFamily="66" charset="0"/>
                  <a:sym typeface="Wingdings" panose="05000000000000000000" pitchFamily="2" charset="2"/>
                </a:endParaRPr>
              </a:p>
            </p:txBody>
          </p:sp>
        </mc:Choice>
        <mc:Fallback>
          <p:sp>
            <p:nvSpPr>
              <p:cNvPr id="25" name="テキスト ボックス 24">
                <a:extLst>
                  <a:ext uri="{FF2B5EF4-FFF2-40B4-BE49-F238E27FC236}">
                    <a16:creationId xmlns:a16="http://schemas.microsoft.com/office/drawing/2014/main" id="{06D9EF62-1133-40F9-8A88-F6BA26E91499}"/>
                  </a:ext>
                </a:extLst>
              </p:cNvPr>
              <p:cNvSpPr txBox="1">
                <a:spLocks noRot="1" noChangeAspect="1" noMove="1" noResize="1" noEditPoints="1" noAdjustHandles="1" noChangeArrowheads="1" noChangeShapeType="1" noTextEdit="1"/>
              </p:cNvSpPr>
              <p:nvPr/>
            </p:nvSpPr>
            <p:spPr>
              <a:xfrm>
                <a:off x="3716045" y="5326309"/>
                <a:ext cx="2915574" cy="646331"/>
              </a:xfrm>
              <a:prstGeom prst="rect">
                <a:avLst/>
              </a:prstGeom>
              <a:blipFill>
                <a:blip r:embed="rId13"/>
                <a:stretch>
                  <a:fillRect l="-209" t="-943" r="-1046" b="-6604"/>
                </a:stretch>
              </a:blipFill>
            </p:spPr>
            <p:txBody>
              <a:bodyPr/>
              <a:lstStyle/>
              <a:p>
                <a:r>
                  <a:rPr lang="en-GB">
                    <a:noFill/>
                  </a:rPr>
                  <a:t> </a:t>
                </a:r>
              </a:p>
            </p:txBody>
          </p:sp>
        </mc:Fallback>
      </mc:AlternateContent>
      <p:sp>
        <p:nvSpPr>
          <p:cNvPr id="27" name="テキスト ボックス 26">
            <a:extLst>
              <a:ext uri="{FF2B5EF4-FFF2-40B4-BE49-F238E27FC236}">
                <a16:creationId xmlns:a16="http://schemas.microsoft.com/office/drawing/2014/main" id="{A9248CF9-F378-4D61-B06E-28560D6BF286}"/>
              </a:ext>
            </a:extLst>
          </p:cNvPr>
          <p:cNvSpPr txBox="1"/>
          <p:nvPr/>
        </p:nvSpPr>
        <p:spPr>
          <a:xfrm>
            <a:off x="6878757" y="2131498"/>
            <a:ext cx="769818" cy="400110"/>
          </a:xfrm>
          <a:prstGeom prst="rect">
            <a:avLst/>
          </a:prstGeom>
          <a:noFill/>
        </p:spPr>
        <p:txBody>
          <a:bodyPr wrap="square" rtlCol="0">
            <a:spAutoFit/>
          </a:bodyPr>
          <a:lstStyle/>
          <a:p>
            <a:pPr algn="ctr"/>
            <a:r>
              <a:rPr lang="en-US" sz="1000" dirty="0">
                <a:solidFill>
                  <a:srgbClr val="FF0000"/>
                </a:solidFill>
                <a:latin typeface="Comic Sans MS" panose="030F0702030302020204" pitchFamily="66" charset="0"/>
              </a:rPr>
              <a:t>Area = 0.3</a:t>
            </a:r>
            <a:endParaRPr lang="en-GB" sz="10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59BB2442-7C4D-437F-9A4C-2BEBD8D90603}"/>
                  </a:ext>
                </a:extLst>
              </p:cNvPr>
              <p:cNvSpPr txBox="1"/>
              <p:nvPr/>
            </p:nvSpPr>
            <p:spPr>
              <a:xfrm>
                <a:off x="2708614" y="3861065"/>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22.02</m:t>
                      </m:r>
                    </m:oMath>
                  </m:oMathPara>
                </a14:m>
                <a:endParaRPr lang="en-GB" sz="1400" dirty="0">
                  <a:solidFill>
                    <a:srgbClr val="FF0000"/>
                  </a:solidFill>
                </a:endParaRPr>
              </a:p>
            </p:txBody>
          </p:sp>
        </mc:Choice>
        <mc:Fallback xmlns="">
          <p:sp>
            <p:nvSpPr>
              <p:cNvPr id="28" name="テキスト ボックス 27">
                <a:extLst>
                  <a:ext uri="{FF2B5EF4-FFF2-40B4-BE49-F238E27FC236}">
                    <a16:creationId xmlns:a16="http://schemas.microsoft.com/office/drawing/2014/main" id="{59BB2442-7C4D-437F-9A4C-2BEBD8D90603}"/>
                  </a:ext>
                </a:extLst>
              </p:cNvPr>
              <p:cNvSpPr txBox="1">
                <a:spLocks noRot="1" noChangeAspect="1" noMove="1" noResize="1" noEditPoints="1" noAdjustHandles="1" noChangeArrowheads="1" noChangeShapeType="1" noTextEdit="1"/>
              </p:cNvSpPr>
              <p:nvPr/>
            </p:nvSpPr>
            <p:spPr>
              <a:xfrm>
                <a:off x="2708614" y="3861065"/>
                <a:ext cx="843693" cy="30777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656D20CE-0A68-434A-B457-44BF5C7E720E}"/>
                  </a:ext>
                </a:extLst>
              </p:cNvPr>
              <p:cNvSpPr txBox="1"/>
              <p:nvPr/>
            </p:nvSpPr>
            <p:spPr>
              <a:xfrm>
                <a:off x="2708614" y="4180661"/>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20.76</m:t>
                      </m:r>
                    </m:oMath>
                  </m:oMathPara>
                </a14:m>
                <a:endParaRPr lang="en-GB" sz="1400" dirty="0">
                  <a:solidFill>
                    <a:srgbClr val="FF0000"/>
                  </a:solidFill>
                </a:endParaRPr>
              </a:p>
            </p:txBody>
          </p:sp>
        </mc:Choice>
        <mc:Fallback xmlns="">
          <p:sp>
            <p:nvSpPr>
              <p:cNvPr id="31" name="テキスト ボックス 30">
                <a:extLst>
                  <a:ext uri="{FF2B5EF4-FFF2-40B4-BE49-F238E27FC236}">
                    <a16:creationId xmlns:a16="http://schemas.microsoft.com/office/drawing/2014/main" id="{656D20CE-0A68-434A-B457-44BF5C7E720E}"/>
                  </a:ext>
                </a:extLst>
              </p:cNvPr>
              <p:cNvSpPr txBox="1">
                <a:spLocks noRot="1" noChangeAspect="1" noMove="1" noResize="1" noEditPoints="1" noAdjustHandles="1" noChangeArrowheads="1" noChangeShapeType="1" noTextEdit="1"/>
              </p:cNvSpPr>
              <p:nvPr/>
            </p:nvSpPr>
            <p:spPr>
              <a:xfrm>
                <a:off x="2708614" y="4180661"/>
                <a:ext cx="843693" cy="307777"/>
              </a:xfrm>
              <a:prstGeom prst="rect">
                <a:avLst/>
              </a:prstGeom>
              <a:blipFill>
                <a:blip r:embed="rId15"/>
                <a:stretch>
                  <a:fillRect/>
                </a:stretch>
              </a:blipFill>
            </p:spPr>
            <p:txBody>
              <a:bodyPr/>
              <a:lstStyle/>
              <a:p>
                <a:r>
                  <a:rPr lang="en-GB">
                    <a:noFill/>
                  </a:rPr>
                  <a:t> </a:t>
                </a:r>
              </a:p>
            </p:txBody>
          </p:sp>
        </mc:Fallback>
      </mc:AlternateContent>
      <p:cxnSp>
        <p:nvCxnSpPr>
          <p:cNvPr id="32" name="直線矢印コネクタ 31">
            <a:extLst>
              <a:ext uri="{FF2B5EF4-FFF2-40B4-BE49-F238E27FC236}">
                <a16:creationId xmlns:a16="http://schemas.microsoft.com/office/drawing/2014/main" id="{EEEE6B1D-6F57-4D3D-AEEF-36F1B39E7EAB}"/>
              </a:ext>
            </a:extLst>
          </p:cNvPr>
          <p:cNvCxnSpPr>
            <a:cxnSpLocks/>
          </p:cNvCxnSpPr>
          <p:nvPr/>
        </p:nvCxnSpPr>
        <p:spPr>
          <a:xfrm flipV="1">
            <a:off x="7586614" y="1816100"/>
            <a:ext cx="0" cy="121159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5BE17CDD-C260-47C5-8489-41695FB9A804}"/>
                  </a:ext>
                </a:extLst>
              </p:cNvPr>
              <p:cNvSpPr txBox="1"/>
              <p:nvPr/>
            </p:nvSpPr>
            <p:spPr>
              <a:xfrm>
                <a:off x="7464618" y="29966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𝑎</m:t>
                      </m:r>
                    </m:oMath>
                  </m:oMathPara>
                </a14:m>
                <a:endParaRPr lang="en-GB" sz="1100" dirty="0">
                  <a:solidFill>
                    <a:srgbClr val="0000FF"/>
                  </a:solidFill>
                  <a:latin typeface="Comic Sans MS" panose="030F0702030302020204" pitchFamily="66" charset="0"/>
                </a:endParaRPr>
              </a:p>
            </p:txBody>
          </p:sp>
        </mc:Choice>
        <mc:Fallback xmlns="">
          <p:sp>
            <p:nvSpPr>
              <p:cNvPr id="33" name="テキスト ボックス 32">
                <a:extLst>
                  <a:ext uri="{FF2B5EF4-FFF2-40B4-BE49-F238E27FC236}">
                    <a16:creationId xmlns:a16="http://schemas.microsoft.com/office/drawing/2014/main" id="{5BE17CDD-C260-47C5-8489-41695FB9A804}"/>
                  </a:ext>
                </a:extLst>
              </p:cNvPr>
              <p:cNvSpPr txBox="1">
                <a:spLocks noRot="1" noChangeAspect="1" noMove="1" noResize="1" noEditPoints="1" noAdjustHandles="1" noChangeArrowheads="1" noChangeShapeType="1" noTextEdit="1"/>
              </p:cNvSpPr>
              <p:nvPr/>
            </p:nvSpPr>
            <p:spPr>
              <a:xfrm>
                <a:off x="7464618" y="2996656"/>
                <a:ext cx="275514" cy="261610"/>
              </a:xfrm>
              <a:prstGeom prst="rect">
                <a:avLst/>
              </a:prstGeom>
              <a:blipFill>
                <a:blip r:embed="rId16"/>
                <a:stretch>
                  <a:fillRect/>
                </a:stretch>
              </a:blipFill>
            </p:spPr>
            <p:txBody>
              <a:bodyPr/>
              <a:lstStyle/>
              <a:p>
                <a:r>
                  <a:rPr lang="en-GB">
                    <a:noFill/>
                  </a:rPr>
                  <a:t> </a:t>
                </a:r>
              </a:p>
            </p:txBody>
          </p:sp>
        </mc:Fallback>
      </mc:AlternateContent>
      <p:sp>
        <p:nvSpPr>
          <p:cNvPr id="34" name="テキスト ボックス 33">
            <a:extLst>
              <a:ext uri="{FF2B5EF4-FFF2-40B4-BE49-F238E27FC236}">
                <a16:creationId xmlns:a16="http://schemas.microsoft.com/office/drawing/2014/main" id="{9CB49556-C4CF-416D-814A-556205CDC479}"/>
              </a:ext>
            </a:extLst>
          </p:cNvPr>
          <p:cNvSpPr txBox="1"/>
          <p:nvPr/>
        </p:nvSpPr>
        <p:spPr>
          <a:xfrm>
            <a:off x="3715822" y="4777351"/>
            <a:ext cx="1379960" cy="276999"/>
          </a:xfrm>
          <a:prstGeom prst="rect">
            <a:avLst/>
          </a:prstGeom>
          <a:noFill/>
        </p:spPr>
        <p:txBody>
          <a:bodyPr wrap="square" rtlCol="0">
            <a:spAutoFit/>
          </a:bodyPr>
          <a:lstStyle/>
          <a:p>
            <a:r>
              <a:rPr lang="en-US" sz="1200" dirty="0">
                <a:solidFill>
                  <a:srgbClr val="FF0000"/>
                </a:solidFill>
                <a:latin typeface="Comic Sans MS" panose="030F0702030302020204" pitchFamily="66" charset="0"/>
                <a:sym typeface="Wingdings" panose="05000000000000000000" pitchFamily="2" charset="2"/>
              </a:rPr>
              <a:t> It is 0.0912…</a:t>
            </a:r>
            <a:endParaRPr lang="en-GB" sz="1200" dirty="0">
              <a:solidFill>
                <a:srgbClr val="FF0000"/>
              </a:solidFill>
              <a:latin typeface="Comic Sans MS" panose="030F0702030302020204" pitchFamily="66" charset="0"/>
            </a:endParaRPr>
          </a:p>
        </p:txBody>
      </p:sp>
      <p:sp>
        <p:nvSpPr>
          <p:cNvPr id="35" name="テキスト ボックス 34">
            <a:extLst>
              <a:ext uri="{FF2B5EF4-FFF2-40B4-BE49-F238E27FC236}">
                <a16:creationId xmlns:a16="http://schemas.microsoft.com/office/drawing/2014/main" id="{AD803F06-3452-4503-A191-4CF40723F727}"/>
              </a:ext>
            </a:extLst>
          </p:cNvPr>
          <p:cNvSpPr txBox="1"/>
          <p:nvPr/>
        </p:nvSpPr>
        <p:spPr>
          <a:xfrm>
            <a:off x="5555984" y="2539872"/>
            <a:ext cx="769818" cy="400110"/>
          </a:xfrm>
          <a:prstGeom prst="rect">
            <a:avLst/>
          </a:prstGeom>
          <a:noFill/>
        </p:spPr>
        <p:txBody>
          <a:bodyPr wrap="square" rtlCol="0">
            <a:spAutoFit/>
          </a:bodyPr>
          <a:lstStyle/>
          <a:p>
            <a:pPr algn="ctr"/>
            <a:r>
              <a:rPr lang="en-US" sz="1000" dirty="0">
                <a:solidFill>
                  <a:srgbClr val="FF0000"/>
                </a:solidFill>
                <a:latin typeface="Comic Sans MS" panose="030F0702030302020204" pitchFamily="66" charset="0"/>
              </a:rPr>
              <a:t>Area = 0.0912</a:t>
            </a:r>
            <a:endParaRPr lang="en-GB" sz="10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37FBAF8F-50F4-4A91-A020-E4BB9DF167F6}"/>
                  </a:ext>
                </a:extLst>
              </p:cNvPr>
              <p:cNvSpPr txBox="1"/>
              <p:nvPr/>
            </p:nvSpPr>
            <p:spPr>
              <a:xfrm>
                <a:off x="2895045" y="4509135"/>
                <a:ext cx="8436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19.17</m:t>
                      </m:r>
                    </m:oMath>
                  </m:oMathPara>
                </a14:m>
                <a:endParaRPr lang="en-GB" sz="1400" dirty="0">
                  <a:solidFill>
                    <a:srgbClr val="FF0000"/>
                  </a:solidFill>
                </a:endParaRPr>
              </a:p>
            </p:txBody>
          </p:sp>
        </mc:Choice>
        <mc:Fallback xmlns="">
          <p:sp>
            <p:nvSpPr>
              <p:cNvPr id="36" name="テキスト ボックス 35">
                <a:extLst>
                  <a:ext uri="{FF2B5EF4-FFF2-40B4-BE49-F238E27FC236}">
                    <a16:creationId xmlns:a16="http://schemas.microsoft.com/office/drawing/2014/main" id="{37FBAF8F-50F4-4A91-A020-E4BB9DF167F6}"/>
                  </a:ext>
                </a:extLst>
              </p:cNvPr>
              <p:cNvSpPr txBox="1">
                <a:spLocks noRot="1" noChangeAspect="1" noMove="1" noResize="1" noEditPoints="1" noAdjustHandles="1" noChangeArrowheads="1" noChangeShapeType="1" noTextEdit="1"/>
              </p:cNvSpPr>
              <p:nvPr/>
            </p:nvSpPr>
            <p:spPr>
              <a:xfrm>
                <a:off x="2895045" y="4509135"/>
                <a:ext cx="843693" cy="307777"/>
              </a:xfrm>
              <a:prstGeom prst="rect">
                <a:avLst/>
              </a:prstGeom>
              <a:blipFill>
                <a:blip r:embed="rId17"/>
                <a:stretch>
                  <a:fillRect/>
                </a:stretch>
              </a:blipFill>
            </p:spPr>
            <p:txBody>
              <a:bodyPr/>
              <a:lstStyle/>
              <a:p>
                <a:r>
                  <a:rPr lang="en-GB">
                    <a:noFill/>
                  </a:rPr>
                  <a:t> </a:t>
                </a:r>
              </a:p>
            </p:txBody>
          </p:sp>
        </mc:Fallback>
      </mc:AlternateContent>
      <p:pic>
        <p:nvPicPr>
          <p:cNvPr id="24" name="図 23">
            <a:extLst>
              <a:ext uri="{FF2B5EF4-FFF2-40B4-BE49-F238E27FC236}">
                <a16:creationId xmlns:a16="http://schemas.microsoft.com/office/drawing/2014/main" id="{B2E1BE20-7829-4C00-B165-CA659C129038}"/>
              </a:ext>
            </a:extLst>
          </p:cNvPr>
          <p:cNvPicPr>
            <a:picLocks noChangeAspect="1"/>
          </p:cNvPicPr>
          <p:nvPr/>
        </p:nvPicPr>
        <p:blipFill rotWithShape="1">
          <a:blip r:embed="rId18">
            <a:extLst>
              <a:ext uri="{28A0092B-C50C-407E-A947-70E740481C1C}">
                <a14:useLocalDpi xmlns:a14="http://schemas.microsoft.com/office/drawing/2010/main" val="0"/>
              </a:ext>
            </a:extLst>
          </a:blip>
          <a:srcRect l="15178" t="35630" r="10129" b="23118"/>
          <a:stretch/>
        </p:blipFill>
        <p:spPr>
          <a:xfrm>
            <a:off x="6631619" y="5114353"/>
            <a:ext cx="2441360" cy="1011239"/>
          </a:xfrm>
          <a:prstGeom prst="rect">
            <a:avLst/>
          </a:prstGeom>
        </p:spPr>
      </p:pic>
      <p:cxnSp>
        <p:nvCxnSpPr>
          <p:cNvPr id="37" name="直線矢印コネクタ 36">
            <a:extLst>
              <a:ext uri="{FF2B5EF4-FFF2-40B4-BE49-F238E27FC236}">
                <a16:creationId xmlns:a16="http://schemas.microsoft.com/office/drawing/2014/main" id="{9EE33394-751E-4D16-B078-E570909842C5}"/>
              </a:ext>
            </a:extLst>
          </p:cNvPr>
          <p:cNvCxnSpPr>
            <a:cxnSpLocks/>
          </p:cNvCxnSpPr>
          <p:nvPr/>
        </p:nvCxnSpPr>
        <p:spPr>
          <a:xfrm>
            <a:off x="6196614" y="2743201"/>
            <a:ext cx="843379" cy="2308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9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linds(horizont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linds(horizontal)">
                                      <p:cBhvr>
                                        <p:cTn id="43" dur="500"/>
                                        <p:tgtEl>
                                          <p:spTgt spid="3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linds(horizont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linds(horizont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linds(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9" grpId="0"/>
      <p:bldP spid="23" grpId="0"/>
      <p:bldP spid="25" grpId="0"/>
      <p:bldP spid="27"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Plates made using a particular manufacturing process have a diameter, </a:t>
                </a:r>
                <a14:m>
                  <m:oMath xmlns:m="http://schemas.openxmlformats.org/officeDocument/2006/math">
                    <m:r>
                      <a:rPr lang="en-US" sz="1400" i="1" dirty="0" smtClean="0">
                        <a:latin typeface="Cambria Math" panose="02040503050406030204" pitchFamily="18" charset="0"/>
                      </a:rPr>
                      <m:t>𝐷</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which can be modelled using a normal distribution, </a:t>
                </a:r>
                <a14:m>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Given that 60% of plates are less than </a:t>
                </a:r>
                <a14:m>
                  <m:oMath xmlns:m="http://schemas.openxmlformats.org/officeDocument/2006/math">
                    <m:r>
                      <a:rPr lang="en-US" sz="1400" i="1" dirty="0" smtClean="0">
                        <a:latin typeface="Cambria Math" panose="02040503050406030204" pitchFamily="18" charset="0"/>
                      </a:rPr>
                      <m:t>𝑥</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find the value of </a:t>
                </a:r>
                <a14:m>
                  <m:oMath xmlns:m="http://schemas.openxmlformats.org/officeDocument/2006/math">
                    <m:r>
                      <a:rPr lang="en-US" sz="1400" i="1" dirty="0" smtClean="0">
                        <a:latin typeface="Cambria Math" panose="02040503050406030204" pitchFamily="18" charset="0"/>
                      </a:rPr>
                      <m:t>𝑥</m:t>
                    </m:r>
                  </m:oMath>
                </a14:m>
                <a:r>
                  <a:rPr lang="en-US" sz="1400" dirty="0">
                    <a:latin typeface="Comic Sans MS" panose="030F0702030302020204" pitchFamily="66" charset="0"/>
                  </a:rPr>
                  <a:t>.</a:t>
                </a:r>
              </a:p>
              <a:p>
                <a:pPr marL="342900" indent="-342900" algn="ctr">
                  <a:buAutoNum type="alphaLcParenR"/>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85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sp>
        <p:nvSpPr>
          <p:cNvPr id="37" name="フリーフォーム: 図形 36">
            <a:extLst>
              <a:ext uri="{FF2B5EF4-FFF2-40B4-BE49-F238E27FC236}">
                <a16:creationId xmlns:a16="http://schemas.microsoft.com/office/drawing/2014/main" id="{95824EA6-3C0A-4786-BEC3-D6DEC3893DD9}"/>
              </a:ext>
            </a:extLst>
          </p:cNvPr>
          <p:cNvSpPr/>
          <p:nvPr/>
        </p:nvSpPr>
        <p:spPr>
          <a:xfrm>
            <a:off x="6763226" y="1434465"/>
            <a:ext cx="1247775" cy="1590675"/>
          </a:xfrm>
          <a:custGeom>
            <a:avLst/>
            <a:gdLst>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0 w 1247775"/>
              <a:gd name="connsiteY18"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61913 w 1247775"/>
              <a:gd name="connsiteY18" fmla="*/ 1562100 h 1590675"/>
              <a:gd name="connsiteX19" fmla="*/ 0 w 1247775"/>
              <a:gd name="connsiteY19" fmla="*/ 1590675 h 1590675"/>
              <a:gd name="connsiteX0" fmla="*/ 0 w 1247775"/>
              <a:gd name="connsiteY0" fmla="*/ 1590675 h 1590675"/>
              <a:gd name="connsiteX1" fmla="*/ 1247775 w 1247775"/>
              <a:gd name="connsiteY1" fmla="*/ 1590675 h 1590675"/>
              <a:gd name="connsiteX2" fmla="*/ 1243013 w 1247775"/>
              <a:gd name="connsiteY2" fmla="*/ 1081088 h 1590675"/>
              <a:gd name="connsiteX3" fmla="*/ 1185863 w 1247775"/>
              <a:gd name="connsiteY3" fmla="*/ 819150 h 1590675"/>
              <a:gd name="connsiteX4" fmla="*/ 1133475 w 1247775"/>
              <a:gd name="connsiteY4" fmla="*/ 542925 h 1590675"/>
              <a:gd name="connsiteX5" fmla="*/ 1102519 w 1247775"/>
              <a:gd name="connsiteY5" fmla="*/ 321469 h 1590675"/>
              <a:gd name="connsiteX6" fmla="*/ 1052513 w 1247775"/>
              <a:gd name="connsiteY6" fmla="*/ 126206 h 1590675"/>
              <a:gd name="connsiteX7" fmla="*/ 995363 w 1247775"/>
              <a:gd name="connsiteY7" fmla="*/ 9525 h 1590675"/>
              <a:gd name="connsiteX8" fmla="*/ 966788 w 1247775"/>
              <a:gd name="connsiteY8" fmla="*/ 0 h 1590675"/>
              <a:gd name="connsiteX9" fmla="*/ 914400 w 1247775"/>
              <a:gd name="connsiteY9" fmla="*/ 4763 h 1590675"/>
              <a:gd name="connsiteX10" fmla="*/ 888207 w 1247775"/>
              <a:gd name="connsiteY10" fmla="*/ 57150 h 1590675"/>
              <a:gd name="connsiteX11" fmla="*/ 833438 w 1247775"/>
              <a:gd name="connsiteY11" fmla="*/ 242888 h 1590675"/>
              <a:gd name="connsiteX12" fmla="*/ 790575 w 1247775"/>
              <a:gd name="connsiteY12" fmla="*/ 466725 h 1590675"/>
              <a:gd name="connsiteX13" fmla="*/ 742950 w 1247775"/>
              <a:gd name="connsiteY13" fmla="*/ 792956 h 1590675"/>
              <a:gd name="connsiteX14" fmla="*/ 678657 w 1247775"/>
              <a:gd name="connsiteY14" fmla="*/ 1062038 h 1590675"/>
              <a:gd name="connsiteX15" fmla="*/ 573882 w 1247775"/>
              <a:gd name="connsiteY15" fmla="*/ 1319213 h 1590675"/>
              <a:gd name="connsiteX16" fmla="*/ 402432 w 1247775"/>
              <a:gd name="connsiteY16" fmla="*/ 1445419 h 1590675"/>
              <a:gd name="connsiteX17" fmla="*/ 183357 w 1247775"/>
              <a:gd name="connsiteY17" fmla="*/ 1519238 h 1590675"/>
              <a:gd name="connsiteX18" fmla="*/ 2382 w 1247775"/>
              <a:gd name="connsiteY18" fmla="*/ 1550194 h 1590675"/>
              <a:gd name="connsiteX19" fmla="*/ 0 w 1247775"/>
              <a:gd name="connsiteY19" fmla="*/ 15906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7775" h="1590675">
                <a:moveTo>
                  <a:pt x="0" y="1590675"/>
                </a:moveTo>
                <a:lnTo>
                  <a:pt x="1247775" y="1590675"/>
                </a:lnTo>
                <a:cubicBezTo>
                  <a:pt x="1246188" y="1420813"/>
                  <a:pt x="1244600" y="1250950"/>
                  <a:pt x="1243013" y="1081088"/>
                </a:cubicBezTo>
                <a:lnTo>
                  <a:pt x="1185863" y="819150"/>
                </a:lnTo>
                <a:lnTo>
                  <a:pt x="1133475" y="542925"/>
                </a:lnTo>
                <a:lnTo>
                  <a:pt x="1102519" y="321469"/>
                </a:lnTo>
                <a:lnTo>
                  <a:pt x="1052513" y="126206"/>
                </a:lnTo>
                <a:lnTo>
                  <a:pt x="995363" y="9525"/>
                </a:lnTo>
                <a:lnTo>
                  <a:pt x="966788" y="0"/>
                </a:lnTo>
                <a:lnTo>
                  <a:pt x="914400" y="4763"/>
                </a:lnTo>
                <a:lnTo>
                  <a:pt x="888207" y="57150"/>
                </a:lnTo>
                <a:lnTo>
                  <a:pt x="833438" y="242888"/>
                </a:lnTo>
                <a:lnTo>
                  <a:pt x="790575" y="466725"/>
                </a:lnTo>
                <a:lnTo>
                  <a:pt x="742950" y="792956"/>
                </a:lnTo>
                <a:lnTo>
                  <a:pt x="678657" y="1062038"/>
                </a:lnTo>
                <a:lnTo>
                  <a:pt x="573882" y="1319213"/>
                </a:lnTo>
                <a:lnTo>
                  <a:pt x="402432" y="1445419"/>
                </a:lnTo>
                <a:lnTo>
                  <a:pt x="183357" y="1519238"/>
                </a:lnTo>
                <a:lnTo>
                  <a:pt x="2382" y="1550194"/>
                </a:lnTo>
                <a:lnTo>
                  <a:pt x="0" y="1590675"/>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グループ化 37">
            <a:extLst>
              <a:ext uri="{FF2B5EF4-FFF2-40B4-BE49-F238E27FC236}">
                <a16:creationId xmlns:a16="http://schemas.microsoft.com/office/drawing/2014/main" id="{A29D6308-5EE2-4454-BA5E-6F81DE07F66A}"/>
              </a:ext>
            </a:extLst>
          </p:cNvPr>
          <p:cNvGrpSpPr/>
          <p:nvPr/>
        </p:nvGrpSpPr>
        <p:grpSpPr>
          <a:xfrm>
            <a:off x="6446705" y="1209008"/>
            <a:ext cx="2414727" cy="1955373"/>
            <a:chOff x="4499342" y="1196752"/>
            <a:chExt cx="4507848" cy="3733383"/>
          </a:xfrm>
        </p:grpSpPr>
        <p:cxnSp>
          <p:nvCxnSpPr>
            <p:cNvPr id="39" name="直線矢印コネクタ 38">
              <a:extLst>
                <a:ext uri="{FF2B5EF4-FFF2-40B4-BE49-F238E27FC236}">
                  <a16:creationId xmlns:a16="http://schemas.microsoft.com/office/drawing/2014/main" id="{35481EFE-7F3F-4EA8-9F57-6AA2DBE5EBF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43A86822-0CCF-469B-9C69-DC8F2D41840F}"/>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90CA4E7A-9415-4CEC-92D9-CDAB7343BC75}"/>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BF778CE6-BB25-46CA-956D-A491EBB881C2}"/>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43" name="グループ化 42">
              <a:extLst>
                <a:ext uri="{FF2B5EF4-FFF2-40B4-BE49-F238E27FC236}">
                  <a16:creationId xmlns:a16="http://schemas.microsoft.com/office/drawing/2014/main" id="{F14A7742-E861-4552-A517-FB805C5C19A9}"/>
                </a:ext>
              </a:extLst>
            </p:cNvPr>
            <p:cNvGrpSpPr/>
            <p:nvPr/>
          </p:nvGrpSpPr>
          <p:grpSpPr>
            <a:xfrm>
              <a:off x="5058300" y="1628800"/>
              <a:ext cx="3637208" cy="2973657"/>
              <a:chOff x="5004048" y="1412776"/>
              <a:chExt cx="3637208" cy="2973657"/>
            </a:xfrm>
          </p:grpSpPr>
          <p:sp>
            <p:nvSpPr>
              <p:cNvPr id="44" name="Freeform 22">
                <a:extLst>
                  <a:ext uri="{FF2B5EF4-FFF2-40B4-BE49-F238E27FC236}">
                    <a16:creationId xmlns:a16="http://schemas.microsoft.com/office/drawing/2014/main" id="{766BBD8B-0F30-4393-81C2-B48964A552F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2">
                <a:extLst>
                  <a:ext uri="{FF2B5EF4-FFF2-40B4-BE49-F238E27FC236}">
                    <a16:creationId xmlns:a16="http://schemas.microsoft.com/office/drawing/2014/main" id="{2591E6E7-55EC-43C6-8A22-0168D8C3496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D011841-E5AB-481C-9709-D4392FB7E208}"/>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46" name="テキスト ボックス 45">
                <a:extLst>
                  <a:ext uri="{FF2B5EF4-FFF2-40B4-BE49-F238E27FC236}">
                    <a16:creationId xmlns:a16="http://schemas.microsoft.com/office/drawing/2014/main" id="{DD011841-E5AB-481C-9709-D4392FB7E208}"/>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1C02AA24-EFDC-4626-A015-EC45BD9B47F4}"/>
                  </a:ext>
                </a:extLst>
              </p:cNvPr>
              <p:cNvSpPr txBox="1"/>
              <p:nvPr/>
            </p:nvSpPr>
            <p:spPr>
              <a:xfrm>
                <a:off x="8145891" y="1528604"/>
                <a:ext cx="9837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=1.5</m:t>
                      </m:r>
                    </m:oMath>
                  </m:oMathPara>
                </a14:m>
                <a:endParaRPr lang="en-GB" dirty="0"/>
              </a:p>
            </p:txBody>
          </p:sp>
        </mc:Choice>
        <mc:Fallback xmlns="">
          <p:sp>
            <p:nvSpPr>
              <p:cNvPr id="47" name="テキスト ボックス 46">
                <a:extLst>
                  <a:ext uri="{FF2B5EF4-FFF2-40B4-BE49-F238E27FC236}">
                    <a16:creationId xmlns:a16="http://schemas.microsoft.com/office/drawing/2014/main" id="{1C02AA24-EFDC-4626-A015-EC45BD9B47F4}"/>
                  </a:ext>
                </a:extLst>
              </p:cNvPr>
              <p:cNvSpPr txBox="1">
                <a:spLocks noRot="1" noChangeAspect="1" noMove="1" noResize="1" noEditPoints="1" noAdjustHandles="1" noChangeArrowheads="1" noChangeShapeType="1" noTextEdit="1"/>
              </p:cNvSpPr>
              <p:nvPr/>
            </p:nvSpPr>
            <p:spPr>
              <a:xfrm>
                <a:off x="8145891" y="1528604"/>
                <a:ext cx="983795" cy="369332"/>
              </a:xfrm>
              <a:prstGeom prst="rect">
                <a:avLst/>
              </a:prstGeom>
              <a:blipFill>
                <a:blip r:embed="rId9"/>
                <a:stretch>
                  <a:fillRect/>
                </a:stretch>
              </a:blipFill>
            </p:spPr>
            <p:txBody>
              <a:bodyPr/>
              <a:lstStyle/>
              <a:p>
                <a:r>
                  <a:rPr lang="en-GB">
                    <a:noFill/>
                  </a:rPr>
                  <a:t> </a:t>
                </a:r>
              </a:p>
            </p:txBody>
          </p:sp>
        </mc:Fallback>
      </mc:AlternateContent>
      <p:cxnSp>
        <p:nvCxnSpPr>
          <p:cNvPr id="48" name="直線矢印コネクタ 47">
            <a:extLst>
              <a:ext uri="{FF2B5EF4-FFF2-40B4-BE49-F238E27FC236}">
                <a16:creationId xmlns:a16="http://schemas.microsoft.com/office/drawing/2014/main" id="{38C7806A-9428-4BD2-9B8A-7FFDD8D2AC71}"/>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7FD5679-06A4-430A-ACFE-36A03A6F1965}"/>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07FD5679-06A4-430A-ACFE-36A03A6F1965}"/>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50" name="直線矢印コネクタ 49">
            <a:extLst>
              <a:ext uri="{FF2B5EF4-FFF2-40B4-BE49-F238E27FC236}">
                <a16:creationId xmlns:a16="http://schemas.microsoft.com/office/drawing/2014/main" id="{24735DBB-7174-4DDF-8491-573F481779E8}"/>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65A0DF5-5629-494F-8C34-E3F28EA1562D}"/>
                  </a:ext>
                </a:extLst>
              </p:cNvPr>
              <p:cNvSpPr txBox="1"/>
              <p:nvPr/>
            </p:nvSpPr>
            <p:spPr>
              <a:xfrm>
                <a:off x="788458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𝑥</m:t>
                      </m:r>
                    </m:oMath>
                  </m:oMathPara>
                </a14:m>
                <a:endParaRPr lang="en-GB" sz="1100" dirty="0">
                  <a:solidFill>
                    <a:srgbClr val="0000FF"/>
                  </a:solidFill>
                  <a:latin typeface="Comic Sans MS" panose="030F0702030302020204" pitchFamily="66" charset="0"/>
                </a:endParaRPr>
              </a:p>
            </p:txBody>
          </p:sp>
        </mc:Choice>
        <mc:Fallback xmlns="">
          <p:sp>
            <p:nvSpPr>
              <p:cNvPr id="51" name="テキスト ボックス 50">
                <a:extLst>
                  <a:ext uri="{FF2B5EF4-FFF2-40B4-BE49-F238E27FC236}">
                    <a16:creationId xmlns:a16="http://schemas.microsoft.com/office/drawing/2014/main" id="{165A0DF5-5629-494F-8C34-E3F28EA1562D}"/>
                  </a:ext>
                </a:extLst>
              </p:cNvPr>
              <p:cNvSpPr txBox="1">
                <a:spLocks noRot="1" noChangeAspect="1" noMove="1" noResize="1" noEditPoints="1" noAdjustHandles="1" noChangeArrowheads="1" noChangeShapeType="1" noTextEdit="1"/>
              </p:cNvSpPr>
              <p:nvPr/>
            </p:nvSpPr>
            <p:spPr>
              <a:xfrm>
                <a:off x="7884582" y="3009355"/>
                <a:ext cx="275514" cy="261610"/>
              </a:xfrm>
              <a:prstGeom prst="rect">
                <a:avLst/>
              </a:prstGeom>
              <a:blipFill>
                <a:blip r:embed="rId11"/>
                <a:stretch>
                  <a:fillRect/>
                </a:stretch>
              </a:blipFill>
            </p:spPr>
            <p:txBody>
              <a:bodyPr/>
              <a:lstStyle/>
              <a:p>
                <a:r>
                  <a:rPr lang="en-GB">
                    <a:noFill/>
                  </a:rPr>
                  <a:t> </a:t>
                </a:r>
              </a:p>
            </p:txBody>
          </p:sp>
        </mc:Fallback>
      </mc:AlternateContent>
      <p:sp>
        <p:nvSpPr>
          <p:cNvPr id="52" name="テキスト ボックス 51">
            <a:extLst>
              <a:ext uri="{FF2B5EF4-FFF2-40B4-BE49-F238E27FC236}">
                <a16:creationId xmlns:a16="http://schemas.microsoft.com/office/drawing/2014/main" id="{8BD7332D-4C0A-43AC-B0BF-151F0EFD942A}"/>
              </a:ext>
            </a:extLst>
          </p:cNvPr>
          <p:cNvSpPr txBox="1"/>
          <p:nvPr/>
        </p:nvSpPr>
        <p:spPr>
          <a:xfrm rot="16200000">
            <a:off x="7064494" y="2333110"/>
            <a:ext cx="1128188" cy="261610"/>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0.6</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2E6659EF-E0CE-4902-9C93-0262676EA23A}"/>
                  </a:ext>
                </a:extLst>
              </p:cNvPr>
              <p:cNvSpPr txBox="1"/>
              <p:nvPr/>
            </p:nvSpPr>
            <p:spPr>
              <a:xfrm>
                <a:off x="4236319" y="3503779"/>
                <a:ext cx="4771879" cy="1384995"/>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Use your calculator as before to find the value </a:t>
                </a:r>
                <a14:m>
                  <m:oMath xmlns:m="http://schemas.openxmlformats.org/officeDocument/2006/math">
                    <m:r>
                      <a:rPr lang="en-US" sz="1400" i="1" dirty="0" smtClean="0">
                        <a:solidFill>
                          <a:srgbClr val="FF0000"/>
                        </a:solidFill>
                        <a:latin typeface="Cambria Math" panose="02040503050406030204" pitchFamily="18" charset="0"/>
                      </a:rPr>
                      <m:t>𝑥</m:t>
                    </m:r>
                  </m:oMath>
                </a14:m>
                <a:r>
                  <a:rPr lang="en-US" sz="1400" dirty="0">
                    <a:solidFill>
                      <a:srgbClr val="FF0000"/>
                    </a:solidFill>
                    <a:latin typeface="Comic Sans MS" panose="030F0702030302020204" pitchFamily="66" charset="0"/>
                  </a:rPr>
                  <a:t>.</a:t>
                </a:r>
              </a:p>
              <a:p>
                <a:endParaRPr lang="en-US" sz="1400" dirty="0">
                  <a:solidFill>
                    <a:srgbClr val="FF0000"/>
                  </a:solidFill>
                  <a:latin typeface="Comic Sans MS" panose="030F0702030302020204" pitchFamily="66" charset="0"/>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mean is 20, the standard deviation is 1.5, and the area/probability is 0.6</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answer is 20.38cm</a:t>
                </a:r>
                <a:endParaRPr lang="en-GB" sz="1400" dirty="0">
                  <a:solidFill>
                    <a:srgbClr val="FF0000"/>
                  </a:solidFill>
                  <a:latin typeface="Comic Sans MS" panose="030F0702030302020204" pitchFamily="66" charset="0"/>
                </a:endParaRPr>
              </a:p>
            </p:txBody>
          </p:sp>
        </mc:Choice>
        <mc:Fallback xmlns="">
          <p:sp>
            <p:nvSpPr>
              <p:cNvPr id="5" name="テキスト ボックス 4">
                <a:extLst>
                  <a:ext uri="{FF2B5EF4-FFF2-40B4-BE49-F238E27FC236}">
                    <a16:creationId xmlns:a16="http://schemas.microsoft.com/office/drawing/2014/main" id="{2E6659EF-E0CE-4902-9C93-0262676EA23A}"/>
                  </a:ext>
                </a:extLst>
              </p:cNvPr>
              <p:cNvSpPr txBox="1">
                <a:spLocks noRot="1" noChangeAspect="1" noMove="1" noResize="1" noEditPoints="1" noAdjustHandles="1" noChangeArrowheads="1" noChangeShapeType="1" noTextEdit="1"/>
              </p:cNvSpPr>
              <p:nvPr/>
            </p:nvSpPr>
            <p:spPr>
              <a:xfrm>
                <a:off x="4236319" y="3503779"/>
                <a:ext cx="4771879" cy="1384995"/>
              </a:xfrm>
              <a:prstGeom prst="rect">
                <a:avLst/>
              </a:prstGeom>
              <a:blipFill>
                <a:blip r:embed="rId12"/>
                <a:stretch>
                  <a:fillRect l="-383" t="-881" b="-35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A702AC1B-5F6A-4442-89FC-4D0C3CAFFCD0}"/>
                  </a:ext>
                </a:extLst>
              </p:cNvPr>
              <p:cNvSpPr txBox="1"/>
              <p:nvPr/>
            </p:nvSpPr>
            <p:spPr>
              <a:xfrm>
                <a:off x="1676519" y="4542800"/>
                <a:ext cx="10808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20.38</m:t>
                      </m:r>
                      <m:r>
                        <a:rPr lang="en-US" sz="1400" b="0" i="1" dirty="0" smtClean="0">
                          <a:solidFill>
                            <a:srgbClr val="FF0000"/>
                          </a:solidFill>
                          <a:latin typeface="Cambria Math" panose="02040503050406030204" pitchFamily="18" charset="0"/>
                        </a:rPr>
                        <m:t>𝑐𝑚</m:t>
                      </m:r>
                    </m:oMath>
                  </m:oMathPara>
                </a14:m>
                <a:endParaRPr lang="en-GB" sz="1400" dirty="0">
                  <a:solidFill>
                    <a:srgbClr val="FF0000"/>
                  </a:solidFill>
                </a:endParaRPr>
              </a:p>
            </p:txBody>
          </p:sp>
        </mc:Choice>
        <mc:Fallback xmlns="">
          <p:sp>
            <p:nvSpPr>
              <p:cNvPr id="53" name="テキスト ボックス 52">
                <a:extLst>
                  <a:ext uri="{FF2B5EF4-FFF2-40B4-BE49-F238E27FC236}">
                    <a16:creationId xmlns:a16="http://schemas.microsoft.com/office/drawing/2014/main" id="{A702AC1B-5F6A-4442-89FC-4D0C3CAFFCD0}"/>
                  </a:ext>
                </a:extLst>
              </p:cNvPr>
              <p:cNvSpPr txBox="1">
                <a:spLocks noRot="1" noChangeAspect="1" noMove="1" noResize="1" noEditPoints="1" noAdjustHandles="1" noChangeArrowheads="1" noChangeShapeType="1" noTextEdit="1"/>
              </p:cNvSpPr>
              <p:nvPr/>
            </p:nvSpPr>
            <p:spPr>
              <a:xfrm>
                <a:off x="1676519" y="4542800"/>
                <a:ext cx="1080809" cy="307777"/>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8013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linds(horizont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linds(horizontal)">
                                      <p:cBhvr>
                                        <p:cTn id="27" dur="500"/>
                                        <p:tgtEl>
                                          <p:spTgt spid="4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linds(horizontal)">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linds(horizontal)">
                                      <p:cBhvr>
                                        <p:cTn id="35" dur="500"/>
                                        <p:tgtEl>
                                          <p:spTgt spid="5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linds(horizontal)">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linds(horizont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linds(horizontal)">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blinds(horizontal)">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5">
                                            <p:txEl>
                                              <p:pRg st="2" end="2"/>
                                            </p:txEl>
                                          </p:spTgt>
                                        </p:tgtEl>
                                        <p:attrNameLst>
                                          <p:attrName>style.visibility</p:attrName>
                                        </p:attrNameLst>
                                      </p:cBhvr>
                                      <p:to>
                                        <p:strVal val="visible"/>
                                      </p:to>
                                    </p:set>
                                    <p:animEffect transition="in" filter="blinds(horizontal)">
                                      <p:cBhvr>
                                        <p:cTn id="58" dur="500"/>
                                        <p:tgtEl>
                                          <p:spTgt spid="5">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Effect transition="in" filter="blinds(horizontal)">
                                      <p:cBhvr>
                                        <p:cTn id="63" dur="500"/>
                                        <p:tgtEl>
                                          <p:spTgt spid="5">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linds(horizontal)">
                                      <p:cBhvr>
                                        <p:cTn id="6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6" grpId="0"/>
      <p:bldP spid="47" grpId="0"/>
      <p:bldP spid="49" grpId="0"/>
      <p:bldP spid="51"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Plates made using a particular manufacturing process have a diameter, </a:t>
                </a:r>
                <a14:m>
                  <m:oMath xmlns:m="http://schemas.openxmlformats.org/officeDocument/2006/math">
                    <m:r>
                      <a:rPr lang="en-US" sz="1400" i="1" dirty="0" smtClean="0">
                        <a:latin typeface="Cambria Math" panose="02040503050406030204" pitchFamily="18" charset="0"/>
                      </a:rPr>
                      <m:t>𝐷</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which can be modelled using a normal distribution, </a:t>
                </a:r>
                <a14:m>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Given that 60% of plates are less than </a:t>
                </a:r>
                <a14:m>
                  <m:oMath xmlns:m="http://schemas.openxmlformats.org/officeDocument/2006/math">
                    <m:r>
                      <a:rPr lang="en-US" sz="1400" i="1" dirty="0" smtClean="0">
                        <a:latin typeface="Cambria Math" panose="02040503050406030204" pitchFamily="18" charset="0"/>
                      </a:rPr>
                      <m:t>𝑥</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find the value of </a:t>
                </a:r>
                <a14:m>
                  <m:oMath xmlns:m="http://schemas.openxmlformats.org/officeDocument/2006/math">
                    <m:r>
                      <a:rPr lang="en-US" sz="1400" i="1" dirty="0" smtClean="0">
                        <a:latin typeface="Cambria Math" panose="02040503050406030204" pitchFamily="18" charset="0"/>
                      </a:rPr>
                      <m:t>𝑥</m:t>
                    </m:r>
                  </m:oMath>
                </a14:m>
                <a:r>
                  <a:rPr lang="en-US" sz="1400" dirty="0">
                    <a:latin typeface="Comic Sans MS" panose="030F0702030302020204" pitchFamily="66" charset="0"/>
                  </a:rPr>
                  <a:t>.</a:t>
                </a:r>
              </a:p>
              <a:p>
                <a:pPr marL="342900" indent="-342900" algn="ctr">
                  <a:buAutoNum type="alphaLcParenR"/>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Find the interquartile range of the plate diameters</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85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grpSp>
        <p:nvGrpSpPr>
          <p:cNvPr id="38" name="グループ化 37">
            <a:extLst>
              <a:ext uri="{FF2B5EF4-FFF2-40B4-BE49-F238E27FC236}">
                <a16:creationId xmlns:a16="http://schemas.microsoft.com/office/drawing/2014/main" id="{A29D6308-5EE2-4454-BA5E-6F81DE07F66A}"/>
              </a:ext>
            </a:extLst>
          </p:cNvPr>
          <p:cNvGrpSpPr/>
          <p:nvPr/>
        </p:nvGrpSpPr>
        <p:grpSpPr>
          <a:xfrm>
            <a:off x="6446705" y="1209008"/>
            <a:ext cx="2414727" cy="1955373"/>
            <a:chOff x="4499342" y="1196752"/>
            <a:chExt cx="4507848" cy="3733383"/>
          </a:xfrm>
        </p:grpSpPr>
        <p:cxnSp>
          <p:nvCxnSpPr>
            <p:cNvPr id="39" name="直線矢印コネクタ 38">
              <a:extLst>
                <a:ext uri="{FF2B5EF4-FFF2-40B4-BE49-F238E27FC236}">
                  <a16:creationId xmlns:a16="http://schemas.microsoft.com/office/drawing/2014/main" id="{35481EFE-7F3F-4EA8-9F57-6AA2DBE5EBF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43A86822-0CCF-469B-9C69-DC8F2D41840F}"/>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90CA4E7A-9415-4CEC-92D9-CDAB7343BC75}"/>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BF778CE6-BB25-46CA-956D-A491EBB881C2}"/>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43" name="グループ化 42">
              <a:extLst>
                <a:ext uri="{FF2B5EF4-FFF2-40B4-BE49-F238E27FC236}">
                  <a16:creationId xmlns:a16="http://schemas.microsoft.com/office/drawing/2014/main" id="{F14A7742-E861-4552-A517-FB805C5C19A9}"/>
                </a:ext>
              </a:extLst>
            </p:cNvPr>
            <p:cNvGrpSpPr/>
            <p:nvPr/>
          </p:nvGrpSpPr>
          <p:grpSpPr>
            <a:xfrm>
              <a:off x="5058300" y="1628800"/>
              <a:ext cx="3637208" cy="2973657"/>
              <a:chOff x="5004048" y="1412776"/>
              <a:chExt cx="3637208" cy="2973657"/>
            </a:xfrm>
          </p:grpSpPr>
          <p:sp>
            <p:nvSpPr>
              <p:cNvPr id="44" name="Freeform 22">
                <a:extLst>
                  <a:ext uri="{FF2B5EF4-FFF2-40B4-BE49-F238E27FC236}">
                    <a16:creationId xmlns:a16="http://schemas.microsoft.com/office/drawing/2014/main" id="{766BBD8B-0F30-4393-81C2-B48964A552F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2">
                <a:extLst>
                  <a:ext uri="{FF2B5EF4-FFF2-40B4-BE49-F238E27FC236}">
                    <a16:creationId xmlns:a16="http://schemas.microsoft.com/office/drawing/2014/main" id="{2591E6E7-55EC-43C6-8A22-0168D8C3496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D011841-E5AB-481C-9709-D4392FB7E208}"/>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46" name="テキスト ボックス 45">
                <a:extLst>
                  <a:ext uri="{FF2B5EF4-FFF2-40B4-BE49-F238E27FC236}">
                    <a16:creationId xmlns:a16="http://schemas.microsoft.com/office/drawing/2014/main" id="{DD011841-E5AB-481C-9709-D4392FB7E208}"/>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1C02AA24-EFDC-4626-A015-EC45BD9B47F4}"/>
                  </a:ext>
                </a:extLst>
              </p:cNvPr>
              <p:cNvSpPr txBox="1"/>
              <p:nvPr/>
            </p:nvSpPr>
            <p:spPr>
              <a:xfrm>
                <a:off x="8145891" y="1528604"/>
                <a:ext cx="9837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=1.5</m:t>
                      </m:r>
                    </m:oMath>
                  </m:oMathPara>
                </a14:m>
                <a:endParaRPr lang="en-GB" dirty="0"/>
              </a:p>
            </p:txBody>
          </p:sp>
        </mc:Choice>
        <mc:Fallback xmlns="">
          <p:sp>
            <p:nvSpPr>
              <p:cNvPr id="47" name="テキスト ボックス 46">
                <a:extLst>
                  <a:ext uri="{FF2B5EF4-FFF2-40B4-BE49-F238E27FC236}">
                    <a16:creationId xmlns:a16="http://schemas.microsoft.com/office/drawing/2014/main" id="{1C02AA24-EFDC-4626-A015-EC45BD9B47F4}"/>
                  </a:ext>
                </a:extLst>
              </p:cNvPr>
              <p:cNvSpPr txBox="1">
                <a:spLocks noRot="1" noChangeAspect="1" noMove="1" noResize="1" noEditPoints="1" noAdjustHandles="1" noChangeArrowheads="1" noChangeShapeType="1" noTextEdit="1"/>
              </p:cNvSpPr>
              <p:nvPr/>
            </p:nvSpPr>
            <p:spPr>
              <a:xfrm>
                <a:off x="8145891" y="1528604"/>
                <a:ext cx="983795" cy="369332"/>
              </a:xfrm>
              <a:prstGeom prst="rect">
                <a:avLst/>
              </a:prstGeom>
              <a:blipFill>
                <a:blip r:embed="rId9"/>
                <a:stretch>
                  <a:fillRect/>
                </a:stretch>
              </a:blipFill>
            </p:spPr>
            <p:txBody>
              <a:bodyPr/>
              <a:lstStyle/>
              <a:p>
                <a:r>
                  <a:rPr lang="en-GB">
                    <a:noFill/>
                  </a:rPr>
                  <a:t> </a:t>
                </a:r>
              </a:p>
            </p:txBody>
          </p:sp>
        </mc:Fallback>
      </mc:AlternateContent>
      <p:cxnSp>
        <p:nvCxnSpPr>
          <p:cNvPr id="48" name="直線矢印コネクタ 47">
            <a:extLst>
              <a:ext uri="{FF2B5EF4-FFF2-40B4-BE49-F238E27FC236}">
                <a16:creationId xmlns:a16="http://schemas.microsoft.com/office/drawing/2014/main" id="{38C7806A-9428-4BD2-9B8A-7FFDD8D2AC71}"/>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7FD5679-06A4-430A-ACFE-36A03A6F1965}"/>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07FD5679-06A4-430A-ACFE-36A03A6F1965}"/>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50" name="直線矢印コネクタ 49">
            <a:extLst>
              <a:ext uri="{FF2B5EF4-FFF2-40B4-BE49-F238E27FC236}">
                <a16:creationId xmlns:a16="http://schemas.microsoft.com/office/drawing/2014/main" id="{24735DBB-7174-4DDF-8491-573F481779E8}"/>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65A0DF5-5629-494F-8C34-E3F28EA1562D}"/>
                  </a:ext>
                </a:extLst>
              </p:cNvPr>
              <p:cNvSpPr txBox="1"/>
              <p:nvPr/>
            </p:nvSpPr>
            <p:spPr>
              <a:xfrm>
                <a:off x="788458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𝑈𝑄</m:t>
                      </m:r>
                    </m:oMath>
                  </m:oMathPara>
                </a14:m>
                <a:endParaRPr lang="en-GB" sz="1100" dirty="0">
                  <a:solidFill>
                    <a:srgbClr val="0000FF"/>
                  </a:solidFill>
                  <a:latin typeface="Comic Sans MS" panose="030F0702030302020204" pitchFamily="66" charset="0"/>
                </a:endParaRPr>
              </a:p>
            </p:txBody>
          </p:sp>
        </mc:Choice>
        <mc:Fallback xmlns="">
          <p:sp>
            <p:nvSpPr>
              <p:cNvPr id="51" name="テキスト ボックス 50">
                <a:extLst>
                  <a:ext uri="{FF2B5EF4-FFF2-40B4-BE49-F238E27FC236}">
                    <a16:creationId xmlns:a16="http://schemas.microsoft.com/office/drawing/2014/main" id="{165A0DF5-5629-494F-8C34-E3F28EA1562D}"/>
                  </a:ext>
                </a:extLst>
              </p:cNvPr>
              <p:cNvSpPr txBox="1">
                <a:spLocks noRot="1" noChangeAspect="1" noMove="1" noResize="1" noEditPoints="1" noAdjustHandles="1" noChangeArrowheads="1" noChangeShapeType="1" noTextEdit="1"/>
              </p:cNvSpPr>
              <p:nvPr/>
            </p:nvSpPr>
            <p:spPr>
              <a:xfrm>
                <a:off x="7884582" y="3009355"/>
                <a:ext cx="275514" cy="261610"/>
              </a:xfrm>
              <a:prstGeom prst="rect">
                <a:avLst/>
              </a:prstGeom>
              <a:blipFill>
                <a:blip r:embed="rId11"/>
                <a:stretch>
                  <a:fillRect l="-13043"/>
                </a:stretch>
              </a:blipFill>
            </p:spPr>
            <p:txBody>
              <a:bodyPr/>
              <a:lstStyle/>
              <a:p>
                <a:r>
                  <a:rPr lang="en-GB">
                    <a:noFill/>
                  </a:rPr>
                  <a:t> </a:t>
                </a:r>
              </a:p>
            </p:txBody>
          </p:sp>
        </mc:Fallback>
      </mc:AlternateContent>
      <p:sp>
        <p:nvSpPr>
          <p:cNvPr id="52" name="テキスト ボックス 51">
            <a:extLst>
              <a:ext uri="{FF2B5EF4-FFF2-40B4-BE49-F238E27FC236}">
                <a16:creationId xmlns:a16="http://schemas.microsoft.com/office/drawing/2014/main" id="{8BD7332D-4C0A-43AC-B0BF-151F0EFD942A}"/>
              </a:ext>
            </a:extLst>
          </p:cNvPr>
          <p:cNvSpPr txBox="1"/>
          <p:nvPr/>
        </p:nvSpPr>
        <p:spPr>
          <a:xfrm>
            <a:off x="6620874" y="2477967"/>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
        <p:nvSpPr>
          <p:cNvPr id="5" name="テキスト ボックス 4">
            <a:extLst>
              <a:ext uri="{FF2B5EF4-FFF2-40B4-BE49-F238E27FC236}">
                <a16:creationId xmlns:a16="http://schemas.microsoft.com/office/drawing/2014/main" id="{2E6659EF-E0CE-4902-9C93-0262676EA23A}"/>
              </a:ext>
            </a:extLst>
          </p:cNvPr>
          <p:cNvSpPr txBox="1"/>
          <p:nvPr/>
        </p:nvSpPr>
        <p:spPr>
          <a:xfrm>
            <a:off x="4236319" y="3503779"/>
            <a:ext cx="4771879" cy="2246769"/>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Firstly, remember that for normally distributed data, Mean = Median = Mode, so the value of 20 is also the Median</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Secondly, remember that the quartiles and the median split the data into 4 equal parts, with the same quantity of data in each</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Therefore, the area below the lower quartile (and all the other areas), will be 0.25</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A702AC1B-5F6A-4442-89FC-4D0C3CAFFCD0}"/>
                  </a:ext>
                </a:extLst>
              </p:cNvPr>
              <p:cNvSpPr txBox="1"/>
              <p:nvPr/>
            </p:nvSpPr>
            <p:spPr>
              <a:xfrm>
                <a:off x="1676519" y="4542800"/>
                <a:ext cx="10808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20.38</m:t>
                      </m:r>
                      <m:r>
                        <a:rPr lang="en-US" sz="1400" b="0" i="1" dirty="0" smtClean="0">
                          <a:solidFill>
                            <a:srgbClr val="FF0000"/>
                          </a:solidFill>
                          <a:latin typeface="Cambria Math" panose="02040503050406030204" pitchFamily="18" charset="0"/>
                        </a:rPr>
                        <m:t>𝑐𝑚</m:t>
                      </m:r>
                    </m:oMath>
                  </m:oMathPara>
                </a14:m>
                <a:endParaRPr lang="en-GB" sz="1400" dirty="0">
                  <a:solidFill>
                    <a:srgbClr val="FF0000"/>
                  </a:solidFill>
                </a:endParaRPr>
              </a:p>
            </p:txBody>
          </p:sp>
        </mc:Choice>
        <mc:Fallback xmlns="">
          <p:sp>
            <p:nvSpPr>
              <p:cNvPr id="53" name="テキスト ボックス 52">
                <a:extLst>
                  <a:ext uri="{FF2B5EF4-FFF2-40B4-BE49-F238E27FC236}">
                    <a16:creationId xmlns:a16="http://schemas.microsoft.com/office/drawing/2014/main" id="{A702AC1B-5F6A-4442-89FC-4D0C3CAFFCD0}"/>
                  </a:ext>
                </a:extLst>
              </p:cNvPr>
              <p:cNvSpPr txBox="1">
                <a:spLocks noRot="1" noChangeAspect="1" noMove="1" noResize="1" noEditPoints="1" noAdjustHandles="1" noChangeArrowheads="1" noChangeShapeType="1" noTextEdit="1"/>
              </p:cNvSpPr>
              <p:nvPr/>
            </p:nvSpPr>
            <p:spPr>
              <a:xfrm>
                <a:off x="1676519" y="4542800"/>
                <a:ext cx="1080809" cy="307777"/>
              </a:xfrm>
              <a:prstGeom prst="rect">
                <a:avLst/>
              </a:prstGeom>
              <a:blipFill>
                <a:blip r:embed="rId12"/>
                <a:stretch>
                  <a:fillRect/>
                </a:stretch>
              </a:blipFill>
            </p:spPr>
            <p:txBody>
              <a:bodyPr/>
              <a:lstStyle/>
              <a:p>
                <a:r>
                  <a:rPr lang="en-GB">
                    <a:noFill/>
                  </a:rPr>
                  <a:t> </a:t>
                </a:r>
              </a:p>
            </p:txBody>
          </p:sp>
        </mc:Fallback>
      </mc:AlternateContent>
      <p:cxnSp>
        <p:nvCxnSpPr>
          <p:cNvPr id="23" name="直線矢印コネクタ 22">
            <a:extLst>
              <a:ext uri="{FF2B5EF4-FFF2-40B4-BE49-F238E27FC236}">
                <a16:creationId xmlns:a16="http://schemas.microsoft.com/office/drawing/2014/main" id="{D737936E-5726-4AF2-9C39-1F61ECDB14A9}"/>
              </a:ext>
            </a:extLst>
          </p:cNvPr>
          <p:cNvCxnSpPr>
            <a:cxnSpLocks/>
          </p:cNvCxnSpPr>
          <p:nvPr/>
        </p:nvCxnSpPr>
        <p:spPr>
          <a:xfrm flipV="1">
            <a:off x="7423952" y="2566135"/>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19CDB51-2D48-4738-AF4D-BF3722E842C4}"/>
                  </a:ext>
                </a:extLst>
              </p:cNvPr>
              <p:cNvSpPr txBox="1"/>
              <p:nvPr/>
            </p:nvSpPr>
            <p:spPr>
              <a:xfrm>
                <a:off x="7303651" y="300784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𝐿𝑄</m:t>
                      </m:r>
                    </m:oMath>
                  </m:oMathPara>
                </a14:m>
                <a:endParaRPr lang="en-GB" sz="1100" dirty="0">
                  <a:solidFill>
                    <a:srgbClr val="0000FF"/>
                  </a:solidFill>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F19CDB51-2D48-4738-AF4D-BF3722E842C4}"/>
                  </a:ext>
                </a:extLst>
              </p:cNvPr>
              <p:cNvSpPr txBox="1">
                <a:spLocks noRot="1" noChangeAspect="1" noMove="1" noResize="1" noEditPoints="1" noAdjustHandles="1" noChangeArrowheads="1" noChangeShapeType="1" noTextEdit="1"/>
              </p:cNvSpPr>
              <p:nvPr/>
            </p:nvSpPr>
            <p:spPr>
              <a:xfrm>
                <a:off x="7303651" y="3007846"/>
                <a:ext cx="275514" cy="261610"/>
              </a:xfrm>
              <a:prstGeom prst="rect">
                <a:avLst/>
              </a:prstGeom>
              <a:blipFill>
                <a:blip r:embed="rId13"/>
                <a:stretch>
                  <a:fillRect l="-11111" b="-2326"/>
                </a:stretch>
              </a:blipFill>
            </p:spPr>
            <p:txBody>
              <a:bodyPr/>
              <a:lstStyle/>
              <a:p>
                <a:r>
                  <a:rPr lang="en-GB">
                    <a:noFill/>
                  </a:rPr>
                  <a:t> </a:t>
                </a:r>
              </a:p>
            </p:txBody>
          </p:sp>
        </mc:Fallback>
      </mc:AlternateContent>
      <p:sp>
        <p:nvSpPr>
          <p:cNvPr id="25" name="テキスト ボックス 24">
            <a:extLst>
              <a:ext uri="{FF2B5EF4-FFF2-40B4-BE49-F238E27FC236}">
                <a16:creationId xmlns:a16="http://schemas.microsoft.com/office/drawing/2014/main" id="{5024298C-7215-42F7-A5DF-C98D0208CAE9}"/>
              </a:ext>
            </a:extLst>
          </p:cNvPr>
          <p:cNvSpPr txBox="1"/>
          <p:nvPr/>
        </p:nvSpPr>
        <p:spPr>
          <a:xfrm>
            <a:off x="6927183" y="1589218"/>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
        <p:nvSpPr>
          <p:cNvPr id="26" name="テキスト ボックス 25">
            <a:extLst>
              <a:ext uri="{FF2B5EF4-FFF2-40B4-BE49-F238E27FC236}">
                <a16:creationId xmlns:a16="http://schemas.microsoft.com/office/drawing/2014/main" id="{9A437BFA-E299-4F81-B792-AF419006150B}"/>
              </a:ext>
            </a:extLst>
          </p:cNvPr>
          <p:cNvSpPr txBox="1"/>
          <p:nvPr/>
        </p:nvSpPr>
        <p:spPr>
          <a:xfrm>
            <a:off x="7812914" y="1877420"/>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
        <p:nvSpPr>
          <p:cNvPr id="27" name="テキスト ボックス 26">
            <a:extLst>
              <a:ext uri="{FF2B5EF4-FFF2-40B4-BE49-F238E27FC236}">
                <a16:creationId xmlns:a16="http://schemas.microsoft.com/office/drawing/2014/main" id="{25A210BB-3F61-410D-97C2-A4B3B783E921}"/>
              </a:ext>
            </a:extLst>
          </p:cNvPr>
          <p:cNvSpPr txBox="1"/>
          <p:nvPr/>
        </p:nvSpPr>
        <p:spPr>
          <a:xfrm>
            <a:off x="8155437" y="2509653"/>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0488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linds(horizont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blinds(horizontal)">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linds(horizontal)">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linds(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24"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Plates made using a particular manufacturing process have a diameter, </a:t>
                </a:r>
                <a14:m>
                  <m:oMath xmlns:m="http://schemas.openxmlformats.org/officeDocument/2006/math">
                    <m:r>
                      <a:rPr lang="en-US" sz="1400" i="1" dirty="0" smtClean="0">
                        <a:latin typeface="Cambria Math" panose="02040503050406030204" pitchFamily="18" charset="0"/>
                      </a:rPr>
                      <m:t>𝐷</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which can be modelled using a normal distribution, </a:t>
                </a:r>
                <a14:m>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Given that 60% of plates are less than </a:t>
                </a:r>
                <a14:m>
                  <m:oMath xmlns:m="http://schemas.openxmlformats.org/officeDocument/2006/math">
                    <m:r>
                      <a:rPr lang="en-US" sz="1400" i="1" dirty="0" smtClean="0">
                        <a:latin typeface="Cambria Math" panose="02040503050406030204" pitchFamily="18" charset="0"/>
                      </a:rPr>
                      <m:t>𝑥</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find the value of </a:t>
                </a:r>
                <a14:m>
                  <m:oMath xmlns:m="http://schemas.openxmlformats.org/officeDocument/2006/math">
                    <m:r>
                      <a:rPr lang="en-US" sz="1400" i="1" dirty="0" smtClean="0">
                        <a:latin typeface="Cambria Math" panose="02040503050406030204" pitchFamily="18" charset="0"/>
                      </a:rPr>
                      <m:t>𝑥</m:t>
                    </m:r>
                  </m:oMath>
                </a14:m>
                <a:r>
                  <a:rPr lang="en-US" sz="1400" dirty="0">
                    <a:latin typeface="Comic Sans MS" panose="030F0702030302020204" pitchFamily="66" charset="0"/>
                  </a:rPr>
                  <a:t>.</a:t>
                </a:r>
              </a:p>
              <a:p>
                <a:pPr marL="342900" indent="-342900" algn="ctr">
                  <a:buAutoNum type="alphaLcParenR"/>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Find the interquartile range of the plate diameters</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t="-789" r="-85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grpSp>
        <p:nvGrpSpPr>
          <p:cNvPr id="38" name="グループ化 37">
            <a:extLst>
              <a:ext uri="{FF2B5EF4-FFF2-40B4-BE49-F238E27FC236}">
                <a16:creationId xmlns:a16="http://schemas.microsoft.com/office/drawing/2014/main" id="{A29D6308-5EE2-4454-BA5E-6F81DE07F66A}"/>
              </a:ext>
            </a:extLst>
          </p:cNvPr>
          <p:cNvGrpSpPr/>
          <p:nvPr/>
        </p:nvGrpSpPr>
        <p:grpSpPr>
          <a:xfrm>
            <a:off x="6446705" y="1209008"/>
            <a:ext cx="2414727" cy="1955373"/>
            <a:chOff x="4499342" y="1196752"/>
            <a:chExt cx="4507848" cy="3733383"/>
          </a:xfrm>
        </p:grpSpPr>
        <p:cxnSp>
          <p:nvCxnSpPr>
            <p:cNvPr id="39" name="直線矢印コネクタ 38">
              <a:extLst>
                <a:ext uri="{FF2B5EF4-FFF2-40B4-BE49-F238E27FC236}">
                  <a16:creationId xmlns:a16="http://schemas.microsoft.com/office/drawing/2014/main" id="{35481EFE-7F3F-4EA8-9F57-6AA2DBE5EBF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43A86822-0CCF-469B-9C69-DC8F2D41840F}"/>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90CA4E7A-9415-4CEC-92D9-CDAB7343BC75}"/>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3"/>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BF778CE6-BB25-46CA-956D-A491EBB881C2}"/>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43" name="グループ化 42">
              <a:extLst>
                <a:ext uri="{FF2B5EF4-FFF2-40B4-BE49-F238E27FC236}">
                  <a16:creationId xmlns:a16="http://schemas.microsoft.com/office/drawing/2014/main" id="{F14A7742-E861-4552-A517-FB805C5C19A9}"/>
                </a:ext>
              </a:extLst>
            </p:cNvPr>
            <p:cNvGrpSpPr/>
            <p:nvPr/>
          </p:nvGrpSpPr>
          <p:grpSpPr>
            <a:xfrm>
              <a:off x="5058300" y="1628800"/>
              <a:ext cx="3637208" cy="2973657"/>
              <a:chOff x="5004048" y="1412776"/>
              <a:chExt cx="3637208" cy="2973657"/>
            </a:xfrm>
          </p:grpSpPr>
          <p:sp>
            <p:nvSpPr>
              <p:cNvPr id="44" name="Freeform 22">
                <a:extLst>
                  <a:ext uri="{FF2B5EF4-FFF2-40B4-BE49-F238E27FC236}">
                    <a16:creationId xmlns:a16="http://schemas.microsoft.com/office/drawing/2014/main" id="{766BBD8B-0F30-4393-81C2-B48964A552F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2">
                <a:extLst>
                  <a:ext uri="{FF2B5EF4-FFF2-40B4-BE49-F238E27FC236}">
                    <a16:creationId xmlns:a16="http://schemas.microsoft.com/office/drawing/2014/main" id="{2591E6E7-55EC-43C6-8A22-0168D8C3496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D011841-E5AB-481C-9709-D4392FB7E208}"/>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46" name="テキスト ボックス 45">
                <a:extLst>
                  <a:ext uri="{FF2B5EF4-FFF2-40B4-BE49-F238E27FC236}">
                    <a16:creationId xmlns:a16="http://schemas.microsoft.com/office/drawing/2014/main" id="{DD011841-E5AB-481C-9709-D4392FB7E208}"/>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1C02AA24-EFDC-4626-A015-EC45BD9B47F4}"/>
                  </a:ext>
                </a:extLst>
              </p:cNvPr>
              <p:cNvSpPr txBox="1"/>
              <p:nvPr/>
            </p:nvSpPr>
            <p:spPr>
              <a:xfrm>
                <a:off x="8145891" y="1528604"/>
                <a:ext cx="9837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=1.5</m:t>
                      </m:r>
                    </m:oMath>
                  </m:oMathPara>
                </a14:m>
                <a:endParaRPr lang="en-GB" dirty="0"/>
              </a:p>
            </p:txBody>
          </p:sp>
        </mc:Choice>
        <mc:Fallback xmlns="">
          <p:sp>
            <p:nvSpPr>
              <p:cNvPr id="47" name="テキスト ボックス 46">
                <a:extLst>
                  <a:ext uri="{FF2B5EF4-FFF2-40B4-BE49-F238E27FC236}">
                    <a16:creationId xmlns:a16="http://schemas.microsoft.com/office/drawing/2014/main" id="{1C02AA24-EFDC-4626-A015-EC45BD9B47F4}"/>
                  </a:ext>
                </a:extLst>
              </p:cNvPr>
              <p:cNvSpPr txBox="1">
                <a:spLocks noRot="1" noChangeAspect="1" noMove="1" noResize="1" noEditPoints="1" noAdjustHandles="1" noChangeArrowheads="1" noChangeShapeType="1" noTextEdit="1"/>
              </p:cNvSpPr>
              <p:nvPr/>
            </p:nvSpPr>
            <p:spPr>
              <a:xfrm>
                <a:off x="8145891" y="1528604"/>
                <a:ext cx="983795" cy="369332"/>
              </a:xfrm>
              <a:prstGeom prst="rect">
                <a:avLst/>
              </a:prstGeom>
              <a:blipFill>
                <a:blip r:embed="rId9"/>
                <a:stretch>
                  <a:fillRect/>
                </a:stretch>
              </a:blipFill>
            </p:spPr>
            <p:txBody>
              <a:bodyPr/>
              <a:lstStyle/>
              <a:p>
                <a:r>
                  <a:rPr lang="en-GB">
                    <a:noFill/>
                  </a:rPr>
                  <a:t> </a:t>
                </a:r>
              </a:p>
            </p:txBody>
          </p:sp>
        </mc:Fallback>
      </mc:AlternateContent>
      <p:cxnSp>
        <p:nvCxnSpPr>
          <p:cNvPr id="48" name="直線矢印コネクタ 47">
            <a:extLst>
              <a:ext uri="{FF2B5EF4-FFF2-40B4-BE49-F238E27FC236}">
                <a16:creationId xmlns:a16="http://schemas.microsoft.com/office/drawing/2014/main" id="{38C7806A-9428-4BD2-9B8A-7FFDD8D2AC71}"/>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7FD5679-06A4-430A-ACFE-36A03A6F1965}"/>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07FD5679-06A4-430A-ACFE-36A03A6F1965}"/>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50" name="直線矢印コネクタ 49">
            <a:extLst>
              <a:ext uri="{FF2B5EF4-FFF2-40B4-BE49-F238E27FC236}">
                <a16:creationId xmlns:a16="http://schemas.microsoft.com/office/drawing/2014/main" id="{24735DBB-7174-4DDF-8491-573F481779E8}"/>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65A0DF5-5629-494F-8C34-E3F28EA1562D}"/>
                  </a:ext>
                </a:extLst>
              </p:cNvPr>
              <p:cNvSpPr txBox="1"/>
              <p:nvPr/>
            </p:nvSpPr>
            <p:spPr>
              <a:xfrm>
                <a:off x="7884582" y="300935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𝑈𝑄</m:t>
                      </m:r>
                    </m:oMath>
                  </m:oMathPara>
                </a14:m>
                <a:endParaRPr lang="en-GB" sz="1100" dirty="0">
                  <a:solidFill>
                    <a:srgbClr val="0000FF"/>
                  </a:solidFill>
                  <a:latin typeface="Comic Sans MS" panose="030F0702030302020204" pitchFamily="66" charset="0"/>
                </a:endParaRPr>
              </a:p>
            </p:txBody>
          </p:sp>
        </mc:Choice>
        <mc:Fallback xmlns="">
          <p:sp>
            <p:nvSpPr>
              <p:cNvPr id="51" name="テキスト ボックス 50">
                <a:extLst>
                  <a:ext uri="{FF2B5EF4-FFF2-40B4-BE49-F238E27FC236}">
                    <a16:creationId xmlns:a16="http://schemas.microsoft.com/office/drawing/2014/main" id="{165A0DF5-5629-494F-8C34-E3F28EA1562D}"/>
                  </a:ext>
                </a:extLst>
              </p:cNvPr>
              <p:cNvSpPr txBox="1">
                <a:spLocks noRot="1" noChangeAspect="1" noMove="1" noResize="1" noEditPoints="1" noAdjustHandles="1" noChangeArrowheads="1" noChangeShapeType="1" noTextEdit="1"/>
              </p:cNvSpPr>
              <p:nvPr/>
            </p:nvSpPr>
            <p:spPr>
              <a:xfrm>
                <a:off x="7884582" y="3009355"/>
                <a:ext cx="275514" cy="261610"/>
              </a:xfrm>
              <a:prstGeom prst="rect">
                <a:avLst/>
              </a:prstGeom>
              <a:blipFill>
                <a:blip r:embed="rId11"/>
                <a:stretch>
                  <a:fillRect l="-13043"/>
                </a:stretch>
              </a:blipFill>
            </p:spPr>
            <p:txBody>
              <a:bodyPr/>
              <a:lstStyle/>
              <a:p>
                <a:r>
                  <a:rPr lang="en-GB">
                    <a:noFill/>
                  </a:rPr>
                  <a:t> </a:t>
                </a:r>
              </a:p>
            </p:txBody>
          </p:sp>
        </mc:Fallback>
      </mc:AlternateContent>
      <p:sp>
        <p:nvSpPr>
          <p:cNvPr id="52" name="テキスト ボックス 51">
            <a:extLst>
              <a:ext uri="{FF2B5EF4-FFF2-40B4-BE49-F238E27FC236}">
                <a16:creationId xmlns:a16="http://schemas.microsoft.com/office/drawing/2014/main" id="{8BD7332D-4C0A-43AC-B0BF-151F0EFD942A}"/>
              </a:ext>
            </a:extLst>
          </p:cNvPr>
          <p:cNvSpPr txBox="1"/>
          <p:nvPr/>
        </p:nvSpPr>
        <p:spPr>
          <a:xfrm>
            <a:off x="6620874" y="2477967"/>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
        <p:nvSpPr>
          <p:cNvPr id="5" name="テキスト ボックス 4">
            <a:extLst>
              <a:ext uri="{FF2B5EF4-FFF2-40B4-BE49-F238E27FC236}">
                <a16:creationId xmlns:a16="http://schemas.microsoft.com/office/drawing/2014/main" id="{2E6659EF-E0CE-4902-9C93-0262676EA23A}"/>
              </a:ext>
            </a:extLst>
          </p:cNvPr>
          <p:cNvSpPr txBox="1"/>
          <p:nvPr/>
        </p:nvSpPr>
        <p:spPr>
          <a:xfrm>
            <a:off x="4236319" y="3503779"/>
            <a:ext cx="4771879" cy="2893100"/>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find the value that has an area of 0.25 less that it, using your calculator as before.</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You should get 18.988…</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Subtract this value from 20 to find the distance between the LQ and the Median</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You should get 1.011</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Then, add this to the Median to get the UQ</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You should get 21.011</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A702AC1B-5F6A-4442-89FC-4D0C3CAFFCD0}"/>
                  </a:ext>
                </a:extLst>
              </p:cNvPr>
              <p:cNvSpPr txBox="1"/>
              <p:nvPr/>
            </p:nvSpPr>
            <p:spPr>
              <a:xfrm>
                <a:off x="1676519" y="4542800"/>
                <a:ext cx="10808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20.38</m:t>
                      </m:r>
                      <m:r>
                        <a:rPr lang="en-US" sz="1400" b="0" i="1" dirty="0" smtClean="0">
                          <a:solidFill>
                            <a:srgbClr val="FF0000"/>
                          </a:solidFill>
                          <a:latin typeface="Cambria Math" panose="02040503050406030204" pitchFamily="18" charset="0"/>
                        </a:rPr>
                        <m:t>𝑐𝑚</m:t>
                      </m:r>
                    </m:oMath>
                  </m:oMathPara>
                </a14:m>
                <a:endParaRPr lang="en-GB" sz="1400" dirty="0">
                  <a:solidFill>
                    <a:srgbClr val="FF0000"/>
                  </a:solidFill>
                </a:endParaRPr>
              </a:p>
            </p:txBody>
          </p:sp>
        </mc:Choice>
        <mc:Fallback xmlns="">
          <p:sp>
            <p:nvSpPr>
              <p:cNvPr id="53" name="テキスト ボックス 52">
                <a:extLst>
                  <a:ext uri="{FF2B5EF4-FFF2-40B4-BE49-F238E27FC236}">
                    <a16:creationId xmlns:a16="http://schemas.microsoft.com/office/drawing/2014/main" id="{A702AC1B-5F6A-4442-89FC-4D0C3CAFFCD0}"/>
                  </a:ext>
                </a:extLst>
              </p:cNvPr>
              <p:cNvSpPr txBox="1">
                <a:spLocks noRot="1" noChangeAspect="1" noMove="1" noResize="1" noEditPoints="1" noAdjustHandles="1" noChangeArrowheads="1" noChangeShapeType="1" noTextEdit="1"/>
              </p:cNvSpPr>
              <p:nvPr/>
            </p:nvSpPr>
            <p:spPr>
              <a:xfrm>
                <a:off x="1676519" y="4542800"/>
                <a:ext cx="1080809" cy="307777"/>
              </a:xfrm>
              <a:prstGeom prst="rect">
                <a:avLst/>
              </a:prstGeom>
              <a:blipFill>
                <a:blip r:embed="rId12"/>
                <a:stretch>
                  <a:fillRect/>
                </a:stretch>
              </a:blipFill>
            </p:spPr>
            <p:txBody>
              <a:bodyPr/>
              <a:lstStyle/>
              <a:p>
                <a:r>
                  <a:rPr lang="en-GB">
                    <a:noFill/>
                  </a:rPr>
                  <a:t> </a:t>
                </a:r>
              </a:p>
            </p:txBody>
          </p:sp>
        </mc:Fallback>
      </mc:AlternateContent>
      <p:cxnSp>
        <p:nvCxnSpPr>
          <p:cNvPr id="23" name="直線矢印コネクタ 22">
            <a:extLst>
              <a:ext uri="{FF2B5EF4-FFF2-40B4-BE49-F238E27FC236}">
                <a16:creationId xmlns:a16="http://schemas.microsoft.com/office/drawing/2014/main" id="{D737936E-5726-4AF2-9C39-1F61ECDB14A9}"/>
              </a:ext>
            </a:extLst>
          </p:cNvPr>
          <p:cNvCxnSpPr>
            <a:cxnSpLocks/>
          </p:cNvCxnSpPr>
          <p:nvPr/>
        </p:nvCxnSpPr>
        <p:spPr>
          <a:xfrm flipV="1">
            <a:off x="7423952" y="2566135"/>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19CDB51-2D48-4738-AF4D-BF3722E842C4}"/>
                  </a:ext>
                </a:extLst>
              </p:cNvPr>
              <p:cNvSpPr txBox="1"/>
              <p:nvPr/>
            </p:nvSpPr>
            <p:spPr>
              <a:xfrm>
                <a:off x="7303651" y="300784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𝐿𝑄</m:t>
                      </m:r>
                    </m:oMath>
                  </m:oMathPara>
                </a14:m>
                <a:endParaRPr lang="en-GB" sz="1100" dirty="0">
                  <a:solidFill>
                    <a:srgbClr val="0000FF"/>
                  </a:solidFill>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F19CDB51-2D48-4738-AF4D-BF3722E842C4}"/>
                  </a:ext>
                </a:extLst>
              </p:cNvPr>
              <p:cNvSpPr txBox="1">
                <a:spLocks noRot="1" noChangeAspect="1" noMove="1" noResize="1" noEditPoints="1" noAdjustHandles="1" noChangeArrowheads="1" noChangeShapeType="1" noTextEdit="1"/>
              </p:cNvSpPr>
              <p:nvPr/>
            </p:nvSpPr>
            <p:spPr>
              <a:xfrm>
                <a:off x="7303651" y="3007846"/>
                <a:ext cx="275514" cy="261610"/>
              </a:xfrm>
              <a:prstGeom prst="rect">
                <a:avLst/>
              </a:prstGeom>
              <a:blipFill>
                <a:blip r:embed="rId13"/>
                <a:stretch>
                  <a:fillRect l="-11111" b="-2326"/>
                </a:stretch>
              </a:blipFill>
            </p:spPr>
            <p:txBody>
              <a:bodyPr/>
              <a:lstStyle/>
              <a:p>
                <a:r>
                  <a:rPr lang="en-GB">
                    <a:noFill/>
                  </a:rPr>
                  <a:t> </a:t>
                </a:r>
              </a:p>
            </p:txBody>
          </p:sp>
        </mc:Fallback>
      </mc:AlternateContent>
      <p:grpSp>
        <p:nvGrpSpPr>
          <p:cNvPr id="28" name="グループ化 27">
            <a:extLst>
              <a:ext uri="{FF2B5EF4-FFF2-40B4-BE49-F238E27FC236}">
                <a16:creationId xmlns:a16="http://schemas.microsoft.com/office/drawing/2014/main" id="{F3586797-F9CE-4DC0-A672-95FC43904DC2}"/>
              </a:ext>
            </a:extLst>
          </p:cNvPr>
          <p:cNvGrpSpPr/>
          <p:nvPr/>
        </p:nvGrpSpPr>
        <p:grpSpPr>
          <a:xfrm>
            <a:off x="7386221" y="3302153"/>
            <a:ext cx="346230" cy="261610"/>
            <a:chOff x="7936636" y="1153757"/>
            <a:chExt cx="346230" cy="261610"/>
          </a:xfrm>
        </p:grpSpPr>
        <p:cxnSp>
          <p:nvCxnSpPr>
            <p:cNvPr id="29" name="直線矢印コネクタ 28">
              <a:extLst>
                <a:ext uri="{FF2B5EF4-FFF2-40B4-BE49-F238E27FC236}">
                  <a16:creationId xmlns:a16="http://schemas.microsoft.com/office/drawing/2014/main" id="{D877504D-1DA4-4988-8EC7-B30B42CF76DE}"/>
                </a:ext>
              </a:extLst>
            </p:cNvPr>
            <p:cNvCxnSpPr>
              <a:cxnSpLocks/>
            </p:cNvCxnSpPr>
            <p:nvPr/>
          </p:nvCxnSpPr>
          <p:spPr>
            <a:xfrm>
              <a:off x="7936636" y="1162975"/>
              <a:ext cx="346230"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20193130-2AF7-4783-9B40-7E510465AAF0}"/>
                    </a:ext>
                  </a:extLst>
                </p:cNvPr>
                <p:cNvSpPr txBox="1"/>
                <p:nvPr/>
              </p:nvSpPr>
              <p:spPr>
                <a:xfrm>
                  <a:off x="7982198" y="1153757"/>
                  <a:ext cx="291789"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rPr>
                          <m:t>1.011</m:t>
                        </m:r>
                      </m:oMath>
                    </m:oMathPara>
                  </a14:m>
                  <a:endParaRPr lang="en-GB" sz="1100" dirty="0">
                    <a:solidFill>
                      <a:srgbClr val="0000FF"/>
                    </a:solidFill>
                    <a:latin typeface="Comic Sans MS" panose="030F0702030302020204" pitchFamily="66" charset="0"/>
                  </a:endParaRPr>
                </a:p>
              </p:txBody>
            </p:sp>
          </mc:Choice>
          <mc:Fallback xmlns="">
            <p:sp>
              <p:nvSpPr>
                <p:cNvPr id="30" name="テキスト ボックス 29">
                  <a:extLst>
                    <a:ext uri="{FF2B5EF4-FFF2-40B4-BE49-F238E27FC236}">
                      <a16:creationId xmlns:a16="http://schemas.microsoft.com/office/drawing/2014/main" id="{20193130-2AF7-4783-9B40-7E510465AAF0}"/>
                    </a:ext>
                  </a:extLst>
                </p:cNvPr>
                <p:cNvSpPr txBox="1">
                  <a:spLocks noRot="1" noChangeAspect="1" noMove="1" noResize="1" noEditPoints="1" noAdjustHandles="1" noChangeArrowheads="1" noChangeShapeType="1" noTextEdit="1"/>
                </p:cNvSpPr>
                <p:nvPr/>
              </p:nvSpPr>
              <p:spPr>
                <a:xfrm>
                  <a:off x="7982198" y="1153757"/>
                  <a:ext cx="291789" cy="261610"/>
                </a:xfrm>
                <a:prstGeom prst="rect">
                  <a:avLst/>
                </a:prstGeom>
                <a:blipFill>
                  <a:blip r:embed="rId14"/>
                  <a:stretch>
                    <a:fillRect l="-31250" r="-20833"/>
                  </a:stretch>
                </a:blipFill>
              </p:spPr>
              <p:txBody>
                <a:bodyPr/>
                <a:lstStyle/>
                <a:p>
                  <a:r>
                    <a:rPr lang="en-GB">
                      <a:noFill/>
                    </a:rPr>
                    <a:t> </a:t>
                  </a:r>
                </a:p>
              </p:txBody>
            </p:sp>
          </mc:Fallback>
        </mc:AlternateContent>
      </p:grpSp>
      <p:grpSp>
        <p:nvGrpSpPr>
          <p:cNvPr id="32" name="グループ化 31">
            <a:extLst>
              <a:ext uri="{FF2B5EF4-FFF2-40B4-BE49-F238E27FC236}">
                <a16:creationId xmlns:a16="http://schemas.microsoft.com/office/drawing/2014/main" id="{D71F132A-BC53-45D8-A436-C738A70F8EBC}"/>
              </a:ext>
            </a:extLst>
          </p:cNvPr>
          <p:cNvGrpSpPr/>
          <p:nvPr/>
        </p:nvGrpSpPr>
        <p:grpSpPr>
          <a:xfrm>
            <a:off x="7760562" y="3303632"/>
            <a:ext cx="346230" cy="261610"/>
            <a:chOff x="7936636" y="1153757"/>
            <a:chExt cx="346230" cy="261610"/>
          </a:xfrm>
        </p:grpSpPr>
        <p:cxnSp>
          <p:nvCxnSpPr>
            <p:cNvPr id="33" name="直線矢印コネクタ 32">
              <a:extLst>
                <a:ext uri="{FF2B5EF4-FFF2-40B4-BE49-F238E27FC236}">
                  <a16:creationId xmlns:a16="http://schemas.microsoft.com/office/drawing/2014/main" id="{8534E911-00F5-4268-8489-57938999F355}"/>
                </a:ext>
              </a:extLst>
            </p:cNvPr>
            <p:cNvCxnSpPr>
              <a:cxnSpLocks/>
            </p:cNvCxnSpPr>
            <p:nvPr/>
          </p:nvCxnSpPr>
          <p:spPr>
            <a:xfrm>
              <a:off x="7936636" y="1162975"/>
              <a:ext cx="346230" cy="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CFBBF9F4-8858-4C79-84E1-E3E8F642DB87}"/>
                    </a:ext>
                  </a:extLst>
                </p:cNvPr>
                <p:cNvSpPr txBox="1"/>
                <p:nvPr/>
              </p:nvSpPr>
              <p:spPr>
                <a:xfrm>
                  <a:off x="7982198" y="1153757"/>
                  <a:ext cx="291789"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rPr>
                          <m:t>1.011</m:t>
                        </m:r>
                      </m:oMath>
                    </m:oMathPara>
                  </a14:m>
                  <a:endParaRPr lang="en-GB" sz="1100" dirty="0">
                    <a:solidFill>
                      <a:srgbClr val="0000FF"/>
                    </a:solidFill>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CFBBF9F4-8858-4C79-84E1-E3E8F642DB87}"/>
                    </a:ext>
                  </a:extLst>
                </p:cNvPr>
                <p:cNvSpPr txBox="1">
                  <a:spLocks noRot="1" noChangeAspect="1" noMove="1" noResize="1" noEditPoints="1" noAdjustHandles="1" noChangeArrowheads="1" noChangeShapeType="1" noTextEdit="1"/>
                </p:cNvSpPr>
                <p:nvPr/>
              </p:nvSpPr>
              <p:spPr>
                <a:xfrm>
                  <a:off x="7982198" y="1153757"/>
                  <a:ext cx="291789" cy="261610"/>
                </a:xfrm>
                <a:prstGeom prst="rect">
                  <a:avLst/>
                </a:prstGeom>
                <a:blipFill>
                  <a:blip r:embed="rId14"/>
                  <a:stretch>
                    <a:fillRect l="-34043" r="-2127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8B39269D-ADD0-485B-978E-62632CCBFB0D}"/>
                  </a:ext>
                </a:extLst>
              </p:cNvPr>
              <p:cNvSpPr txBox="1"/>
              <p:nvPr/>
            </p:nvSpPr>
            <p:spPr>
              <a:xfrm>
                <a:off x="7066625" y="3016725"/>
                <a:ext cx="47703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18.988</m:t>
                      </m:r>
                    </m:oMath>
                  </m:oMathPara>
                </a14:m>
                <a:endParaRPr lang="en-GB" sz="1100" dirty="0">
                  <a:solidFill>
                    <a:srgbClr val="0000FF"/>
                  </a:solidFill>
                  <a:latin typeface="Comic Sans MS" panose="030F0702030302020204" pitchFamily="66" charset="0"/>
                </a:endParaRPr>
              </a:p>
            </p:txBody>
          </p:sp>
        </mc:Choice>
        <mc:Fallback xmlns="">
          <p:sp>
            <p:nvSpPr>
              <p:cNvPr id="35" name="テキスト ボックス 34">
                <a:extLst>
                  <a:ext uri="{FF2B5EF4-FFF2-40B4-BE49-F238E27FC236}">
                    <a16:creationId xmlns:a16="http://schemas.microsoft.com/office/drawing/2014/main" id="{8B39269D-ADD0-485B-978E-62632CCBFB0D}"/>
                  </a:ext>
                </a:extLst>
              </p:cNvPr>
              <p:cNvSpPr txBox="1">
                <a:spLocks noRot="1" noChangeAspect="1" noMove="1" noResize="1" noEditPoints="1" noAdjustHandles="1" noChangeArrowheads="1" noChangeShapeType="1" noTextEdit="1"/>
              </p:cNvSpPr>
              <p:nvPr/>
            </p:nvSpPr>
            <p:spPr>
              <a:xfrm>
                <a:off x="7066625" y="3016725"/>
                <a:ext cx="477030" cy="261610"/>
              </a:xfrm>
              <a:prstGeom prst="rect">
                <a:avLst/>
              </a:prstGeom>
              <a:blipFill>
                <a:blip r:embed="rId15"/>
                <a:stretch>
                  <a:fillRect l="-7692" r="-12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5A5FB2D-025F-4A31-AC85-59560FC55C02}"/>
                  </a:ext>
                </a:extLst>
              </p:cNvPr>
              <p:cNvSpPr txBox="1"/>
              <p:nvPr/>
            </p:nvSpPr>
            <p:spPr>
              <a:xfrm>
                <a:off x="7901126" y="3016725"/>
                <a:ext cx="47703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21.011</m:t>
                      </m:r>
                    </m:oMath>
                  </m:oMathPara>
                </a14:m>
                <a:endParaRPr lang="en-GB" sz="1100" dirty="0">
                  <a:solidFill>
                    <a:srgbClr val="0000FF"/>
                  </a:solidFill>
                  <a:latin typeface="Comic Sans MS" panose="030F0702030302020204" pitchFamily="66" charset="0"/>
                </a:endParaRPr>
              </a:p>
            </p:txBody>
          </p:sp>
        </mc:Choice>
        <mc:Fallback xmlns="">
          <p:sp>
            <p:nvSpPr>
              <p:cNvPr id="36" name="テキスト ボックス 35">
                <a:extLst>
                  <a:ext uri="{FF2B5EF4-FFF2-40B4-BE49-F238E27FC236}">
                    <a16:creationId xmlns:a16="http://schemas.microsoft.com/office/drawing/2014/main" id="{F5A5FB2D-025F-4A31-AC85-59560FC55C02}"/>
                  </a:ext>
                </a:extLst>
              </p:cNvPr>
              <p:cNvSpPr txBox="1">
                <a:spLocks noRot="1" noChangeAspect="1" noMove="1" noResize="1" noEditPoints="1" noAdjustHandles="1" noChangeArrowheads="1" noChangeShapeType="1" noTextEdit="1"/>
              </p:cNvSpPr>
              <p:nvPr/>
            </p:nvSpPr>
            <p:spPr>
              <a:xfrm>
                <a:off x="7901126" y="3016725"/>
                <a:ext cx="477030" cy="261610"/>
              </a:xfrm>
              <a:prstGeom prst="rect">
                <a:avLst/>
              </a:prstGeom>
              <a:blipFill>
                <a:blip r:embed="rId16"/>
                <a:stretch>
                  <a:fillRect l="-7692" r="-1282"/>
                </a:stretch>
              </a:blipFill>
            </p:spPr>
            <p:txBody>
              <a:bodyPr/>
              <a:lstStyle/>
              <a:p>
                <a:r>
                  <a:rPr lang="en-GB">
                    <a:noFill/>
                  </a:rPr>
                  <a:t> </a:t>
                </a:r>
              </a:p>
            </p:txBody>
          </p:sp>
        </mc:Fallback>
      </mc:AlternateContent>
    </p:spTree>
    <p:extLst>
      <p:ext uri="{BB962C8B-B14F-4D97-AF65-F5344CB8AC3E}">
        <p14:creationId xmlns:p14="http://schemas.microsoft.com/office/powerpoint/2010/main" val="6576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linds(horizontal)">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blinds(horizontal)">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blinds(horizontal)">
                                      <p:cBhvr>
                                        <p:cTn id="40" dur="500"/>
                                        <p:tgtEl>
                                          <p:spTgt spid="5">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
                                            <p:txEl>
                                              <p:pRg st="10" end="10"/>
                                            </p:txEl>
                                          </p:spTgt>
                                        </p:tgtEl>
                                        <p:attrNameLst>
                                          <p:attrName>style.visibility</p:attrName>
                                        </p:attrNameLst>
                                      </p:cBhvr>
                                      <p:to>
                                        <p:strVal val="visible"/>
                                      </p:to>
                                    </p:set>
                                    <p:animEffect transition="in" filter="blinds(horizontal)">
                                      <p:cBhvr>
                                        <p:cTn id="50" dur="500"/>
                                        <p:tgtEl>
                                          <p:spTgt spid="5">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cTn>
                              </p:par>
                              <p:par>
                                <p:cTn id="56" presetID="3" presetClass="entr" presetSubtype="1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4" grpId="0"/>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5A5FB2D-025F-4A31-AC85-59560FC55C02}"/>
                  </a:ext>
                </a:extLst>
              </p:cNvPr>
              <p:cNvSpPr txBox="1"/>
              <p:nvPr/>
            </p:nvSpPr>
            <p:spPr>
              <a:xfrm>
                <a:off x="7901126" y="3016725"/>
                <a:ext cx="47703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21.011</m:t>
                      </m:r>
                    </m:oMath>
                  </m:oMathPara>
                </a14:m>
                <a:endParaRPr lang="en-GB" sz="1100" dirty="0">
                  <a:solidFill>
                    <a:srgbClr val="0000FF"/>
                  </a:solidFill>
                  <a:latin typeface="Comic Sans MS" panose="030F0702030302020204" pitchFamily="66" charset="0"/>
                </a:endParaRPr>
              </a:p>
            </p:txBody>
          </p:sp>
        </mc:Choice>
        <mc:Fallback xmlns="">
          <p:sp>
            <p:nvSpPr>
              <p:cNvPr id="36" name="テキスト ボックス 35">
                <a:extLst>
                  <a:ext uri="{FF2B5EF4-FFF2-40B4-BE49-F238E27FC236}">
                    <a16:creationId xmlns:a16="http://schemas.microsoft.com/office/drawing/2014/main" id="{F5A5FB2D-025F-4A31-AC85-59560FC55C02}"/>
                  </a:ext>
                </a:extLst>
              </p:cNvPr>
              <p:cNvSpPr txBox="1">
                <a:spLocks noRot="1" noChangeAspect="1" noMove="1" noResize="1" noEditPoints="1" noAdjustHandles="1" noChangeArrowheads="1" noChangeShapeType="1" noTextEdit="1"/>
              </p:cNvSpPr>
              <p:nvPr/>
            </p:nvSpPr>
            <p:spPr>
              <a:xfrm>
                <a:off x="7901126" y="3016725"/>
                <a:ext cx="477030" cy="261610"/>
              </a:xfrm>
              <a:prstGeom prst="rect">
                <a:avLst/>
              </a:prstGeom>
              <a:blipFill>
                <a:blip r:embed="rId2"/>
                <a:stretch>
                  <a:fillRect l="-7692" r="-12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8B39269D-ADD0-485B-978E-62632CCBFB0D}"/>
                  </a:ext>
                </a:extLst>
              </p:cNvPr>
              <p:cNvSpPr txBox="1"/>
              <p:nvPr/>
            </p:nvSpPr>
            <p:spPr>
              <a:xfrm>
                <a:off x="7066625" y="3016725"/>
                <a:ext cx="47703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18.988</m:t>
                      </m:r>
                    </m:oMath>
                  </m:oMathPara>
                </a14:m>
                <a:endParaRPr lang="en-GB" sz="1100" dirty="0">
                  <a:solidFill>
                    <a:srgbClr val="0000FF"/>
                  </a:solidFill>
                  <a:latin typeface="Comic Sans MS" panose="030F0702030302020204" pitchFamily="66" charset="0"/>
                </a:endParaRPr>
              </a:p>
            </p:txBody>
          </p:sp>
        </mc:Choice>
        <mc:Fallback xmlns="">
          <p:sp>
            <p:nvSpPr>
              <p:cNvPr id="35" name="テキスト ボックス 34">
                <a:extLst>
                  <a:ext uri="{FF2B5EF4-FFF2-40B4-BE49-F238E27FC236}">
                    <a16:creationId xmlns:a16="http://schemas.microsoft.com/office/drawing/2014/main" id="{8B39269D-ADD0-485B-978E-62632CCBFB0D}"/>
                  </a:ext>
                </a:extLst>
              </p:cNvPr>
              <p:cNvSpPr txBox="1">
                <a:spLocks noRot="1" noChangeAspect="1" noMove="1" noResize="1" noEditPoints="1" noAdjustHandles="1" noChangeArrowheads="1" noChangeShapeType="1" noTextEdit="1"/>
              </p:cNvSpPr>
              <p:nvPr/>
            </p:nvSpPr>
            <p:spPr>
              <a:xfrm>
                <a:off x="7066625" y="3016725"/>
                <a:ext cx="477030" cy="261610"/>
              </a:xfrm>
              <a:prstGeom prst="rect">
                <a:avLst/>
              </a:prstGeom>
              <a:blipFill>
                <a:blip r:embed="rId3"/>
                <a:stretch>
                  <a:fillRect l="-7692" r="-1282"/>
                </a:stretch>
              </a:blipFill>
            </p:spPr>
            <p:txBody>
              <a:bodyPr/>
              <a:lstStyle/>
              <a:p>
                <a:r>
                  <a:rPr lang="en-GB">
                    <a:noFill/>
                  </a:rPr>
                  <a:t> </a:t>
                </a:r>
              </a:p>
            </p:txBody>
          </p:sp>
        </mc:Fallback>
      </mc:AlternateContent>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also need to be able to use the inverse function on you calculator, to find values that will give specific probabilities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Plates made using a particular manufacturing process have a diameter, </a:t>
                </a:r>
                <a14:m>
                  <m:oMath xmlns:m="http://schemas.openxmlformats.org/officeDocument/2006/math">
                    <m:r>
                      <a:rPr lang="en-US" sz="1400" i="1" dirty="0" smtClean="0">
                        <a:latin typeface="Cambria Math" panose="02040503050406030204" pitchFamily="18" charset="0"/>
                      </a:rPr>
                      <m:t>𝐷</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which can be modelled using a normal distribution, </a:t>
                </a:r>
                <a14:m>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(20,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1.5</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Given that 60% of plates are less than </a:t>
                </a:r>
                <a14:m>
                  <m:oMath xmlns:m="http://schemas.openxmlformats.org/officeDocument/2006/math">
                    <m:r>
                      <a:rPr lang="en-US" sz="1400" i="1" dirty="0" smtClean="0">
                        <a:latin typeface="Cambria Math" panose="02040503050406030204" pitchFamily="18" charset="0"/>
                      </a:rPr>
                      <m:t>𝑥</m:t>
                    </m:r>
                    <m:r>
                      <a:rPr lang="en-US" sz="1400" i="1" dirty="0" smtClean="0">
                        <a:latin typeface="Cambria Math" panose="02040503050406030204" pitchFamily="18" charset="0"/>
                      </a:rPr>
                      <m:t> </m:t>
                    </m:r>
                    <m:r>
                      <a:rPr lang="en-US" sz="1400" i="1" dirty="0" smtClean="0">
                        <a:latin typeface="Cambria Math" panose="02040503050406030204" pitchFamily="18" charset="0"/>
                      </a:rPr>
                      <m:t>𝑐𝑚</m:t>
                    </m:r>
                  </m:oMath>
                </a14:m>
                <a:r>
                  <a:rPr lang="en-US" sz="1400" dirty="0">
                    <a:latin typeface="Comic Sans MS" panose="030F0702030302020204" pitchFamily="66" charset="0"/>
                  </a:rPr>
                  <a:t>, find the value of </a:t>
                </a:r>
                <a14:m>
                  <m:oMath xmlns:m="http://schemas.openxmlformats.org/officeDocument/2006/math">
                    <m:r>
                      <a:rPr lang="en-US" sz="1400" i="1" dirty="0" smtClean="0">
                        <a:latin typeface="Cambria Math" panose="02040503050406030204" pitchFamily="18" charset="0"/>
                      </a:rPr>
                      <m:t>𝑥</m:t>
                    </m:r>
                  </m:oMath>
                </a14:m>
                <a:r>
                  <a:rPr lang="en-US" sz="1400" dirty="0">
                    <a:latin typeface="Comic Sans MS" panose="030F0702030302020204" pitchFamily="66" charset="0"/>
                  </a:rPr>
                  <a:t>.</a:t>
                </a:r>
              </a:p>
              <a:p>
                <a:pPr marL="342900" indent="-342900" algn="ctr">
                  <a:buAutoNum type="alphaLcParenR"/>
                </a:pPr>
                <a:endParaRPr lang="en-US" sz="1400" dirty="0">
                  <a:latin typeface="Comic Sans MS" panose="030F0702030302020204" pitchFamily="66" charset="0"/>
                </a:endParaRPr>
              </a:p>
              <a:p>
                <a:pPr marL="342900" indent="-342900" algn="ctr">
                  <a:buAutoNum type="alphaLcParenR"/>
                </a:pPr>
                <a:r>
                  <a:rPr lang="en-US" sz="1400" dirty="0">
                    <a:latin typeface="Comic Sans MS" panose="030F0702030302020204" pitchFamily="66" charset="0"/>
                  </a:rPr>
                  <a:t>Find the interquartile range of the plate diameters</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4"/>
                <a:stretch>
                  <a:fillRect t="-789" r="-85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3C</a:t>
            </a:r>
            <a:endParaRPr lang="en-GB" sz="1600" dirty="0">
              <a:latin typeface="Comic Sans MS" panose="030F0702030302020204" pitchFamily="66" charset="0"/>
            </a:endParaRPr>
          </a:p>
        </p:txBody>
      </p:sp>
      <p:grpSp>
        <p:nvGrpSpPr>
          <p:cNvPr id="38" name="グループ化 37">
            <a:extLst>
              <a:ext uri="{FF2B5EF4-FFF2-40B4-BE49-F238E27FC236}">
                <a16:creationId xmlns:a16="http://schemas.microsoft.com/office/drawing/2014/main" id="{A29D6308-5EE2-4454-BA5E-6F81DE07F66A}"/>
              </a:ext>
            </a:extLst>
          </p:cNvPr>
          <p:cNvGrpSpPr/>
          <p:nvPr/>
        </p:nvGrpSpPr>
        <p:grpSpPr>
          <a:xfrm>
            <a:off x="6446705" y="1209008"/>
            <a:ext cx="2414727" cy="1955373"/>
            <a:chOff x="4499342" y="1196752"/>
            <a:chExt cx="4507848" cy="3733383"/>
          </a:xfrm>
        </p:grpSpPr>
        <p:cxnSp>
          <p:nvCxnSpPr>
            <p:cNvPr id="39" name="直線矢印コネクタ 38">
              <a:extLst>
                <a:ext uri="{FF2B5EF4-FFF2-40B4-BE49-F238E27FC236}">
                  <a16:creationId xmlns:a16="http://schemas.microsoft.com/office/drawing/2014/main" id="{35481EFE-7F3F-4EA8-9F57-6AA2DBE5EBF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43A86822-0CCF-469B-9C69-DC8F2D41840F}"/>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90CA4E7A-9415-4CEC-92D9-CDAB7343BC75}"/>
                    </a:ext>
                  </a:extLst>
                </p:cNvPr>
                <p:cNvSpPr txBox="1"/>
                <p:nvPr/>
              </p:nvSpPr>
              <p:spPr>
                <a:xfrm>
                  <a:off x="4499342" y="1196752"/>
                  <a:ext cx="403393" cy="5288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8" name="テキスト ボックス 7">
                  <a:extLst>
                    <a:ext uri="{FF2B5EF4-FFF2-40B4-BE49-F238E27FC236}">
                      <a16:creationId xmlns:a16="http://schemas.microsoft.com/office/drawing/2014/main" id="{04D5666A-9CAD-4901-99D9-AA153152610B}"/>
                    </a:ext>
                  </a:extLst>
                </p:cNvPr>
                <p:cNvSpPr txBox="1">
                  <a:spLocks noRot="1" noChangeAspect="1" noMove="1" noResize="1" noEditPoints="1" noAdjustHandles="1" noChangeArrowheads="1" noChangeShapeType="1" noTextEdit="1"/>
                </p:cNvSpPr>
                <p:nvPr/>
              </p:nvSpPr>
              <p:spPr>
                <a:xfrm>
                  <a:off x="4499342" y="1196752"/>
                  <a:ext cx="403393" cy="528873"/>
                </a:xfrm>
                <a:prstGeom prst="rect">
                  <a:avLst/>
                </a:prstGeom>
                <a:blipFill>
                  <a:blip r:embed="rId5"/>
                  <a:stretch>
                    <a:fillRect l="-20000" r="-2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BF778CE6-BB25-46CA-956D-A491EBB881C2}"/>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7"/>
                  <a:stretch>
                    <a:fillRect l="-39130" r="-34783" b="-40625"/>
                  </a:stretch>
                </a:blipFill>
              </p:spPr>
              <p:txBody>
                <a:bodyPr/>
                <a:lstStyle/>
                <a:p>
                  <a:r>
                    <a:rPr lang="en-GB">
                      <a:noFill/>
                    </a:rPr>
                    <a:t> </a:t>
                  </a:r>
                </a:p>
              </p:txBody>
            </p:sp>
          </mc:Fallback>
        </mc:AlternateContent>
        <p:grpSp>
          <p:nvGrpSpPr>
            <p:cNvPr id="43" name="グループ化 42">
              <a:extLst>
                <a:ext uri="{FF2B5EF4-FFF2-40B4-BE49-F238E27FC236}">
                  <a16:creationId xmlns:a16="http://schemas.microsoft.com/office/drawing/2014/main" id="{F14A7742-E861-4552-A517-FB805C5C19A9}"/>
                </a:ext>
              </a:extLst>
            </p:cNvPr>
            <p:cNvGrpSpPr/>
            <p:nvPr/>
          </p:nvGrpSpPr>
          <p:grpSpPr>
            <a:xfrm>
              <a:off x="5058300" y="1628800"/>
              <a:ext cx="3637208" cy="2973657"/>
              <a:chOff x="5004048" y="1412776"/>
              <a:chExt cx="3637208" cy="2973657"/>
            </a:xfrm>
          </p:grpSpPr>
          <p:sp>
            <p:nvSpPr>
              <p:cNvPr id="44" name="Freeform 22">
                <a:extLst>
                  <a:ext uri="{FF2B5EF4-FFF2-40B4-BE49-F238E27FC236}">
                    <a16:creationId xmlns:a16="http://schemas.microsoft.com/office/drawing/2014/main" id="{766BBD8B-0F30-4393-81C2-B48964A552F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2">
                <a:extLst>
                  <a:ext uri="{FF2B5EF4-FFF2-40B4-BE49-F238E27FC236}">
                    <a16:creationId xmlns:a16="http://schemas.microsoft.com/office/drawing/2014/main" id="{2591E6E7-55EC-43C6-8A22-0168D8C3496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D011841-E5AB-481C-9709-D4392FB7E208}"/>
                  </a:ext>
                </a:extLst>
              </p:cNvPr>
              <p:cNvSpPr txBox="1"/>
              <p:nvPr/>
            </p:nvSpPr>
            <p:spPr>
              <a:xfrm>
                <a:off x="8144412" y="1180896"/>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=20</m:t>
                      </m:r>
                    </m:oMath>
                  </m:oMathPara>
                </a14:m>
                <a:endParaRPr lang="en-GB" dirty="0"/>
              </a:p>
            </p:txBody>
          </p:sp>
        </mc:Choice>
        <mc:Fallback xmlns="">
          <p:sp>
            <p:nvSpPr>
              <p:cNvPr id="46" name="テキスト ボックス 45">
                <a:extLst>
                  <a:ext uri="{FF2B5EF4-FFF2-40B4-BE49-F238E27FC236}">
                    <a16:creationId xmlns:a16="http://schemas.microsoft.com/office/drawing/2014/main" id="{DD011841-E5AB-481C-9709-D4392FB7E208}"/>
                  </a:ext>
                </a:extLst>
              </p:cNvPr>
              <p:cNvSpPr txBox="1">
                <a:spLocks noRot="1" noChangeAspect="1" noMove="1" noResize="1" noEditPoints="1" noAdjustHandles="1" noChangeArrowheads="1" noChangeShapeType="1" noTextEdit="1"/>
              </p:cNvSpPr>
              <p:nvPr/>
            </p:nvSpPr>
            <p:spPr>
              <a:xfrm>
                <a:off x="8144412" y="1180896"/>
                <a:ext cx="928267" cy="369332"/>
              </a:xfrm>
              <a:prstGeom prst="rect">
                <a:avLst/>
              </a:prstGeom>
              <a:blipFill>
                <a:blip r:embed="rId8"/>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1C02AA24-EFDC-4626-A015-EC45BD9B47F4}"/>
                  </a:ext>
                </a:extLst>
              </p:cNvPr>
              <p:cNvSpPr txBox="1"/>
              <p:nvPr/>
            </p:nvSpPr>
            <p:spPr>
              <a:xfrm>
                <a:off x="8145891" y="1528604"/>
                <a:ext cx="9837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=1.5</m:t>
                      </m:r>
                    </m:oMath>
                  </m:oMathPara>
                </a14:m>
                <a:endParaRPr lang="en-GB" dirty="0"/>
              </a:p>
            </p:txBody>
          </p:sp>
        </mc:Choice>
        <mc:Fallback xmlns="">
          <p:sp>
            <p:nvSpPr>
              <p:cNvPr id="47" name="テキスト ボックス 46">
                <a:extLst>
                  <a:ext uri="{FF2B5EF4-FFF2-40B4-BE49-F238E27FC236}">
                    <a16:creationId xmlns:a16="http://schemas.microsoft.com/office/drawing/2014/main" id="{1C02AA24-EFDC-4626-A015-EC45BD9B47F4}"/>
                  </a:ext>
                </a:extLst>
              </p:cNvPr>
              <p:cNvSpPr txBox="1">
                <a:spLocks noRot="1" noChangeAspect="1" noMove="1" noResize="1" noEditPoints="1" noAdjustHandles="1" noChangeArrowheads="1" noChangeShapeType="1" noTextEdit="1"/>
              </p:cNvSpPr>
              <p:nvPr/>
            </p:nvSpPr>
            <p:spPr>
              <a:xfrm>
                <a:off x="8145891" y="1528604"/>
                <a:ext cx="983795" cy="369332"/>
              </a:xfrm>
              <a:prstGeom prst="rect">
                <a:avLst/>
              </a:prstGeom>
              <a:blipFill>
                <a:blip r:embed="rId9"/>
                <a:stretch>
                  <a:fillRect/>
                </a:stretch>
              </a:blipFill>
            </p:spPr>
            <p:txBody>
              <a:bodyPr/>
              <a:lstStyle/>
              <a:p>
                <a:r>
                  <a:rPr lang="en-GB">
                    <a:noFill/>
                  </a:rPr>
                  <a:t> </a:t>
                </a:r>
              </a:p>
            </p:txBody>
          </p:sp>
        </mc:Fallback>
      </mc:AlternateContent>
      <p:cxnSp>
        <p:nvCxnSpPr>
          <p:cNvPr id="48" name="直線矢印コネクタ 47">
            <a:extLst>
              <a:ext uri="{FF2B5EF4-FFF2-40B4-BE49-F238E27FC236}">
                <a16:creationId xmlns:a16="http://schemas.microsoft.com/office/drawing/2014/main" id="{38C7806A-9428-4BD2-9B8A-7FFDD8D2AC71}"/>
              </a:ext>
            </a:extLst>
          </p:cNvPr>
          <p:cNvCxnSpPr>
            <a:cxnSpLocks/>
          </p:cNvCxnSpPr>
          <p:nvPr/>
        </p:nvCxnSpPr>
        <p:spPr>
          <a:xfrm flipV="1">
            <a:off x="7719964" y="14352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7FD5679-06A4-430A-ACFE-36A03A6F1965}"/>
                  </a:ext>
                </a:extLst>
              </p:cNvPr>
              <p:cNvSpPr txBox="1"/>
              <p:nvPr/>
            </p:nvSpPr>
            <p:spPr>
              <a:xfrm>
                <a:off x="7591618" y="30093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07FD5679-06A4-430A-ACFE-36A03A6F1965}"/>
                  </a:ext>
                </a:extLst>
              </p:cNvPr>
              <p:cNvSpPr txBox="1">
                <a:spLocks noRot="1" noChangeAspect="1" noMove="1" noResize="1" noEditPoints="1" noAdjustHandles="1" noChangeArrowheads="1" noChangeShapeType="1" noTextEdit="1"/>
              </p:cNvSpPr>
              <p:nvPr/>
            </p:nvSpPr>
            <p:spPr>
              <a:xfrm>
                <a:off x="7591618" y="3009356"/>
                <a:ext cx="275514" cy="261610"/>
              </a:xfrm>
              <a:prstGeom prst="rect">
                <a:avLst/>
              </a:prstGeom>
              <a:blipFill>
                <a:blip r:embed="rId10"/>
                <a:stretch>
                  <a:fillRect l="-2174"/>
                </a:stretch>
              </a:blipFill>
            </p:spPr>
            <p:txBody>
              <a:bodyPr/>
              <a:lstStyle/>
              <a:p>
                <a:r>
                  <a:rPr lang="en-GB">
                    <a:noFill/>
                  </a:rPr>
                  <a:t> </a:t>
                </a:r>
              </a:p>
            </p:txBody>
          </p:sp>
        </mc:Fallback>
      </mc:AlternateContent>
      <p:cxnSp>
        <p:nvCxnSpPr>
          <p:cNvPr id="50" name="直線矢印コネクタ 49">
            <a:extLst>
              <a:ext uri="{FF2B5EF4-FFF2-40B4-BE49-F238E27FC236}">
                <a16:creationId xmlns:a16="http://schemas.microsoft.com/office/drawing/2014/main" id="{24735DBB-7174-4DDF-8491-573F481779E8}"/>
              </a:ext>
            </a:extLst>
          </p:cNvPr>
          <p:cNvCxnSpPr>
            <a:cxnSpLocks/>
          </p:cNvCxnSpPr>
          <p:nvPr/>
        </p:nvCxnSpPr>
        <p:spPr>
          <a:xfrm flipV="1">
            <a:off x="8004882" y="2549537"/>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8BD7332D-4C0A-43AC-B0BF-151F0EFD942A}"/>
              </a:ext>
            </a:extLst>
          </p:cNvPr>
          <p:cNvSpPr txBox="1"/>
          <p:nvPr/>
        </p:nvSpPr>
        <p:spPr>
          <a:xfrm>
            <a:off x="6620874" y="2477967"/>
            <a:ext cx="748647"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0.25</a:t>
            </a:r>
            <a:endParaRPr lang="en-GB" sz="1100" dirty="0">
              <a:solidFill>
                <a:srgbClr val="FF0000"/>
              </a:solidFill>
              <a:latin typeface="Comic Sans MS" panose="030F0702030302020204" pitchFamily="66" charset="0"/>
            </a:endParaRPr>
          </a:p>
        </p:txBody>
      </p:sp>
      <p:sp>
        <p:nvSpPr>
          <p:cNvPr id="5" name="テキスト ボックス 4">
            <a:extLst>
              <a:ext uri="{FF2B5EF4-FFF2-40B4-BE49-F238E27FC236}">
                <a16:creationId xmlns:a16="http://schemas.microsoft.com/office/drawing/2014/main" id="{2E6659EF-E0CE-4902-9C93-0262676EA23A}"/>
              </a:ext>
            </a:extLst>
          </p:cNvPr>
          <p:cNvSpPr txBox="1"/>
          <p:nvPr/>
        </p:nvSpPr>
        <p:spPr>
          <a:xfrm>
            <a:off x="4236319" y="3503779"/>
            <a:ext cx="4771879" cy="1600438"/>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the interquartile range will be the difference between the two values we calculated</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This is equal to 2.02, to 2dp</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r>
              <a:rPr lang="en-US" sz="1400" dirty="0">
                <a:solidFill>
                  <a:srgbClr val="FF0000"/>
                </a:solidFill>
                <a:latin typeface="Comic Sans MS" panose="030F0702030302020204" pitchFamily="66" charset="0"/>
                <a:sym typeface="Wingdings" panose="05000000000000000000" pitchFamily="2" charset="2"/>
              </a:rPr>
              <a:t>(note that we could also find the difference between the Median and the LQ, and just double that!)</a:t>
            </a:r>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A702AC1B-5F6A-4442-89FC-4D0C3CAFFCD0}"/>
                  </a:ext>
                </a:extLst>
              </p:cNvPr>
              <p:cNvSpPr txBox="1"/>
              <p:nvPr/>
            </p:nvSpPr>
            <p:spPr>
              <a:xfrm>
                <a:off x="1676519" y="4542800"/>
                <a:ext cx="10808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20.38</m:t>
                      </m:r>
                      <m:r>
                        <a:rPr lang="en-US" sz="1400" b="0" i="1" dirty="0" smtClean="0">
                          <a:solidFill>
                            <a:srgbClr val="FF0000"/>
                          </a:solidFill>
                          <a:latin typeface="Cambria Math" panose="02040503050406030204" pitchFamily="18" charset="0"/>
                        </a:rPr>
                        <m:t>𝑐𝑚</m:t>
                      </m:r>
                    </m:oMath>
                  </m:oMathPara>
                </a14:m>
                <a:endParaRPr lang="en-GB" sz="1400" dirty="0">
                  <a:solidFill>
                    <a:srgbClr val="FF0000"/>
                  </a:solidFill>
                </a:endParaRPr>
              </a:p>
            </p:txBody>
          </p:sp>
        </mc:Choice>
        <mc:Fallback xmlns="">
          <p:sp>
            <p:nvSpPr>
              <p:cNvPr id="53" name="テキスト ボックス 52">
                <a:extLst>
                  <a:ext uri="{FF2B5EF4-FFF2-40B4-BE49-F238E27FC236}">
                    <a16:creationId xmlns:a16="http://schemas.microsoft.com/office/drawing/2014/main" id="{A702AC1B-5F6A-4442-89FC-4D0C3CAFFCD0}"/>
                  </a:ext>
                </a:extLst>
              </p:cNvPr>
              <p:cNvSpPr txBox="1">
                <a:spLocks noRot="1" noChangeAspect="1" noMove="1" noResize="1" noEditPoints="1" noAdjustHandles="1" noChangeArrowheads="1" noChangeShapeType="1" noTextEdit="1"/>
              </p:cNvSpPr>
              <p:nvPr/>
            </p:nvSpPr>
            <p:spPr>
              <a:xfrm>
                <a:off x="1676519" y="4542800"/>
                <a:ext cx="1080809" cy="307777"/>
              </a:xfrm>
              <a:prstGeom prst="rect">
                <a:avLst/>
              </a:prstGeom>
              <a:blipFill>
                <a:blip r:embed="rId11"/>
                <a:stretch>
                  <a:fillRect/>
                </a:stretch>
              </a:blipFill>
            </p:spPr>
            <p:txBody>
              <a:bodyPr/>
              <a:lstStyle/>
              <a:p>
                <a:r>
                  <a:rPr lang="en-GB">
                    <a:noFill/>
                  </a:rPr>
                  <a:t> </a:t>
                </a:r>
              </a:p>
            </p:txBody>
          </p:sp>
        </mc:Fallback>
      </mc:AlternateContent>
      <p:cxnSp>
        <p:nvCxnSpPr>
          <p:cNvPr id="23" name="直線矢印コネクタ 22">
            <a:extLst>
              <a:ext uri="{FF2B5EF4-FFF2-40B4-BE49-F238E27FC236}">
                <a16:creationId xmlns:a16="http://schemas.microsoft.com/office/drawing/2014/main" id="{D737936E-5726-4AF2-9C39-1F61ECDB14A9}"/>
              </a:ext>
            </a:extLst>
          </p:cNvPr>
          <p:cNvCxnSpPr>
            <a:cxnSpLocks/>
          </p:cNvCxnSpPr>
          <p:nvPr/>
        </p:nvCxnSpPr>
        <p:spPr>
          <a:xfrm flipV="1">
            <a:off x="7423952" y="2566135"/>
            <a:ext cx="0" cy="45424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7A70D6E9-EB02-4410-8B38-C797FA6AEDF4}"/>
                  </a:ext>
                </a:extLst>
              </p:cNvPr>
              <p:cNvSpPr txBox="1"/>
              <p:nvPr/>
            </p:nvSpPr>
            <p:spPr>
              <a:xfrm>
                <a:off x="1658764" y="5386179"/>
                <a:ext cx="98142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m:t>
                      </m:r>
                      <m:r>
                        <a:rPr lang="en-US" sz="1400" b="0" i="1" dirty="0" smtClean="0">
                          <a:solidFill>
                            <a:srgbClr val="FF0000"/>
                          </a:solidFill>
                          <a:latin typeface="Cambria Math" panose="02040503050406030204" pitchFamily="18" charset="0"/>
                        </a:rPr>
                        <m:t>2.02</m:t>
                      </m:r>
                      <m:r>
                        <a:rPr lang="en-US" sz="1400" b="0" i="1" dirty="0" smtClean="0">
                          <a:solidFill>
                            <a:srgbClr val="FF0000"/>
                          </a:solidFill>
                          <a:latin typeface="Cambria Math" panose="02040503050406030204" pitchFamily="18" charset="0"/>
                        </a:rPr>
                        <m:t>𝑐𝑚</m:t>
                      </m:r>
                    </m:oMath>
                  </m:oMathPara>
                </a14:m>
                <a:endParaRPr lang="en-GB" sz="1400" dirty="0">
                  <a:solidFill>
                    <a:srgbClr val="FF0000"/>
                  </a:solidFill>
                </a:endParaRPr>
              </a:p>
            </p:txBody>
          </p:sp>
        </mc:Choice>
        <mc:Fallback xmlns="">
          <p:sp>
            <p:nvSpPr>
              <p:cNvPr id="37" name="テキスト ボックス 36">
                <a:extLst>
                  <a:ext uri="{FF2B5EF4-FFF2-40B4-BE49-F238E27FC236}">
                    <a16:creationId xmlns:a16="http://schemas.microsoft.com/office/drawing/2014/main" id="{7A70D6E9-EB02-4410-8B38-C797FA6AEDF4}"/>
                  </a:ext>
                </a:extLst>
              </p:cNvPr>
              <p:cNvSpPr txBox="1">
                <a:spLocks noRot="1" noChangeAspect="1" noMove="1" noResize="1" noEditPoints="1" noAdjustHandles="1" noChangeArrowheads="1" noChangeShapeType="1" noTextEdit="1"/>
              </p:cNvSpPr>
              <p:nvPr/>
            </p:nvSpPr>
            <p:spPr>
              <a:xfrm>
                <a:off x="1658764" y="5386179"/>
                <a:ext cx="981423" cy="307777"/>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9469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3D</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465179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set of normally distributed data can be coded so it fits the standard normal distribution</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sym typeface="Wingdings" panose="05000000000000000000" pitchFamily="2" charset="2"/>
              </a:rPr>
              <a:t> The standard normal distribution has a mean of 0 and a standard deviation of 1</a:t>
            </a:r>
            <a:endParaRPr lang="en-GB" sz="14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p:grpSp>
        <p:nvGrpSpPr>
          <p:cNvPr id="6" name="グループ化 5">
            <a:extLst>
              <a:ext uri="{FF2B5EF4-FFF2-40B4-BE49-F238E27FC236}">
                <a16:creationId xmlns:a16="http://schemas.microsoft.com/office/drawing/2014/main" id="{CB49DDEE-CDE3-4CBB-9D02-705283F46FFC}"/>
              </a:ext>
            </a:extLst>
          </p:cNvPr>
          <p:cNvGrpSpPr/>
          <p:nvPr/>
        </p:nvGrpSpPr>
        <p:grpSpPr>
          <a:xfrm>
            <a:off x="6020578" y="3898942"/>
            <a:ext cx="2314772" cy="2087293"/>
            <a:chOff x="4499342" y="1196752"/>
            <a:chExt cx="4321250" cy="3985257"/>
          </a:xfrm>
        </p:grpSpPr>
        <p:cxnSp>
          <p:nvCxnSpPr>
            <p:cNvPr id="7" name="直線矢印コネクタ 6">
              <a:extLst>
                <a:ext uri="{FF2B5EF4-FFF2-40B4-BE49-F238E27FC236}">
                  <a16:creationId xmlns:a16="http://schemas.microsoft.com/office/drawing/2014/main" id="{07E8CB74-3E11-488D-9899-B1429E41A304}"/>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C29A8711-FCE8-4DCC-B1F2-6ADBFE2C1E01}"/>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9785A712-1209-432A-A6FE-5AF510710C8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0" name="テキスト ボックス 9">
              <a:extLst>
                <a:ext uri="{FF2B5EF4-FFF2-40B4-BE49-F238E27FC236}">
                  <a16:creationId xmlns:a16="http://schemas.microsoft.com/office/drawing/2014/main" id="{81FF4514-4246-400B-806E-BE24995F1506}"/>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1" name="グループ化 10">
              <a:extLst>
                <a:ext uri="{FF2B5EF4-FFF2-40B4-BE49-F238E27FC236}">
                  <a16:creationId xmlns:a16="http://schemas.microsoft.com/office/drawing/2014/main" id="{14F8688C-275F-4B48-8C8E-F39C1861D616}"/>
                </a:ext>
              </a:extLst>
            </p:cNvPr>
            <p:cNvGrpSpPr/>
            <p:nvPr/>
          </p:nvGrpSpPr>
          <p:grpSpPr>
            <a:xfrm>
              <a:off x="5058300" y="1628800"/>
              <a:ext cx="3637208" cy="2973657"/>
              <a:chOff x="5004048" y="1412776"/>
              <a:chExt cx="3637208" cy="2973657"/>
            </a:xfrm>
          </p:grpSpPr>
          <p:sp>
            <p:nvSpPr>
              <p:cNvPr id="12" name="Freeform 22">
                <a:extLst>
                  <a:ext uri="{FF2B5EF4-FFF2-40B4-BE49-F238E27FC236}">
                    <a16:creationId xmlns:a16="http://schemas.microsoft.com/office/drawing/2014/main" id="{9A3B99B7-33DE-4978-91F3-D0F625CBEAB3}"/>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2">
                <a:extLst>
                  <a:ext uri="{FF2B5EF4-FFF2-40B4-BE49-F238E27FC236}">
                    <a16:creationId xmlns:a16="http://schemas.microsoft.com/office/drawing/2014/main" id="{4202AB62-88A3-4454-8D71-CC6D8AC45B6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9AF9B2D1-4F5B-4935-A5E4-FCC5EA33D39D}"/>
                  </a:ext>
                </a:extLst>
              </p:cNvPr>
              <p:cNvSpPr txBox="1"/>
              <p:nvPr/>
            </p:nvSpPr>
            <p:spPr>
              <a:xfrm>
                <a:off x="7718285" y="3870830"/>
                <a:ext cx="8000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14" name="テキスト ボックス 13">
                <a:extLst>
                  <a:ext uri="{FF2B5EF4-FFF2-40B4-BE49-F238E27FC236}">
                    <a16:creationId xmlns:a16="http://schemas.microsoft.com/office/drawing/2014/main" id="{9AF9B2D1-4F5B-4935-A5E4-FCC5EA33D39D}"/>
                  </a:ext>
                </a:extLst>
              </p:cNvPr>
              <p:cNvSpPr txBox="1">
                <a:spLocks noRot="1" noChangeAspect="1" noMove="1" noResize="1" noEditPoints="1" noAdjustHandles="1" noChangeArrowheads="1" noChangeShapeType="1" noTextEdit="1"/>
              </p:cNvSpPr>
              <p:nvPr/>
            </p:nvSpPr>
            <p:spPr>
              <a:xfrm>
                <a:off x="7718285" y="3870830"/>
                <a:ext cx="800027" cy="369332"/>
              </a:xfrm>
              <a:prstGeom prst="rect">
                <a:avLst/>
              </a:prstGeom>
              <a:blipFill>
                <a:blip r:embed="rId2"/>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139B0B8E-A217-440E-AF9F-471CA844A682}"/>
                  </a:ext>
                </a:extLst>
              </p:cNvPr>
              <p:cNvSpPr txBox="1"/>
              <p:nvPr/>
            </p:nvSpPr>
            <p:spPr>
              <a:xfrm>
                <a:off x="7719764" y="4218538"/>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m:t>
                      </m:r>
                    </m:oMath>
                  </m:oMathPara>
                </a14:m>
                <a:endParaRPr lang="en-GB" dirty="0"/>
              </a:p>
            </p:txBody>
          </p:sp>
        </mc:Choice>
        <mc:Fallback xmlns="">
          <p:sp>
            <p:nvSpPr>
              <p:cNvPr id="15" name="テキスト ボックス 14">
                <a:extLst>
                  <a:ext uri="{FF2B5EF4-FFF2-40B4-BE49-F238E27FC236}">
                    <a16:creationId xmlns:a16="http://schemas.microsoft.com/office/drawing/2014/main" id="{139B0B8E-A217-440E-AF9F-471CA844A682}"/>
                  </a:ext>
                </a:extLst>
              </p:cNvPr>
              <p:cNvSpPr txBox="1">
                <a:spLocks noRot="1" noChangeAspect="1" noMove="1" noResize="1" noEditPoints="1" noAdjustHandles="1" noChangeArrowheads="1" noChangeShapeType="1" noTextEdit="1"/>
              </p:cNvSpPr>
              <p:nvPr/>
            </p:nvSpPr>
            <p:spPr>
              <a:xfrm>
                <a:off x="7719764" y="4218538"/>
                <a:ext cx="807464" cy="369332"/>
              </a:xfrm>
              <a:prstGeom prst="rect">
                <a:avLst/>
              </a:prstGeom>
              <a:blipFill>
                <a:blip r:embed="rId3"/>
                <a:stretch>
                  <a:fillRect/>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9F4E32C6-A39C-4B4A-B2F3-84BC6A269F6B}"/>
              </a:ext>
            </a:extLst>
          </p:cNvPr>
          <p:cNvCxnSpPr>
            <a:cxnSpLocks/>
          </p:cNvCxnSpPr>
          <p:nvPr/>
        </p:nvCxnSpPr>
        <p:spPr>
          <a:xfrm flipV="1">
            <a:off x="7293837" y="4125229"/>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848BB8B5-A865-46BC-A506-817553AAB675}"/>
                  </a:ext>
                </a:extLst>
              </p:cNvPr>
              <p:cNvSpPr txBox="1"/>
              <p:nvPr/>
            </p:nvSpPr>
            <p:spPr>
              <a:xfrm>
                <a:off x="7192124" y="5699290"/>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25" name="テキスト ボックス 24">
                <a:extLst>
                  <a:ext uri="{FF2B5EF4-FFF2-40B4-BE49-F238E27FC236}">
                    <a16:creationId xmlns:a16="http://schemas.microsoft.com/office/drawing/2014/main" id="{848BB8B5-A865-46BC-A506-817553AAB675}"/>
                  </a:ext>
                </a:extLst>
              </p:cNvPr>
              <p:cNvSpPr txBox="1">
                <a:spLocks noRot="1" noChangeAspect="1" noMove="1" noResize="1" noEditPoints="1" noAdjustHandles="1" noChangeArrowheads="1" noChangeShapeType="1" noTextEdit="1"/>
              </p:cNvSpPr>
              <p:nvPr/>
            </p:nvSpPr>
            <p:spPr>
              <a:xfrm>
                <a:off x="7192124" y="5699290"/>
                <a:ext cx="275514" cy="261610"/>
              </a:xfrm>
              <a:prstGeom prst="rect">
                <a:avLst/>
              </a:prstGeom>
              <a:blipFill>
                <a:blip r:embed="rId4"/>
                <a:stretch>
                  <a:fillRect/>
                </a:stretch>
              </a:blipFill>
            </p:spPr>
            <p:txBody>
              <a:bodyPr/>
              <a:lstStyle/>
              <a:p>
                <a:r>
                  <a:rPr lang="en-GB">
                    <a:noFill/>
                  </a:rPr>
                  <a:t> </a:t>
                </a:r>
              </a:p>
            </p:txBody>
          </p:sp>
        </mc:Fallback>
      </mc:AlternateContent>
      <p:grpSp>
        <p:nvGrpSpPr>
          <p:cNvPr id="28" name="グループ化 27">
            <a:extLst>
              <a:ext uri="{FF2B5EF4-FFF2-40B4-BE49-F238E27FC236}">
                <a16:creationId xmlns:a16="http://schemas.microsoft.com/office/drawing/2014/main" id="{AADC8C68-947F-4188-9D5B-9C88FFE634C6}"/>
              </a:ext>
            </a:extLst>
          </p:cNvPr>
          <p:cNvGrpSpPr/>
          <p:nvPr/>
        </p:nvGrpSpPr>
        <p:grpSpPr>
          <a:xfrm>
            <a:off x="6004301" y="1290387"/>
            <a:ext cx="2314772" cy="2087293"/>
            <a:chOff x="4499342" y="1196752"/>
            <a:chExt cx="4321250" cy="3985257"/>
          </a:xfrm>
        </p:grpSpPr>
        <p:cxnSp>
          <p:nvCxnSpPr>
            <p:cNvPr id="33" name="直線矢印コネクタ 32">
              <a:extLst>
                <a:ext uri="{FF2B5EF4-FFF2-40B4-BE49-F238E27FC236}">
                  <a16:creationId xmlns:a16="http://schemas.microsoft.com/office/drawing/2014/main" id="{9B07BE7F-0D7C-4A9E-8469-85B8A7FAA108}"/>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1DAB5674-4067-4602-9D99-ECE3AF29E89F}"/>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4605CAF-5507-4299-A3E0-8ACC34BE9B14}"/>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6" name="テキスト ボックス 35">
              <a:extLst>
                <a:ext uri="{FF2B5EF4-FFF2-40B4-BE49-F238E27FC236}">
                  <a16:creationId xmlns:a16="http://schemas.microsoft.com/office/drawing/2014/main" id="{72C57851-CBA7-4DAA-8B12-83F24AD4D6A0}"/>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7" name="グループ化 36">
              <a:extLst>
                <a:ext uri="{FF2B5EF4-FFF2-40B4-BE49-F238E27FC236}">
                  <a16:creationId xmlns:a16="http://schemas.microsoft.com/office/drawing/2014/main" id="{75102765-F689-4F3D-822B-EAD99EE053F4}"/>
                </a:ext>
              </a:extLst>
            </p:cNvPr>
            <p:cNvGrpSpPr/>
            <p:nvPr/>
          </p:nvGrpSpPr>
          <p:grpSpPr>
            <a:xfrm>
              <a:off x="5058300" y="1628800"/>
              <a:ext cx="3637208" cy="2973657"/>
              <a:chOff x="5004048" y="1412776"/>
              <a:chExt cx="3637208" cy="2973657"/>
            </a:xfrm>
          </p:grpSpPr>
          <p:sp>
            <p:nvSpPr>
              <p:cNvPr id="38" name="Freeform 22">
                <a:extLst>
                  <a:ext uri="{FF2B5EF4-FFF2-40B4-BE49-F238E27FC236}">
                    <a16:creationId xmlns:a16="http://schemas.microsoft.com/office/drawing/2014/main" id="{AE3B03A5-2921-49F1-9C71-9E842A12177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22">
                <a:extLst>
                  <a:ext uri="{FF2B5EF4-FFF2-40B4-BE49-F238E27FC236}">
                    <a16:creationId xmlns:a16="http://schemas.microsoft.com/office/drawing/2014/main" id="{7F860E28-05D8-4C73-90E0-934E5447FB6D}"/>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708E264-127E-443B-944D-8736EC886E1B}"/>
                  </a:ext>
                </a:extLst>
              </p:cNvPr>
              <p:cNvSpPr txBox="1"/>
              <p:nvPr/>
            </p:nvSpPr>
            <p:spPr>
              <a:xfrm>
                <a:off x="7702008" y="1262275"/>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=25</m:t>
                      </m:r>
                    </m:oMath>
                  </m:oMathPara>
                </a14:m>
                <a:endParaRPr lang="en-GB" dirty="0"/>
              </a:p>
            </p:txBody>
          </p:sp>
        </mc:Choice>
        <mc:Fallback xmlns="">
          <p:sp>
            <p:nvSpPr>
              <p:cNvPr id="29" name="テキスト ボックス 28">
                <a:extLst>
                  <a:ext uri="{FF2B5EF4-FFF2-40B4-BE49-F238E27FC236}">
                    <a16:creationId xmlns:a16="http://schemas.microsoft.com/office/drawing/2014/main" id="{C708E264-127E-443B-944D-8736EC886E1B}"/>
                  </a:ext>
                </a:extLst>
              </p:cNvPr>
              <p:cNvSpPr txBox="1">
                <a:spLocks noRot="1" noChangeAspect="1" noMove="1" noResize="1" noEditPoints="1" noAdjustHandles="1" noChangeArrowheads="1" noChangeShapeType="1" noTextEdit="1"/>
              </p:cNvSpPr>
              <p:nvPr/>
            </p:nvSpPr>
            <p:spPr>
              <a:xfrm>
                <a:off x="7702008" y="1262275"/>
                <a:ext cx="928267" cy="369332"/>
              </a:xfrm>
              <a:prstGeom prst="rect">
                <a:avLst/>
              </a:prstGeom>
              <a:blipFill>
                <a:blip r:embed="rId5"/>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1B43624-380B-4396-A8FA-D4F2E15496B5}"/>
                  </a:ext>
                </a:extLst>
              </p:cNvPr>
              <p:cNvSpPr txBox="1"/>
              <p:nvPr/>
            </p:nvSpPr>
            <p:spPr>
              <a:xfrm>
                <a:off x="7703487" y="1609983"/>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=3</m:t>
                      </m:r>
                    </m:oMath>
                  </m:oMathPara>
                </a14:m>
                <a:endParaRPr lang="en-GB" dirty="0"/>
              </a:p>
            </p:txBody>
          </p:sp>
        </mc:Choice>
        <mc:Fallback xmlns="">
          <p:sp>
            <p:nvSpPr>
              <p:cNvPr id="30" name="テキスト ボックス 29">
                <a:extLst>
                  <a:ext uri="{FF2B5EF4-FFF2-40B4-BE49-F238E27FC236}">
                    <a16:creationId xmlns:a16="http://schemas.microsoft.com/office/drawing/2014/main" id="{F1B43624-380B-4396-A8FA-D4F2E15496B5}"/>
                  </a:ext>
                </a:extLst>
              </p:cNvPr>
              <p:cNvSpPr txBox="1">
                <a:spLocks noRot="1" noChangeAspect="1" noMove="1" noResize="1" noEditPoints="1" noAdjustHandles="1" noChangeArrowheads="1" noChangeShapeType="1" noTextEdit="1"/>
              </p:cNvSpPr>
              <p:nvPr/>
            </p:nvSpPr>
            <p:spPr>
              <a:xfrm>
                <a:off x="7703487" y="1609983"/>
                <a:ext cx="807464" cy="369332"/>
              </a:xfrm>
              <a:prstGeom prst="rect">
                <a:avLst/>
              </a:prstGeom>
              <a:blipFill>
                <a:blip r:embed="rId6"/>
                <a:stretch>
                  <a:fillRect/>
                </a:stretch>
              </a:blipFill>
            </p:spPr>
            <p:txBody>
              <a:bodyPr/>
              <a:lstStyle/>
              <a:p>
                <a:r>
                  <a:rPr lang="en-GB">
                    <a:noFill/>
                  </a:rPr>
                  <a:t> </a:t>
                </a:r>
              </a:p>
            </p:txBody>
          </p:sp>
        </mc:Fallback>
      </mc:AlternateContent>
      <p:cxnSp>
        <p:nvCxnSpPr>
          <p:cNvPr id="31" name="直線矢印コネクタ 30">
            <a:extLst>
              <a:ext uri="{FF2B5EF4-FFF2-40B4-BE49-F238E27FC236}">
                <a16:creationId xmlns:a16="http://schemas.microsoft.com/office/drawing/2014/main" id="{87FE8939-CE23-4151-A405-C3890725391A}"/>
              </a:ext>
            </a:extLst>
          </p:cNvPr>
          <p:cNvCxnSpPr>
            <a:cxnSpLocks/>
          </p:cNvCxnSpPr>
          <p:nvPr/>
        </p:nvCxnSpPr>
        <p:spPr>
          <a:xfrm flipV="1">
            <a:off x="7277560" y="151667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B884E5C7-7F18-424E-B4E8-DE58755F2391}"/>
                  </a:ext>
                </a:extLst>
              </p:cNvPr>
              <p:cNvSpPr txBox="1"/>
              <p:nvPr/>
            </p:nvSpPr>
            <p:spPr>
              <a:xfrm>
                <a:off x="7175847" y="309073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25</m:t>
                      </m:r>
                    </m:oMath>
                  </m:oMathPara>
                </a14:m>
                <a:endParaRPr lang="en-GB" sz="1100" dirty="0">
                  <a:solidFill>
                    <a:srgbClr val="0000FF"/>
                  </a:solidFill>
                  <a:latin typeface="Comic Sans MS" panose="030F0702030302020204" pitchFamily="66" charset="0"/>
                </a:endParaRPr>
              </a:p>
            </p:txBody>
          </p:sp>
        </mc:Choice>
        <mc:Fallback xmlns="">
          <p:sp>
            <p:nvSpPr>
              <p:cNvPr id="32" name="テキスト ボックス 31">
                <a:extLst>
                  <a:ext uri="{FF2B5EF4-FFF2-40B4-BE49-F238E27FC236}">
                    <a16:creationId xmlns:a16="http://schemas.microsoft.com/office/drawing/2014/main" id="{B884E5C7-7F18-424E-B4E8-DE58755F2391}"/>
                  </a:ext>
                </a:extLst>
              </p:cNvPr>
              <p:cNvSpPr txBox="1">
                <a:spLocks noRot="1" noChangeAspect="1" noMove="1" noResize="1" noEditPoints="1" noAdjustHandles="1" noChangeArrowheads="1" noChangeShapeType="1" noTextEdit="1"/>
              </p:cNvSpPr>
              <p:nvPr/>
            </p:nvSpPr>
            <p:spPr>
              <a:xfrm>
                <a:off x="7175847" y="3090735"/>
                <a:ext cx="275514" cy="261610"/>
              </a:xfrm>
              <a:prstGeom prst="rect">
                <a:avLst/>
              </a:prstGeom>
              <a:blipFill>
                <a:blip r:embed="rId7"/>
                <a:stretch>
                  <a:fillRect l="-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47A3E958-DC7B-4A06-BDE5-2211FC0F35CD}"/>
                  </a:ext>
                </a:extLst>
              </p:cNvPr>
              <p:cNvSpPr txBox="1"/>
              <p:nvPr/>
            </p:nvSpPr>
            <p:spPr>
              <a:xfrm>
                <a:off x="4261282" y="1997476"/>
                <a:ext cx="1864613" cy="369332"/>
              </a:xfrm>
              <a:prstGeom prst="rect">
                <a:avLst/>
              </a:prstGeom>
              <a:noFill/>
            </p:spPr>
            <p:txBody>
              <a:bodyPr wrap="none" rtlCol="0">
                <a:spAutoFit/>
              </a:bodyPr>
              <a:lstStyle/>
              <a:p>
                <a:r>
                  <a:rPr lang="en-US" dirty="0">
                    <a:latin typeface="Comic Sans MS" panose="030F0702030302020204" pitchFamily="66" charset="0"/>
                  </a:rPr>
                  <a:t>Let</a:t>
                </a:r>
                <a:r>
                  <a:rPr lang="en-US" dirty="0"/>
                  <a:t>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(25,</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3</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40" name="テキスト ボックス 39">
                <a:extLst>
                  <a:ext uri="{FF2B5EF4-FFF2-40B4-BE49-F238E27FC236}">
                    <a16:creationId xmlns:a16="http://schemas.microsoft.com/office/drawing/2014/main" id="{47A3E958-DC7B-4A06-BDE5-2211FC0F35CD}"/>
                  </a:ext>
                </a:extLst>
              </p:cNvPr>
              <p:cNvSpPr txBox="1">
                <a:spLocks noRot="1" noChangeAspect="1" noMove="1" noResize="1" noEditPoints="1" noAdjustHandles="1" noChangeArrowheads="1" noChangeShapeType="1" noTextEdit="1"/>
              </p:cNvSpPr>
              <p:nvPr/>
            </p:nvSpPr>
            <p:spPr>
              <a:xfrm>
                <a:off x="4261282" y="1997476"/>
                <a:ext cx="1864613" cy="369332"/>
              </a:xfrm>
              <a:prstGeom prst="rect">
                <a:avLst/>
              </a:prstGeom>
              <a:blipFill>
                <a:blip r:embed="rId8"/>
                <a:stretch>
                  <a:fillRect l="-2614" t="-10000" r="-327"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AC581CF6-AD1E-469A-B578-E86428598AF0}"/>
                  </a:ext>
                </a:extLst>
              </p:cNvPr>
              <p:cNvSpPr txBox="1"/>
              <p:nvPr/>
            </p:nvSpPr>
            <p:spPr>
              <a:xfrm>
                <a:off x="4200617" y="4742157"/>
                <a:ext cx="1879810" cy="369332"/>
              </a:xfrm>
              <a:prstGeom prst="rect">
                <a:avLst/>
              </a:prstGeom>
              <a:noFill/>
            </p:spPr>
            <p:txBody>
              <a:bodyPr wrap="none" rtlCol="0">
                <a:spAutoFit/>
              </a:bodyPr>
              <a:lstStyle/>
              <a:p>
                <a:r>
                  <a:rPr lang="en-US" dirty="0">
                    <a:latin typeface="Comic Sans MS" panose="030F0702030302020204" pitchFamily="66" charset="0"/>
                  </a:rPr>
                  <a:t>Then</a:t>
                </a:r>
                <a:r>
                  <a:rPr lang="en-US" dirty="0"/>
                  <a:t> </a:t>
                </a:r>
                <a14:m>
                  <m:oMath xmlns:m="http://schemas.openxmlformats.org/officeDocument/2006/math">
                    <m:r>
                      <m:rPr>
                        <m:sty m:val="p"/>
                      </m:rPr>
                      <a:rPr lang="en-US" b="0" i="0" smtClean="0">
                        <a:latin typeface="Cambria Math" panose="02040503050406030204" pitchFamily="18" charset="0"/>
                      </a:rPr>
                      <m:t>Z</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41" name="テキスト ボックス 40">
                <a:extLst>
                  <a:ext uri="{FF2B5EF4-FFF2-40B4-BE49-F238E27FC236}">
                    <a16:creationId xmlns:a16="http://schemas.microsoft.com/office/drawing/2014/main" id="{AC581CF6-AD1E-469A-B578-E86428598AF0}"/>
                  </a:ext>
                </a:extLst>
              </p:cNvPr>
              <p:cNvSpPr txBox="1">
                <a:spLocks noRot="1" noChangeAspect="1" noMove="1" noResize="1" noEditPoints="1" noAdjustHandles="1" noChangeArrowheads="1" noChangeShapeType="1" noTextEdit="1"/>
              </p:cNvSpPr>
              <p:nvPr/>
            </p:nvSpPr>
            <p:spPr>
              <a:xfrm>
                <a:off x="4200617" y="4742157"/>
                <a:ext cx="1879810" cy="369332"/>
              </a:xfrm>
              <a:prstGeom prst="rect">
                <a:avLst/>
              </a:prstGeom>
              <a:blipFill>
                <a:blip r:embed="rId9"/>
                <a:stretch>
                  <a:fillRect l="-2597" t="-10000" r="-325" b="-26667"/>
                </a:stretch>
              </a:blipFill>
            </p:spPr>
            <p:txBody>
              <a:bodyPr/>
              <a:lstStyle/>
              <a:p>
                <a:r>
                  <a:rPr lang="en-GB">
                    <a:noFill/>
                  </a:rPr>
                  <a:t> </a:t>
                </a:r>
              </a:p>
            </p:txBody>
          </p:sp>
        </mc:Fallback>
      </mc:AlternateContent>
      <p:cxnSp>
        <p:nvCxnSpPr>
          <p:cNvPr id="42" name="直線矢印コネクタ 41">
            <a:extLst>
              <a:ext uri="{FF2B5EF4-FFF2-40B4-BE49-F238E27FC236}">
                <a16:creationId xmlns:a16="http://schemas.microsoft.com/office/drawing/2014/main" id="{6DE3B1A6-1B66-4344-A525-B7B1B4B52A1B}"/>
              </a:ext>
            </a:extLst>
          </p:cNvPr>
          <p:cNvCxnSpPr>
            <a:cxnSpLocks/>
          </p:cNvCxnSpPr>
          <p:nvPr/>
        </p:nvCxnSpPr>
        <p:spPr>
          <a:xfrm flipV="1">
            <a:off x="7770827" y="2942376"/>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6CEDBE65-781A-4DE2-9310-ACF28C93CA7B}"/>
                  </a:ext>
                </a:extLst>
              </p:cNvPr>
              <p:cNvSpPr txBox="1"/>
              <p:nvPr/>
            </p:nvSpPr>
            <p:spPr>
              <a:xfrm>
                <a:off x="7667810" y="309073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31</m:t>
                      </m:r>
                    </m:oMath>
                  </m:oMathPara>
                </a14:m>
                <a:endParaRPr lang="en-GB" sz="1100" dirty="0">
                  <a:solidFill>
                    <a:srgbClr val="0000FF"/>
                  </a:solidFill>
                  <a:latin typeface="Comic Sans MS" panose="030F0702030302020204" pitchFamily="66" charset="0"/>
                </a:endParaRPr>
              </a:p>
            </p:txBody>
          </p:sp>
        </mc:Choice>
        <mc:Fallback xmlns="">
          <p:sp>
            <p:nvSpPr>
              <p:cNvPr id="44" name="テキスト ボックス 43">
                <a:extLst>
                  <a:ext uri="{FF2B5EF4-FFF2-40B4-BE49-F238E27FC236}">
                    <a16:creationId xmlns:a16="http://schemas.microsoft.com/office/drawing/2014/main" id="{6CEDBE65-781A-4DE2-9310-ACF28C93CA7B}"/>
                  </a:ext>
                </a:extLst>
              </p:cNvPr>
              <p:cNvSpPr txBox="1">
                <a:spLocks noRot="1" noChangeAspect="1" noMove="1" noResize="1" noEditPoints="1" noAdjustHandles="1" noChangeArrowheads="1" noChangeShapeType="1" noTextEdit="1"/>
              </p:cNvSpPr>
              <p:nvPr/>
            </p:nvSpPr>
            <p:spPr>
              <a:xfrm>
                <a:off x="7667810" y="3090736"/>
                <a:ext cx="275514" cy="261610"/>
              </a:xfrm>
              <a:prstGeom prst="rect">
                <a:avLst/>
              </a:prstGeom>
              <a:blipFill>
                <a:blip r:embed="rId10"/>
                <a:stretch>
                  <a:fillRect l="-4444"/>
                </a:stretch>
              </a:blipFill>
            </p:spPr>
            <p:txBody>
              <a:bodyPr/>
              <a:lstStyle/>
              <a:p>
                <a:r>
                  <a:rPr lang="en-GB">
                    <a:noFill/>
                  </a:rPr>
                  <a:t> </a:t>
                </a:r>
              </a:p>
            </p:txBody>
          </p:sp>
        </mc:Fallback>
      </mc:AlternateContent>
      <p:cxnSp>
        <p:nvCxnSpPr>
          <p:cNvPr id="45" name="直線矢印コネクタ 44">
            <a:extLst>
              <a:ext uri="{FF2B5EF4-FFF2-40B4-BE49-F238E27FC236}">
                <a16:creationId xmlns:a16="http://schemas.microsoft.com/office/drawing/2014/main" id="{DB4ED22A-9147-47D5-B8F1-141614BE02F6}"/>
              </a:ext>
            </a:extLst>
          </p:cNvPr>
          <p:cNvCxnSpPr>
            <a:cxnSpLocks/>
          </p:cNvCxnSpPr>
          <p:nvPr/>
        </p:nvCxnSpPr>
        <p:spPr>
          <a:xfrm flipV="1">
            <a:off x="7844207" y="5558828"/>
            <a:ext cx="0" cy="16447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131755F-4A10-41C0-8A39-6F25E1B4C56B}"/>
                  </a:ext>
                </a:extLst>
              </p:cNvPr>
              <p:cNvSpPr txBox="1"/>
              <p:nvPr/>
            </p:nvSpPr>
            <p:spPr>
              <a:xfrm>
                <a:off x="7732137" y="570207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2</m:t>
                      </m:r>
                    </m:oMath>
                  </m:oMathPara>
                </a14:m>
                <a:endParaRPr lang="en-GB" sz="1100" dirty="0">
                  <a:solidFill>
                    <a:srgbClr val="0000FF"/>
                  </a:solidFill>
                  <a:latin typeface="Comic Sans MS" panose="030F0702030302020204" pitchFamily="66" charset="0"/>
                </a:endParaRPr>
              </a:p>
            </p:txBody>
          </p:sp>
        </mc:Choice>
        <mc:Fallback xmlns="">
          <p:sp>
            <p:nvSpPr>
              <p:cNvPr id="46" name="テキスト ボックス 45">
                <a:extLst>
                  <a:ext uri="{FF2B5EF4-FFF2-40B4-BE49-F238E27FC236}">
                    <a16:creationId xmlns:a16="http://schemas.microsoft.com/office/drawing/2014/main" id="{D131755F-4A10-41C0-8A39-6F25E1B4C56B}"/>
                  </a:ext>
                </a:extLst>
              </p:cNvPr>
              <p:cNvSpPr txBox="1">
                <a:spLocks noRot="1" noChangeAspect="1" noMove="1" noResize="1" noEditPoints="1" noAdjustHandles="1" noChangeArrowheads="1" noChangeShapeType="1" noTextEdit="1"/>
              </p:cNvSpPr>
              <p:nvPr/>
            </p:nvSpPr>
            <p:spPr>
              <a:xfrm>
                <a:off x="7732137" y="5702075"/>
                <a:ext cx="275514" cy="261610"/>
              </a:xfrm>
              <a:prstGeom prst="rect">
                <a:avLst/>
              </a:prstGeom>
              <a:blipFill>
                <a:blip r:embed="rId11"/>
                <a:stretch>
                  <a:fillRect/>
                </a:stretch>
              </a:blipFill>
            </p:spPr>
            <p:txBody>
              <a:bodyPr/>
              <a:lstStyle/>
              <a:p>
                <a:r>
                  <a:rPr lang="en-GB">
                    <a:noFill/>
                  </a:rPr>
                  <a:t> </a:t>
                </a:r>
              </a:p>
            </p:txBody>
          </p:sp>
        </mc:Fallback>
      </mc:AlternateContent>
      <p:sp>
        <p:nvSpPr>
          <p:cNvPr id="47" name="テキスト ボックス 46">
            <a:extLst>
              <a:ext uri="{FF2B5EF4-FFF2-40B4-BE49-F238E27FC236}">
                <a16:creationId xmlns:a16="http://schemas.microsoft.com/office/drawing/2014/main" id="{F1C26F66-2F2C-4E0E-9E7D-B200DBA1FC4D}"/>
              </a:ext>
            </a:extLst>
          </p:cNvPr>
          <p:cNvSpPr txBox="1"/>
          <p:nvPr/>
        </p:nvSpPr>
        <p:spPr>
          <a:xfrm>
            <a:off x="3812213" y="3097867"/>
            <a:ext cx="2398466" cy="1015663"/>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The coding will change all values in the same way, such that the mean becomes 0 and the standard deviation becomes 1</a:t>
            </a:r>
            <a:endParaRPr lang="en-GB" sz="1200" dirty="0">
              <a:solidFill>
                <a:srgbClr val="FF0000"/>
              </a:solidFill>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BACD7A36-63A7-43C5-8535-0FC69E867D2E}"/>
              </a:ext>
            </a:extLst>
          </p:cNvPr>
          <p:cNvSpPr txBox="1"/>
          <p:nvPr/>
        </p:nvSpPr>
        <p:spPr>
          <a:xfrm>
            <a:off x="307012" y="4988532"/>
            <a:ext cx="3341534" cy="120032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All values maintain their relative positions</a:t>
            </a:r>
          </a:p>
          <a:p>
            <a:pPr algn="ctr"/>
            <a:endParaRPr lang="en-US" sz="1200" dirty="0">
              <a:solidFill>
                <a:srgbClr val="FF0000"/>
              </a:solidFill>
              <a:latin typeface="Comic Sans MS" panose="030F0702030302020204" pitchFamily="66" charset="0"/>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So a value of 31 in the original distribution will become a value of 2 in the standard distribution (2 standard deviations above the mean)</a:t>
            </a:r>
          </a:p>
        </p:txBody>
      </p:sp>
      <p:sp>
        <p:nvSpPr>
          <p:cNvPr id="51" name="テキスト ボックス 50">
            <a:extLst>
              <a:ext uri="{FF2B5EF4-FFF2-40B4-BE49-F238E27FC236}">
                <a16:creationId xmlns:a16="http://schemas.microsoft.com/office/drawing/2014/main" id="{926FC787-BE1C-475C-9678-0BA1D16D7308}"/>
              </a:ext>
            </a:extLst>
          </p:cNvPr>
          <p:cNvSpPr txBox="1"/>
          <p:nvPr/>
        </p:nvSpPr>
        <p:spPr>
          <a:xfrm>
            <a:off x="5340739" y="6093054"/>
            <a:ext cx="373083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Note that the 2 diagrams are NOT TO SCALE!</a:t>
            </a:r>
            <a:endParaRPr lang="en-US" sz="1200" dirty="0">
              <a:solidFill>
                <a:srgbClr val="FF0000"/>
              </a:solidFill>
              <a:latin typeface="Comic Sans MS" panose="030F0702030302020204" pitchFamily="66" charset="0"/>
              <a:sym typeface="Wingdings" panose="05000000000000000000" pitchFamily="2" charset="2"/>
            </a:endParaRPr>
          </a:p>
        </p:txBody>
      </p:sp>
    </p:spTree>
    <p:extLst>
      <p:ext uri="{BB962C8B-B14F-4D97-AF65-F5344CB8AC3E}">
        <p14:creationId xmlns:p14="http://schemas.microsoft.com/office/powerpoint/2010/main" val="16592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linds(horizontal)">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linds(horizont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linds(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linds(horizontal)">
                                      <p:cBhvr>
                                        <p:cTn id="65" dur="500"/>
                                        <p:tgtEl>
                                          <p:spTgt spid="1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linds(horizontal)">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linds(horizontal)">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48">
                                            <p:txEl>
                                              <p:pRg st="0" end="0"/>
                                            </p:txEl>
                                          </p:spTgt>
                                        </p:tgtEl>
                                        <p:attrNameLst>
                                          <p:attrName>style.visibility</p:attrName>
                                        </p:attrNameLst>
                                      </p:cBhvr>
                                      <p:to>
                                        <p:strVal val="visible"/>
                                      </p:to>
                                    </p:set>
                                    <p:animEffect transition="in" filter="blinds(horizontal)">
                                      <p:cBhvr>
                                        <p:cTn id="78" dur="500"/>
                                        <p:tgtEl>
                                          <p:spTgt spid="4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48">
                                            <p:txEl>
                                              <p:pRg st="2" end="2"/>
                                            </p:txEl>
                                          </p:spTgt>
                                        </p:tgtEl>
                                        <p:attrNameLst>
                                          <p:attrName>style.visibility</p:attrName>
                                        </p:attrNameLst>
                                      </p:cBhvr>
                                      <p:to>
                                        <p:strVal val="visible"/>
                                      </p:to>
                                    </p:set>
                                    <p:animEffect transition="in" filter="blinds(horizontal)">
                                      <p:cBhvr>
                                        <p:cTn id="83" dur="500"/>
                                        <p:tgtEl>
                                          <p:spTgt spid="48">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linds(horizontal)">
                                      <p:cBhvr>
                                        <p:cTn id="88" dur="500"/>
                                        <p:tgtEl>
                                          <p:spTgt spid="44"/>
                                        </p:tgtEl>
                                      </p:cBhvr>
                                    </p:animEffect>
                                  </p:childTnLst>
                                </p:cTn>
                              </p:par>
                              <p:par>
                                <p:cTn id="89" presetID="3" presetClass="entr" presetSubtype="1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blinds(horizontal)">
                                      <p:cBhvr>
                                        <p:cTn id="91" dur="5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blinds(horizontal)">
                                      <p:cBhvr>
                                        <p:cTn id="96" dur="500"/>
                                        <p:tgtEl>
                                          <p:spTgt spid="45"/>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blinds(horizontal)">
                                      <p:cBhvr>
                                        <p:cTn id="9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9" grpId="0"/>
      <p:bldP spid="30" grpId="0"/>
      <p:bldP spid="32" grpId="0"/>
      <p:bldP spid="40" grpId="0"/>
      <p:bldP spid="41" grpId="0"/>
      <p:bldP spid="44" grpId="0"/>
      <p:bldP spid="46" grpId="0"/>
      <p:bldP spid="47"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coding used is shown, and would be applied to all values in the original data set…</a:t>
            </a:r>
            <a:endParaRPr lang="en-GB" sz="14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FE29C2A8-F0EF-4B4A-86A4-25B6B29E2030}"/>
                  </a:ext>
                </a:extLst>
              </p:cNvPr>
              <p:cNvSpPr txBox="1"/>
              <p:nvPr/>
            </p:nvSpPr>
            <p:spPr>
              <a:xfrm>
                <a:off x="3462951" y="4119327"/>
                <a:ext cx="1644617" cy="806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𝑍</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𝑋</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num>
                        <m:den>
                          <m:r>
                            <a:rPr lang="en-US" sz="2800" b="0" i="1" smtClean="0">
                              <a:latin typeface="Cambria Math" panose="02040503050406030204" pitchFamily="18" charset="0"/>
                              <a:ea typeface="Cambria Math" panose="02040503050406030204" pitchFamily="18" charset="0"/>
                            </a:rPr>
                            <m:t>𝜎</m:t>
                          </m:r>
                        </m:den>
                      </m:f>
                    </m:oMath>
                  </m:oMathPara>
                </a14:m>
                <a:endParaRPr lang="en-GB" sz="2800" dirty="0"/>
              </a:p>
            </p:txBody>
          </p:sp>
        </mc:Choice>
        <mc:Fallback xmlns="">
          <p:sp>
            <p:nvSpPr>
              <p:cNvPr id="5" name="テキスト ボックス 4">
                <a:extLst>
                  <a:ext uri="{FF2B5EF4-FFF2-40B4-BE49-F238E27FC236}">
                    <a16:creationId xmlns:a16="http://schemas.microsoft.com/office/drawing/2014/main" id="{FE29C2A8-F0EF-4B4A-86A4-25B6B29E2030}"/>
                  </a:ext>
                </a:extLst>
              </p:cNvPr>
              <p:cNvSpPr txBox="1">
                <a:spLocks noRot="1" noChangeAspect="1" noMove="1" noResize="1" noEditPoints="1" noAdjustHandles="1" noChangeArrowheads="1" noChangeShapeType="1" noTextEdit="1"/>
              </p:cNvSpPr>
              <p:nvPr/>
            </p:nvSpPr>
            <p:spPr>
              <a:xfrm>
                <a:off x="3462951" y="4119327"/>
                <a:ext cx="1644617" cy="806631"/>
              </a:xfrm>
              <a:prstGeom prst="rect">
                <a:avLst/>
              </a:prstGeom>
              <a:blipFill>
                <a:blip r:embed="rId2"/>
                <a:stretch>
                  <a:fillRect/>
                </a:stretch>
              </a:blipFill>
            </p:spPr>
            <p:txBody>
              <a:bodyPr/>
              <a:lstStyle/>
              <a:p>
                <a:r>
                  <a:rPr lang="en-GB">
                    <a:noFill/>
                  </a:rPr>
                  <a:t> </a:t>
                </a:r>
              </a:p>
            </p:txBody>
          </p:sp>
        </mc:Fallback>
      </mc:AlternateContent>
      <p:sp>
        <p:nvSpPr>
          <p:cNvPr id="17" name="テキスト ボックス 16">
            <a:extLst>
              <a:ext uri="{FF2B5EF4-FFF2-40B4-BE49-F238E27FC236}">
                <a16:creationId xmlns:a16="http://schemas.microsoft.com/office/drawing/2014/main" id="{14DA513C-0D2D-4997-BCC8-13BFD5A87246}"/>
              </a:ext>
            </a:extLst>
          </p:cNvPr>
          <p:cNvSpPr txBox="1"/>
          <p:nvPr/>
        </p:nvSpPr>
        <p:spPr>
          <a:xfrm>
            <a:off x="787652" y="5404920"/>
            <a:ext cx="1747318" cy="830997"/>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The </a:t>
            </a:r>
            <a:r>
              <a:rPr lang="en-US" sz="1600" dirty="0" err="1">
                <a:solidFill>
                  <a:srgbClr val="FF0000"/>
                </a:solidFill>
                <a:latin typeface="Comic Sans MS" panose="030F0702030302020204" pitchFamily="66" charset="0"/>
              </a:rPr>
              <a:t>standardised</a:t>
            </a:r>
            <a:r>
              <a:rPr lang="en-US" sz="1600" dirty="0">
                <a:solidFill>
                  <a:srgbClr val="FF0000"/>
                </a:solidFill>
                <a:latin typeface="Comic Sans MS" panose="030F0702030302020204" pitchFamily="66" charset="0"/>
              </a:rPr>
              <a:t> set of values</a:t>
            </a:r>
            <a:endParaRPr lang="en-GB" sz="1600" dirty="0">
              <a:solidFill>
                <a:srgbClr val="FF0000"/>
              </a:solidFill>
              <a:latin typeface="Comic Sans MS" panose="030F0702030302020204" pitchFamily="66" charset="0"/>
            </a:endParaRPr>
          </a:p>
        </p:txBody>
      </p:sp>
      <p:cxnSp>
        <p:nvCxnSpPr>
          <p:cNvPr id="19" name="直線矢印コネクタ 18">
            <a:extLst>
              <a:ext uri="{FF2B5EF4-FFF2-40B4-BE49-F238E27FC236}">
                <a16:creationId xmlns:a16="http://schemas.microsoft.com/office/drawing/2014/main" id="{7B38E259-D93F-4213-AC84-22A013D752E6}"/>
              </a:ext>
            </a:extLst>
          </p:cNvPr>
          <p:cNvCxnSpPr>
            <a:cxnSpLocks/>
          </p:cNvCxnSpPr>
          <p:nvPr/>
        </p:nvCxnSpPr>
        <p:spPr>
          <a:xfrm flipV="1">
            <a:off x="2218099" y="4780230"/>
            <a:ext cx="1131682" cy="7061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63056CD-9ED2-448C-A09C-E7DF05B08837}"/>
              </a:ext>
            </a:extLst>
          </p:cNvPr>
          <p:cNvCxnSpPr>
            <a:cxnSpLocks/>
          </p:cNvCxnSpPr>
          <p:nvPr/>
        </p:nvCxnSpPr>
        <p:spPr>
          <a:xfrm flipH="1">
            <a:off x="4335099" y="3286408"/>
            <a:ext cx="318382" cy="74992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C6377B87-14D9-4418-A82B-F5FA71E472E1}"/>
              </a:ext>
            </a:extLst>
          </p:cNvPr>
          <p:cNvSpPr txBox="1"/>
          <p:nvPr/>
        </p:nvSpPr>
        <p:spPr>
          <a:xfrm>
            <a:off x="4209861" y="2580238"/>
            <a:ext cx="1747318" cy="584775"/>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The original set of values</a:t>
            </a:r>
            <a:endParaRPr lang="en-GB" sz="1600" dirty="0">
              <a:solidFill>
                <a:srgbClr val="FF0000"/>
              </a:solidFill>
              <a:latin typeface="Comic Sans MS" panose="030F0702030302020204" pitchFamily="66" charset="0"/>
            </a:endParaRPr>
          </a:p>
        </p:txBody>
      </p:sp>
      <p:cxnSp>
        <p:nvCxnSpPr>
          <p:cNvPr id="50" name="直線矢印コネクタ 49">
            <a:extLst>
              <a:ext uri="{FF2B5EF4-FFF2-40B4-BE49-F238E27FC236}">
                <a16:creationId xmlns:a16="http://schemas.microsoft.com/office/drawing/2014/main" id="{69FD304A-FDC4-4E08-8A63-879D4530C6A4}"/>
              </a:ext>
            </a:extLst>
          </p:cNvPr>
          <p:cNvCxnSpPr>
            <a:cxnSpLocks/>
          </p:cNvCxnSpPr>
          <p:nvPr/>
        </p:nvCxnSpPr>
        <p:spPr>
          <a:xfrm flipH="1">
            <a:off x="5229883" y="3684760"/>
            <a:ext cx="763512" cy="5220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2ADE41AD-C577-4DA3-82F8-D62F9F1DE956}"/>
              </a:ext>
            </a:extLst>
          </p:cNvPr>
          <p:cNvSpPr txBox="1"/>
          <p:nvPr/>
        </p:nvSpPr>
        <p:spPr>
          <a:xfrm>
            <a:off x="5794217" y="3313569"/>
            <a:ext cx="1747318" cy="338554"/>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The mean</a:t>
            </a:r>
            <a:endParaRPr lang="en-GB" sz="1600" dirty="0">
              <a:solidFill>
                <a:srgbClr val="FF0000"/>
              </a:solidFill>
              <a:latin typeface="Comic Sans MS" panose="030F0702030302020204" pitchFamily="66" charset="0"/>
            </a:endParaRPr>
          </a:p>
        </p:txBody>
      </p:sp>
      <p:cxnSp>
        <p:nvCxnSpPr>
          <p:cNvPr id="53" name="直線矢印コネクタ 52">
            <a:extLst>
              <a:ext uri="{FF2B5EF4-FFF2-40B4-BE49-F238E27FC236}">
                <a16:creationId xmlns:a16="http://schemas.microsoft.com/office/drawing/2014/main" id="{63818916-FE05-4795-B22A-39920920AD99}"/>
              </a:ext>
            </a:extLst>
          </p:cNvPr>
          <p:cNvCxnSpPr>
            <a:cxnSpLocks/>
          </p:cNvCxnSpPr>
          <p:nvPr/>
        </p:nvCxnSpPr>
        <p:spPr>
          <a:xfrm flipH="1" flipV="1">
            <a:off x="4848129" y="4947719"/>
            <a:ext cx="728806" cy="66542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3C27D8A4-4343-4950-87C9-992E0745D45B}"/>
              </a:ext>
            </a:extLst>
          </p:cNvPr>
          <p:cNvSpPr txBox="1"/>
          <p:nvPr/>
        </p:nvSpPr>
        <p:spPr>
          <a:xfrm>
            <a:off x="5495453" y="5450187"/>
            <a:ext cx="1747318" cy="584775"/>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The standard deviation</a:t>
            </a:r>
            <a:endParaRPr lang="en-GB" sz="16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93008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linds(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linds(horizont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linds(horizont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linds(horizontal)">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linds(horizont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linds(horizont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linds(horizontal)">
                                      <p:cBhvr>
                                        <p:cTn id="5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49" grpId="0"/>
      <p:bldP spid="52" grpId="0"/>
      <p:bldP spid="54"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3A</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342307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4928513"/>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For example, imagine we had this table of data on shoe sizes (</a:t>
                </a:r>
                <a14:m>
                  <m:oMath xmlns:m="http://schemas.openxmlformats.org/officeDocument/2006/math">
                    <m:r>
                      <a:rPr lang="en-US" sz="1400" i="1" dirty="0" smtClean="0">
                        <a:latin typeface="Cambria Math" panose="02040503050406030204" pitchFamily="18" charset="0"/>
                      </a:rPr>
                      <m:t>𝑋</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We could calculate the mean and standard deviation for this set of data</a:t>
                </a: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sym typeface="Wingdings" panose="05000000000000000000" pitchFamily="2" charset="2"/>
                  </a:rPr>
                  <a:t> Now, we code the data using the formula we saw, to create a new data set, Z (the frequencies stay the same)</a:t>
                </a: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4928513"/>
              </a:xfrm>
              <a:blipFill>
                <a:blip r:embed="rId3"/>
                <a:stretch>
                  <a:fillRect t="-742"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7" name="表 6">
                <a:extLst>
                  <a:ext uri="{FF2B5EF4-FFF2-40B4-BE49-F238E27FC236}">
                    <a16:creationId xmlns:a16="http://schemas.microsoft.com/office/drawing/2014/main" id="{C990AC76-D75F-4F98-BF63-0117CD562169}"/>
                  </a:ext>
                </a:extLst>
              </p:cNvPr>
              <p:cNvGraphicFramePr>
                <a:graphicFrameLocks noGrp="1"/>
              </p:cNvGraphicFramePr>
              <p:nvPr>
                <p:extLst>
                  <p:ext uri="{D42A27DB-BD31-4B8C-83A1-F6EECF244321}">
                    <p14:modId xmlns:p14="http://schemas.microsoft.com/office/powerpoint/2010/main" val="1780378803"/>
                  </p:ext>
                </p:extLst>
              </p:nvPr>
            </p:nvGraphicFramePr>
            <p:xfrm>
              <a:off x="4194773" y="1243091"/>
              <a:ext cx="2224136" cy="2651760"/>
            </p:xfrm>
            <a:graphic>
              <a:graphicData uri="http://schemas.openxmlformats.org/drawingml/2006/table">
                <a:tbl>
                  <a:tblPr firstRow="1" bandRow="1">
                    <a:tableStyleId>{2D5ABB26-0587-4C30-8999-92F81FD0307C}</a:tableStyleId>
                  </a:tblPr>
                  <a:tblGrid>
                    <a:gridCol w="1112068">
                      <a:extLst>
                        <a:ext uri="{9D8B030D-6E8A-4147-A177-3AD203B41FA5}">
                          <a16:colId xmlns:a16="http://schemas.microsoft.com/office/drawing/2014/main" val="2166253990"/>
                        </a:ext>
                      </a:extLst>
                    </a:gridCol>
                    <a:gridCol w="1112068">
                      <a:extLst>
                        <a:ext uri="{9D8B030D-6E8A-4147-A177-3AD203B41FA5}">
                          <a16:colId xmlns:a16="http://schemas.microsoft.com/office/drawing/2014/main" val="1189243748"/>
                        </a:ext>
                      </a:extLst>
                    </a:gridCol>
                  </a:tblGrid>
                  <a:tr h="236176">
                    <a:tc>
                      <a:txBody>
                        <a:bodyPr/>
                        <a:lstStyle/>
                        <a:p>
                          <a:pPr algn="ctr"/>
                          <a:r>
                            <a:rPr lang="en-US" sz="1400" dirty="0">
                              <a:latin typeface="Comic Sans MS" panose="030F0702030302020204" pitchFamily="66" charset="0"/>
                            </a:rPr>
                            <a:t>Shoe size (</a:t>
                          </a:r>
                          <a14:m>
                            <m:oMath xmlns:m="http://schemas.openxmlformats.org/officeDocument/2006/math">
                              <m:r>
                                <a:rPr lang="en-US" sz="1400" i="1" dirty="0" smtClean="0">
                                  <a:latin typeface="Cambria Math" panose="02040503050406030204" pitchFamily="18" charset="0"/>
                                </a:rPr>
                                <m:t>𝑋</m:t>
                              </m:r>
                            </m:oMath>
                          </a14:m>
                          <a:r>
                            <a:rPr lang="en-US" sz="1400" dirty="0">
                              <a:latin typeface="Comic Sans MS" panose="030F0702030302020204" pitchFamily="66" charset="0"/>
                            </a:rPr>
                            <a:t>)</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Frequency</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218554"/>
                      </a:ext>
                    </a:extLst>
                  </a:tr>
                  <a:tr h="236176">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182444"/>
                      </a:ext>
                    </a:extLst>
                  </a:tr>
                  <a:tr h="236176">
                    <a:tc>
                      <a:txBody>
                        <a:bodyPr/>
                        <a:lstStyle/>
                        <a:p>
                          <a:pPr algn="ctr"/>
                          <a:r>
                            <a:rPr lang="en-US" sz="1400" dirty="0">
                              <a:latin typeface="Comic Sans MS" panose="030F0702030302020204" pitchFamily="66" charset="0"/>
                            </a:rPr>
                            <a:t>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44625"/>
                      </a:ext>
                    </a:extLst>
                  </a:tr>
                  <a:tr h="236176">
                    <a:tc>
                      <a:txBody>
                        <a:bodyPr/>
                        <a:lstStyle/>
                        <a:p>
                          <a:pPr algn="ctr"/>
                          <a:r>
                            <a:rPr lang="en-US" sz="1400" dirty="0">
                              <a:latin typeface="Comic Sans MS" panose="030F0702030302020204" pitchFamily="66" charset="0"/>
                            </a:rPr>
                            <a:t>8</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739820"/>
                      </a:ext>
                    </a:extLst>
                  </a:tr>
                  <a:tr h="236176">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720736"/>
                      </a:ext>
                    </a:extLst>
                  </a:tr>
                  <a:tr h="236176">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18387"/>
                      </a:ext>
                    </a:extLst>
                  </a:tr>
                  <a:tr h="236176">
                    <a:tc>
                      <a:txBody>
                        <a:bodyPr/>
                        <a:lstStyle/>
                        <a:p>
                          <a:pPr algn="ctr"/>
                          <a:r>
                            <a:rPr lang="en-US" sz="1400" dirty="0">
                              <a:latin typeface="Comic Sans MS" panose="030F0702030302020204" pitchFamily="66" charset="0"/>
                            </a:rPr>
                            <a:t>11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562450"/>
                      </a:ext>
                    </a:extLst>
                  </a:tr>
                  <a:tr h="236176">
                    <a:tc>
                      <a:txBody>
                        <a:bodyPr/>
                        <a:lstStyle/>
                        <a:p>
                          <a:pPr algn="ctr"/>
                          <a:r>
                            <a:rPr lang="en-US" sz="1400" dirty="0">
                              <a:latin typeface="Comic Sans MS" panose="030F0702030302020204" pitchFamily="66" charset="0"/>
                            </a:rPr>
                            <a:t>12</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517265"/>
                      </a:ext>
                    </a:extLst>
                  </a:tr>
                </a:tbl>
              </a:graphicData>
            </a:graphic>
          </p:graphicFrame>
        </mc:Choice>
        <mc:Fallback xmlns="">
          <p:graphicFrame>
            <p:nvGraphicFramePr>
              <p:cNvPr id="7" name="表 6">
                <a:extLst>
                  <a:ext uri="{FF2B5EF4-FFF2-40B4-BE49-F238E27FC236}">
                    <a16:creationId xmlns:a16="http://schemas.microsoft.com/office/drawing/2014/main" id="{C990AC76-D75F-4F98-BF63-0117CD562169}"/>
                  </a:ext>
                </a:extLst>
              </p:cNvPr>
              <p:cNvGraphicFramePr>
                <a:graphicFrameLocks noGrp="1"/>
              </p:cNvGraphicFramePr>
              <p:nvPr>
                <p:extLst>
                  <p:ext uri="{D42A27DB-BD31-4B8C-83A1-F6EECF244321}">
                    <p14:modId xmlns:p14="http://schemas.microsoft.com/office/powerpoint/2010/main" val="1780378803"/>
                  </p:ext>
                </p:extLst>
              </p:nvPr>
            </p:nvGraphicFramePr>
            <p:xfrm>
              <a:off x="4194773" y="1243091"/>
              <a:ext cx="2224136" cy="2651760"/>
            </p:xfrm>
            <a:graphic>
              <a:graphicData uri="http://schemas.openxmlformats.org/drawingml/2006/table">
                <a:tbl>
                  <a:tblPr firstRow="1" bandRow="1">
                    <a:tableStyleId>{2D5ABB26-0587-4C30-8999-92F81FD0307C}</a:tableStyleId>
                  </a:tblPr>
                  <a:tblGrid>
                    <a:gridCol w="1112068">
                      <a:extLst>
                        <a:ext uri="{9D8B030D-6E8A-4147-A177-3AD203B41FA5}">
                          <a16:colId xmlns:a16="http://schemas.microsoft.com/office/drawing/2014/main" val="2166253990"/>
                        </a:ext>
                      </a:extLst>
                    </a:gridCol>
                    <a:gridCol w="1112068">
                      <a:extLst>
                        <a:ext uri="{9D8B030D-6E8A-4147-A177-3AD203B41FA5}">
                          <a16:colId xmlns:a16="http://schemas.microsoft.com/office/drawing/2014/main" val="1189243748"/>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46" t="-1176" r="-101093" b="-424706"/>
                          </a:stretch>
                        </a:blipFill>
                      </a:tcPr>
                    </a:tc>
                    <a:tc>
                      <a:txBody>
                        <a:bodyPr/>
                        <a:lstStyle/>
                        <a:p>
                          <a:pPr algn="ctr"/>
                          <a:r>
                            <a:rPr lang="en-US" sz="1400" dirty="0">
                              <a:latin typeface="Comic Sans MS" panose="030F0702030302020204" pitchFamily="66" charset="0"/>
                            </a:rPr>
                            <a:t>Frequency</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218554"/>
                      </a:ext>
                    </a:extLst>
                  </a:tr>
                  <a:tr h="304800">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182444"/>
                      </a:ext>
                    </a:extLst>
                  </a:tr>
                  <a:tr h="304800">
                    <a:tc>
                      <a:txBody>
                        <a:bodyPr/>
                        <a:lstStyle/>
                        <a:p>
                          <a:pPr algn="ctr"/>
                          <a:r>
                            <a:rPr lang="en-US" sz="1400" dirty="0">
                              <a:latin typeface="Comic Sans MS" panose="030F0702030302020204" pitchFamily="66" charset="0"/>
                            </a:rPr>
                            <a:t>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44625"/>
                      </a:ext>
                    </a:extLst>
                  </a:tr>
                  <a:tr h="304800">
                    <a:tc>
                      <a:txBody>
                        <a:bodyPr/>
                        <a:lstStyle/>
                        <a:p>
                          <a:pPr algn="ctr"/>
                          <a:r>
                            <a:rPr lang="en-US" sz="1400" dirty="0">
                              <a:latin typeface="Comic Sans MS" panose="030F0702030302020204" pitchFamily="66" charset="0"/>
                            </a:rPr>
                            <a:t>8</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739820"/>
                      </a:ext>
                    </a:extLst>
                  </a:tr>
                  <a:tr h="304800">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720736"/>
                      </a:ext>
                    </a:extLst>
                  </a:tr>
                  <a:tr h="304800">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18387"/>
                      </a:ext>
                    </a:extLst>
                  </a:tr>
                  <a:tr h="304800">
                    <a:tc>
                      <a:txBody>
                        <a:bodyPr/>
                        <a:lstStyle/>
                        <a:p>
                          <a:pPr algn="ctr"/>
                          <a:r>
                            <a:rPr lang="en-US" sz="1400" dirty="0">
                              <a:latin typeface="Comic Sans MS" panose="030F0702030302020204" pitchFamily="66" charset="0"/>
                            </a:rPr>
                            <a:t>11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562450"/>
                      </a:ext>
                    </a:extLst>
                  </a:tr>
                  <a:tr h="304800">
                    <a:tc>
                      <a:txBody>
                        <a:bodyPr/>
                        <a:lstStyle/>
                        <a:p>
                          <a:pPr algn="ctr"/>
                          <a:r>
                            <a:rPr lang="en-US" sz="1400" dirty="0">
                              <a:latin typeface="Comic Sans MS" panose="030F0702030302020204" pitchFamily="66" charset="0"/>
                            </a:rPr>
                            <a:t>12</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517265"/>
                      </a:ext>
                    </a:extLst>
                  </a:tr>
                </a:tbl>
              </a:graphicData>
            </a:graphic>
          </p:graphicFrame>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96D1DED5-306E-4125-A7C5-431A24221AEA}"/>
                  </a:ext>
                </a:extLst>
              </p:cNvPr>
              <p:cNvSpPr txBox="1"/>
              <p:nvPr/>
            </p:nvSpPr>
            <p:spPr>
              <a:xfrm>
                <a:off x="4063498" y="4923575"/>
                <a:ext cx="1059456" cy="51860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18" name="テキスト ボックス 17">
                <a:extLst>
                  <a:ext uri="{FF2B5EF4-FFF2-40B4-BE49-F238E27FC236}">
                    <a16:creationId xmlns:a16="http://schemas.microsoft.com/office/drawing/2014/main" id="{96D1DED5-306E-4125-A7C5-431A24221AEA}"/>
                  </a:ext>
                </a:extLst>
              </p:cNvPr>
              <p:cNvSpPr txBox="1">
                <a:spLocks noRot="1" noChangeAspect="1" noMove="1" noResize="1" noEditPoints="1" noAdjustHandles="1" noChangeArrowheads="1" noChangeShapeType="1" noTextEdit="1"/>
              </p:cNvSpPr>
              <p:nvPr/>
            </p:nvSpPr>
            <p:spPr>
              <a:xfrm>
                <a:off x="4063498" y="4923575"/>
                <a:ext cx="1059456" cy="518604"/>
              </a:xfrm>
              <a:prstGeom prst="rect">
                <a:avLst/>
              </a:prstGeom>
              <a:blipFill>
                <a:blip r:embed="rId6"/>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A43E957-9D9E-4D15-9D2D-F3D0085D6448}"/>
                  </a:ext>
                </a:extLst>
              </p:cNvPr>
              <p:cNvSpPr txBox="1"/>
              <p:nvPr/>
            </p:nvSpPr>
            <p:spPr>
              <a:xfrm>
                <a:off x="495541" y="4789283"/>
                <a:ext cx="3126369" cy="830997"/>
              </a:xfrm>
              <a:prstGeom prst="rect">
                <a:avLst/>
              </a:prstGeom>
              <a:noFill/>
            </p:spPr>
            <p:txBody>
              <a:bodyPr wrap="none" rtlCol="0">
                <a:spAutoFit/>
              </a:bodyPr>
              <a:lstStyle/>
              <a:p>
                <a:pPr algn="ctr"/>
                <a:r>
                  <a:rPr lang="en-US" sz="1600" dirty="0">
                    <a:solidFill>
                      <a:srgbClr val="FF0000"/>
                    </a:solidFill>
                    <a:latin typeface="Comic Sans MS" panose="030F0702030302020204" pitchFamily="66" charset="0"/>
                  </a:rPr>
                  <a:t>Mean of</a:t>
                </a:r>
                <a14:m>
                  <m:oMath xmlns:m="http://schemas.openxmlformats.org/officeDocument/2006/math">
                    <m:r>
                      <a:rPr lang="en-US" sz="1600" i="1" dirty="0">
                        <a:solidFill>
                          <a:srgbClr val="FF0000"/>
                        </a:solidFill>
                        <a:latin typeface="Cambria Math" panose="02040503050406030204" pitchFamily="18" charset="0"/>
                      </a:rPr>
                      <m:t> </m:t>
                    </m:r>
                    <m:r>
                      <a:rPr lang="en-US" sz="1600" i="1" dirty="0">
                        <a:solidFill>
                          <a:srgbClr val="FF0000"/>
                        </a:solidFill>
                        <a:latin typeface="Cambria Math" panose="02040503050406030204" pitchFamily="18" charset="0"/>
                      </a:rPr>
                      <m:t>𝑋</m:t>
                    </m:r>
                    <m:r>
                      <a:rPr lang="en-US" sz="1600" i="1" dirty="0">
                        <a:solidFill>
                          <a:srgbClr val="FF0000"/>
                        </a:solidFill>
                        <a:latin typeface="Cambria Math" panose="02040503050406030204" pitchFamily="18" charset="0"/>
                      </a:rPr>
                      <m:t> </m:t>
                    </m:r>
                  </m:oMath>
                </a14:m>
                <a:r>
                  <a:rPr lang="en-US" sz="1600" dirty="0">
                    <a:solidFill>
                      <a:srgbClr val="FF0000"/>
                    </a:solidFill>
                    <a:latin typeface="Comic Sans MS" panose="030F0702030302020204" pitchFamily="66" charset="0"/>
                  </a:rPr>
                  <a:t>= 9</a:t>
                </a:r>
              </a:p>
              <a:p>
                <a:pPr algn="ctr"/>
                <a:endParaRPr lang="en-US" sz="1600" dirty="0">
                  <a:solidFill>
                    <a:srgbClr val="FF0000"/>
                  </a:solidFill>
                  <a:latin typeface="Comic Sans MS" panose="030F0702030302020204" pitchFamily="66" charset="0"/>
                </a:endParaRPr>
              </a:p>
              <a:p>
                <a:pPr algn="ctr"/>
                <a:r>
                  <a:rPr lang="en-US" sz="1600" dirty="0">
                    <a:solidFill>
                      <a:srgbClr val="FF0000"/>
                    </a:solidFill>
                    <a:latin typeface="Comic Sans MS" panose="030F0702030302020204" pitchFamily="66" charset="0"/>
                  </a:rPr>
                  <a:t>Standard Deviation of </a:t>
                </a:r>
                <a14:m>
                  <m:oMath xmlns:m="http://schemas.openxmlformats.org/officeDocument/2006/math">
                    <m:r>
                      <a:rPr lang="en-US" sz="1600" i="1" dirty="0">
                        <a:solidFill>
                          <a:srgbClr val="FF0000"/>
                        </a:solidFill>
                        <a:latin typeface="Cambria Math" panose="02040503050406030204" pitchFamily="18" charset="0"/>
                      </a:rPr>
                      <m:t>𝑋</m:t>
                    </m:r>
                  </m:oMath>
                </a14:m>
                <a:r>
                  <a:rPr lang="en-US" sz="1600" dirty="0">
                    <a:solidFill>
                      <a:srgbClr val="FF0000"/>
                    </a:solidFill>
                    <a:latin typeface="Comic Sans MS" panose="030F0702030302020204" pitchFamily="66" charset="0"/>
                  </a:rPr>
                  <a:t> = 1.36</a:t>
                </a:r>
                <a:endParaRPr lang="en-GB" sz="1600" dirty="0">
                  <a:solidFill>
                    <a:srgbClr val="FF0000"/>
                  </a:solidFill>
                  <a:latin typeface="Comic Sans MS" panose="030F0702030302020204" pitchFamily="66" charset="0"/>
                </a:endParaRPr>
              </a:p>
            </p:txBody>
          </p:sp>
        </mc:Choice>
        <mc:Fallback xmlns="">
          <p:sp>
            <p:nvSpPr>
              <p:cNvPr id="8" name="テキスト ボックス 7">
                <a:extLst>
                  <a:ext uri="{FF2B5EF4-FFF2-40B4-BE49-F238E27FC236}">
                    <a16:creationId xmlns:a16="http://schemas.microsoft.com/office/drawing/2014/main" id="{3A43E957-9D9E-4D15-9D2D-F3D0085D6448}"/>
                  </a:ext>
                </a:extLst>
              </p:cNvPr>
              <p:cNvSpPr txBox="1">
                <a:spLocks noRot="1" noChangeAspect="1" noMove="1" noResize="1" noEditPoints="1" noAdjustHandles="1" noChangeArrowheads="1" noChangeShapeType="1" noTextEdit="1"/>
              </p:cNvSpPr>
              <p:nvPr/>
            </p:nvSpPr>
            <p:spPr>
              <a:xfrm>
                <a:off x="495541" y="4789283"/>
                <a:ext cx="3126369" cy="830997"/>
              </a:xfrm>
              <a:prstGeom prst="rect">
                <a:avLst/>
              </a:prstGeom>
              <a:blipFill>
                <a:blip r:embed="rId7"/>
                <a:stretch>
                  <a:fillRect l="-390" t="-1471" r="-390" b="-95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20" name="表 19">
                <a:extLst>
                  <a:ext uri="{FF2B5EF4-FFF2-40B4-BE49-F238E27FC236}">
                    <a16:creationId xmlns:a16="http://schemas.microsoft.com/office/drawing/2014/main" id="{2C8704CC-8647-4D3B-9403-D8D61B198F24}"/>
                  </a:ext>
                </a:extLst>
              </p:cNvPr>
              <p:cNvGraphicFramePr>
                <a:graphicFrameLocks noGrp="1"/>
              </p:cNvGraphicFramePr>
              <p:nvPr>
                <p:extLst>
                  <p:ext uri="{D42A27DB-BD31-4B8C-83A1-F6EECF244321}">
                    <p14:modId xmlns:p14="http://schemas.microsoft.com/office/powerpoint/2010/main" val="523339369"/>
                  </p:ext>
                </p:extLst>
              </p:nvPr>
            </p:nvGraphicFramePr>
            <p:xfrm>
              <a:off x="6619593" y="1232529"/>
              <a:ext cx="2224136" cy="2651760"/>
            </p:xfrm>
            <a:graphic>
              <a:graphicData uri="http://schemas.openxmlformats.org/drawingml/2006/table">
                <a:tbl>
                  <a:tblPr firstRow="1" bandRow="1">
                    <a:tableStyleId>{2D5ABB26-0587-4C30-8999-92F81FD0307C}</a:tableStyleId>
                  </a:tblPr>
                  <a:tblGrid>
                    <a:gridCol w="1112068">
                      <a:extLst>
                        <a:ext uri="{9D8B030D-6E8A-4147-A177-3AD203B41FA5}">
                          <a16:colId xmlns:a16="http://schemas.microsoft.com/office/drawing/2014/main" val="2166253990"/>
                        </a:ext>
                      </a:extLst>
                    </a:gridCol>
                    <a:gridCol w="1112068">
                      <a:extLst>
                        <a:ext uri="{9D8B030D-6E8A-4147-A177-3AD203B41FA5}">
                          <a16:colId xmlns:a16="http://schemas.microsoft.com/office/drawing/2014/main" val="1189243748"/>
                        </a:ext>
                      </a:extLst>
                    </a:gridCol>
                  </a:tblGrid>
                  <a:tr h="236176">
                    <a:tc>
                      <a:txBody>
                        <a:bodyPr/>
                        <a:lstStyle/>
                        <a:p>
                          <a:pPr algn="ctr"/>
                          <a:r>
                            <a:rPr lang="en-US" sz="1400" dirty="0">
                              <a:latin typeface="Comic Sans MS" panose="030F0702030302020204" pitchFamily="66" charset="0"/>
                            </a:rPr>
                            <a:t>Coded data (</a:t>
                          </a:r>
                          <a14:m>
                            <m:oMath xmlns:m="http://schemas.openxmlformats.org/officeDocument/2006/math">
                              <m:r>
                                <a:rPr lang="en-US" sz="1400" b="0" i="1" dirty="0" smtClean="0">
                                  <a:latin typeface="Cambria Math" panose="02040503050406030204" pitchFamily="18" charset="0"/>
                                </a:rPr>
                                <m:t>𝑍</m:t>
                              </m:r>
                            </m:oMath>
                          </a14:m>
                          <a:r>
                            <a:rPr lang="en-US" sz="1400" dirty="0">
                              <a:latin typeface="Comic Sans MS" panose="030F0702030302020204" pitchFamily="66" charset="0"/>
                            </a:rPr>
                            <a:t>)</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Frequency</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218554"/>
                      </a:ext>
                    </a:extLst>
                  </a:tr>
                  <a:tr h="236176">
                    <a:tc>
                      <a:txBody>
                        <a:bodyPr/>
                        <a:lstStyle/>
                        <a:p>
                          <a:pPr algn="ctr"/>
                          <a:r>
                            <a:rPr lang="en-US" sz="1400" dirty="0">
                              <a:latin typeface="Comic Sans MS" panose="030F0702030302020204" pitchFamily="66" charset="0"/>
                            </a:rPr>
                            <a:t>-2.21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182444"/>
                      </a:ext>
                    </a:extLst>
                  </a:tr>
                  <a:tr h="236176">
                    <a:tc>
                      <a:txBody>
                        <a:bodyPr/>
                        <a:lstStyle/>
                        <a:p>
                          <a:pPr algn="ctr"/>
                          <a:r>
                            <a:rPr lang="en-US" sz="1400" dirty="0">
                              <a:latin typeface="Comic Sans MS" panose="030F0702030302020204" pitchFamily="66" charset="0"/>
                            </a:rPr>
                            <a:t>-1.47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44625"/>
                      </a:ext>
                    </a:extLst>
                  </a:tr>
                  <a:tr h="236176">
                    <a:tc>
                      <a:txBody>
                        <a:bodyPr/>
                        <a:lstStyle/>
                        <a:p>
                          <a:pPr algn="ctr"/>
                          <a:r>
                            <a:rPr lang="en-US" sz="1400" dirty="0">
                              <a:latin typeface="Comic Sans MS" panose="030F0702030302020204" pitchFamily="66" charset="0"/>
                            </a:rPr>
                            <a:t>-0.73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739820"/>
                      </a:ext>
                    </a:extLst>
                  </a:tr>
                  <a:tr h="236176">
                    <a:tc>
                      <a:txBody>
                        <a:bodyPr/>
                        <a:lstStyle/>
                        <a:p>
                          <a:pPr algn="ctr"/>
                          <a:r>
                            <a:rPr lang="en-US" sz="1400" dirty="0">
                              <a:latin typeface="Comic Sans MS" panose="030F0702030302020204" pitchFamily="66" charset="0"/>
                            </a:rPr>
                            <a:t>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720736"/>
                      </a:ext>
                    </a:extLst>
                  </a:tr>
                  <a:tr h="236176">
                    <a:tc>
                      <a:txBody>
                        <a:bodyPr/>
                        <a:lstStyle/>
                        <a:p>
                          <a:pPr algn="ctr"/>
                          <a:r>
                            <a:rPr lang="en-US" sz="1400" dirty="0">
                              <a:latin typeface="Comic Sans MS" panose="030F0702030302020204" pitchFamily="66" charset="0"/>
                            </a:rPr>
                            <a:t>0.73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18387"/>
                      </a:ext>
                    </a:extLst>
                  </a:tr>
                  <a:tr h="236176">
                    <a:tc>
                      <a:txBody>
                        <a:bodyPr/>
                        <a:lstStyle/>
                        <a:p>
                          <a:pPr algn="ctr"/>
                          <a:r>
                            <a:rPr lang="en-US" sz="1400" dirty="0">
                              <a:latin typeface="Comic Sans MS" panose="030F0702030302020204" pitchFamily="66" charset="0"/>
                            </a:rPr>
                            <a:t>1.47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562450"/>
                      </a:ext>
                    </a:extLst>
                  </a:tr>
                  <a:tr h="236176">
                    <a:tc>
                      <a:txBody>
                        <a:bodyPr/>
                        <a:lstStyle/>
                        <a:p>
                          <a:pPr algn="ctr"/>
                          <a:r>
                            <a:rPr lang="en-US" sz="1400" dirty="0">
                              <a:latin typeface="Comic Sans MS" panose="030F0702030302020204" pitchFamily="66" charset="0"/>
                            </a:rPr>
                            <a:t>2.21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517265"/>
                      </a:ext>
                    </a:extLst>
                  </a:tr>
                </a:tbl>
              </a:graphicData>
            </a:graphic>
          </p:graphicFrame>
        </mc:Choice>
        <mc:Fallback xmlns="">
          <p:graphicFrame>
            <p:nvGraphicFramePr>
              <p:cNvPr id="20" name="表 19">
                <a:extLst>
                  <a:ext uri="{FF2B5EF4-FFF2-40B4-BE49-F238E27FC236}">
                    <a16:creationId xmlns:a16="http://schemas.microsoft.com/office/drawing/2014/main" id="{2C8704CC-8647-4D3B-9403-D8D61B198F24}"/>
                  </a:ext>
                </a:extLst>
              </p:cNvPr>
              <p:cNvGraphicFramePr>
                <a:graphicFrameLocks noGrp="1"/>
              </p:cNvGraphicFramePr>
              <p:nvPr>
                <p:extLst>
                  <p:ext uri="{D42A27DB-BD31-4B8C-83A1-F6EECF244321}">
                    <p14:modId xmlns:p14="http://schemas.microsoft.com/office/powerpoint/2010/main" val="523339369"/>
                  </p:ext>
                </p:extLst>
              </p:nvPr>
            </p:nvGraphicFramePr>
            <p:xfrm>
              <a:off x="6619593" y="1232529"/>
              <a:ext cx="2224136" cy="2651760"/>
            </p:xfrm>
            <a:graphic>
              <a:graphicData uri="http://schemas.openxmlformats.org/drawingml/2006/table">
                <a:tbl>
                  <a:tblPr firstRow="1" bandRow="1">
                    <a:tableStyleId>{2D5ABB26-0587-4C30-8999-92F81FD0307C}</a:tableStyleId>
                  </a:tblPr>
                  <a:tblGrid>
                    <a:gridCol w="1112068">
                      <a:extLst>
                        <a:ext uri="{9D8B030D-6E8A-4147-A177-3AD203B41FA5}">
                          <a16:colId xmlns:a16="http://schemas.microsoft.com/office/drawing/2014/main" val="2166253990"/>
                        </a:ext>
                      </a:extLst>
                    </a:gridCol>
                    <a:gridCol w="1112068">
                      <a:extLst>
                        <a:ext uri="{9D8B030D-6E8A-4147-A177-3AD203B41FA5}">
                          <a16:colId xmlns:a16="http://schemas.microsoft.com/office/drawing/2014/main" val="1189243748"/>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46" t="-2353" r="-101093" b="-424706"/>
                          </a:stretch>
                        </a:blipFill>
                      </a:tcPr>
                    </a:tc>
                    <a:tc>
                      <a:txBody>
                        <a:bodyPr/>
                        <a:lstStyle/>
                        <a:p>
                          <a:pPr algn="ctr"/>
                          <a:r>
                            <a:rPr lang="en-US" sz="1400" dirty="0">
                              <a:latin typeface="Comic Sans MS" panose="030F0702030302020204" pitchFamily="66" charset="0"/>
                            </a:rPr>
                            <a:t>Frequency</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218554"/>
                      </a:ext>
                    </a:extLst>
                  </a:tr>
                  <a:tr h="304800">
                    <a:tc>
                      <a:txBody>
                        <a:bodyPr/>
                        <a:lstStyle/>
                        <a:p>
                          <a:pPr algn="ctr"/>
                          <a:r>
                            <a:rPr lang="en-US" sz="1400" dirty="0">
                              <a:latin typeface="Comic Sans MS" panose="030F0702030302020204" pitchFamily="66" charset="0"/>
                            </a:rPr>
                            <a:t>-2.21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182444"/>
                      </a:ext>
                    </a:extLst>
                  </a:tr>
                  <a:tr h="304800">
                    <a:tc>
                      <a:txBody>
                        <a:bodyPr/>
                        <a:lstStyle/>
                        <a:p>
                          <a:pPr algn="ctr"/>
                          <a:r>
                            <a:rPr lang="en-US" sz="1400" dirty="0">
                              <a:latin typeface="Comic Sans MS" panose="030F0702030302020204" pitchFamily="66" charset="0"/>
                            </a:rPr>
                            <a:t>-1.47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44625"/>
                      </a:ext>
                    </a:extLst>
                  </a:tr>
                  <a:tr h="304800">
                    <a:tc>
                      <a:txBody>
                        <a:bodyPr/>
                        <a:lstStyle/>
                        <a:p>
                          <a:pPr algn="ctr"/>
                          <a:r>
                            <a:rPr lang="en-US" sz="1400" dirty="0">
                              <a:latin typeface="Comic Sans MS" panose="030F0702030302020204" pitchFamily="66" charset="0"/>
                            </a:rPr>
                            <a:t>-0.73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739820"/>
                      </a:ext>
                    </a:extLst>
                  </a:tr>
                  <a:tr h="304800">
                    <a:tc>
                      <a:txBody>
                        <a:bodyPr/>
                        <a:lstStyle/>
                        <a:p>
                          <a:pPr algn="ctr"/>
                          <a:r>
                            <a:rPr lang="en-US" sz="1400" dirty="0">
                              <a:latin typeface="Comic Sans MS" panose="030F0702030302020204" pitchFamily="66" charset="0"/>
                            </a:rPr>
                            <a:t>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720736"/>
                      </a:ext>
                    </a:extLst>
                  </a:tr>
                  <a:tr h="304800">
                    <a:tc>
                      <a:txBody>
                        <a:bodyPr/>
                        <a:lstStyle/>
                        <a:p>
                          <a:pPr algn="ctr"/>
                          <a:r>
                            <a:rPr lang="en-US" sz="1400" dirty="0">
                              <a:latin typeface="Comic Sans MS" panose="030F0702030302020204" pitchFamily="66" charset="0"/>
                            </a:rPr>
                            <a:t>0.73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18387"/>
                      </a:ext>
                    </a:extLst>
                  </a:tr>
                  <a:tr h="304800">
                    <a:tc>
                      <a:txBody>
                        <a:bodyPr/>
                        <a:lstStyle/>
                        <a:p>
                          <a:pPr algn="ctr"/>
                          <a:r>
                            <a:rPr lang="en-US" sz="1400" dirty="0">
                              <a:latin typeface="Comic Sans MS" panose="030F0702030302020204" pitchFamily="66" charset="0"/>
                            </a:rPr>
                            <a:t>1.47</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562450"/>
                      </a:ext>
                    </a:extLst>
                  </a:tr>
                  <a:tr h="304800">
                    <a:tc>
                      <a:txBody>
                        <a:bodyPr/>
                        <a:lstStyle/>
                        <a:p>
                          <a:pPr algn="ctr"/>
                          <a:r>
                            <a:rPr lang="en-US" sz="1400" dirty="0">
                              <a:latin typeface="Comic Sans MS" panose="030F0702030302020204" pitchFamily="66" charset="0"/>
                            </a:rPr>
                            <a:t>2.21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517265"/>
                      </a:ext>
                    </a:extLst>
                  </a:tr>
                </a:tbl>
              </a:graphicData>
            </a:graphic>
          </p:graphicFrame>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787FDB7D-EDA6-49FB-A706-010D7BF92264}"/>
                  </a:ext>
                </a:extLst>
              </p:cNvPr>
              <p:cNvSpPr txBox="1"/>
              <p:nvPr/>
            </p:nvSpPr>
            <p:spPr>
              <a:xfrm>
                <a:off x="5528386" y="4823988"/>
                <a:ext cx="2813783" cy="830997"/>
              </a:xfrm>
              <a:prstGeom prst="rect">
                <a:avLst/>
              </a:prstGeom>
              <a:noFill/>
            </p:spPr>
            <p:txBody>
              <a:bodyPr wrap="none" rtlCol="0">
                <a:spAutoFit/>
              </a:bodyPr>
              <a:lstStyle/>
              <a:p>
                <a:pPr algn="ctr"/>
                <a:r>
                  <a:rPr lang="en-US" sz="1600" dirty="0">
                    <a:solidFill>
                      <a:srgbClr val="FF0000"/>
                    </a:solidFill>
                    <a:latin typeface="Comic Sans MS" panose="030F0702030302020204" pitchFamily="66" charset="0"/>
                  </a:rPr>
                  <a:t>Mean of</a:t>
                </a:r>
                <a14:m>
                  <m:oMath xmlns:m="http://schemas.openxmlformats.org/officeDocument/2006/math">
                    <m:r>
                      <a:rPr lang="en-US" sz="1600" i="1" dirty="0">
                        <a:solidFill>
                          <a:srgbClr val="FF0000"/>
                        </a:solidFill>
                        <a:latin typeface="Cambria Math" panose="02040503050406030204" pitchFamily="18" charset="0"/>
                      </a:rPr>
                      <m:t> </m:t>
                    </m:r>
                    <m:r>
                      <a:rPr lang="en-US" sz="1600" b="0" i="1" dirty="0" smtClean="0">
                        <a:solidFill>
                          <a:srgbClr val="FF0000"/>
                        </a:solidFill>
                        <a:latin typeface="Cambria Math" panose="02040503050406030204" pitchFamily="18" charset="0"/>
                      </a:rPr>
                      <m:t>𝑍</m:t>
                    </m:r>
                    <m:r>
                      <a:rPr lang="en-US" sz="1600" i="1" dirty="0">
                        <a:solidFill>
                          <a:srgbClr val="FF0000"/>
                        </a:solidFill>
                        <a:latin typeface="Cambria Math" panose="02040503050406030204" pitchFamily="18" charset="0"/>
                      </a:rPr>
                      <m:t> </m:t>
                    </m:r>
                  </m:oMath>
                </a14:m>
                <a:r>
                  <a:rPr lang="en-US" sz="1600" dirty="0">
                    <a:solidFill>
                      <a:srgbClr val="FF0000"/>
                    </a:solidFill>
                    <a:latin typeface="Comic Sans MS" panose="030F0702030302020204" pitchFamily="66" charset="0"/>
                  </a:rPr>
                  <a:t>= 0</a:t>
                </a:r>
              </a:p>
              <a:p>
                <a:pPr algn="ctr"/>
                <a:endParaRPr lang="en-US" sz="1600" dirty="0">
                  <a:solidFill>
                    <a:srgbClr val="FF0000"/>
                  </a:solidFill>
                  <a:latin typeface="Comic Sans MS" panose="030F0702030302020204" pitchFamily="66" charset="0"/>
                </a:endParaRPr>
              </a:p>
              <a:p>
                <a:pPr algn="ctr"/>
                <a:r>
                  <a:rPr lang="en-US" sz="1600" dirty="0">
                    <a:solidFill>
                      <a:srgbClr val="FF0000"/>
                    </a:solidFill>
                    <a:latin typeface="Comic Sans MS" panose="030F0702030302020204" pitchFamily="66" charset="0"/>
                  </a:rPr>
                  <a:t>Standard Deviation of </a:t>
                </a:r>
                <a14:m>
                  <m:oMath xmlns:m="http://schemas.openxmlformats.org/officeDocument/2006/math">
                    <m:r>
                      <a:rPr lang="en-US" sz="1600" b="0" i="1" dirty="0" smtClean="0">
                        <a:solidFill>
                          <a:srgbClr val="FF0000"/>
                        </a:solidFill>
                        <a:latin typeface="Cambria Math" panose="02040503050406030204" pitchFamily="18" charset="0"/>
                      </a:rPr>
                      <m:t>𝑍</m:t>
                    </m:r>
                  </m:oMath>
                </a14:m>
                <a:r>
                  <a:rPr lang="en-US" sz="1600" dirty="0">
                    <a:solidFill>
                      <a:srgbClr val="FF0000"/>
                    </a:solidFill>
                    <a:latin typeface="Comic Sans MS" panose="030F0702030302020204" pitchFamily="66" charset="0"/>
                  </a:rPr>
                  <a:t> = 1</a:t>
                </a:r>
                <a:endParaRPr lang="en-GB" sz="1600" dirty="0">
                  <a:solidFill>
                    <a:srgbClr val="FF0000"/>
                  </a:solidFill>
                  <a:latin typeface="Comic Sans MS" panose="030F0702030302020204" pitchFamily="66" charset="0"/>
                </a:endParaRPr>
              </a:p>
            </p:txBody>
          </p:sp>
        </mc:Choice>
        <mc:Fallback xmlns="">
          <p:sp>
            <p:nvSpPr>
              <p:cNvPr id="21" name="テキスト ボックス 20">
                <a:extLst>
                  <a:ext uri="{FF2B5EF4-FFF2-40B4-BE49-F238E27FC236}">
                    <a16:creationId xmlns:a16="http://schemas.microsoft.com/office/drawing/2014/main" id="{787FDB7D-EDA6-49FB-A706-010D7BF92264}"/>
                  </a:ext>
                </a:extLst>
              </p:cNvPr>
              <p:cNvSpPr txBox="1">
                <a:spLocks noRot="1" noChangeAspect="1" noMove="1" noResize="1" noEditPoints="1" noAdjustHandles="1" noChangeArrowheads="1" noChangeShapeType="1" noTextEdit="1"/>
              </p:cNvSpPr>
              <p:nvPr/>
            </p:nvSpPr>
            <p:spPr>
              <a:xfrm>
                <a:off x="5528386" y="4823988"/>
                <a:ext cx="2813783" cy="830997"/>
              </a:xfrm>
              <a:prstGeom prst="rect">
                <a:avLst/>
              </a:prstGeom>
              <a:blipFill>
                <a:blip r:embed="rId9"/>
                <a:stretch>
                  <a:fillRect l="-868" t="-1460" r="-651" b="-8759"/>
                </a:stretch>
              </a:blipFill>
            </p:spPr>
            <p:txBody>
              <a:bodyPr/>
              <a:lstStyle/>
              <a:p>
                <a:r>
                  <a:rPr lang="en-GB">
                    <a:noFill/>
                  </a:rPr>
                  <a:t> </a:t>
                </a:r>
              </a:p>
            </p:txBody>
          </p:sp>
        </mc:Fallback>
      </mc:AlternateContent>
      <p:sp>
        <p:nvSpPr>
          <p:cNvPr id="9" name="楕円 8">
            <a:extLst>
              <a:ext uri="{FF2B5EF4-FFF2-40B4-BE49-F238E27FC236}">
                <a16:creationId xmlns:a16="http://schemas.microsoft.com/office/drawing/2014/main" id="{5F1BD02E-BCE4-4B69-889B-B9F7F1331CBB}"/>
              </a:ext>
            </a:extLst>
          </p:cNvPr>
          <p:cNvSpPr/>
          <p:nvPr/>
        </p:nvSpPr>
        <p:spPr>
          <a:xfrm>
            <a:off x="3992579" y="4825497"/>
            <a:ext cx="1321806" cy="73333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楕円 21">
            <a:extLst>
              <a:ext uri="{FF2B5EF4-FFF2-40B4-BE49-F238E27FC236}">
                <a16:creationId xmlns:a16="http://schemas.microsoft.com/office/drawing/2014/main" id="{1B6ACA22-F478-46DE-AFBF-3847997B6CB9}"/>
              </a:ext>
            </a:extLst>
          </p:cNvPr>
          <p:cNvSpPr/>
          <p:nvPr/>
        </p:nvSpPr>
        <p:spPr>
          <a:xfrm>
            <a:off x="4588598" y="1763917"/>
            <a:ext cx="336487" cy="31838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楕円 22">
            <a:extLst>
              <a:ext uri="{FF2B5EF4-FFF2-40B4-BE49-F238E27FC236}">
                <a16:creationId xmlns:a16="http://schemas.microsoft.com/office/drawing/2014/main" id="{1CDC7B56-D4CF-47D0-B32C-FB1FF008CD58}"/>
              </a:ext>
            </a:extLst>
          </p:cNvPr>
          <p:cNvSpPr/>
          <p:nvPr/>
        </p:nvSpPr>
        <p:spPr>
          <a:xfrm>
            <a:off x="6886669" y="1753354"/>
            <a:ext cx="609600" cy="31838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直線矢印コネクタ 10">
            <a:extLst>
              <a:ext uri="{FF2B5EF4-FFF2-40B4-BE49-F238E27FC236}">
                <a16:creationId xmlns:a16="http://schemas.microsoft.com/office/drawing/2014/main" id="{D80A9776-1F0B-4CA4-902E-62D03034945D}"/>
              </a:ext>
            </a:extLst>
          </p:cNvPr>
          <p:cNvCxnSpPr>
            <a:cxnSpLocks/>
          </p:cNvCxnSpPr>
          <p:nvPr/>
        </p:nvCxnSpPr>
        <p:spPr>
          <a:xfrm>
            <a:off x="4997512" y="1919334"/>
            <a:ext cx="182880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6DE9D40-3968-44BA-925D-06A0467BAD33}"/>
              </a:ext>
            </a:extLst>
          </p:cNvPr>
          <p:cNvSpPr txBox="1"/>
          <p:nvPr/>
        </p:nvSpPr>
        <p:spPr>
          <a:xfrm>
            <a:off x="4927107" y="4226210"/>
            <a:ext cx="3799641" cy="523220"/>
          </a:xfrm>
          <a:prstGeom prst="rect">
            <a:avLst/>
          </a:prstGeom>
          <a:noFill/>
        </p:spPr>
        <p:txBody>
          <a:bodyPr wrap="square" rtlCol="0">
            <a:spAutoFit/>
          </a:bodyPr>
          <a:lstStyle/>
          <a:p>
            <a:pPr algn="ctr"/>
            <a:r>
              <a:rPr lang="en-US" sz="1400" dirty="0">
                <a:latin typeface="Comic Sans MS" panose="030F0702030302020204" pitchFamily="66" charset="0"/>
              </a:rPr>
              <a:t>We could calculate the mean and standard deviation for this </a:t>
            </a:r>
            <a:r>
              <a:rPr lang="en-US" sz="1400" u="sng" dirty="0">
                <a:latin typeface="Comic Sans MS" panose="030F0702030302020204" pitchFamily="66" charset="0"/>
              </a:rPr>
              <a:t>new</a:t>
            </a:r>
            <a:r>
              <a:rPr lang="en-US" sz="1400" dirty="0">
                <a:latin typeface="Comic Sans MS" panose="030F0702030302020204" pitchFamily="66" charset="0"/>
              </a:rPr>
              <a:t> set of data</a:t>
            </a:r>
          </a:p>
        </p:txBody>
      </p:sp>
      <p:sp>
        <p:nvSpPr>
          <p:cNvPr id="28" name="テキスト ボックス 27">
            <a:extLst>
              <a:ext uri="{FF2B5EF4-FFF2-40B4-BE49-F238E27FC236}">
                <a16:creationId xmlns:a16="http://schemas.microsoft.com/office/drawing/2014/main" id="{627A07C2-F319-48A9-9F59-594A7755C43F}"/>
              </a:ext>
            </a:extLst>
          </p:cNvPr>
          <p:cNvSpPr txBox="1"/>
          <p:nvPr/>
        </p:nvSpPr>
        <p:spPr>
          <a:xfrm>
            <a:off x="4955220" y="5861181"/>
            <a:ext cx="3799641" cy="523220"/>
          </a:xfrm>
          <a:prstGeom prst="rect">
            <a:avLst/>
          </a:prstGeom>
          <a:noFill/>
        </p:spPr>
        <p:txBody>
          <a:bodyPr wrap="square" rtlCol="0">
            <a:spAutoFit/>
          </a:bodyPr>
          <a:lstStyle/>
          <a:p>
            <a:pPr algn="ctr"/>
            <a:r>
              <a:rPr lang="en-US" sz="1400" dirty="0">
                <a:latin typeface="Comic Sans MS" panose="030F0702030302020204" pitchFamily="66" charset="0"/>
              </a:rPr>
              <a:t>Notice that </a:t>
            </a:r>
            <a:r>
              <a:rPr lang="en-US" sz="1400">
                <a:latin typeface="Comic Sans MS" panose="030F0702030302020204" pitchFamily="66" charset="0"/>
              </a:rPr>
              <a:t>the numbers in </a:t>
            </a:r>
            <a:r>
              <a:rPr lang="en-US" sz="1400" dirty="0">
                <a:latin typeface="Comic Sans MS" panose="030F0702030302020204" pitchFamily="66" charset="0"/>
              </a:rPr>
              <a:t>the new data set are </a:t>
            </a:r>
            <a:r>
              <a:rPr lang="en-US" sz="1400">
                <a:latin typeface="Comic Sans MS" panose="030F0702030302020204" pitchFamily="66" charset="0"/>
              </a:rPr>
              <a:t>also symmetrical about 0…</a:t>
            </a:r>
            <a:endParaRPr lang="en-US" sz="1400" dirty="0">
              <a:latin typeface="Comic Sans MS" panose="030F0702030302020204" pitchFamily="66" charset="0"/>
            </a:endParaRPr>
          </a:p>
        </p:txBody>
      </p:sp>
    </p:spTree>
    <p:extLst>
      <p:ext uri="{BB962C8B-B14F-4D97-AF65-F5344CB8AC3E}">
        <p14:creationId xmlns:p14="http://schemas.microsoft.com/office/powerpoint/2010/main" val="18602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linds(horizontal)">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21">
                                            <p:txEl>
                                              <p:pRg st="0" end="0"/>
                                            </p:txEl>
                                          </p:spTgt>
                                        </p:tgtEl>
                                        <p:attrNameLst>
                                          <p:attrName>style.visibility</p:attrName>
                                        </p:attrNameLst>
                                      </p:cBhvr>
                                      <p:to>
                                        <p:strVal val="visible"/>
                                      </p:to>
                                    </p:set>
                                    <p:animEffect transition="in" filter="blinds(horizontal)">
                                      <p:cBhvr>
                                        <p:cTn id="81" dur="500"/>
                                        <p:tgtEl>
                                          <p:spTgt spid="21">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21">
                                            <p:txEl>
                                              <p:pRg st="2" end="2"/>
                                            </p:txEl>
                                          </p:spTgt>
                                        </p:tgtEl>
                                        <p:attrNameLst>
                                          <p:attrName>style.visibility</p:attrName>
                                        </p:attrNameLst>
                                      </p:cBhvr>
                                      <p:to>
                                        <p:strVal val="visible"/>
                                      </p:to>
                                    </p:set>
                                    <p:animEffect transition="in" filter="blinds(horizontal)">
                                      <p:cBhvr>
                                        <p:cTn id="86" dur="500"/>
                                        <p:tgtEl>
                                          <p:spTgt spid="21">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linds(horizont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9" grpId="1" animBg="1"/>
      <p:bldP spid="22" grpId="0" animBg="1"/>
      <p:bldP spid="22" grpId="1" animBg="1"/>
      <p:bldP spid="23" grpId="0" animBg="1"/>
      <p:bldP spid="23" grpId="1" animBg="1"/>
      <p:bldP spid="13"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4928513"/>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(50,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4</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Write in terms of </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Φ</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𝑧</m:t>
                    </m:r>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for some value </a:t>
                </a:r>
                <a14:m>
                  <m:oMath xmlns:m="http://schemas.openxmlformats.org/officeDocument/2006/math">
                    <m:r>
                      <a:rPr lang="en-US" sz="1400" i="1" dirty="0" smtClean="0">
                        <a:latin typeface="Cambria Math" panose="02040503050406030204" pitchFamily="18" charset="0"/>
                      </a:rPr>
                      <m:t>𝑧</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a:t>
                </a:r>
                <a14:m>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rPr>
                      <m:t>𝑋</m:t>
                    </m:r>
                    <m:r>
                      <a:rPr lang="en-US" sz="1400" b="0" i="1" smtClean="0">
                        <a:latin typeface="Cambria Math" panose="02040503050406030204" pitchFamily="18" charset="0"/>
                      </a:rPr>
                      <m:t>&lt;53)</m:t>
                    </m:r>
                  </m:oMath>
                </a14:m>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4928513"/>
              </a:xfrm>
              <a:blipFill>
                <a:blip r:embed="rId3"/>
                <a:stretch>
                  <a:fillRect t="-742"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9B74A065-5667-4016-8792-3D9CC86F7192}"/>
                  </a:ext>
                </a:extLst>
              </p:cNvPr>
              <p:cNvSpPr txBox="1"/>
              <p:nvPr/>
            </p:nvSpPr>
            <p:spPr>
              <a:xfrm flipH="1">
                <a:off x="3818727" y="1245459"/>
                <a:ext cx="5200985" cy="1815882"/>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You could calculate </a:t>
                </a:r>
                <a14:m>
                  <m:oMath xmlns:m="http://schemas.openxmlformats.org/officeDocument/2006/math">
                    <m:r>
                      <a:rPr lang="en-US" sz="1400" b="0" i="1" smtClean="0">
                        <a:solidFill>
                          <a:srgbClr val="FF0000"/>
                        </a:solidFill>
                        <a:latin typeface="Cambria Math" panose="02040503050406030204" pitchFamily="18" charset="0"/>
                      </a:rPr>
                      <m:t>𝑃</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𝑋</m:t>
                    </m:r>
                    <m:r>
                      <a:rPr lang="en-US" sz="1400" b="0" i="1" smtClean="0">
                        <a:solidFill>
                          <a:srgbClr val="FF0000"/>
                        </a:solidFill>
                        <a:latin typeface="Cambria Math" panose="02040503050406030204" pitchFamily="18" charset="0"/>
                      </a:rPr>
                      <m:t>&lt;53)</m:t>
                    </m:r>
                  </m:oMath>
                </a14:m>
                <a:r>
                  <a:rPr lang="en-GB" sz="1400" dirty="0">
                    <a:solidFill>
                      <a:srgbClr val="FF0000"/>
                    </a:solidFill>
                    <a:latin typeface="Comic Sans MS" panose="030F0702030302020204" pitchFamily="66" charset="0"/>
                  </a:rPr>
                  <a:t> using what you have learnt so far this chapter, along with your calculator</a:t>
                </a: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GB" sz="1400" dirty="0">
                    <a:solidFill>
                      <a:srgbClr val="FF0000"/>
                    </a:solidFill>
                    <a:latin typeface="Comic Sans MS" panose="030F0702030302020204" pitchFamily="66" charset="0"/>
                    <a:sym typeface="Wingdings" panose="05000000000000000000" pitchFamily="2" charset="2"/>
                  </a:rPr>
                  <a:t>This question is asking you to write an equivalent probability, based on the standardised normal distribution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a:t>
                </a:r>
                <a:r>
                  <a:rPr lang="en-GB" sz="1400" dirty="0">
                    <a:solidFill>
                      <a:srgbClr val="FF0000"/>
                    </a:solidFill>
                    <a:latin typeface="Comic Sans MS" panose="030F0702030302020204" pitchFamily="66" charset="0"/>
                    <a:sym typeface="Wingdings" panose="05000000000000000000" pitchFamily="2" charset="2"/>
                  </a:rPr>
                  <a:t>he letter </a:t>
                </a:r>
                <a14:m>
                  <m:oMath xmlns:m="http://schemas.openxmlformats.org/officeDocument/2006/math">
                    <m:r>
                      <m:rPr>
                        <m:sty m:val="p"/>
                      </m:rPr>
                      <a:rPr lang="el-GR" sz="14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Φ</m:t>
                    </m:r>
                  </m:oMath>
                </a14:m>
                <a:r>
                  <a:rPr lang="en-GB" sz="1400" dirty="0">
                    <a:solidFill>
                      <a:srgbClr val="FF0000"/>
                    </a:solidFill>
                    <a:latin typeface="Comic Sans MS" panose="030F0702030302020204" pitchFamily="66" charset="0"/>
                  </a:rPr>
                  <a:t> is the Greek capital </a:t>
                </a:r>
                <a:r>
                  <a:rPr lang="en-GB" sz="1400" i="1" dirty="0">
                    <a:solidFill>
                      <a:srgbClr val="FF0000"/>
                    </a:solidFill>
                    <a:latin typeface="Comic Sans MS" panose="030F0702030302020204" pitchFamily="66" charset="0"/>
                  </a:rPr>
                  <a:t>phi</a:t>
                </a:r>
              </a:p>
            </p:txBody>
          </p:sp>
        </mc:Choice>
        <mc:Fallback xmlns="">
          <p:sp>
            <p:nvSpPr>
              <p:cNvPr id="5" name="テキスト ボックス 4">
                <a:extLst>
                  <a:ext uri="{FF2B5EF4-FFF2-40B4-BE49-F238E27FC236}">
                    <a16:creationId xmlns:a16="http://schemas.microsoft.com/office/drawing/2014/main" id="{9B74A065-5667-4016-8792-3D9CC86F7192}"/>
                  </a:ext>
                </a:extLst>
              </p:cNvPr>
              <p:cNvSpPr txBox="1">
                <a:spLocks noRot="1" noChangeAspect="1" noMove="1" noResize="1" noEditPoints="1" noAdjustHandles="1" noChangeArrowheads="1" noChangeShapeType="1" noTextEdit="1"/>
              </p:cNvSpPr>
              <p:nvPr/>
            </p:nvSpPr>
            <p:spPr>
              <a:xfrm flipH="1">
                <a:off x="3818727" y="1245459"/>
                <a:ext cx="5200985" cy="1815882"/>
              </a:xfrm>
              <a:prstGeom prst="rect">
                <a:avLst/>
              </a:prstGeom>
              <a:blipFill>
                <a:blip r:embed="rId5"/>
                <a:stretch>
                  <a:fillRect t="-336" b="-26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A4714B8-8E00-490B-B4EB-2C0465AC87D2}"/>
                  </a:ext>
                </a:extLst>
              </p:cNvPr>
              <p:cNvSpPr txBox="1"/>
              <p:nvPr/>
            </p:nvSpPr>
            <p:spPr>
              <a:xfrm>
                <a:off x="4097045" y="3171876"/>
                <a:ext cx="105945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10" name="テキスト ボックス 9">
                <a:extLst>
                  <a:ext uri="{FF2B5EF4-FFF2-40B4-BE49-F238E27FC236}">
                    <a16:creationId xmlns:a16="http://schemas.microsoft.com/office/drawing/2014/main" id="{6A4714B8-8E00-490B-B4EB-2C0465AC87D2}"/>
                  </a:ext>
                </a:extLst>
              </p:cNvPr>
              <p:cNvSpPr txBox="1">
                <a:spLocks noRot="1" noChangeAspect="1" noMove="1" noResize="1" noEditPoints="1" noAdjustHandles="1" noChangeArrowheads="1" noChangeShapeType="1" noTextEdit="1"/>
              </p:cNvSpPr>
              <p:nvPr/>
            </p:nvSpPr>
            <p:spPr>
              <a:xfrm>
                <a:off x="4097045" y="3171876"/>
                <a:ext cx="1059457" cy="51860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4F7A1DCD-1EAB-47FB-B137-8A320FF63936}"/>
                  </a:ext>
                </a:extLst>
              </p:cNvPr>
              <p:cNvSpPr txBox="1"/>
              <p:nvPr/>
            </p:nvSpPr>
            <p:spPr>
              <a:xfrm>
                <a:off x="4125158" y="3874691"/>
                <a:ext cx="1259127"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53−50</m:t>
                          </m:r>
                        </m:num>
                        <m:den>
                          <m:r>
                            <a:rPr lang="en-US" b="0" i="1" smtClean="0">
                              <a:latin typeface="Cambria Math" panose="02040503050406030204" pitchFamily="18" charset="0"/>
                            </a:rPr>
                            <m:t>4</m:t>
                          </m:r>
                        </m:den>
                      </m:f>
                    </m:oMath>
                  </m:oMathPara>
                </a14:m>
                <a:endParaRPr lang="en-GB" dirty="0"/>
              </a:p>
            </p:txBody>
          </p:sp>
        </mc:Choice>
        <mc:Fallback xmlns="">
          <p:sp>
            <p:nvSpPr>
              <p:cNvPr id="24" name="テキスト ボックス 23">
                <a:extLst>
                  <a:ext uri="{FF2B5EF4-FFF2-40B4-BE49-F238E27FC236}">
                    <a16:creationId xmlns:a16="http://schemas.microsoft.com/office/drawing/2014/main" id="{4F7A1DCD-1EAB-47FB-B137-8A320FF63936}"/>
                  </a:ext>
                </a:extLst>
              </p:cNvPr>
              <p:cNvSpPr txBox="1">
                <a:spLocks noRot="1" noChangeAspect="1" noMove="1" noResize="1" noEditPoints="1" noAdjustHandles="1" noChangeArrowheads="1" noChangeShapeType="1" noTextEdit="1"/>
              </p:cNvSpPr>
              <p:nvPr/>
            </p:nvSpPr>
            <p:spPr>
              <a:xfrm>
                <a:off x="4125158" y="3874691"/>
                <a:ext cx="1259127" cy="52604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C3051272-A6BF-46DF-988B-E92EABF83583}"/>
                  </a:ext>
                </a:extLst>
              </p:cNvPr>
              <p:cNvSpPr txBox="1"/>
              <p:nvPr/>
            </p:nvSpPr>
            <p:spPr>
              <a:xfrm>
                <a:off x="4135515" y="4675161"/>
                <a:ext cx="9032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=0.75</m:t>
                      </m:r>
                    </m:oMath>
                  </m:oMathPara>
                </a14:m>
                <a:endParaRPr lang="en-GB" dirty="0"/>
              </a:p>
            </p:txBody>
          </p:sp>
        </mc:Choice>
        <mc:Fallback xmlns="">
          <p:sp>
            <p:nvSpPr>
              <p:cNvPr id="25" name="テキスト ボックス 24">
                <a:extLst>
                  <a:ext uri="{FF2B5EF4-FFF2-40B4-BE49-F238E27FC236}">
                    <a16:creationId xmlns:a16="http://schemas.microsoft.com/office/drawing/2014/main" id="{C3051272-A6BF-46DF-988B-E92EABF83583}"/>
                  </a:ext>
                </a:extLst>
              </p:cNvPr>
              <p:cNvSpPr txBox="1">
                <a:spLocks noRot="1" noChangeAspect="1" noMove="1" noResize="1" noEditPoints="1" noAdjustHandles="1" noChangeArrowheads="1" noChangeShapeType="1" noTextEdit="1"/>
              </p:cNvSpPr>
              <p:nvPr/>
            </p:nvSpPr>
            <p:spPr>
              <a:xfrm>
                <a:off x="4135515" y="4675161"/>
                <a:ext cx="903261" cy="276999"/>
              </a:xfrm>
              <a:prstGeom prst="rect">
                <a:avLst/>
              </a:prstGeom>
              <a:blipFill>
                <a:blip r:embed="rId8"/>
                <a:stretch>
                  <a:fillRect l="-3356" r="-6040" b="-8889"/>
                </a:stretch>
              </a:blipFill>
            </p:spPr>
            <p:txBody>
              <a:bodyPr/>
              <a:lstStyle/>
              <a:p>
                <a:r>
                  <a:rPr lang="en-GB">
                    <a:noFill/>
                  </a:rPr>
                  <a:t> </a:t>
                </a:r>
              </a:p>
            </p:txBody>
          </p:sp>
        </mc:Fallback>
      </mc:AlternateContent>
      <p:sp>
        <p:nvSpPr>
          <p:cNvPr id="14" name="円弧 13">
            <a:extLst>
              <a:ext uri="{FF2B5EF4-FFF2-40B4-BE49-F238E27FC236}">
                <a16:creationId xmlns:a16="http://schemas.microsoft.com/office/drawing/2014/main" id="{9490C3CE-89E3-49B2-9089-60AE0EC31B57}"/>
              </a:ext>
            </a:extLst>
          </p:cNvPr>
          <p:cNvSpPr/>
          <p:nvPr/>
        </p:nvSpPr>
        <p:spPr>
          <a:xfrm>
            <a:off x="5370991" y="3473719"/>
            <a:ext cx="372862"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円弧 25">
            <a:extLst>
              <a:ext uri="{FF2B5EF4-FFF2-40B4-BE49-F238E27FC236}">
                <a16:creationId xmlns:a16="http://schemas.microsoft.com/office/drawing/2014/main" id="{D56419DF-134C-450A-9FF1-BAD35A8BC132}"/>
              </a:ext>
            </a:extLst>
          </p:cNvPr>
          <p:cNvSpPr/>
          <p:nvPr/>
        </p:nvSpPr>
        <p:spPr>
          <a:xfrm>
            <a:off x="5257061" y="4167656"/>
            <a:ext cx="372862"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A44AB71A-E1D9-46BE-AC78-970C16F4199B}"/>
                  </a:ext>
                </a:extLst>
              </p:cNvPr>
              <p:cNvSpPr txBox="1"/>
              <p:nvPr/>
            </p:nvSpPr>
            <p:spPr>
              <a:xfrm>
                <a:off x="5780243" y="3455786"/>
                <a:ext cx="3200795"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 using the value of </a:t>
                </a:r>
                <a14:m>
                  <m:oMath xmlns:m="http://schemas.openxmlformats.org/officeDocument/2006/math">
                    <m:r>
                      <a:rPr lang="en-US" sz="1200" i="1" dirty="0" smtClean="0">
                        <a:solidFill>
                          <a:srgbClr val="FF0000"/>
                        </a:solidFill>
                        <a:latin typeface="Cambria Math" panose="02040503050406030204" pitchFamily="18" charset="0"/>
                      </a:rPr>
                      <m:t>𝑋</m:t>
                    </m:r>
                  </m:oMath>
                </a14:m>
                <a:r>
                  <a:rPr lang="en-US" sz="1200" dirty="0">
                    <a:solidFill>
                      <a:srgbClr val="FF0000"/>
                    </a:solidFill>
                    <a:latin typeface="Comic Sans MS" panose="030F0702030302020204" pitchFamily="66" charset="0"/>
                  </a:rPr>
                  <a:t> given in the question. A lowercase </a:t>
                </a:r>
                <a14:m>
                  <m:oMath xmlns:m="http://schemas.openxmlformats.org/officeDocument/2006/math">
                    <m:r>
                      <a:rPr lang="en-US" sz="1200" i="1" dirty="0" smtClean="0">
                        <a:solidFill>
                          <a:srgbClr val="FF0000"/>
                        </a:solidFill>
                        <a:latin typeface="Cambria Math" panose="02040503050406030204" pitchFamily="18" charset="0"/>
                      </a:rPr>
                      <m:t>𝑧</m:t>
                    </m:r>
                  </m:oMath>
                </a14:m>
                <a:r>
                  <a:rPr lang="en-US" sz="1200" dirty="0">
                    <a:solidFill>
                      <a:srgbClr val="FF0000"/>
                    </a:solidFill>
                    <a:latin typeface="Comic Sans MS" panose="030F0702030302020204" pitchFamily="66" charset="0"/>
                  </a:rPr>
                  <a:t> is used here as we are now working out a specific value</a:t>
                </a:r>
                <a:endParaRPr lang="en-GB" sz="1200" dirty="0">
                  <a:solidFill>
                    <a:srgbClr val="FF0000"/>
                  </a:solidFill>
                  <a:latin typeface="Comic Sans MS" panose="030F0702030302020204" pitchFamily="66" charset="0"/>
                </a:endParaRPr>
              </a:p>
            </p:txBody>
          </p:sp>
        </mc:Choice>
        <mc:Fallback xmlns="">
          <p:sp>
            <p:nvSpPr>
              <p:cNvPr id="15" name="テキスト ボックス 14">
                <a:extLst>
                  <a:ext uri="{FF2B5EF4-FFF2-40B4-BE49-F238E27FC236}">
                    <a16:creationId xmlns:a16="http://schemas.microsoft.com/office/drawing/2014/main" id="{A44AB71A-E1D9-46BE-AC78-970C16F4199B}"/>
                  </a:ext>
                </a:extLst>
              </p:cNvPr>
              <p:cNvSpPr txBox="1">
                <a:spLocks noRot="1" noChangeAspect="1" noMove="1" noResize="1" noEditPoints="1" noAdjustHandles="1" noChangeArrowheads="1" noChangeShapeType="1" noTextEdit="1"/>
              </p:cNvSpPr>
              <p:nvPr/>
            </p:nvSpPr>
            <p:spPr>
              <a:xfrm>
                <a:off x="5780243" y="3455786"/>
                <a:ext cx="3200795" cy="646331"/>
              </a:xfrm>
              <a:prstGeom prst="rect">
                <a:avLst/>
              </a:prstGeom>
              <a:blipFill>
                <a:blip r:embed="rId9"/>
                <a:stretch>
                  <a:fillRect t="-943" r="-1143" b="-6604"/>
                </a:stretch>
              </a:blipFill>
            </p:spPr>
            <p:txBody>
              <a:bodyPr/>
              <a:lstStyle/>
              <a:p>
                <a:r>
                  <a:rPr lang="en-GB">
                    <a:noFill/>
                  </a:rPr>
                  <a:t> </a:t>
                </a:r>
              </a:p>
            </p:txBody>
          </p:sp>
        </mc:Fallback>
      </mc:AlternateContent>
      <p:sp>
        <p:nvSpPr>
          <p:cNvPr id="27" name="テキスト ボックス 26">
            <a:extLst>
              <a:ext uri="{FF2B5EF4-FFF2-40B4-BE49-F238E27FC236}">
                <a16:creationId xmlns:a16="http://schemas.microsoft.com/office/drawing/2014/main" id="{5074DF7F-0CC4-452A-BEF5-99E2637C491E}"/>
              </a:ext>
            </a:extLst>
          </p:cNvPr>
          <p:cNvSpPr txBox="1"/>
          <p:nvPr/>
        </p:nvSpPr>
        <p:spPr>
          <a:xfrm>
            <a:off x="5588612" y="4368676"/>
            <a:ext cx="98420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Calculate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E1A5B985-CB2F-4803-9E1C-EF900D1F8927}"/>
                  </a:ext>
                </a:extLst>
              </p:cNvPr>
              <p:cNvSpPr txBox="1"/>
              <p:nvPr/>
            </p:nvSpPr>
            <p:spPr>
              <a:xfrm>
                <a:off x="3730027" y="4984312"/>
                <a:ext cx="5241956"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This is telling us that when we code the original data set to the standardized one, a value of </a:t>
                </a:r>
                <a14:m>
                  <m:oMath xmlns:m="http://schemas.openxmlformats.org/officeDocument/2006/math">
                    <m:r>
                      <a:rPr lang="en-US" sz="1400" b="0" i="1" smtClean="0">
                        <a:solidFill>
                          <a:srgbClr val="FF0000"/>
                        </a:solidFill>
                        <a:latin typeface="Cambria Math" panose="02040503050406030204" pitchFamily="18" charset="0"/>
                      </a:rPr>
                      <m:t>𝑥</m:t>
                    </m:r>
                    <m:r>
                      <a:rPr lang="en-US" sz="1400" b="0" i="1" smtClean="0">
                        <a:solidFill>
                          <a:srgbClr val="FF0000"/>
                        </a:solidFill>
                        <a:latin typeface="Cambria Math" panose="02040503050406030204" pitchFamily="18" charset="0"/>
                      </a:rPr>
                      <m:t>=53</m:t>
                    </m:r>
                  </m:oMath>
                </a14:m>
                <a:r>
                  <a:rPr lang="en-GB" sz="1400" i="1" dirty="0">
                    <a:solidFill>
                      <a:srgbClr val="FF0000"/>
                    </a:solidFill>
                    <a:latin typeface="Comic Sans MS" panose="030F0702030302020204" pitchFamily="66" charset="0"/>
                  </a:rPr>
                  <a:t> </a:t>
                </a:r>
                <a:r>
                  <a:rPr lang="en-GB" sz="1400" dirty="0">
                    <a:solidFill>
                      <a:srgbClr val="FF0000"/>
                    </a:solidFill>
                    <a:latin typeface="Comic Sans MS" panose="030F0702030302020204" pitchFamily="66" charset="0"/>
                  </a:rPr>
                  <a:t>will become </a:t>
                </a:r>
                <a14:m>
                  <m:oMath xmlns:m="http://schemas.openxmlformats.org/officeDocument/2006/math">
                    <m:r>
                      <a:rPr lang="en-US" sz="1400" b="0" i="1" smtClean="0">
                        <a:solidFill>
                          <a:srgbClr val="FF0000"/>
                        </a:solidFill>
                        <a:latin typeface="Cambria Math" panose="02040503050406030204" pitchFamily="18" charset="0"/>
                      </a:rPr>
                      <m:t>𝑧</m:t>
                    </m:r>
                    <m:r>
                      <a:rPr lang="en-US" sz="1400" b="0" i="1" smtClean="0">
                        <a:solidFill>
                          <a:srgbClr val="FF0000"/>
                        </a:solidFill>
                        <a:latin typeface="Cambria Math" panose="02040503050406030204" pitchFamily="18" charset="0"/>
                      </a:rPr>
                      <m:t>=0.75</m:t>
                    </m:r>
                  </m:oMath>
                </a14:m>
                <a:endParaRPr lang="en-GB" sz="1400" dirty="0">
                  <a:solidFill>
                    <a:srgbClr val="FF0000"/>
                  </a:solidFill>
                  <a:latin typeface="Comic Sans MS" panose="030F0702030302020204" pitchFamily="66" charset="0"/>
                </a:endParaRP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a:t>
                </a:r>
                <a:r>
                  <a:rPr lang="en-GB" sz="1400" dirty="0">
                    <a:solidFill>
                      <a:srgbClr val="FF0000"/>
                    </a:solidFill>
                    <a:latin typeface="Comic Sans MS" panose="030F0702030302020204" pitchFamily="66" charset="0"/>
                    <a:sym typeface="Wingdings" panose="05000000000000000000" pitchFamily="2" charset="2"/>
                  </a:rPr>
                  <a:t> Therefore:</a:t>
                </a:r>
                <a:endParaRPr lang="en-GB" sz="1400" dirty="0">
                  <a:solidFill>
                    <a:srgbClr val="FF0000"/>
                  </a:solidFill>
                  <a:latin typeface="Comic Sans MS" panose="030F0702030302020204" pitchFamily="66" charset="0"/>
                </a:endParaRPr>
              </a:p>
            </p:txBody>
          </p:sp>
        </mc:Choice>
        <mc:Fallback xmlns="">
          <p:sp>
            <p:nvSpPr>
              <p:cNvPr id="29" name="テキスト ボックス 28">
                <a:extLst>
                  <a:ext uri="{FF2B5EF4-FFF2-40B4-BE49-F238E27FC236}">
                    <a16:creationId xmlns:a16="http://schemas.microsoft.com/office/drawing/2014/main" id="{E1A5B985-CB2F-4803-9E1C-EF900D1F8927}"/>
                  </a:ext>
                </a:extLst>
              </p:cNvPr>
              <p:cNvSpPr txBox="1">
                <a:spLocks noRot="1" noChangeAspect="1" noMove="1" noResize="1" noEditPoints="1" noAdjustHandles="1" noChangeArrowheads="1" noChangeShapeType="1" noTextEdit="1"/>
              </p:cNvSpPr>
              <p:nvPr/>
            </p:nvSpPr>
            <p:spPr>
              <a:xfrm>
                <a:off x="3730027" y="4984312"/>
                <a:ext cx="5241956" cy="954107"/>
              </a:xfrm>
              <a:prstGeom prst="rect">
                <a:avLst/>
              </a:prstGeom>
              <a:blipFill>
                <a:blip r:embed="rId10"/>
                <a:stretch>
                  <a:fillRect t="-1282" b="-5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594A54A8-0935-4A0E-8815-EE0D091AF336}"/>
                  </a:ext>
                </a:extLst>
              </p:cNvPr>
              <p:cNvSpPr txBox="1"/>
              <p:nvPr/>
            </p:nvSpPr>
            <p:spPr>
              <a:xfrm>
                <a:off x="5101626" y="5952653"/>
                <a:ext cx="2636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&lt;53</m:t>
                          </m:r>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&lt;0.75)</m:t>
                      </m:r>
                    </m:oMath>
                  </m:oMathPara>
                </a14:m>
                <a:endParaRPr lang="en-GB" dirty="0"/>
              </a:p>
            </p:txBody>
          </p:sp>
        </mc:Choice>
        <mc:Fallback xmlns="">
          <p:sp>
            <p:nvSpPr>
              <p:cNvPr id="16" name="テキスト ボックス 15">
                <a:extLst>
                  <a:ext uri="{FF2B5EF4-FFF2-40B4-BE49-F238E27FC236}">
                    <a16:creationId xmlns:a16="http://schemas.microsoft.com/office/drawing/2014/main" id="{594A54A8-0935-4A0E-8815-EE0D091AF336}"/>
                  </a:ext>
                </a:extLst>
              </p:cNvPr>
              <p:cNvSpPr txBox="1">
                <a:spLocks noRot="1" noChangeAspect="1" noMove="1" noResize="1" noEditPoints="1" noAdjustHandles="1" noChangeArrowheads="1" noChangeShapeType="1" noTextEdit="1"/>
              </p:cNvSpPr>
              <p:nvPr/>
            </p:nvSpPr>
            <p:spPr>
              <a:xfrm>
                <a:off x="5101626" y="5952653"/>
                <a:ext cx="2636299" cy="276999"/>
              </a:xfrm>
              <a:prstGeom prst="rect">
                <a:avLst/>
              </a:prstGeom>
              <a:blipFill>
                <a:blip r:embed="rId11"/>
                <a:stretch>
                  <a:fillRect l="-1852" t="-2174" r="-3009" b="-326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68F4DD77-27D8-48B0-B1DF-E8EE77C0B8C1}"/>
                  </a:ext>
                </a:extLst>
              </p:cNvPr>
              <p:cNvSpPr txBox="1"/>
              <p:nvPr/>
            </p:nvSpPr>
            <p:spPr>
              <a:xfrm>
                <a:off x="6222748" y="6304229"/>
                <a:ext cx="10964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(0.75)</m:t>
                      </m:r>
                    </m:oMath>
                  </m:oMathPara>
                </a14:m>
                <a:endParaRPr lang="en-GB" dirty="0"/>
              </a:p>
            </p:txBody>
          </p:sp>
        </mc:Choice>
        <mc:Fallback xmlns="">
          <p:sp>
            <p:nvSpPr>
              <p:cNvPr id="30" name="テキスト ボックス 29">
                <a:extLst>
                  <a:ext uri="{FF2B5EF4-FFF2-40B4-BE49-F238E27FC236}">
                    <a16:creationId xmlns:a16="http://schemas.microsoft.com/office/drawing/2014/main" id="{68F4DD77-27D8-48B0-B1DF-E8EE77C0B8C1}"/>
                  </a:ext>
                </a:extLst>
              </p:cNvPr>
              <p:cNvSpPr txBox="1">
                <a:spLocks noRot="1" noChangeAspect="1" noMove="1" noResize="1" noEditPoints="1" noAdjustHandles="1" noChangeArrowheads="1" noChangeShapeType="1" noTextEdit="1"/>
              </p:cNvSpPr>
              <p:nvPr/>
            </p:nvSpPr>
            <p:spPr>
              <a:xfrm>
                <a:off x="6222748" y="6304229"/>
                <a:ext cx="1096454" cy="276999"/>
              </a:xfrm>
              <a:prstGeom prst="rect">
                <a:avLst/>
              </a:prstGeom>
              <a:blipFill>
                <a:blip r:embed="rId12"/>
                <a:stretch>
                  <a:fillRect l="-2222" t="-2174" r="-7778" b="-326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193C3C2A-A383-4E5D-ABE9-13E1A1F8D605}"/>
                  </a:ext>
                </a:extLst>
              </p:cNvPr>
              <p:cNvSpPr txBox="1"/>
              <p:nvPr/>
            </p:nvSpPr>
            <p:spPr>
              <a:xfrm>
                <a:off x="1549651" y="4238530"/>
                <a:ext cx="97231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ea typeface="Cambria Math" panose="02040503050406030204" pitchFamily="18" charset="0"/>
                        </a:rPr>
                        <m:t>=</m:t>
                      </m:r>
                      <m:r>
                        <m:rPr>
                          <m:sty m:val="p"/>
                        </m:rPr>
                        <a:rPr lang="el-GR" sz="1600" i="1" smtClean="0">
                          <a:solidFill>
                            <a:srgbClr val="FF0000"/>
                          </a:solidFill>
                          <a:latin typeface="Cambria Math" panose="02040503050406030204" pitchFamily="18" charset="0"/>
                          <a:ea typeface="Cambria Math" panose="02040503050406030204" pitchFamily="18" charset="0"/>
                        </a:rPr>
                        <m:t>Φ</m:t>
                      </m:r>
                      <m:r>
                        <a:rPr lang="en-US" sz="1600" b="0" i="1" smtClean="0">
                          <a:solidFill>
                            <a:srgbClr val="FF0000"/>
                          </a:solidFill>
                          <a:latin typeface="Cambria Math" panose="02040503050406030204" pitchFamily="18" charset="0"/>
                          <a:ea typeface="Cambria Math" panose="02040503050406030204" pitchFamily="18" charset="0"/>
                        </a:rPr>
                        <m:t>(0.75)</m:t>
                      </m:r>
                    </m:oMath>
                  </m:oMathPara>
                </a14:m>
                <a:endParaRPr lang="en-GB" sz="1600" dirty="0">
                  <a:solidFill>
                    <a:srgbClr val="FF0000"/>
                  </a:solidFill>
                </a:endParaRPr>
              </a:p>
            </p:txBody>
          </p:sp>
        </mc:Choice>
        <mc:Fallback xmlns="">
          <p:sp>
            <p:nvSpPr>
              <p:cNvPr id="31" name="テキスト ボックス 30">
                <a:extLst>
                  <a:ext uri="{FF2B5EF4-FFF2-40B4-BE49-F238E27FC236}">
                    <a16:creationId xmlns:a16="http://schemas.microsoft.com/office/drawing/2014/main" id="{193C3C2A-A383-4E5D-ABE9-13E1A1F8D605}"/>
                  </a:ext>
                </a:extLst>
              </p:cNvPr>
              <p:cNvSpPr txBox="1">
                <a:spLocks noRot="1" noChangeAspect="1" noMove="1" noResize="1" noEditPoints="1" noAdjustHandles="1" noChangeArrowheads="1" noChangeShapeType="1" noTextEdit="1"/>
              </p:cNvSpPr>
              <p:nvPr/>
            </p:nvSpPr>
            <p:spPr>
              <a:xfrm>
                <a:off x="1549651" y="4238530"/>
                <a:ext cx="972317" cy="246221"/>
              </a:xfrm>
              <a:prstGeom prst="rect">
                <a:avLst/>
              </a:prstGeom>
              <a:blipFill>
                <a:blip r:embed="rId13"/>
                <a:stretch>
                  <a:fillRect l="-1875" r="-6875" b="-31707"/>
                </a:stretch>
              </a:blipFill>
            </p:spPr>
            <p:txBody>
              <a:bodyPr/>
              <a:lstStyle/>
              <a:p>
                <a:r>
                  <a:rPr lang="en-GB">
                    <a:noFill/>
                  </a:rPr>
                  <a:t> </a:t>
                </a:r>
              </a:p>
            </p:txBody>
          </p:sp>
        </mc:Fallback>
      </mc:AlternateContent>
      <p:cxnSp>
        <p:nvCxnSpPr>
          <p:cNvPr id="19" name="直線矢印コネクタ 18">
            <a:extLst>
              <a:ext uri="{FF2B5EF4-FFF2-40B4-BE49-F238E27FC236}">
                <a16:creationId xmlns:a16="http://schemas.microsoft.com/office/drawing/2014/main" id="{97E91E99-BE5D-47C6-B0C4-4AD848D92414}"/>
              </a:ext>
            </a:extLst>
          </p:cNvPr>
          <p:cNvCxnSpPr/>
          <p:nvPr/>
        </p:nvCxnSpPr>
        <p:spPr>
          <a:xfrm>
            <a:off x="3603279" y="6246891"/>
            <a:ext cx="2525917" cy="217283"/>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AE28553D-5026-4C08-A5A8-7B39EEA0A0CF}"/>
              </a:ext>
            </a:extLst>
          </p:cNvPr>
          <p:cNvSpPr txBox="1"/>
          <p:nvPr/>
        </p:nvSpPr>
        <p:spPr>
          <a:xfrm>
            <a:off x="588476" y="5703682"/>
            <a:ext cx="3114391" cy="738664"/>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The phi here means the area below the value given (0.75), in the </a:t>
            </a:r>
            <a:r>
              <a:rPr lang="en-US" sz="1400" dirty="0" err="1">
                <a:solidFill>
                  <a:srgbClr val="0000FF"/>
                </a:solidFill>
                <a:latin typeface="Comic Sans MS" panose="030F0702030302020204" pitchFamily="66" charset="0"/>
              </a:rPr>
              <a:t>standardised</a:t>
            </a:r>
            <a:r>
              <a:rPr lang="en-US" sz="1400" dirty="0">
                <a:solidFill>
                  <a:srgbClr val="0000FF"/>
                </a:solidFill>
                <a:latin typeface="Comic Sans MS" panose="030F0702030302020204" pitchFamily="66" charset="0"/>
              </a:rPr>
              <a:t> normal distribution</a:t>
            </a:r>
            <a:endParaRPr lang="en-GB" sz="1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9758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blinds(horizontal)">
                                      <p:cBhvr>
                                        <p:cTn id="48" dur="500"/>
                                        <p:tgtEl>
                                          <p:spTgt spid="2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9">
                                            <p:txEl>
                                              <p:pRg st="2" end="2"/>
                                            </p:txEl>
                                          </p:spTgt>
                                        </p:tgtEl>
                                        <p:attrNameLst>
                                          <p:attrName>style.visibility</p:attrName>
                                        </p:attrNameLst>
                                      </p:cBhvr>
                                      <p:to>
                                        <p:strVal val="visible"/>
                                      </p:to>
                                    </p:set>
                                    <p:animEffect transition="in" filter="blinds(horizontal)">
                                      <p:cBhvr>
                                        <p:cTn id="53" dur="500"/>
                                        <p:tgtEl>
                                          <p:spTgt spid="2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linds(horizont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linds(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linds(horizontal)">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P spid="14" grpId="0" animBg="1"/>
      <p:bldP spid="26" grpId="0" animBg="1"/>
      <p:bldP spid="15" grpId="0"/>
      <p:bldP spid="27" grpId="0"/>
      <p:bldP spid="16" grpId="0"/>
      <p:bldP spid="30" grpId="0"/>
      <p:bldP spid="31"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4928513"/>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(50,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4</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Write in terms of </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Φ</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𝑧</m:t>
                    </m:r>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for some value </a:t>
                </a:r>
                <a14:m>
                  <m:oMath xmlns:m="http://schemas.openxmlformats.org/officeDocument/2006/math">
                    <m:r>
                      <a:rPr lang="en-US" sz="1400" i="1" dirty="0" smtClean="0">
                        <a:latin typeface="Cambria Math" panose="02040503050406030204" pitchFamily="18" charset="0"/>
                      </a:rPr>
                      <m:t>𝑧</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a:t>
                </a:r>
                <a14:m>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rPr>
                      <m:t>𝑋</m:t>
                    </m:r>
                    <m:r>
                      <a:rPr lang="en-US" sz="1400" b="0" i="1" smtClean="0">
                        <a:latin typeface="Cambria Math" panose="02040503050406030204" pitchFamily="18" charset="0"/>
                      </a:rPr>
                      <m:t>&lt;53)</m:t>
                    </m:r>
                  </m:oMath>
                </a14:m>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4928513"/>
              </a:xfrm>
              <a:blipFill>
                <a:blip r:embed="rId3"/>
                <a:stretch>
                  <a:fillRect t="-742"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193C3C2A-A383-4E5D-ABE9-13E1A1F8D605}"/>
                  </a:ext>
                </a:extLst>
              </p:cNvPr>
              <p:cNvSpPr txBox="1"/>
              <p:nvPr/>
            </p:nvSpPr>
            <p:spPr>
              <a:xfrm>
                <a:off x="1549651" y="4238530"/>
                <a:ext cx="97231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ea typeface="Cambria Math" panose="02040503050406030204" pitchFamily="18" charset="0"/>
                        </a:rPr>
                        <m:t>=</m:t>
                      </m:r>
                      <m:r>
                        <m:rPr>
                          <m:sty m:val="p"/>
                        </m:rPr>
                        <a:rPr lang="el-GR" sz="1600" i="1" smtClean="0">
                          <a:solidFill>
                            <a:srgbClr val="FF0000"/>
                          </a:solidFill>
                          <a:latin typeface="Cambria Math" panose="02040503050406030204" pitchFamily="18" charset="0"/>
                          <a:ea typeface="Cambria Math" panose="02040503050406030204" pitchFamily="18" charset="0"/>
                        </a:rPr>
                        <m:t>Φ</m:t>
                      </m:r>
                      <m:r>
                        <a:rPr lang="en-US" sz="1600" b="0" i="1" smtClean="0">
                          <a:solidFill>
                            <a:srgbClr val="FF0000"/>
                          </a:solidFill>
                          <a:latin typeface="Cambria Math" panose="02040503050406030204" pitchFamily="18" charset="0"/>
                          <a:ea typeface="Cambria Math" panose="02040503050406030204" pitchFamily="18" charset="0"/>
                        </a:rPr>
                        <m:t>(0.75)</m:t>
                      </m:r>
                    </m:oMath>
                  </m:oMathPara>
                </a14:m>
                <a:endParaRPr lang="en-GB" sz="1600" dirty="0">
                  <a:solidFill>
                    <a:srgbClr val="FF0000"/>
                  </a:solidFill>
                </a:endParaRPr>
              </a:p>
            </p:txBody>
          </p:sp>
        </mc:Choice>
        <mc:Fallback xmlns="">
          <p:sp>
            <p:nvSpPr>
              <p:cNvPr id="31" name="テキスト ボックス 30">
                <a:extLst>
                  <a:ext uri="{FF2B5EF4-FFF2-40B4-BE49-F238E27FC236}">
                    <a16:creationId xmlns:a16="http://schemas.microsoft.com/office/drawing/2014/main" id="{193C3C2A-A383-4E5D-ABE9-13E1A1F8D605}"/>
                  </a:ext>
                </a:extLst>
              </p:cNvPr>
              <p:cNvSpPr txBox="1">
                <a:spLocks noRot="1" noChangeAspect="1" noMove="1" noResize="1" noEditPoints="1" noAdjustHandles="1" noChangeArrowheads="1" noChangeShapeType="1" noTextEdit="1"/>
              </p:cNvSpPr>
              <p:nvPr/>
            </p:nvSpPr>
            <p:spPr>
              <a:xfrm>
                <a:off x="1549651" y="4238530"/>
                <a:ext cx="972317" cy="246221"/>
              </a:xfrm>
              <a:prstGeom prst="rect">
                <a:avLst/>
              </a:prstGeom>
              <a:blipFill>
                <a:blip r:embed="rId5"/>
                <a:stretch>
                  <a:fillRect l="-1875" r="-6875" b="-31707"/>
                </a:stretch>
              </a:blipFill>
            </p:spPr>
            <p:txBody>
              <a:bodyPr/>
              <a:lstStyle/>
              <a:p>
                <a:r>
                  <a:rPr lang="en-GB">
                    <a:noFill/>
                  </a:rPr>
                  <a:t> </a:t>
                </a:r>
              </a:p>
            </p:txBody>
          </p:sp>
        </mc:Fallback>
      </mc:AlternateContent>
      <p:grpSp>
        <p:nvGrpSpPr>
          <p:cNvPr id="20" name="グループ化 19">
            <a:extLst>
              <a:ext uri="{FF2B5EF4-FFF2-40B4-BE49-F238E27FC236}">
                <a16:creationId xmlns:a16="http://schemas.microsoft.com/office/drawing/2014/main" id="{AC178043-9C1A-4C1B-A33B-ABF04A1BEBE5}"/>
              </a:ext>
            </a:extLst>
          </p:cNvPr>
          <p:cNvGrpSpPr/>
          <p:nvPr/>
        </p:nvGrpSpPr>
        <p:grpSpPr>
          <a:xfrm>
            <a:off x="5794242" y="4043797"/>
            <a:ext cx="2314772" cy="2087293"/>
            <a:chOff x="4499342" y="1196752"/>
            <a:chExt cx="4321250" cy="3985257"/>
          </a:xfrm>
        </p:grpSpPr>
        <p:cxnSp>
          <p:nvCxnSpPr>
            <p:cNvPr id="21" name="直線矢印コネクタ 20">
              <a:extLst>
                <a:ext uri="{FF2B5EF4-FFF2-40B4-BE49-F238E27FC236}">
                  <a16:creationId xmlns:a16="http://schemas.microsoft.com/office/drawing/2014/main" id="{B57B083A-8467-49D8-B17B-4E2B0086174C}"/>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DE82B97F-E638-4ABD-A39C-D78C7CFE22B5}"/>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B6AA7B8-5A19-4E4E-B6F3-7EB74F1A669F}"/>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28" name="テキスト ボックス 27">
              <a:extLst>
                <a:ext uri="{FF2B5EF4-FFF2-40B4-BE49-F238E27FC236}">
                  <a16:creationId xmlns:a16="http://schemas.microsoft.com/office/drawing/2014/main" id="{B237E5C4-214F-4B60-9518-74DD0E88691E}"/>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3" name="グループ化 32">
              <a:extLst>
                <a:ext uri="{FF2B5EF4-FFF2-40B4-BE49-F238E27FC236}">
                  <a16:creationId xmlns:a16="http://schemas.microsoft.com/office/drawing/2014/main" id="{ADF6C6E7-F440-423B-B425-2AE6FE0A7424}"/>
                </a:ext>
              </a:extLst>
            </p:cNvPr>
            <p:cNvGrpSpPr/>
            <p:nvPr/>
          </p:nvGrpSpPr>
          <p:grpSpPr>
            <a:xfrm>
              <a:off x="5058300" y="1628800"/>
              <a:ext cx="3637208" cy="2973657"/>
              <a:chOff x="5004048" y="1412776"/>
              <a:chExt cx="3637208" cy="2973657"/>
            </a:xfrm>
          </p:grpSpPr>
          <p:sp>
            <p:nvSpPr>
              <p:cNvPr id="34" name="Freeform 22">
                <a:extLst>
                  <a:ext uri="{FF2B5EF4-FFF2-40B4-BE49-F238E27FC236}">
                    <a16:creationId xmlns:a16="http://schemas.microsoft.com/office/drawing/2014/main" id="{548633FE-D687-4E19-A997-7B49EE27EC30}"/>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22">
                <a:extLst>
                  <a:ext uri="{FF2B5EF4-FFF2-40B4-BE49-F238E27FC236}">
                    <a16:creationId xmlns:a16="http://schemas.microsoft.com/office/drawing/2014/main" id="{C6A55C5B-6913-4A34-9864-95CC69A152DE}"/>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15EFE09-9F20-4CE4-BC40-E9371CF5D06E}"/>
                  </a:ext>
                </a:extLst>
              </p:cNvPr>
              <p:cNvSpPr txBox="1"/>
              <p:nvPr/>
            </p:nvSpPr>
            <p:spPr>
              <a:xfrm>
                <a:off x="7491949" y="4015685"/>
                <a:ext cx="8000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36" name="テキスト ボックス 35">
                <a:extLst>
                  <a:ext uri="{FF2B5EF4-FFF2-40B4-BE49-F238E27FC236}">
                    <a16:creationId xmlns:a16="http://schemas.microsoft.com/office/drawing/2014/main" id="{F15EFE09-9F20-4CE4-BC40-E9371CF5D06E}"/>
                  </a:ext>
                </a:extLst>
              </p:cNvPr>
              <p:cNvSpPr txBox="1">
                <a:spLocks noRot="1" noChangeAspect="1" noMove="1" noResize="1" noEditPoints="1" noAdjustHandles="1" noChangeArrowheads="1" noChangeShapeType="1" noTextEdit="1"/>
              </p:cNvSpPr>
              <p:nvPr/>
            </p:nvSpPr>
            <p:spPr>
              <a:xfrm>
                <a:off x="7491949" y="4015685"/>
                <a:ext cx="800027" cy="369332"/>
              </a:xfrm>
              <a:prstGeom prst="rect">
                <a:avLst/>
              </a:prstGeom>
              <a:blipFill>
                <a:blip r:embed="rId6"/>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B941710A-750B-4299-841E-D85E10F1AFE4}"/>
                  </a:ext>
                </a:extLst>
              </p:cNvPr>
              <p:cNvSpPr txBox="1"/>
              <p:nvPr/>
            </p:nvSpPr>
            <p:spPr>
              <a:xfrm>
                <a:off x="7493428" y="4363393"/>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m:t>
                      </m:r>
                    </m:oMath>
                  </m:oMathPara>
                </a14:m>
                <a:endParaRPr lang="en-GB" dirty="0"/>
              </a:p>
            </p:txBody>
          </p:sp>
        </mc:Choice>
        <mc:Fallback xmlns="">
          <p:sp>
            <p:nvSpPr>
              <p:cNvPr id="37" name="テキスト ボックス 36">
                <a:extLst>
                  <a:ext uri="{FF2B5EF4-FFF2-40B4-BE49-F238E27FC236}">
                    <a16:creationId xmlns:a16="http://schemas.microsoft.com/office/drawing/2014/main" id="{B941710A-750B-4299-841E-D85E10F1AFE4}"/>
                  </a:ext>
                </a:extLst>
              </p:cNvPr>
              <p:cNvSpPr txBox="1">
                <a:spLocks noRot="1" noChangeAspect="1" noMove="1" noResize="1" noEditPoints="1" noAdjustHandles="1" noChangeArrowheads="1" noChangeShapeType="1" noTextEdit="1"/>
              </p:cNvSpPr>
              <p:nvPr/>
            </p:nvSpPr>
            <p:spPr>
              <a:xfrm>
                <a:off x="7493428" y="4363393"/>
                <a:ext cx="807464" cy="369332"/>
              </a:xfrm>
              <a:prstGeom prst="rect">
                <a:avLst/>
              </a:prstGeom>
              <a:blipFill>
                <a:blip r:embed="rId7"/>
                <a:stretch>
                  <a:fillRect/>
                </a:stretch>
              </a:blipFill>
            </p:spPr>
            <p:txBody>
              <a:bodyPr/>
              <a:lstStyle/>
              <a:p>
                <a:r>
                  <a:rPr lang="en-GB">
                    <a:noFill/>
                  </a:rPr>
                  <a:t> </a:t>
                </a:r>
              </a:p>
            </p:txBody>
          </p:sp>
        </mc:Fallback>
      </mc:AlternateContent>
      <p:cxnSp>
        <p:nvCxnSpPr>
          <p:cNvPr id="38" name="直線矢印コネクタ 37">
            <a:extLst>
              <a:ext uri="{FF2B5EF4-FFF2-40B4-BE49-F238E27FC236}">
                <a16:creationId xmlns:a16="http://schemas.microsoft.com/office/drawing/2014/main" id="{65C706DC-63B8-4BA0-B61E-286C09693B80}"/>
              </a:ext>
            </a:extLst>
          </p:cNvPr>
          <p:cNvCxnSpPr>
            <a:cxnSpLocks/>
          </p:cNvCxnSpPr>
          <p:nvPr/>
        </p:nvCxnSpPr>
        <p:spPr>
          <a:xfrm flipV="1">
            <a:off x="7067501" y="427008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5984E416-D3D6-4BBA-A234-5EECB14C4625}"/>
                  </a:ext>
                </a:extLst>
              </p:cNvPr>
              <p:cNvSpPr txBox="1"/>
              <p:nvPr/>
            </p:nvSpPr>
            <p:spPr>
              <a:xfrm>
                <a:off x="6965788" y="584414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39" name="テキスト ボックス 38">
                <a:extLst>
                  <a:ext uri="{FF2B5EF4-FFF2-40B4-BE49-F238E27FC236}">
                    <a16:creationId xmlns:a16="http://schemas.microsoft.com/office/drawing/2014/main" id="{5984E416-D3D6-4BBA-A234-5EECB14C4625}"/>
                  </a:ext>
                </a:extLst>
              </p:cNvPr>
              <p:cNvSpPr txBox="1">
                <a:spLocks noRot="1" noChangeAspect="1" noMove="1" noResize="1" noEditPoints="1" noAdjustHandles="1" noChangeArrowheads="1" noChangeShapeType="1" noTextEdit="1"/>
              </p:cNvSpPr>
              <p:nvPr/>
            </p:nvSpPr>
            <p:spPr>
              <a:xfrm>
                <a:off x="6965788" y="5844145"/>
                <a:ext cx="275514" cy="261610"/>
              </a:xfrm>
              <a:prstGeom prst="rect">
                <a:avLst/>
              </a:prstGeom>
              <a:blipFill>
                <a:blip r:embed="rId8"/>
                <a:stretch>
                  <a:fillRect/>
                </a:stretch>
              </a:blipFill>
            </p:spPr>
            <p:txBody>
              <a:bodyPr/>
              <a:lstStyle/>
              <a:p>
                <a:r>
                  <a:rPr lang="en-GB">
                    <a:noFill/>
                  </a:rPr>
                  <a:t> </a:t>
                </a:r>
              </a:p>
            </p:txBody>
          </p:sp>
        </mc:Fallback>
      </mc:AlternateContent>
      <p:grpSp>
        <p:nvGrpSpPr>
          <p:cNvPr id="40" name="グループ化 39">
            <a:extLst>
              <a:ext uri="{FF2B5EF4-FFF2-40B4-BE49-F238E27FC236}">
                <a16:creationId xmlns:a16="http://schemas.microsoft.com/office/drawing/2014/main" id="{8A041BBD-05FE-4363-BF52-DF80EF5D5E5B}"/>
              </a:ext>
            </a:extLst>
          </p:cNvPr>
          <p:cNvGrpSpPr/>
          <p:nvPr/>
        </p:nvGrpSpPr>
        <p:grpSpPr>
          <a:xfrm>
            <a:off x="5777965" y="1435242"/>
            <a:ext cx="2314772" cy="2087293"/>
            <a:chOff x="4499342" y="1196752"/>
            <a:chExt cx="4321250" cy="3985257"/>
          </a:xfrm>
        </p:grpSpPr>
        <p:cxnSp>
          <p:nvCxnSpPr>
            <p:cNvPr id="41" name="直線矢印コネクタ 40">
              <a:extLst>
                <a:ext uri="{FF2B5EF4-FFF2-40B4-BE49-F238E27FC236}">
                  <a16:creationId xmlns:a16="http://schemas.microsoft.com/office/drawing/2014/main" id="{CB4503E7-5731-4E95-A9CB-8B6C53807641}"/>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143EECC4-8D45-47A1-B632-E4EE7355DABC}"/>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1949FA82-AD1C-4F4C-B4C8-7BA4F541B37F}"/>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44" name="テキスト ボックス 43">
              <a:extLst>
                <a:ext uri="{FF2B5EF4-FFF2-40B4-BE49-F238E27FC236}">
                  <a16:creationId xmlns:a16="http://schemas.microsoft.com/office/drawing/2014/main" id="{46B10FCF-B2B4-4D26-940D-7B6E5EB8DB47}"/>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45" name="グループ化 44">
              <a:extLst>
                <a:ext uri="{FF2B5EF4-FFF2-40B4-BE49-F238E27FC236}">
                  <a16:creationId xmlns:a16="http://schemas.microsoft.com/office/drawing/2014/main" id="{692909EB-2E51-4CC8-9404-AABF9A27F9A8}"/>
                </a:ext>
              </a:extLst>
            </p:cNvPr>
            <p:cNvGrpSpPr/>
            <p:nvPr/>
          </p:nvGrpSpPr>
          <p:grpSpPr>
            <a:xfrm>
              <a:off x="5058300" y="1628800"/>
              <a:ext cx="3637208" cy="2973657"/>
              <a:chOff x="5004048" y="1412776"/>
              <a:chExt cx="3637208" cy="2973657"/>
            </a:xfrm>
          </p:grpSpPr>
          <p:sp>
            <p:nvSpPr>
              <p:cNvPr id="46" name="Freeform 22">
                <a:extLst>
                  <a:ext uri="{FF2B5EF4-FFF2-40B4-BE49-F238E27FC236}">
                    <a16:creationId xmlns:a16="http://schemas.microsoft.com/office/drawing/2014/main" id="{C1B48A25-6563-472B-9A7C-0FD20D8C8806}"/>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22">
                <a:extLst>
                  <a:ext uri="{FF2B5EF4-FFF2-40B4-BE49-F238E27FC236}">
                    <a16:creationId xmlns:a16="http://schemas.microsoft.com/office/drawing/2014/main" id="{CBDD0F9E-C1EF-4E56-A81F-3CB748550D3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26C57BBC-666D-45F6-ABDC-FD428802581A}"/>
                  </a:ext>
                </a:extLst>
              </p:cNvPr>
              <p:cNvSpPr txBox="1"/>
              <p:nvPr/>
            </p:nvSpPr>
            <p:spPr>
              <a:xfrm>
                <a:off x="7475672" y="1407130"/>
                <a:ext cx="9282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=50</m:t>
                      </m:r>
                    </m:oMath>
                  </m:oMathPara>
                </a14:m>
                <a:endParaRPr lang="en-GB" dirty="0"/>
              </a:p>
            </p:txBody>
          </p:sp>
        </mc:Choice>
        <mc:Fallback xmlns="">
          <p:sp>
            <p:nvSpPr>
              <p:cNvPr id="48" name="テキスト ボックス 47">
                <a:extLst>
                  <a:ext uri="{FF2B5EF4-FFF2-40B4-BE49-F238E27FC236}">
                    <a16:creationId xmlns:a16="http://schemas.microsoft.com/office/drawing/2014/main" id="{26C57BBC-666D-45F6-ABDC-FD428802581A}"/>
                  </a:ext>
                </a:extLst>
              </p:cNvPr>
              <p:cNvSpPr txBox="1">
                <a:spLocks noRot="1" noChangeAspect="1" noMove="1" noResize="1" noEditPoints="1" noAdjustHandles="1" noChangeArrowheads="1" noChangeShapeType="1" noTextEdit="1"/>
              </p:cNvSpPr>
              <p:nvPr/>
            </p:nvSpPr>
            <p:spPr>
              <a:xfrm>
                <a:off x="7475672" y="1407130"/>
                <a:ext cx="928267" cy="369332"/>
              </a:xfrm>
              <a:prstGeom prst="rect">
                <a:avLst/>
              </a:prstGeom>
              <a:blipFill>
                <a:blip r:embed="rId9"/>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12C103A-F38A-4B9A-94DB-63C0F8E4823C}"/>
                  </a:ext>
                </a:extLst>
              </p:cNvPr>
              <p:cNvSpPr txBox="1"/>
              <p:nvPr/>
            </p:nvSpPr>
            <p:spPr>
              <a:xfrm>
                <a:off x="7477151" y="1754838"/>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oMath>
                  </m:oMathPara>
                </a14:m>
                <a:endParaRPr lang="en-GB" dirty="0"/>
              </a:p>
            </p:txBody>
          </p:sp>
        </mc:Choice>
        <mc:Fallback xmlns="">
          <p:sp>
            <p:nvSpPr>
              <p:cNvPr id="49" name="テキスト ボックス 48">
                <a:extLst>
                  <a:ext uri="{FF2B5EF4-FFF2-40B4-BE49-F238E27FC236}">
                    <a16:creationId xmlns:a16="http://schemas.microsoft.com/office/drawing/2014/main" id="{012C103A-F38A-4B9A-94DB-63C0F8E4823C}"/>
                  </a:ext>
                </a:extLst>
              </p:cNvPr>
              <p:cNvSpPr txBox="1">
                <a:spLocks noRot="1" noChangeAspect="1" noMove="1" noResize="1" noEditPoints="1" noAdjustHandles="1" noChangeArrowheads="1" noChangeShapeType="1" noTextEdit="1"/>
              </p:cNvSpPr>
              <p:nvPr/>
            </p:nvSpPr>
            <p:spPr>
              <a:xfrm>
                <a:off x="7477151" y="1754838"/>
                <a:ext cx="807464" cy="369332"/>
              </a:xfrm>
              <a:prstGeom prst="rect">
                <a:avLst/>
              </a:prstGeom>
              <a:blipFill>
                <a:blip r:embed="rId10"/>
                <a:stretch>
                  <a:fillRect/>
                </a:stretch>
              </a:blipFill>
            </p:spPr>
            <p:txBody>
              <a:bodyPr/>
              <a:lstStyle/>
              <a:p>
                <a:r>
                  <a:rPr lang="en-GB">
                    <a:noFill/>
                  </a:rPr>
                  <a:t> </a:t>
                </a:r>
              </a:p>
            </p:txBody>
          </p:sp>
        </mc:Fallback>
      </mc:AlternateContent>
      <p:cxnSp>
        <p:nvCxnSpPr>
          <p:cNvPr id="50" name="直線矢印コネクタ 49">
            <a:extLst>
              <a:ext uri="{FF2B5EF4-FFF2-40B4-BE49-F238E27FC236}">
                <a16:creationId xmlns:a16="http://schemas.microsoft.com/office/drawing/2014/main" id="{5ABA9253-691F-4C2E-A4A6-193CBC6E8BA3}"/>
              </a:ext>
            </a:extLst>
          </p:cNvPr>
          <p:cNvCxnSpPr>
            <a:cxnSpLocks/>
          </p:cNvCxnSpPr>
          <p:nvPr/>
        </p:nvCxnSpPr>
        <p:spPr>
          <a:xfrm flipV="1">
            <a:off x="7051224" y="1661529"/>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20AF87D4-118A-49C4-9C0C-2C554F99177E}"/>
                  </a:ext>
                </a:extLst>
              </p:cNvPr>
              <p:cNvSpPr txBox="1"/>
              <p:nvPr/>
            </p:nvSpPr>
            <p:spPr>
              <a:xfrm>
                <a:off x="6949511" y="3235590"/>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50</m:t>
                      </m:r>
                    </m:oMath>
                  </m:oMathPara>
                </a14:m>
                <a:endParaRPr lang="en-GB" sz="1100" dirty="0">
                  <a:solidFill>
                    <a:srgbClr val="0000FF"/>
                  </a:solidFill>
                  <a:latin typeface="Comic Sans MS" panose="030F0702030302020204" pitchFamily="66" charset="0"/>
                </a:endParaRPr>
              </a:p>
            </p:txBody>
          </p:sp>
        </mc:Choice>
        <mc:Fallback xmlns="">
          <p:sp>
            <p:nvSpPr>
              <p:cNvPr id="51" name="テキスト ボックス 50">
                <a:extLst>
                  <a:ext uri="{FF2B5EF4-FFF2-40B4-BE49-F238E27FC236}">
                    <a16:creationId xmlns:a16="http://schemas.microsoft.com/office/drawing/2014/main" id="{20AF87D4-118A-49C4-9C0C-2C554F99177E}"/>
                  </a:ext>
                </a:extLst>
              </p:cNvPr>
              <p:cNvSpPr txBox="1">
                <a:spLocks noRot="1" noChangeAspect="1" noMove="1" noResize="1" noEditPoints="1" noAdjustHandles="1" noChangeArrowheads="1" noChangeShapeType="1" noTextEdit="1"/>
              </p:cNvSpPr>
              <p:nvPr/>
            </p:nvSpPr>
            <p:spPr>
              <a:xfrm>
                <a:off x="6949511" y="3235590"/>
                <a:ext cx="275514" cy="261610"/>
              </a:xfrm>
              <a:prstGeom prst="rect">
                <a:avLst/>
              </a:prstGeom>
              <a:blipFill>
                <a:blip r:embed="rId11"/>
                <a:stretch>
                  <a:fillRect l="-4444"/>
                </a:stretch>
              </a:blipFill>
            </p:spPr>
            <p:txBody>
              <a:bodyPr/>
              <a:lstStyle/>
              <a:p>
                <a:r>
                  <a:rPr lang="en-GB">
                    <a:noFill/>
                  </a:rPr>
                  <a:t> </a:t>
                </a:r>
              </a:p>
            </p:txBody>
          </p:sp>
        </mc:Fallback>
      </mc:AlternateContent>
      <p:cxnSp>
        <p:nvCxnSpPr>
          <p:cNvPr id="54" name="直線矢印コネクタ 53">
            <a:extLst>
              <a:ext uri="{FF2B5EF4-FFF2-40B4-BE49-F238E27FC236}">
                <a16:creationId xmlns:a16="http://schemas.microsoft.com/office/drawing/2014/main" id="{D4E706BC-8654-45EC-A371-BC17755A2818}"/>
              </a:ext>
            </a:extLst>
          </p:cNvPr>
          <p:cNvCxnSpPr>
            <a:cxnSpLocks/>
          </p:cNvCxnSpPr>
          <p:nvPr/>
        </p:nvCxnSpPr>
        <p:spPr>
          <a:xfrm flipV="1">
            <a:off x="7544491" y="3087231"/>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3EE8A3D7-97AB-4246-AF7F-360CFC604A22}"/>
                  </a:ext>
                </a:extLst>
              </p:cNvPr>
              <p:cNvSpPr txBox="1"/>
              <p:nvPr/>
            </p:nvSpPr>
            <p:spPr>
              <a:xfrm>
                <a:off x="7441474" y="3235591"/>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53</m:t>
                      </m:r>
                    </m:oMath>
                  </m:oMathPara>
                </a14:m>
                <a:endParaRPr lang="en-GB" sz="1100" dirty="0">
                  <a:solidFill>
                    <a:srgbClr val="0000FF"/>
                  </a:solidFill>
                  <a:latin typeface="Comic Sans MS" panose="030F0702030302020204" pitchFamily="66" charset="0"/>
                </a:endParaRPr>
              </a:p>
            </p:txBody>
          </p:sp>
        </mc:Choice>
        <mc:Fallback xmlns="">
          <p:sp>
            <p:nvSpPr>
              <p:cNvPr id="56" name="テキスト ボックス 55">
                <a:extLst>
                  <a:ext uri="{FF2B5EF4-FFF2-40B4-BE49-F238E27FC236}">
                    <a16:creationId xmlns:a16="http://schemas.microsoft.com/office/drawing/2014/main" id="{3EE8A3D7-97AB-4246-AF7F-360CFC604A22}"/>
                  </a:ext>
                </a:extLst>
              </p:cNvPr>
              <p:cNvSpPr txBox="1">
                <a:spLocks noRot="1" noChangeAspect="1" noMove="1" noResize="1" noEditPoints="1" noAdjustHandles="1" noChangeArrowheads="1" noChangeShapeType="1" noTextEdit="1"/>
              </p:cNvSpPr>
              <p:nvPr/>
            </p:nvSpPr>
            <p:spPr>
              <a:xfrm>
                <a:off x="7441474" y="3235591"/>
                <a:ext cx="275514" cy="261610"/>
              </a:xfrm>
              <a:prstGeom prst="rect">
                <a:avLst/>
              </a:prstGeom>
              <a:blipFill>
                <a:blip r:embed="rId12"/>
                <a:stretch>
                  <a:fillRect l="-4444"/>
                </a:stretch>
              </a:blipFill>
            </p:spPr>
            <p:txBody>
              <a:bodyPr/>
              <a:lstStyle/>
              <a:p>
                <a:r>
                  <a:rPr lang="en-GB">
                    <a:noFill/>
                  </a:rPr>
                  <a:t> </a:t>
                </a:r>
              </a:p>
            </p:txBody>
          </p:sp>
        </mc:Fallback>
      </mc:AlternateContent>
      <p:cxnSp>
        <p:nvCxnSpPr>
          <p:cNvPr id="57" name="直線矢印コネクタ 56">
            <a:extLst>
              <a:ext uri="{FF2B5EF4-FFF2-40B4-BE49-F238E27FC236}">
                <a16:creationId xmlns:a16="http://schemas.microsoft.com/office/drawing/2014/main" id="{9C9FA91F-FBA6-467B-B6A0-729AFA4614E0}"/>
              </a:ext>
            </a:extLst>
          </p:cNvPr>
          <p:cNvCxnSpPr>
            <a:cxnSpLocks/>
          </p:cNvCxnSpPr>
          <p:nvPr/>
        </p:nvCxnSpPr>
        <p:spPr>
          <a:xfrm flipV="1">
            <a:off x="7617871" y="5703683"/>
            <a:ext cx="0" cy="16447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18D6A268-40D7-4E8B-BC4C-3E264E362862}"/>
                  </a:ext>
                </a:extLst>
              </p:cNvPr>
              <p:cNvSpPr txBox="1"/>
              <p:nvPr/>
            </p:nvSpPr>
            <p:spPr>
              <a:xfrm>
                <a:off x="7505801" y="5846930"/>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0.75</m:t>
                      </m:r>
                    </m:oMath>
                  </m:oMathPara>
                </a14:m>
                <a:endParaRPr lang="en-GB" sz="1100" dirty="0">
                  <a:solidFill>
                    <a:srgbClr val="0000FF"/>
                  </a:solidFill>
                  <a:latin typeface="Comic Sans MS" panose="030F0702030302020204" pitchFamily="66" charset="0"/>
                </a:endParaRPr>
              </a:p>
            </p:txBody>
          </p:sp>
        </mc:Choice>
        <mc:Fallback xmlns="">
          <p:sp>
            <p:nvSpPr>
              <p:cNvPr id="58" name="テキスト ボックス 57">
                <a:extLst>
                  <a:ext uri="{FF2B5EF4-FFF2-40B4-BE49-F238E27FC236}">
                    <a16:creationId xmlns:a16="http://schemas.microsoft.com/office/drawing/2014/main" id="{18D6A268-40D7-4E8B-BC4C-3E264E362862}"/>
                  </a:ext>
                </a:extLst>
              </p:cNvPr>
              <p:cNvSpPr txBox="1">
                <a:spLocks noRot="1" noChangeAspect="1" noMove="1" noResize="1" noEditPoints="1" noAdjustHandles="1" noChangeArrowheads="1" noChangeShapeType="1" noTextEdit="1"/>
              </p:cNvSpPr>
              <p:nvPr/>
            </p:nvSpPr>
            <p:spPr>
              <a:xfrm>
                <a:off x="7505801" y="5846930"/>
                <a:ext cx="275514" cy="261610"/>
              </a:xfrm>
              <a:prstGeom prst="rect">
                <a:avLst/>
              </a:prstGeom>
              <a:blipFill>
                <a:blip r:embed="rId13"/>
                <a:stretch>
                  <a:fillRect l="-22222" r="-11111"/>
                </a:stretch>
              </a:blipFill>
            </p:spPr>
            <p:txBody>
              <a:bodyPr/>
              <a:lstStyle/>
              <a:p>
                <a:r>
                  <a:rPr lang="en-GB">
                    <a:noFill/>
                  </a:rPr>
                  <a:t> </a:t>
                </a:r>
              </a:p>
            </p:txBody>
          </p:sp>
        </mc:Fallback>
      </mc:AlternateContent>
      <p:sp>
        <p:nvSpPr>
          <p:cNvPr id="6" name="テキスト ボックス 5">
            <a:extLst>
              <a:ext uri="{FF2B5EF4-FFF2-40B4-BE49-F238E27FC236}">
                <a16:creationId xmlns:a16="http://schemas.microsoft.com/office/drawing/2014/main" id="{DB162B52-D407-4BFA-9870-B16E42A615A6}"/>
              </a:ext>
            </a:extLst>
          </p:cNvPr>
          <p:cNvSpPr txBox="1"/>
          <p:nvPr/>
        </p:nvSpPr>
        <p:spPr>
          <a:xfrm>
            <a:off x="371190" y="4590106"/>
            <a:ext cx="3467479" cy="1815882"/>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If we compare the diagram for the original distribution, and the new one, the probability of getting below 53 on the first is the same as the probability of getting below 0.75 on the second</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 You can also think of it is ’53 is 0.75 standard deviations above the mean’</a:t>
            </a:r>
            <a:endParaRPr lang="en-GB" sz="1400" dirty="0">
              <a:solidFill>
                <a:srgbClr val="FF0000"/>
              </a:solidFill>
              <a:latin typeface="Comic Sans MS" panose="030F0702030302020204" pitchFamily="66" charset="0"/>
            </a:endParaRPr>
          </a:p>
        </p:txBody>
      </p:sp>
      <p:sp>
        <p:nvSpPr>
          <p:cNvPr id="7" name="テキスト ボックス 6">
            <a:extLst>
              <a:ext uri="{FF2B5EF4-FFF2-40B4-BE49-F238E27FC236}">
                <a16:creationId xmlns:a16="http://schemas.microsoft.com/office/drawing/2014/main" id="{EDC75D56-79B1-4077-A624-A7DE6369AC0B}"/>
              </a:ext>
            </a:extLst>
          </p:cNvPr>
          <p:cNvSpPr txBox="1"/>
          <p:nvPr/>
        </p:nvSpPr>
        <p:spPr>
          <a:xfrm>
            <a:off x="4562947" y="2154724"/>
            <a:ext cx="1031051" cy="369332"/>
          </a:xfrm>
          <a:prstGeom prst="rect">
            <a:avLst/>
          </a:prstGeom>
          <a:noFill/>
        </p:spPr>
        <p:txBody>
          <a:bodyPr wrap="none" rtlCol="0">
            <a:spAutoFit/>
          </a:bodyPr>
          <a:lstStyle/>
          <a:p>
            <a:r>
              <a:rPr lang="en-US" dirty="0">
                <a:latin typeface="Comic Sans MS" panose="030F0702030302020204" pitchFamily="66" charset="0"/>
              </a:rPr>
              <a:t>Original</a:t>
            </a:r>
            <a:endParaRPr lang="en-GB" dirty="0">
              <a:latin typeface="Comic Sans MS" panose="030F0702030302020204" pitchFamily="66" charset="0"/>
            </a:endParaRPr>
          </a:p>
        </p:txBody>
      </p:sp>
      <p:sp>
        <p:nvSpPr>
          <p:cNvPr id="60" name="テキスト ボックス 59">
            <a:extLst>
              <a:ext uri="{FF2B5EF4-FFF2-40B4-BE49-F238E27FC236}">
                <a16:creationId xmlns:a16="http://schemas.microsoft.com/office/drawing/2014/main" id="{8408685E-14A3-4039-B89F-2BF3108EDA9F}"/>
              </a:ext>
            </a:extLst>
          </p:cNvPr>
          <p:cNvSpPr txBox="1"/>
          <p:nvPr/>
        </p:nvSpPr>
        <p:spPr>
          <a:xfrm>
            <a:off x="4246075" y="4780229"/>
            <a:ext cx="1633781" cy="369332"/>
          </a:xfrm>
          <a:prstGeom prst="rect">
            <a:avLst/>
          </a:prstGeom>
          <a:noFill/>
        </p:spPr>
        <p:txBody>
          <a:bodyPr wrap="none" rtlCol="0">
            <a:spAutoFit/>
          </a:bodyPr>
          <a:lstStyle/>
          <a:p>
            <a:r>
              <a:rPr lang="en-US" dirty="0" err="1">
                <a:latin typeface="Comic Sans MS" panose="030F0702030302020204" pitchFamily="66" charset="0"/>
              </a:rPr>
              <a:t>Standardised</a:t>
            </a:r>
            <a:endParaRPr lang="en-GB" dirty="0">
              <a:latin typeface="Comic Sans MS" panose="030F0702030302020204" pitchFamily="66" charset="0"/>
            </a:endParaRPr>
          </a:p>
        </p:txBody>
      </p:sp>
    </p:spTree>
    <p:extLst>
      <p:ext uri="{BB962C8B-B14F-4D97-AF65-F5344CB8AC3E}">
        <p14:creationId xmlns:p14="http://schemas.microsoft.com/office/powerpoint/2010/main" val="32940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linds(horizont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linds(horizont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linds(horizontal)">
                                      <p:cBhvr>
                                        <p:cTn id="32" dur="500"/>
                                        <p:tgtEl>
                                          <p:spTgt spid="5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linds(horizontal)">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linds(horizontal)">
                                      <p:cBhvr>
                                        <p:cTn id="40" dur="500"/>
                                        <p:tgtEl>
                                          <p:spTgt spid="5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blinds(horizontal)">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blinds(horizontal)">
                                      <p:cBhvr>
                                        <p:cTn id="48" dur="5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linds(horizont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blinds(horizontal)">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linds(horizontal)">
                                      <p:cBhvr>
                                        <p:cTn id="68" dur="500"/>
                                        <p:tgtEl>
                                          <p:spTgt spid="38"/>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blinds(horizontal)">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blinds(horizontal)">
                                      <p:cBhvr>
                                        <p:cTn id="76" dur="500"/>
                                        <p:tgtEl>
                                          <p:spTgt spid="57"/>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linds(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Effect transition="in" filter="blinds(horizontal)">
                                      <p:cBhvr>
                                        <p:cTn id="8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8" grpId="0"/>
      <p:bldP spid="49" grpId="0"/>
      <p:bldP spid="51" grpId="0"/>
      <p:bldP spid="56" grpId="0"/>
      <p:bldP spid="58" grpId="0"/>
      <p:bldP spid="7" grpId="0"/>
      <p:bldP spid="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4928513"/>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(50,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4</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Write in terms of </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Φ</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𝑧</m:t>
                    </m:r>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for some value </a:t>
                </a:r>
                <a14:m>
                  <m:oMath xmlns:m="http://schemas.openxmlformats.org/officeDocument/2006/math">
                    <m:r>
                      <a:rPr lang="en-US" sz="1400" i="1" dirty="0" smtClean="0">
                        <a:latin typeface="Cambria Math" panose="02040503050406030204" pitchFamily="18" charset="0"/>
                      </a:rPr>
                      <m:t>𝑧</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b) </a:t>
                </a:r>
                <a14:m>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≥55</m:t>
                    </m:r>
                    <m:r>
                      <a:rPr lang="en-US" sz="1400" b="0" i="1" smtClean="0">
                        <a:latin typeface="Cambria Math" panose="02040503050406030204" pitchFamily="18" charset="0"/>
                      </a:rPr>
                      <m:t>)</m:t>
                    </m:r>
                  </m:oMath>
                </a14:m>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4928513"/>
              </a:xfrm>
              <a:blipFill>
                <a:blip r:embed="rId3"/>
                <a:stretch>
                  <a:fillRect t="-742"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EB63752D-2D80-4771-9D62-FB7DEE88C6EC}"/>
                  </a:ext>
                </a:extLst>
              </p:cNvPr>
              <p:cNvSpPr txBox="1"/>
              <p:nvPr/>
            </p:nvSpPr>
            <p:spPr>
              <a:xfrm>
                <a:off x="4097045" y="1297809"/>
                <a:ext cx="105945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2" name="テキスト ボックス 51">
                <a:extLst>
                  <a:ext uri="{FF2B5EF4-FFF2-40B4-BE49-F238E27FC236}">
                    <a16:creationId xmlns:a16="http://schemas.microsoft.com/office/drawing/2014/main" id="{EB63752D-2D80-4771-9D62-FB7DEE88C6EC}"/>
                  </a:ext>
                </a:extLst>
              </p:cNvPr>
              <p:cNvSpPr txBox="1">
                <a:spLocks noRot="1" noChangeAspect="1" noMove="1" noResize="1" noEditPoints="1" noAdjustHandles="1" noChangeArrowheads="1" noChangeShapeType="1" noTextEdit="1"/>
              </p:cNvSpPr>
              <p:nvPr/>
            </p:nvSpPr>
            <p:spPr>
              <a:xfrm>
                <a:off x="4097045" y="1297809"/>
                <a:ext cx="1059457" cy="51860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A97F39A6-129D-4D02-8DF6-4F07B9FB8A4B}"/>
                  </a:ext>
                </a:extLst>
              </p:cNvPr>
              <p:cNvSpPr txBox="1"/>
              <p:nvPr/>
            </p:nvSpPr>
            <p:spPr>
              <a:xfrm>
                <a:off x="4125158" y="2000624"/>
                <a:ext cx="1259127"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55−50</m:t>
                          </m:r>
                        </m:num>
                        <m:den>
                          <m:r>
                            <a:rPr lang="en-US" b="0" i="1" smtClean="0">
                              <a:latin typeface="Cambria Math" panose="02040503050406030204" pitchFamily="18" charset="0"/>
                            </a:rPr>
                            <m:t>4</m:t>
                          </m:r>
                        </m:den>
                      </m:f>
                    </m:oMath>
                  </m:oMathPara>
                </a14:m>
                <a:endParaRPr lang="en-GB" dirty="0"/>
              </a:p>
            </p:txBody>
          </p:sp>
        </mc:Choice>
        <mc:Fallback xmlns="">
          <p:sp>
            <p:nvSpPr>
              <p:cNvPr id="53" name="テキスト ボックス 52">
                <a:extLst>
                  <a:ext uri="{FF2B5EF4-FFF2-40B4-BE49-F238E27FC236}">
                    <a16:creationId xmlns:a16="http://schemas.microsoft.com/office/drawing/2014/main" id="{A97F39A6-129D-4D02-8DF6-4F07B9FB8A4B}"/>
                  </a:ext>
                </a:extLst>
              </p:cNvPr>
              <p:cNvSpPr txBox="1">
                <a:spLocks noRot="1" noChangeAspect="1" noMove="1" noResize="1" noEditPoints="1" noAdjustHandles="1" noChangeArrowheads="1" noChangeShapeType="1" noTextEdit="1"/>
              </p:cNvSpPr>
              <p:nvPr/>
            </p:nvSpPr>
            <p:spPr>
              <a:xfrm>
                <a:off x="4125158" y="2000624"/>
                <a:ext cx="1259127" cy="52604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6148AF4D-EEFB-4342-9ED0-6C62038BFC32}"/>
                  </a:ext>
                </a:extLst>
              </p:cNvPr>
              <p:cNvSpPr txBox="1"/>
              <p:nvPr/>
            </p:nvSpPr>
            <p:spPr>
              <a:xfrm>
                <a:off x="4135515" y="2801094"/>
                <a:ext cx="9032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=1.25</m:t>
                      </m:r>
                    </m:oMath>
                  </m:oMathPara>
                </a14:m>
                <a:endParaRPr lang="en-GB" dirty="0"/>
              </a:p>
            </p:txBody>
          </p:sp>
        </mc:Choice>
        <mc:Fallback xmlns="">
          <p:sp>
            <p:nvSpPr>
              <p:cNvPr id="59" name="テキスト ボックス 58">
                <a:extLst>
                  <a:ext uri="{FF2B5EF4-FFF2-40B4-BE49-F238E27FC236}">
                    <a16:creationId xmlns:a16="http://schemas.microsoft.com/office/drawing/2014/main" id="{6148AF4D-EEFB-4342-9ED0-6C62038BFC32}"/>
                  </a:ext>
                </a:extLst>
              </p:cNvPr>
              <p:cNvSpPr txBox="1">
                <a:spLocks noRot="1" noChangeAspect="1" noMove="1" noResize="1" noEditPoints="1" noAdjustHandles="1" noChangeArrowheads="1" noChangeShapeType="1" noTextEdit="1"/>
              </p:cNvSpPr>
              <p:nvPr/>
            </p:nvSpPr>
            <p:spPr>
              <a:xfrm>
                <a:off x="4135515" y="2801094"/>
                <a:ext cx="903261" cy="276999"/>
              </a:xfrm>
              <a:prstGeom prst="rect">
                <a:avLst/>
              </a:prstGeom>
              <a:blipFill>
                <a:blip r:embed="rId7"/>
                <a:stretch>
                  <a:fillRect l="-3356" r="-6040" b="-6522"/>
                </a:stretch>
              </a:blipFill>
            </p:spPr>
            <p:txBody>
              <a:bodyPr/>
              <a:lstStyle/>
              <a:p>
                <a:r>
                  <a:rPr lang="en-GB">
                    <a:noFill/>
                  </a:rPr>
                  <a:t> </a:t>
                </a:r>
              </a:p>
            </p:txBody>
          </p:sp>
        </mc:Fallback>
      </mc:AlternateContent>
      <p:sp>
        <p:nvSpPr>
          <p:cNvPr id="61" name="円弧 60">
            <a:extLst>
              <a:ext uri="{FF2B5EF4-FFF2-40B4-BE49-F238E27FC236}">
                <a16:creationId xmlns:a16="http://schemas.microsoft.com/office/drawing/2014/main" id="{69B71FF8-5738-4D76-B1D2-63D8607E105B}"/>
              </a:ext>
            </a:extLst>
          </p:cNvPr>
          <p:cNvSpPr/>
          <p:nvPr/>
        </p:nvSpPr>
        <p:spPr>
          <a:xfrm>
            <a:off x="5370991" y="1599652"/>
            <a:ext cx="372862"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円弧 61">
            <a:extLst>
              <a:ext uri="{FF2B5EF4-FFF2-40B4-BE49-F238E27FC236}">
                <a16:creationId xmlns:a16="http://schemas.microsoft.com/office/drawing/2014/main" id="{35473BC0-6D97-4B36-B86E-9A65DE587F26}"/>
              </a:ext>
            </a:extLst>
          </p:cNvPr>
          <p:cNvSpPr/>
          <p:nvPr/>
        </p:nvSpPr>
        <p:spPr>
          <a:xfrm>
            <a:off x="5257061" y="2293589"/>
            <a:ext cx="372862"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B8D2276A-C337-40C2-89E4-3C38C7862044}"/>
                  </a:ext>
                </a:extLst>
              </p:cNvPr>
              <p:cNvSpPr txBox="1"/>
              <p:nvPr/>
            </p:nvSpPr>
            <p:spPr>
              <a:xfrm>
                <a:off x="5780243" y="1581719"/>
                <a:ext cx="3200795"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 using the value of </a:t>
                </a:r>
                <a14:m>
                  <m:oMath xmlns:m="http://schemas.openxmlformats.org/officeDocument/2006/math">
                    <m:r>
                      <a:rPr lang="en-US" sz="1200" i="1" dirty="0" smtClean="0">
                        <a:solidFill>
                          <a:srgbClr val="FF0000"/>
                        </a:solidFill>
                        <a:latin typeface="Cambria Math" panose="02040503050406030204" pitchFamily="18" charset="0"/>
                      </a:rPr>
                      <m:t>𝑋</m:t>
                    </m:r>
                  </m:oMath>
                </a14:m>
                <a:r>
                  <a:rPr lang="en-US" sz="1200" dirty="0">
                    <a:solidFill>
                      <a:srgbClr val="FF0000"/>
                    </a:solidFill>
                    <a:latin typeface="Comic Sans MS" panose="030F0702030302020204" pitchFamily="66" charset="0"/>
                  </a:rPr>
                  <a:t> given in the question. A lowercase </a:t>
                </a:r>
                <a14:m>
                  <m:oMath xmlns:m="http://schemas.openxmlformats.org/officeDocument/2006/math">
                    <m:r>
                      <a:rPr lang="en-US" sz="1200" i="1" dirty="0" smtClean="0">
                        <a:solidFill>
                          <a:srgbClr val="FF0000"/>
                        </a:solidFill>
                        <a:latin typeface="Cambria Math" panose="02040503050406030204" pitchFamily="18" charset="0"/>
                      </a:rPr>
                      <m:t>𝑧</m:t>
                    </m:r>
                  </m:oMath>
                </a14:m>
                <a:r>
                  <a:rPr lang="en-US" sz="1200" dirty="0">
                    <a:solidFill>
                      <a:srgbClr val="FF0000"/>
                    </a:solidFill>
                    <a:latin typeface="Comic Sans MS" panose="030F0702030302020204" pitchFamily="66" charset="0"/>
                  </a:rPr>
                  <a:t> is used here as we are now working out a specific value</a:t>
                </a:r>
                <a:endParaRPr lang="en-GB" sz="1200" dirty="0">
                  <a:solidFill>
                    <a:srgbClr val="FF0000"/>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B8D2276A-C337-40C2-89E4-3C38C7862044}"/>
                  </a:ext>
                </a:extLst>
              </p:cNvPr>
              <p:cNvSpPr txBox="1">
                <a:spLocks noRot="1" noChangeAspect="1" noMove="1" noResize="1" noEditPoints="1" noAdjustHandles="1" noChangeArrowheads="1" noChangeShapeType="1" noTextEdit="1"/>
              </p:cNvSpPr>
              <p:nvPr/>
            </p:nvSpPr>
            <p:spPr>
              <a:xfrm>
                <a:off x="5780243" y="1581719"/>
                <a:ext cx="3200795" cy="646331"/>
              </a:xfrm>
              <a:prstGeom prst="rect">
                <a:avLst/>
              </a:prstGeom>
              <a:blipFill>
                <a:blip r:embed="rId8"/>
                <a:stretch>
                  <a:fillRect r="-1143" b="-6604"/>
                </a:stretch>
              </a:blipFill>
            </p:spPr>
            <p:txBody>
              <a:bodyPr/>
              <a:lstStyle/>
              <a:p>
                <a:r>
                  <a:rPr lang="en-GB">
                    <a:noFill/>
                  </a:rPr>
                  <a:t> </a:t>
                </a:r>
              </a:p>
            </p:txBody>
          </p:sp>
        </mc:Fallback>
      </mc:AlternateContent>
      <p:sp>
        <p:nvSpPr>
          <p:cNvPr id="64" name="テキスト ボックス 63">
            <a:extLst>
              <a:ext uri="{FF2B5EF4-FFF2-40B4-BE49-F238E27FC236}">
                <a16:creationId xmlns:a16="http://schemas.microsoft.com/office/drawing/2014/main" id="{E49BF2C5-6A17-4D39-ABCD-127EC7910A62}"/>
              </a:ext>
            </a:extLst>
          </p:cNvPr>
          <p:cNvSpPr txBox="1"/>
          <p:nvPr/>
        </p:nvSpPr>
        <p:spPr>
          <a:xfrm>
            <a:off x="5588612" y="2494609"/>
            <a:ext cx="98420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Calculate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E16DD841-C145-4263-B442-F2A00AD5F95A}"/>
                  </a:ext>
                </a:extLst>
              </p:cNvPr>
              <p:cNvSpPr txBox="1"/>
              <p:nvPr/>
            </p:nvSpPr>
            <p:spPr>
              <a:xfrm>
                <a:off x="3739081" y="3427116"/>
                <a:ext cx="5241956"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This is telling us that when we code the original data set to the standardized one, a value of </a:t>
                </a:r>
                <a14:m>
                  <m:oMath xmlns:m="http://schemas.openxmlformats.org/officeDocument/2006/math">
                    <m:r>
                      <a:rPr lang="en-US" sz="1400" b="0" i="1" smtClean="0">
                        <a:solidFill>
                          <a:srgbClr val="FF0000"/>
                        </a:solidFill>
                        <a:latin typeface="Cambria Math" panose="02040503050406030204" pitchFamily="18" charset="0"/>
                      </a:rPr>
                      <m:t>𝑥</m:t>
                    </m:r>
                    <m:r>
                      <a:rPr lang="en-US" sz="1400" b="0" i="1" smtClean="0">
                        <a:solidFill>
                          <a:srgbClr val="FF0000"/>
                        </a:solidFill>
                        <a:latin typeface="Cambria Math" panose="02040503050406030204" pitchFamily="18" charset="0"/>
                      </a:rPr>
                      <m:t>=53</m:t>
                    </m:r>
                  </m:oMath>
                </a14:m>
                <a:r>
                  <a:rPr lang="en-GB" sz="1400" i="1" dirty="0">
                    <a:solidFill>
                      <a:srgbClr val="FF0000"/>
                    </a:solidFill>
                    <a:latin typeface="Comic Sans MS" panose="030F0702030302020204" pitchFamily="66" charset="0"/>
                  </a:rPr>
                  <a:t> </a:t>
                </a:r>
                <a:r>
                  <a:rPr lang="en-GB" sz="1400" dirty="0">
                    <a:solidFill>
                      <a:srgbClr val="FF0000"/>
                    </a:solidFill>
                    <a:latin typeface="Comic Sans MS" panose="030F0702030302020204" pitchFamily="66" charset="0"/>
                  </a:rPr>
                  <a:t>will become </a:t>
                </a:r>
                <a14:m>
                  <m:oMath xmlns:m="http://schemas.openxmlformats.org/officeDocument/2006/math">
                    <m:r>
                      <a:rPr lang="en-US" sz="1400" b="0" i="1" smtClean="0">
                        <a:solidFill>
                          <a:srgbClr val="FF0000"/>
                        </a:solidFill>
                        <a:latin typeface="Cambria Math" panose="02040503050406030204" pitchFamily="18" charset="0"/>
                      </a:rPr>
                      <m:t>𝑧</m:t>
                    </m:r>
                    <m:r>
                      <a:rPr lang="en-US" sz="1400" b="0" i="1" smtClean="0">
                        <a:solidFill>
                          <a:srgbClr val="FF0000"/>
                        </a:solidFill>
                        <a:latin typeface="Cambria Math" panose="02040503050406030204" pitchFamily="18" charset="0"/>
                      </a:rPr>
                      <m:t>=0.75</m:t>
                    </m:r>
                  </m:oMath>
                </a14:m>
                <a:endParaRPr lang="en-GB" sz="1400" dirty="0">
                  <a:solidFill>
                    <a:srgbClr val="FF0000"/>
                  </a:solidFill>
                  <a:latin typeface="Comic Sans MS" panose="030F0702030302020204" pitchFamily="66" charset="0"/>
                </a:endParaRP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a:t>
                </a:r>
                <a:r>
                  <a:rPr lang="en-GB" sz="1400" dirty="0">
                    <a:solidFill>
                      <a:srgbClr val="FF0000"/>
                    </a:solidFill>
                    <a:latin typeface="Comic Sans MS" panose="030F0702030302020204" pitchFamily="66" charset="0"/>
                    <a:sym typeface="Wingdings" panose="05000000000000000000" pitchFamily="2" charset="2"/>
                  </a:rPr>
                  <a:t> Therefore:</a:t>
                </a:r>
                <a:endParaRPr lang="en-GB" sz="1400" dirty="0">
                  <a:solidFill>
                    <a:srgbClr val="FF0000"/>
                  </a:solidFill>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E16DD841-C145-4263-B442-F2A00AD5F95A}"/>
                  </a:ext>
                </a:extLst>
              </p:cNvPr>
              <p:cNvSpPr txBox="1">
                <a:spLocks noRot="1" noChangeAspect="1" noMove="1" noResize="1" noEditPoints="1" noAdjustHandles="1" noChangeArrowheads="1" noChangeShapeType="1" noTextEdit="1"/>
              </p:cNvSpPr>
              <p:nvPr/>
            </p:nvSpPr>
            <p:spPr>
              <a:xfrm>
                <a:off x="3739081" y="3427116"/>
                <a:ext cx="5241956" cy="954107"/>
              </a:xfrm>
              <a:prstGeom prst="rect">
                <a:avLst/>
              </a:prstGeom>
              <a:blipFill>
                <a:blip r:embed="rId9"/>
                <a:stretch>
                  <a:fillRect t="-1274" b="-57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7D045BA2-3D29-4BE2-9CCB-32CDC306AEAF}"/>
                  </a:ext>
                </a:extLst>
              </p:cNvPr>
              <p:cNvSpPr txBox="1"/>
              <p:nvPr/>
            </p:nvSpPr>
            <p:spPr>
              <a:xfrm>
                <a:off x="4730435" y="4495045"/>
                <a:ext cx="2623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53</m:t>
                          </m:r>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rPr>
                        <m:t>.25)</m:t>
                      </m:r>
                    </m:oMath>
                  </m:oMathPara>
                </a14:m>
                <a:endParaRPr lang="en-GB" dirty="0"/>
              </a:p>
            </p:txBody>
          </p:sp>
        </mc:Choice>
        <mc:Fallback xmlns="">
          <p:sp>
            <p:nvSpPr>
              <p:cNvPr id="66" name="テキスト ボックス 65">
                <a:extLst>
                  <a:ext uri="{FF2B5EF4-FFF2-40B4-BE49-F238E27FC236}">
                    <a16:creationId xmlns:a16="http://schemas.microsoft.com/office/drawing/2014/main" id="{7D045BA2-3D29-4BE2-9CCB-32CDC306AEAF}"/>
                  </a:ext>
                </a:extLst>
              </p:cNvPr>
              <p:cNvSpPr txBox="1">
                <a:spLocks noRot="1" noChangeAspect="1" noMove="1" noResize="1" noEditPoints="1" noAdjustHandles="1" noChangeArrowheads="1" noChangeShapeType="1" noTextEdit="1"/>
              </p:cNvSpPr>
              <p:nvPr/>
            </p:nvSpPr>
            <p:spPr>
              <a:xfrm>
                <a:off x="4730435" y="4495045"/>
                <a:ext cx="2623474" cy="276999"/>
              </a:xfrm>
              <a:prstGeom prst="rect">
                <a:avLst/>
              </a:prstGeom>
              <a:blipFill>
                <a:blip r:embed="rId10"/>
                <a:stretch>
                  <a:fillRect l="-1860" t="-2174" r="-3023" b="-326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F44E0359-9A23-4701-91DC-1C71BA72DFCA}"/>
                  </a:ext>
                </a:extLst>
              </p:cNvPr>
              <p:cNvSpPr txBox="1"/>
              <p:nvPr/>
            </p:nvSpPr>
            <p:spPr>
              <a:xfrm>
                <a:off x="5842503" y="4991476"/>
                <a:ext cx="19108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&lt;1.25)</m:t>
                      </m:r>
                    </m:oMath>
                  </m:oMathPara>
                </a14:m>
                <a:endParaRPr lang="en-GB" dirty="0"/>
              </a:p>
            </p:txBody>
          </p:sp>
        </mc:Choice>
        <mc:Fallback xmlns="">
          <p:sp>
            <p:nvSpPr>
              <p:cNvPr id="68" name="テキスト ボックス 67">
                <a:extLst>
                  <a:ext uri="{FF2B5EF4-FFF2-40B4-BE49-F238E27FC236}">
                    <a16:creationId xmlns:a16="http://schemas.microsoft.com/office/drawing/2014/main" id="{F44E0359-9A23-4701-91DC-1C71BA72DFCA}"/>
                  </a:ext>
                </a:extLst>
              </p:cNvPr>
              <p:cNvSpPr txBox="1">
                <a:spLocks noRot="1" noChangeAspect="1" noMove="1" noResize="1" noEditPoints="1" noAdjustHandles="1" noChangeArrowheads="1" noChangeShapeType="1" noTextEdit="1"/>
              </p:cNvSpPr>
              <p:nvPr/>
            </p:nvSpPr>
            <p:spPr>
              <a:xfrm>
                <a:off x="5842503" y="4991476"/>
                <a:ext cx="1910844" cy="276999"/>
              </a:xfrm>
              <a:prstGeom prst="rect">
                <a:avLst/>
              </a:prstGeom>
              <a:blipFill>
                <a:blip r:embed="rId11"/>
                <a:stretch>
                  <a:fillRect l="-637" t="-2222" r="-4140" b="-3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1A5D6F60-9CD0-4FCC-AB60-558C4C322338}"/>
                  </a:ext>
                </a:extLst>
              </p:cNvPr>
              <p:cNvSpPr txBox="1"/>
              <p:nvPr/>
            </p:nvSpPr>
            <p:spPr>
              <a:xfrm>
                <a:off x="5842503" y="5480363"/>
                <a:ext cx="15004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m:rPr>
                          <m:sty m:val="p"/>
                        </m:rPr>
                        <a:rPr lang="el-GR" b="0" i="1" smtClean="0">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(1.25)</m:t>
                      </m:r>
                    </m:oMath>
                  </m:oMathPara>
                </a14:m>
                <a:endParaRPr lang="en-GB" dirty="0"/>
              </a:p>
            </p:txBody>
          </p:sp>
        </mc:Choice>
        <mc:Fallback xmlns="">
          <p:sp>
            <p:nvSpPr>
              <p:cNvPr id="69" name="テキスト ボックス 68">
                <a:extLst>
                  <a:ext uri="{FF2B5EF4-FFF2-40B4-BE49-F238E27FC236}">
                    <a16:creationId xmlns:a16="http://schemas.microsoft.com/office/drawing/2014/main" id="{1A5D6F60-9CD0-4FCC-AB60-558C4C322338}"/>
                  </a:ext>
                </a:extLst>
              </p:cNvPr>
              <p:cNvSpPr txBox="1">
                <a:spLocks noRot="1" noChangeAspect="1" noMove="1" noResize="1" noEditPoints="1" noAdjustHandles="1" noChangeArrowheads="1" noChangeShapeType="1" noTextEdit="1"/>
              </p:cNvSpPr>
              <p:nvPr/>
            </p:nvSpPr>
            <p:spPr>
              <a:xfrm>
                <a:off x="5842503" y="5480363"/>
                <a:ext cx="1500411" cy="276999"/>
              </a:xfrm>
              <a:prstGeom prst="rect">
                <a:avLst/>
              </a:prstGeom>
              <a:blipFill>
                <a:blip r:embed="rId12"/>
                <a:stretch>
                  <a:fillRect l="-1215" t="-2222" r="-5263" b="-35556"/>
                </a:stretch>
              </a:blipFill>
            </p:spPr>
            <p:txBody>
              <a:bodyPr/>
              <a:lstStyle/>
              <a:p>
                <a:r>
                  <a:rPr lang="en-GB">
                    <a:noFill/>
                  </a:rPr>
                  <a:t> </a:t>
                </a:r>
              </a:p>
            </p:txBody>
          </p:sp>
        </mc:Fallback>
      </mc:AlternateContent>
      <p:sp>
        <p:nvSpPr>
          <p:cNvPr id="70" name="円弧 69">
            <a:extLst>
              <a:ext uri="{FF2B5EF4-FFF2-40B4-BE49-F238E27FC236}">
                <a16:creationId xmlns:a16="http://schemas.microsoft.com/office/drawing/2014/main" id="{D6FDA6F5-CABB-4146-B60C-73AD4B6BA925}"/>
              </a:ext>
            </a:extLst>
          </p:cNvPr>
          <p:cNvSpPr/>
          <p:nvPr/>
        </p:nvSpPr>
        <p:spPr>
          <a:xfrm>
            <a:off x="7546079" y="4617267"/>
            <a:ext cx="366650" cy="54080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テキスト ボックス 70">
            <a:extLst>
              <a:ext uri="{FF2B5EF4-FFF2-40B4-BE49-F238E27FC236}">
                <a16:creationId xmlns:a16="http://schemas.microsoft.com/office/drawing/2014/main" id="{0885EF75-8A3A-4C21-9EE0-CCE20590A3FF}"/>
              </a:ext>
            </a:extLst>
          </p:cNvPr>
          <p:cNvSpPr txBox="1"/>
          <p:nvPr/>
        </p:nvSpPr>
        <p:spPr>
          <a:xfrm>
            <a:off x="7859524" y="4376221"/>
            <a:ext cx="1284476" cy="1015663"/>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Remember we would need to use the area </a:t>
            </a:r>
            <a:r>
              <a:rPr lang="en-US" sz="1200" u="sng" dirty="0">
                <a:solidFill>
                  <a:srgbClr val="FF0000"/>
                </a:solidFill>
                <a:latin typeface="Comic Sans MS" panose="030F0702030302020204" pitchFamily="66" charset="0"/>
              </a:rPr>
              <a:t>below</a:t>
            </a:r>
            <a:r>
              <a:rPr lang="en-US" sz="1200" dirty="0">
                <a:solidFill>
                  <a:srgbClr val="FF0000"/>
                </a:solidFill>
                <a:latin typeface="Comic Sans MS" panose="030F0702030302020204" pitchFamily="66" charset="0"/>
              </a:rPr>
              <a:t> the value given</a:t>
            </a:r>
            <a:endParaRPr lang="en-GB" sz="1200" dirty="0">
              <a:solidFill>
                <a:srgbClr val="FF0000"/>
              </a:solidFill>
              <a:latin typeface="Comic Sans MS" panose="030F0702030302020204" pitchFamily="66" charset="0"/>
            </a:endParaRPr>
          </a:p>
        </p:txBody>
      </p:sp>
      <p:sp>
        <p:nvSpPr>
          <p:cNvPr id="72" name="テキスト ボックス 71">
            <a:extLst>
              <a:ext uri="{FF2B5EF4-FFF2-40B4-BE49-F238E27FC236}">
                <a16:creationId xmlns:a16="http://schemas.microsoft.com/office/drawing/2014/main" id="{FB2E5054-EE62-4F0D-A5A7-BE3DA4763C0B}"/>
              </a:ext>
            </a:extLst>
          </p:cNvPr>
          <p:cNvSpPr txBox="1"/>
          <p:nvPr/>
        </p:nvSpPr>
        <p:spPr>
          <a:xfrm>
            <a:off x="4627435" y="5960578"/>
            <a:ext cx="4018624" cy="52322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 You can also think of it as ’55 is 1.25 standard deviations above the mean’</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5561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linds(horizont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linds(horizont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linds(horizont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blinds(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blinds(horizontal)">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5">
                                            <p:txEl>
                                              <p:pRg st="0" end="0"/>
                                            </p:txEl>
                                          </p:spTgt>
                                        </p:tgtEl>
                                        <p:attrNameLst>
                                          <p:attrName>style.visibility</p:attrName>
                                        </p:attrNameLst>
                                      </p:cBhvr>
                                      <p:to>
                                        <p:strVal val="visible"/>
                                      </p:to>
                                    </p:set>
                                    <p:animEffect transition="in" filter="blinds(horizontal)">
                                      <p:cBhvr>
                                        <p:cTn id="42" dur="500"/>
                                        <p:tgtEl>
                                          <p:spTgt spid="6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5">
                                            <p:txEl>
                                              <p:pRg st="2" end="2"/>
                                            </p:txEl>
                                          </p:spTgt>
                                        </p:tgtEl>
                                        <p:attrNameLst>
                                          <p:attrName>style.visibility</p:attrName>
                                        </p:attrNameLst>
                                      </p:cBhvr>
                                      <p:to>
                                        <p:strVal val="visible"/>
                                      </p:to>
                                    </p:set>
                                    <p:animEffect transition="in" filter="blinds(horizontal)">
                                      <p:cBhvr>
                                        <p:cTn id="47" dur="500"/>
                                        <p:tgtEl>
                                          <p:spTgt spid="6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blinds(horizontal)">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linds(horizontal)">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blinds(horizontal)">
                                      <p:cBhvr>
                                        <p:cTn id="62" dur="500"/>
                                        <p:tgtEl>
                                          <p:spTgt spid="7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blinds(horizontal)">
                                      <p:cBhvr>
                                        <p:cTn id="67" dur="500"/>
                                        <p:tgtEl>
                                          <p:spTgt spid="6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blinds(horizontal)">
                                      <p:cBhvr>
                                        <p:cTn id="72" dur="500"/>
                                        <p:tgtEl>
                                          <p:spTgt spid="6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blinds(horizontal)">
                                      <p:cBhvr>
                                        <p:cTn id="7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9" grpId="0"/>
      <p:bldP spid="61" grpId="0" animBg="1"/>
      <p:bldP spid="62" grpId="0" animBg="1"/>
      <p:bldP spid="63" grpId="0"/>
      <p:bldP spid="64" grpId="0"/>
      <p:bldP spid="66" grpId="0"/>
      <p:bldP spid="68" grpId="0"/>
      <p:bldP spid="69" grpId="0"/>
      <p:bldP spid="70" grpId="0" animBg="1"/>
      <p:bldP spid="71" grpId="0"/>
      <p:bldP spid="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21D7173B-97FE-4298-98B8-98EA241E758B}"/>
              </a:ext>
            </a:extLst>
          </p:cNvPr>
          <p:cNvSpPr/>
          <p:nvPr/>
        </p:nvSpPr>
        <p:spPr>
          <a:xfrm>
            <a:off x="7453605" y="5509180"/>
            <a:ext cx="688975" cy="517525"/>
          </a:xfrm>
          <a:custGeom>
            <a:avLst/>
            <a:gdLst>
              <a:gd name="connsiteX0" fmla="*/ 0 w 688975"/>
              <a:gd name="connsiteY0" fmla="*/ 0 h 517525"/>
              <a:gd name="connsiteX1" fmla="*/ 6350 w 688975"/>
              <a:gd name="connsiteY1" fmla="*/ 517525 h 517525"/>
              <a:gd name="connsiteX2" fmla="*/ 688975 w 688975"/>
              <a:gd name="connsiteY2" fmla="*/ 517525 h 517525"/>
              <a:gd name="connsiteX3" fmla="*/ 609600 w 688975"/>
              <a:gd name="connsiteY3" fmla="*/ 463550 h 517525"/>
              <a:gd name="connsiteX4" fmla="*/ 358775 w 688975"/>
              <a:gd name="connsiteY4" fmla="*/ 409575 h 517525"/>
              <a:gd name="connsiteX5" fmla="*/ 200025 w 688975"/>
              <a:gd name="connsiteY5" fmla="*/ 323850 h 517525"/>
              <a:gd name="connsiteX6" fmla="*/ 63500 w 688975"/>
              <a:gd name="connsiteY6" fmla="*/ 177800 h 517525"/>
              <a:gd name="connsiteX7" fmla="*/ 0 w 688975"/>
              <a:gd name="connsiteY7"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975" h="517525">
                <a:moveTo>
                  <a:pt x="0" y="0"/>
                </a:moveTo>
                <a:cubicBezTo>
                  <a:pt x="2117" y="172508"/>
                  <a:pt x="4233" y="345017"/>
                  <a:pt x="6350" y="517525"/>
                </a:cubicBezTo>
                <a:lnTo>
                  <a:pt x="688975" y="517525"/>
                </a:lnTo>
                <a:lnTo>
                  <a:pt x="609600" y="463550"/>
                </a:lnTo>
                <a:lnTo>
                  <a:pt x="358775" y="409575"/>
                </a:lnTo>
                <a:lnTo>
                  <a:pt x="200025" y="323850"/>
                </a:lnTo>
                <a:lnTo>
                  <a:pt x="63500" y="177800"/>
                </a:lnTo>
                <a:lnTo>
                  <a:pt x="0" y="0"/>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4928513"/>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You might be asked to find a value for z which corresponds to a particular probability. You are given some standard values in the formula booklet…</a:t>
            </a: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Be careful here, these values correspond to the region </a:t>
            </a:r>
            <a:r>
              <a:rPr lang="en-US" sz="1400" u="sng" dirty="0">
                <a:latin typeface="Comic Sans MS" panose="030F0702030302020204" pitchFamily="66" charset="0"/>
                <a:sym typeface="Wingdings" panose="05000000000000000000" pitchFamily="2" charset="2"/>
              </a:rPr>
              <a:t>above</a:t>
            </a:r>
            <a:r>
              <a:rPr lang="en-US" sz="1400" dirty="0">
                <a:latin typeface="Comic Sans MS" panose="030F0702030302020204" pitchFamily="66" charset="0"/>
                <a:sym typeface="Wingdings" panose="05000000000000000000" pitchFamily="2" charset="2"/>
              </a:rPr>
              <a:t> a value in the standard normal distribution</a:t>
            </a: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pic>
        <p:nvPicPr>
          <p:cNvPr id="5" name="図 4">
            <a:extLst>
              <a:ext uri="{FF2B5EF4-FFF2-40B4-BE49-F238E27FC236}">
                <a16:creationId xmlns:a16="http://schemas.microsoft.com/office/drawing/2014/main" id="{F38954FF-FA0E-45A4-8CA2-05499E73F810}"/>
              </a:ext>
            </a:extLst>
          </p:cNvPr>
          <p:cNvPicPr>
            <a:picLocks noChangeAspect="1"/>
          </p:cNvPicPr>
          <p:nvPr/>
        </p:nvPicPr>
        <p:blipFill rotWithShape="1">
          <a:blip r:embed="rId4"/>
          <a:srcRect l="23267" t="25753" r="20520" b="36128"/>
          <a:stretch/>
        </p:blipFill>
        <p:spPr>
          <a:xfrm>
            <a:off x="3835242" y="1279703"/>
            <a:ext cx="5140083" cy="1960647"/>
          </a:xfrm>
          <a:prstGeom prst="rect">
            <a:avLst/>
          </a:prstGeom>
        </p:spPr>
      </p:pic>
      <p:grpSp>
        <p:nvGrpSpPr>
          <p:cNvPr id="21" name="グループ化 20">
            <a:extLst>
              <a:ext uri="{FF2B5EF4-FFF2-40B4-BE49-F238E27FC236}">
                <a16:creationId xmlns:a16="http://schemas.microsoft.com/office/drawing/2014/main" id="{3964D107-42A3-4731-AEA4-BDFDF2184888}"/>
              </a:ext>
            </a:extLst>
          </p:cNvPr>
          <p:cNvGrpSpPr/>
          <p:nvPr/>
        </p:nvGrpSpPr>
        <p:grpSpPr>
          <a:xfrm>
            <a:off x="5900773" y="4212472"/>
            <a:ext cx="2314772" cy="2087293"/>
            <a:chOff x="4499342" y="1196752"/>
            <a:chExt cx="4321250" cy="3985257"/>
          </a:xfrm>
        </p:grpSpPr>
        <p:cxnSp>
          <p:nvCxnSpPr>
            <p:cNvPr id="22" name="直線矢印コネクタ 21">
              <a:extLst>
                <a:ext uri="{FF2B5EF4-FFF2-40B4-BE49-F238E27FC236}">
                  <a16:creationId xmlns:a16="http://schemas.microsoft.com/office/drawing/2014/main" id="{663C906A-740D-4F32-849E-E60ED4C7043A}"/>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99BEF7B-02DC-4976-8744-80DE5AA56A9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ECDEEC6-402A-479C-AB2F-DAE74DD15D51}"/>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25" name="テキスト ボックス 24">
              <a:extLst>
                <a:ext uri="{FF2B5EF4-FFF2-40B4-BE49-F238E27FC236}">
                  <a16:creationId xmlns:a16="http://schemas.microsoft.com/office/drawing/2014/main" id="{EDB89ECB-C85C-4807-B7BC-6BD80F263F4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26" name="グループ化 25">
              <a:extLst>
                <a:ext uri="{FF2B5EF4-FFF2-40B4-BE49-F238E27FC236}">
                  <a16:creationId xmlns:a16="http://schemas.microsoft.com/office/drawing/2014/main" id="{C1358267-EF3A-4A1A-8B23-0D7274E8C2FD}"/>
                </a:ext>
              </a:extLst>
            </p:cNvPr>
            <p:cNvGrpSpPr/>
            <p:nvPr/>
          </p:nvGrpSpPr>
          <p:grpSpPr>
            <a:xfrm>
              <a:off x="5058300" y="1628800"/>
              <a:ext cx="3637208" cy="2973657"/>
              <a:chOff x="5004048" y="1412776"/>
              <a:chExt cx="3637208" cy="2973657"/>
            </a:xfrm>
          </p:grpSpPr>
          <p:sp>
            <p:nvSpPr>
              <p:cNvPr id="27" name="Freeform 22">
                <a:extLst>
                  <a:ext uri="{FF2B5EF4-FFF2-40B4-BE49-F238E27FC236}">
                    <a16:creationId xmlns:a16="http://schemas.microsoft.com/office/drawing/2014/main" id="{3715975C-AE03-4DE6-AE11-D0C9C4DBDF1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2">
                <a:extLst>
                  <a:ext uri="{FF2B5EF4-FFF2-40B4-BE49-F238E27FC236}">
                    <a16:creationId xmlns:a16="http://schemas.microsoft.com/office/drawing/2014/main" id="{23FF60F4-C7AB-47B1-9897-6D143C248ED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826F05BD-B169-4D4F-A8D9-EA990F72704C}"/>
                  </a:ext>
                </a:extLst>
              </p:cNvPr>
              <p:cNvSpPr txBox="1"/>
              <p:nvPr/>
            </p:nvSpPr>
            <p:spPr>
              <a:xfrm>
                <a:off x="7598480" y="4184360"/>
                <a:ext cx="8000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29" name="テキスト ボックス 28">
                <a:extLst>
                  <a:ext uri="{FF2B5EF4-FFF2-40B4-BE49-F238E27FC236}">
                    <a16:creationId xmlns:a16="http://schemas.microsoft.com/office/drawing/2014/main" id="{826F05BD-B169-4D4F-A8D9-EA990F72704C}"/>
                  </a:ext>
                </a:extLst>
              </p:cNvPr>
              <p:cNvSpPr txBox="1">
                <a:spLocks noRot="1" noChangeAspect="1" noMove="1" noResize="1" noEditPoints="1" noAdjustHandles="1" noChangeArrowheads="1" noChangeShapeType="1" noTextEdit="1"/>
              </p:cNvSpPr>
              <p:nvPr/>
            </p:nvSpPr>
            <p:spPr>
              <a:xfrm>
                <a:off x="7598480" y="4184360"/>
                <a:ext cx="800027" cy="369332"/>
              </a:xfrm>
              <a:prstGeom prst="rect">
                <a:avLst/>
              </a:prstGeom>
              <a:blipFill>
                <a:blip r:embed="rId5"/>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2ECCAEDF-F662-4817-B0FC-D461837033E2}"/>
                  </a:ext>
                </a:extLst>
              </p:cNvPr>
              <p:cNvSpPr txBox="1"/>
              <p:nvPr/>
            </p:nvSpPr>
            <p:spPr>
              <a:xfrm>
                <a:off x="7599959" y="4532068"/>
                <a:ext cx="807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m:t>
                      </m:r>
                    </m:oMath>
                  </m:oMathPara>
                </a14:m>
                <a:endParaRPr lang="en-GB" dirty="0"/>
              </a:p>
            </p:txBody>
          </p:sp>
        </mc:Choice>
        <mc:Fallback xmlns="">
          <p:sp>
            <p:nvSpPr>
              <p:cNvPr id="30" name="テキスト ボックス 29">
                <a:extLst>
                  <a:ext uri="{FF2B5EF4-FFF2-40B4-BE49-F238E27FC236}">
                    <a16:creationId xmlns:a16="http://schemas.microsoft.com/office/drawing/2014/main" id="{2ECCAEDF-F662-4817-B0FC-D461837033E2}"/>
                  </a:ext>
                </a:extLst>
              </p:cNvPr>
              <p:cNvSpPr txBox="1">
                <a:spLocks noRot="1" noChangeAspect="1" noMove="1" noResize="1" noEditPoints="1" noAdjustHandles="1" noChangeArrowheads="1" noChangeShapeType="1" noTextEdit="1"/>
              </p:cNvSpPr>
              <p:nvPr/>
            </p:nvSpPr>
            <p:spPr>
              <a:xfrm>
                <a:off x="7599959" y="4532068"/>
                <a:ext cx="807464" cy="369332"/>
              </a:xfrm>
              <a:prstGeom prst="rect">
                <a:avLst/>
              </a:prstGeom>
              <a:blipFill>
                <a:blip r:embed="rId6"/>
                <a:stretch>
                  <a:fillRect/>
                </a:stretch>
              </a:blipFill>
            </p:spPr>
            <p:txBody>
              <a:bodyPr/>
              <a:lstStyle/>
              <a:p>
                <a:r>
                  <a:rPr lang="en-GB">
                    <a:noFill/>
                  </a:rPr>
                  <a:t> </a:t>
                </a:r>
              </a:p>
            </p:txBody>
          </p:sp>
        </mc:Fallback>
      </mc:AlternateContent>
      <p:cxnSp>
        <p:nvCxnSpPr>
          <p:cNvPr id="31" name="直線矢印コネクタ 30">
            <a:extLst>
              <a:ext uri="{FF2B5EF4-FFF2-40B4-BE49-F238E27FC236}">
                <a16:creationId xmlns:a16="http://schemas.microsoft.com/office/drawing/2014/main" id="{B0C9AA1D-A901-4047-A249-8577E452F710}"/>
              </a:ext>
            </a:extLst>
          </p:cNvPr>
          <p:cNvCxnSpPr>
            <a:cxnSpLocks/>
          </p:cNvCxnSpPr>
          <p:nvPr/>
        </p:nvCxnSpPr>
        <p:spPr>
          <a:xfrm flipV="1">
            <a:off x="7174032" y="4438759"/>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65AD61D-4307-4246-AD51-0C7869D7A6C1}"/>
                  </a:ext>
                </a:extLst>
              </p:cNvPr>
              <p:cNvSpPr txBox="1"/>
              <p:nvPr/>
            </p:nvSpPr>
            <p:spPr>
              <a:xfrm>
                <a:off x="7072319" y="6012820"/>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32" name="テキスト ボックス 31">
                <a:extLst>
                  <a:ext uri="{FF2B5EF4-FFF2-40B4-BE49-F238E27FC236}">
                    <a16:creationId xmlns:a16="http://schemas.microsoft.com/office/drawing/2014/main" id="{C65AD61D-4307-4246-AD51-0C7869D7A6C1}"/>
                  </a:ext>
                </a:extLst>
              </p:cNvPr>
              <p:cNvSpPr txBox="1">
                <a:spLocks noRot="1" noChangeAspect="1" noMove="1" noResize="1" noEditPoints="1" noAdjustHandles="1" noChangeArrowheads="1" noChangeShapeType="1" noTextEdit="1"/>
              </p:cNvSpPr>
              <p:nvPr/>
            </p:nvSpPr>
            <p:spPr>
              <a:xfrm>
                <a:off x="7072319" y="6012820"/>
                <a:ext cx="275514" cy="261610"/>
              </a:xfrm>
              <a:prstGeom prst="rect">
                <a:avLst/>
              </a:prstGeom>
              <a:blipFill>
                <a:blip r:embed="rId7"/>
                <a:stretch>
                  <a:fillRect/>
                </a:stretch>
              </a:blipFill>
            </p:spPr>
            <p:txBody>
              <a:bodyPr/>
              <a:lstStyle/>
              <a:p>
                <a:r>
                  <a:rPr lang="en-GB">
                    <a:noFill/>
                  </a:rPr>
                  <a:t> </a:t>
                </a:r>
              </a:p>
            </p:txBody>
          </p:sp>
        </mc:Fallback>
      </mc:AlternateContent>
      <p:cxnSp>
        <p:nvCxnSpPr>
          <p:cNvPr id="33" name="直線矢印コネクタ 32">
            <a:extLst>
              <a:ext uri="{FF2B5EF4-FFF2-40B4-BE49-F238E27FC236}">
                <a16:creationId xmlns:a16="http://schemas.microsoft.com/office/drawing/2014/main" id="{2409B090-C3B6-490E-BEA1-104F2971874F}"/>
              </a:ext>
            </a:extLst>
          </p:cNvPr>
          <p:cNvCxnSpPr>
            <a:cxnSpLocks/>
          </p:cNvCxnSpPr>
          <p:nvPr/>
        </p:nvCxnSpPr>
        <p:spPr>
          <a:xfrm flipV="1">
            <a:off x="7458072" y="5472864"/>
            <a:ext cx="0" cy="546196"/>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1AFBF405-319B-4C78-99F2-2AFE415A92DA}"/>
                  </a:ext>
                </a:extLst>
              </p:cNvPr>
              <p:cNvSpPr txBox="1"/>
              <p:nvPr/>
            </p:nvSpPr>
            <p:spPr>
              <a:xfrm>
                <a:off x="7355816" y="6007319"/>
                <a:ext cx="52211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0.5244</m:t>
                      </m:r>
                    </m:oMath>
                  </m:oMathPara>
                </a14:m>
                <a:endParaRPr lang="en-GB" sz="1100" dirty="0">
                  <a:solidFill>
                    <a:srgbClr val="0000FF"/>
                  </a:solidFill>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1AFBF405-319B-4C78-99F2-2AFE415A92DA}"/>
                  </a:ext>
                </a:extLst>
              </p:cNvPr>
              <p:cNvSpPr txBox="1">
                <a:spLocks noRot="1" noChangeAspect="1" noMove="1" noResize="1" noEditPoints="1" noAdjustHandles="1" noChangeArrowheads="1" noChangeShapeType="1" noTextEdit="1"/>
              </p:cNvSpPr>
              <p:nvPr/>
            </p:nvSpPr>
            <p:spPr>
              <a:xfrm>
                <a:off x="7355816" y="6007319"/>
                <a:ext cx="522118" cy="261610"/>
              </a:xfrm>
              <a:prstGeom prst="rect">
                <a:avLst/>
              </a:prstGeom>
              <a:blipFill>
                <a:blip r:embed="rId8"/>
                <a:stretch>
                  <a:fillRect l="-3529"/>
                </a:stretch>
              </a:blipFill>
            </p:spPr>
            <p:txBody>
              <a:bodyPr/>
              <a:lstStyle/>
              <a:p>
                <a:r>
                  <a:rPr lang="en-GB">
                    <a:noFill/>
                  </a:rPr>
                  <a:t> </a:t>
                </a:r>
              </a:p>
            </p:txBody>
          </p:sp>
        </mc:Fallback>
      </mc:AlternateContent>
      <p:sp>
        <p:nvSpPr>
          <p:cNvPr id="35" name="テキスト ボックス 34">
            <a:extLst>
              <a:ext uri="{FF2B5EF4-FFF2-40B4-BE49-F238E27FC236}">
                <a16:creationId xmlns:a16="http://schemas.microsoft.com/office/drawing/2014/main" id="{F7785582-3B06-4457-92E1-E372B6206B09}"/>
              </a:ext>
            </a:extLst>
          </p:cNvPr>
          <p:cNvSpPr txBox="1"/>
          <p:nvPr/>
        </p:nvSpPr>
        <p:spPr>
          <a:xfrm>
            <a:off x="4352606" y="4948904"/>
            <a:ext cx="1633781" cy="369332"/>
          </a:xfrm>
          <a:prstGeom prst="rect">
            <a:avLst/>
          </a:prstGeom>
          <a:noFill/>
        </p:spPr>
        <p:txBody>
          <a:bodyPr wrap="none" rtlCol="0">
            <a:spAutoFit/>
          </a:bodyPr>
          <a:lstStyle/>
          <a:p>
            <a:r>
              <a:rPr lang="en-US" dirty="0" err="1">
                <a:latin typeface="Comic Sans MS" panose="030F0702030302020204" pitchFamily="66" charset="0"/>
              </a:rPr>
              <a:t>Standardised</a:t>
            </a:r>
            <a:endParaRPr lang="en-GB" dirty="0">
              <a:latin typeface="Comic Sans MS" panose="030F0702030302020204" pitchFamily="66" charset="0"/>
            </a:endParaRPr>
          </a:p>
        </p:txBody>
      </p:sp>
      <p:sp>
        <p:nvSpPr>
          <p:cNvPr id="7" name="テキスト ボックス 6">
            <a:extLst>
              <a:ext uri="{FF2B5EF4-FFF2-40B4-BE49-F238E27FC236}">
                <a16:creationId xmlns:a16="http://schemas.microsoft.com/office/drawing/2014/main" id="{36168FA0-476D-4DEA-B1F8-D144052BAF8C}"/>
              </a:ext>
            </a:extLst>
          </p:cNvPr>
          <p:cNvSpPr txBox="1"/>
          <p:nvPr/>
        </p:nvSpPr>
        <p:spPr>
          <a:xfrm>
            <a:off x="7590407" y="5548544"/>
            <a:ext cx="933269" cy="276999"/>
          </a:xfrm>
          <a:prstGeom prst="rect">
            <a:avLst/>
          </a:prstGeom>
          <a:noFill/>
        </p:spPr>
        <p:txBody>
          <a:bodyPr wrap="none" rtlCol="0">
            <a:spAutoFit/>
          </a:bodyPr>
          <a:lstStyle/>
          <a:p>
            <a:r>
              <a:rPr lang="en-US" sz="1200" dirty="0">
                <a:solidFill>
                  <a:srgbClr val="FF0000"/>
                </a:solidFill>
                <a:latin typeface="Comic Sans MS" panose="030F0702030302020204" pitchFamily="66" charset="0"/>
              </a:rPr>
              <a:t>Area = 0.3</a:t>
            </a:r>
            <a:endParaRPr lang="en-GB" sz="1200" dirty="0">
              <a:solidFill>
                <a:srgbClr val="FF0000"/>
              </a:solidFill>
              <a:latin typeface="Comic Sans MS" panose="030F0702030302020204" pitchFamily="66" charset="0"/>
            </a:endParaRPr>
          </a:p>
        </p:txBody>
      </p:sp>
      <p:sp>
        <p:nvSpPr>
          <p:cNvPr id="9" name="正方形/長方形 8">
            <a:extLst>
              <a:ext uri="{FF2B5EF4-FFF2-40B4-BE49-F238E27FC236}">
                <a16:creationId xmlns:a16="http://schemas.microsoft.com/office/drawing/2014/main" id="{461B77EE-A2B3-493F-9AD7-F61476091338}"/>
              </a:ext>
            </a:extLst>
          </p:cNvPr>
          <p:cNvSpPr/>
          <p:nvPr/>
        </p:nvSpPr>
        <p:spPr>
          <a:xfrm>
            <a:off x="5069150" y="2361460"/>
            <a:ext cx="1207363" cy="21306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直線矢印コネクタ 39">
            <a:extLst>
              <a:ext uri="{FF2B5EF4-FFF2-40B4-BE49-F238E27FC236}">
                <a16:creationId xmlns:a16="http://schemas.microsoft.com/office/drawing/2014/main" id="{8826CDD7-21AD-4007-93B3-377D6F53B442}"/>
              </a:ext>
            </a:extLst>
          </p:cNvPr>
          <p:cNvCxnSpPr>
            <a:cxnSpLocks/>
          </p:cNvCxnSpPr>
          <p:nvPr/>
        </p:nvCxnSpPr>
        <p:spPr>
          <a:xfrm flipV="1">
            <a:off x="4927106" y="2629020"/>
            <a:ext cx="234423" cy="101082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052FF9ED-4F42-468E-B1ED-F05C90190A6F}"/>
              </a:ext>
            </a:extLst>
          </p:cNvPr>
          <p:cNvSpPr txBox="1"/>
          <p:nvPr/>
        </p:nvSpPr>
        <p:spPr>
          <a:xfrm>
            <a:off x="3642394" y="3599675"/>
            <a:ext cx="3859237" cy="523220"/>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This is saying that the value with an probability of 0.3 above it is 0.5244</a:t>
            </a:r>
            <a:endParaRPr lang="en-GB" sz="1400" dirty="0">
              <a:solidFill>
                <a:srgbClr val="0000FF"/>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832B72DD-1D15-4FA7-ADAF-EDC7C175156F}"/>
                  </a:ext>
                </a:extLst>
              </p:cNvPr>
              <p:cNvSpPr txBox="1"/>
              <p:nvPr/>
            </p:nvSpPr>
            <p:spPr>
              <a:xfrm>
                <a:off x="7222650" y="6007319"/>
                <a:ext cx="52211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43" name="テキスト ボックス 42">
                <a:extLst>
                  <a:ext uri="{FF2B5EF4-FFF2-40B4-BE49-F238E27FC236}">
                    <a16:creationId xmlns:a16="http://schemas.microsoft.com/office/drawing/2014/main" id="{832B72DD-1D15-4FA7-ADAF-EDC7C175156F}"/>
                  </a:ext>
                </a:extLst>
              </p:cNvPr>
              <p:cNvSpPr txBox="1">
                <a:spLocks noRot="1" noChangeAspect="1" noMove="1" noResize="1" noEditPoints="1" noAdjustHandles="1" noChangeArrowheads="1" noChangeShapeType="1" noTextEdit="1"/>
              </p:cNvSpPr>
              <p:nvPr/>
            </p:nvSpPr>
            <p:spPr>
              <a:xfrm>
                <a:off x="7222650" y="6007319"/>
                <a:ext cx="522118" cy="261610"/>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545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linds(horizontal)">
                                      <p:cBhvr>
                                        <p:cTn id="35" dur="500"/>
                                        <p:tgtEl>
                                          <p:spTgt spid="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linds(horizontal)">
                                      <p:cBhvr>
                                        <p:cTn id="46" dur="500"/>
                                        <p:tgtEl>
                                          <p:spTgt spid="3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linds(horizont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linds(horizontal)">
                                      <p:cBhvr>
                                        <p:cTn id="54" dur="500"/>
                                        <p:tgtEl>
                                          <p:spTgt spid="43"/>
                                        </p:tgtEl>
                                      </p:cBhvr>
                                    </p:animEffect>
                                  </p:childTnLst>
                                </p:cTn>
                              </p:par>
                              <p:par>
                                <p:cTn id="55" presetID="3" presetClass="entr" presetSubtype="1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linds(horizont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linds(horizontal)">
                                      <p:cBhvr>
                                        <p:cTn id="62" dur="500"/>
                                        <p:tgtEl>
                                          <p:spTgt spid="8"/>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linds(horizont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grpId="1" nodeType="clickEffect">
                                  <p:stCondLst>
                                    <p:cond delay="0"/>
                                  </p:stCondLst>
                                  <p:childTnLst>
                                    <p:animEffect transition="out" filter="blinds(horizontal)">
                                      <p:cBhvr>
                                        <p:cTn id="69" dur="500"/>
                                        <p:tgtEl>
                                          <p:spTgt spid="43"/>
                                        </p:tgtEl>
                                      </p:cBhvr>
                                    </p:animEffect>
                                    <p:set>
                                      <p:cBhvr>
                                        <p:cTn id="70" dur="1" fill="hold">
                                          <p:stCondLst>
                                            <p:cond delay="499"/>
                                          </p:stCondLst>
                                        </p:cTn>
                                        <p:tgtEl>
                                          <p:spTgt spid="43"/>
                                        </p:tgtEl>
                                        <p:attrNameLst>
                                          <p:attrName>style.visibility</p:attrName>
                                        </p:attrNameLst>
                                      </p:cBhvr>
                                      <p:to>
                                        <p:strVal val="hidden"/>
                                      </p:to>
                                    </p:set>
                                  </p:childTnLst>
                                </p:cTn>
                              </p:par>
                              <p:par>
                                <p:cTn id="71" presetID="3"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linds(horizontal)">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p:bldP spid="30" grpId="0"/>
      <p:bldP spid="32" grpId="0"/>
      <p:bldP spid="34" grpId="0"/>
      <p:bldP spid="35" grpId="0"/>
      <p:bldP spid="7" grpId="0"/>
      <p:bldP spid="9" grpId="0" animBg="1"/>
      <p:bldP spid="41" grpId="0"/>
      <p:bldP spid="43" grpId="0"/>
      <p:bldP spid="4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85EB3069-E153-4B2D-9F53-23802035E0E1}"/>
              </a:ext>
            </a:extLst>
          </p:cNvPr>
          <p:cNvSpPr/>
          <p:nvPr/>
        </p:nvSpPr>
        <p:spPr>
          <a:xfrm>
            <a:off x="8223836" y="2847328"/>
            <a:ext cx="525463" cy="174625"/>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63" h="174625">
                <a:moveTo>
                  <a:pt x="0" y="174625"/>
                </a:moveTo>
                <a:lnTo>
                  <a:pt x="0" y="0"/>
                </a:lnTo>
                <a:lnTo>
                  <a:pt x="117475" y="60325"/>
                </a:lnTo>
                <a:lnTo>
                  <a:pt x="298450" y="117475"/>
                </a:lnTo>
                <a:lnTo>
                  <a:pt x="525463" y="174625"/>
                </a:lnTo>
                <a:lnTo>
                  <a:pt x="0" y="174625"/>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5313286"/>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systolic blood pressure (pressure when the heart beats) of an adult population, </a:t>
                </a:r>
                <a14:m>
                  <m:oMath xmlns:m="http://schemas.openxmlformats.org/officeDocument/2006/math">
                    <m:r>
                      <a:rPr lang="en-US" sz="1400" i="1" dirty="0" smtClean="0">
                        <a:latin typeface="Cambria Math" panose="02040503050406030204" pitchFamily="18" charset="0"/>
                      </a:rPr>
                      <m:t>𝑆</m:t>
                    </m:r>
                    <m:r>
                      <a:rPr lang="en-US" sz="1400" i="1" dirty="0" smtClean="0">
                        <a:latin typeface="Cambria Math" panose="02040503050406030204" pitchFamily="18" charset="0"/>
                      </a:rPr>
                      <m:t> </m:t>
                    </m:r>
                    <m:r>
                      <a:rPr lang="en-US" sz="1400" i="1" dirty="0" smtClean="0">
                        <a:latin typeface="Cambria Math" panose="02040503050406030204" pitchFamily="18" charset="0"/>
                      </a:rPr>
                      <m:t>𝑚𝑚𝐻𝑔</m:t>
                    </m:r>
                  </m:oMath>
                </a14:m>
                <a:r>
                  <a:rPr lang="en-US" sz="1400" dirty="0">
                    <a:latin typeface="Comic Sans MS" panose="030F0702030302020204" pitchFamily="66" charset="0"/>
                  </a:rPr>
                  <a:t>, is modelled as a normal distribution with mean 127 and standard deviation 16.</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medical researcher wants to study adults with blood pressures higher than the 95</a:t>
                </a:r>
                <a:r>
                  <a:rPr lang="en-US" sz="1400" baseline="30000" dirty="0">
                    <a:latin typeface="Comic Sans MS" panose="030F0702030302020204" pitchFamily="66" charset="0"/>
                  </a:rPr>
                  <a:t>th</a:t>
                </a:r>
                <a:r>
                  <a:rPr lang="en-US" sz="1400" dirty="0">
                    <a:latin typeface="Comic Sans MS" panose="030F0702030302020204" pitchFamily="66" charset="0"/>
                  </a:rPr>
                  <a:t> percentile. Find the minimum blood pressure needed for an adult to be included in her survey</a:t>
                </a: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sym typeface="Wingdings" panose="05000000000000000000" pitchFamily="2" charset="2"/>
                  </a:rPr>
                  <a:t> Start by drawing a sketch for the original distribution, and the </a:t>
                </a:r>
                <a:r>
                  <a:rPr lang="en-US" sz="1400" dirty="0" err="1">
                    <a:latin typeface="Comic Sans MS" panose="030F0702030302020204" pitchFamily="66" charset="0"/>
                    <a:sym typeface="Wingdings" panose="05000000000000000000" pitchFamily="2" charset="2"/>
                  </a:rPr>
                  <a:t>standardised</a:t>
                </a:r>
                <a:r>
                  <a:rPr lang="en-US" sz="1400" dirty="0">
                    <a:latin typeface="Comic Sans MS" panose="030F0702030302020204" pitchFamily="66" charset="0"/>
                    <a:sym typeface="Wingdings" panose="05000000000000000000" pitchFamily="2" charset="2"/>
                  </a:rPr>
                  <a:t> one…</a:t>
                </a: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5313286"/>
              </a:xfrm>
              <a:blipFill>
                <a:blip r:embed="rId3"/>
                <a:stretch>
                  <a:fillRect t="-688"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p:grpSp>
        <p:nvGrpSpPr>
          <p:cNvPr id="36" name="グループ化 35">
            <a:extLst>
              <a:ext uri="{FF2B5EF4-FFF2-40B4-BE49-F238E27FC236}">
                <a16:creationId xmlns:a16="http://schemas.microsoft.com/office/drawing/2014/main" id="{6BD302F5-2A93-41A6-BA42-327961817C76}"/>
              </a:ext>
            </a:extLst>
          </p:cNvPr>
          <p:cNvGrpSpPr/>
          <p:nvPr/>
        </p:nvGrpSpPr>
        <p:grpSpPr>
          <a:xfrm>
            <a:off x="6457063" y="1210488"/>
            <a:ext cx="2314772" cy="2087293"/>
            <a:chOff x="4499342" y="1196752"/>
            <a:chExt cx="4321250" cy="3985257"/>
          </a:xfrm>
        </p:grpSpPr>
        <p:cxnSp>
          <p:nvCxnSpPr>
            <p:cNvPr id="37" name="直線矢印コネクタ 36">
              <a:extLst>
                <a:ext uri="{FF2B5EF4-FFF2-40B4-BE49-F238E27FC236}">
                  <a16:creationId xmlns:a16="http://schemas.microsoft.com/office/drawing/2014/main" id="{7AC47C19-CB2F-4548-8EC7-96134A5ACB13}"/>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816A1237-A013-4237-904C-E26602AE826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B26831C5-8DF2-44F0-AA43-C019C70630B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42" name="テキスト ボックス 41">
              <a:extLst>
                <a:ext uri="{FF2B5EF4-FFF2-40B4-BE49-F238E27FC236}">
                  <a16:creationId xmlns:a16="http://schemas.microsoft.com/office/drawing/2014/main" id="{8C3B0CC9-7681-4AFB-ACB8-04F9AC564F14}"/>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44" name="グループ化 43">
              <a:extLst>
                <a:ext uri="{FF2B5EF4-FFF2-40B4-BE49-F238E27FC236}">
                  <a16:creationId xmlns:a16="http://schemas.microsoft.com/office/drawing/2014/main" id="{0458BBEB-F880-424C-B3A2-82999003231D}"/>
                </a:ext>
              </a:extLst>
            </p:cNvPr>
            <p:cNvGrpSpPr/>
            <p:nvPr/>
          </p:nvGrpSpPr>
          <p:grpSpPr>
            <a:xfrm>
              <a:off x="5058300" y="1628800"/>
              <a:ext cx="3637208" cy="2973657"/>
              <a:chOff x="5004048" y="1412776"/>
              <a:chExt cx="3637208" cy="2973657"/>
            </a:xfrm>
          </p:grpSpPr>
          <p:sp>
            <p:nvSpPr>
              <p:cNvPr id="45" name="Freeform 22">
                <a:extLst>
                  <a:ext uri="{FF2B5EF4-FFF2-40B4-BE49-F238E27FC236}">
                    <a16:creationId xmlns:a16="http://schemas.microsoft.com/office/drawing/2014/main" id="{558E61EF-92C1-4F02-8FE2-6404BA5D08D1}"/>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22">
                <a:extLst>
                  <a:ext uri="{FF2B5EF4-FFF2-40B4-BE49-F238E27FC236}">
                    <a16:creationId xmlns:a16="http://schemas.microsoft.com/office/drawing/2014/main" id="{17B6AA4D-477E-4337-8AF2-5D5DFEEA49C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3BB29D1C-5125-4109-ABB2-0A11B7BA3BBD}"/>
                  </a:ext>
                </a:extLst>
              </p:cNvPr>
              <p:cNvSpPr txBox="1"/>
              <p:nvPr/>
            </p:nvSpPr>
            <p:spPr>
              <a:xfrm>
                <a:off x="8172526" y="1448706"/>
                <a:ext cx="8599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=127</m:t>
                      </m:r>
                    </m:oMath>
                  </m:oMathPara>
                </a14:m>
                <a:endParaRPr lang="en-GB" sz="1400" dirty="0"/>
              </a:p>
            </p:txBody>
          </p:sp>
        </mc:Choice>
        <mc:Fallback xmlns="">
          <p:sp>
            <p:nvSpPr>
              <p:cNvPr id="47" name="テキスト ボックス 46">
                <a:extLst>
                  <a:ext uri="{FF2B5EF4-FFF2-40B4-BE49-F238E27FC236}">
                    <a16:creationId xmlns:a16="http://schemas.microsoft.com/office/drawing/2014/main" id="{3BB29D1C-5125-4109-ABB2-0A11B7BA3BBD}"/>
                  </a:ext>
                </a:extLst>
              </p:cNvPr>
              <p:cNvSpPr txBox="1">
                <a:spLocks noRot="1" noChangeAspect="1" noMove="1" noResize="1" noEditPoints="1" noAdjustHandles="1" noChangeArrowheads="1" noChangeShapeType="1" noTextEdit="1"/>
              </p:cNvSpPr>
              <p:nvPr/>
            </p:nvSpPr>
            <p:spPr>
              <a:xfrm>
                <a:off x="8172526" y="1448706"/>
                <a:ext cx="859914" cy="307777"/>
              </a:xfrm>
              <a:prstGeom prst="rect">
                <a:avLst/>
              </a:prstGeom>
              <a:blipFill>
                <a:blip r:embed="rId5"/>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B7F950E-9B2B-4AD1-9E94-E00A2A9F1470}"/>
                  </a:ext>
                </a:extLst>
              </p:cNvPr>
              <p:cNvSpPr txBox="1"/>
              <p:nvPr/>
            </p:nvSpPr>
            <p:spPr>
              <a:xfrm>
                <a:off x="8174005" y="1796414"/>
                <a:ext cx="7680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=16</m:t>
                      </m:r>
                    </m:oMath>
                  </m:oMathPara>
                </a14:m>
                <a:endParaRPr lang="en-GB" sz="1400" dirty="0"/>
              </a:p>
            </p:txBody>
          </p:sp>
        </mc:Choice>
        <mc:Fallback xmlns="">
          <p:sp>
            <p:nvSpPr>
              <p:cNvPr id="48" name="テキスト ボックス 47">
                <a:extLst>
                  <a:ext uri="{FF2B5EF4-FFF2-40B4-BE49-F238E27FC236}">
                    <a16:creationId xmlns:a16="http://schemas.microsoft.com/office/drawing/2014/main" id="{1B7F950E-9B2B-4AD1-9E94-E00A2A9F1470}"/>
                  </a:ext>
                </a:extLst>
              </p:cNvPr>
              <p:cNvSpPr txBox="1">
                <a:spLocks noRot="1" noChangeAspect="1" noMove="1" noResize="1" noEditPoints="1" noAdjustHandles="1" noChangeArrowheads="1" noChangeShapeType="1" noTextEdit="1"/>
              </p:cNvSpPr>
              <p:nvPr/>
            </p:nvSpPr>
            <p:spPr>
              <a:xfrm>
                <a:off x="8174005" y="1796414"/>
                <a:ext cx="768094" cy="307777"/>
              </a:xfrm>
              <a:prstGeom prst="rect">
                <a:avLst/>
              </a:prstGeom>
              <a:blipFill>
                <a:blip r:embed="rId6"/>
                <a:stretch>
                  <a:fillRect/>
                </a:stretch>
              </a:blipFill>
            </p:spPr>
            <p:txBody>
              <a:bodyPr/>
              <a:lstStyle/>
              <a:p>
                <a:r>
                  <a:rPr lang="en-GB">
                    <a:noFill/>
                  </a:rPr>
                  <a:t> </a:t>
                </a:r>
              </a:p>
            </p:txBody>
          </p:sp>
        </mc:Fallback>
      </mc:AlternateContent>
      <p:cxnSp>
        <p:nvCxnSpPr>
          <p:cNvPr id="49" name="直線矢印コネクタ 48">
            <a:extLst>
              <a:ext uri="{FF2B5EF4-FFF2-40B4-BE49-F238E27FC236}">
                <a16:creationId xmlns:a16="http://schemas.microsoft.com/office/drawing/2014/main" id="{0E2AF55E-C664-4873-95A8-49A661E82A5A}"/>
              </a:ext>
            </a:extLst>
          </p:cNvPr>
          <p:cNvCxnSpPr>
            <a:cxnSpLocks/>
          </p:cNvCxnSpPr>
          <p:nvPr/>
        </p:nvCxnSpPr>
        <p:spPr>
          <a:xfrm flipV="1">
            <a:off x="7730322" y="143677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FDDCA6CE-8B08-4E80-8926-56836EC31584}"/>
                  </a:ext>
                </a:extLst>
              </p:cNvPr>
              <p:cNvSpPr txBox="1"/>
              <p:nvPr/>
            </p:nvSpPr>
            <p:spPr>
              <a:xfrm>
                <a:off x="7628609" y="301083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127</m:t>
                      </m:r>
                    </m:oMath>
                  </m:oMathPara>
                </a14:m>
                <a:endParaRPr lang="en-GB" sz="1100" dirty="0">
                  <a:solidFill>
                    <a:srgbClr val="0000FF"/>
                  </a:solidFill>
                  <a:latin typeface="Comic Sans MS" panose="030F0702030302020204" pitchFamily="66" charset="0"/>
                </a:endParaRPr>
              </a:p>
            </p:txBody>
          </p:sp>
        </mc:Choice>
        <mc:Fallback xmlns="">
          <p:sp>
            <p:nvSpPr>
              <p:cNvPr id="50" name="テキスト ボックス 49">
                <a:extLst>
                  <a:ext uri="{FF2B5EF4-FFF2-40B4-BE49-F238E27FC236}">
                    <a16:creationId xmlns:a16="http://schemas.microsoft.com/office/drawing/2014/main" id="{FDDCA6CE-8B08-4E80-8926-56836EC31584}"/>
                  </a:ext>
                </a:extLst>
              </p:cNvPr>
              <p:cNvSpPr txBox="1">
                <a:spLocks noRot="1" noChangeAspect="1" noMove="1" noResize="1" noEditPoints="1" noAdjustHandles="1" noChangeArrowheads="1" noChangeShapeType="1" noTextEdit="1"/>
              </p:cNvSpPr>
              <p:nvPr/>
            </p:nvSpPr>
            <p:spPr>
              <a:xfrm>
                <a:off x="7628609" y="3010836"/>
                <a:ext cx="275514" cy="261610"/>
              </a:xfrm>
              <a:prstGeom prst="rect">
                <a:avLst/>
              </a:prstGeom>
              <a:blipFill>
                <a:blip r:embed="rId7"/>
                <a:stretch>
                  <a:fillRect l="-17391" r="-21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F8E6F41-C8AD-400E-8662-EF7C0FC25965}"/>
                  </a:ext>
                </a:extLst>
              </p:cNvPr>
              <p:cNvSpPr txBox="1"/>
              <p:nvPr/>
            </p:nvSpPr>
            <p:spPr>
              <a:xfrm>
                <a:off x="7874495" y="1100832"/>
                <a:ext cx="138089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(127,</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16</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51" name="テキスト ボックス 50">
                <a:extLst>
                  <a:ext uri="{FF2B5EF4-FFF2-40B4-BE49-F238E27FC236}">
                    <a16:creationId xmlns:a16="http://schemas.microsoft.com/office/drawing/2014/main" id="{1F8E6F41-C8AD-400E-8662-EF7C0FC25965}"/>
                  </a:ext>
                </a:extLst>
              </p:cNvPr>
              <p:cNvSpPr txBox="1">
                <a:spLocks noRot="1" noChangeAspect="1" noMove="1" noResize="1" noEditPoints="1" noAdjustHandles="1" noChangeArrowheads="1" noChangeShapeType="1" noTextEdit="1"/>
              </p:cNvSpPr>
              <p:nvPr/>
            </p:nvSpPr>
            <p:spPr>
              <a:xfrm>
                <a:off x="7874495" y="1100832"/>
                <a:ext cx="1380891" cy="307777"/>
              </a:xfrm>
              <a:prstGeom prst="rect">
                <a:avLst/>
              </a:prstGeom>
              <a:blipFill>
                <a:blip r:embed="rId8"/>
                <a:stretch>
                  <a:fillRect b="-10000"/>
                </a:stretch>
              </a:blipFill>
            </p:spPr>
            <p:txBody>
              <a:bodyPr/>
              <a:lstStyle/>
              <a:p>
                <a:r>
                  <a:rPr lang="en-GB">
                    <a:noFill/>
                  </a:rPr>
                  <a:t> </a:t>
                </a:r>
              </a:p>
            </p:txBody>
          </p:sp>
        </mc:Fallback>
      </mc:AlternateContent>
      <p:cxnSp>
        <p:nvCxnSpPr>
          <p:cNvPr id="52" name="直線矢印コネクタ 51">
            <a:extLst>
              <a:ext uri="{FF2B5EF4-FFF2-40B4-BE49-F238E27FC236}">
                <a16:creationId xmlns:a16="http://schemas.microsoft.com/office/drawing/2014/main" id="{AC085544-68FE-46A9-A16D-AA1FA2AB6D55}"/>
              </a:ext>
            </a:extLst>
          </p:cNvPr>
          <p:cNvCxnSpPr>
            <a:cxnSpLocks/>
          </p:cNvCxnSpPr>
          <p:nvPr/>
        </p:nvCxnSpPr>
        <p:spPr>
          <a:xfrm flipV="1">
            <a:off x="8223589" y="2862477"/>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DF779CC5-DA3A-4D99-AC98-523D4DD77793}"/>
                  </a:ext>
                </a:extLst>
              </p:cNvPr>
              <p:cNvSpPr txBox="1"/>
              <p:nvPr/>
            </p:nvSpPr>
            <p:spPr>
              <a:xfrm>
                <a:off x="8120572" y="301083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3" name="テキスト ボックス 52">
                <a:extLst>
                  <a:ext uri="{FF2B5EF4-FFF2-40B4-BE49-F238E27FC236}">
                    <a16:creationId xmlns:a16="http://schemas.microsoft.com/office/drawing/2014/main" id="{DF779CC5-DA3A-4D99-AC98-523D4DD77793}"/>
                  </a:ext>
                </a:extLst>
              </p:cNvPr>
              <p:cNvSpPr txBox="1">
                <a:spLocks noRot="1" noChangeAspect="1" noMove="1" noResize="1" noEditPoints="1" noAdjustHandles="1" noChangeArrowheads="1" noChangeShapeType="1" noTextEdit="1"/>
              </p:cNvSpPr>
              <p:nvPr/>
            </p:nvSpPr>
            <p:spPr>
              <a:xfrm>
                <a:off x="8120572" y="3010837"/>
                <a:ext cx="275514" cy="261610"/>
              </a:xfrm>
              <a:prstGeom prst="rect">
                <a:avLst/>
              </a:prstGeom>
              <a:blipFill>
                <a:blip r:embed="rId9"/>
                <a:stretch>
                  <a:fillRect/>
                </a:stretch>
              </a:blipFill>
            </p:spPr>
            <p:txBody>
              <a:bodyPr/>
              <a:lstStyle/>
              <a:p>
                <a:r>
                  <a:rPr lang="en-GB">
                    <a:noFill/>
                  </a:rPr>
                  <a:t> </a:t>
                </a:r>
              </a:p>
            </p:txBody>
          </p:sp>
        </mc:Fallback>
      </mc:AlternateContent>
      <p:sp>
        <p:nvSpPr>
          <p:cNvPr id="54" name="テキスト ボックス 53">
            <a:extLst>
              <a:ext uri="{FF2B5EF4-FFF2-40B4-BE49-F238E27FC236}">
                <a16:creationId xmlns:a16="http://schemas.microsoft.com/office/drawing/2014/main" id="{B03A0D80-8122-4D6B-8001-EC588E191EAC}"/>
              </a:ext>
            </a:extLst>
          </p:cNvPr>
          <p:cNvSpPr txBox="1"/>
          <p:nvPr/>
        </p:nvSpPr>
        <p:spPr>
          <a:xfrm>
            <a:off x="8204932" y="2459116"/>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0.05</a:t>
            </a:r>
            <a:endParaRPr lang="en-GB" sz="1200" dirty="0">
              <a:solidFill>
                <a:srgbClr val="FF0000"/>
              </a:solidFill>
              <a:latin typeface="Comic Sans MS" panose="030F0702030302020204" pitchFamily="66" charset="0"/>
            </a:endParaRPr>
          </a:p>
        </p:txBody>
      </p:sp>
      <p:sp>
        <p:nvSpPr>
          <p:cNvPr id="56" name="フリーフォーム: 図形 55">
            <a:extLst>
              <a:ext uri="{FF2B5EF4-FFF2-40B4-BE49-F238E27FC236}">
                <a16:creationId xmlns:a16="http://schemas.microsoft.com/office/drawing/2014/main" id="{9B329DCE-BE47-4CAF-B21A-208454AA4351}"/>
              </a:ext>
            </a:extLst>
          </p:cNvPr>
          <p:cNvSpPr/>
          <p:nvPr/>
        </p:nvSpPr>
        <p:spPr>
          <a:xfrm>
            <a:off x="8216438" y="5512109"/>
            <a:ext cx="525463" cy="174625"/>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63" h="174625">
                <a:moveTo>
                  <a:pt x="0" y="174625"/>
                </a:moveTo>
                <a:lnTo>
                  <a:pt x="0" y="0"/>
                </a:lnTo>
                <a:lnTo>
                  <a:pt x="117475" y="60325"/>
                </a:lnTo>
                <a:lnTo>
                  <a:pt x="298450" y="117475"/>
                </a:lnTo>
                <a:lnTo>
                  <a:pt x="525463" y="174625"/>
                </a:lnTo>
                <a:lnTo>
                  <a:pt x="0" y="174625"/>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グループ化 56">
            <a:extLst>
              <a:ext uri="{FF2B5EF4-FFF2-40B4-BE49-F238E27FC236}">
                <a16:creationId xmlns:a16="http://schemas.microsoft.com/office/drawing/2014/main" id="{E59F4326-EEF5-4D32-A1D2-66FECB62EA4C}"/>
              </a:ext>
            </a:extLst>
          </p:cNvPr>
          <p:cNvGrpSpPr/>
          <p:nvPr/>
        </p:nvGrpSpPr>
        <p:grpSpPr>
          <a:xfrm>
            <a:off x="6449665" y="3875269"/>
            <a:ext cx="2314772" cy="2087293"/>
            <a:chOff x="4499342" y="1196752"/>
            <a:chExt cx="4321250" cy="3985257"/>
          </a:xfrm>
        </p:grpSpPr>
        <p:cxnSp>
          <p:nvCxnSpPr>
            <p:cNvPr id="58" name="直線矢印コネクタ 57">
              <a:extLst>
                <a:ext uri="{FF2B5EF4-FFF2-40B4-BE49-F238E27FC236}">
                  <a16:creationId xmlns:a16="http://schemas.microsoft.com/office/drawing/2014/main" id="{8620124D-5924-4C38-B34A-C00BB3EFDB9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33A1F49-B676-4A1B-B026-2B3C99B3959C}"/>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B56A2F0-BA40-4B2D-BBF6-B55E9C441FE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61" name="テキスト ボックス 60">
              <a:extLst>
                <a:ext uri="{FF2B5EF4-FFF2-40B4-BE49-F238E27FC236}">
                  <a16:creationId xmlns:a16="http://schemas.microsoft.com/office/drawing/2014/main" id="{5EBCA15E-7679-4E61-A801-0303D6E92D33}"/>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62" name="グループ化 61">
              <a:extLst>
                <a:ext uri="{FF2B5EF4-FFF2-40B4-BE49-F238E27FC236}">
                  <a16:creationId xmlns:a16="http://schemas.microsoft.com/office/drawing/2014/main" id="{1688C2E2-C087-4C58-BB50-49E09BB829E1}"/>
                </a:ext>
              </a:extLst>
            </p:cNvPr>
            <p:cNvGrpSpPr/>
            <p:nvPr/>
          </p:nvGrpSpPr>
          <p:grpSpPr>
            <a:xfrm>
              <a:off x="5058300" y="1628800"/>
              <a:ext cx="3637208" cy="2973657"/>
              <a:chOff x="5004048" y="1412776"/>
              <a:chExt cx="3637208" cy="2973657"/>
            </a:xfrm>
          </p:grpSpPr>
          <p:sp>
            <p:nvSpPr>
              <p:cNvPr id="63" name="Freeform 22">
                <a:extLst>
                  <a:ext uri="{FF2B5EF4-FFF2-40B4-BE49-F238E27FC236}">
                    <a16:creationId xmlns:a16="http://schemas.microsoft.com/office/drawing/2014/main" id="{16174289-F040-4C6A-A5A4-28FC9AC56CE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22">
                <a:extLst>
                  <a:ext uri="{FF2B5EF4-FFF2-40B4-BE49-F238E27FC236}">
                    <a16:creationId xmlns:a16="http://schemas.microsoft.com/office/drawing/2014/main" id="{D970B7F0-B465-40B0-B584-AD878F09FDE7}"/>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DDBAB5EE-39CE-4377-B385-7EB0F4F9D495}"/>
                  </a:ext>
                </a:extLst>
              </p:cNvPr>
              <p:cNvSpPr txBox="1"/>
              <p:nvPr/>
            </p:nvSpPr>
            <p:spPr>
              <a:xfrm>
                <a:off x="8165128" y="4113487"/>
                <a:ext cx="6611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m:t>
                      </m:r>
                    </m:oMath>
                  </m:oMathPara>
                </a14:m>
                <a:endParaRPr lang="en-GB" sz="1400" dirty="0"/>
              </a:p>
            </p:txBody>
          </p:sp>
        </mc:Choice>
        <mc:Fallback xmlns="">
          <p:sp>
            <p:nvSpPr>
              <p:cNvPr id="65" name="テキスト ボックス 64">
                <a:extLst>
                  <a:ext uri="{FF2B5EF4-FFF2-40B4-BE49-F238E27FC236}">
                    <a16:creationId xmlns:a16="http://schemas.microsoft.com/office/drawing/2014/main" id="{DDBAB5EE-39CE-4377-B385-7EB0F4F9D495}"/>
                  </a:ext>
                </a:extLst>
              </p:cNvPr>
              <p:cNvSpPr txBox="1">
                <a:spLocks noRot="1" noChangeAspect="1" noMove="1" noResize="1" noEditPoints="1" noAdjustHandles="1" noChangeArrowheads="1" noChangeShapeType="1" noTextEdit="1"/>
              </p:cNvSpPr>
              <p:nvPr/>
            </p:nvSpPr>
            <p:spPr>
              <a:xfrm>
                <a:off x="8165128" y="4113487"/>
                <a:ext cx="661143" cy="307777"/>
              </a:xfrm>
              <a:prstGeom prst="rect">
                <a:avLst/>
              </a:prstGeom>
              <a:blipFill>
                <a:blip r:embed="rId10"/>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64CD745E-E9F3-4786-910E-32A32D774F12}"/>
                  </a:ext>
                </a:extLst>
              </p:cNvPr>
              <p:cNvSpPr txBox="1"/>
              <p:nvPr/>
            </p:nvSpPr>
            <p:spPr>
              <a:xfrm>
                <a:off x="8166607" y="4461195"/>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m:t>
                      </m:r>
                    </m:oMath>
                  </m:oMathPara>
                </a14:m>
                <a:endParaRPr lang="en-GB" sz="1400" dirty="0"/>
              </a:p>
            </p:txBody>
          </p:sp>
        </mc:Choice>
        <mc:Fallback xmlns="">
          <p:sp>
            <p:nvSpPr>
              <p:cNvPr id="66" name="テキスト ボックス 65">
                <a:extLst>
                  <a:ext uri="{FF2B5EF4-FFF2-40B4-BE49-F238E27FC236}">
                    <a16:creationId xmlns:a16="http://schemas.microsoft.com/office/drawing/2014/main" id="{64CD745E-E9F3-4786-910E-32A32D774F12}"/>
                  </a:ext>
                </a:extLst>
              </p:cNvPr>
              <p:cNvSpPr txBox="1">
                <a:spLocks noRot="1" noChangeAspect="1" noMove="1" noResize="1" noEditPoints="1" noAdjustHandles="1" noChangeArrowheads="1" noChangeShapeType="1" noTextEdit="1"/>
              </p:cNvSpPr>
              <p:nvPr/>
            </p:nvSpPr>
            <p:spPr>
              <a:xfrm>
                <a:off x="8166607" y="4461195"/>
                <a:ext cx="668709" cy="307777"/>
              </a:xfrm>
              <a:prstGeom prst="rect">
                <a:avLst/>
              </a:prstGeom>
              <a:blipFill>
                <a:blip r:embed="rId11"/>
                <a:stretch>
                  <a:fillRect/>
                </a:stretch>
              </a:blipFill>
            </p:spPr>
            <p:txBody>
              <a:bodyPr/>
              <a:lstStyle/>
              <a:p>
                <a:r>
                  <a:rPr lang="en-GB">
                    <a:noFill/>
                  </a:rPr>
                  <a:t> </a:t>
                </a:r>
              </a:p>
            </p:txBody>
          </p:sp>
        </mc:Fallback>
      </mc:AlternateContent>
      <p:cxnSp>
        <p:nvCxnSpPr>
          <p:cNvPr id="67" name="直線矢印コネクタ 66">
            <a:extLst>
              <a:ext uri="{FF2B5EF4-FFF2-40B4-BE49-F238E27FC236}">
                <a16:creationId xmlns:a16="http://schemas.microsoft.com/office/drawing/2014/main" id="{024AC063-A86A-4675-AF4A-0E8C148E968C}"/>
              </a:ext>
            </a:extLst>
          </p:cNvPr>
          <p:cNvCxnSpPr>
            <a:cxnSpLocks/>
          </p:cNvCxnSpPr>
          <p:nvPr/>
        </p:nvCxnSpPr>
        <p:spPr>
          <a:xfrm flipV="1">
            <a:off x="7722924" y="4101556"/>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E330C77D-4413-42E8-B4D2-49F458E688FD}"/>
                  </a:ext>
                </a:extLst>
              </p:cNvPr>
              <p:cNvSpPr txBox="1"/>
              <p:nvPr/>
            </p:nvSpPr>
            <p:spPr>
              <a:xfrm>
                <a:off x="7621211" y="567561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E330C77D-4413-42E8-B4D2-49F458E688FD}"/>
                  </a:ext>
                </a:extLst>
              </p:cNvPr>
              <p:cNvSpPr txBox="1">
                <a:spLocks noRot="1" noChangeAspect="1" noMove="1" noResize="1" noEditPoints="1" noAdjustHandles="1" noChangeArrowheads="1" noChangeShapeType="1" noTextEdit="1"/>
              </p:cNvSpPr>
              <p:nvPr/>
            </p:nvSpPr>
            <p:spPr>
              <a:xfrm>
                <a:off x="7621211" y="5675617"/>
                <a:ext cx="275514" cy="26161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B90DE33A-6B33-4781-8A37-63549A3F4047}"/>
                  </a:ext>
                </a:extLst>
              </p:cNvPr>
              <p:cNvSpPr txBox="1"/>
              <p:nvPr/>
            </p:nvSpPr>
            <p:spPr>
              <a:xfrm>
                <a:off x="7867097" y="3765613"/>
                <a:ext cx="109478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𝑍</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69" name="テキスト ボックス 68">
                <a:extLst>
                  <a:ext uri="{FF2B5EF4-FFF2-40B4-BE49-F238E27FC236}">
                    <a16:creationId xmlns:a16="http://schemas.microsoft.com/office/drawing/2014/main" id="{B90DE33A-6B33-4781-8A37-63549A3F4047}"/>
                  </a:ext>
                </a:extLst>
              </p:cNvPr>
              <p:cNvSpPr txBox="1">
                <a:spLocks noRot="1" noChangeAspect="1" noMove="1" noResize="1" noEditPoints="1" noAdjustHandles="1" noChangeArrowheads="1" noChangeShapeType="1" noTextEdit="1"/>
              </p:cNvSpPr>
              <p:nvPr/>
            </p:nvSpPr>
            <p:spPr>
              <a:xfrm>
                <a:off x="7867097" y="3765613"/>
                <a:ext cx="1094787" cy="307777"/>
              </a:xfrm>
              <a:prstGeom prst="rect">
                <a:avLst/>
              </a:prstGeom>
              <a:blipFill>
                <a:blip r:embed="rId13"/>
                <a:stretch>
                  <a:fillRect b="-10000"/>
                </a:stretch>
              </a:blipFill>
            </p:spPr>
            <p:txBody>
              <a:bodyPr/>
              <a:lstStyle/>
              <a:p>
                <a:r>
                  <a:rPr lang="en-GB">
                    <a:noFill/>
                  </a:rPr>
                  <a:t> </a:t>
                </a:r>
              </a:p>
            </p:txBody>
          </p:sp>
        </mc:Fallback>
      </mc:AlternateContent>
      <p:cxnSp>
        <p:nvCxnSpPr>
          <p:cNvPr id="70" name="直線矢印コネクタ 69">
            <a:extLst>
              <a:ext uri="{FF2B5EF4-FFF2-40B4-BE49-F238E27FC236}">
                <a16:creationId xmlns:a16="http://schemas.microsoft.com/office/drawing/2014/main" id="{3B93D40A-36A8-42B8-90ED-288F3029DA06}"/>
              </a:ext>
            </a:extLst>
          </p:cNvPr>
          <p:cNvCxnSpPr>
            <a:cxnSpLocks/>
          </p:cNvCxnSpPr>
          <p:nvPr/>
        </p:nvCxnSpPr>
        <p:spPr>
          <a:xfrm flipV="1">
            <a:off x="8216191" y="5527258"/>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F9F6CD9F-A688-4EE4-8101-AC76A87BD039}"/>
                  </a:ext>
                </a:extLst>
              </p:cNvPr>
              <p:cNvSpPr txBox="1"/>
              <p:nvPr/>
            </p:nvSpPr>
            <p:spPr>
              <a:xfrm>
                <a:off x="8113174" y="5675618"/>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71" name="テキスト ボックス 70">
                <a:extLst>
                  <a:ext uri="{FF2B5EF4-FFF2-40B4-BE49-F238E27FC236}">
                    <a16:creationId xmlns:a16="http://schemas.microsoft.com/office/drawing/2014/main" id="{F9F6CD9F-A688-4EE4-8101-AC76A87BD039}"/>
                  </a:ext>
                </a:extLst>
              </p:cNvPr>
              <p:cNvSpPr txBox="1">
                <a:spLocks noRot="1" noChangeAspect="1" noMove="1" noResize="1" noEditPoints="1" noAdjustHandles="1" noChangeArrowheads="1" noChangeShapeType="1" noTextEdit="1"/>
              </p:cNvSpPr>
              <p:nvPr/>
            </p:nvSpPr>
            <p:spPr>
              <a:xfrm>
                <a:off x="8113174" y="5675618"/>
                <a:ext cx="275514" cy="261610"/>
              </a:xfrm>
              <a:prstGeom prst="rect">
                <a:avLst/>
              </a:prstGeom>
              <a:blipFill>
                <a:blip r:embed="rId14"/>
                <a:stretch>
                  <a:fillRect/>
                </a:stretch>
              </a:blipFill>
            </p:spPr>
            <p:txBody>
              <a:bodyPr/>
              <a:lstStyle/>
              <a:p>
                <a:r>
                  <a:rPr lang="en-GB">
                    <a:noFill/>
                  </a:rPr>
                  <a:t> </a:t>
                </a:r>
              </a:p>
            </p:txBody>
          </p:sp>
        </mc:Fallback>
      </mc:AlternateContent>
      <p:sp>
        <p:nvSpPr>
          <p:cNvPr id="72" name="テキスト ボックス 71">
            <a:extLst>
              <a:ext uri="{FF2B5EF4-FFF2-40B4-BE49-F238E27FC236}">
                <a16:creationId xmlns:a16="http://schemas.microsoft.com/office/drawing/2014/main" id="{CE10A53D-C451-4F14-BC2A-8DBD88137C6D}"/>
              </a:ext>
            </a:extLst>
          </p:cNvPr>
          <p:cNvSpPr txBox="1"/>
          <p:nvPr/>
        </p:nvSpPr>
        <p:spPr>
          <a:xfrm>
            <a:off x="8197534" y="5123897"/>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0.05</a:t>
            </a:r>
            <a:endParaRPr lang="en-GB" sz="1200" dirty="0">
              <a:solidFill>
                <a:srgbClr val="FF0000"/>
              </a:solidFill>
              <a:latin typeface="Comic Sans MS" panose="030F0702030302020204" pitchFamily="66" charset="0"/>
            </a:endParaRPr>
          </a:p>
        </p:txBody>
      </p:sp>
      <p:sp>
        <p:nvSpPr>
          <p:cNvPr id="10" name="テキスト ボックス 9">
            <a:extLst>
              <a:ext uri="{FF2B5EF4-FFF2-40B4-BE49-F238E27FC236}">
                <a16:creationId xmlns:a16="http://schemas.microsoft.com/office/drawing/2014/main" id="{78E0463F-5468-450C-8932-F235D09E5E22}"/>
              </a:ext>
            </a:extLst>
          </p:cNvPr>
          <p:cNvSpPr txBox="1"/>
          <p:nvPr/>
        </p:nvSpPr>
        <p:spPr>
          <a:xfrm>
            <a:off x="4083113" y="1778083"/>
            <a:ext cx="2317688"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 The 95</a:t>
            </a:r>
            <a:r>
              <a:rPr lang="en-US" sz="1400" baseline="30000" dirty="0">
                <a:solidFill>
                  <a:srgbClr val="FF0000"/>
                </a:solidFill>
                <a:latin typeface="Comic Sans MS" panose="030F0702030302020204" pitchFamily="66" charset="0"/>
                <a:sym typeface="Wingdings" panose="05000000000000000000" pitchFamily="2" charset="2"/>
              </a:rPr>
              <a:t>th</a:t>
            </a:r>
            <a:r>
              <a:rPr lang="en-US" sz="1400" dirty="0">
                <a:solidFill>
                  <a:srgbClr val="FF0000"/>
                </a:solidFill>
                <a:latin typeface="Comic Sans MS" panose="030F0702030302020204" pitchFamily="66" charset="0"/>
                <a:sym typeface="Wingdings" panose="05000000000000000000" pitchFamily="2" charset="2"/>
              </a:rPr>
              <a:t> percentile has 5% of the data above it, so there is a value which has this property…</a:t>
            </a:r>
            <a:endParaRPr lang="en-GB" sz="1400" dirty="0">
              <a:solidFill>
                <a:srgbClr val="FF0000"/>
              </a:solidFill>
              <a:latin typeface="Comic Sans MS" panose="030F0702030302020204" pitchFamily="66" charset="0"/>
            </a:endParaRPr>
          </a:p>
        </p:txBody>
      </p:sp>
      <p:sp>
        <p:nvSpPr>
          <p:cNvPr id="73" name="テキスト ボックス 72">
            <a:extLst>
              <a:ext uri="{FF2B5EF4-FFF2-40B4-BE49-F238E27FC236}">
                <a16:creationId xmlns:a16="http://schemas.microsoft.com/office/drawing/2014/main" id="{94414BD6-69A7-4196-9D7E-6E41BA1D5044}"/>
              </a:ext>
            </a:extLst>
          </p:cNvPr>
          <p:cNvSpPr txBox="1"/>
          <p:nvPr/>
        </p:nvSpPr>
        <p:spPr>
          <a:xfrm>
            <a:off x="4083113" y="4349267"/>
            <a:ext cx="2317688"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 We will need to start by finding the equivalent value on the </a:t>
            </a:r>
            <a:r>
              <a:rPr lang="en-US" sz="1400" dirty="0" err="1">
                <a:solidFill>
                  <a:srgbClr val="FF0000"/>
                </a:solidFill>
                <a:latin typeface="Comic Sans MS" panose="030F0702030302020204" pitchFamily="66" charset="0"/>
                <a:sym typeface="Wingdings" panose="05000000000000000000" pitchFamily="2" charset="2"/>
              </a:rPr>
              <a:t>standardised</a:t>
            </a:r>
            <a:r>
              <a:rPr lang="en-US" sz="1400" dirty="0">
                <a:solidFill>
                  <a:srgbClr val="FF0000"/>
                </a:solidFill>
                <a:latin typeface="Comic Sans MS" panose="030F0702030302020204" pitchFamily="66" charset="0"/>
                <a:sym typeface="Wingdings" panose="05000000000000000000" pitchFamily="2" charset="2"/>
              </a:rPr>
              <a:t> distribution</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464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linds(horizontal)">
                                      <p:cBhvr>
                                        <p:cTn id="20" dur="500"/>
                                        <p:tgtEl>
                                          <p:spTgt spid="4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linds(horizontal)">
                                      <p:cBhvr>
                                        <p:cTn id="23" dur="500"/>
                                        <p:tgtEl>
                                          <p:spTgt spid="4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linds(horizont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linds(horizontal)">
                                      <p:cBhvr>
                                        <p:cTn id="31" dur="500"/>
                                        <p:tgtEl>
                                          <p:spTgt spid="4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linds(horizont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linds(horizontal)">
                                      <p:cBhvr>
                                        <p:cTn id="44" dur="500"/>
                                        <p:tgtEl>
                                          <p:spTgt spid="5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linds(horizontal)">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linds(horizontal)">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blinds(horizontal)">
                                      <p:cBhvr>
                                        <p:cTn id="62" dur="500"/>
                                        <p:tgtEl>
                                          <p:spTgt spid="7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linds(horizontal)">
                                      <p:cBhvr>
                                        <p:cTn id="67" dur="500"/>
                                        <p:tgtEl>
                                          <p:spTgt spid="5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blinds(horizontal)">
                                      <p:cBhvr>
                                        <p:cTn id="70" dur="500"/>
                                        <p:tgtEl>
                                          <p:spTgt spid="6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linds(horizontal)">
                                      <p:cBhvr>
                                        <p:cTn id="73" dur="500"/>
                                        <p:tgtEl>
                                          <p:spTgt spid="6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blinds(horizontal)">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blinds(horizontal)">
                                      <p:cBhvr>
                                        <p:cTn id="81" dur="500"/>
                                        <p:tgtEl>
                                          <p:spTgt spid="67"/>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blinds(horizontal)">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blinds(horizontal)">
                                      <p:cBhvr>
                                        <p:cTn id="89" dur="500"/>
                                        <p:tgtEl>
                                          <p:spTgt spid="70"/>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blinds(horizontal)">
                                      <p:cBhvr>
                                        <p:cTn id="92" dur="500"/>
                                        <p:tgtEl>
                                          <p:spTgt spid="71"/>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blinds(horizontal)">
                                      <p:cBhvr>
                                        <p:cTn id="97" dur="500"/>
                                        <p:tgtEl>
                                          <p:spTgt spid="56"/>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blinds(horizontal)">
                                      <p:cBhvr>
                                        <p:cTn id="10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p:bldP spid="48" grpId="0"/>
      <p:bldP spid="50" grpId="0"/>
      <p:bldP spid="51" grpId="0"/>
      <p:bldP spid="53" grpId="0"/>
      <p:bldP spid="54" grpId="0"/>
      <p:bldP spid="56" grpId="0" animBg="1"/>
      <p:bldP spid="65" grpId="0"/>
      <p:bldP spid="66" grpId="0"/>
      <p:bldP spid="68" grpId="0"/>
      <p:bldP spid="69" grpId="0"/>
      <p:bldP spid="71" grpId="0"/>
      <p:bldP spid="72" grpId="0"/>
      <p:bldP spid="10" grpId="0"/>
      <p:bldP spid="7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85EB3069-E153-4B2D-9F53-23802035E0E1}"/>
              </a:ext>
            </a:extLst>
          </p:cNvPr>
          <p:cNvSpPr/>
          <p:nvPr/>
        </p:nvSpPr>
        <p:spPr>
          <a:xfrm>
            <a:off x="8223836" y="2847328"/>
            <a:ext cx="525463" cy="174625"/>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63" h="174625">
                <a:moveTo>
                  <a:pt x="0" y="174625"/>
                </a:moveTo>
                <a:lnTo>
                  <a:pt x="0" y="0"/>
                </a:lnTo>
                <a:lnTo>
                  <a:pt x="117475" y="60325"/>
                </a:lnTo>
                <a:lnTo>
                  <a:pt x="298450" y="117475"/>
                </a:lnTo>
                <a:lnTo>
                  <a:pt x="525463" y="174625"/>
                </a:lnTo>
                <a:lnTo>
                  <a:pt x="0" y="174625"/>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551068" cy="5313286"/>
              </a:xfrm>
            </p:spPr>
            <p:txBody>
              <a:bodyPr>
                <a:normAutofit/>
              </a:bodyPr>
              <a:lstStyle/>
              <a:p>
                <a:pPr marL="0" indent="0" algn="ctr">
                  <a:buNone/>
                </a:pPr>
                <a:r>
                  <a:rPr lang="en-US" sz="1600" b="1" dirty="0">
                    <a:latin typeface="Comic Sans MS" panose="030F0702030302020204" pitchFamily="66" charset="0"/>
                  </a:rPr>
                  <a:t>You need to be able to use the standard normal distribution. If you need to work out an unknown mean or standard deviation, you will need to use this…</a:t>
                </a:r>
                <a:endParaRPr lang="en-US"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Use the table from before to find the value which has </a:t>
                </a:r>
                <a14:m>
                  <m:oMath xmlns:m="http://schemas.openxmlformats.org/officeDocument/2006/math">
                    <m:r>
                      <a:rPr lang="en-US" sz="1400" i="1" dirty="0" smtClean="0">
                        <a:latin typeface="Cambria Math" panose="02040503050406030204" pitchFamily="18" charset="0"/>
                        <a:sym typeface="Wingdings" panose="05000000000000000000" pitchFamily="2" charset="2"/>
                      </a:rPr>
                      <m:t>𝑝</m:t>
                    </m:r>
                    <m:r>
                      <a:rPr lang="en-US" sz="1400" i="1" dirty="0" smtClean="0">
                        <a:latin typeface="Cambria Math" panose="02040503050406030204" pitchFamily="18" charset="0"/>
                        <a:sym typeface="Wingdings" panose="05000000000000000000" pitchFamily="2" charset="2"/>
                      </a:rPr>
                      <m:t>=0.05</m:t>
                    </m:r>
                  </m:oMath>
                </a14:m>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Now we need to use the formula in reverse. We have the value of </a:t>
                </a:r>
                <a14:m>
                  <m:oMath xmlns:m="http://schemas.openxmlformats.org/officeDocument/2006/math">
                    <m:r>
                      <a:rPr lang="en-US" sz="1400" i="1" dirty="0" smtClean="0">
                        <a:latin typeface="Cambria Math" panose="02040503050406030204" pitchFamily="18" charset="0"/>
                        <a:sym typeface="Wingdings" panose="05000000000000000000" pitchFamily="2" charset="2"/>
                      </a:rPr>
                      <m:t>𝑧</m:t>
                    </m:r>
                  </m:oMath>
                </a14:m>
                <a:r>
                  <a:rPr lang="en-US" sz="1400" dirty="0">
                    <a:latin typeface="Comic Sans MS" panose="030F0702030302020204" pitchFamily="66" charset="0"/>
                    <a:sym typeface="Wingdings" panose="05000000000000000000" pitchFamily="2" charset="2"/>
                  </a:rPr>
                  <a:t> and want the corresponding value of </a:t>
                </a:r>
                <a14:m>
                  <m:oMath xmlns:m="http://schemas.openxmlformats.org/officeDocument/2006/math">
                    <m:r>
                      <a:rPr lang="en-US" sz="1400" i="1" dirty="0" smtClean="0">
                        <a:latin typeface="Cambria Math" panose="02040503050406030204" pitchFamily="18" charset="0"/>
                        <a:sym typeface="Wingdings" panose="05000000000000000000" pitchFamily="2" charset="2"/>
                      </a:rPr>
                      <m:t>𝑥</m:t>
                    </m:r>
                  </m:oMath>
                </a14:m>
                <a:endParaRPr lang="en-US" sz="1400" dirty="0">
                  <a:latin typeface="Comic Sans MS" panose="030F0702030302020204" pitchFamily="66" charset="0"/>
                  <a:sym typeface="Wingdings" panose="05000000000000000000" pitchFamily="2" charset="2"/>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551068" cy="5313286"/>
              </a:xfrm>
              <a:blipFill>
                <a:blip r:embed="rId3"/>
                <a:stretch>
                  <a:fillRect t="-688" r="-2234"/>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3D</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8EDA7DB-733E-4FAA-97B7-E96F61F46C84}"/>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5" name="テキスト ボックス 54">
                <a:extLst>
                  <a:ext uri="{FF2B5EF4-FFF2-40B4-BE49-F238E27FC236}">
                    <a16:creationId xmlns:a16="http://schemas.microsoft.com/office/drawing/2014/main" id="{98EDA7DB-733E-4FAA-97B7-E96F61F46C84}"/>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p:grpSp>
        <p:nvGrpSpPr>
          <p:cNvPr id="36" name="グループ化 35">
            <a:extLst>
              <a:ext uri="{FF2B5EF4-FFF2-40B4-BE49-F238E27FC236}">
                <a16:creationId xmlns:a16="http://schemas.microsoft.com/office/drawing/2014/main" id="{6BD302F5-2A93-41A6-BA42-327961817C76}"/>
              </a:ext>
            </a:extLst>
          </p:cNvPr>
          <p:cNvGrpSpPr/>
          <p:nvPr/>
        </p:nvGrpSpPr>
        <p:grpSpPr>
          <a:xfrm>
            <a:off x="6457063" y="1210488"/>
            <a:ext cx="2314772" cy="2087293"/>
            <a:chOff x="4499342" y="1196752"/>
            <a:chExt cx="4321250" cy="3985257"/>
          </a:xfrm>
        </p:grpSpPr>
        <p:cxnSp>
          <p:nvCxnSpPr>
            <p:cNvPr id="37" name="直線矢印コネクタ 36">
              <a:extLst>
                <a:ext uri="{FF2B5EF4-FFF2-40B4-BE49-F238E27FC236}">
                  <a16:creationId xmlns:a16="http://schemas.microsoft.com/office/drawing/2014/main" id="{7AC47C19-CB2F-4548-8EC7-96134A5ACB13}"/>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816A1237-A013-4237-904C-E26602AE826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B26831C5-8DF2-44F0-AA43-C019C70630B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42" name="テキスト ボックス 41">
              <a:extLst>
                <a:ext uri="{FF2B5EF4-FFF2-40B4-BE49-F238E27FC236}">
                  <a16:creationId xmlns:a16="http://schemas.microsoft.com/office/drawing/2014/main" id="{8C3B0CC9-7681-4AFB-ACB8-04F9AC564F14}"/>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44" name="グループ化 43">
              <a:extLst>
                <a:ext uri="{FF2B5EF4-FFF2-40B4-BE49-F238E27FC236}">
                  <a16:creationId xmlns:a16="http://schemas.microsoft.com/office/drawing/2014/main" id="{0458BBEB-F880-424C-B3A2-82999003231D}"/>
                </a:ext>
              </a:extLst>
            </p:cNvPr>
            <p:cNvGrpSpPr/>
            <p:nvPr/>
          </p:nvGrpSpPr>
          <p:grpSpPr>
            <a:xfrm>
              <a:off x="5058300" y="1628800"/>
              <a:ext cx="3637208" cy="2973657"/>
              <a:chOff x="5004048" y="1412776"/>
              <a:chExt cx="3637208" cy="2973657"/>
            </a:xfrm>
          </p:grpSpPr>
          <p:sp>
            <p:nvSpPr>
              <p:cNvPr id="45" name="Freeform 22">
                <a:extLst>
                  <a:ext uri="{FF2B5EF4-FFF2-40B4-BE49-F238E27FC236}">
                    <a16:creationId xmlns:a16="http://schemas.microsoft.com/office/drawing/2014/main" id="{558E61EF-92C1-4F02-8FE2-6404BA5D08D1}"/>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22">
                <a:extLst>
                  <a:ext uri="{FF2B5EF4-FFF2-40B4-BE49-F238E27FC236}">
                    <a16:creationId xmlns:a16="http://schemas.microsoft.com/office/drawing/2014/main" id="{17B6AA4D-477E-4337-8AF2-5D5DFEEA49C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3BB29D1C-5125-4109-ABB2-0A11B7BA3BBD}"/>
                  </a:ext>
                </a:extLst>
              </p:cNvPr>
              <p:cNvSpPr txBox="1"/>
              <p:nvPr/>
            </p:nvSpPr>
            <p:spPr>
              <a:xfrm>
                <a:off x="8172526" y="1448706"/>
                <a:ext cx="8599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=127</m:t>
                      </m:r>
                    </m:oMath>
                  </m:oMathPara>
                </a14:m>
                <a:endParaRPr lang="en-GB" sz="1400" dirty="0"/>
              </a:p>
            </p:txBody>
          </p:sp>
        </mc:Choice>
        <mc:Fallback xmlns="">
          <p:sp>
            <p:nvSpPr>
              <p:cNvPr id="47" name="テキスト ボックス 46">
                <a:extLst>
                  <a:ext uri="{FF2B5EF4-FFF2-40B4-BE49-F238E27FC236}">
                    <a16:creationId xmlns:a16="http://schemas.microsoft.com/office/drawing/2014/main" id="{3BB29D1C-5125-4109-ABB2-0A11B7BA3BBD}"/>
                  </a:ext>
                </a:extLst>
              </p:cNvPr>
              <p:cNvSpPr txBox="1">
                <a:spLocks noRot="1" noChangeAspect="1" noMove="1" noResize="1" noEditPoints="1" noAdjustHandles="1" noChangeArrowheads="1" noChangeShapeType="1" noTextEdit="1"/>
              </p:cNvSpPr>
              <p:nvPr/>
            </p:nvSpPr>
            <p:spPr>
              <a:xfrm>
                <a:off x="8172526" y="1448706"/>
                <a:ext cx="859914" cy="307777"/>
              </a:xfrm>
              <a:prstGeom prst="rect">
                <a:avLst/>
              </a:prstGeom>
              <a:blipFill>
                <a:blip r:embed="rId5"/>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B7F950E-9B2B-4AD1-9E94-E00A2A9F1470}"/>
                  </a:ext>
                </a:extLst>
              </p:cNvPr>
              <p:cNvSpPr txBox="1"/>
              <p:nvPr/>
            </p:nvSpPr>
            <p:spPr>
              <a:xfrm>
                <a:off x="8174005" y="1796414"/>
                <a:ext cx="7680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=16</m:t>
                      </m:r>
                    </m:oMath>
                  </m:oMathPara>
                </a14:m>
                <a:endParaRPr lang="en-GB" sz="1400" dirty="0"/>
              </a:p>
            </p:txBody>
          </p:sp>
        </mc:Choice>
        <mc:Fallback xmlns="">
          <p:sp>
            <p:nvSpPr>
              <p:cNvPr id="48" name="テキスト ボックス 47">
                <a:extLst>
                  <a:ext uri="{FF2B5EF4-FFF2-40B4-BE49-F238E27FC236}">
                    <a16:creationId xmlns:a16="http://schemas.microsoft.com/office/drawing/2014/main" id="{1B7F950E-9B2B-4AD1-9E94-E00A2A9F1470}"/>
                  </a:ext>
                </a:extLst>
              </p:cNvPr>
              <p:cNvSpPr txBox="1">
                <a:spLocks noRot="1" noChangeAspect="1" noMove="1" noResize="1" noEditPoints="1" noAdjustHandles="1" noChangeArrowheads="1" noChangeShapeType="1" noTextEdit="1"/>
              </p:cNvSpPr>
              <p:nvPr/>
            </p:nvSpPr>
            <p:spPr>
              <a:xfrm>
                <a:off x="8174005" y="1796414"/>
                <a:ext cx="768094" cy="307777"/>
              </a:xfrm>
              <a:prstGeom prst="rect">
                <a:avLst/>
              </a:prstGeom>
              <a:blipFill>
                <a:blip r:embed="rId6"/>
                <a:stretch>
                  <a:fillRect/>
                </a:stretch>
              </a:blipFill>
            </p:spPr>
            <p:txBody>
              <a:bodyPr/>
              <a:lstStyle/>
              <a:p>
                <a:r>
                  <a:rPr lang="en-GB">
                    <a:noFill/>
                  </a:rPr>
                  <a:t> </a:t>
                </a:r>
              </a:p>
            </p:txBody>
          </p:sp>
        </mc:Fallback>
      </mc:AlternateContent>
      <p:cxnSp>
        <p:nvCxnSpPr>
          <p:cNvPr id="49" name="直線矢印コネクタ 48">
            <a:extLst>
              <a:ext uri="{FF2B5EF4-FFF2-40B4-BE49-F238E27FC236}">
                <a16:creationId xmlns:a16="http://schemas.microsoft.com/office/drawing/2014/main" id="{0E2AF55E-C664-4873-95A8-49A661E82A5A}"/>
              </a:ext>
            </a:extLst>
          </p:cNvPr>
          <p:cNvCxnSpPr>
            <a:cxnSpLocks/>
          </p:cNvCxnSpPr>
          <p:nvPr/>
        </p:nvCxnSpPr>
        <p:spPr>
          <a:xfrm flipV="1">
            <a:off x="7730322" y="143677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FDDCA6CE-8B08-4E80-8926-56836EC31584}"/>
                  </a:ext>
                </a:extLst>
              </p:cNvPr>
              <p:cNvSpPr txBox="1"/>
              <p:nvPr/>
            </p:nvSpPr>
            <p:spPr>
              <a:xfrm>
                <a:off x="7628609" y="301083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127</m:t>
                      </m:r>
                    </m:oMath>
                  </m:oMathPara>
                </a14:m>
                <a:endParaRPr lang="en-GB" sz="1100" dirty="0">
                  <a:solidFill>
                    <a:srgbClr val="0000FF"/>
                  </a:solidFill>
                  <a:latin typeface="Comic Sans MS" panose="030F0702030302020204" pitchFamily="66" charset="0"/>
                </a:endParaRPr>
              </a:p>
            </p:txBody>
          </p:sp>
        </mc:Choice>
        <mc:Fallback xmlns="">
          <p:sp>
            <p:nvSpPr>
              <p:cNvPr id="50" name="テキスト ボックス 49">
                <a:extLst>
                  <a:ext uri="{FF2B5EF4-FFF2-40B4-BE49-F238E27FC236}">
                    <a16:creationId xmlns:a16="http://schemas.microsoft.com/office/drawing/2014/main" id="{FDDCA6CE-8B08-4E80-8926-56836EC31584}"/>
                  </a:ext>
                </a:extLst>
              </p:cNvPr>
              <p:cNvSpPr txBox="1">
                <a:spLocks noRot="1" noChangeAspect="1" noMove="1" noResize="1" noEditPoints="1" noAdjustHandles="1" noChangeArrowheads="1" noChangeShapeType="1" noTextEdit="1"/>
              </p:cNvSpPr>
              <p:nvPr/>
            </p:nvSpPr>
            <p:spPr>
              <a:xfrm>
                <a:off x="7628609" y="3010836"/>
                <a:ext cx="275514" cy="261610"/>
              </a:xfrm>
              <a:prstGeom prst="rect">
                <a:avLst/>
              </a:prstGeom>
              <a:blipFill>
                <a:blip r:embed="rId7"/>
                <a:stretch>
                  <a:fillRect l="-17391" r="-21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F8E6F41-C8AD-400E-8662-EF7C0FC25965}"/>
                  </a:ext>
                </a:extLst>
              </p:cNvPr>
              <p:cNvSpPr txBox="1"/>
              <p:nvPr/>
            </p:nvSpPr>
            <p:spPr>
              <a:xfrm>
                <a:off x="7874495" y="1100832"/>
                <a:ext cx="138089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(127,</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16</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51" name="テキスト ボックス 50">
                <a:extLst>
                  <a:ext uri="{FF2B5EF4-FFF2-40B4-BE49-F238E27FC236}">
                    <a16:creationId xmlns:a16="http://schemas.microsoft.com/office/drawing/2014/main" id="{1F8E6F41-C8AD-400E-8662-EF7C0FC25965}"/>
                  </a:ext>
                </a:extLst>
              </p:cNvPr>
              <p:cNvSpPr txBox="1">
                <a:spLocks noRot="1" noChangeAspect="1" noMove="1" noResize="1" noEditPoints="1" noAdjustHandles="1" noChangeArrowheads="1" noChangeShapeType="1" noTextEdit="1"/>
              </p:cNvSpPr>
              <p:nvPr/>
            </p:nvSpPr>
            <p:spPr>
              <a:xfrm>
                <a:off x="7874495" y="1100832"/>
                <a:ext cx="1380891" cy="307777"/>
              </a:xfrm>
              <a:prstGeom prst="rect">
                <a:avLst/>
              </a:prstGeom>
              <a:blipFill>
                <a:blip r:embed="rId8"/>
                <a:stretch>
                  <a:fillRect b="-10000"/>
                </a:stretch>
              </a:blipFill>
            </p:spPr>
            <p:txBody>
              <a:bodyPr/>
              <a:lstStyle/>
              <a:p>
                <a:r>
                  <a:rPr lang="en-GB">
                    <a:noFill/>
                  </a:rPr>
                  <a:t> </a:t>
                </a:r>
              </a:p>
            </p:txBody>
          </p:sp>
        </mc:Fallback>
      </mc:AlternateContent>
      <p:cxnSp>
        <p:nvCxnSpPr>
          <p:cNvPr id="52" name="直線矢印コネクタ 51">
            <a:extLst>
              <a:ext uri="{FF2B5EF4-FFF2-40B4-BE49-F238E27FC236}">
                <a16:creationId xmlns:a16="http://schemas.microsoft.com/office/drawing/2014/main" id="{AC085544-68FE-46A9-A16D-AA1FA2AB6D55}"/>
              </a:ext>
            </a:extLst>
          </p:cNvPr>
          <p:cNvCxnSpPr>
            <a:cxnSpLocks/>
          </p:cNvCxnSpPr>
          <p:nvPr/>
        </p:nvCxnSpPr>
        <p:spPr>
          <a:xfrm flipV="1">
            <a:off x="8223589" y="2862477"/>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DF779CC5-DA3A-4D99-AC98-523D4DD77793}"/>
                  </a:ext>
                </a:extLst>
              </p:cNvPr>
              <p:cNvSpPr txBox="1"/>
              <p:nvPr/>
            </p:nvSpPr>
            <p:spPr>
              <a:xfrm>
                <a:off x="8120572" y="301083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3" name="テキスト ボックス 52">
                <a:extLst>
                  <a:ext uri="{FF2B5EF4-FFF2-40B4-BE49-F238E27FC236}">
                    <a16:creationId xmlns:a16="http://schemas.microsoft.com/office/drawing/2014/main" id="{DF779CC5-DA3A-4D99-AC98-523D4DD77793}"/>
                  </a:ext>
                </a:extLst>
              </p:cNvPr>
              <p:cNvSpPr txBox="1">
                <a:spLocks noRot="1" noChangeAspect="1" noMove="1" noResize="1" noEditPoints="1" noAdjustHandles="1" noChangeArrowheads="1" noChangeShapeType="1" noTextEdit="1"/>
              </p:cNvSpPr>
              <p:nvPr/>
            </p:nvSpPr>
            <p:spPr>
              <a:xfrm>
                <a:off x="8120572" y="3010837"/>
                <a:ext cx="275514" cy="261610"/>
              </a:xfrm>
              <a:prstGeom prst="rect">
                <a:avLst/>
              </a:prstGeom>
              <a:blipFill>
                <a:blip r:embed="rId9"/>
                <a:stretch>
                  <a:fillRect/>
                </a:stretch>
              </a:blipFill>
            </p:spPr>
            <p:txBody>
              <a:bodyPr/>
              <a:lstStyle/>
              <a:p>
                <a:r>
                  <a:rPr lang="en-GB">
                    <a:noFill/>
                  </a:rPr>
                  <a:t> </a:t>
                </a:r>
              </a:p>
            </p:txBody>
          </p:sp>
        </mc:Fallback>
      </mc:AlternateContent>
      <p:sp>
        <p:nvSpPr>
          <p:cNvPr id="54" name="テキスト ボックス 53">
            <a:extLst>
              <a:ext uri="{FF2B5EF4-FFF2-40B4-BE49-F238E27FC236}">
                <a16:creationId xmlns:a16="http://schemas.microsoft.com/office/drawing/2014/main" id="{B03A0D80-8122-4D6B-8001-EC588E191EAC}"/>
              </a:ext>
            </a:extLst>
          </p:cNvPr>
          <p:cNvSpPr txBox="1"/>
          <p:nvPr/>
        </p:nvSpPr>
        <p:spPr>
          <a:xfrm>
            <a:off x="8204932" y="2459116"/>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0.05</a:t>
            </a:r>
            <a:endParaRPr lang="en-GB" sz="1200" dirty="0">
              <a:solidFill>
                <a:srgbClr val="FF0000"/>
              </a:solidFill>
              <a:latin typeface="Comic Sans MS" panose="030F0702030302020204" pitchFamily="66" charset="0"/>
            </a:endParaRPr>
          </a:p>
        </p:txBody>
      </p:sp>
      <p:sp>
        <p:nvSpPr>
          <p:cNvPr id="56" name="フリーフォーム: 図形 55">
            <a:extLst>
              <a:ext uri="{FF2B5EF4-FFF2-40B4-BE49-F238E27FC236}">
                <a16:creationId xmlns:a16="http://schemas.microsoft.com/office/drawing/2014/main" id="{9B329DCE-BE47-4CAF-B21A-208454AA4351}"/>
              </a:ext>
            </a:extLst>
          </p:cNvPr>
          <p:cNvSpPr/>
          <p:nvPr/>
        </p:nvSpPr>
        <p:spPr>
          <a:xfrm>
            <a:off x="8216438" y="5512109"/>
            <a:ext cx="525463" cy="174625"/>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63" h="174625">
                <a:moveTo>
                  <a:pt x="0" y="174625"/>
                </a:moveTo>
                <a:lnTo>
                  <a:pt x="0" y="0"/>
                </a:lnTo>
                <a:lnTo>
                  <a:pt x="117475" y="60325"/>
                </a:lnTo>
                <a:lnTo>
                  <a:pt x="298450" y="117475"/>
                </a:lnTo>
                <a:lnTo>
                  <a:pt x="525463" y="174625"/>
                </a:lnTo>
                <a:lnTo>
                  <a:pt x="0" y="174625"/>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グループ化 56">
            <a:extLst>
              <a:ext uri="{FF2B5EF4-FFF2-40B4-BE49-F238E27FC236}">
                <a16:creationId xmlns:a16="http://schemas.microsoft.com/office/drawing/2014/main" id="{E59F4326-EEF5-4D32-A1D2-66FECB62EA4C}"/>
              </a:ext>
            </a:extLst>
          </p:cNvPr>
          <p:cNvGrpSpPr/>
          <p:nvPr/>
        </p:nvGrpSpPr>
        <p:grpSpPr>
          <a:xfrm>
            <a:off x="6449665" y="3875269"/>
            <a:ext cx="2314772" cy="2087293"/>
            <a:chOff x="4499342" y="1196752"/>
            <a:chExt cx="4321250" cy="3985257"/>
          </a:xfrm>
        </p:grpSpPr>
        <p:cxnSp>
          <p:nvCxnSpPr>
            <p:cNvPr id="58" name="直線矢印コネクタ 57">
              <a:extLst>
                <a:ext uri="{FF2B5EF4-FFF2-40B4-BE49-F238E27FC236}">
                  <a16:creationId xmlns:a16="http://schemas.microsoft.com/office/drawing/2014/main" id="{8620124D-5924-4C38-B34A-C00BB3EFDB9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33A1F49-B676-4A1B-B026-2B3C99B3959C}"/>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B56A2F0-BA40-4B2D-BBF6-B55E9C441FE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61" name="テキスト ボックス 60">
              <a:extLst>
                <a:ext uri="{FF2B5EF4-FFF2-40B4-BE49-F238E27FC236}">
                  <a16:creationId xmlns:a16="http://schemas.microsoft.com/office/drawing/2014/main" id="{5EBCA15E-7679-4E61-A801-0303D6E92D33}"/>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62" name="グループ化 61">
              <a:extLst>
                <a:ext uri="{FF2B5EF4-FFF2-40B4-BE49-F238E27FC236}">
                  <a16:creationId xmlns:a16="http://schemas.microsoft.com/office/drawing/2014/main" id="{1688C2E2-C087-4C58-BB50-49E09BB829E1}"/>
                </a:ext>
              </a:extLst>
            </p:cNvPr>
            <p:cNvGrpSpPr/>
            <p:nvPr/>
          </p:nvGrpSpPr>
          <p:grpSpPr>
            <a:xfrm>
              <a:off x="5058300" y="1628800"/>
              <a:ext cx="3637208" cy="2973657"/>
              <a:chOff x="5004048" y="1412776"/>
              <a:chExt cx="3637208" cy="2973657"/>
            </a:xfrm>
          </p:grpSpPr>
          <p:sp>
            <p:nvSpPr>
              <p:cNvPr id="63" name="Freeform 22">
                <a:extLst>
                  <a:ext uri="{FF2B5EF4-FFF2-40B4-BE49-F238E27FC236}">
                    <a16:creationId xmlns:a16="http://schemas.microsoft.com/office/drawing/2014/main" id="{16174289-F040-4C6A-A5A4-28FC9AC56CE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22">
                <a:extLst>
                  <a:ext uri="{FF2B5EF4-FFF2-40B4-BE49-F238E27FC236}">
                    <a16:creationId xmlns:a16="http://schemas.microsoft.com/office/drawing/2014/main" id="{D970B7F0-B465-40B0-B584-AD878F09FDE7}"/>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DDBAB5EE-39CE-4377-B385-7EB0F4F9D495}"/>
                  </a:ext>
                </a:extLst>
              </p:cNvPr>
              <p:cNvSpPr txBox="1"/>
              <p:nvPr/>
            </p:nvSpPr>
            <p:spPr>
              <a:xfrm>
                <a:off x="8165128" y="4113487"/>
                <a:ext cx="6611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m:t>
                      </m:r>
                    </m:oMath>
                  </m:oMathPara>
                </a14:m>
                <a:endParaRPr lang="en-GB" sz="1400" dirty="0"/>
              </a:p>
            </p:txBody>
          </p:sp>
        </mc:Choice>
        <mc:Fallback xmlns="">
          <p:sp>
            <p:nvSpPr>
              <p:cNvPr id="65" name="テキスト ボックス 64">
                <a:extLst>
                  <a:ext uri="{FF2B5EF4-FFF2-40B4-BE49-F238E27FC236}">
                    <a16:creationId xmlns:a16="http://schemas.microsoft.com/office/drawing/2014/main" id="{DDBAB5EE-39CE-4377-B385-7EB0F4F9D495}"/>
                  </a:ext>
                </a:extLst>
              </p:cNvPr>
              <p:cNvSpPr txBox="1">
                <a:spLocks noRot="1" noChangeAspect="1" noMove="1" noResize="1" noEditPoints="1" noAdjustHandles="1" noChangeArrowheads="1" noChangeShapeType="1" noTextEdit="1"/>
              </p:cNvSpPr>
              <p:nvPr/>
            </p:nvSpPr>
            <p:spPr>
              <a:xfrm>
                <a:off x="8165128" y="4113487"/>
                <a:ext cx="661143" cy="307777"/>
              </a:xfrm>
              <a:prstGeom prst="rect">
                <a:avLst/>
              </a:prstGeom>
              <a:blipFill>
                <a:blip r:embed="rId10"/>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64CD745E-E9F3-4786-910E-32A32D774F12}"/>
                  </a:ext>
                </a:extLst>
              </p:cNvPr>
              <p:cNvSpPr txBox="1"/>
              <p:nvPr/>
            </p:nvSpPr>
            <p:spPr>
              <a:xfrm>
                <a:off x="8166607" y="4461195"/>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m:t>
                      </m:r>
                    </m:oMath>
                  </m:oMathPara>
                </a14:m>
                <a:endParaRPr lang="en-GB" sz="1400" dirty="0"/>
              </a:p>
            </p:txBody>
          </p:sp>
        </mc:Choice>
        <mc:Fallback xmlns="">
          <p:sp>
            <p:nvSpPr>
              <p:cNvPr id="66" name="テキスト ボックス 65">
                <a:extLst>
                  <a:ext uri="{FF2B5EF4-FFF2-40B4-BE49-F238E27FC236}">
                    <a16:creationId xmlns:a16="http://schemas.microsoft.com/office/drawing/2014/main" id="{64CD745E-E9F3-4786-910E-32A32D774F12}"/>
                  </a:ext>
                </a:extLst>
              </p:cNvPr>
              <p:cNvSpPr txBox="1">
                <a:spLocks noRot="1" noChangeAspect="1" noMove="1" noResize="1" noEditPoints="1" noAdjustHandles="1" noChangeArrowheads="1" noChangeShapeType="1" noTextEdit="1"/>
              </p:cNvSpPr>
              <p:nvPr/>
            </p:nvSpPr>
            <p:spPr>
              <a:xfrm>
                <a:off x="8166607" y="4461195"/>
                <a:ext cx="668709" cy="307777"/>
              </a:xfrm>
              <a:prstGeom prst="rect">
                <a:avLst/>
              </a:prstGeom>
              <a:blipFill>
                <a:blip r:embed="rId11"/>
                <a:stretch>
                  <a:fillRect/>
                </a:stretch>
              </a:blipFill>
            </p:spPr>
            <p:txBody>
              <a:bodyPr/>
              <a:lstStyle/>
              <a:p>
                <a:r>
                  <a:rPr lang="en-GB">
                    <a:noFill/>
                  </a:rPr>
                  <a:t> </a:t>
                </a:r>
              </a:p>
            </p:txBody>
          </p:sp>
        </mc:Fallback>
      </mc:AlternateContent>
      <p:cxnSp>
        <p:nvCxnSpPr>
          <p:cNvPr id="67" name="直線矢印コネクタ 66">
            <a:extLst>
              <a:ext uri="{FF2B5EF4-FFF2-40B4-BE49-F238E27FC236}">
                <a16:creationId xmlns:a16="http://schemas.microsoft.com/office/drawing/2014/main" id="{024AC063-A86A-4675-AF4A-0E8C148E968C}"/>
              </a:ext>
            </a:extLst>
          </p:cNvPr>
          <p:cNvCxnSpPr>
            <a:cxnSpLocks/>
          </p:cNvCxnSpPr>
          <p:nvPr/>
        </p:nvCxnSpPr>
        <p:spPr>
          <a:xfrm flipV="1">
            <a:off x="7722924" y="4101556"/>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E330C77D-4413-42E8-B4D2-49F458E688FD}"/>
                  </a:ext>
                </a:extLst>
              </p:cNvPr>
              <p:cNvSpPr txBox="1"/>
              <p:nvPr/>
            </p:nvSpPr>
            <p:spPr>
              <a:xfrm>
                <a:off x="7621211" y="567561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E330C77D-4413-42E8-B4D2-49F458E688FD}"/>
                  </a:ext>
                </a:extLst>
              </p:cNvPr>
              <p:cNvSpPr txBox="1">
                <a:spLocks noRot="1" noChangeAspect="1" noMove="1" noResize="1" noEditPoints="1" noAdjustHandles="1" noChangeArrowheads="1" noChangeShapeType="1" noTextEdit="1"/>
              </p:cNvSpPr>
              <p:nvPr/>
            </p:nvSpPr>
            <p:spPr>
              <a:xfrm>
                <a:off x="7621211" y="5675617"/>
                <a:ext cx="275514" cy="26161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B90DE33A-6B33-4781-8A37-63549A3F4047}"/>
                  </a:ext>
                </a:extLst>
              </p:cNvPr>
              <p:cNvSpPr txBox="1"/>
              <p:nvPr/>
            </p:nvSpPr>
            <p:spPr>
              <a:xfrm>
                <a:off x="7930471" y="3729399"/>
                <a:ext cx="109478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𝑍</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69" name="テキスト ボックス 68">
                <a:extLst>
                  <a:ext uri="{FF2B5EF4-FFF2-40B4-BE49-F238E27FC236}">
                    <a16:creationId xmlns:a16="http://schemas.microsoft.com/office/drawing/2014/main" id="{B90DE33A-6B33-4781-8A37-63549A3F4047}"/>
                  </a:ext>
                </a:extLst>
              </p:cNvPr>
              <p:cNvSpPr txBox="1">
                <a:spLocks noRot="1" noChangeAspect="1" noMove="1" noResize="1" noEditPoints="1" noAdjustHandles="1" noChangeArrowheads="1" noChangeShapeType="1" noTextEdit="1"/>
              </p:cNvSpPr>
              <p:nvPr/>
            </p:nvSpPr>
            <p:spPr>
              <a:xfrm>
                <a:off x="7930471" y="3729399"/>
                <a:ext cx="1094787" cy="307777"/>
              </a:xfrm>
              <a:prstGeom prst="rect">
                <a:avLst/>
              </a:prstGeom>
              <a:blipFill>
                <a:blip r:embed="rId13"/>
                <a:stretch>
                  <a:fillRect b="-10000"/>
                </a:stretch>
              </a:blipFill>
            </p:spPr>
            <p:txBody>
              <a:bodyPr/>
              <a:lstStyle/>
              <a:p>
                <a:r>
                  <a:rPr lang="en-GB">
                    <a:noFill/>
                  </a:rPr>
                  <a:t> </a:t>
                </a:r>
              </a:p>
            </p:txBody>
          </p:sp>
        </mc:Fallback>
      </mc:AlternateContent>
      <p:cxnSp>
        <p:nvCxnSpPr>
          <p:cNvPr id="70" name="直線矢印コネクタ 69">
            <a:extLst>
              <a:ext uri="{FF2B5EF4-FFF2-40B4-BE49-F238E27FC236}">
                <a16:creationId xmlns:a16="http://schemas.microsoft.com/office/drawing/2014/main" id="{3B93D40A-36A8-42B8-90ED-288F3029DA06}"/>
              </a:ext>
            </a:extLst>
          </p:cNvPr>
          <p:cNvCxnSpPr>
            <a:cxnSpLocks/>
          </p:cNvCxnSpPr>
          <p:nvPr/>
        </p:nvCxnSpPr>
        <p:spPr>
          <a:xfrm flipV="1">
            <a:off x="8216191" y="5527258"/>
            <a:ext cx="0" cy="160537"/>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F9F6CD9F-A688-4EE4-8101-AC76A87BD039}"/>
                  </a:ext>
                </a:extLst>
              </p:cNvPr>
              <p:cNvSpPr txBox="1"/>
              <p:nvPr/>
            </p:nvSpPr>
            <p:spPr>
              <a:xfrm>
                <a:off x="8113174" y="5675618"/>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71" name="テキスト ボックス 70">
                <a:extLst>
                  <a:ext uri="{FF2B5EF4-FFF2-40B4-BE49-F238E27FC236}">
                    <a16:creationId xmlns:a16="http://schemas.microsoft.com/office/drawing/2014/main" id="{F9F6CD9F-A688-4EE4-8101-AC76A87BD039}"/>
                  </a:ext>
                </a:extLst>
              </p:cNvPr>
              <p:cNvSpPr txBox="1">
                <a:spLocks noRot="1" noChangeAspect="1" noMove="1" noResize="1" noEditPoints="1" noAdjustHandles="1" noChangeArrowheads="1" noChangeShapeType="1" noTextEdit="1"/>
              </p:cNvSpPr>
              <p:nvPr/>
            </p:nvSpPr>
            <p:spPr>
              <a:xfrm>
                <a:off x="8113174" y="5675618"/>
                <a:ext cx="275514" cy="261610"/>
              </a:xfrm>
              <a:prstGeom prst="rect">
                <a:avLst/>
              </a:prstGeom>
              <a:blipFill>
                <a:blip r:embed="rId14"/>
                <a:stretch>
                  <a:fillRect/>
                </a:stretch>
              </a:blipFill>
            </p:spPr>
            <p:txBody>
              <a:bodyPr/>
              <a:lstStyle/>
              <a:p>
                <a:r>
                  <a:rPr lang="en-GB">
                    <a:noFill/>
                  </a:rPr>
                  <a:t> </a:t>
                </a:r>
              </a:p>
            </p:txBody>
          </p:sp>
        </mc:Fallback>
      </mc:AlternateContent>
      <p:sp>
        <p:nvSpPr>
          <p:cNvPr id="72" name="テキスト ボックス 71">
            <a:extLst>
              <a:ext uri="{FF2B5EF4-FFF2-40B4-BE49-F238E27FC236}">
                <a16:creationId xmlns:a16="http://schemas.microsoft.com/office/drawing/2014/main" id="{CE10A53D-C451-4F14-BC2A-8DBD88137C6D}"/>
              </a:ext>
            </a:extLst>
          </p:cNvPr>
          <p:cNvSpPr txBox="1"/>
          <p:nvPr/>
        </p:nvSpPr>
        <p:spPr>
          <a:xfrm>
            <a:off x="8197534" y="5123897"/>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0.05</a:t>
            </a:r>
            <a:endParaRPr lang="en-GB" sz="1200" dirty="0">
              <a:solidFill>
                <a:srgbClr val="FF0000"/>
              </a:solidFill>
              <a:latin typeface="Comic Sans MS" panose="030F0702030302020204" pitchFamily="66" charset="0"/>
            </a:endParaRPr>
          </a:p>
        </p:txBody>
      </p:sp>
      <p:pic>
        <p:nvPicPr>
          <p:cNvPr id="43" name="図 42">
            <a:extLst>
              <a:ext uri="{FF2B5EF4-FFF2-40B4-BE49-F238E27FC236}">
                <a16:creationId xmlns:a16="http://schemas.microsoft.com/office/drawing/2014/main" id="{9C50DCEA-1F25-4951-9600-CE2CA18ECF28}"/>
              </a:ext>
            </a:extLst>
          </p:cNvPr>
          <p:cNvPicPr>
            <a:picLocks noChangeAspect="1"/>
          </p:cNvPicPr>
          <p:nvPr/>
        </p:nvPicPr>
        <p:blipFill rotWithShape="1">
          <a:blip r:embed="rId15"/>
          <a:srcRect l="36869" t="34317" r="36398" b="36464"/>
          <a:stretch/>
        </p:blipFill>
        <p:spPr>
          <a:xfrm>
            <a:off x="416460" y="3558012"/>
            <a:ext cx="3298516" cy="2027976"/>
          </a:xfrm>
          <a:prstGeom prst="rect">
            <a:avLst/>
          </a:prstGeom>
        </p:spPr>
      </p:pic>
      <p:sp>
        <p:nvSpPr>
          <p:cNvPr id="74" name="正方形/長方形 73">
            <a:extLst>
              <a:ext uri="{FF2B5EF4-FFF2-40B4-BE49-F238E27FC236}">
                <a16:creationId xmlns:a16="http://schemas.microsoft.com/office/drawing/2014/main" id="{F610F157-6465-4A45-BA5C-28EC816B84CA}"/>
              </a:ext>
            </a:extLst>
          </p:cNvPr>
          <p:cNvSpPr/>
          <p:nvPr/>
        </p:nvSpPr>
        <p:spPr>
          <a:xfrm>
            <a:off x="2054346" y="3882442"/>
            <a:ext cx="1603255" cy="25499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A155AFA8-6154-4312-A7BF-563751530654}"/>
                  </a:ext>
                </a:extLst>
              </p:cNvPr>
              <p:cNvSpPr txBox="1"/>
              <p:nvPr/>
            </p:nvSpPr>
            <p:spPr>
              <a:xfrm>
                <a:off x="7995479" y="5675618"/>
                <a:ext cx="487618"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1.6449</m:t>
                      </m:r>
                    </m:oMath>
                  </m:oMathPara>
                </a14:m>
                <a:endParaRPr lang="en-GB" sz="1100" dirty="0">
                  <a:solidFill>
                    <a:srgbClr val="0000FF"/>
                  </a:solidFill>
                  <a:latin typeface="Comic Sans MS" panose="030F0702030302020204" pitchFamily="66" charset="0"/>
                </a:endParaRPr>
              </a:p>
            </p:txBody>
          </p:sp>
        </mc:Choice>
        <mc:Fallback xmlns="">
          <p:sp>
            <p:nvSpPr>
              <p:cNvPr id="75" name="テキスト ボックス 74">
                <a:extLst>
                  <a:ext uri="{FF2B5EF4-FFF2-40B4-BE49-F238E27FC236}">
                    <a16:creationId xmlns:a16="http://schemas.microsoft.com/office/drawing/2014/main" id="{A155AFA8-6154-4312-A7BF-563751530654}"/>
                  </a:ext>
                </a:extLst>
              </p:cNvPr>
              <p:cNvSpPr txBox="1">
                <a:spLocks noRot="1" noChangeAspect="1" noMove="1" noResize="1" noEditPoints="1" noAdjustHandles="1" noChangeArrowheads="1" noChangeShapeType="1" noTextEdit="1"/>
              </p:cNvSpPr>
              <p:nvPr/>
            </p:nvSpPr>
            <p:spPr>
              <a:xfrm>
                <a:off x="7995479" y="5675618"/>
                <a:ext cx="487618" cy="261610"/>
              </a:xfrm>
              <a:prstGeom prst="rect">
                <a:avLst/>
              </a:prstGeom>
              <a:blipFill>
                <a:blip r:embed="rId16"/>
                <a:stretch>
                  <a:fillRect l="-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617C9037-26D8-48AA-BA39-5584AA88FEB3}"/>
                  </a:ext>
                </a:extLst>
              </p:cNvPr>
              <p:cNvSpPr txBox="1"/>
              <p:nvPr/>
            </p:nvSpPr>
            <p:spPr>
              <a:xfrm>
                <a:off x="4359596" y="1451718"/>
                <a:ext cx="942053"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𝑍</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𝑋</m:t>
                          </m:r>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𝜇</m:t>
                          </m:r>
                        </m:num>
                        <m:den>
                          <m:r>
                            <a:rPr lang="en-US" sz="1600" b="0" i="1" smtClean="0">
                              <a:latin typeface="Cambria Math" panose="02040503050406030204" pitchFamily="18" charset="0"/>
                              <a:ea typeface="Cambria Math" panose="02040503050406030204" pitchFamily="18" charset="0"/>
                            </a:rPr>
                            <m:t>𝜎</m:t>
                          </m:r>
                        </m:den>
                      </m:f>
                    </m:oMath>
                  </m:oMathPara>
                </a14:m>
                <a:endParaRPr lang="en-GB" sz="1600" dirty="0"/>
              </a:p>
            </p:txBody>
          </p:sp>
        </mc:Choice>
        <mc:Fallback xmlns="">
          <p:sp>
            <p:nvSpPr>
              <p:cNvPr id="76" name="テキスト ボックス 75">
                <a:extLst>
                  <a:ext uri="{FF2B5EF4-FFF2-40B4-BE49-F238E27FC236}">
                    <a16:creationId xmlns:a16="http://schemas.microsoft.com/office/drawing/2014/main" id="{617C9037-26D8-48AA-BA39-5584AA88FEB3}"/>
                  </a:ext>
                </a:extLst>
              </p:cNvPr>
              <p:cNvSpPr txBox="1">
                <a:spLocks noRot="1" noChangeAspect="1" noMove="1" noResize="1" noEditPoints="1" noAdjustHandles="1" noChangeArrowheads="1" noChangeShapeType="1" noTextEdit="1"/>
              </p:cNvSpPr>
              <p:nvPr/>
            </p:nvSpPr>
            <p:spPr>
              <a:xfrm>
                <a:off x="4359596" y="1451718"/>
                <a:ext cx="942053" cy="461024"/>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6F3A877B-807E-4BE0-A7E3-CEA27EF2A1EC}"/>
                  </a:ext>
                </a:extLst>
              </p:cNvPr>
              <p:cNvSpPr txBox="1"/>
              <p:nvPr/>
            </p:nvSpPr>
            <p:spPr>
              <a:xfrm>
                <a:off x="3887307" y="2083951"/>
                <a:ext cx="1626856"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1.6449=</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𝑥</m:t>
                          </m:r>
                          <m:r>
                            <a:rPr lang="en-US" sz="1600" b="0" i="1" smtClean="0">
                              <a:latin typeface="Cambria Math" panose="02040503050406030204" pitchFamily="18" charset="0"/>
                            </a:rPr>
                            <m:t>−127</m:t>
                          </m:r>
                        </m:num>
                        <m:den>
                          <m:r>
                            <a:rPr lang="en-US" sz="1600" b="0" i="1" smtClean="0">
                              <a:latin typeface="Cambria Math" panose="02040503050406030204" pitchFamily="18" charset="0"/>
                            </a:rPr>
                            <m:t>16</m:t>
                          </m:r>
                        </m:den>
                      </m:f>
                    </m:oMath>
                  </m:oMathPara>
                </a14:m>
                <a:endParaRPr lang="en-GB" sz="1600" dirty="0"/>
              </a:p>
            </p:txBody>
          </p:sp>
        </mc:Choice>
        <mc:Fallback xmlns="">
          <p:sp>
            <p:nvSpPr>
              <p:cNvPr id="77" name="テキスト ボックス 76">
                <a:extLst>
                  <a:ext uri="{FF2B5EF4-FFF2-40B4-BE49-F238E27FC236}">
                    <a16:creationId xmlns:a16="http://schemas.microsoft.com/office/drawing/2014/main" id="{6F3A877B-807E-4BE0-A7E3-CEA27EF2A1EC}"/>
                  </a:ext>
                </a:extLst>
              </p:cNvPr>
              <p:cNvSpPr txBox="1">
                <a:spLocks noRot="1" noChangeAspect="1" noMove="1" noResize="1" noEditPoints="1" noAdjustHandles="1" noChangeArrowheads="1" noChangeShapeType="1" noTextEdit="1"/>
              </p:cNvSpPr>
              <p:nvPr/>
            </p:nvSpPr>
            <p:spPr>
              <a:xfrm>
                <a:off x="3887307" y="2083951"/>
                <a:ext cx="1626856" cy="462627"/>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9786FF4E-3C85-47D4-9F38-DCE6F433E150}"/>
                  </a:ext>
                </a:extLst>
              </p:cNvPr>
              <p:cNvSpPr txBox="1"/>
              <p:nvPr/>
            </p:nvSpPr>
            <p:spPr>
              <a:xfrm>
                <a:off x="3777156" y="2842933"/>
                <a:ext cx="174066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26.3181=</m:t>
                      </m:r>
                      <m:r>
                        <a:rPr lang="en-US" sz="1600" b="0" i="1" smtClean="0">
                          <a:latin typeface="Cambria Math" panose="02040503050406030204" pitchFamily="18" charset="0"/>
                        </a:rPr>
                        <m:t>𝑥</m:t>
                      </m:r>
                      <m:r>
                        <a:rPr lang="en-US" sz="1600" b="0" i="1" smtClean="0">
                          <a:latin typeface="Cambria Math" panose="02040503050406030204" pitchFamily="18" charset="0"/>
                        </a:rPr>
                        <m:t>−127</m:t>
                      </m:r>
                    </m:oMath>
                  </m:oMathPara>
                </a14:m>
                <a:endParaRPr lang="en-GB" sz="1600" dirty="0"/>
              </a:p>
            </p:txBody>
          </p:sp>
        </mc:Choice>
        <mc:Fallback xmlns="">
          <p:sp>
            <p:nvSpPr>
              <p:cNvPr id="78" name="テキスト ボックス 77">
                <a:extLst>
                  <a:ext uri="{FF2B5EF4-FFF2-40B4-BE49-F238E27FC236}">
                    <a16:creationId xmlns:a16="http://schemas.microsoft.com/office/drawing/2014/main" id="{9786FF4E-3C85-47D4-9F38-DCE6F433E150}"/>
                  </a:ext>
                </a:extLst>
              </p:cNvPr>
              <p:cNvSpPr txBox="1">
                <a:spLocks noRot="1" noChangeAspect="1" noMove="1" noResize="1" noEditPoints="1" noAdjustHandles="1" noChangeArrowheads="1" noChangeShapeType="1" noTextEdit="1"/>
              </p:cNvSpPr>
              <p:nvPr/>
            </p:nvSpPr>
            <p:spPr>
              <a:xfrm>
                <a:off x="3777156" y="2842933"/>
                <a:ext cx="1740669" cy="246221"/>
              </a:xfrm>
              <a:prstGeom prst="rect">
                <a:avLst/>
              </a:prstGeom>
              <a:blipFill>
                <a:blip r:embed="rId19"/>
                <a:stretch>
                  <a:fillRect l="-2456" r="-1754" b="-48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167DD332-4DF0-4F81-B635-E825B231C339}"/>
                  </a:ext>
                </a:extLst>
              </p:cNvPr>
              <p:cNvSpPr txBox="1"/>
              <p:nvPr/>
            </p:nvSpPr>
            <p:spPr>
              <a:xfrm>
                <a:off x="4157402" y="3422355"/>
                <a:ext cx="77104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153=</m:t>
                      </m:r>
                      <m:r>
                        <a:rPr lang="en-US" sz="1600" b="0" i="1" smtClean="0">
                          <a:latin typeface="Cambria Math" panose="02040503050406030204" pitchFamily="18" charset="0"/>
                        </a:rPr>
                        <m:t>𝑥</m:t>
                      </m:r>
                    </m:oMath>
                  </m:oMathPara>
                </a14:m>
                <a:endParaRPr lang="en-GB" sz="1600" dirty="0"/>
              </a:p>
            </p:txBody>
          </p:sp>
        </mc:Choice>
        <mc:Fallback xmlns="">
          <p:sp>
            <p:nvSpPr>
              <p:cNvPr id="79" name="テキスト ボックス 78">
                <a:extLst>
                  <a:ext uri="{FF2B5EF4-FFF2-40B4-BE49-F238E27FC236}">
                    <a16:creationId xmlns:a16="http://schemas.microsoft.com/office/drawing/2014/main" id="{167DD332-4DF0-4F81-B635-E825B231C339}"/>
                  </a:ext>
                </a:extLst>
              </p:cNvPr>
              <p:cNvSpPr txBox="1">
                <a:spLocks noRot="1" noChangeAspect="1" noMove="1" noResize="1" noEditPoints="1" noAdjustHandles="1" noChangeArrowheads="1" noChangeShapeType="1" noTextEdit="1"/>
              </p:cNvSpPr>
              <p:nvPr/>
            </p:nvSpPr>
            <p:spPr>
              <a:xfrm>
                <a:off x="4157402" y="3422355"/>
                <a:ext cx="771044" cy="246221"/>
              </a:xfrm>
              <a:prstGeom prst="rect">
                <a:avLst/>
              </a:prstGeom>
              <a:blipFill>
                <a:blip r:embed="rId20"/>
                <a:stretch>
                  <a:fillRect l="-6349" r="-2381" b="-4878"/>
                </a:stretch>
              </a:blipFill>
            </p:spPr>
            <p:txBody>
              <a:bodyPr/>
              <a:lstStyle/>
              <a:p>
                <a:r>
                  <a:rPr lang="en-GB">
                    <a:noFill/>
                  </a:rPr>
                  <a:t> </a:t>
                </a:r>
              </a:p>
            </p:txBody>
          </p:sp>
        </mc:Fallback>
      </mc:AlternateContent>
      <p:sp>
        <p:nvSpPr>
          <p:cNvPr id="80" name="円弧 79">
            <a:extLst>
              <a:ext uri="{FF2B5EF4-FFF2-40B4-BE49-F238E27FC236}">
                <a16:creationId xmlns:a16="http://schemas.microsoft.com/office/drawing/2014/main" id="{D9CC92B1-6C49-4B21-8110-663332E9918B}"/>
              </a:ext>
            </a:extLst>
          </p:cNvPr>
          <p:cNvSpPr/>
          <p:nvPr/>
        </p:nvSpPr>
        <p:spPr>
          <a:xfrm>
            <a:off x="5438130" y="1668900"/>
            <a:ext cx="220286"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 name="テキスト ボックス 80">
            <a:extLst>
              <a:ext uri="{FF2B5EF4-FFF2-40B4-BE49-F238E27FC236}">
                <a16:creationId xmlns:a16="http://schemas.microsoft.com/office/drawing/2014/main" id="{E17555D2-BCEF-43B0-9778-A141142861B7}"/>
              </a:ext>
            </a:extLst>
          </p:cNvPr>
          <p:cNvSpPr txBox="1"/>
          <p:nvPr/>
        </p:nvSpPr>
        <p:spPr>
          <a:xfrm>
            <a:off x="5443756" y="1752226"/>
            <a:ext cx="9842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82" name="円弧 81">
            <a:extLst>
              <a:ext uri="{FF2B5EF4-FFF2-40B4-BE49-F238E27FC236}">
                <a16:creationId xmlns:a16="http://schemas.microsoft.com/office/drawing/2014/main" id="{638D229D-1991-4984-9299-D0ABB5F78A64}"/>
              </a:ext>
            </a:extLst>
          </p:cNvPr>
          <p:cNvSpPr/>
          <p:nvPr/>
        </p:nvSpPr>
        <p:spPr>
          <a:xfrm>
            <a:off x="5454728" y="2319241"/>
            <a:ext cx="220286" cy="656947"/>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円弧 82">
            <a:extLst>
              <a:ext uri="{FF2B5EF4-FFF2-40B4-BE49-F238E27FC236}">
                <a16:creationId xmlns:a16="http://schemas.microsoft.com/office/drawing/2014/main" id="{FD8D5A8F-EBD8-4D28-86A4-5B68BCA562FD}"/>
              </a:ext>
            </a:extLst>
          </p:cNvPr>
          <p:cNvSpPr/>
          <p:nvPr/>
        </p:nvSpPr>
        <p:spPr>
          <a:xfrm>
            <a:off x="5398897" y="2996743"/>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 name="テキスト ボックス 83">
            <a:extLst>
              <a:ext uri="{FF2B5EF4-FFF2-40B4-BE49-F238E27FC236}">
                <a16:creationId xmlns:a16="http://schemas.microsoft.com/office/drawing/2014/main" id="{BA2A2CA1-EAE2-4269-9221-094261129381}"/>
              </a:ext>
            </a:extLst>
          </p:cNvPr>
          <p:cNvSpPr txBox="1"/>
          <p:nvPr/>
        </p:nvSpPr>
        <p:spPr>
          <a:xfrm>
            <a:off x="5606718" y="2376914"/>
            <a:ext cx="757868"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by 16</a:t>
            </a:r>
            <a:endParaRPr lang="en-GB" sz="1200" dirty="0">
              <a:solidFill>
                <a:srgbClr val="FF0000"/>
              </a:solidFill>
              <a:latin typeface="Comic Sans MS" panose="030F0702030302020204" pitchFamily="66" charset="0"/>
            </a:endParaRPr>
          </a:p>
        </p:txBody>
      </p:sp>
      <p:sp>
        <p:nvSpPr>
          <p:cNvPr id="85" name="テキスト ボックス 84">
            <a:extLst>
              <a:ext uri="{FF2B5EF4-FFF2-40B4-BE49-F238E27FC236}">
                <a16:creationId xmlns:a16="http://schemas.microsoft.com/office/drawing/2014/main" id="{1E06FAD2-F467-4A63-B829-A759B20BED0D}"/>
              </a:ext>
            </a:extLst>
          </p:cNvPr>
          <p:cNvSpPr txBox="1"/>
          <p:nvPr/>
        </p:nvSpPr>
        <p:spPr>
          <a:xfrm>
            <a:off x="5597665" y="2983497"/>
            <a:ext cx="911776"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Add 127 and round if needed</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B30905E1-0FFE-4316-829A-13B241096271}"/>
                  </a:ext>
                </a:extLst>
              </p:cNvPr>
              <p:cNvSpPr txBox="1"/>
              <p:nvPr/>
            </p:nvSpPr>
            <p:spPr>
              <a:xfrm>
                <a:off x="8111518" y="3010838"/>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153</m:t>
                      </m:r>
                    </m:oMath>
                  </m:oMathPara>
                </a14:m>
                <a:endParaRPr lang="en-GB" sz="1100" dirty="0">
                  <a:solidFill>
                    <a:srgbClr val="0000FF"/>
                  </a:solidFill>
                  <a:latin typeface="Comic Sans MS" panose="030F0702030302020204" pitchFamily="66" charset="0"/>
                </a:endParaRPr>
              </a:p>
            </p:txBody>
          </p:sp>
        </mc:Choice>
        <mc:Fallback xmlns="">
          <p:sp>
            <p:nvSpPr>
              <p:cNvPr id="86" name="テキスト ボックス 85">
                <a:extLst>
                  <a:ext uri="{FF2B5EF4-FFF2-40B4-BE49-F238E27FC236}">
                    <a16:creationId xmlns:a16="http://schemas.microsoft.com/office/drawing/2014/main" id="{B30905E1-0FFE-4316-829A-13B241096271}"/>
                  </a:ext>
                </a:extLst>
              </p:cNvPr>
              <p:cNvSpPr txBox="1">
                <a:spLocks noRot="1" noChangeAspect="1" noMove="1" noResize="1" noEditPoints="1" noAdjustHandles="1" noChangeArrowheads="1" noChangeShapeType="1" noTextEdit="1"/>
              </p:cNvSpPr>
              <p:nvPr/>
            </p:nvSpPr>
            <p:spPr>
              <a:xfrm>
                <a:off x="8111518" y="3010838"/>
                <a:ext cx="275514" cy="261610"/>
              </a:xfrm>
              <a:prstGeom prst="rect">
                <a:avLst/>
              </a:prstGeom>
              <a:blipFill>
                <a:blip r:embed="rId21"/>
                <a:stretch>
                  <a:fillRect l="-20000" r="-4444"/>
                </a:stretch>
              </a:blipFill>
            </p:spPr>
            <p:txBody>
              <a:bodyPr/>
              <a:lstStyle/>
              <a:p>
                <a:r>
                  <a:rPr lang="en-GB">
                    <a:noFill/>
                  </a:rPr>
                  <a:t> </a:t>
                </a:r>
              </a:p>
            </p:txBody>
          </p:sp>
        </mc:Fallback>
      </mc:AlternateContent>
    </p:spTree>
    <p:extLst>
      <p:ext uri="{BB962C8B-B14F-4D97-AF65-F5344CB8AC3E}">
        <p14:creationId xmlns:p14="http://schemas.microsoft.com/office/powerpoint/2010/main" val="31118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linds(horizont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1"/>
                                        </p:tgtEl>
                                      </p:cBhvr>
                                    </p:animEffect>
                                    <p:set>
                                      <p:cBhvr>
                                        <p:cTn id="17" dur="1" fill="hold">
                                          <p:stCondLst>
                                            <p:cond delay="499"/>
                                          </p:stCondLst>
                                        </p:cTn>
                                        <p:tgtEl>
                                          <p:spTgt spid="71"/>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blinds(horizontal)">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linds(horizontal)">
                                      <p:cBhvr>
                                        <p:cTn id="25" dur="500"/>
                                        <p:tgtEl>
                                          <p:spTgt spid="3">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blinds(horizontal)">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blinds(horizontal)">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blinds(horizontal)">
                                      <p:cBhvr>
                                        <p:cTn id="45" dur="500"/>
                                        <p:tgtEl>
                                          <p:spTgt spid="77"/>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82"/>
                                        </p:tgtEl>
                                        <p:attrNameLst>
                                          <p:attrName>style.visibility</p:attrName>
                                        </p:attrNameLst>
                                      </p:cBhvr>
                                      <p:to>
                                        <p:strVal val="visible"/>
                                      </p:to>
                                    </p:set>
                                    <p:animEffect transition="in" filter="blinds(horizontal)">
                                      <p:cBhvr>
                                        <p:cTn id="50" dur="500"/>
                                        <p:tgtEl>
                                          <p:spTgt spid="8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blinds(horizontal)">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blinds(horizontal)">
                                      <p:cBhvr>
                                        <p:cTn id="60" dur="500"/>
                                        <p:tgtEl>
                                          <p:spTgt spid="7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blinds(horizontal)">
                                      <p:cBhvr>
                                        <p:cTn id="65" dur="500"/>
                                        <p:tgtEl>
                                          <p:spTgt spid="8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blinds(horizontal)">
                                      <p:cBhvr>
                                        <p:cTn id="70" dur="500"/>
                                        <p:tgtEl>
                                          <p:spTgt spid="8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linds(horizontal)">
                                      <p:cBhvr>
                                        <p:cTn id="75" dur="500"/>
                                        <p:tgtEl>
                                          <p:spTgt spid="7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0" nodeType="clickEffect">
                                  <p:stCondLst>
                                    <p:cond delay="0"/>
                                  </p:stCondLst>
                                  <p:childTnLst>
                                    <p:animEffect transition="out" filter="blinds(horizontal)">
                                      <p:cBhvr>
                                        <p:cTn id="79" dur="500"/>
                                        <p:tgtEl>
                                          <p:spTgt spid="53"/>
                                        </p:tgtEl>
                                      </p:cBhvr>
                                    </p:animEffect>
                                    <p:set>
                                      <p:cBhvr>
                                        <p:cTn id="80" dur="1" fill="hold">
                                          <p:stCondLst>
                                            <p:cond delay="499"/>
                                          </p:stCondLst>
                                        </p:cTn>
                                        <p:tgtEl>
                                          <p:spTgt spid="53"/>
                                        </p:tgtEl>
                                        <p:attrNameLst>
                                          <p:attrName>style.visibility</p:attrName>
                                        </p:attrNameLst>
                                      </p:cBhvr>
                                      <p:to>
                                        <p:strVal val="hidden"/>
                                      </p:to>
                                    </p:set>
                                  </p:childTnLst>
                                </p:cTn>
                              </p:par>
                              <p:par>
                                <p:cTn id="81" presetID="3" presetClass="entr" presetSubtype="1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blinds(horizontal)">
                                      <p:cBhvr>
                                        <p:cTn id="8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71" grpId="0"/>
      <p:bldP spid="74" grpId="0" animBg="1"/>
      <p:bldP spid="75" grpId="0"/>
      <p:bldP spid="76" grpId="0"/>
      <p:bldP spid="77" grpId="0"/>
      <p:bldP spid="78" grpId="0"/>
      <p:bldP spid="79" grpId="0"/>
      <p:bldP spid="80" grpId="0" animBg="1"/>
      <p:bldP spid="81" grpId="0"/>
      <p:bldP spid="82" grpId="0" animBg="1"/>
      <p:bldP spid="83" grpId="0" animBg="1"/>
      <p:bldP spid="84" grpId="0"/>
      <p:bldP spid="85" grpId="0"/>
      <p:bldP spid="8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3E</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1366951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be able to find unknown values of </a:t>
                </a:r>
                <a14:m>
                  <m:oMath xmlns:m="http://schemas.openxmlformats.org/officeDocument/2006/math">
                    <m:r>
                      <a:rPr lang="en-US" sz="1600" b="1" i="1" smtClean="0">
                        <a:latin typeface="Cambria Math" panose="02040503050406030204" pitchFamily="18" charset="0"/>
                        <a:ea typeface="Cambria Math" panose="02040503050406030204" pitchFamily="18" charset="0"/>
                      </a:rPr>
                      <m:t>𝝁</m:t>
                    </m:r>
                  </m:oMath>
                </a14:m>
                <a:r>
                  <a:rPr lang="en-GB" sz="1600" b="1" dirty="0">
                    <a:latin typeface="Comic Sans MS" panose="030F0702030302020204" pitchFamily="66" charset="0"/>
                  </a:rPr>
                  <a:t>, </a:t>
                </a:r>
                <a14:m>
                  <m:oMath xmlns:m="http://schemas.openxmlformats.org/officeDocument/2006/math">
                    <m:r>
                      <a:rPr lang="en-GB" sz="1600" b="1" i="1" smtClean="0">
                        <a:latin typeface="Cambria Math" panose="02040503050406030204" pitchFamily="18" charset="0"/>
                        <a:ea typeface="Cambria Math" panose="02040503050406030204" pitchFamily="18" charset="0"/>
                      </a:rPr>
                      <m:t>𝝈</m:t>
                    </m:r>
                  </m:oMath>
                </a14:m>
                <a:r>
                  <a:rPr lang="en-GB" sz="1600" b="1" dirty="0">
                    <a:latin typeface="Comic Sans MS" panose="030F0702030302020204" pitchFamily="66" charset="0"/>
                  </a:rPr>
                  <a:t>, or both</a:t>
                </a:r>
                <a:endParaRPr lang="en-GB"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GB" sz="1400" dirty="0">
                    <a:latin typeface="Comic Sans MS" panose="030F0702030302020204" pitchFamily="66" charset="0"/>
                  </a:rPr>
                  <a:t>. Given that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&gt;20</m:t>
                        </m:r>
                      </m:e>
                    </m:d>
                    <m:r>
                      <a:rPr lang="en-US" sz="1400" b="0" i="1" smtClean="0">
                        <a:latin typeface="Cambria Math" panose="02040503050406030204" pitchFamily="18" charset="0"/>
                        <a:ea typeface="Cambria Math" panose="02040503050406030204" pitchFamily="18" charset="0"/>
                      </a:rPr>
                      <m:t>=0.2</m:t>
                    </m:r>
                  </m:oMath>
                </a14:m>
                <a:r>
                  <a:rPr lang="en-GB" sz="1400" dirty="0">
                    <a:latin typeface="Comic Sans MS" panose="030F0702030302020204" pitchFamily="66" charset="0"/>
                  </a:rPr>
                  <a:t>, find the value of </a:t>
                </a:r>
                <a14:m>
                  <m:oMath xmlns:m="http://schemas.openxmlformats.org/officeDocument/2006/math">
                    <m:r>
                      <a:rPr lang="en-GB" sz="1400" i="1" smtClean="0">
                        <a:latin typeface="Cambria Math" panose="02040503050406030204" pitchFamily="18" charset="0"/>
                        <a:ea typeface="Cambria Math" panose="02040503050406030204" pitchFamily="18" charset="0"/>
                      </a:rPr>
                      <m:t>𝜇</m:t>
                    </m:r>
                  </m:oMath>
                </a14:m>
                <a:r>
                  <a:rPr lang="en-GB"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GB" sz="1400" dirty="0">
                    <a:latin typeface="Comic Sans MS" panose="030F0702030302020204" pitchFamily="66" charset="0"/>
                    <a:sym typeface="Wingdings" panose="05000000000000000000" pitchFamily="2" charset="2"/>
                  </a:rPr>
                  <a:t>As in the previous section, start by drawing 2 sketches, one of the distribution for </a:t>
                </a:r>
                <a14:m>
                  <m:oMath xmlns:m="http://schemas.openxmlformats.org/officeDocument/2006/math">
                    <m:r>
                      <a:rPr lang="en-GB" sz="1400" i="1" dirty="0" smtClean="0">
                        <a:latin typeface="Cambria Math" panose="02040503050406030204" pitchFamily="18" charset="0"/>
                        <a:sym typeface="Wingdings" panose="05000000000000000000" pitchFamily="2" charset="2"/>
                      </a:rPr>
                      <m:t>𝑋</m:t>
                    </m:r>
                  </m:oMath>
                </a14:m>
                <a:r>
                  <a:rPr lang="en-GB" sz="1400" dirty="0">
                    <a:latin typeface="Comic Sans MS" panose="030F0702030302020204" pitchFamily="66" charset="0"/>
                    <a:sym typeface="Wingdings" panose="05000000000000000000" pitchFamily="2" charset="2"/>
                  </a:rPr>
                  <a:t>, and another for the standard distribution</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Use the table to find the corresponding value of </a:t>
                </a:r>
                <a14:m>
                  <m:oMath xmlns:m="http://schemas.openxmlformats.org/officeDocument/2006/math">
                    <m:r>
                      <a:rPr lang="en-US" sz="1400" i="1" dirty="0" smtClean="0">
                        <a:latin typeface="Cambria Math" panose="02040503050406030204" pitchFamily="18" charset="0"/>
                        <a:sym typeface="Wingdings" panose="05000000000000000000" pitchFamily="2" charset="2"/>
                      </a:rPr>
                      <m:t>𝑧</m:t>
                    </m:r>
                  </m:oMath>
                </a14:m>
                <a:r>
                  <a:rPr lang="en-US" sz="1400" dirty="0">
                    <a:latin typeface="Comic Sans MS" panose="030F0702030302020204" pitchFamily="66" charset="0"/>
                    <a:sym typeface="Wingdings" panose="05000000000000000000" pitchFamily="2" charset="2"/>
                  </a:rPr>
                  <a:t>…</a:t>
                </a:r>
              </a:p>
              <a:p>
                <a:pPr algn="ctr">
                  <a:buFont typeface="Wingdings" panose="05000000000000000000" pitchFamily="2" charset="2"/>
                  <a:buChar char="à"/>
                </a:pPr>
                <a:endParaRPr lang="en-GB"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632248"/>
              </a:xfrm>
              <a:blipFill>
                <a:blip r:embed="rId2"/>
                <a:stretch>
                  <a:fillRect l="-515" t="-789" r="-515"/>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3E</a:t>
            </a:r>
            <a:endParaRPr lang="en-GB" sz="1600" dirty="0">
              <a:latin typeface="Comic Sans MS" panose="030F0702030302020204" pitchFamily="66" charset="0"/>
            </a:endParaRPr>
          </a:p>
        </p:txBody>
      </p:sp>
      <p:sp>
        <p:nvSpPr>
          <p:cNvPr id="5" name="フリーフォーム: 図形 4">
            <a:extLst>
              <a:ext uri="{FF2B5EF4-FFF2-40B4-BE49-F238E27FC236}">
                <a16:creationId xmlns:a16="http://schemas.microsoft.com/office/drawing/2014/main" id="{EC2C84BE-C73A-4378-A8E0-E3A834235DD5}"/>
              </a:ext>
            </a:extLst>
          </p:cNvPr>
          <p:cNvSpPr/>
          <p:nvPr/>
        </p:nvSpPr>
        <p:spPr>
          <a:xfrm>
            <a:off x="8100011" y="2742553"/>
            <a:ext cx="649288" cy="284162"/>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 name="connsiteX0" fmla="*/ 119063 w 644526"/>
              <a:gd name="connsiteY0" fmla="*/ 279400 h 279400"/>
              <a:gd name="connsiteX1" fmla="*/ 0 w 644526"/>
              <a:gd name="connsiteY1" fmla="*/ 0 h 279400"/>
              <a:gd name="connsiteX2" fmla="*/ 236538 w 644526"/>
              <a:gd name="connsiteY2" fmla="*/ 165100 h 279400"/>
              <a:gd name="connsiteX3" fmla="*/ 417513 w 644526"/>
              <a:gd name="connsiteY3" fmla="*/ 222250 h 279400"/>
              <a:gd name="connsiteX4" fmla="*/ 644526 w 644526"/>
              <a:gd name="connsiteY4" fmla="*/ 279400 h 279400"/>
              <a:gd name="connsiteX5" fmla="*/ 119063 w 644526"/>
              <a:gd name="connsiteY5" fmla="*/ 279400 h 279400"/>
              <a:gd name="connsiteX0" fmla="*/ 0 w 649288"/>
              <a:gd name="connsiteY0" fmla="*/ 284162 h 284162"/>
              <a:gd name="connsiteX1" fmla="*/ 4762 w 649288"/>
              <a:gd name="connsiteY1" fmla="*/ 0 h 284162"/>
              <a:gd name="connsiteX2" fmla="*/ 241300 w 649288"/>
              <a:gd name="connsiteY2" fmla="*/ 165100 h 284162"/>
              <a:gd name="connsiteX3" fmla="*/ 422275 w 649288"/>
              <a:gd name="connsiteY3" fmla="*/ 222250 h 284162"/>
              <a:gd name="connsiteX4" fmla="*/ 649288 w 649288"/>
              <a:gd name="connsiteY4" fmla="*/ 279400 h 284162"/>
              <a:gd name="connsiteX5" fmla="*/ 0 w 649288"/>
              <a:gd name="connsiteY5" fmla="*/ 284162 h 2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288" h="284162">
                <a:moveTo>
                  <a:pt x="0" y="284162"/>
                </a:moveTo>
                <a:cubicBezTo>
                  <a:pt x="1587" y="189441"/>
                  <a:pt x="3175" y="94721"/>
                  <a:pt x="4762" y="0"/>
                </a:cubicBezTo>
                <a:lnTo>
                  <a:pt x="241300" y="165100"/>
                </a:lnTo>
                <a:lnTo>
                  <a:pt x="422275" y="222250"/>
                </a:lnTo>
                <a:lnTo>
                  <a:pt x="649288" y="279400"/>
                </a:lnTo>
                <a:lnTo>
                  <a:pt x="0" y="284162"/>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グループ化 5">
            <a:extLst>
              <a:ext uri="{FF2B5EF4-FFF2-40B4-BE49-F238E27FC236}">
                <a16:creationId xmlns:a16="http://schemas.microsoft.com/office/drawing/2014/main" id="{08174A94-886C-48F9-A9A0-6F5AA2077F15}"/>
              </a:ext>
            </a:extLst>
          </p:cNvPr>
          <p:cNvGrpSpPr/>
          <p:nvPr/>
        </p:nvGrpSpPr>
        <p:grpSpPr>
          <a:xfrm>
            <a:off x="6457063" y="1210488"/>
            <a:ext cx="2314772" cy="2087293"/>
            <a:chOff x="4499342" y="1196752"/>
            <a:chExt cx="4321250" cy="3985257"/>
          </a:xfrm>
        </p:grpSpPr>
        <p:cxnSp>
          <p:nvCxnSpPr>
            <p:cNvPr id="7" name="直線矢印コネクタ 6">
              <a:extLst>
                <a:ext uri="{FF2B5EF4-FFF2-40B4-BE49-F238E27FC236}">
                  <a16:creationId xmlns:a16="http://schemas.microsoft.com/office/drawing/2014/main" id="{60A4A27B-8467-46CE-8FAE-1FF6A82EE24E}"/>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B716FF32-16A5-4441-BA0E-D34DF3C453D8}"/>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42356E1-813B-425D-863D-F5A821AD759F}"/>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0" name="テキスト ボックス 9">
              <a:extLst>
                <a:ext uri="{FF2B5EF4-FFF2-40B4-BE49-F238E27FC236}">
                  <a16:creationId xmlns:a16="http://schemas.microsoft.com/office/drawing/2014/main" id="{EFC8E4CA-9FB0-4FEA-BF3F-31A53D150EDE}"/>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1" name="グループ化 10">
              <a:extLst>
                <a:ext uri="{FF2B5EF4-FFF2-40B4-BE49-F238E27FC236}">
                  <a16:creationId xmlns:a16="http://schemas.microsoft.com/office/drawing/2014/main" id="{500883C0-47D8-426F-88E0-0C8B596FBEC1}"/>
                </a:ext>
              </a:extLst>
            </p:cNvPr>
            <p:cNvGrpSpPr/>
            <p:nvPr/>
          </p:nvGrpSpPr>
          <p:grpSpPr>
            <a:xfrm>
              <a:off x="5058300" y="1628800"/>
              <a:ext cx="3637208" cy="2973657"/>
              <a:chOff x="5004048" y="1412776"/>
              <a:chExt cx="3637208" cy="2973657"/>
            </a:xfrm>
          </p:grpSpPr>
          <p:sp>
            <p:nvSpPr>
              <p:cNvPr id="12" name="Freeform 22">
                <a:extLst>
                  <a:ext uri="{FF2B5EF4-FFF2-40B4-BE49-F238E27FC236}">
                    <a16:creationId xmlns:a16="http://schemas.microsoft.com/office/drawing/2014/main" id="{E4F89725-93D3-4842-9E90-F0E1A1058D89}"/>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2">
                <a:extLst>
                  <a:ext uri="{FF2B5EF4-FFF2-40B4-BE49-F238E27FC236}">
                    <a16:creationId xmlns:a16="http://schemas.microsoft.com/office/drawing/2014/main" id="{8AE04052-0451-42C8-8A92-C3F00F2CA476}"/>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5C89DBC2-EE9B-4026-A788-AAB5FF46325A}"/>
                  </a:ext>
                </a:extLst>
              </p:cNvPr>
              <p:cNvSpPr txBox="1"/>
              <p:nvPr/>
            </p:nvSpPr>
            <p:spPr>
              <a:xfrm>
                <a:off x="8172526" y="1448706"/>
                <a:ext cx="62728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 ?</m:t>
                      </m:r>
                    </m:oMath>
                  </m:oMathPara>
                </a14:m>
                <a:endParaRPr lang="en-GB" sz="1400" dirty="0"/>
              </a:p>
            </p:txBody>
          </p:sp>
        </mc:Choice>
        <mc:Fallback xmlns="">
          <p:sp>
            <p:nvSpPr>
              <p:cNvPr id="14" name="テキスト ボックス 13">
                <a:extLst>
                  <a:ext uri="{FF2B5EF4-FFF2-40B4-BE49-F238E27FC236}">
                    <a16:creationId xmlns:a16="http://schemas.microsoft.com/office/drawing/2014/main" id="{5C89DBC2-EE9B-4026-A788-AAB5FF46325A}"/>
                  </a:ext>
                </a:extLst>
              </p:cNvPr>
              <p:cNvSpPr txBox="1">
                <a:spLocks noRot="1" noChangeAspect="1" noMove="1" noResize="1" noEditPoints="1" noAdjustHandles="1" noChangeArrowheads="1" noChangeShapeType="1" noTextEdit="1"/>
              </p:cNvSpPr>
              <p:nvPr/>
            </p:nvSpPr>
            <p:spPr>
              <a:xfrm>
                <a:off x="8172526" y="1448706"/>
                <a:ext cx="627288" cy="307777"/>
              </a:xfrm>
              <a:prstGeom prst="rect">
                <a:avLst/>
              </a:prstGeom>
              <a:blipFill>
                <a:blip r:embed="rId3"/>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2EF35F81-FDB4-40AF-9459-9E6F7644B0E0}"/>
                  </a:ext>
                </a:extLst>
              </p:cNvPr>
              <p:cNvSpPr txBox="1"/>
              <p:nvPr/>
            </p:nvSpPr>
            <p:spPr>
              <a:xfrm>
                <a:off x="8174005" y="1796414"/>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=3</m:t>
                      </m:r>
                    </m:oMath>
                  </m:oMathPara>
                </a14:m>
                <a:endParaRPr lang="en-GB" sz="1400" dirty="0"/>
              </a:p>
            </p:txBody>
          </p:sp>
        </mc:Choice>
        <mc:Fallback xmlns="">
          <p:sp>
            <p:nvSpPr>
              <p:cNvPr id="15" name="テキスト ボックス 14">
                <a:extLst>
                  <a:ext uri="{FF2B5EF4-FFF2-40B4-BE49-F238E27FC236}">
                    <a16:creationId xmlns:a16="http://schemas.microsoft.com/office/drawing/2014/main" id="{2EF35F81-FDB4-40AF-9459-9E6F7644B0E0}"/>
                  </a:ext>
                </a:extLst>
              </p:cNvPr>
              <p:cNvSpPr txBox="1">
                <a:spLocks noRot="1" noChangeAspect="1" noMove="1" noResize="1" noEditPoints="1" noAdjustHandles="1" noChangeArrowheads="1" noChangeShapeType="1" noTextEdit="1"/>
              </p:cNvSpPr>
              <p:nvPr/>
            </p:nvSpPr>
            <p:spPr>
              <a:xfrm>
                <a:off x="8174005" y="1796414"/>
                <a:ext cx="668709" cy="307777"/>
              </a:xfrm>
              <a:prstGeom prst="rect">
                <a:avLst/>
              </a:prstGeom>
              <a:blipFill>
                <a:blip r:embed="rId4"/>
                <a:stretch>
                  <a:fillRect/>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A19F4A5C-0C83-4D88-9D05-06C6314C5B9C}"/>
              </a:ext>
            </a:extLst>
          </p:cNvPr>
          <p:cNvCxnSpPr>
            <a:cxnSpLocks/>
          </p:cNvCxnSpPr>
          <p:nvPr/>
        </p:nvCxnSpPr>
        <p:spPr>
          <a:xfrm flipV="1">
            <a:off x="7730322" y="143677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5B10D89D-72D1-469B-A2C9-E2FB96BBEF27}"/>
                  </a:ext>
                </a:extLst>
              </p:cNvPr>
              <p:cNvSpPr txBox="1"/>
              <p:nvPr/>
            </p:nvSpPr>
            <p:spPr>
              <a:xfrm>
                <a:off x="7620989" y="300321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5B10D89D-72D1-469B-A2C9-E2FB96BBEF27}"/>
                  </a:ext>
                </a:extLst>
              </p:cNvPr>
              <p:cNvSpPr txBox="1">
                <a:spLocks noRot="1" noChangeAspect="1" noMove="1" noResize="1" noEditPoints="1" noAdjustHandles="1" noChangeArrowheads="1" noChangeShapeType="1" noTextEdit="1"/>
              </p:cNvSpPr>
              <p:nvPr/>
            </p:nvSpPr>
            <p:spPr>
              <a:xfrm>
                <a:off x="7620989" y="3003216"/>
                <a:ext cx="275514" cy="26161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782FBB65-19D9-49C8-8946-FFCFA3A83E7E}"/>
                  </a:ext>
                </a:extLst>
              </p:cNvPr>
              <p:cNvSpPr txBox="1"/>
              <p:nvPr/>
            </p:nvSpPr>
            <p:spPr>
              <a:xfrm>
                <a:off x="7935455" y="1131312"/>
                <a:ext cx="11076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18" name="テキスト ボックス 17">
                <a:extLst>
                  <a:ext uri="{FF2B5EF4-FFF2-40B4-BE49-F238E27FC236}">
                    <a16:creationId xmlns:a16="http://schemas.microsoft.com/office/drawing/2014/main" id="{782FBB65-19D9-49C8-8946-FFCFA3A83E7E}"/>
                  </a:ext>
                </a:extLst>
              </p:cNvPr>
              <p:cNvSpPr txBox="1">
                <a:spLocks noRot="1" noChangeAspect="1" noMove="1" noResize="1" noEditPoints="1" noAdjustHandles="1" noChangeArrowheads="1" noChangeShapeType="1" noTextEdit="1"/>
              </p:cNvSpPr>
              <p:nvPr/>
            </p:nvSpPr>
            <p:spPr>
              <a:xfrm>
                <a:off x="7935455" y="1131312"/>
                <a:ext cx="1107611" cy="307777"/>
              </a:xfrm>
              <a:prstGeom prst="rect">
                <a:avLst/>
              </a:prstGeom>
              <a:blipFill>
                <a:blip r:embed="rId6"/>
                <a:stretch>
                  <a:fillRect b="-10000"/>
                </a:stretch>
              </a:blipFill>
            </p:spPr>
            <p:txBody>
              <a:bodyPr/>
              <a:lstStyle/>
              <a:p>
                <a:r>
                  <a:rPr lang="en-GB">
                    <a:noFill/>
                  </a:rPr>
                  <a:t> </a:t>
                </a:r>
              </a:p>
            </p:txBody>
          </p:sp>
        </mc:Fallback>
      </mc:AlternateContent>
      <p:cxnSp>
        <p:nvCxnSpPr>
          <p:cNvPr id="19" name="直線矢印コネクタ 18">
            <a:extLst>
              <a:ext uri="{FF2B5EF4-FFF2-40B4-BE49-F238E27FC236}">
                <a16:creationId xmlns:a16="http://schemas.microsoft.com/office/drawing/2014/main" id="{7E9EBB1B-D87A-45EA-BF88-D5C35626E048}"/>
              </a:ext>
            </a:extLst>
          </p:cNvPr>
          <p:cNvCxnSpPr>
            <a:cxnSpLocks/>
            <a:endCxn id="13" idx="2"/>
          </p:cNvCxnSpPr>
          <p:nvPr/>
        </p:nvCxnSpPr>
        <p:spPr>
          <a:xfrm flipH="1" flipV="1">
            <a:off x="8095316" y="2704977"/>
            <a:ext cx="3986" cy="318038"/>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DF06669C-7535-46C3-8910-46EB9DD0CFF0}"/>
                  </a:ext>
                </a:extLst>
              </p:cNvPr>
              <p:cNvSpPr txBox="1"/>
              <p:nvPr/>
            </p:nvSpPr>
            <p:spPr>
              <a:xfrm>
                <a:off x="7977716" y="3009283"/>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20</m:t>
                      </m:r>
                    </m:oMath>
                  </m:oMathPara>
                </a14:m>
                <a:endParaRPr lang="en-GB" sz="1100" dirty="0">
                  <a:solidFill>
                    <a:srgbClr val="0000FF"/>
                  </a:solidFill>
                  <a:latin typeface="Comic Sans MS" panose="030F0702030302020204" pitchFamily="66" charset="0"/>
                </a:endParaRPr>
              </a:p>
            </p:txBody>
          </p:sp>
        </mc:Choice>
        <mc:Fallback xmlns="">
          <p:sp>
            <p:nvSpPr>
              <p:cNvPr id="20" name="テキスト ボックス 19">
                <a:extLst>
                  <a:ext uri="{FF2B5EF4-FFF2-40B4-BE49-F238E27FC236}">
                    <a16:creationId xmlns:a16="http://schemas.microsoft.com/office/drawing/2014/main" id="{DF06669C-7535-46C3-8910-46EB9DD0CFF0}"/>
                  </a:ext>
                </a:extLst>
              </p:cNvPr>
              <p:cNvSpPr txBox="1">
                <a:spLocks noRot="1" noChangeAspect="1" noMove="1" noResize="1" noEditPoints="1" noAdjustHandles="1" noChangeArrowheads="1" noChangeShapeType="1" noTextEdit="1"/>
              </p:cNvSpPr>
              <p:nvPr/>
            </p:nvSpPr>
            <p:spPr>
              <a:xfrm>
                <a:off x="7977716" y="3009283"/>
                <a:ext cx="268826" cy="261610"/>
              </a:xfrm>
              <a:prstGeom prst="rect">
                <a:avLst/>
              </a:prstGeom>
              <a:blipFill>
                <a:blip r:embed="rId7"/>
                <a:stretch>
                  <a:fillRect l="-4545"/>
                </a:stretch>
              </a:blipFill>
            </p:spPr>
            <p:txBody>
              <a:bodyPr/>
              <a:lstStyle/>
              <a:p>
                <a:r>
                  <a:rPr lang="en-GB">
                    <a:noFill/>
                  </a:rPr>
                  <a:t> </a:t>
                </a:r>
              </a:p>
            </p:txBody>
          </p:sp>
        </mc:Fallback>
      </mc:AlternateContent>
      <p:sp>
        <p:nvSpPr>
          <p:cNvPr id="21" name="テキスト ボックス 20">
            <a:extLst>
              <a:ext uri="{FF2B5EF4-FFF2-40B4-BE49-F238E27FC236}">
                <a16:creationId xmlns:a16="http://schemas.microsoft.com/office/drawing/2014/main" id="{DB8ACC35-2BD4-4080-A2B2-E1F06DAD8FEC}"/>
              </a:ext>
            </a:extLst>
          </p:cNvPr>
          <p:cNvSpPr txBox="1"/>
          <p:nvPr/>
        </p:nvSpPr>
        <p:spPr>
          <a:xfrm>
            <a:off x="8212478" y="2516451"/>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0.2</a:t>
            </a:r>
            <a:endParaRPr lang="en-GB" sz="1200" dirty="0">
              <a:solidFill>
                <a:srgbClr val="FF0000"/>
              </a:solidFill>
              <a:latin typeface="Comic Sans MS" panose="030F0702030302020204" pitchFamily="66" charset="0"/>
            </a:endParaRPr>
          </a:p>
        </p:txBody>
      </p:sp>
      <p:sp>
        <p:nvSpPr>
          <p:cNvPr id="42" name="フリーフォーム: 図形 41">
            <a:extLst>
              <a:ext uri="{FF2B5EF4-FFF2-40B4-BE49-F238E27FC236}">
                <a16:creationId xmlns:a16="http://schemas.microsoft.com/office/drawing/2014/main" id="{EC66F8AD-180A-4A5E-80E1-7833AC3AF60A}"/>
              </a:ext>
            </a:extLst>
          </p:cNvPr>
          <p:cNvSpPr/>
          <p:nvPr/>
        </p:nvSpPr>
        <p:spPr>
          <a:xfrm>
            <a:off x="8130491" y="5264773"/>
            <a:ext cx="649288" cy="284162"/>
          </a:xfrm>
          <a:custGeom>
            <a:avLst/>
            <a:gdLst>
              <a:gd name="connsiteX0" fmla="*/ 0 w 482600"/>
              <a:gd name="connsiteY0" fmla="*/ 174625 h 174625"/>
              <a:gd name="connsiteX1" fmla="*/ 0 w 482600"/>
              <a:gd name="connsiteY1" fmla="*/ 0 h 174625"/>
              <a:gd name="connsiteX2" fmla="*/ 117475 w 482600"/>
              <a:gd name="connsiteY2" fmla="*/ 60325 h 174625"/>
              <a:gd name="connsiteX3" fmla="*/ 298450 w 482600"/>
              <a:gd name="connsiteY3" fmla="*/ 117475 h 174625"/>
              <a:gd name="connsiteX4" fmla="*/ 482600 w 482600"/>
              <a:gd name="connsiteY4" fmla="*/ 155575 h 174625"/>
              <a:gd name="connsiteX5" fmla="*/ 0 w 482600"/>
              <a:gd name="connsiteY5" fmla="*/ 174625 h 174625"/>
              <a:gd name="connsiteX0" fmla="*/ 0 w 525463"/>
              <a:gd name="connsiteY0" fmla="*/ 174625 h 174625"/>
              <a:gd name="connsiteX1" fmla="*/ 0 w 525463"/>
              <a:gd name="connsiteY1" fmla="*/ 0 h 174625"/>
              <a:gd name="connsiteX2" fmla="*/ 117475 w 525463"/>
              <a:gd name="connsiteY2" fmla="*/ 60325 h 174625"/>
              <a:gd name="connsiteX3" fmla="*/ 298450 w 525463"/>
              <a:gd name="connsiteY3" fmla="*/ 117475 h 174625"/>
              <a:gd name="connsiteX4" fmla="*/ 525463 w 525463"/>
              <a:gd name="connsiteY4" fmla="*/ 174625 h 174625"/>
              <a:gd name="connsiteX5" fmla="*/ 0 w 525463"/>
              <a:gd name="connsiteY5" fmla="*/ 174625 h 174625"/>
              <a:gd name="connsiteX0" fmla="*/ 119063 w 644526"/>
              <a:gd name="connsiteY0" fmla="*/ 279400 h 279400"/>
              <a:gd name="connsiteX1" fmla="*/ 0 w 644526"/>
              <a:gd name="connsiteY1" fmla="*/ 0 h 279400"/>
              <a:gd name="connsiteX2" fmla="*/ 236538 w 644526"/>
              <a:gd name="connsiteY2" fmla="*/ 165100 h 279400"/>
              <a:gd name="connsiteX3" fmla="*/ 417513 w 644526"/>
              <a:gd name="connsiteY3" fmla="*/ 222250 h 279400"/>
              <a:gd name="connsiteX4" fmla="*/ 644526 w 644526"/>
              <a:gd name="connsiteY4" fmla="*/ 279400 h 279400"/>
              <a:gd name="connsiteX5" fmla="*/ 119063 w 644526"/>
              <a:gd name="connsiteY5" fmla="*/ 279400 h 279400"/>
              <a:gd name="connsiteX0" fmla="*/ 0 w 649288"/>
              <a:gd name="connsiteY0" fmla="*/ 284162 h 284162"/>
              <a:gd name="connsiteX1" fmla="*/ 4762 w 649288"/>
              <a:gd name="connsiteY1" fmla="*/ 0 h 284162"/>
              <a:gd name="connsiteX2" fmla="*/ 241300 w 649288"/>
              <a:gd name="connsiteY2" fmla="*/ 165100 h 284162"/>
              <a:gd name="connsiteX3" fmla="*/ 422275 w 649288"/>
              <a:gd name="connsiteY3" fmla="*/ 222250 h 284162"/>
              <a:gd name="connsiteX4" fmla="*/ 649288 w 649288"/>
              <a:gd name="connsiteY4" fmla="*/ 279400 h 284162"/>
              <a:gd name="connsiteX5" fmla="*/ 0 w 649288"/>
              <a:gd name="connsiteY5" fmla="*/ 284162 h 2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288" h="284162">
                <a:moveTo>
                  <a:pt x="0" y="284162"/>
                </a:moveTo>
                <a:cubicBezTo>
                  <a:pt x="1587" y="189441"/>
                  <a:pt x="3175" y="94721"/>
                  <a:pt x="4762" y="0"/>
                </a:cubicBezTo>
                <a:lnTo>
                  <a:pt x="241300" y="165100"/>
                </a:lnTo>
                <a:lnTo>
                  <a:pt x="422275" y="222250"/>
                </a:lnTo>
                <a:lnTo>
                  <a:pt x="649288" y="279400"/>
                </a:lnTo>
                <a:lnTo>
                  <a:pt x="0" y="284162"/>
                </a:ln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グループ化 42">
            <a:extLst>
              <a:ext uri="{FF2B5EF4-FFF2-40B4-BE49-F238E27FC236}">
                <a16:creationId xmlns:a16="http://schemas.microsoft.com/office/drawing/2014/main" id="{E46116C2-EAA6-4541-A0A7-9F5E1CE35CAB}"/>
              </a:ext>
            </a:extLst>
          </p:cNvPr>
          <p:cNvGrpSpPr/>
          <p:nvPr/>
        </p:nvGrpSpPr>
        <p:grpSpPr>
          <a:xfrm>
            <a:off x="6487543" y="3732708"/>
            <a:ext cx="2314772" cy="2087293"/>
            <a:chOff x="4499342" y="1196752"/>
            <a:chExt cx="4321250" cy="3985257"/>
          </a:xfrm>
        </p:grpSpPr>
        <p:cxnSp>
          <p:nvCxnSpPr>
            <p:cNvPr id="44" name="直線矢印コネクタ 43">
              <a:extLst>
                <a:ext uri="{FF2B5EF4-FFF2-40B4-BE49-F238E27FC236}">
                  <a16:creationId xmlns:a16="http://schemas.microsoft.com/office/drawing/2014/main" id="{6253427C-0E28-4233-960C-373BEF91CFA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BB98D7BE-A0AC-4604-861C-5EEA34A2EDA0}"/>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EFE52E0D-C800-45DF-9C6F-D3A296B83827}"/>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47" name="テキスト ボックス 46">
              <a:extLst>
                <a:ext uri="{FF2B5EF4-FFF2-40B4-BE49-F238E27FC236}">
                  <a16:creationId xmlns:a16="http://schemas.microsoft.com/office/drawing/2014/main" id="{C595D6B1-C101-4524-BA15-08ED3A29790D}"/>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48" name="グループ化 47">
              <a:extLst>
                <a:ext uri="{FF2B5EF4-FFF2-40B4-BE49-F238E27FC236}">
                  <a16:creationId xmlns:a16="http://schemas.microsoft.com/office/drawing/2014/main" id="{317086A6-29EA-4584-B49A-385986540277}"/>
                </a:ext>
              </a:extLst>
            </p:cNvPr>
            <p:cNvGrpSpPr/>
            <p:nvPr/>
          </p:nvGrpSpPr>
          <p:grpSpPr>
            <a:xfrm>
              <a:off x="5058300" y="1628800"/>
              <a:ext cx="3637208" cy="2973657"/>
              <a:chOff x="5004048" y="1412776"/>
              <a:chExt cx="3637208" cy="2973657"/>
            </a:xfrm>
          </p:grpSpPr>
          <p:sp>
            <p:nvSpPr>
              <p:cNvPr id="49" name="Freeform 22">
                <a:extLst>
                  <a:ext uri="{FF2B5EF4-FFF2-40B4-BE49-F238E27FC236}">
                    <a16:creationId xmlns:a16="http://schemas.microsoft.com/office/drawing/2014/main" id="{84525E66-CE87-4E99-BCA4-0CBFBD38945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22">
                <a:extLst>
                  <a:ext uri="{FF2B5EF4-FFF2-40B4-BE49-F238E27FC236}">
                    <a16:creationId xmlns:a16="http://schemas.microsoft.com/office/drawing/2014/main" id="{D373B0BB-7F4C-4AB0-BE7C-F19A3D7B0450}"/>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80135F70-8A8E-492E-AA0B-B05468ED266A}"/>
                  </a:ext>
                </a:extLst>
              </p:cNvPr>
              <p:cNvSpPr txBox="1"/>
              <p:nvPr/>
            </p:nvSpPr>
            <p:spPr>
              <a:xfrm>
                <a:off x="8203006" y="3970926"/>
                <a:ext cx="6611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m:t>
                      </m:r>
                    </m:oMath>
                  </m:oMathPara>
                </a14:m>
                <a:endParaRPr lang="en-GB" sz="1400" dirty="0"/>
              </a:p>
            </p:txBody>
          </p:sp>
        </mc:Choice>
        <mc:Fallback xmlns="">
          <p:sp>
            <p:nvSpPr>
              <p:cNvPr id="51" name="テキスト ボックス 50">
                <a:extLst>
                  <a:ext uri="{FF2B5EF4-FFF2-40B4-BE49-F238E27FC236}">
                    <a16:creationId xmlns:a16="http://schemas.microsoft.com/office/drawing/2014/main" id="{80135F70-8A8E-492E-AA0B-B05468ED266A}"/>
                  </a:ext>
                </a:extLst>
              </p:cNvPr>
              <p:cNvSpPr txBox="1">
                <a:spLocks noRot="1" noChangeAspect="1" noMove="1" noResize="1" noEditPoints="1" noAdjustHandles="1" noChangeArrowheads="1" noChangeShapeType="1" noTextEdit="1"/>
              </p:cNvSpPr>
              <p:nvPr/>
            </p:nvSpPr>
            <p:spPr>
              <a:xfrm>
                <a:off x="8203006" y="3970926"/>
                <a:ext cx="661143" cy="30777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0E632E53-E2C2-4F23-B1F8-6E8A7FFC0EDB}"/>
                  </a:ext>
                </a:extLst>
              </p:cNvPr>
              <p:cNvSpPr txBox="1"/>
              <p:nvPr/>
            </p:nvSpPr>
            <p:spPr>
              <a:xfrm>
                <a:off x="8204485" y="4318634"/>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m:t>
                      </m:r>
                    </m:oMath>
                  </m:oMathPara>
                </a14:m>
                <a:endParaRPr lang="en-GB" sz="1400" dirty="0"/>
              </a:p>
            </p:txBody>
          </p:sp>
        </mc:Choice>
        <mc:Fallback xmlns="">
          <p:sp>
            <p:nvSpPr>
              <p:cNvPr id="52" name="テキスト ボックス 51">
                <a:extLst>
                  <a:ext uri="{FF2B5EF4-FFF2-40B4-BE49-F238E27FC236}">
                    <a16:creationId xmlns:a16="http://schemas.microsoft.com/office/drawing/2014/main" id="{0E632E53-E2C2-4F23-B1F8-6E8A7FFC0EDB}"/>
                  </a:ext>
                </a:extLst>
              </p:cNvPr>
              <p:cNvSpPr txBox="1">
                <a:spLocks noRot="1" noChangeAspect="1" noMove="1" noResize="1" noEditPoints="1" noAdjustHandles="1" noChangeArrowheads="1" noChangeShapeType="1" noTextEdit="1"/>
              </p:cNvSpPr>
              <p:nvPr/>
            </p:nvSpPr>
            <p:spPr>
              <a:xfrm>
                <a:off x="8204485" y="4318634"/>
                <a:ext cx="668709" cy="307777"/>
              </a:xfrm>
              <a:prstGeom prst="rect">
                <a:avLst/>
              </a:prstGeom>
              <a:blipFill>
                <a:blip r:embed="rId9"/>
                <a:stretch>
                  <a:fillRect/>
                </a:stretch>
              </a:blipFill>
            </p:spPr>
            <p:txBody>
              <a:bodyPr/>
              <a:lstStyle/>
              <a:p>
                <a:r>
                  <a:rPr lang="en-GB">
                    <a:noFill/>
                  </a:rPr>
                  <a:t> </a:t>
                </a:r>
              </a:p>
            </p:txBody>
          </p:sp>
        </mc:Fallback>
      </mc:AlternateContent>
      <p:cxnSp>
        <p:nvCxnSpPr>
          <p:cNvPr id="53" name="直線矢印コネクタ 52">
            <a:extLst>
              <a:ext uri="{FF2B5EF4-FFF2-40B4-BE49-F238E27FC236}">
                <a16:creationId xmlns:a16="http://schemas.microsoft.com/office/drawing/2014/main" id="{03B5B3EC-E999-4A9E-805D-F315DDA400C2}"/>
              </a:ext>
            </a:extLst>
          </p:cNvPr>
          <p:cNvCxnSpPr>
            <a:cxnSpLocks/>
          </p:cNvCxnSpPr>
          <p:nvPr/>
        </p:nvCxnSpPr>
        <p:spPr>
          <a:xfrm flipV="1">
            <a:off x="7760802" y="39589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7379924F-3038-4F6E-AFCB-000EC1F7E0DD}"/>
                  </a:ext>
                </a:extLst>
              </p:cNvPr>
              <p:cNvSpPr txBox="1"/>
              <p:nvPr/>
            </p:nvSpPr>
            <p:spPr>
              <a:xfrm>
                <a:off x="7648954" y="55330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54" name="テキスト ボックス 53">
                <a:extLst>
                  <a:ext uri="{FF2B5EF4-FFF2-40B4-BE49-F238E27FC236}">
                    <a16:creationId xmlns:a16="http://schemas.microsoft.com/office/drawing/2014/main" id="{7379924F-3038-4F6E-AFCB-000EC1F7E0DD}"/>
                  </a:ext>
                </a:extLst>
              </p:cNvPr>
              <p:cNvSpPr txBox="1">
                <a:spLocks noRot="1" noChangeAspect="1" noMove="1" noResize="1" noEditPoints="1" noAdjustHandles="1" noChangeArrowheads="1" noChangeShapeType="1" noTextEdit="1"/>
              </p:cNvSpPr>
              <p:nvPr/>
            </p:nvSpPr>
            <p:spPr>
              <a:xfrm>
                <a:off x="7648954" y="5533056"/>
                <a:ext cx="275514" cy="2616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C3F12599-3576-48B0-9A51-4C1E2CDDDC79}"/>
                  </a:ext>
                </a:extLst>
              </p:cNvPr>
              <p:cNvSpPr txBox="1"/>
              <p:nvPr/>
            </p:nvSpPr>
            <p:spPr>
              <a:xfrm>
                <a:off x="8036389" y="3653532"/>
                <a:ext cx="11076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𝑍</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55" name="テキスト ボックス 54">
                <a:extLst>
                  <a:ext uri="{FF2B5EF4-FFF2-40B4-BE49-F238E27FC236}">
                    <a16:creationId xmlns:a16="http://schemas.microsoft.com/office/drawing/2014/main" id="{C3F12599-3576-48B0-9A51-4C1E2CDDDC79}"/>
                  </a:ext>
                </a:extLst>
              </p:cNvPr>
              <p:cNvSpPr txBox="1">
                <a:spLocks noRot="1" noChangeAspect="1" noMove="1" noResize="1" noEditPoints="1" noAdjustHandles="1" noChangeArrowheads="1" noChangeShapeType="1" noTextEdit="1"/>
              </p:cNvSpPr>
              <p:nvPr/>
            </p:nvSpPr>
            <p:spPr>
              <a:xfrm>
                <a:off x="8036389" y="3653532"/>
                <a:ext cx="1107611" cy="307777"/>
              </a:xfrm>
              <a:prstGeom prst="rect">
                <a:avLst/>
              </a:prstGeom>
              <a:blipFill>
                <a:blip r:embed="rId11"/>
                <a:stretch>
                  <a:fillRect b="-7843"/>
                </a:stretch>
              </a:blipFill>
            </p:spPr>
            <p:txBody>
              <a:bodyPr/>
              <a:lstStyle/>
              <a:p>
                <a:r>
                  <a:rPr lang="en-GB">
                    <a:noFill/>
                  </a:rPr>
                  <a:t> </a:t>
                </a:r>
              </a:p>
            </p:txBody>
          </p:sp>
        </mc:Fallback>
      </mc:AlternateContent>
      <p:cxnSp>
        <p:nvCxnSpPr>
          <p:cNvPr id="56" name="直線矢印コネクタ 55">
            <a:extLst>
              <a:ext uri="{FF2B5EF4-FFF2-40B4-BE49-F238E27FC236}">
                <a16:creationId xmlns:a16="http://schemas.microsoft.com/office/drawing/2014/main" id="{408DCD09-E3F3-4E2D-BAE3-66DB9016E0EB}"/>
              </a:ext>
            </a:extLst>
          </p:cNvPr>
          <p:cNvCxnSpPr>
            <a:cxnSpLocks/>
            <a:endCxn id="50" idx="2"/>
          </p:cNvCxnSpPr>
          <p:nvPr/>
        </p:nvCxnSpPr>
        <p:spPr>
          <a:xfrm flipH="1" flipV="1">
            <a:off x="8125796" y="5227197"/>
            <a:ext cx="3986" cy="318038"/>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F8E47C0F-C19A-4FCB-A088-5DFE36ACAC5B}"/>
                  </a:ext>
                </a:extLst>
              </p:cNvPr>
              <p:cNvSpPr txBox="1"/>
              <p:nvPr/>
            </p:nvSpPr>
            <p:spPr>
              <a:xfrm>
                <a:off x="8008196" y="5531503"/>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7" name="テキスト ボックス 56">
                <a:extLst>
                  <a:ext uri="{FF2B5EF4-FFF2-40B4-BE49-F238E27FC236}">
                    <a16:creationId xmlns:a16="http://schemas.microsoft.com/office/drawing/2014/main" id="{F8E47C0F-C19A-4FCB-A088-5DFE36ACAC5B}"/>
                  </a:ext>
                </a:extLst>
              </p:cNvPr>
              <p:cNvSpPr txBox="1">
                <a:spLocks noRot="1" noChangeAspect="1" noMove="1" noResize="1" noEditPoints="1" noAdjustHandles="1" noChangeArrowheads="1" noChangeShapeType="1" noTextEdit="1"/>
              </p:cNvSpPr>
              <p:nvPr/>
            </p:nvSpPr>
            <p:spPr>
              <a:xfrm>
                <a:off x="8008196" y="5531503"/>
                <a:ext cx="268826" cy="261610"/>
              </a:xfrm>
              <a:prstGeom prst="rect">
                <a:avLst/>
              </a:prstGeom>
              <a:blipFill>
                <a:blip r:embed="rId12"/>
                <a:stretch>
                  <a:fillRect/>
                </a:stretch>
              </a:blipFill>
            </p:spPr>
            <p:txBody>
              <a:bodyPr/>
              <a:lstStyle/>
              <a:p>
                <a:r>
                  <a:rPr lang="en-GB">
                    <a:noFill/>
                  </a:rPr>
                  <a:t> </a:t>
                </a:r>
              </a:p>
            </p:txBody>
          </p:sp>
        </mc:Fallback>
      </mc:AlternateContent>
      <p:sp>
        <p:nvSpPr>
          <p:cNvPr id="58" name="テキスト ボックス 57">
            <a:extLst>
              <a:ext uri="{FF2B5EF4-FFF2-40B4-BE49-F238E27FC236}">
                <a16:creationId xmlns:a16="http://schemas.microsoft.com/office/drawing/2014/main" id="{1438E363-C2CA-4F49-A2D6-BD80A33A03BD}"/>
              </a:ext>
            </a:extLst>
          </p:cNvPr>
          <p:cNvSpPr txBox="1"/>
          <p:nvPr/>
        </p:nvSpPr>
        <p:spPr>
          <a:xfrm>
            <a:off x="8242958" y="5038671"/>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0.2</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F9D3FFA-D0BB-4C37-A9A6-7FC80898808C}"/>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9" name="テキスト ボックス 58">
                <a:extLst>
                  <a:ext uri="{FF2B5EF4-FFF2-40B4-BE49-F238E27FC236}">
                    <a16:creationId xmlns:a16="http://schemas.microsoft.com/office/drawing/2014/main" id="{4F9D3FFA-D0BB-4C37-A9A6-7FC80898808C}"/>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13"/>
                <a:stretch>
                  <a:fillRect/>
                </a:stretch>
              </a:blipFill>
              <a:ln w="25400">
                <a:solidFill>
                  <a:schemeClr val="tx1"/>
                </a:solidFill>
              </a:ln>
            </p:spPr>
            <p:txBody>
              <a:bodyPr/>
              <a:lstStyle/>
              <a:p>
                <a:r>
                  <a:rPr lang="en-GB">
                    <a:noFill/>
                  </a:rPr>
                  <a:t> </a:t>
                </a:r>
              </a:p>
            </p:txBody>
          </p:sp>
        </mc:Fallback>
      </mc:AlternateContent>
      <p:pic>
        <p:nvPicPr>
          <p:cNvPr id="60" name="図 59">
            <a:extLst>
              <a:ext uri="{FF2B5EF4-FFF2-40B4-BE49-F238E27FC236}">
                <a16:creationId xmlns:a16="http://schemas.microsoft.com/office/drawing/2014/main" id="{AFE8C370-2203-4C86-BC06-0232E8771F18}"/>
              </a:ext>
            </a:extLst>
          </p:cNvPr>
          <p:cNvPicPr>
            <a:picLocks noChangeAspect="1"/>
          </p:cNvPicPr>
          <p:nvPr/>
        </p:nvPicPr>
        <p:blipFill rotWithShape="1">
          <a:blip r:embed="rId14"/>
          <a:srcRect l="36869" t="34317" r="36398" b="36464"/>
          <a:stretch/>
        </p:blipFill>
        <p:spPr>
          <a:xfrm>
            <a:off x="850800" y="4941576"/>
            <a:ext cx="2448660" cy="1505472"/>
          </a:xfrm>
          <a:prstGeom prst="rect">
            <a:avLst/>
          </a:prstGeom>
        </p:spPr>
      </p:pic>
      <p:sp>
        <p:nvSpPr>
          <p:cNvPr id="61" name="正方形/長方形 60">
            <a:extLst>
              <a:ext uri="{FF2B5EF4-FFF2-40B4-BE49-F238E27FC236}">
                <a16:creationId xmlns:a16="http://schemas.microsoft.com/office/drawing/2014/main" id="{20192B19-980C-483B-B5BA-FEB08F82D75D}"/>
              </a:ext>
            </a:extLst>
          </p:cNvPr>
          <p:cNvSpPr/>
          <p:nvPr/>
        </p:nvSpPr>
        <p:spPr>
          <a:xfrm>
            <a:off x="873247" y="5788701"/>
            <a:ext cx="1184154" cy="22473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55C811C5-E950-4C6A-BA3B-9AC4FD504034}"/>
                  </a:ext>
                </a:extLst>
              </p:cNvPr>
              <p:cNvSpPr txBox="1"/>
              <p:nvPr/>
            </p:nvSpPr>
            <p:spPr>
              <a:xfrm>
                <a:off x="7937101" y="5529209"/>
                <a:ext cx="51096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0.8416</m:t>
                      </m:r>
                    </m:oMath>
                  </m:oMathPara>
                </a14:m>
                <a:endParaRPr lang="en-GB" sz="1100" dirty="0">
                  <a:solidFill>
                    <a:srgbClr val="0000FF"/>
                  </a:solidFill>
                  <a:latin typeface="Comic Sans MS" panose="030F0702030302020204" pitchFamily="66" charset="0"/>
                </a:endParaRPr>
              </a:p>
            </p:txBody>
          </p:sp>
        </mc:Choice>
        <mc:Fallback xmlns="">
          <p:sp>
            <p:nvSpPr>
              <p:cNvPr id="62" name="テキスト ボックス 61">
                <a:extLst>
                  <a:ext uri="{FF2B5EF4-FFF2-40B4-BE49-F238E27FC236}">
                    <a16:creationId xmlns:a16="http://schemas.microsoft.com/office/drawing/2014/main" id="{55C811C5-E950-4C6A-BA3B-9AC4FD504034}"/>
                  </a:ext>
                </a:extLst>
              </p:cNvPr>
              <p:cNvSpPr txBox="1">
                <a:spLocks noRot="1" noChangeAspect="1" noMove="1" noResize="1" noEditPoints="1" noAdjustHandles="1" noChangeArrowheads="1" noChangeShapeType="1" noTextEdit="1"/>
              </p:cNvSpPr>
              <p:nvPr/>
            </p:nvSpPr>
            <p:spPr>
              <a:xfrm>
                <a:off x="7937101" y="5529209"/>
                <a:ext cx="510964" cy="261610"/>
              </a:xfrm>
              <a:prstGeom prst="rect">
                <a:avLst/>
              </a:prstGeom>
              <a:blipFill>
                <a:blip r:embed="rId15"/>
                <a:stretch>
                  <a:fillRect l="-4762"/>
                </a:stretch>
              </a:blipFill>
            </p:spPr>
            <p:txBody>
              <a:bodyPr/>
              <a:lstStyle/>
              <a:p>
                <a:r>
                  <a:rPr lang="en-GB">
                    <a:noFill/>
                  </a:rPr>
                  <a:t> </a:t>
                </a:r>
              </a:p>
            </p:txBody>
          </p:sp>
        </mc:Fallback>
      </mc:AlternateContent>
      <p:sp>
        <p:nvSpPr>
          <p:cNvPr id="64" name="テキスト ボックス 63">
            <a:extLst>
              <a:ext uri="{FF2B5EF4-FFF2-40B4-BE49-F238E27FC236}">
                <a16:creationId xmlns:a16="http://schemas.microsoft.com/office/drawing/2014/main" id="{DC230C3F-A3B0-418D-915F-A6E14B8F0A51}"/>
              </a:ext>
            </a:extLst>
          </p:cNvPr>
          <p:cNvSpPr txBox="1"/>
          <p:nvPr/>
        </p:nvSpPr>
        <p:spPr>
          <a:xfrm>
            <a:off x="3992879" y="1348740"/>
            <a:ext cx="2590801" cy="138499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We now know that the point 20 on the original distribution is 0.8416 standard deviations above the mean…</a:t>
            </a:r>
          </a:p>
          <a:p>
            <a:pPr algn="ctr"/>
            <a:endParaRPr lang="en-US"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sym typeface="Wingdings" panose="05000000000000000000" pitchFamily="2" charset="2"/>
              </a:rPr>
              <a:t> Use the formula above to find what the mean is…</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874FB700-09AC-4EC1-9B60-EB3B6AFCA2B2}"/>
                  </a:ext>
                </a:extLst>
              </p:cNvPr>
              <p:cNvSpPr txBox="1"/>
              <p:nvPr/>
            </p:nvSpPr>
            <p:spPr>
              <a:xfrm>
                <a:off x="4298271" y="2984376"/>
                <a:ext cx="795602" cy="36894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𝑧</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r>
                            <a:rPr lang="en-US" sz="1400" b="0" i="1" smtClean="0">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874FB700-09AC-4EC1-9B60-EB3B6AFCA2B2}"/>
                  </a:ext>
                </a:extLst>
              </p:cNvPr>
              <p:cNvSpPr txBox="1">
                <a:spLocks noRot="1" noChangeAspect="1" noMove="1" noResize="1" noEditPoints="1" noAdjustHandles="1" noChangeArrowheads="1" noChangeShapeType="1" noTextEdit="1"/>
              </p:cNvSpPr>
              <p:nvPr/>
            </p:nvSpPr>
            <p:spPr>
              <a:xfrm>
                <a:off x="4298271" y="2984376"/>
                <a:ext cx="795602" cy="368947"/>
              </a:xfrm>
              <a:prstGeom prst="rect">
                <a:avLst/>
              </a:prstGeom>
              <a:blipFill>
                <a:blip r:embed="rId16"/>
                <a:stretch>
                  <a:fillRect l="-1527" t="-3333" r="-3817" b="-1000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35D14B5C-C7DE-413F-AB51-E4177319C485}"/>
                  </a:ext>
                </a:extLst>
              </p:cNvPr>
              <p:cNvSpPr txBox="1"/>
              <p:nvPr/>
            </p:nvSpPr>
            <p:spPr>
              <a:xfrm>
                <a:off x="3855867" y="3580659"/>
                <a:ext cx="1336904" cy="404726"/>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0.8416=</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20−</m:t>
                          </m:r>
                          <m:r>
                            <a:rPr lang="en-US" sz="1400" b="0" i="1" smtClean="0">
                              <a:latin typeface="Cambria Math" panose="02040503050406030204" pitchFamily="18" charset="0"/>
                              <a:ea typeface="Cambria Math" panose="02040503050406030204" pitchFamily="18" charset="0"/>
                            </a:rPr>
                            <m:t>𝜇</m:t>
                          </m:r>
                        </m:num>
                        <m:den>
                          <m:r>
                            <a:rPr lang="en-US" sz="1400" b="0" i="1" smtClean="0">
                              <a:latin typeface="Cambria Math" panose="02040503050406030204" pitchFamily="18" charset="0"/>
                              <a:ea typeface="Cambria Math" panose="02040503050406030204" pitchFamily="18" charset="0"/>
                            </a:rPr>
                            <m:t>3</m:t>
                          </m:r>
                        </m:den>
                      </m:f>
                    </m:oMath>
                  </m:oMathPara>
                </a14:m>
                <a:endParaRPr lang="en-GB" sz="1400" dirty="0">
                  <a:latin typeface="Comic Sans MS" panose="030F0702030302020204" pitchFamily="66" charset="0"/>
                </a:endParaRPr>
              </a:p>
            </p:txBody>
          </p:sp>
        </mc:Choice>
        <mc:Fallback xmlns="">
          <p:sp>
            <p:nvSpPr>
              <p:cNvPr id="66" name="テキスト ボックス 65">
                <a:extLst>
                  <a:ext uri="{FF2B5EF4-FFF2-40B4-BE49-F238E27FC236}">
                    <a16:creationId xmlns:a16="http://schemas.microsoft.com/office/drawing/2014/main" id="{35D14B5C-C7DE-413F-AB51-E4177319C485}"/>
                  </a:ext>
                </a:extLst>
              </p:cNvPr>
              <p:cNvSpPr txBox="1">
                <a:spLocks noRot="1" noChangeAspect="1" noMove="1" noResize="1" noEditPoints="1" noAdjustHandles="1" noChangeArrowheads="1" noChangeShapeType="1" noTextEdit="1"/>
              </p:cNvSpPr>
              <p:nvPr/>
            </p:nvSpPr>
            <p:spPr>
              <a:xfrm>
                <a:off x="3855867" y="3580659"/>
                <a:ext cx="1336904" cy="404726"/>
              </a:xfrm>
              <a:prstGeom prst="rect">
                <a:avLst/>
              </a:prstGeom>
              <a:blipFill>
                <a:blip r:embed="rId17"/>
                <a:stretch>
                  <a:fillRect l="-2283" r="-1826" b="-1194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D3E62E36-3737-43CA-A048-EA1A03B47FE8}"/>
                  </a:ext>
                </a:extLst>
              </p:cNvPr>
              <p:cNvSpPr txBox="1"/>
              <p:nvPr/>
            </p:nvSpPr>
            <p:spPr>
              <a:xfrm>
                <a:off x="3848469" y="4230208"/>
                <a:ext cx="1336904"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2.5248=</m:t>
                      </m:r>
                      <m:r>
                        <a:rPr lang="en-US" sz="1400" i="1">
                          <a:latin typeface="Cambria Math" panose="02040503050406030204" pitchFamily="18" charset="0"/>
                        </a:rPr>
                        <m:t>20−</m:t>
                      </m:r>
                      <m:r>
                        <a:rPr lang="en-US" sz="1400" i="1">
                          <a:latin typeface="Cambria Math" panose="02040503050406030204" pitchFamily="18" charset="0"/>
                          <a:ea typeface="Cambria Math" panose="02040503050406030204" pitchFamily="18" charset="0"/>
                        </a:rPr>
                        <m:t>𝜇</m:t>
                      </m:r>
                    </m:oMath>
                  </m:oMathPara>
                </a14:m>
                <a:endParaRPr lang="en-GB" sz="1400" dirty="0">
                  <a:latin typeface="Comic Sans MS" panose="030F0702030302020204" pitchFamily="66" charset="0"/>
                </a:endParaRPr>
              </a:p>
            </p:txBody>
          </p:sp>
        </mc:Choice>
        <mc:Fallback xmlns="">
          <p:sp>
            <p:nvSpPr>
              <p:cNvPr id="67" name="テキスト ボックス 66">
                <a:extLst>
                  <a:ext uri="{FF2B5EF4-FFF2-40B4-BE49-F238E27FC236}">
                    <a16:creationId xmlns:a16="http://schemas.microsoft.com/office/drawing/2014/main" id="{D3E62E36-3737-43CA-A048-EA1A03B47FE8}"/>
                  </a:ext>
                </a:extLst>
              </p:cNvPr>
              <p:cNvSpPr txBox="1">
                <a:spLocks noRot="1" noChangeAspect="1" noMove="1" noResize="1" noEditPoints="1" noAdjustHandles="1" noChangeArrowheads="1" noChangeShapeType="1" noTextEdit="1"/>
              </p:cNvSpPr>
              <p:nvPr/>
            </p:nvSpPr>
            <p:spPr>
              <a:xfrm>
                <a:off x="3848469" y="4230208"/>
                <a:ext cx="1336904" cy="215444"/>
              </a:xfrm>
              <a:prstGeom prst="rect">
                <a:avLst/>
              </a:prstGeom>
              <a:blipFill>
                <a:blip r:embed="rId18"/>
                <a:stretch>
                  <a:fillRect l="-2273" r="-1818" b="-25714"/>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65C8C213-C63A-4C73-9C7E-6A2F75735CE2}"/>
                  </a:ext>
                </a:extLst>
              </p:cNvPr>
              <p:cNvSpPr txBox="1"/>
              <p:nvPr/>
            </p:nvSpPr>
            <p:spPr>
              <a:xfrm>
                <a:off x="4276076" y="4746592"/>
                <a:ext cx="1210323" cy="215444"/>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=17.5 (3</m:t>
                      </m:r>
                      <m:r>
                        <a:rPr lang="en-US" sz="1400" b="0" i="1" smtClean="0">
                          <a:latin typeface="Cambria Math" panose="02040503050406030204" pitchFamily="18" charset="0"/>
                          <a:ea typeface="Cambria Math" panose="02040503050406030204" pitchFamily="18" charset="0"/>
                        </a:rPr>
                        <m:t>𝑠𝑓</m:t>
                      </m:r>
                      <m:r>
                        <a:rPr lang="en-US" sz="1400" b="0" i="1" smtClean="0">
                          <a:latin typeface="Cambria Math" panose="02040503050406030204" pitchFamily="18" charset="0"/>
                          <a:ea typeface="Cambria Math" panose="02040503050406030204" pitchFamily="18" charset="0"/>
                        </a:rPr>
                        <m:t>)</m:t>
                      </m:r>
                    </m:oMath>
                  </m:oMathPara>
                </a14:m>
                <a:endParaRPr lang="en-GB" sz="1400" dirty="0">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65C8C213-C63A-4C73-9C7E-6A2F75735CE2}"/>
                  </a:ext>
                </a:extLst>
              </p:cNvPr>
              <p:cNvSpPr txBox="1">
                <a:spLocks noRot="1" noChangeAspect="1" noMove="1" noResize="1" noEditPoints="1" noAdjustHandles="1" noChangeArrowheads="1" noChangeShapeType="1" noTextEdit="1"/>
              </p:cNvSpPr>
              <p:nvPr/>
            </p:nvSpPr>
            <p:spPr>
              <a:xfrm>
                <a:off x="4276076" y="4746592"/>
                <a:ext cx="1210323" cy="215444"/>
              </a:xfrm>
              <a:prstGeom prst="rect">
                <a:avLst/>
              </a:prstGeom>
              <a:blipFill>
                <a:blip r:embed="rId19"/>
                <a:stretch>
                  <a:fillRect l="-2010" r="-3518" b="-34286"/>
                </a:stretch>
              </a:blipFill>
              <a:ln w="25400">
                <a:noFill/>
              </a:ln>
            </p:spPr>
            <p:txBody>
              <a:bodyPr/>
              <a:lstStyle/>
              <a:p>
                <a:r>
                  <a:rPr lang="en-GB">
                    <a:noFill/>
                  </a:rPr>
                  <a:t> </a:t>
                </a:r>
              </a:p>
            </p:txBody>
          </p:sp>
        </mc:Fallback>
      </mc:AlternateContent>
      <p:sp>
        <p:nvSpPr>
          <p:cNvPr id="69" name="円弧 68">
            <a:extLst>
              <a:ext uri="{FF2B5EF4-FFF2-40B4-BE49-F238E27FC236}">
                <a16:creationId xmlns:a16="http://schemas.microsoft.com/office/drawing/2014/main" id="{57E0EF9F-2688-4D67-BFBE-69A384AA25B3}"/>
              </a:ext>
            </a:extLst>
          </p:cNvPr>
          <p:cNvSpPr/>
          <p:nvPr/>
        </p:nvSpPr>
        <p:spPr>
          <a:xfrm>
            <a:off x="5141446" y="3236440"/>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テキスト ボックス 69">
            <a:extLst>
              <a:ext uri="{FF2B5EF4-FFF2-40B4-BE49-F238E27FC236}">
                <a16:creationId xmlns:a16="http://schemas.microsoft.com/office/drawing/2014/main" id="{3AA28D56-CAEA-413C-A80A-6D04792BB7B3}"/>
              </a:ext>
            </a:extLst>
          </p:cNvPr>
          <p:cNvSpPr txBox="1"/>
          <p:nvPr/>
        </p:nvSpPr>
        <p:spPr>
          <a:xfrm>
            <a:off x="5198171" y="3285336"/>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71" name="円弧 70">
            <a:extLst>
              <a:ext uri="{FF2B5EF4-FFF2-40B4-BE49-F238E27FC236}">
                <a16:creationId xmlns:a16="http://schemas.microsoft.com/office/drawing/2014/main" id="{4187B150-397B-4456-852C-0BE0C69600EB}"/>
              </a:ext>
            </a:extLst>
          </p:cNvPr>
          <p:cNvSpPr/>
          <p:nvPr/>
        </p:nvSpPr>
        <p:spPr>
          <a:xfrm>
            <a:off x="5240580" y="3814969"/>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円弧 71">
            <a:extLst>
              <a:ext uri="{FF2B5EF4-FFF2-40B4-BE49-F238E27FC236}">
                <a16:creationId xmlns:a16="http://schemas.microsoft.com/office/drawing/2014/main" id="{0BE3FD71-028D-4EEA-8FB2-4B0FF3F007B0}"/>
              </a:ext>
            </a:extLst>
          </p:cNvPr>
          <p:cNvSpPr/>
          <p:nvPr/>
        </p:nvSpPr>
        <p:spPr>
          <a:xfrm>
            <a:off x="5410735" y="4340231"/>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テキスト ボックス 72">
            <a:extLst>
              <a:ext uri="{FF2B5EF4-FFF2-40B4-BE49-F238E27FC236}">
                <a16:creationId xmlns:a16="http://schemas.microsoft.com/office/drawing/2014/main" id="{3E04187C-21A2-4349-A289-6A8752351CA7}"/>
              </a:ext>
            </a:extLst>
          </p:cNvPr>
          <p:cNvSpPr txBox="1"/>
          <p:nvPr/>
        </p:nvSpPr>
        <p:spPr>
          <a:xfrm>
            <a:off x="5366846" y="3844629"/>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by 3</a:t>
            </a:r>
            <a:endParaRPr lang="en-GB" sz="1200" dirty="0">
              <a:solidFill>
                <a:srgbClr val="FF0000"/>
              </a:solidFill>
              <a:latin typeface="Comic Sans MS" panose="030F0702030302020204" pitchFamily="66" charset="0"/>
            </a:endParaRPr>
          </a:p>
        </p:txBody>
      </p:sp>
      <p:sp>
        <p:nvSpPr>
          <p:cNvPr id="74" name="テキスト ボックス 73">
            <a:extLst>
              <a:ext uri="{FF2B5EF4-FFF2-40B4-BE49-F238E27FC236}">
                <a16:creationId xmlns:a16="http://schemas.microsoft.com/office/drawing/2014/main" id="{CF27CEB7-6FE0-4FE8-896D-A40CC87619F4}"/>
              </a:ext>
            </a:extLst>
          </p:cNvPr>
          <p:cNvSpPr txBox="1"/>
          <p:nvPr/>
        </p:nvSpPr>
        <p:spPr>
          <a:xfrm>
            <a:off x="5606543" y="4492699"/>
            <a:ext cx="91177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Rearrange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BD795299-7DD8-4546-B85E-D7333EA5AE3F}"/>
                  </a:ext>
                </a:extLst>
              </p:cNvPr>
              <p:cNvSpPr txBox="1"/>
              <p:nvPr/>
            </p:nvSpPr>
            <p:spPr>
              <a:xfrm>
                <a:off x="3342737" y="5238423"/>
                <a:ext cx="3200106" cy="1015663"/>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So we found that the 20 must be 0.8416 standard deviations above the mean</a:t>
                </a:r>
              </a:p>
              <a:p>
                <a:pPr algn="ctr"/>
                <a:endParaRPr lang="en-US"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sym typeface="Wingdings" panose="05000000000000000000" pitchFamily="2" charset="2"/>
                  </a:rPr>
                  <a:t> We then subtracted 0.8416 standard deviations from this (</a:t>
                </a:r>
                <a14:m>
                  <m:oMath xmlns:m="http://schemas.openxmlformats.org/officeDocument/2006/math">
                    <m:r>
                      <a:rPr lang="en-US" sz="1200" b="0" i="1" smtClean="0">
                        <a:solidFill>
                          <a:srgbClr val="FF0000"/>
                        </a:solidFill>
                        <a:latin typeface="Cambria Math" panose="02040503050406030204" pitchFamily="18" charset="0"/>
                        <a:sym typeface="Wingdings" panose="05000000000000000000" pitchFamily="2" charset="2"/>
                      </a:rPr>
                      <m:t>0.8416</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×3)</m:t>
                    </m:r>
                  </m:oMath>
                </a14:m>
                <a:endParaRPr lang="en-GB" sz="1200" dirty="0">
                  <a:solidFill>
                    <a:srgbClr val="FF0000"/>
                  </a:solidFill>
                  <a:latin typeface="Comic Sans MS" panose="030F0702030302020204" pitchFamily="66" charset="0"/>
                </a:endParaRPr>
              </a:p>
            </p:txBody>
          </p:sp>
        </mc:Choice>
        <mc:Fallback xmlns="">
          <p:sp>
            <p:nvSpPr>
              <p:cNvPr id="75" name="テキスト ボックス 74">
                <a:extLst>
                  <a:ext uri="{FF2B5EF4-FFF2-40B4-BE49-F238E27FC236}">
                    <a16:creationId xmlns:a16="http://schemas.microsoft.com/office/drawing/2014/main" id="{BD795299-7DD8-4546-B85E-D7333EA5AE3F}"/>
                  </a:ext>
                </a:extLst>
              </p:cNvPr>
              <p:cNvSpPr txBox="1">
                <a:spLocks noRot="1" noChangeAspect="1" noMove="1" noResize="1" noEditPoints="1" noAdjustHandles="1" noChangeArrowheads="1" noChangeShapeType="1" noTextEdit="1"/>
              </p:cNvSpPr>
              <p:nvPr/>
            </p:nvSpPr>
            <p:spPr>
              <a:xfrm>
                <a:off x="3342737" y="5238423"/>
                <a:ext cx="3200106" cy="1015663"/>
              </a:xfrm>
              <a:prstGeom prst="rect">
                <a:avLst/>
              </a:prstGeom>
              <a:blipFill>
                <a:blip r:embed="rId20"/>
                <a:stretch>
                  <a:fillRect b="-3593"/>
                </a:stretch>
              </a:blipFill>
            </p:spPr>
            <p:txBody>
              <a:bodyPr/>
              <a:lstStyle/>
              <a:p>
                <a:r>
                  <a:rPr lang="en-GB">
                    <a:noFill/>
                  </a:rPr>
                  <a:t> </a:t>
                </a:r>
              </a:p>
            </p:txBody>
          </p:sp>
        </mc:Fallback>
      </mc:AlternateContent>
    </p:spTree>
    <p:extLst>
      <p:ext uri="{BB962C8B-B14F-4D97-AF65-F5344CB8AC3E}">
        <p14:creationId xmlns:p14="http://schemas.microsoft.com/office/powerpoint/2010/main" val="28874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linds(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linds(horizont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linds(horizontal)">
                                      <p:cBhvr>
                                        <p:cTn id="63" dur="500"/>
                                        <p:tgtEl>
                                          <p:spTgt spid="55"/>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linds(horizontal)">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linds(horizontal)">
                                      <p:cBhvr>
                                        <p:cTn id="73" dur="5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blinds(horizontal)">
                                      <p:cBhvr>
                                        <p:cTn id="78" dur="500"/>
                                        <p:tgtEl>
                                          <p:spTgt spid="53"/>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blinds(horizontal)">
                                      <p:cBhvr>
                                        <p:cTn id="81" dur="5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blinds(horizontal)">
                                      <p:cBhvr>
                                        <p:cTn id="86" dur="500"/>
                                        <p:tgtEl>
                                          <p:spTgt spid="56"/>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blinds(horizontal)">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blinds(horizontal)">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blinds(horizontal)">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6" end="6"/>
                                            </p:txEl>
                                          </p:spTgt>
                                        </p:tgtEl>
                                        <p:attrNameLst>
                                          <p:attrName>style.visibility</p:attrName>
                                        </p:attrNameLst>
                                      </p:cBhvr>
                                      <p:to>
                                        <p:strVal val="visible"/>
                                      </p:to>
                                    </p:set>
                                    <p:animEffect transition="in" filter="blinds(horizontal)">
                                      <p:cBhvr>
                                        <p:cTn id="104" dur="500"/>
                                        <p:tgtEl>
                                          <p:spTgt spid="3">
                                            <p:txEl>
                                              <p:pRg st="6" end="6"/>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blinds(horizontal)">
                                      <p:cBhvr>
                                        <p:cTn id="109" dur="500"/>
                                        <p:tgtEl>
                                          <p:spTgt spid="60"/>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linds(horizontal)">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xit" presetSubtype="10" fill="hold" grpId="1" nodeType="clickEffect">
                                  <p:stCondLst>
                                    <p:cond delay="0"/>
                                  </p:stCondLst>
                                  <p:childTnLst>
                                    <p:animEffect transition="out" filter="blinds(horizontal)">
                                      <p:cBhvr>
                                        <p:cTn id="118" dur="500"/>
                                        <p:tgtEl>
                                          <p:spTgt spid="57"/>
                                        </p:tgtEl>
                                      </p:cBhvr>
                                    </p:animEffect>
                                    <p:set>
                                      <p:cBhvr>
                                        <p:cTn id="119" dur="1" fill="hold">
                                          <p:stCondLst>
                                            <p:cond delay="499"/>
                                          </p:stCondLst>
                                        </p:cTn>
                                        <p:tgtEl>
                                          <p:spTgt spid="57"/>
                                        </p:tgtEl>
                                        <p:attrNameLst>
                                          <p:attrName>style.visibility</p:attrName>
                                        </p:attrNameLst>
                                      </p:cBhvr>
                                      <p:to>
                                        <p:strVal val="hidden"/>
                                      </p:to>
                                    </p:set>
                                  </p:childTnLst>
                                </p:cTn>
                              </p:par>
                              <p:par>
                                <p:cTn id="120" presetID="3" presetClass="entr" presetSubtype="10" fill="hold" grpId="0" nodeType="with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blinds(horizontal)">
                                      <p:cBhvr>
                                        <p:cTn id="122" dur="500"/>
                                        <p:tgtEl>
                                          <p:spTgt spid="62"/>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64">
                                            <p:txEl>
                                              <p:pRg st="0" end="0"/>
                                            </p:txEl>
                                          </p:spTgt>
                                        </p:tgtEl>
                                        <p:attrNameLst>
                                          <p:attrName>style.visibility</p:attrName>
                                        </p:attrNameLst>
                                      </p:cBhvr>
                                      <p:to>
                                        <p:strVal val="visible"/>
                                      </p:to>
                                    </p:set>
                                    <p:animEffect transition="in" filter="blinds(horizontal)">
                                      <p:cBhvr>
                                        <p:cTn id="127" dur="500"/>
                                        <p:tgtEl>
                                          <p:spTgt spid="64">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64">
                                            <p:txEl>
                                              <p:pRg st="2" end="2"/>
                                            </p:txEl>
                                          </p:spTgt>
                                        </p:tgtEl>
                                        <p:attrNameLst>
                                          <p:attrName>style.visibility</p:attrName>
                                        </p:attrNameLst>
                                      </p:cBhvr>
                                      <p:to>
                                        <p:strVal val="visible"/>
                                      </p:to>
                                    </p:set>
                                    <p:animEffect transition="in" filter="blinds(horizontal)">
                                      <p:cBhvr>
                                        <p:cTn id="132" dur="500"/>
                                        <p:tgtEl>
                                          <p:spTgt spid="64">
                                            <p:txEl>
                                              <p:pRg st="2" end="2"/>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blinds(horizontal)">
                                      <p:cBhvr>
                                        <p:cTn id="137" dur="500"/>
                                        <p:tgtEl>
                                          <p:spTgt spid="65"/>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blinds(horizontal)">
                                      <p:cBhvr>
                                        <p:cTn id="142" dur="500"/>
                                        <p:tgtEl>
                                          <p:spTgt spid="69"/>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blinds(horizontal)">
                                      <p:cBhvr>
                                        <p:cTn id="147" dur="500"/>
                                        <p:tgtEl>
                                          <p:spTgt spid="70"/>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blinds(horizontal)">
                                      <p:cBhvr>
                                        <p:cTn id="152" dur="500"/>
                                        <p:tgtEl>
                                          <p:spTgt spid="66"/>
                                        </p:tgtEl>
                                      </p:cBhvr>
                                    </p:animEffect>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blinds(horizontal)">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73"/>
                                        </p:tgtEl>
                                        <p:attrNameLst>
                                          <p:attrName>style.visibility</p:attrName>
                                        </p:attrNameLst>
                                      </p:cBhvr>
                                      <p:to>
                                        <p:strVal val="visible"/>
                                      </p:to>
                                    </p:set>
                                    <p:animEffect transition="in" filter="blinds(horizontal)">
                                      <p:cBhvr>
                                        <p:cTn id="162" dur="500"/>
                                        <p:tgtEl>
                                          <p:spTgt spid="73"/>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blinds(horizontal)">
                                      <p:cBhvr>
                                        <p:cTn id="167" dur="500"/>
                                        <p:tgtEl>
                                          <p:spTgt spid="67"/>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grpId="0" nodeType="click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blinds(horizontal)">
                                      <p:cBhvr>
                                        <p:cTn id="172" dur="500"/>
                                        <p:tgtEl>
                                          <p:spTgt spid="72"/>
                                        </p:tgtEl>
                                      </p:cBhvr>
                                    </p:animEffect>
                                  </p:childTnLst>
                                </p:cTn>
                              </p:par>
                            </p:childTnLst>
                          </p:cTn>
                        </p:par>
                      </p:childTnLst>
                    </p:cTn>
                  </p:par>
                  <p:par>
                    <p:cTn id="173" fill="hold">
                      <p:stCondLst>
                        <p:cond delay="indefinite"/>
                      </p:stCondLst>
                      <p:childTnLst>
                        <p:par>
                          <p:cTn id="174" fill="hold">
                            <p:stCondLst>
                              <p:cond delay="0"/>
                            </p:stCondLst>
                            <p:childTnLst>
                              <p:par>
                                <p:cTn id="175" presetID="3" presetClass="entr" presetSubtype="10" fill="hold" grpId="0" nodeType="click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blinds(horizontal)">
                                      <p:cBhvr>
                                        <p:cTn id="177" dur="500"/>
                                        <p:tgtEl>
                                          <p:spTgt spid="74"/>
                                        </p:tgtEl>
                                      </p:cBhvr>
                                    </p:animEffect>
                                  </p:childTnLst>
                                </p:cTn>
                              </p:par>
                            </p:childTnLst>
                          </p:cTn>
                        </p:par>
                      </p:childTnLst>
                    </p:cTn>
                  </p:par>
                  <p:par>
                    <p:cTn id="178" fill="hold">
                      <p:stCondLst>
                        <p:cond delay="indefinite"/>
                      </p:stCondLst>
                      <p:childTnLst>
                        <p:par>
                          <p:cTn id="179" fill="hold">
                            <p:stCondLst>
                              <p:cond delay="0"/>
                            </p:stCondLst>
                            <p:childTnLst>
                              <p:par>
                                <p:cTn id="180" presetID="3" presetClass="entr" presetSubtype="10" fill="hold" grpId="0" nodeType="click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blinds(horizontal)">
                                      <p:cBhvr>
                                        <p:cTn id="182" dur="500"/>
                                        <p:tgtEl>
                                          <p:spTgt spid="68"/>
                                        </p:tgtEl>
                                      </p:cBhvr>
                                    </p:animEffect>
                                  </p:childTnLst>
                                </p:cTn>
                              </p:par>
                            </p:childTnLst>
                          </p:cTn>
                        </p:par>
                      </p:childTnLst>
                    </p:cTn>
                  </p:par>
                  <p:par>
                    <p:cTn id="183" fill="hold">
                      <p:stCondLst>
                        <p:cond delay="indefinite"/>
                      </p:stCondLst>
                      <p:childTnLst>
                        <p:par>
                          <p:cTn id="184" fill="hold">
                            <p:stCondLst>
                              <p:cond delay="0"/>
                            </p:stCondLst>
                            <p:childTnLst>
                              <p:par>
                                <p:cTn id="185" presetID="3" presetClass="entr" presetSubtype="10" fill="hold" nodeType="clickEffect">
                                  <p:stCondLst>
                                    <p:cond delay="0"/>
                                  </p:stCondLst>
                                  <p:childTnLst>
                                    <p:set>
                                      <p:cBhvr>
                                        <p:cTn id="186" dur="1" fill="hold">
                                          <p:stCondLst>
                                            <p:cond delay="0"/>
                                          </p:stCondLst>
                                        </p:cTn>
                                        <p:tgtEl>
                                          <p:spTgt spid="75">
                                            <p:txEl>
                                              <p:pRg st="0" end="0"/>
                                            </p:txEl>
                                          </p:spTgt>
                                        </p:tgtEl>
                                        <p:attrNameLst>
                                          <p:attrName>style.visibility</p:attrName>
                                        </p:attrNameLst>
                                      </p:cBhvr>
                                      <p:to>
                                        <p:strVal val="visible"/>
                                      </p:to>
                                    </p:set>
                                    <p:animEffect transition="in" filter="blinds(horizontal)">
                                      <p:cBhvr>
                                        <p:cTn id="187" dur="500"/>
                                        <p:tgtEl>
                                          <p:spTgt spid="75">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3" presetClass="entr" presetSubtype="10" fill="hold" nodeType="clickEffect">
                                  <p:stCondLst>
                                    <p:cond delay="0"/>
                                  </p:stCondLst>
                                  <p:childTnLst>
                                    <p:set>
                                      <p:cBhvr>
                                        <p:cTn id="191" dur="1" fill="hold">
                                          <p:stCondLst>
                                            <p:cond delay="0"/>
                                          </p:stCondLst>
                                        </p:cTn>
                                        <p:tgtEl>
                                          <p:spTgt spid="75">
                                            <p:txEl>
                                              <p:pRg st="2" end="2"/>
                                            </p:txEl>
                                          </p:spTgt>
                                        </p:tgtEl>
                                        <p:attrNameLst>
                                          <p:attrName>style.visibility</p:attrName>
                                        </p:attrNameLst>
                                      </p:cBhvr>
                                      <p:to>
                                        <p:strVal val="visible"/>
                                      </p:to>
                                    </p:set>
                                    <p:animEffect transition="in" filter="blinds(horizontal)">
                                      <p:cBhvr>
                                        <p:cTn id="192" dur="500"/>
                                        <p:tgtEl>
                                          <p:spTgt spid="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7" grpId="0"/>
      <p:bldP spid="18" grpId="0"/>
      <p:bldP spid="20" grpId="0"/>
      <p:bldP spid="21" grpId="0"/>
      <p:bldP spid="42" grpId="0" animBg="1"/>
      <p:bldP spid="51" grpId="0"/>
      <p:bldP spid="52" grpId="0"/>
      <p:bldP spid="54" grpId="0"/>
      <p:bldP spid="55" grpId="0"/>
      <p:bldP spid="57" grpId="0"/>
      <p:bldP spid="57" grpId="1"/>
      <p:bldP spid="58" grpId="0"/>
      <p:bldP spid="61" grpId="0" animBg="1"/>
      <p:bldP spid="62" grpId="0"/>
      <p:bldP spid="65" grpId="0"/>
      <p:bldP spid="66" grpId="0"/>
      <p:bldP spid="67" grpId="0"/>
      <p:bldP spid="68" grpId="0"/>
      <p:bldP spid="69" grpId="0" animBg="1"/>
      <p:bldP spid="70" grpId="0"/>
      <p:bldP spid="71" grpId="0" animBg="1"/>
      <p:bldP spid="72" grpId="0" animBg="1"/>
      <p:bldP spid="73" grpId="0"/>
      <p:bldP spid="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フリーフォーム: 図形 136">
            <a:extLst>
              <a:ext uri="{FF2B5EF4-FFF2-40B4-BE49-F238E27FC236}">
                <a16:creationId xmlns:a16="http://schemas.microsoft.com/office/drawing/2014/main" id="{58A6E8A1-4D0C-4499-A6B6-5EA55C723468}"/>
              </a:ext>
            </a:extLst>
          </p:cNvPr>
          <p:cNvSpPr/>
          <p:nvPr/>
        </p:nvSpPr>
        <p:spPr>
          <a:xfrm>
            <a:off x="6777355" y="4992370"/>
            <a:ext cx="711200" cy="552450"/>
          </a:xfrm>
          <a:custGeom>
            <a:avLst/>
            <a:gdLst>
              <a:gd name="connsiteX0" fmla="*/ 711200 w 711200"/>
              <a:gd name="connsiteY0" fmla="*/ 549275 h 552450"/>
              <a:gd name="connsiteX1" fmla="*/ 711200 w 711200"/>
              <a:gd name="connsiteY1" fmla="*/ 0 h 552450"/>
              <a:gd name="connsiteX2" fmla="*/ 641350 w 711200"/>
              <a:gd name="connsiteY2" fmla="*/ 209550 h 552450"/>
              <a:gd name="connsiteX3" fmla="*/ 552450 w 711200"/>
              <a:gd name="connsiteY3" fmla="*/ 336550 h 552450"/>
              <a:gd name="connsiteX4" fmla="*/ 406400 w 711200"/>
              <a:gd name="connsiteY4" fmla="*/ 419100 h 552450"/>
              <a:gd name="connsiteX5" fmla="*/ 165100 w 711200"/>
              <a:gd name="connsiteY5" fmla="*/ 495300 h 552450"/>
              <a:gd name="connsiteX6" fmla="*/ 0 w 711200"/>
              <a:gd name="connsiteY6" fmla="*/ 552450 h 552450"/>
              <a:gd name="connsiteX7" fmla="*/ 711200 w 711200"/>
              <a:gd name="connsiteY7" fmla="*/ 549275 h 552450"/>
              <a:gd name="connsiteX0" fmla="*/ 711200 w 711200"/>
              <a:gd name="connsiteY0" fmla="*/ 549275 h 552450"/>
              <a:gd name="connsiteX1" fmla="*/ 711200 w 711200"/>
              <a:gd name="connsiteY1" fmla="*/ 0 h 552450"/>
              <a:gd name="connsiteX2" fmla="*/ 641350 w 711200"/>
              <a:gd name="connsiteY2" fmla="*/ 209550 h 552450"/>
              <a:gd name="connsiteX3" fmla="*/ 552450 w 711200"/>
              <a:gd name="connsiteY3" fmla="*/ 336550 h 552450"/>
              <a:gd name="connsiteX4" fmla="*/ 406400 w 711200"/>
              <a:gd name="connsiteY4" fmla="*/ 419100 h 552450"/>
              <a:gd name="connsiteX5" fmla="*/ 165100 w 711200"/>
              <a:gd name="connsiteY5" fmla="*/ 495300 h 552450"/>
              <a:gd name="connsiteX6" fmla="*/ 0 w 711200"/>
              <a:gd name="connsiteY6" fmla="*/ 552450 h 552450"/>
              <a:gd name="connsiteX7" fmla="*/ 711200 w 711200"/>
              <a:gd name="connsiteY7" fmla="*/ 549275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200" h="552450">
                <a:moveTo>
                  <a:pt x="711200" y="549275"/>
                </a:moveTo>
                <a:lnTo>
                  <a:pt x="711200" y="0"/>
                </a:lnTo>
                <a:lnTo>
                  <a:pt x="641350" y="209550"/>
                </a:lnTo>
                <a:lnTo>
                  <a:pt x="552450" y="336550"/>
                </a:lnTo>
                <a:lnTo>
                  <a:pt x="406400" y="419100"/>
                </a:lnTo>
                <a:lnTo>
                  <a:pt x="165100" y="495300"/>
                </a:lnTo>
                <a:cubicBezTo>
                  <a:pt x="40217" y="514350"/>
                  <a:pt x="55033" y="533400"/>
                  <a:pt x="0" y="552450"/>
                </a:cubicBezTo>
                <a:lnTo>
                  <a:pt x="711200" y="549275"/>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フリーフォーム: 図形 23">
            <a:extLst>
              <a:ext uri="{FF2B5EF4-FFF2-40B4-BE49-F238E27FC236}">
                <a16:creationId xmlns:a16="http://schemas.microsoft.com/office/drawing/2014/main" id="{46879455-765E-4598-98C0-6B77615F9E37}"/>
              </a:ext>
            </a:extLst>
          </p:cNvPr>
          <p:cNvSpPr/>
          <p:nvPr/>
        </p:nvSpPr>
        <p:spPr>
          <a:xfrm>
            <a:off x="6746875" y="2470150"/>
            <a:ext cx="711200" cy="552450"/>
          </a:xfrm>
          <a:custGeom>
            <a:avLst/>
            <a:gdLst>
              <a:gd name="connsiteX0" fmla="*/ 711200 w 711200"/>
              <a:gd name="connsiteY0" fmla="*/ 549275 h 552450"/>
              <a:gd name="connsiteX1" fmla="*/ 711200 w 711200"/>
              <a:gd name="connsiteY1" fmla="*/ 0 h 552450"/>
              <a:gd name="connsiteX2" fmla="*/ 641350 w 711200"/>
              <a:gd name="connsiteY2" fmla="*/ 209550 h 552450"/>
              <a:gd name="connsiteX3" fmla="*/ 552450 w 711200"/>
              <a:gd name="connsiteY3" fmla="*/ 336550 h 552450"/>
              <a:gd name="connsiteX4" fmla="*/ 406400 w 711200"/>
              <a:gd name="connsiteY4" fmla="*/ 419100 h 552450"/>
              <a:gd name="connsiteX5" fmla="*/ 165100 w 711200"/>
              <a:gd name="connsiteY5" fmla="*/ 495300 h 552450"/>
              <a:gd name="connsiteX6" fmla="*/ 0 w 711200"/>
              <a:gd name="connsiteY6" fmla="*/ 552450 h 552450"/>
              <a:gd name="connsiteX7" fmla="*/ 711200 w 711200"/>
              <a:gd name="connsiteY7" fmla="*/ 549275 h 552450"/>
              <a:gd name="connsiteX0" fmla="*/ 711200 w 711200"/>
              <a:gd name="connsiteY0" fmla="*/ 549275 h 552450"/>
              <a:gd name="connsiteX1" fmla="*/ 711200 w 711200"/>
              <a:gd name="connsiteY1" fmla="*/ 0 h 552450"/>
              <a:gd name="connsiteX2" fmla="*/ 641350 w 711200"/>
              <a:gd name="connsiteY2" fmla="*/ 209550 h 552450"/>
              <a:gd name="connsiteX3" fmla="*/ 552450 w 711200"/>
              <a:gd name="connsiteY3" fmla="*/ 336550 h 552450"/>
              <a:gd name="connsiteX4" fmla="*/ 406400 w 711200"/>
              <a:gd name="connsiteY4" fmla="*/ 419100 h 552450"/>
              <a:gd name="connsiteX5" fmla="*/ 165100 w 711200"/>
              <a:gd name="connsiteY5" fmla="*/ 495300 h 552450"/>
              <a:gd name="connsiteX6" fmla="*/ 0 w 711200"/>
              <a:gd name="connsiteY6" fmla="*/ 552450 h 552450"/>
              <a:gd name="connsiteX7" fmla="*/ 711200 w 711200"/>
              <a:gd name="connsiteY7" fmla="*/ 549275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200" h="552450">
                <a:moveTo>
                  <a:pt x="711200" y="549275"/>
                </a:moveTo>
                <a:lnTo>
                  <a:pt x="711200" y="0"/>
                </a:lnTo>
                <a:lnTo>
                  <a:pt x="641350" y="209550"/>
                </a:lnTo>
                <a:lnTo>
                  <a:pt x="552450" y="336550"/>
                </a:lnTo>
                <a:lnTo>
                  <a:pt x="406400" y="419100"/>
                </a:lnTo>
                <a:lnTo>
                  <a:pt x="165100" y="495300"/>
                </a:lnTo>
                <a:cubicBezTo>
                  <a:pt x="40217" y="514350"/>
                  <a:pt x="55033" y="533400"/>
                  <a:pt x="0" y="552450"/>
                </a:cubicBezTo>
                <a:lnTo>
                  <a:pt x="711200" y="549275"/>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989250"/>
              </a:xfrm>
            </p:spPr>
            <p:txBody>
              <a:bodyPr>
                <a:normAutofit/>
              </a:bodyPr>
              <a:lstStyle/>
              <a:p>
                <a:pPr marL="0" indent="0" algn="ctr">
                  <a:buNone/>
                </a:pPr>
                <a:r>
                  <a:rPr lang="en-US" sz="1600" b="1" dirty="0">
                    <a:latin typeface="Comic Sans MS" panose="030F0702030302020204" pitchFamily="66" charset="0"/>
                  </a:rPr>
                  <a:t>You need to be able to find unknown values of </a:t>
                </a:r>
                <a14:m>
                  <m:oMath xmlns:m="http://schemas.openxmlformats.org/officeDocument/2006/math">
                    <m:r>
                      <a:rPr lang="en-US" sz="1600" b="1" i="1" smtClean="0">
                        <a:latin typeface="Cambria Math" panose="02040503050406030204" pitchFamily="18" charset="0"/>
                        <a:ea typeface="Cambria Math" panose="02040503050406030204" pitchFamily="18" charset="0"/>
                      </a:rPr>
                      <m:t>𝝁</m:t>
                    </m:r>
                  </m:oMath>
                </a14:m>
                <a:r>
                  <a:rPr lang="en-GB" sz="1600" b="1" dirty="0">
                    <a:latin typeface="Comic Sans MS" panose="030F0702030302020204" pitchFamily="66" charset="0"/>
                  </a:rPr>
                  <a:t>, </a:t>
                </a:r>
                <a14:m>
                  <m:oMath xmlns:m="http://schemas.openxmlformats.org/officeDocument/2006/math">
                    <m:r>
                      <a:rPr lang="en-GB" sz="1600" b="1" i="1" smtClean="0">
                        <a:latin typeface="Cambria Math" panose="02040503050406030204" pitchFamily="18" charset="0"/>
                        <a:ea typeface="Cambria Math" panose="02040503050406030204" pitchFamily="18" charset="0"/>
                      </a:rPr>
                      <m:t>𝝈</m:t>
                    </m:r>
                  </m:oMath>
                </a14:m>
                <a:r>
                  <a:rPr lang="en-GB" sz="1600" b="1" dirty="0">
                    <a:latin typeface="Comic Sans MS" panose="030F0702030302020204" pitchFamily="66" charset="0"/>
                  </a:rPr>
                  <a:t>, or both</a:t>
                </a:r>
                <a:endParaRPr lang="en-GB"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machine makes metal sheets with width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rPr>
                      <m:t> </m:t>
                    </m:r>
                    <m:r>
                      <a:rPr lang="en-US" sz="1400" b="0" i="1" smtClean="0">
                        <a:latin typeface="Cambria Math" panose="02040503050406030204" pitchFamily="18" charset="0"/>
                      </a:rPr>
                      <m:t>𝑐𝑚</m:t>
                    </m:r>
                  </m:oMath>
                </a14:m>
                <a:r>
                  <a:rPr lang="en-US" sz="1400" dirty="0">
                    <a:latin typeface="Comic Sans MS" panose="030F0702030302020204" pitchFamily="66" charset="0"/>
                    <a:sym typeface="Wingdings" panose="05000000000000000000" pitchFamily="2" charset="2"/>
                  </a:rPr>
                  <a:t>, modelled as a normal distribution such that </a:t>
                </a:r>
                <a14:m>
                  <m:oMath xmlns:m="http://schemas.openxmlformats.org/officeDocument/2006/math">
                    <m:r>
                      <a:rPr lang="en-US" sz="1400" b="0" i="1" smtClean="0">
                        <a:latin typeface="Cambria Math" panose="02040503050406030204" pitchFamily="18" charset="0"/>
                        <a:sym typeface="Wingdings" panose="05000000000000000000" pitchFamily="2" charset="2"/>
                      </a:rPr>
                      <m:t>𝑋</m:t>
                    </m:r>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r>
                      <a:rPr lang="en-US" sz="1400" b="0" i="1" smtClean="0">
                        <a:latin typeface="Cambria Math" panose="02040503050406030204" pitchFamily="18" charset="0"/>
                        <a:ea typeface="Cambria Math" panose="02040503050406030204" pitchFamily="18" charset="0"/>
                        <a:sym typeface="Wingdings" panose="05000000000000000000" pitchFamily="2" charset="2"/>
                      </a:rPr>
                      <m:t>𝑁</m:t>
                    </m:r>
                    <m:r>
                      <a:rPr lang="en-US" sz="1400" b="0" i="1" smtClean="0">
                        <a:latin typeface="Cambria Math" panose="02040503050406030204" pitchFamily="18" charset="0"/>
                        <a:ea typeface="Cambria Math" panose="02040503050406030204" pitchFamily="18" charset="0"/>
                        <a:sym typeface="Wingdings" panose="05000000000000000000" pitchFamily="2" charset="2"/>
                      </a:rPr>
                      <m:t>(50,</m:t>
                    </m:r>
                    <m:sSup>
                      <m:sSupPr>
                        <m:ctrlPr>
                          <a:rPr lang="en-US" sz="14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1400" b="0" i="1" smtClean="0">
                            <a:latin typeface="Cambria Math" panose="02040503050406030204" pitchFamily="18" charset="0"/>
                            <a:ea typeface="Cambria Math" panose="02040503050406030204" pitchFamily="18" charset="0"/>
                            <a:sym typeface="Wingdings" panose="05000000000000000000" pitchFamily="2" charset="2"/>
                          </a:rPr>
                          <m:t>𝜎</m:t>
                        </m:r>
                      </m:e>
                      <m:sup>
                        <m:r>
                          <a:rPr lang="en-US" sz="1400" b="0" i="1" smtClean="0">
                            <a:latin typeface="Cambria Math" panose="02040503050406030204" pitchFamily="18" charset="0"/>
                            <a:ea typeface="Cambria Math" panose="02040503050406030204" pitchFamily="18" charset="0"/>
                            <a:sym typeface="Wingdings" panose="05000000000000000000" pitchFamily="2" charset="2"/>
                          </a:rPr>
                          <m:t>2</m:t>
                        </m:r>
                      </m:sup>
                    </m:sSup>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sz="1400" dirty="0">
                    <a:latin typeface="Comic Sans MS" panose="030F0702030302020204" pitchFamily="66" charset="0"/>
                    <a:sym typeface="Wingdings" panose="05000000000000000000" pitchFamily="2" charset="2"/>
                  </a:rPr>
                  <a:t>.</a:t>
                </a:r>
              </a:p>
              <a:p>
                <a:pPr marL="0" indent="0" algn="ctr">
                  <a:buNone/>
                </a:pPr>
                <a:endParaRPr lang="en-US" sz="1400" dirty="0">
                  <a:latin typeface="Comic Sans MS" panose="030F0702030302020204" pitchFamily="66" charset="0"/>
                  <a:sym typeface="Wingdings" panose="05000000000000000000" pitchFamily="2" charset="2"/>
                </a:endParaRPr>
              </a:p>
              <a:p>
                <a:pPr marL="342900" indent="-342900" algn="ctr">
                  <a:buAutoNum type="alphaLcParenR"/>
                </a:pPr>
                <a:r>
                  <a:rPr lang="en-US" sz="1400" dirty="0">
                    <a:latin typeface="Comic Sans MS" panose="030F0702030302020204" pitchFamily="66" charset="0"/>
                    <a:sym typeface="Wingdings" panose="05000000000000000000" pitchFamily="2" charset="2"/>
                  </a:rPr>
                  <a:t>Given that </a:t>
                </a:r>
                <a14:m>
                  <m:oMath xmlns:m="http://schemas.openxmlformats.org/officeDocument/2006/math">
                    <m:r>
                      <a:rPr lang="en-US" sz="1400" b="0" i="1" smtClean="0">
                        <a:latin typeface="Cambria Math" panose="02040503050406030204" pitchFamily="18" charset="0"/>
                        <a:sym typeface="Wingdings" panose="05000000000000000000" pitchFamily="2" charset="2"/>
                      </a:rPr>
                      <m:t>𝑃</m:t>
                    </m:r>
                    <m:d>
                      <m:dPr>
                        <m:ctrlPr>
                          <a:rPr lang="en-US" sz="1400" b="0" i="1" smtClean="0">
                            <a:latin typeface="Cambria Math" panose="02040503050406030204" pitchFamily="18" charset="0"/>
                            <a:sym typeface="Wingdings" panose="05000000000000000000" pitchFamily="2" charset="2"/>
                          </a:rPr>
                        </m:ctrlPr>
                      </m:dPr>
                      <m:e>
                        <m:r>
                          <a:rPr lang="en-US" sz="1400" b="0" i="1" smtClean="0">
                            <a:latin typeface="Cambria Math" panose="02040503050406030204" pitchFamily="18" charset="0"/>
                            <a:sym typeface="Wingdings" panose="05000000000000000000" pitchFamily="2" charset="2"/>
                          </a:rPr>
                          <m:t>𝑋</m:t>
                        </m:r>
                        <m:r>
                          <a:rPr lang="en-US" sz="1400" b="0" i="1" smtClean="0">
                            <a:latin typeface="Cambria Math" panose="02040503050406030204" pitchFamily="18" charset="0"/>
                            <a:sym typeface="Wingdings" panose="05000000000000000000" pitchFamily="2" charset="2"/>
                          </a:rPr>
                          <m:t>&lt;46</m:t>
                        </m:r>
                      </m:e>
                    </m:d>
                    <m:r>
                      <a:rPr lang="en-US" sz="1400" b="0" i="1" smtClean="0">
                        <a:latin typeface="Cambria Math" panose="02040503050406030204" pitchFamily="18" charset="0"/>
                        <a:sym typeface="Wingdings" panose="05000000000000000000" pitchFamily="2" charset="2"/>
                      </a:rPr>
                      <m:t>=0.2119</m:t>
                    </m:r>
                  </m:oMath>
                </a14:m>
                <a:r>
                  <a:rPr lang="en-US" sz="1400" dirty="0">
                    <a:latin typeface="Comic Sans MS" panose="030F0702030302020204" pitchFamily="66" charset="0"/>
                    <a:sym typeface="Wingdings" panose="05000000000000000000" pitchFamily="2" charset="2"/>
                  </a:rPr>
                  <a:t>, find the value of </a:t>
                </a:r>
                <a14:m>
                  <m:oMath xmlns:m="http://schemas.openxmlformats.org/officeDocument/2006/math">
                    <m:r>
                      <a:rPr lang="en-US" sz="1400" i="1" smtClean="0">
                        <a:latin typeface="Cambria Math" panose="02040503050406030204" pitchFamily="18" charset="0"/>
                        <a:ea typeface="Cambria Math" panose="02040503050406030204" pitchFamily="18" charset="0"/>
                        <a:sym typeface="Wingdings" panose="05000000000000000000" pitchFamily="2" charset="2"/>
                      </a:rPr>
                      <m:t>𝜎</m:t>
                    </m:r>
                  </m:oMath>
                </a14:m>
                <a:r>
                  <a:rPr lang="en-US" sz="1400" dirty="0">
                    <a:latin typeface="Comic Sans MS" panose="030F0702030302020204" pitchFamily="66" charset="0"/>
                    <a:sym typeface="Wingdings" panose="05000000000000000000" pitchFamily="2" charset="2"/>
                  </a:rPr>
                  <a:t>.</a:t>
                </a:r>
              </a:p>
              <a:p>
                <a:pPr marL="0" indent="0" algn="ctr">
                  <a:buNone/>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Draw the sketches…</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You can use the inverse function on your calculator (see section 3C) to find the missing value on the standard distribution</a:t>
                </a: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The probability is 0.2119, the mean is 0 and the standard deviation is 1</a:t>
                </a:r>
              </a:p>
              <a:p>
                <a:pPr algn="ctr">
                  <a:buFont typeface="Wingdings" panose="05000000000000000000" pitchFamily="2" charset="2"/>
                  <a:buChar char="à"/>
                </a:pPr>
                <a:endParaRPr lang="en-GB"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989250"/>
              </a:xfrm>
              <a:blipFill>
                <a:blip r:embed="rId2"/>
                <a:stretch>
                  <a:fillRect t="-733" r="-1375"/>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3E</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F9D3FFA-D0BB-4C37-A9A6-7FC80898808C}"/>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9" name="テキスト ボックス 58">
                <a:extLst>
                  <a:ext uri="{FF2B5EF4-FFF2-40B4-BE49-F238E27FC236}">
                    <a16:creationId xmlns:a16="http://schemas.microsoft.com/office/drawing/2014/main" id="{4F9D3FFA-D0BB-4C37-A9A6-7FC80898808C}"/>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grpSp>
        <p:nvGrpSpPr>
          <p:cNvPr id="103" name="グループ化 102">
            <a:extLst>
              <a:ext uri="{FF2B5EF4-FFF2-40B4-BE49-F238E27FC236}">
                <a16:creationId xmlns:a16="http://schemas.microsoft.com/office/drawing/2014/main" id="{DF2C305D-85F8-4DA8-88A7-FED0F97FE224}"/>
              </a:ext>
            </a:extLst>
          </p:cNvPr>
          <p:cNvGrpSpPr/>
          <p:nvPr/>
        </p:nvGrpSpPr>
        <p:grpSpPr>
          <a:xfrm>
            <a:off x="6457063" y="1210488"/>
            <a:ext cx="2314772" cy="2087293"/>
            <a:chOff x="4499342" y="1196752"/>
            <a:chExt cx="4321250" cy="3985257"/>
          </a:xfrm>
        </p:grpSpPr>
        <p:cxnSp>
          <p:nvCxnSpPr>
            <p:cNvPr id="104" name="直線矢印コネクタ 103">
              <a:extLst>
                <a:ext uri="{FF2B5EF4-FFF2-40B4-BE49-F238E27FC236}">
                  <a16:creationId xmlns:a16="http://schemas.microsoft.com/office/drawing/2014/main" id="{782BC811-BEF1-4735-8FD5-229B2566A098}"/>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CEEC51FA-DA67-4014-95F9-D330CC2043A3}"/>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F0F4BA9E-8F9D-415E-8BED-6FE1422ED3D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07" name="テキスト ボックス 106">
              <a:extLst>
                <a:ext uri="{FF2B5EF4-FFF2-40B4-BE49-F238E27FC236}">
                  <a16:creationId xmlns:a16="http://schemas.microsoft.com/office/drawing/2014/main" id="{0BC6202D-3E32-4254-A7DF-44D2BC403633}"/>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08" name="グループ化 107">
              <a:extLst>
                <a:ext uri="{FF2B5EF4-FFF2-40B4-BE49-F238E27FC236}">
                  <a16:creationId xmlns:a16="http://schemas.microsoft.com/office/drawing/2014/main" id="{0F2D04FC-5C0D-43FB-A31D-902D942841DB}"/>
                </a:ext>
              </a:extLst>
            </p:cNvPr>
            <p:cNvGrpSpPr/>
            <p:nvPr/>
          </p:nvGrpSpPr>
          <p:grpSpPr>
            <a:xfrm>
              <a:off x="5058300" y="1628800"/>
              <a:ext cx="3637208" cy="2973657"/>
              <a:chOff x="5004048" y="1412776"/>
              <a:chExt cx="3637208" cy="2973657"/>
            </a:xfrm>
          </p:grpSpPr>
          <p:sp>
            <p:nvSpPr>
              <p:cNvPr id="109" name="Freeform 22">
                <a:extLst>
                  <a:ext uri="{FF2B5EF4-FFF2-40B4-BE49-F238E27FC236}">
                    <a16:creationId xmlns:a16="http://schemas.microsoft.com/office/drawing/2014/main" id="{D8EE3FF3-23C7-4878-AD2B-46660D09280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22">
                <a:extLst>
                  <a:ext uri="{FF2B5EF4-FFF2-40B4-BE49-F238E27FC236}">
                    <a16:creationId xmlns:a16="http://schemas.microsoft.com/office/drawing/2014/main" id="{59348E21-BBD7-44CD-81D0-CFB0F3B3D60D}"/>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9C618740-ACF0-4854-B2D8-C61B622758BD}"/>
                  </a:ext>
                </a:extLst>
              </p:cNvPr>
              <p:cNvSpPr txBox="1"/>
              <p:nvPr/>
            </p:nvSpPr>
            <p:spPr>
              <a:xfrm>
                <a:off x="8172526" y="1448706"/>
                <a:ext cx="76052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=50</m:t>
                      </m:r>
                    </m:oMath>
                  </m:oMathPara>
                </a14:m>
                <a:endParaRPr lang="en-GB" sz="1400" dirty="0"/>
              </a:p>
            </p:txBody>
          </p:sp>
        </mc:Choice>
        <mc:Fallback xmlns="">
          <p:sp>
            <p:nvSpPr>
              <p:cNvPr id="111" name="テキスト ボックス 110">
                <a:extLst>
                  <a:ext uri="{FF2B5EF4-FFF2-40B4-BE49-F238E27FC236}">
                    <a16:creationId xmlns:a16="http://schemas.microsoft.com/office/drawing/2014/main" id="{9C618740-ACF0-4854-B2D8-C61B622758BD}"/>
                  </a:ext>
                </a:extLst>
              </p:cNvPr>
              <p:cNvSpPr txBox="1">
                <a:spLocks noRot="1" noChangeAspect="1" noMove="1" noResize="1" noEditPoints="1" noAdjustHandles="1" noChangeArrowheads="1" noChangeShapeType="1" noTextEdit="1"/>
              </p:cNvSpPr>
              <p:nvPr/>
            </p:nvSpPr>
            <p:spPr>
              <a:xfrm>
                <a:off x="8172526" y="1448706"/>
                <a:ext cx="760528" cy="307777"/>
              </a:xfrm>
              <a:prstGeom prst="rect">
                <a:avLst/>
              </a:prstGeom>
              <a:blipFill>
                <a:blip r:embed="rId4"/>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テキスト ボックス 111">
                <a:extLst>
                  <a:ext uri="{FF2B5EF4-FFF2-40B4-BE49-F238E27FC236}">
                    <a16:creationId xmlns:a16="http://schemas.microsoft.com/office/drawing/2014/main" id="{227E8B77-959A-42AC-85C8-9C5306042917}"/>
                  </a:ext>
                </a:extLst>
              </p:cNvPr>
              <p:cNvSpPr txBox="1"/>
              <p:nvPr/>
            </p:nvSpPr>
            <p:spPr>
              <a:xfrm>
                <a:off x="8174005" y="1796414"/>
                <a:ext cx="59477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112" name="テキスト ボックス 111">
                <a:extLst>
                  <a:ext uri="{FF2B5EF4-FFF2-40B4-BE49-F238E27FC236}">
                    <a16:creationId xmlns:a16="http://schemas.microsoft.com/office/drawing/2014/main" id="{227E8B77-959A-42AC-85C8-9C5306042917}"/>
                  </a:ext>
                </a:extLst>
              </p:cNvPr>
              <p:cNvSpPr txBox="1">
                <a:spLocks noRot="1" noChangeAspect="1" noMove="1" noResize="1" noEditPoints="1" noAdjustHandles="1" noChangeArrowheads="1" noChangeShapeType="1" noTextEdit="1"/>
              </p:cNvSpPr>
              <p:nvPr/>
            </p:nvSpPr>
            <p:spPr>
              <a:xfrm>
                <a:off x="8174005" y="1796414"/>
                <a:ext cx="594778" cy="307777"/>
              </a:xfrm>
              <a:prstGeom prst="rect">
                <a:avLst/>
              </a:prstGeom>
              <a:blipFill>
                <a:blip r:embed="rId5"/>
                <a:stretch>
                  <a:fillRect/>
                </a:stretch>
              </a:blipFill>
            </p:spPr>
            <p:txBody>
              <a:bodyPr/>
              <a:lstStyle/>
              <a:p>
                <a:r>
                  <a:rPr lang="en-GB">
                    <a:noFill/>
                  </a:rPr>
                  <a:t> </a:t>
                </a:r>
              </a:p>
            </p:txBody>
          </p:sp>
        </mc:Fallback>
      </mc:AlternateContent>
      <p:cxnSp>
        <p:nvCxnSpPr>
          <p:cNvPr id="113" name="直線矢印コネクタ 112">
            <a:extLst>
              <a:ext uri="{FF2B5EF4-FFF2-40B4-BE49-F238E27FC236}">
                <a16:creationId xmlns:a16="http://schemas.microsoft.com/office/drawing/2014/main" id="{851C4547-1D9D-45C8-A48A-500675ACC901}"/>
              </a:ext>
            </a:extLst>
          </p:cNvPr>
          <p:cNvCxnSpPr>
            <a:cxnSpLocks/>
          </p:cNvCxnSpPr>
          <p:nvPr/>
        </p:nvCxnSpPr>
        <p:spPr>
          <a:xfrm flipV="1">
            <a:off x="7730322" y="143677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9A4328EC-8824-416B-B3EC-850B88BDDCE1}"/>
                  </a:ext>
                </a:extLst>
              </p:cNvPr>
              <p:cNvSpPr txBox="1"/>
              <p:nvPr/>
            </p:nvSpPr>
            <p:spPr>
              <a:xfrm>
                <a:off x="7620989" y="300321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50</m:t>
                      </m:r>
                    </m:oMath>
                  </m:oMathPara>
                </a14:m>
                <a:endParaRPr lang="en-GB" sz="1100" dirty="0">
                  <a:solidFill>
                    <a:srgbClr val="0000FF"/>
                  </a:solidFill>
                  <a:latin typeface="Comic Sans MS" panose="030F0702030302020204" pitchFamily="66" charset="0"/>
                </a:endParaRPr>
              </a:p>
            </p:txBody>
          </p:sp>
        </mc:Choice>
        <mc:Fallback xmlns="">
          <p:sp>
            <p:nvSpPr>
              <p:cNvPr id="114" name="テキスト ボックス 113">
                <a:extLst>
                  <a:ext uri="{FF2B5EF4-FFF2-40B4-BE49-F238E27FC236}">
                    <a16:creationId xmlns:a16="http://schemas.microsoft.com/office/drawing/2014/main" id="{9A4328EC-8824-416B-B3EC-850B88BDDCE1}"/>
                  </a:ext>
                </a:extLst>
              </p:cNvPr>
              <p:cNvSpPr txBox="1">
                <a:spLocks noRot="1" noChangeAspect="1" noMove="1" noResize="1" noEditPoints="1" noAdjustHandles="1" noChangeArrowheads="1" noChangeShapeType="1" noTextEdit="1"/>
              </p:cNvSpPr>
              <p:nvPr/>
            </p:nvSpPr>
            <p:spPr>
              <a:xfrm>
                <a:off x="7620989" y="3003216"/>
                <a:ext cx="275514" cy="261610"/>
              </a:xfrm>
              <a:prstGeom prst="rect">
                <a:avLst/>
              </a:prstGeom>
              <a:blipFill>
                <a:blip r:embed="rId6"/>
                <a:stretch>
                  <a:fillRect l="-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テキスト ボックス 114">
                <a:extLst>
                  <a:ext uri="{FF2B5EF4-FFF2-40B4-BE49-F238E27FC236}">
                    <a16:creationId xmlns:a16="http://schemas.microsoft.com/office/drawing/2014/main" id="{CDC47446-BB0C-42A2-BB07-1B174B0F588B}"/>
                  </a:ext>
                </a:extLst>
              </p:cNvPr>
              <p:cNvSpPr txBox="1"/>
              <p:nvPr/>
            </p:nvSpPr>
            <p:spPr>
              <a:xfrm>
                <a:off x="7935455" y="1131312"/>
                <a:ext cx="12096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(50,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115" name="テキスト ボックス 114">
                <a:extLst>
                  <a:ext uri="{FF2B5EF4-FFF2-40B4-BE49-F238E27FC236}">
                    <a16:creationId xmlns:a16="http://schemas.microsoft.com/office/drawing/2014/main" id="{CDC47446-BB0C-42A2-BB07-1B174B0F588B}"/>
                  </a:ext>
                </a:extLst>
              </p:cNvPr>
              <p:cNvSpPr txBox="1">
                <a:spLocks noRot="1" noChangeAspect="1" noMove="1" noResize="1" noEditPoints="1" noAdjustHandles="1" noChangeArrowheads="1" noChangeShapeType="1" noTextEdit="1"/>
              </p:cNvSpPr>
              <p:nvPr/>
            </p:nvSpPr>
            <p:spPr>
              <a:xfrm>
                <a:off x="7935455" y="1131312"/>
                <a:ext cx="1209690" cy="307777"/>
              </a:xfrm>
              <a:prstGeom prst="rect">
                <a:avLst/>
              </a:prstGeom>
              <a:blipFill>
                <a:blip r:embed="rId7"/>
                <a:stretch>
                  <a:fillRect b="-10000"/>
                </a:stretch>
              </a:blipFill>
            </p:spPr>
            <p:txBody>
              <a:bodyPr/>
              <a:lstStyle/>
              <a:p>
                <a:r>
                  <a:rPr lang="en-GB">
                    <a:noFill/>
                  </a:rPr>
                  <a:t> </a:t>
                </a:r>
              </a:p>
            </p:txBody>
          </p:sp>
        </mc:Fallback>
      </mc:AlternateContent>
      <p:cxnSp>
        <p:nvCxnSpPr>
          <p:cNvPr id="116" name="直線矢印コネクタ 115">
            <a:extLst>
              <a:ext uri="{FF2B5EF4-FFF2-40B4-BE49-F238E27FC236}">
                <a16:creationId xmlns:a16="http://schemas.microsoft.com/office/drawing/2014/main" id="{04C30585-EA03-463E-A76F-69D80CEBF5A3}"/>
              </a:ext>
            </a:extLst>
          </p:cNvPr>
          <p:cNvCxnSpPr>
            <a:cxnSpLocks/>
          </p:cNvCxnSpPr>
          <p:nvPr/>
        </p:nvCxnSpPr>
        <p:spPr>
          <a:xfrm flipV="1">
            <a:off x="7460110" y="2459115"/>
            <a:ext cx="0" cy="55502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006DF0C6-61BE-4D55-B8E5-1148B59585FA}"/>
                  </a:ext>
                </a:extLst>
              </p:cNvPr>
              <p:cNvSpPr txBox="1"/>
              <p:nvPr/>
            </p:nvSpPr>
            <p:spPr>
              <a:xfrm>
                <a:off x="7347401" y="3004520"/>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46</m:t>
                      </m:r>
                    </m:oMath>
                  </m:oMathPara>
                </a14:m>
                <a:endParaRPr lang="en-GB" sz="1100" dirty="0">
                  <a:solidFill>
                    <a:srgbClr val="0000FF"/>
                  </a:solidFill>
                  <a:latin typeface="Comic Sans MS" panose="030F0702030302020204" pitchFamily="66" charset="0"/>
                </a:endParaRPr>
              </a:p>
            </p:txBody>
          </p:sp>
        </mc:Choice>
        <mc:Fallback xmlns="">
          <p:sp>
            <p:nvSpPr>
              <p:cNvPr id="117" name="テキスト ボックス 116">
                <a:extLst>
                  <a:ext uri="{FF2B5EF4-FFF2-40B4-BE49-F238E27FC236}">
                    <a16:creationId xmlns:a16="http://schemas.microsoft.com/office/drawing/2014/main" id="{006DF0C6-61BE-4D55-B8E5-1148B59585FA}"/>
                  </a:ext>
                </a:extLst>
              </p:cNvPr>
              <p:cNvSpPr txBox="1">
                <a:spLocks noRot="1" noChangeAspect="1" noMove="1" noResize="1" noEditPoints="1" noAdjustHandles="1" noChangeArrowheads="1" noChangeShapeType="1" noTextEdit="1"/>
              </p:cNvSpPr>
              <p:nvPr/>
            </p:nvSpPr>
            <p:spPr>
              <a:xfrm>
                <a:off x="7347401" y="3004520"/>
                <a:ext cx="268826" cy="261610"/>
              </a:xfrm>
              <a:prstGeom prst="rect">
                <a:avLst/>
              </a:prstGeom>
              <a:blipFill>
                <a:blip r:embed="rId8"/>
                <a:stretch>
                  <a:fillRect l="-4545"/>
                </a:stretch>
              </a:blipFill>
            </p:spPr>
            <p:txBody>
              <a:bodyPr/>
              <a:lstStyle/>
              <a:p>
                <a:r>
                  <a:rPr lang="en-GB">
                    <a:noFill/>
                  </a:rPr>
                  <a:t> </a:t>
                </a:r>
              </a:p>
            </p:txBody>
          </p:sp>
        </mc:Fallback>
      </mc:AlternateContent>
      <p:sp>
        <p:nvSpPr>
          <p:cNvPr id="118" name="テキスト ボックス 117">
            <a:extLst>
              <a:ext uri="{FF2B5EF4-FFF2-40B4-BE49-F238E27FC236}">
                <a16:creationId xmlns:a16="http://schemas.microsoft.com/office/drawing/2014/main" id="{1A6A6F60-D845-4124-9AF5-47C531B26766}"/>
              </a:ext>
            </a:extLst>
          </p:cNvPr>
          <p:cNvSpPr txBox="1"/>
          <p:nvPr/>
        </p:nvSpPr>
        <p:spPr>
          <a:xfrm>
            <a:off x="6642758" y="2440251"/>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0.2119</a:t>
            </a:r>
            <a:endParaRPr lang="en-GB" sz="1200" dirty="0">
              <a:solidFill>
                <a:srgbClr val="FF0000"/>
              </a:solidFill>
              <a:latin typeface="Comic Sans MS" panose="030F0702030302020204" pitchFamily="66" charset="0"/>
            </a:endParaRPr>
          </a:p>
        </p:txBody>
      </p:sp>
      <p:grpSp>
        <p:nvGrpSpPr>
          <p:cNvPr id="120" name="グループ化 119">
            <a:extLst>
              <a:ext uri="{FF2B5EF4-FFF2-40B4-BE49-F238E27FC236}">
                <a16:creationId xmlns:a16="http://schemas.microsoft.com/office/drawing/2014/main" id="{F2204A4B-748E-4900-BC7C-28C84EFDF3F1}"/>
              </a:ext>
            </a:extLst>
          </p:cNvPr>
          <p:cNvGrpSpPr/>
          <p:nvPr/>
        </p:nvGrpSpPr>
        <p:grpSpPr>
          <a:xfrm>
            <a:off x="6487543" y="3732708"/>
            <a:ext cx="2314772" cy="2087293"/>
            <a:chOff x="4499342" y="1196752"/>
            <a:chExt cx="4321250" cy="3985257"/>
          </a:xfrm>
        </p:grpSpPr>
        <p:cxnSp>
          <p:nvCxnSpPr>
            <p:cNvPr id="121" name="直線矢印コネクタ 120">
              <a:extLst>
                <a:ext uri="{FF2B5EF4-FFF2-40B4-BE49-F238E27FC236}">
                  <a16:creationId xmlns:a16="http://schemas.microsoft.com/office/drawing/2014/main" id="{BAF785C9-FFB2-4702-8C25-6E905F32A0DE}"/>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a:extLst>
                <a:ext uri="{FF2B5EF4-FFF2-40B4-BE49-F238E27FC236}">
                  <a16:creationId xmlns:a16="http://schemas.microsoft.com/office/drawing/2014/main" id="{EADA227F-F3F0-47D3-96A7-53147C12434B}"/>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74772BD6-CFAA-4662-BD38-D4468308CDD1}"/>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24" name="テキスト ボックス 123">
              <a:extLst>
                <a:ext uri="{FF2B5EF4-FFF2-40B4-BE49-F238E27FC236}">
                  <a16:creationId xmlns:a16="http://schemas.microsoft.com/office/drawing/2014/main" id="{DF0BEBA2-A8FE-4D5F-98AB-315ACC9849B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25" name="グループ化 124">
              <a:extLst>
                <a:ext uri="{FF2B5EF4-FFF2-40B4-BE49-F238E27FC236}">
                  <a16:creationId xmlns:a16="http://schemas.microsoft.com/office/drawing/2014/main" id="{6CB95A02-8B8E-4487-AC89-8C9083AACD97}"/>
                </a:ext>
              </a:extLst>
            </p:cNvPr>
            <p:cNvGrpSpPr/>
            <p:nvPr/>
          </p:nvGrpSpPr>
          <p:grpSpPr>
            <a:xfrm>
              <a:off x="5058300" y="1628800"/>
              <a:ext cx="3637208" cy="2973657"/>
              <a:chOff x="5004048" y="1412776"/>
              <a:chExt cx="3637208" cy="2973657"/>
            </a:xfrm>
          </p:grpSpPr>
          <p:sp>
            <p:nvSpPr>
              <p:cNvPr id="126" name="Freeform 22">
                <a:extLst>
                  <a:ext uri="{FF2B5EF4-FFF2-40B4-BE49-F238E27FC236}">
                    <a16:creationId xmlns:a16="http://schemas.microsoft.com/office/drawing/2014/main" id="{3A16DE8E-B178-477C-85A4-84AE05B87BF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Freeform 22">
                <a:extLst>
                  <a:ext uri="{FF2B5EF4-FFF2-40B4-BE49-F238E27FC236}">
                    <a16:creationId xmlns:a16="http://schemas.microsoft.com/office/drawing/2014/main" id="{99F5B529-E63A-4757-BE21-0761F2A20893}"/>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FC785F11-1F1C-48F0-8E05-AF507E15222E}"/>
                  </a:ext>
                </a:extLst>
              </p:cNvPr>
              <p:cNvSpPr txBox="1"/>
              <p:nvPr/>
            </p:nvSpPr>
            <p:spPr>
              <a:xfrm>
                <a:off x="8203006" y="3970926"/>
                <a:ext cx="6611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m:t>
                      </m:r>
                    </m:oMath>
                  </m:oMathPara>
                </a14:m>
                <a:endParaRPr lang="en-GB" sz="1400" dirty="0"/>
              </a:p>
            </p:txBody>
          </p:sp>
        </mc:Choice>
        <mc:Fallback xmlns="">
          <p:sp>
            <p:nvSpPr>
              <p:cNvPr id="128" name="テキスト ボックス 127">
                <a:extLst>
                  <a:ext uri="{FF2B5EF4-FFF2-40B4-BE49-F238E27FC236}">
                    <a16:creationId xmlns:a16="http://schemas.microsoft.com/office/drawing/2014/main" id="{FC785F11-1F1C-48F0-8E05-AF507E15222E}"/>
                  </a:ext>
                </a:extLst>
              </p:cNvPr>
              <p:cNvSpPr txBox="1">
                <a:spLocks noRot="1" noChangeAspect="1" noMove="1" noResize="1" noEditPoints="1" noAdjustHandles="1" noChangeArrowheads="1" noChangeShapeType="1" noTextEdit="1"/>
              </p:cNvSpPr>
              <p:nvPr/>
            </p:nvSpPr>
            <p:spPr>
              <a:xfrm>
                <a:off x="8203006" y="3970926"/>
                <a:ext cx="661143"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D2200C47-9977-49BD-88D6-BD6254B70587}"/>
                  </a:ext>
                </a:extLst>
              </p:cNvPr>
              <p:cNvSpPr txBox="1"/>
              <p:nvPr/>
            </p:nvSpPr>
            <p:spPr>
              <a:xfrm>
                <a:off x="8204485" y="4318634"/>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m:t>
                      </m:r>
                    </m:oMath>
                  </m:oMathPara>
                </a14:m>
                <a:endParaRPr lang="en-GB" sz="1400" dirty="0"/>
              </a:p>
            </p:txBody>
          </p:sp>
        </mc:Choice>
        <mc:Fallback xmlns="">
          <p:sp>
            <p:nvSpPr>
              <p:cNvPr id="129" name="テキスト ボックス 128">
                <a:extLst>
                  <a:ext uri="{FF2B5EF4-FFF2-40B4-BE49-F238E27FC236}">
                    <a16:creationId xmlns:a16="http://schemas.microsoft.com/office/drawing/2014/main" id="{D2200C47-9977-49BD-88D6-BD6254B70587}"/>
                  </a:ext>
                </a:extLst>
              </p:cNvPr>
              <p:cNvSpPr txBox="1">
                <a:spLocks noRot="1" noChangeAspect="1" noMove="1" noResize="1" noEditPoints="1" noAdjustHandles="1" noChangeArrowheads="1" noChangeShapeType="1" noTextEdit="1"/>
              </p:cNvSpPr>
              <p:nvPr/>
            </p:nvSpPr>
            <p:spPr>
              <a:xfrm>
                <a:off x="8204485" y="4318634"/>
                <a:ext cx="668709" cy="307777"/>
              </a:xfrm>
              <a:prstGeom prst="rect">
                <a:avLst/>
              </a:prstGeom>
              <a:blipFill>
                <a:blip r:embed="rId10"/>
                <a:stretch>
                  <a:fillRect/>
                </a:stretch>
              </a:blipFill>
            </p:spPr>
            <p:txBody>
              <a:bodyPr/>
              <a:lstStyle/>
              <a:p>
                <a:r>
                  <a:rPr lang="en-GB">
                    <a:noFill/>
                  </a:rPr>
                  <a:t> </a:t>
                </a:r>
              </a:p>
            </p:txBody>
          </p:sp>
        </mc:Fallback>
      </mc:AlternateContent>
      <p:cxnSp>
        <p:nvCxnSpPr>
          <p:cNvPr id="130" name="直線矢印コネクタ 129">
            <a:extLst>
              <a:ext uri="{FF2B5EF4-FFF2-40B4-BE49-F238E27FC236}">
                <a16:creationId xmlns:a16="http://schemas.microsoft.com/office/drawing/2014/main" id="{895C977D-56AC-4317-8356-4DDA723E73D2}"/>
              </a:ext>
            </a:extLst>
          </p:cNvPr>
          <p:cNvCxnSpPr>
            <a:cxnSpLocks/>
          </p:cNvCxnSpPr>
          <p:nvPr/>
        </p:nvCxnSpPr>
        <p:spPr>
          <a:xfrm flipV="1">
            <a:off x="7760802" y="39589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9C073416-DF2E-4956-9966-8215F0249FF0}"/>
                  </a:ext>
                </a:extLst>
              </p:cNvPr>
              <p:cNvSpPr txBox="1"/>
              <p:nvPr/>
            </p:nvSpPr>
            <p:spPr>
              <a:xfrm>
                <a:off x="7648954" y="55330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131" name="テキスト ボックス 130">
                <a:extLst>
                  <a:ext uri="{FF2B5EF4-FFF2-40B4-BE49-F238E27FC236}">
                    <a16:creationId xmlns:a16="http://schemas.microsoft.com/office/drawing/2014/main" id="{9C073416-DF2E-4956-9966-8215F0249FF0}"/>
                  </a:ext>
                </a:extLst>
              </p:cNvPr>
              <p:cNvSpPr txBox="1">
                <a:spLocks noRot="1" noChangeAspect="1" noMove="1" noResize="1" noEditPoints="1" noAdjustHandles="1" noChangeArrowheads="1" noChangeShapeType="1" noTextEdit="1"/>
              </p:cNvSpPr>
              <p:nvPr/>
            </p:nvSpPr>
            <p:spPr>
              <a:xfrm>
                <a:off x="7648954" y="5533056"/>
                <a:ext cx="275514" cy="26161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テキスト ボックス 131">
                <a:extLst>
                  <a:ext uri="{FF2B5EF4-FFF2-40B4-BE49-F238E27FC236}">
                    <a16:creationId xmlns:a16="http://schemas.microsoft.com/office/drawing/2014/main" id="{FBA5D548-A721-4104-8C0F-09CD6451E468}"/>
                  </a:ext>
                </a:extLst>
              </p:cNvPr>
              <p:cNvSpPr txBox="1"/>
              <p:nvPr/>
            </p:nvSpPr>
            <p:spPr>
              <a:xfrm>
                <a:off x="8036389" y="3653532"/>
                <a:ext cx="11076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𝑍</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132" name="テキスト ボックス 131">
                <a:extLst>
                  <a:ext uri="{FF2B5EF4-FFF2-40B4-BE49-F238E27FC236}">
                    <a16:creationId xmlns:a16="http://schemas.microsoft.com/office/drawing/2014/main" id="{FBA5D548-A721-4104-8C0F-09CD6451E468}"/>
                  </a:ext>
                </a:extLst>
              </p:cNvPr>
              <p:cNvSpPr txBox="1">
                <a:spLocks noRot="1" noChangeAspect="1" noMove="1" noResize="1" noEditPoints="1" noAdjustHandles="1" noChangeArrowheads="1" noChangeShapeType="1" noTextEdit="1"/>
              </p:cNvSpPr>
              <p:nvPr/>
            </p:nvSpPr>
            <p:spPr>
              <a:xfrm>
                <a:off x="8036389" y="3653532"/>
                <a:ext cx="1107611" cy="307777"/>
              </a:xfrm>
              <a:prstGeom prst="rect">
                <a:avLst/>
              </a:prstGeom>
              <a:blipFill>
                <a:blip r:embed="rId12"/>
                <a:stretch>
                  <a:fillRect b="-78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テキスト ボックス 133">
                <a:extLst>
                  <a:ext uri="{FF2B5EF4-FFF2-40B4-BE49-F238E27FC236}">
                    <a16:creationId xmlns:a16="http://schemas.microsoft.com/office/drawing/2014/main" id="{4C4B1EA0-1798-471D-B15B-8501B3623B30}"/>
                  </a:ext>
                </a:extLst>
              </p:cNvPr>
              <p:cNvSpPr txBox="1"/>
              <p:nvPr/>
            </p:nvSpPr>
            <p:spPr>
              <a:xfrm>
                <a:off x="7383356" y="5531503"/>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134" name="テキスト ボックス 133">
                <a:extLst>
                  <a:ext uri="{FF2B5EF4-FFF2-40B4-BE49-F238E27FC236}">
                    <a16:creationId xmlns:a16="http://schemas.microsoft.com/office/drawing/2014/main" id="{4C4B1EA0-1798-471D-B15B-8501B3623B30}"/>
                  </a:ext>
                </a:extLst>
              </p:cNvPr>
              <p:cNvSpPr txBox="1">
                <a:spLocks noRot="1" noChangeAspect="1" noMove="1" noResize="1" noEditPoints="1" noAdjustHandles="1" noChangeArrowheads="1" noChangeShapeType="1" noTextEdit="1"/>
              </p:cNvSpPr>
              <p:nvPr/>
            </p:nvSpPr>
            <p:spPr>
              <a:xfrm>
                <a:off x="7383356" y="5531503"/>
                <a:ext cx="268826" cy="261610"/>
              </a:xfrm>
              <a:prstGeom prst="rect">
                <a:avLst/>
              </a:prstGeom>
              <a:blipFill>
                <a:blip r:embed="rId13"/>
                <a:stretch>
                  <a:fillRect/>
                </a:stretch>
              </a:blipFill>
            </p:spPr>
            <p:txBody>
              <a:bodyPr/>
              <a:lstStyle/>
              <a:p>
                <a:r>
                  <a:rPr lang="en-GB">
                    <a:noFill/>
                  </a:rPr>
                  <a:t> </a:t>
                </a:r>
              </a:p>
            </p:txBody>
          </p:sp>
        </mc:Fallback>
      </mc:AlternateContent>
      <p:sp>
        <p:nvSpPr>
          <p:cNvPr id="135" name="テキスト ボックス 134">
            <a:extLst>
              <a:ext uri="{FF2B5EF4-FFF2-40B4-BE49-F238E27FC236}">
                <a16:creationId xmlns:a16="http://schemas.microsoft.com/office/drawing/2014/main" id="{6BDB39CE-9C8F-48C0-B145-E8B3A3C39C8E}"/>
              </a:ext>
            </a:extLst>
          </p:cNvPr>
          <p:cNvSpPr txBox="1"/>
          <p:nvPr/>
        </p:nvSpPr>
        <p:spPr>
          <a:xfrm>
            <a:off x="6673238" y="4954851"/>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0.2119</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36" name="テキスト ボックス 135">
                <a:extLst>
                  <a:ext uri="{FF2B5EF4-FFF2-40B4-BE49-F238E27FC236}">
                    <a16:creationId xmlns:a16="http://schemas.microsoft.com/office/drawing/2014/main" id="{1E5F7053-5791-4248-9F5C-B27B5C9A1097}"/>
                  </a:ext>
                </a:extLst>
              </p:cNvPr>
              <p:cNvSpPr txBox="1"/>
              <p:nvPr/>
            </p:nvSpPr>
            <p:spPr>
              <a:xfrm>
                <a:off x="7172660" y="5530244"/>
                <a:ext cx="51096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−0.7998</m:t>
                      </m:r>
                    </m:oMath>
                  </m:oMathPara>
                </a14:m>
                <a:endParaRPr lang="en-GB" sz="1100" dirty="0">
                  <a:solidFill>
                    <a:srgbClr val="0000FF"/>
                  </a:solidFill>
                  <a:latin typeface="Comic Sans MS" panose="030F0702030302020204" pitchFamily="66" charset="0"/>
                </a:endParaRPr>
              </a:p>
            </p:txBody>
          </p:sp>
        </mc:Choice>
        <mc:Fallback xmlns="">
          <p:sp>
            <p:nvSpPr>
              <p:cNvPr id="136" name="テキスト ボックス 135">
                <a:extLst>
                  <a:ext uri="{FF2B5EF4-FFF2-40B4-BE49-F238E27FC236}">
                    <a16:creationId xmlns:a16="http://schemas.microsoft.com/office/drawing/2014/main" id="{1E5F7053-5791-4248-9F5C-B27B5C9A1097}"/>
                  </a:ext>
                </a:extLst>
              </p:cNvPr>
              <p:cNvSpPr txBox="1">
                <a:spLocks noRot="1" noChangeAspect="1" noMove="1" noResize="1" noEditPoints="1" noAdjustHandles="1" noChangeArrowheads="1" noChangeShapeType="1" noTextEdit="1"/>
              </p:cNvSpPr>
              <p:nvPr/>
            </p:nvSpPr>
            <p:spPr>
              <a:xfrm>
                <a:off x="7172660" y="5530244"/>
                <a:ext cx="510964" cy="261610"/>
              </a:xfrm>
              <a:prstGeom prst="rect">
                <a:avLst/>
              </a:prstGeom>
              <a:blipFill>
                <a:blip r:embed="rId14"/>
                <a:stretch>
                  <a:fillRect l="-10843" r="-8434"/>
                </a:stretch>
              </a:blipFill>
            </p:spPr>
            <p:txBody>
              <a:bodyPr/>
              <a:lstStyle/>
              <a:p>
                <a:r>
                  <a:rPr lang="en-GB">
                    <a:noFill/>
                  </a:rPr>
                  <a:t> </a:t>
                </a:r>
              </a:p>
            </p:txBody>
          </p:sp>
        </mc:Fallback>
      </mc:AlternateContent>
      <p:cxnSp>
        <p:nvCxnSpPr>
          <p:cNvPr id="138" name="直線矢印コネクタ 137">
            <a:extLst>
              <a:ext uri="{FF2B5EF4-FFF2-40B4-BE49-F238E27FC236}">
                <a16:creationId xmlns:a16="http://schemas.microsoft.com/office/drawing/2014/main" id="{05368C70-9412-46FB-AE23-34C115D7F31D}"/>
              </a:ext>
            </a:extLst>
          </p:cNvPr>
          <p:cNvCxnSpPr>
            <a:cxnSpLocks/>
          </p:cNvCxnSpPr>
          <p:nvPr/>
        </p:nvCxnSpPr>
        <p:spPr>
          <a:xfrm flipV="1">
            <a:off x="7490590" y="4981335"/>
            <a:ext cx="0" cy="55502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0" name="テキスト ボックス 139">
            <a:extLst>
              <a:ext uri="{FF2B5EF4-FFF2-40B4-BE49-F238E27FC236}">
                <a16:creationId xmlns:a16="http://schemas.microsoft.com/office/drawing/2014/main" id="{2F9F9043-DBC3-49A1-BBC2-6D0F35753965}"/>
              </a:ext>
            </a:extLst>
          </p:cNvPr>
          <p:cNvSpPr txBox="1"/>
          <p:nvPr/>
        </p:nvSpPr>
        <p:spPr>
          <a:xfrm>
            <a:off x="3859714" y="1348740"/>
            <a:ext cx="2590801" cy="138499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We now know that the point 46 on the original distribution is 0.7998 standard deviations </a:t>
            </a:r>
            <a:r>
              <a:rPr lang="en-US" sz="1200" u="sng" dirty="0">
                <a:solidFill>
                  <a:srgbClr val="FF0000"/>
                </a:solidFill>
                <a:latin typeface="Comic Sans MS" panose="030F0702030302020204" pitchFamily="66" charset="0"/>
              </a:rPr>
              <a:t>below</a:t>
            </a:r>
            <a:r>
              <a:rPr lang="en-US" sz="1200" dirty="0">
                <a:solidFill>
                  <a:srgbClr val="FF0000"/>
                </a:solidFill>
                <a:latin typeface="Comic Sans MS" panose="030F0702030302020204" pitchFamily="66" charset="0"/>
              </a:rPr>
              <a:t> the mean…</a:t>
            </a:r>
          </a:p>
          <a:p>
            <a:pPr algn="ctr"/>
            <a:endParaRPr lang="en-US"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sym typeface="Wingdings" panose="05000000000000000000" pitchFamily="2" charset="2"/>
              </a:rPr>
              <a:t> Use the formula above to find what the standard deviation is…</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41" name="テキスト ボックス 140">
                <a:extLst>
                  <a:ext uri="{FF2B5EF4-FFF2-40B4-BE49-F238E27FC236}">
                    <a16:creationId xmlns:a16="http://schemas.microsoft.com/office/drawing/2014/main" id="{5A624DCC-898D-4ACF-807C-083E0F04579D}"/>
                  </a:ext>
                </a:extLst>
              </p:cNvPr>
              <p:cNvSpPr txBox="1"/>
              <p:nvPr/>
            </p:nvSpPr>
            <p:spPr>
              <a:xfrm>
                <a:off x="4298271" y="2984376"/>
                <a:ext cx="795602" cy="36894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𝑧</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r>
                            <a:rPr lang="en-US" sz="1400" b="0" i="1" smtClean="0">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141" name="テキスト ボックス 140">
                <a:extLst>
                  <a:ext uri="{FF2B5EF4-FFF2-40B4-BE49-F238E27FC236}">
                    <a16:creationId xmlns:a16="http://schemas.microsoft.com/office/drawing/2014/main" id="{5A624DCC-898D-4ACF-807C-083E0F04579D}"/>
                  </a:ext>
                </a:extLst>
              </p:cNvPr>
              <p:cNvSpPr txBox="1">
                <a:spLocks noRot="1" noChangeAspect="1" noMove="1" noResize="1" noEditPoints="1" noAdjustHandles="1" noChangeArrowheads="1" noChangeShapeType="1" noTextEdit="1"/>
              </p:cNvSpPr>
              <p:nvPr/>
            </p:nvSpPr>
            <p:spPr>
              <a:xfrm>
                <a:off x="4298271" y="2984376"/>
                <a:ext cx="795602" cy="368947"/>
              </a:xfrm>
              <a:prstGeom prst="rect">
                <a:avLst/>
              </a:prstGeom>
              <a:blipFill>
                <a:blip r:embed="rId15"/>
                <a:stretch>
                  <a:fillRect l="-1527" t="-3333" r="-3817" b="-1000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テキスト ボックス 141">
                <a:extLst>
                  <a:ext uri="{FF2B5EF4-FFF2-40B4-BE49-F238E27FC236}">
                    <a16:creationId xmlns:a16="http://schemas.microsoft.com/office/drawing/2014/main" id="{7CAF9335-F8C0-44AB-BB4A-315A25226397}"/>
                  </a:ext>
                </a:extLst>
              </p:cNvPr>
              <p:cNvSpPr txBox="1"/>
              <p:nvPr/>
            </p:nvSpPr>
            <p:spPr>
              <a:xfrm>
                <a:off x="3713824" y="3562903"/>
                <a:ext cx="1567737" cy="409086"/>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−0.7998=</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46−50</m:t>
                          </m:r>
                        </m:num>
                        <m:den>
                          <m:r>
                            <a:rPr lang="en-US" sz="1400" i="1">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142" name="テキスト ボックス 141">
                <a:extLst>
                  <a:ext uri="{FF2B5EF4-FFF2-40B4-BE49-F238E27FC236}">
                    <a16:creationId xmlns:a16="http://schemas.microsoft.com/office/drawing/2014/main" id="{7CAF9335-F8C0-44AB-BB4A-315A25226397}"/>
                  </a:ext>
                </a:extLst>
              </p:cNvPr>
              <p:cNvSpPr txBox="1">
                <a:spLocks noRot="1" noChangeAspect="1" noMove="1" noResize="1" noEditPoints="1" noAdjustHandles="1" noChangeArrowheads="1" noChangeShapeType="1" noTextEdit="1"/>
              </p:cNvSpPr>
              <p:nvPr/>
            </p:nvSpPr>
            <p:spPr>
              <a:xfrm>
                <a:off x="3713824" y="3562903"/>
                <a:ext cx="1567737" cy="409086"/>
              </a:xfrm>
              <a:prstGeom prst="rect">
                <a:avLst/>
              </a:prstGeom>
              <a:blipFill>
                <a:blip r:embed="rId16"/>
                <a:stretch>
                  <a:fillRect r="-1946" b="-8824"/>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テキスト ボックス 142">
                <a:extLst>
                  <a:ext uri="{FF2B5EF4-FFF2-40B4-BE49-F238E27FC236}">
                    <a16:creationId xmlns:a16="http://schemas.microsoft.com/office/drawing/2014/main" id="{CDFBA635-FC1F-4E54-8B0F-C6B8FDEAE144}"/>
                  </a:ext>
                </a:extLst>
              </p:cNvPr>
              <p:cNvSpPr txBox="1"/>
              <p:nvPr/>
            </p:nvSpPr>
            <p:spPr>
              <a:xfrm>
                <a:off x="4274597" y="4105921"/>
                <a:ext cx="1065933" cy="409086"/>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46−50</m:t>
                          </m:r>
                        </m:num>
                        <m:den>
                          <m:r>
                            <a:rPr lang="en-US" sz="1400" b="0" i="1" smtClean="0">
                              <a:latin typeface="Cambria Math" panose="02040503050406030204" pitchFamily="18" charset="0"/>
                            </a:rPr>
                            <m:t>−0.7998</m:t>
                          </m:r>
                        </m:den>
                      </m:f>
                    </m:oMath>
                  </m:oMathPara>
                </a14:m>
                <a:endParaRPr lang="en-GB" sz="1400" dirty="0">
                  <a:latin typeface="Comic Sans MS" panose="030F0702030302020204" pitchFamily="66" charset="0"/>
                </a:endParaRPr>
              </a:p>
            </p:txBody>
          </p:sp>
        </mc:Choice>
        <mc:Fallback xmlns="">
          <p:sp>
            <p:nvSpPr>
              <p:cNvPr id="143" name="テキスト ボックス 142">
                <a:extLst>
                  <a:ext uri="{FF2B5EF4-FFF2-40B4-BE49-F238E27FC236}">
                    <a16:creationId xmlns:a16="http://schemas.microsoft.com/office/drawing/2014/main" id="{CDFBA635-FC1F-4E54-8B0F-C6B8FDEAE144}"/>
                  </a:ext>
                </a:extLst>
              </p:cNvPr>
              <p:cNvSpPr txBox="1">
                <a:spLocks noRot="1" noChangeAspect="1" noMove="1" noResize="1" noEditPoints="1" noAdjustHandles="1" noChangeArrowheads="1" noChangeShapeType="1" noTextEdit="1"/>
              </p:cNvSpPr>
              <p:nvPr/>
            </p:nvSpPr>
            <p:spPr>
              <a:xfrm>
                <a:off x="4274597" y="4105921"/>
                <a:ext cx="1065933" cy="409086"/>
              </a:xfrm>
              <a:prstGeom prst="rect">
                <a:avLst/>
              </a:prstGeom>
              <a:blipFill>
                <a:blip r:embed="rId17"/>
                <a:stretch>
                  <a:fillRect l="-1143" t="-1493" r="-2286" b="-13433"/>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4" name="テキスト ボックス 143">
                <a:extLst>
                  <a:ext uri="{FF2B5EF4-FFF2-40B4-BE49-F238E27FC236}">
                    <a16:creationId xmlns:a16="http://schemas.microsoft.com/office/drawing/2014/main" id="{F6CCBCDC-3CBA-48AE-A745-FE268F0DA873}"/>
                  </a:ext>
                </a:extLst>
              </p:cNvPr>
              <p:cNvSpPr txBox="1"/>
              <p:nvPr/>
            </p:nvSpPr>
            <p:spPr>
              <a:xfrm>
                <a:off x="4276076" y="4746592"/>
                <a:ext cx="1210323" cy="215444"/>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=5.00 (3</m:t>
                      </m:r>
                      <m:r>
                        <a:rPr lang="en-US" sz="1400" b="0" i="1" smtClean="0">
                          <a:latin typeface="Cambria Math" panose="02040503050406030204" pitchFamily="18" charset="0"/>
                          <a:ea typeface="Cambria Math" panose="02040503050406030204" pitchFamily="18" charset="0"/>
                        </a:rPr>
                        <m:t>𝑠𝑓</m:t>
                      </m:r>
                      <m:r>
                        <a:rPr lang="en-US" sz="1400" b="0" i="1" smtClean="0">
                          <a:latin typeface="Cambria Math" panose="02040503050406030204" pitchFamily="18" charset="0"/>
                          <a:ea typeface="Cambria Math" panose="02040503050406030204" pitchFamily="18" charset="0"/>
                        </a:rPr>
                        <m:t>)</m:t>
                      </m:r>
                    </m:oMath>
                  </m:oMathPara>
                </a14:m>
                <a:endParaRPr lang="en-GB" sz="1400" dirty="0">
                  <a:latin typeface="Comic Sans MS" panose="030F0702030302020204" pitchFamily="66" charset="0"/>
                </a:endParaRPr>
              </a:p>
            </p:txBody>
          </p:sp>
        </mc:Choice>
        <mc:Fallback xmlns="">
          <p:sp>
            <p:nvSpPr>
              <p:cNvPr id="144" name="テキスト ボックス 143">
                <a:extLst>
                  <a:ext uri="{FF2B5EF4-FFF2-40B4-BE49-F238E27FC236}">
                    <a16:creationId xmlns:a16="http://schemas.microsoft.com/office/drawing/2014/main" id="{F6CCBCDC-3CBA-48AE-A745-FE268F0DA873}"/>
                  </a:ext>
                </a:extLst>
              </p:cNvPr>
              <p:cNvSpPr txBox="1">
                <a:spLocks noRot="1" noChangeAspect="1" noMove="1" noResize="1" noEditPoints="1" noAdjustHandles="1" noChangeArrowheads="1" noChangeShapeType="1" noTextEdit="1"/>
              </p:cNvSpPr>
              <p:nvPr/>
            </p:nvSpPr>
            <p:spPr>
              <a:xfrm>
                <a:off x="4276076" y="4746592"/>
                <a:ext cx="1210323" cy="215444"/>
              </a:xfrm>
              <a:prstGeom prst="rect">
                <a:avLst/>
              </a:prstGeom>
              <a:blipFill>
                <a:blip r:embed="rId18"/>
                <a:stretch>
                  <a:fillRect l="-1005" r="-4020" b="-34286"/>
                </a:stretch>
              </a:blipFill>
              <a:ln w="25400">
                <a:noFill/>
              </a:ln>
            </p:spPr>
            <p:txBody>
              <a:bodyPr/>
              <a:lstStyle/>
              <a:p>
                <a:r>
                  <a:rPr lang="en-GB">
                    <a:noFill/>
                  </a:rPr>
                  <a:t> </a:t>
                </a:r>
              </a:p>
            </p:txBody>
          </p:sp>
        </mc:Fallback>
      </mc:AlternateContent>
      <p:sp>
        <p:nvSpPr>
          <p:cNvPr id="145" name="円弧 144">
            <a:extLst>
              <a:ext uri="{FF2B5EF4-FFF2-40B4-BE49-F238E27FC236}">
                <a16:creationId xmlns:a16="http://schemas.microsoft.com/office/drawing/2014/main" id="{F2021DA1-FDE7-4226-BC98-BEBB6DFCA487}"/>
              </a:ext>
            </a:extLst>
          </p:cNvPr>
          <p:cNvSpPr/>
          <p:nvPr/>
        </p:nvSpPr>
        <p:spPr>
          <a:xfrm>
            <a:off x="5141446" y="3236440"/>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6" name="テキスト ボックス 145">
            <a:extLst>
              <a:ext uri="{FF2B5EF4-FFF2-40B4-BE49-F238E27FC236}">
                <a16:creationId xmlns:a16="http://schemas.microsoft.com/office/drawing/2014/main" id="{9C13D0BB-943D-4A2C-921B-567BB83B9A5A}"/>
              </a:ext>
            </a:extLst>
          </p:cNvPr>
          <p:cNvSpPr txBox="1"/>
          <p:nvPr/>
        </p:nvSpPr>
        <p:spPr>
          <a:xfrm>
            <a:off x="5198171" y="3285336"/>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147" name="円弧 146">
            <a:extLst>
              <a:ext uri="{FF2B5EF4-FFF2-40B4-BE49-F238E27FC236}">
                <a16:creationId xmlns:a16="http://schemas.microsoft.com/office/drawing/2014/main" id="{3BE166A9-6F97-4D81-957B-E3FB1F8AFB9D}"/>
              </a:ext>
            </a:extLst>
          </p:cNvPr>
          <p:cNvSpPr/>
          <p:nvPr/>
        </p:nvSpPr>
        <p:spPr>
          <a:xfrm>
            <a:off x="5240580" y="3814969"/>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8" name="円弧 147">
            <a:extLst>
              <a:ext uri="{FF2B5EF4-FFF2-40B4-BE49-F238E27FC236}">
                <a16:creationId xmlns:a16="http://schemas.microsoft.com/office/drawing/2014/main" id="{9DD581C5-82E9-46C0-B6ED-2181F53C4E36}"/>
              </a:ext>
            </a:extLst>
          </p:cNvPr>
          <p:cNvSpPr/>
          <p:nvPr/>
        </p:nvSpPr>
        <p:spPr>
          <a:xfrm>
            <a:off x="5410735" y="4340231"/>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9" name="テキスト ボックス 148">
                <a:extLst>
                  <a:ext uri="{FF2B5EF4-FFF2-40B4-BE49-F238E27FC236}">
                    <a16:creationId xmlns:a16="http://schemas.microsoft.com/office/drawing/2014/main" id="{3B1D6B51-273A-4D7B-B1ED-6281F87775F8}"/>
                  </a:ext>
                </a:extLst>
              </p:cNvPr>
              <p:cNvSpPr txBox="1"/>
              <p:nvPr/>
            </p:nvSpPr>
            <p:spPr>
              <a:xfrm>
                <a:off x="5455621" y="3738097"/>
                <a:ext cx="1087221"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by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rPr>
                      <m:t>𝜎</m:t>
                    </m:r>
                  </m:oMath>
                </a14:m>
                <a:r>
                  <a:rPr lang="en-GB" sz="1200" dirty="0">
                    <a:solidFill>
                      <a:srgbClr val="FF0000"/>
                    </a:solidFill>
                    <a:latin typeface="Comic Sans MS" panose="030F0702030302020204" pitchFamily="66" charset="0"/>
                  </a:rPr>
                  <a:t>, divide by -0.7798</a:t>
                </a:r>
              </a:p>
            </p:txBody>
          </p:sp>
        </mc:Choice>
        <mc:Fallback xmlns="">
          <p:sp>
            <p:nvSpPr>
              <p:cNvPr id="149" name="テキスト ボックス 148">
                <a:extLst>
                  <a:ext uri="{FF2B5EF4-FFF2-40B4-BE49-F238E27FC236}">
                    <a16:creationId xmlns:a16="http://schemas.microsoft.com/office/drawing/2014/main" id="{3B1D6B51-273A-4D7B-B1ED-6281F87775F8}"/>
                  </a:ext>
                </a:extLst>
              </p:cNvPr>
              <p:cNvSpPr txBox="1">
                <a:spLocks noRot="1" noChangeAspect="1" noMove="1" noResize="1" noEditPoints="1" noAdjustHandles="1" noChangeArrowheads="1" noChangeShapeType="1" noTextEdit="1"/>
              </p:cNvSpPr>
              <p:nvPr/>
            </p:nvSpPr>
            <p:spPr>
              <a:xfrm>
                <a:off x="5455621" y="3738097"/>
                <a:ext cx="1087221" cy="646331"/>
              </a:xfrm>
              <a:prstGeom prst="rect">
                <a:avLst/>
              </a:prstGeom>
              <a:blipFill>
                <a:blip r:embed="rId19"/>
                <a:stretch>
                  <a:fillRect r="-1124" b="-6604"/>
                </a:stretch>
              </a:blipFill>
            </p:spPr>
            <p:txBody>
              <a:bodyPr/>
              <a:lstStyle/>
              <a:p>
                <a:r>
                  <a:rPr lang="en-GB">
                    <a:noFill/>
                  </a:rPr>
                  <a:t> </a:t>
                </a:r>
              </a:p>
            </p:txBody>
          </p:sp>
        </mc:Fallback>
      </mc:AlternateContent>
      <p:sp>
        <p:nvSpPr>
          <p:cNvPr id="150" name="テキスト ボックス 149">
            <a:extLst>
              <a:ext uri="{FF2B5EF4-FFF2-40B4-BE49-F238E27FC236}">
                <a16:creationId xmlns:a16="http://schemas.microsoft.com/office/drawing/2014/main" id="{AB245144-357E-47A4-97D0-500D1A056013}"/>
              </a:ext>
            </a:extLst>
          </p:cNvPr>
          <p:cNvSpPr txBox="1"/>
          <p:nvPr/>
        </p:nvSpPr>
        <p:spPr>
          <a:xfrm>
            <a:off x="5606543" y="4545965"/>
            <a:ext cx="91177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Calculate</a:t>
            </a:r>
            <a:endParaRPr lang="en-GB" sz="1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207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blinds(horizontal)">
                                      <p:cBhvr>
                                        <p:cTn id="22" dur="5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blinds(horizontal)">
                                      <p:cBhvr>
                                        <p:cTn id="27" dur="5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blinds(horizontal)">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blinds(horizontal)">
                                      <p:cBhvr>
                                        <p:cTn id="37" dur="500"/>
                                        <p:tgtEl>
                                          <p:spTgt spid="1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blinds(horizontal)">
                                      <p:cBhvr>
                                        <p:cTn id="40" dur="5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blinds(horizontal)">
                                      <p:cBhvr>
                                        <p:cTn id="45" dur="500"/>
                                        <p:tgtEl>
                                          <p:spTgt spid="11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blinds(horizontal)">
                                      <p:cBhvr>
                                        <p:cTn id="48" dur="500"/>
                                        <p:tgtEl>
                                          <p:spTgt spid="11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blinds(horizontal)">
                                      <p:cBhvr>
                                        <p:cTn id="58" dur="500"/>
                                        <p:tgtEl>
                                          <p:spTgt spid="11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20"/>
                                        </p:tgtEl>
                                        <p:attrNameLst>
                                          <p:attrName>style.visibility</p:attrName>
                                        </p:attrNameLst>
                                      </p:cBhvr>
                                      <p:to>
                                        <p:strVal val="visible"/>
                                      </p:to>
                                    </p:set>
                                    <p:animEffect transition="in" filter="blinds(horizontal)">
                                      <p:cBhvr>
                                        <p:cTn id="63" dur="500"/>
                                        <p:tgtEl>
                                          <p:spTgt spid="1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blinds(horizontal)">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blinds(horizontal)">
                                      <p:cBhvr>
                                        <p:cTn id="73" dur="500"/>
                                        <p:tgtEl>
                                          <p:spTgt spid="128"/>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29"/>
                                        </p:tgtEl>
                                        <p:attrNameLst>
                                          <p:attrName>style.visibility</p:attrName>
                                        </p:attrNameLst>
                                      </p:cBhvr>
                                      <p:to>
                                        <p:strVal val="visible"/>
                                      </p:to>
                                    </p:set>
                                    <p:animEffect transition="in" filter="blinds(horizontal)">
                                      <p:cBhvr>
                                        <p:cTn id="78" dur="500"/>
                                        <p:tgtEl>
                                          <p:spTgt spid="12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130"/>
                                        </p:tgtEl>
                                        <p:attrNameLst>
                                          <p:attrName>style.visibility</p:attrName>
                                        </p:attrNameLst>
                                      </p:cBhvr>
                                      <p:to>
                                        <p:strVal val="visible"/>
                                      </p:to>
                                    </p:set>
                                    <p:animEffect transition="in" filter="blinds(horizontal)">
                                      <p:cBhvr>
                                        <p:cTn id="83" dur="500"/>
                                        <p:tgtEl>
                                          <p:spTgt spid="130"/>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131"/>
                                        </p:tgtEl>
                                        <p:attrNameLst>
                                          <p:attrName>style.visibility</p:attrName>
                                        </p:attrNameLst>
                                      </p:cBhvr>
                                      <p:to>
                                        <p:strVal val="visible"/>
                                      </p:to>
                                    </p:set>
                                    <p:animEffect transition="in" filter="blinds(horizontal)">
                                      <p:cBhvr>
                                        <p:cTn id="86" dur="500"/>
                                        <p:tgtEl>
                                          <p:spTgt spid="131"/>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138"/>
                                        </p:tgtEl>
                                        <p:attrNameLst>
                                          <p:attrName>style.visibility</p:attrName>
                                        </p:attrNameLst>
                                      </p:cBhvr>
                                      <p:to>
                                        <p:strVal val="visible"/>
                                      </p:to>
                                    </p:set>
                                    <p:animEffect transition="in" filter="blinds(horizontal)">
                                      <p:cBhvr>
                                        <p:cTn id="91" dur="500"/>
                                        <p:tgtEl>
                                          <p:spTgt spid="138"/>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34"/>
                                        </p:tgtEl>
                                        <p:attrNameLst>
                                          <p:attrName>style.visibility</p:attrName>
                                        </p:attrNameLst>
                                      </p:cBhvr>
                                      <p:to>
                                        <p:strVal val="visible"/>
                                      </p:to>
                                    </p:set>
                                    <p:animEffect transition="in" filter="blinds(horizontal)">
                                      <p:cBhvr>
                                        <p:cTn id="94" dur="500"/>
                                        <p:tgtEl>
                                          <p:spTgt spid="134"/>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37"/>
                                        </p:tgtEl>
                                        <p:attrNameLst>
                                          <p:attrName>style.visibility</p:attrName>
                                        </p:attrNameLst>
                                      </p:cBhvr>
                                      <p:to>
                                        <p:strVal val="visible"/>
                                      </p:to>
                                    </p:set>
                                    <p:animEffect transition="in" filter="blinds(horizontal)">
                                      <p:cBhvr>
                                        <p:cTn id="99" dur="500"/>
                                        <p:tgtEl>
                                          <p:spTgt spid="137"/>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135"/>
                                        </p:tgtEl>
                                        <p:attrNameLst>
                                          <p:attrName>style.visibility</p:attrName>
                                        </p:attrNameLst>
                                      </p:cBhvr>
                                      <p:to>
                                        <p:strVal val="visible"/>
                                      </p:to>
                                    </p:set>
                                    <p:animEffect transition="in" filter="blinds(horizontal)">
                                      <p:cBhvr>
                                        <p:cTn id="104" dur="500"/>
                                        <p:tgtEl>
                                          <p:spTgt spid="135"/>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8" end="8"/>
                                            </p:txEl>
                                          </p:spTgt>
                                        </p:tgtEl>
                                        <p:attrNameLst>
                                          <p:attrName>style.visibility</p:attrName>
                                        </p:attrNameLst>
                                      </p:cBhvr>
                                      <p:to>
                                        <p:strVal val="visible"/>
                                      </p:to>
                                    </p:set>
                                    <p:animEffect transition="in" filter="blinds(horizontal)">
                                      <p:cBhvr>
                                        <p:cTn id="109" dur="500"/>
                                        <p:tgtEl>
                                          <p:spTgt spid="3">
                                            <p:txEl>
                                              <p:pRg st="8" end="8"/>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nodeType="clickEffect">
                                  <p:stCondLst>
                                    <p:cond delay="0"/>
                                  </p:stCondLst>
                                  <p:childTnLst>
                                    <p:set>
                                      <p:cBhvr>
                                        <p:cTn id="113" dur="1" fill="hold">
                                          <p:stCondLst>
                                            <p:cond delay="0"/>
                                          </p:stCondLst>
                                        </p:cTn>
                                        <p:tgtEl>
                                          <p:spTgt spid="3">
                                            <p:txEl>
                                              <p:pRg st="9" end="9"/>
                                            </p:txEl>
                                          </p:spTgt>
                                        </p:tgtEl>
                                        <p:attrNameLst>
                                          <p:attrName>style.visibility</p:attrName>
                                        </p:attrNameLst>
                                      </p:cBhvr>
                                      <p:to>
                                        <p:strVal val="visible"/>
                                      </p:to>
                                    </p:set>
                                    <p:animEffect transition="in" filter="blinds(horizontal)">
                                      <p:cBhvr>
                                        <p:cTn id="114" dur="500"/>
                                        <p:tgtEl>
                                          <p:spTgt spid="3">
                                            <p:txEl>
                                              <p:pRg st="9" end="9"/>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xit" presetSubtype="10" fill="hold" grpId="1" nodeType="clickEffect">
                                  <p:stCondLst>
                                    <p:cond delay="0"/>
                                  </p:stCondLst>
                                  <p:childTnLst>
                                    <p:animEffect transition="out" filter="blinds(horizontal)">
                                      <p:cBhvr>
                                        <p:cTn id="118" dur="500"/>
                                        <p:tgtEl>
                                          <p:spTgt spid="134"/>
                                        </p:tgtEl>
                                      </p:cBhvr>
                                    </p:animEffect>
                                    <p:set>
                                      <p:cBhvr>
                                        <p:cTn id="119" dur="1" fill="hold">
                                          <p:stCondLst>
                                            <p:cond delay="499"/>
                                          </p:stCondLst>
                                        </p:cTn>
                                        <p:tgtEl>
                                          <p:spTgt spid="134"/>
                                        </p:tgtEl>
                                        <p:attrNameLst>
                                          <p:attrName>style.visibility</p:attrName>
                                        </p:attrNameLst>
                                      </p:cBhvr>
                                      <p:to>
                                        <p:strVal val="hidden"/>
                                      </p:to>
                                    </p:set>
                                  </p:childTnLst>
                                </p:cTn>
                              </p:par>
                              <p:par>
                                <p:cTn id="120" presetID="3" presetClass="entr" presetSubtype="10" fill="hold" grpId="0" nodeType="withEffect">
                                  <p:stCondLst>
                                    <p:cond delay="0"/>
                                  </p:stCondLst>
                                  <p:childTnLst>
                                    <p:set>
                                      <p:cBhvr>
                                        <p:cTn id="121" dur="1" fill="hold">
                                          <p:stCondLst>
                                            <p:cond delay="0"/>
                                          </p:stCondLst>
                                        </p:cTn>
                                        <p:tgtEl>
                                          <p:spTgt spid="136"/>
                                        </p:tgtEl>
                                        <p:attrNameLst>
                                          <p:attrName>style.visibility</p:attrName>
                                        </p:attrNameLst>
                                      </p:cBhvr>
                                      <p:to>
                                        <p:strVal val="visible"/>
                                      </p:to>
                                    </p:set>
                                    <p:animEffect transition="in" filter="blinds(horizontal)">
                                      <p:cBhvr>
                                        <p:cTn id="122" dur="500"/>
                                        <p:tgtEl>
                                          <p:spTgt spid="136"/>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140">
                                            <p:txEl>
                                              <p:pRg st="0" end="0"/>
                                            </p:txEl>
                                          </p:spTgt>
                                        </p:tgtEl>
                                        <p:attrNameLst>
                                          <p:attrName>style.visibility</p:attrName>
                                        </p:attrNameLst>
                                      </p:cBhvr>
                                      <p:to>
                                        <p:strVal val="visible"/>
                                      </p:to>
                                    </p:set>
                                    <p:animEffect transition="in" filter="blinds(horizontal)">
                                      <p:cBhvr>
                                        <p:cTn id="127" dur="500"/>
                                        <p:tgtEl>
                                          <p:spTgt spid="14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140">
                                            <p:txEl>
                                              <p:pRg st="2" end="2"/>
                                            </p:txEl>
                                          </p:spTgt>
                                        </p:tgtEl>
                                        <p:attrNameLst>
                                          <p:attrName>style.visibility</p:attrName>
                                        </p:attrNameLst>
                                      </p:cBhvr>
                                      <p:to>
                                        <p:strVal val="visible"/>
                                      </p:to>
                                    </p:set>
                                    <p:animEffect transition="in" filter="blinds(horizontal)">
                                      <p:cBhvr>
                                        <p:cTn id="132" dur="500"/>
                                        <p:tgtEl>
                                          <p:spTgt spid="140">
                                            <p:txEl>
                                              <p:pRg st="2" end="2"/>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141"/>
                                        </p:tgtEl>
                                        <p:attrNameLst>
                                          <p:attrName>style.visibility</p:attrName>
                                        </p:attrNameLst>
                                      </p:cBhvr>
                                      <p:to>
                                        <p:strVal val="visible"/>
                                      </p:to>
                                    </p:set>
                                    <p:animEffect transition="in" filter="blinds(horizontal)">
                                      <p:cBhvr>
                                        <p:cTn id="137" dur="500"/>
                                        <p:tgtEl>
                                          <p:spTgt spid="141"/>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145"/>
                                        </p:tgtEl>
                                        <p:attrNameLst>
                                          <p:attrName>style.visibility</p:attrName>
                                        </p:attrNameLst>
                                      </p:cBhvr>
                                      <p:to>
                                        <p:strVal val="visible"/>
                                      </p:to>
                                    </p:set>
                                    <p:animEffect transition="in" filter="blinds(horizontal)">
                                      <p:cBhvr>
                                        <p:cTn id="142" dur="500"/>
                                        <p:tgtEl>
                                          <p:spTgt spid="145"/>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146"/>
                                        </p:tgtEl>
                                        <p:attrNameLst>
                                          <p:attrName>style.visibility</p:attrName>
                                        </p:attrNameLst>
                                      </p:cBhvr>
                                      <p:to>
                                        <p:strVal val="visible"/>
                                      </p:to>
                                    </p:set>
                                    <p:animEffect transition="in" filter="blinds(horizontal)">
                                      <p:cBhvr>
                                        <p:cTn id="147" dur="500"/>
                                        <p:tgtEl>
                                          <p:spTgt spid="146"/>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142"/>
                                        </p:tgtEl>
                                        <p:attrNameLst>
                                          <p:attrName>style.visibility</p:attrName>
                                        </p:attrNameLst>
                                      </p:cBhvr>
                                      <p:to>
                                        <p:strVal val="visible"/>
                                      </p:to>
                                    </p:set>
                                    <p:animEffect transition="in" filter="blinds(horizontal)">
                                      <p:cBhvr>
                                        <p:cTn id="152" dur="500"/>
                                        <p:tgtEl>
                                          <p:spTgt spid="142"/>
                                        </p:tgtEl>
                                      </p:cBhvr>
                                    </p:animEffect>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147"/>
                                        </p:tgtEl>
                                        <p:attrNameLst>
                                          <p:attrName>style.visibility</p:attrName>
                                        </p:attrNameLst>
                                      </p:cBhvr>
                                      <p:to>
                                        <p:strVal val="visible"/>
                                      </p:to>
                                    </p:set>
                                    <p:animEffect transition="in" filter="blinds(horizontal)">
                                      <p:cBhvr>
                                        <p:cTn id="157" dur="500"/>
                                        <p:tgtEl>
                                          <p:spTgt spid="147"/>
                                        </p:tgtEl>
                                      </p:cBhvr>
                                    </p:animEffec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149"/>
                                        </p:tgtEl>
                                        <p:attrNameLst>
                                          <p:attrName>style.visibility</p:attrName>
                                        </p:attrNameLst>
                                      </p:cBhvr>
                                      <p:to>
                                        <p:strVal val="visible"/>
                                      </p:to>
                                    </p:set>
                                    <p:animEffect transition="in" filter="blinds(horizontal)">
                                      <p:cBhvr>
                                        <p:cTn id="162" dur="500"/>
                                        <p:tgtEl>
                                          <p:spTgt spid="149"/>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143"/>
                                        </p:tgtEl>
                                        <p:attrNameLst>
                                          <p:attrName>style.visibility</p:attrName>
                                        </p:attrNameLst>
                                      </p:cBhvr>
                                      <p:to>
                                        <p:strVal val="visible"/>
                                      </p:to>
                                    </p:set>
                                    <p:animEffect transition="in" filter="blinds(horizontal)">
                                      <p:cBhvr>
                                        <p:cTn id="167" dur="500"/>
                                        <p:tgtEl>
                                          <p:spTgt spid="143"/>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grpId="0" nodeType="clickEffect">
                                  <p:stCondLst>
                                    <p:cond delay="0"/>
                                  </p:stCondLst>
                                  <p:childTnLst>
                                    <p:set>
                                      <p:cBhvr>
                                        <p:cTn id="171" dur="1" fill="hold">
                                          <p:stCondLst>
                                            <p:cond delay="0"/>
                                          </p:stCondLst>
                                        </p:cTn>
                                        <p:tgtEl>
                                          <p:spTgt spid="148"/>
                                        </p:tgtEl>
                                        <p:attrNameLst>
                                          <p:attrName>style.visibility</p:attrName>
                                        </p:attrNameLst>
                                      </p:cBhvr>
                                      <p:to>
                                        <p:strVal val="visible"/>
                                      </p:to>
                                    </p:set>
                                    <p:animEffect transition="in" filter="blinds(horizontal)">
                                      <p:cBhvr>
                                        <p:cTn id="172" dur="500"/>
                                        <p:tgtEl>
                                          <p:spTgt spid="148"/>
                                        </p:tgtEl>
                                      </p:cBhvr>
                                    </p:animEffect>
                                  </p:childTnLst>
                                </p:cTn>
                              </p:par>
                            </p:childTnLst>
                          </p:cTn>
                        </p:par>
                      </p:childTnLst>
                    </p:cTn>
                  </p:par>
                  <p:par>
                    <p:cTn id="173" fill="hold">
                      <p:stCondLst>
                        <p:cond delay="indefinite"/>
                      </p:stCondLst>
                      <p:childTnLst>
                        <p:par>
                          <p:cTn id="174" fill="hold">
                            <p:stCondLst>
                              <p:cond delay="0"/>
                            </p:stCondLst>
                            <p:childTnLst>
                              <p:par>
                                <p:cTn id="175" presetID="3" presetClass="entr" presetSubtype="10" fill="hold" grpId="0" nodeType="clickEffect">
                                  <p:stCondLst>
                                    <p:cond delay="0"/>
                                  </p:stCondLst>
                                  <p:childTnLst>
                                    <p:set>
                                      <p:cBhvr>
                                        <p:cTn id="176" dur="1" fill="hold">
                                          <p:stCondLst>
                                            <p:cond delay="0"/>
                                          </p:stCondLst>
                                        </p:cTn>
                                        <p:tgtEl>
                                          <p:spTgt spid="150"/>
                                        </p:tgtEl>
                                        <p:attrNameLst>
                                          <p:attrName>style.visibility</p:attrName>
                                        </p:attrNameLst>
                                      </p:cBhvr>
                                      <p:to>
                                        <p:strVal val="visible"/>
                                      </p:to>
                                    </p:set>
                                    <p:animEffect transition="in" filter="blinds(horizontal)">
                                      <p:cBhvr>
                                        <p:cTn id="177" dur="500"/>
                                        <p:tgtEl>
                                          <p:spTgt spid="150"/>
                                        </p:tgtEl>
                                      </p:cBhvr>
                                    </p:animEffect>
                                  </p:childTnLst>
                                </p:cTn>
                              </p:par>
                            </p:childTnLst>
                          </p:cTn>
                        </p:par>
                      </p:childTnLst>
                    </p:cTn>
                  </p:par>
                  <p:par>
                    <p:cTn id="178" fill="hold">
                      <p:stCondLst>
                        <p:cond delay="indefinite"/>
                      </p:stCondLst>
                      <p:childTnLst>
                        <p:par>
                          <p:cTn id="179" fill="hold">
                            <p:stCondLst>
                              <p:cond delay="0"/>
                            </p:stCondLst>
                            <p:childTnLst>
                              <p:par>
                                <p:cTn id="180" presetID="3" presetClass="entr" presetSubtype="10" fill="hold" grpId="0" nodeType="clickEffect">
                                  <p:stCondLst>
                                    <p:cond delay="0"/>
                                  </p:stCondLst>
                                  <p:childTnLst>
                                    <p:set>
                                      <p:cBhvr>
                                        <p:cTn id="181" dur="1" fill="hold">
                                          <p:stCondLst>
                                            <p:cond delay="0"/>
                                          </p:stCondLst>
                                        </p:cTn>
                                        <p:tgtEl>
                                          <p:spTgt spid="144"/>
                                        </p:tgtEl>
                                        <p:attrNameLst>
                                          <p:attrName>style.visibility</p:attrName>
                                        </p:attrNameLst>
                                      </p:cBhvr>
                                      <p:to>
                                        <p:strVal val="visible"/>
                                      </p:to>
                                    </p:set>
                                    <p:animEffect transition="in" filter="blinds(horizontal)">
                                      <p:cBhvr>
                                        <p:cTn id="18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24" grpId="0" animBg="1"/>
      <p:bldP spid="111" grpId="0"/>
      <p:bldP spid="112" grpId="0"/>
      <p:bldP spid="114" grpId="0"/>
      <p:bldP spid="115" grpId="0"/>
      <p:bldP spid="117" grpId="0"/>
      <p:bldP spid="118" grpId="0"/>
      <p:bldP spid="128" grpId="0"/>
      <p:bldP spid="129" grpId="0"/>
      <p:bldP spid="131" grpId="0"/>
      <p:bldP spid="132" grpId="0"/>
      <p:bldP spid="134" grpId="0"/>
      <p:bldP spid="134" grpId="1"/>
      <p:bldP spid="135" grpId="0"/>
      <p:bldP spid="136" grpId="0"/>
      <p:bldP spid="141" grpId="0"/>
      <p:bldP spid="142" grpId="0"/>
      <p:bldP spid="143" grpId="0"/>
      <p:bldP spid="144" grpId="0"/>
      <p:bldP spid="145" grpId="0" animBg="1"/>
      <p:bldP spid="146" grpId="0"/>
      <p:bldP spid="147" grpId="0" animBg="1"/>
      <p:bldP spid="148" grpId="0" animBg="1"/>
      <p:bldP spid="149" grpId="0"/>
      <p:bldP spid="1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632248"/>
          </a:xfrm>
        </p:spPr>
        <p:txBody>
          <a:bodyPr>
            <a:normAutofit/>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In year 12 you will have encountered discrete random variables</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The key numerical point was that these can only take certain values, determined by the context</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sp>
        <p:nvSpPr>
          <p:cNvPr id="5" name="正方形/長方形 4">
            <a:extLst>
              <a:ext uri="{FF2B5EF4-FFF2-40B4-BE49-F238E27FC236}">
                <a16:creationId xmlns:a16="http://schemas.microsoft.com/office/drawing/2014/main" id="{7E2C6DDD-9D57-4166-A86B-2C3AAF5A27BD}"/>
              </a:ext>
            </a:extLst>
          </p:cNvPr>
          <p:cNvSpPr/>
          <p:nvPr/>
        </p:nvSpPr>
        <p:spPr>
          <a:xfrm>
            <a:off x="5206936" y="2732387"/>
            <a:ext cx="216024"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正方形/長方形 5">
            <a:extLst>
              <a:ext uri="{FF2B5EF4-FFF2-40B4-BE49-F238E27FC236}">
                <a16:creationId xmlns:a16="http://schemas.microsoft.com/office/drawing/2014/main" id="{4EF677BD-BAAC-499B-B7C4-E7C8D43976B1}"/>
              </a:ext>
            </a:extLst>
          </p:cNvPr>
          <p:cNvSpPr/>
          <p:nvPr/>
        </p:nvSpPr>
        <p:spPr>
          <a:xfrm>
            <a:off x="4846896" y="2939534"/>
            <a:ext cx="216024" cy="152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正方形/長方形 6">
            <a:extLst>
              <a:ext uri="{FF2B5EF4-FFF2-40B4-BE49-F238E27FC236}">
                <a16:creationId xmlns:a16="http://schemas.microsoft.com/office/drawing/2014/main" id="{8AA67A0B-BA8D-44B4-AEEC-A06B9CEABF9F}"/>
              </a:ext>
            </a:extLst>
          </p:cNvPr>
          <p:cNvSpPr/>
          <p:nvPr/>
        </p:nvSpPr>
        <p:spPr>
          <a:xfrm>
            <a:off x="5566976" y="2435478"/>
            <a:ext cx="207640" cy="6564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正方形/長方形 7">
            <a:extLst>
              <a:ext uri="{FF2B5EF4-FFF2-40B4-BE49-F238E27FC236}">
                <a16:creationId xmlns:a16="http://schemas.microsoft.com/office/drawing/2014/main" id="{6819A375-9D43-459E-94A4-7E4DD45FF95D}"/>
              </a:ext>
            </a:extLst>
          </p:cNvPr>
          <p:cNvSpPr/>
          <p:nvPr/>
        </p:nvSpPr>
        <p:spPr>
          <a:xfrm>
            <a:off x="5927016" y="2075438"/>
            <a:ext cx="216024" cy="10164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正方形/長方形 8">
            <a:extLst>
              <a:ext uri="{FF2B5EF4-FFF2-40B4-BE49-F238E27FC236}">
                <a16:creationId xmlns:a16="http://schemas.microsoft.com/office/drawing/2014/main" id="{7A1B144D-453C-4114-BF6E-C4D4CD16D96C}"/>
              </a:ext>
            </a:extLst>
          </p:cNvPr>
          <p:cNvSpPr/>
          <p:nvPr/>
        </p:nvSpPr>
        <p:spPr>
          <a:xfrm>
            <a:off x="6287056" y="1715398"/>
            <a:ext cx="216024" cy="137653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正方形/長方形 10">
            <a:extLst>
              <a:ext uri="{FF2B5EF4-FFF2-40B4-BE49-F238E27FC236}">
                <a16:creationId xmlns:a16="http://schemas.microsoft.com/office/drawing/2014/main" id="{E3D2CC7B-F542-4CAE-9246-C4CBD99B3938}"/>
              </a:ext>
            </a:extLst>
          </p:cNvPr>
          <p:cNvSpPr/>
          <p:nvPr/>
        </p:nvSpPr>
        <p:spPr>
          <a:xfrm>
            <a:off x="6647096" y="2075438"/>
            <a:ext cx="216024" cy="10164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正方形/長方形 11">
            <a:extLst>
              <a:ext uri="{FF2B5EF4-FFF2-40B4-BE49-F238E27FC236}">
                <a16:creationId xmlns:a16="http://schemas.microsoft.com/office/drawing/2014/main" id="{6E92F74B-E405-446B-9A9B-6FA3856C6D7E}"/>
              </a:ext>
            </a:extLst>
          </p:cNvPr>
          <p:cNvSpPr/>
          <p:nvPr/>
        </p:nvSpPr>
        <p:spPr>
          <a:xfrm>
            <a:off x="7007136" y="2435478"/>
            <a:ext cx="207640" cy="6564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正方形/長方形 12">
            <a:extLst>
              <a:ext uri="{FF2B5EF4-FFF2-40B4-BE49-F238E27FC236}">
                <a16:creationId xmlns:a16="http://schemas.microsoft.com/office/drawing/2014/main" id="{A7544E57-6574-42CE-90F8-9B85D4DCA476}"/>
              </a:ext>
            </a:extLst>
          </p:cNvPr>
          <p:cNvSpPr/>
          <p:nvPr/>
        </p:nvSpPr>
        <p:spPr>
          <a:xfrm>
            <a:off x="7367176" y="2732387"/>
            <a:ext cx="216024"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正方形/長方形 13">
            <a:extLst>
              <a:ext uri="{FF2B5EF4-FFF2-40B4-BE49-F238E27FC236}">
                <a16:creationId xmlns:a16="http://schemas.microsoft.com/office/drawing/2014/main" id="{391243DF-7536-425A-A423-02AD1DE62EB4}"/>
              </a:ext>
            </a:extLst>
          </p:cNvPr>
          <p:cNvSpPr/>
          <p:nvPr/>
        </p:nvSpPr>
        <p:spPr>
          <a:xfrm>
            <a:off x="7727216" y="2939534"/>
            <a:ext cx="216024" cy="152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テキスト ボックス 14">
            <a:extLst>
              <a:ext uri="{FF2B5EF4-FFF2-40B4-BE49-F238E27FC236}">
                <a16:creationId xmlns:a16="http://schemas.microsoft.com/office/drawing/2014/main" id="{AB0D6938-0212-47B7-8072-6481286FC755}"/>
              </a:ext>
            </a:extLst>
          </p:cNvPr>
          <p:cNvSpPr txBox="1"/>
          <p:nvPr/>
        </p:nvSpPr>
        <p:spPr>
          <a:xfrm>
            <a:off x="477488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0</a:t>
            </a:r>
            <a:endParaRPr lang="en-GB" sz="1400" dirty="0">
              <a:latin typeface="Comic Sans MS" panose="030F0702030302020204" pitchFamily="66" charset="0"/>
            </a:endParaRPr>
          </a:p>
        </p:txBody>
      </p:sp>
      <p:sp>
        <p:nvSpPr>
          <p:cNvPr id="16" name="テキスト ボックス 15">
            <a:extLst>
              <a:ext uri="{FF2B5EF4-FFF2-40B4-BE49-F238E27FC236}">
                <a16:creationId xmlns:a16="http://schemas.microsoft.com/office/drawing/2014/main" id="{7E3DF4A6-5D0D-4D14-B26F-56D5D1B88845}"/>
              </a:ext>
            </a:extLst>
          </p:cNvPr>
          <p:cNvSpPr txBox="1"/>
          <p:nvPr/>
        </p:nvSpPr>
        <p:spPr>
          <a:xfrm>
            <a:off x="513492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p:txBody>
      </p:sp>
      <p:sp>
        <p:nvSpPr>
          <p:cNvPr id="19" name="テキスト ボックス 18">
            <a:extLst>
              <a:ext uri="{FF2B5EF4-FFF2-40B4-BE49-F238E27FC236}">
                <a16:creationId xmlns:a16="http://schemas.microsoft.com/office/drawing/2014/main" id="{1CD79B20-F52B-45AA-957E-529885DD0852}"/>
              </a:ext>
            </a:extLst>
          </p:cNvPr>
          <p:cNvSpPr txBox="1"/>
          <p:nvPr/>
        </p:nvSpPr>
        <p:spPr>
          <a:xfrm>
            <a:off x="549496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p:txBody>
      </p:sp>
      <p:sp>
        <p:nvSpPr>
          <p:cNvPr id="20" name="テキスト ボックス 19">
            <a:extLst>
              <a:ext uri="{FF2B5EF4-FFF2-40B4-BE49-F238E27FC236}">
                <a16:creationId xmlns:a16="http://schemas.microsoft.com/office/drawing/2014/main" id="{F9F43A83-A69D-4C26-ABDB-10B6506791E5}"/>
              </a:ext>
            </a:extLst>
          </p:cNvPr>
          <p:cNvSpPr txBox="1"/>
          <p:nvPr/>
        </p:nvSpPr>
        <p:spPr>
          <a:xfrm>
            <a:off x="585500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79A23DA8-0891-4EC7-8185-EC22C2D1BC5C}"/>
              </a:ext>
            </a:extLst>
          </p:cNvPr>
          <p:cNvSpPr txBox="1"/>
          <p:nvPr/>
        </p:nvSpPr>
        <p:spPr>
          <a:xfrm>
            <a:off x="621504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p:txBody>
      </p:sp>
      <p:sp>
        <p:nvSpPr>
          <p:cNvPr id="22" name="テキスト ボックス 21">
            <a:extLst>
              <a:ext uri="{FF2B5EF4-FFF2-40B4-BE49-F238E27FC236}">
                <a16:creationId xmlns:a16="http://schemas.microsoft.com/office/drawing/2014/main" id="{4B45BC9A-1A69-43D4-84AC-3CED58C1F8EF}"/>
              </a:ext>
            </a:extLst>
          </p:cNvPr>
          <p:cNvSpPr txBox="1"/>
          <p:nvPr/>
        </p:nvSpPr>
        <p:spPr>
          <a:xfrm>
            <a:off x="657508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p:txBody>
      </p:sp>
      <p:sp>
        <p:nvSpPr>
          <p:cNvPr id="23" name="テキスト ボックス 22">
            <a:extLst>
              <a:ext uri="{FF2B5EF4-FFF2-40B4-BE49-F238E27FC236}">
                <a16:creationId xmlns:a16="http://schemas.microsoft.com/office/drawing/2014/main" id="{548BE4CF-62B6-4EA7-94B0-D06D4E59E8FE}"/>
              </a:ext>
            </a:extLst>
          </p:cNvPr>
          <p:cNvSpPr txBox="1"/>
          <p:nvPr/>
        </p:nvSpPr>
        <p:spPr>
          <a:xfrm>
            <a:off x="693512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p:txBody>
      </p:sp>
      <p:sp>
        <p:nvSpPr>
          <p:cNvPr id="24" name="テキスト ボックス 23">
            <a:extLst>
              <a:ext uri="{FF2B5EF4-FFF2-40B4-BE49-F238E27FC236}">
                <a16:creationId xmlns:a16="http://schemas.microsoft.com/office/drawing/2014/main" id="{D32777E1-743A-4B6B-85D5-BCFBFDC09B06}"/>
              </a:ext>
            </a:extLst>
          </p:cNvPr>
          <p:cNvSpPr txBox="1"/>
          <p:nvPr/>
        </p:nvSpPr>
        <p:spPr>
          <a:xfrm>
            <a:off x="729516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7</a:t>
            </a:r>
            <a:endParaRPr lang="en-GB" sz="1400" dirty="0">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8063A8AB-7BB6-4FAB-8EB2-FF1A5D2C83C6}"/>
              </a:ext>
            </a:extLst>
          </p:cNvPr>
          <p:cNvSpPr txBox="1"/>
          <p:nvPr/>
        </p:nvSpPr>
        <p:spPr>
          <a:xfrm>
            <a:off x="7655208" y="3155558"/>
            <a:ext cx="360040" cy="307777"/>
          </a:xfrm>
          <a:prstGeom prst="rect">
            <a:avLst/>
          </a:prstGeom>
          <a:noFill/>
        </p:spPr>
        <p:txBody>
          <a:bodyPr wrap="square" rtlCol="0">
            <a:spAutoFit/>
          </a:bodyPr>
          <a:lstStyle/>
          <a:p>
            <a:pPr algn="ctr"/>
            <a:r>
              <a:rPr lang="en-US" sz="1400" dirty="0">
                <a:latin typeface="Comic Sans MS" panose="030F0702030302020204" pitchFamily="66" charset="0"/>
              </a:rPr>
              <a:t>8</a:t>
            </a:r>
            <a:endParaRPr lang="en-GB" sz="1400" dirty="0">
              <a:latin typeface="Comic Sans MS" panose="030F0702030302020204" pitchFamily="66" charset="0"/>
            </a:endParaRPr>
          </a:p>
        </p:txBody>
      </p:sp>
      <p:cxnSp>
        <p:nvCxnSpPr>
          <p:cNvPr id="27" name="直線コネクタ 26">
            <a:extLst>
              <a:ext uri="{FF2B5EF4-FFF2-40B4-BE49-F238E27FC236}">
                <a16:creationId xmlns:a16="http://schemas.microsoft.com/office/drawing/2014/main" id="{1684E33E-56FB-4E08-8F74-E3B69AA609F7}"/>
              </a:ext>
            </a:extLst>
          </p:cNvPr>
          <p:cNvCxnSpPr>
            <a:cxnSpLocks/>
          </p:cNvCxnSpPr>
          <p:nvPr/>
        </p:nvCxnSpPr>
        <p:spPr>
          <a:xfrm>
            <a:off x="4622981" y="3092428"/>
            <a:ext cx="35362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6EC8B8F5-4A25-40C6-BDF7-83040DDD9620}"/>
                  </a:ext>
                </a:extLst>
              </p:cNvPr>
              <p:cNvSpPr txBox="1"/>
              <p:nvPr/>
            </p:nvSpPr>
            <p:spPr>
              <a:xfrm>
                <a:off x="3992666" y="1283921"/>
                <a:ext cx="4851456" cy="338554"/>
              </a:xfrm>
              <a:prstGeom prst="rect">
                <a:avLst/>
              </a:prstGeom>
              <a:noFill/>
            </p:spPr>
            <p:txBody>
              <a:bodyPr wrap="none" rtlCol="0">
                <a:spAutoFit/>
              </a:bodyPr>
              <a:lstStyle/>
              <a:p>
                <a:r>
                  <a:rPr lang="en-US" sz="1600" dirty="0">
                    <a:latin typeface="Comic Sans MS" panose="030F0702030302020204" pitchFamily="66" charset="0"/>
                  </a:rPr>
                  <a:t>Let</a:t>
                </a:r>
                <a:r>
                  <a:rPr lang="en-US" sz="1600" dirty="0"/>
                  <a:t> </a:t>
                </a:r>
                <a14:m>
                  <m:oMath xmlns:m="http://schemas.openxmlformats.org/officeDocument/2006/math">
                    <m:r>
                      <a:rPr lang="en-US" sz="1600" i="1" dirty="0" smtClean="0">
                        <a:latin typeface="Cambria Math" panose="02040503050406030204" pitchFamily="18" charset="0"/>
                      </a:rPr>
                      <m:t>𝑋</m:t>
                    </m:r>
                    <m:r>
                      <a:rPr lang="en-US" sz="1600" i="1" dirty="0" smtClean="0">
                        <a:latin typeface="Cambria Math" panose="02040503050406030204" pitchFamily="18" charset="0"/>
                      </a:rPr>
                      <m:t>=</m:t>
                    </m:r>
                    <m:r>
                      <a:rPr lang="en-US" sz="1600" i="1" dirty="0" smtClean="0">
                        <a:latin typeface="Cambria Math" panose="02040503050406030204" pitchFamily="18" charset="0"/>
                      </a:rPr>
                      <m:t>𝑛𝑢𝑚𝑏𝑒𝑟</m:t>
                    </m:r>
                    <m:r>
                      <a:rPr lang="en-US" sz="1600" i="1" dirty="0" smtClean="0">
                        <a:latin typeface="Cambria Math" panose="02040503050406030204" pitchFamily="18" charset="0"/>
                      </a:rPr>
                      <m:t> </m:t>
                    </m:r>
                    <m:r>
                      <a:rPr lang="en-US" sz="1600" i="1" dirty="0" smtClean="0">
                        <a:latin typeface="Cambria Math" panose="02040503050406030204" pitchFamily="18" charset="0"/>
                      </a:rPr>
                      <m:t>𝑜𝑓</m:t>
                    </m:r>
                    <m:r>
                      <a:rPr lang="en-US" sz="1600" i="1" dirty="0" smtClean="0">
                        <a:latin typeface="Cambria Math" panose="02040503050406030204" pitchFamily="18" charset="0"/>
                      </a:rPr>
                      <m:t> </m:t>
                    </m:r>
                    <m:r>
                      <a:rPr lang="en-US" sz="1600" i="1" dirty="0" smtClean="0">
                        <a:latin typeface="Cambria Math" panose="02040503050406030204" pitchFamily="18" charset="0"/>
                      </a:rPr>
                      <m:t>h𝑒𝑎𝑑𝑠</m:t>
                    </m:r>
                    <m:r>
                      <a:rPr lang="en-US" sz="1600" i="1" dirty="0" smtClean="0">
                        <a:latin typeface="Cambria Math" panose="02040503050406030204" pitchFamily="18" charset="0"/>
                      </a:rPr>
                      <m:t> </m:t>
                    </m:r>
                    <m:r>
                      <a:rPr lang="en-US" sz="1600" i="1" dirty="0" smtClean="0">
                        <a:latin typeface="Cambria Math" panose="02040503050406030204" pitchFamily="18" charset="0"/>
                      </a:rPr>
                      <m:t>𝑤h𝑒𝑛</m:t>
                    </m:r>
                    <m:r>
                      <a:rPr lang="en-US" sz="1600" i="1" dirty="0" smtClean="0">
                        <a:latin typeface="Cambria Math" panose="02040503050406030204" pitchFamily="18" charset="0"/>
                      </a:rPr>
                      <m:t> 8 </m:t>
                    </m:r>
                    <m:r>
                      <a:rPr lang="en-US" sz="1600" i="1" dirty="0" smtClean="0">
                        <a:latin typeface="Cambria Math" panose="02040503050406030204" pitchFamily="18" charset="0"/>
                      </a:rPr>
                      <m:t>𝑐𝑜𝑖𝑛𝑠</m:t>
                    </m:r>
                    <m:r>
                      <a:rPr lang="en-US" sz="1600" i="1" dirty="0" smtClean="0">
                        <a:latin typeface="Cambria Math" panose="02040503050406030204" pitchFamily="18" charset="0"/>
                      </a:rPr>
                      <m:t> </m:t>
                    </m:r>
                    <m:r>
                      <a:rPr lang="en-US" sz="1600" i="1" dirty="0" smtClean="0">
                        <a:latin typeface="Cambria Math" panose="02040503050406030204" pitchFamily="18" charset="0"/>
                      </a:rPr>
                      <m:t>𝑎𝑟𝑒</m:t>
                    </m:r>
                    <m:r>
                      <a:rPr lang="en-US" sz="1600" i="1" dirty="0" smtClean="0">
                        <a:latin typeface="Cambria Math" panose="02040503050406030204" pitchFamily="18" charset="0"/>
                      </a:rPr>
                      <m:t> </m:t>
                    </m:r>
                    <m:r>
                      <a:rPr lang="en-US" sz="1600" i="1" dirty="0" smtClean="0">
                        <a:latin typeface="Cambria Math" panose="02040503050406030204" pitchFamily="18" charset="0"/>
                      </a:rPr>
                      <m:t>𝑡h𝑟𝑜𝑤𝑛</m:t>
                    </m:r>
                  </m:oMath>
                </a14:m>
                <a:endParaRPr lang="en-GB" sz="1600" dirty="0"/>
              </a:p>
            </p:txBody>
          </p:sp>
        </mc:Choice>
        <mc:Fallback xmlns="">
          <p:sp>
            <p:nvSpPr>
              <p:cNvPr id="29" name="テキスト ボックス 28">
                <a:extLst>
                  <a:ext uri="{FF2B5EF4-FFF2-40B4-BE49-F238E27FC236}">
                    <a16:creationId xmlns:a16="http://schemas.microsoft.com/office/drawing/2014/main" id="{6EC8B8F5-4A25-40C6-BDF7-83040DDD9620}"/>
                  </a:ext>
                </a:extLst>
              </p:cNvPr>
              <p:cNvSpPr txBox="1">
                <a:spLocks noRot="1" noChangeAspect="1" noMove="1" noResize="1" noEditPoints="1" noAdjustHandles="1" noChangeArrowheads="1" noChangeShapeType="1" noTextEdit="1"/>
              </p:cNvSpPr>
              <p:nvPr/>
            </p:nvSpPr>
            <p:spPr>
              <a:xfrm>
                <a:off x="3992666" y="1283921"/>
                <a:ext cx="4851456" cy="338554"/>
              </a:xfrm>
              <a:prstGeom prst="rect">
                <a:avLst/>
              </a:prstGeom>
              <a:blipFill>
                <a:blip r:embed="rId2"/>
                <a:stretch>
                  <a:fillRect l="-754"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E6C2126B-D26B-4B5B-87CC-2B21DBD4F6B7}"/>
                  </a:ext>
                </a:extLst>
              </p:cNvPr>
              <p:cNvSpPr txBox="1"/>
              <p:nvPr/>
            </p:nvSpPr>
            <p:spPr>
              <a:xfrm>
                <a:off x="6938823" y="1692909"/>
                <a:ext cx="11647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𝑋</m:t>
                      </m:r>
                      <m:r>
                        <a:rPr lang="en-US" i="1" dirty="0" smtClean="0">
                          <a:latin typeface="Cambria Math" panose="02040503050406030204" pitchFamily="18" charset="0"/>
                        </a:rPr>
                        <m:t>)</m:t>
                      </m:r>
                    </m:oMath>
                  </m:oMathPara>
                </a14:m>
                <a:endParaRPr lang="en-GB" dirty="0"/>
              </a:p>
            </p:txBody>
          </p:sp>
        </mc:Choice>
        <mc:Fallback xmlns="">
          <p:sp>
            <p:nvSpPr>
              <p:cNvPr id="30" name="テキスト ボックス 29">
                <a:extLst>
                  <a:ext uri="{FF2B5EF4-FFF2-40B4-BE49-F238E27FC236}">
                    <a16:creationId xmlns:a16="http://schemas.microsoft.com/office/drawing/2014/main" id="{E6C2126B-D26B-4B5B-87CC-2B21DBD4F6B7}"/>
                  </a:ext>
                </a:extLst>
              </p:cNvPr>
              <p:cNvSpPr txBox="1">
                <a:spLocks noRot="1" noChangeAspect="1" noMove="1" noResize="1" noEditPoints="1" noAdjustHandles="1" noChangeArrowheads="1" noChangeShapeType="1" noTextEdit="1"/>
              </p:cNvSpPr>
              <p:nvPr/>
            </p:nvSpPr>
            <p:spPr>
              <a:xfrm>
                <a:off x="6938823" y="1692909"/>
                <a:ext cx="1164742" cy="369332"/>
              </a:xfrm>
              <a:prstGeom prst="rect">
                <a:avLst/>
              </a:prstGeom>
              <a:blipFill>
                <a:blip r:embed="rId3"/>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643AAFE3-5DF9-42B8-A740-86AB3D87D021}"/>
                  </a:ext>
                </a:extLst>
              </p:cNvPr>
              <p:cNvSpPr txBox="1"/>
              <p:nvPr/>
            </p:nvSpPr>
            <p:spPr>
              <a:xfrm>
                <a:off x="3793402" y="3518897"/>
                <a:ext cx="5214796"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So although we haven not included a y-axis, the idea is that </a:t>
                </a:r>
                <a14:m>
                  <m:oMath xmlns:m="http://schemas.openxmlformats.org/officeDocument/2006/math">
                    <m:r>
                      <a:rPr lang="en-US" sz="1400" i="1" dirty="0" smtClean="0">
                        <a:solidFill>
                          <a:srgbClr val="FF0000"/>
                        </a:solidFill>
                        <a:latin typeface="Cambria Math" panose="02040503050406030204" pitchFamily="18" charset="0"/>
                      </a:rPr>
                      <m:t>𝑋</m:t>
                    </m:r>
                  </m:oMath>
                </a14:m>
                <a:r>
                  <a:rPr lang="en-US" sz="1400" dirty="0">
                    <a:solidFill>
                      <a:srgbClr val="FF0000"/>
                    </a:solidFill>
                    <a:latin typeface="Comic Sans MS" panose="030F0702030302020204" pitchFamily="66" charset="0"/>
                  </a:rPr>
                  <a:t> can only take certain values, and each will be assigned a probability (the height of its bar)</a:t>
                </a:r>
                <a:endParaRPr lang="en-GB" sz="1400" dirty="0">
                  <a:solidFill>
                    <a:srgbClr val="FF0000"/>
                  </a:solidFill>
                  <a:latin typeface="Comic Sans MS" panose="030F0702030302020204" pitchFamily="66" charset="0"/>
                </a:endParaRPr>
              </a:p>
            </p:txBody>
          </p:sp>
        </mc:Choice>
        <mc:Fallback xmlns="">
          <p:sp>
            <p:nvSpPr>
              <p:cNvPr id="31" name="テキスト ボックス 30">
                <a:extLst>
                  <a:ext uri="{FF2B5EF4-FFF2-40B4-BE49-F238E27FC236}">
                    <a16:creationId xmlns:a16="http://schemas.microsoft.com/office/drawing/2014/main" id="{643AAFE3-5DF9-42B8-A740-86AB3D87D021}"/>
                  </a:ext>
                </a:extLst>
              </p:cNvPr>
              <p:cNvSpPr txBox="1">
                <a:spLocks noRot="1" noChangeAspect="1" noMove="1" noResize="1" noEditPoints="1" noAdjustHandles="1" noChangeArrowheads="1" noChangeShapeType="1" noTextEdit="1"/>
              </p:cNvSpPr>
              <p:nvPr/>
            </p:nvSpPr>
            <p:spPr>
              <a:xfrm>
                <a:off x="3793402" y="3518897"/>
                <a:ext cx="5214796" cy="738664"/>
              </a:xfrm>
              <a:prstGeom prst="rect">
                <a:avLst/>
              </a:prstGeom>
              <a:blipFill>
                <a:blip r:embed="rId4"/>
                <a:stretch>
                  <a:fillRect t="-1653" b="-8264"/>
                </a:stretch>
              </a:blipFill>
            </p:spPr>
            <p:txBody>
              <a:bodyPr/>
              <a:lstStyle/>
              <a:p>
                <a:r>
                  <a:rPr lang="en-GB">
                    <a:noFill/>
                  </a:rPr>
                  <a:t> </a:t>
                </a:r>
              </a:p>
            </p:txBody>
          </p:sp>
        </mc:Fallback>
      </mc:AlternateContent>
      <p:sp>
        <p:nvSpPr>
          <p:cNvPr id="32" name="正方形/長方形 31">
            <a:extLst>
              <a:ext uri="{FF2B5EF4-FFF2-40B4-BE49-F238E27FC236}">
                <a16:creationId xmlns:a16="http://schemas.microsoft.com/office/drawing/2014/main" id="{17445A45-B7D8-4037-B8CB-5328DCF51EA6}"/>
              </a:ext>
            </a:extLst>
          </p:cNvPr>
          <p:cNvSpPr/>
          <p:nvPr/>
        </p:nvSpPr>
        <p:spPr>
          <a:xfrm>
            <a:off x="5187320" y="5492185"/>
            <a:ext cx="216024"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正方形/長方形 32">
            <a:extLst>
              <a:ext uri="{FF2B5EF4-FFF2-40B4-BE49-F238E27FC236}">
                <a16:creationId xmlns:a16="http://schemas.microsoft.com/office/drawing/2014/main" id="{02421E86-1640-4419-98DF-67E2ABE0D4C9}"/>
              </a:ext>
            </a:extLst>
          </p:cNvPr>
          <p:cNvSpPr/>
          <p:nvPr/>
        </p:nvSpPr>
        <p:spPr>
          <a:xfrm>
            <a:off x="4827280" y="5699332"/>
            <a:ext cx="216024" cy="152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正方形/長方形 33">
            <a:extLst>
              <a:ext uri="{FF2B5EF4-FFF2-40B4-BE49-F238E27FC236}">
                <a16:creationId xmlns:a16="http://schemas.microsoft.com/office/drawing/2014/main" id="{AED772CB-373D-4027-A917-3B75006A6E0F}"/>
              </a:ext>
            </a:extLst>
          </p:cNvPr>
          <p:cNvSpPr/>
          <p:nvPr/>
        </p:nvSpPr>
        <p:spPr>
          <a:xfrm>
            <a:off x="5547360" y="5195276"/>
            <a:ext cx="207640" cy="6564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正方形/長方形 34">
            <a:extLst>
              <a:ext uri="{FF2B5EF4-FFF2-40B4-BE49-F238E27FC236}">
                <a16:creationId xmlns:a16="http://schemas.microsoft.com/office/drawing/2014/main" id="{CB9AB985-08E2-4B1D-9DC7-95824F606D73}"/>
              </a:ext>
            </a:extLst>
          </p:cNvPr>
          <p:cNvSpPr/>
          <p:nvPr/>
        </p:nvSpPr>
        <p:spPr>
          <a:xfrm>
            <a:off x="5907400" y="4835236"/>
            <a:ext cx="216024" cy="10164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正方形/長方形 35">
            <a:extLst>
              <a:ext uri="{FF2B5EF4-FFF2-40B4-BE49-F238E27FC236}">
                <a16:creationId xmlns:a16="http://schemas.microsoft.com/office/drawing/2014/main" id="{969AD8C3-83F9-40B3-ADB1-FDAA2232BFBC}"/>
              </a:ext>
            </a:extLst>
          </p:cNvPr>
          <p:cNvSpPr/>
          <p:nvPr/>
        </p:nvSpPr>
        <p:spPr>
          <a:xfrm>
            <a:off x="6267440" y="4475196"/>
            <a:ext cx="216024" cy="137653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正方形/長方形 36">
            <a:extLst>
              <a:ext uri="{FF2B5EF4-FFF2-40B4-BE49-F238E27FC236}">
                <a16:creationId xmlns:a16="http://schemas.microsoft.com/office/drawing/2014/main" id="{CB0DE4AE-39EC-4E1E-A888-968E959C96D8}"/>
              </a:ext>
            </a:extLst>
          </p:cNvPr>
          <p:cNvSpPr/>
          <p:nvPr/>
        </p:nvSpPr>
        <p:spPr>
          <a:xfrm>
            <a:off x="6627480" y="4835236"/>
            <a:ext cx="216024" cy="10164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正方形/長方形 37">
            <a:extLst>
              <a:ext uri="{FF2B5EF4-FFF2-40B4-BE49-F238E27FC236}">
                <a16:creationId xmlns:a16="http://schemas.microsoft.com/office/drawing/2014/main" id="{E80C7CAD-73C3-459F-A5E4-28BF97A8983C}"/>
              </a:ext>
            </a:extLst>
          </p:cNvPr>
          <p:cNvSpPr/>
          <p:nvPr/>
        </p:nvSpPr>
        <p:spPr>
          <a:xfrm>
            <a:off x="6987520" y="5195276"/>
            <a:ext cx="207640" cy="6564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正方形/長方形 38">
            <a:extLst>
              <a:ext uri="{FF2B5EF4-FFF2-40B4-BE49-F238E27FC236}">
                <a16:creationId xmlns:a16="http://schemas.microsoft.com/office/drawing/2014/main" id="{D5BEFC4B-8FB3-46E4-94C8-BD146E475F32}"/>
              </a:ext>
            </a:extLst>
          </p:cNvPr>
          <p:cNvSpPr/>
          <p:nvPr/>
        </p:nvSpPr>
        <p:spPr>
          <a:xfrm>
            <a:off x="7347560" y="5492185"/>
            <a:ext cx="216024"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正方形/長方形 39">
            <a:extLst>
              <a:ext uri="{FF2B5EF4-FFF2-40B4-BE49-F238E27FC236}">
                <a16:creationId xmlns:a16="http://schemas.microsoft.com/office/drawing/2014/main" id="{4852EC62-5E32-4C68-B56A-4CEC8D9658CC}"/>
              </a:ext>
            </a:extLst>
          </p:cNvPr>
          <p:cNvSpPr/>
          <p:nvPr/>
        </p:nvSpPr>
        <p:spPr>
          <a:xfrm>
            <a:off x="7707600" y="5699332"/>
            <a:ext cx="216024" cy="152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テキスト ボックス 40">
            <a:extLst>
              <a:ext uri="{FF2B5EF4-FFF2-40B4-BE49-F238E27FC236}">
                <a16:creationId xmlns:a16="http://schemas.microsoft.com/office/drawing/2014/main" id="{2B2ECB08-6367-4CD4-BA21-C1379DB9DA71}"/>
              </a:ext>
            </a:extLst>
          </p:cNvPr>
          <p:cNvSpPr txBox="1"/>
          <p:nvPr/>
        </p:nvSpPr>
        <p:spPr>
          <a:xfrm>
            <a:off x="475527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0</a:t>
            </a:r>
            <a:endParaRPr lang="en-GB" sz="1400" dirty="0">
              <a:latin typeface="Comic Sans MS" panose="030F0702030302020204" pitchFamily="66" charset="0"/>
            </a:endParaRPr>
          </a:p>
        </p:txBody>
      </p:sp>
      <p:sp>
        <p:nvSpPr>
          <p:cNvPr id="42" name="テキスト ボックス 41">
            <a:extLst>
              <a:ext uri="{FF2B5EF4-FFF2-40B4-BE49-F238E27FC236}">
                <a16:creationId xmlns:a16="http://schemas.microsoft.com/office/drawing/2014/main" id="{D42A0DFA-738C-4274-82D3-6E78CFBF9D28}"/>
              </a:ext>
            </a:extLst>
          </p:cNvPr>
          <p:cNvSpPr txBox="1"/>
          <p:nvPr/>
        </p:nvSpPr>
        <p:spPr>
          <a:xfrm>
            <a:off x="511531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p:txBody>
      </p:sp>
      <p:sp>
        <p:nvSpPr>
          <p:cNvPr id="43" name="テキスト ボックス 42">
            <a:extLst>
              <a:ext uri="{FF2B5EF4-FFF2-40B4-BE49-F238E27FC236}">
                <a16:creationId xmlns:a16="http://schemas.microsoft.com/office/drawing/2014/main" id="{A097BDBA-9ED5-48AE-A09B-3FA2AB3A4033}"/>
              </a:ext>
            </a:extLst>
          </p:cNvPr>
          <p:cNvSpPr txBox="1"/>
          <p:nvPr/>
        </p:nvSpPr>
        <p:spPr>
          <a:xfrm>
            <a:off x="547535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p:txBody>
      </p:sp>
      <p:sp>
        <p:nvSpPr>
          <p:cNvPr id="44" name="テキスト ボックス 43">
            <a:extLst>
              <a:ext uri="{FF2B5EF4-FFF2-40B4-BE49-F238E27FC236}">
                <a16:creationId xmlns:a16="http://schemas.microsoft.com/office/drawing/2014/main" id="{69359173-1431-4635-B27B-D07AECE55889}"/>
              </a:ext>
            </a:extLst>
          </p:cNvPr>
          <p:cNvSpPr txBox="1"/>
          <p:nvPr/>
        </p:nvSpPr>
        <p:spPr>
          <a:xfrm>
            <a:off x="583539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p:txBody>
      </p:sp>
      <p:sp>
        <p:nvSpPr>
          <p:cNvPr id="45" name="テキスト ボックス 44">
            <a:extLst>
              <a:ext uri="{FF2B5EF4-FFF2-40B4-BE49-F238E27FC236}">
                <a16:creationId xmlns:a16="http://schemas.microsoft.com/office/drawing/2014/main" id="{7F86A464-DFDC-40F2-B3E6-52B41D3DE2BC}"/>
              </a:ext>
            </a:extLst>
          </p:cNvPr>
          <p:cNvSpPr txBox="1"/>
          <p:nvPr/>
        </p:nvSpPr>
        <p:spPr>
          <a:xfrm>
            <a:off x="619543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p:txBody>
      </p:sp>
      <p:sp>
        <p:nvSpPr>
          <p:cNvPr id="46" name="テキスト ボックス 45">
            <a:extLst>
              <a:ext uri="{FF2B5EF4-FFF2-40B4-BE49-F238E27FC236}">
                <a16:creationId xmlns:a16="http://schemas.microsoft.com/office/drawing/2014/main" id="{45E488C7-6A24-42AC-BDE0-9F9445281D3E}"/>
              </a:ext>
            </a:extLst>
          </p:cNvPr>
          <p:cNvSpPr txBox="1"/>
          <p:nvPr/>
        </p:nvSpPr>
        <p:spPr>
          <a:xfrm>
            <a:off x="655547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p:txBody>
      </p:sp>
      <p:sp>
        <p:nvSpPr>
          <p:cNvPr id="47" name="テキスト ボックス 46">
            <a:extLst>
              <a:ext uri="{FF2B5EF4-FFF2-40B4-BE49-F238E27FC236}">
                <a16:creationId xmlns:a16="http://schemas.microsoft.com/office/drawing/2014/main" id="{00DC8ACD-D6E5-43A6-82DD-391AD4D6EB2C}"/>
              </a:ext>
            </a:extLst>
          </p:cNvPr>
          <p:cNvSpPr txBox="1"/>
          <p:nvPr/>
        </p:nvSpPr>
        <p:spPr>
          <a:xfrm>
            <a:off x="691551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34172DED-7D97-4A08-B9E6-074F36D367F8}"/>
              </a:ext>
            </a:extLst>
          </p:cNvPr>
          <p:cNvSpPr txBox="1"/>
          <p:nvPr/>
        </p:nvSpPr>
        <p:spPr>
          <a:xfrm>
            <a:off x="727555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7</a:t>
            </a:r>
            <a:endParaRPr lang="en-GB" sz="1400" dirty="0">
              <a:latin typeface="Comic Sans MS" panose="030F0702030302020204" pitchFamily="66" charset="0"/>
            </a:endParaRPr>
          </a:p>
        </p:txBody>
      </p:sp>
      <p:sp>
        <p:nvSpPr>
          <p:cNvPr id="49" name="テキスト ボックス 48">
            <a:extLst>
              <a:ext uri="{FF2B5EF4-FFF2-40B4-BE49-F238E27FC236}">
                <a16:creationId xmlns:a16="http://schemas.microsoft.com/office/drawing/2014/main" id="{FF35F498-5C3E-4670-A869-474DF87D80BB}"/>
              </a:ext>
            </a:extLst>
          </p:cNvPr>
          <p:cNvSpPr txBox="1"/>
          <p:nvPr/>
        </p:nvSpPr>
        <p:spPr>
          <a:xfrm>
            <a:off x="7635592" y="5915356"/>
            <a:ext cx="360040" cy="307777"/>
          </a:xfrm>
          <a:prstGeom prst="rect">
            <a:avLst/>
          </a:prstGeom>
          <a:noFill/>
        </p:spPr>
        <p:txBody>
          <a:bodyPr wrap="square" rtlCol="0">
            <a:spAutoFit/>
          </a:bodyPr>
          <a:lstStyle/>
          <a:p>
            <a:pPr algn="ctr"/>
            <a:r>
              <a:rPr lang="en-US" sz="1400" dirty="0">
                <a:latin typeface="Comic Sans MS" panose="030F0702030302020204" pitchFamily="66" charset="0"/>
              </a:rPr>
              <a:t>8</a:t>
            </a:r>
            <a:endParaRPr lang="en-GB" sz="1400" dirty="0">
              <a:latin typeface="Comic Sans MS" panose="030F0702030302020204" pitchFamily="66" charset="0"/>
            </a:endParaRPr>
          </a:p>
        </p:txBody>
      </p:sp>
      <p:cxnSp>
        <p:nvCxnSpPr>
          <p:cNvPr id="50" name="直線コネクタ 49">
            <a:extLst>
              <a:ext uri="{FF2B5EF4-FFF2-40B4-BE49-F238E27FC236}">
                <a16:creationId xmlns:a16="http://schemas.microsoft.com/office/drawing/2014/main" id="{5824E4E1-A2FE-4A19-B7EA-84CD8D0AE4E0}"/>
              </a:ext>
            </a:extLst>
          </p:cNvPr>
          <p:cNvCxnSpPr>
            <a:cxnSpLocks/>
          </p:cNvCxnSpPr>
          <p:nvPr/>
        </p:nvCxnSpPr>
        <p:spPr>
          <a:xfrm>
            <a:off x="4603365" y="5852226"/>
            <a:ext cx="35362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87952B6A-B191-44E5-BB49-ADEB3E095BAE}"/>
                  </a:ext>
                </a:extLst>
              </p:cNvPr>
              <p:cNvSpPr txBox="1"/>
              <p:nvPr/>
            </p:nvSpPr>
            <p:spPr>
              <a:xfrm>
                <a:off x="6919206" y="4434600"/>
                <a:ext cx="11647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𝑋</m:t>
                      </m:r>
                      <m:r>
                        <a:rPr lang="en-US" i="1" dirty="0" smtClean="0">
                          <a:latin typeface="Cambria Math" panose="02040503050406030204" pitchFamily="18" charset="0"/>
                        </a:rPr>
                        <m:t>)</m:t>
                      </m:r>
                    </m:oMath>
                  </m:oMathPara>
                </a14:m>
                <a:endParaRPr lang="en-GB" dirty="0"/>
              </a:p>
            </p:txBody>
          </p:sp>
        </mc:Choice>
        <mc:Fallback xmlns="">
          <p:sp>
            <p:nvSpPr>
              <p:cNvPr id="51" name="テキスト ボックス 50">
                <a:extLst>
                  <a:ext uri="{FF2B5EF4-FFF2-40B4-BE49-F238E27FC236}">
                    <a16:creationId xmlns:a16="http://schemas.microsoft.com/office/drawing/2014/main" id="{87952B6A-B191-44E5-BB49-ADEB3E095BAE}"/>
                  </a:ext>
                </a:extLst>
              </p:cNvPr>
              <p:cNvSpPr txBox="1">
                <a:spLocks noRot="1" noChangeAspect="1" noMove="1" noResize="1" noEditPoints="1" noAdjustHandles="1" noChangeArrowheads="1" noChangeShapeType="1" noTextEdit="1"/>
              </p:cNvSpPr>
              <p:nvPr/>
            </p:nvSpPr>
            <p:spPr>
              <a:xfrm>
                <a:off x="6919206" y="4434600"/>
                <a:ext cx="1164742"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EFBB219-F005-44F7-BDAB-8D49C4EF6BE5}"/>
                  </a:ext>
                </a:extLst>
              </p:cNvPr>
              <p:cNvSpPr txBox="1"/>
              <p:nvPr/>
            </p:nvSpPr>
            <p:spPr>
              <a:xfrm>
                <a:off x="4192604" y="4460252"/>
                <a:ext cx="11404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𝑃</m:t>
                      </m:r>
                      <m:r>
                        <a:rPr lang="en-US" i="1" dirty="0" smtClean="0">
                          <a:solidFill>
                            <a:srgbClr val="0000FF"/>
                          </a:solidFill>
                          <a:latin typeface="Cambria Math" panose="02040503050406030204" pitchFamily="18" charset="0"/>
                        </a:rPr>
                        <m:t>(</m:t>
                      </m:r>
                      <m:r>
                        <a:rPr lang="en-US" i="1" dirty="0" smtClean="0">
                          <a:solidFill>
                            <a:srgbClr val="0000FF"/>
                          </a:solidFill>
                          <a:latin typeface="Cambria Math" panose="02040503050406030204" pitchFamily="18" charset="0"/>
                        </a:rPr>
                        <m:t>𝑥</m:t>
                      </m:r>
                      <m:r>
                        <a:rPr lang="en-US" i="1" dirty="0" smtClean="0">
                          <a:solidFill>
                            <a:srgbClr val="0000FF"/>
                          </a:solidFill>
                          <a:latin typeface="Cambria Math" panose="02040503050406030204" pitchFamily="18" charset="0"/>
                        </a:rPr>
                        <m:t>=4)</m:t>
                      </m:r>
                    </m:oMath>
                  </m:oMathPara>
                </a14:m>
                <a:endParaRPr lang="en-GB" dirty="0">
                  <a:solidFill>
                    <a:srgbClr val="0000FF"/>
                  </a:solidFill>
                </a:endParaRPr>
              </a:p>
            </p:txBody>
          </p:sp>
        </mc:Choice>
        <mc:Fallback xmlns="">
          <p:sp>
            <p:nvSpPr>
              <p:cNvPr id="52" name="テキスト ボックス 51">
                <a:extLst>
                  <a:ext uri="{FF2B5EF4-FFF2-40B4-BE49-F238E27FC236}">
                    <a16:creationId xmlns:a16="http://schemas.microsoft.com/office/drawing/2014/main" id="{AEFBB219-F005-44F7-BDAB-8D49C4EF6BE5}"/>
                  </a:ext>
                </a:extLst>
              </p:cNvPr>
              <p:cNvSpPr txBox="1">
                <a:spLocks noRot="1" noChangeAspect="1" noMove="1" noResize="1" noEditPoints="1" noAdjustHandles="1" noChangeArrowheads="1" noChangeShapeType="1" noTextEdit="1"/>
              </p:cNvSpPr>
              <p:nvPr/>
            </p:nvSpPr>
            <p:spPr>
              <a:xfrm>
                <a:off x="4192604" y="4460252"/>
                <a:ext cx="1140440" cy="369332"/>
              </a:xfrm>
              <a:prstGeom prst="rect">
                <a:avLst/>
              </a:prstGeom>
              <a:blipFill>
                <a:blip r:embed="rId6"/>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88D1252B-4D5B-444B-971B-09F933FD2242}"/>
                  </a:ext>
                </a:extLst>
              </p:cNvPr>
              <p:cNvSpPr txBox="1"/>
              <p:nvPr/>
            </p:nvSpPr>
            <p:spPr>
              <a:xfrm>
                <a:off x="4184590" y="4457073"/>
                <a:ext cx="11382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𝑃</m:t>
                      </m:r>
                      <m:r>
                        <a:rPr lang="en-US" i="1" dirty="0" smtClean="0">
                          <a:solidFill>
                            <a:srgbClr val="0000FF"/>
                          </a:solidFill>
                          <a:latin typeface="Cambria Math" panose="02040503050406030204" pitchFamily="18" charset="0"/>
                        </a:rPr>
                        <m:t>(</m:t>
                      </m:r>
                      <m:r>
                        <a:rPr lang="en-US" i="1" dirty="0" smtClean="0">
                          <a:solidFill>
                            <a:srgbClr val="0000FF"/>
                          </a:solidFill>
                          <a:latin typeface="Cambria Math" panose="02040503050406030204" pitchFamily="18" charset="0"/>
                        </a:rPr>
                        <m:t>𝑥</m:t>
                      </m:r>
                      <m:r>
                        <a:rPr lang="en-US" i="1" dirty="0" smtClean="0">
                          <a:solidFill>
                            <a:srgbClr val="0000FF"/>
                          </a:solidFill>
                          <a:latin typeface="Cambria Math" panose="02040503050406030204" pitchFamily="18" charset="0"/>
                          <a:ea typeface="Cambria Math" panose="02040503050406030204" pitchFamily="18" charset="0"/>
                        </a:rPr>
                        <m:t>≤</m:t>
                      </m:r>
                      <m:r>
                        <a:rPr lang="en-US" b="0" i="1" dirty="0" smtClean="0">
                          <a:solidFill>
                            <a:srgbClr val="0000FF"/>
                          </a:solidFill>
                          <a:latin typeface="Cambria Math" panose="02040503050406030204" pitchFamily="18" charset="0"/>
                          <a:ea typeface="Cambria Math" panose="02040503050406030204" pitchFamily="18" charset="0"/>
                        </a:rPr>
                        <m:t>3</m:t>
                      </m:r>
                      <m:r>
                        <a:rPr lang="en-US" i="1" dirty="0" smtClean="0">
                          <a:solidFill>
                            <a:srgbClr val="0000FF"/>
                          </a:solidFill>
                          <a:latin typeface="Cambria Math" panose="02040503050406030204" pitchFamily="18" charset="0"/>
                        </a:rPr>
                        <m:t>)</m:t>
                      </m:r>
                    </m:oMath>
                  </m:oMathPara>
                </a14:m>
                <a:endParaRPr lang="en-GB" dirty="0">
                  <a:solidFill>
                    <a:srgbClr val="0000FF"/>
                  </a:solidFill>
                </a:endParaRPr>
              </a:p>
            </p:txBody>
          </p:sp>
        </mc:Choice>
        <mc:Fallback xmlns="">
          <p:sp>
            <p:nvSpPr>
              <p:cNvPr id="53" name="テキスト ボックス 52">
                <a:extLst>
                  <a:ext uri="{FF2B5EF4-FFF2-40B4-BE49-F238E27FC236}">
                    <a16:creationId xmlns:a16="http://schemas.microsoft.com/office/drawing/2014/main" id="{88D1252B-4D5B-444B-971B-09F933FD2242}"/>
                  </a:ext>
                </a:extLst>
              </p:cNvPr>
              <p:cNvSpPr txBox="1">
                <a:spLocks noRot="1" noChangeAspect="1" noMove="1" noResize="1" noEditPoints="1" noAdjustHandles="1" noChangeArrowheads="1" noChangeShapeType="1" noTextEdit="1"/>
              </p:cNvSpPr>
              <p:nvPr/>
            </p:nvSpPr>
            <p:spPr>
              <a:xfrm>
                <a:off x="4184590" y="4457073"/>
                <a:ext cx="1138260" cy="369332"/>
              </a:xfrm>
              <a:prstGeom prst="rect">
                <a:avLst/>
              </a:prstGeom>
              <a:blipFill>
                <a:blip r:embed="rId7"/>
                <a:stretch>
                  <a:fillRect b="-13115"/>
                </a:stretch>
              </a:blipFill>
            </p:spPr>
            <p:txBody>
              <a:bodyPr/>
              <a:lstStyle/>
              <a:p>
                <a:r>
                  <a:rPr lang="en-GB">
                    <a:noFill/>
                  </a:rPr>
                  <a:t> </a:t>
                </a:r>
              </a:p>
            </p:txBody>
          </p:sp>
        </mc:Fallback>
      </mc:AlternateContent>
      <p:sp>
        <p:nvSpPr>
          <p:cNvPr id="54" name="テキスト ボックス 53">
            <a:extLst>
              <a:ext uri="{FF2B5EF4-FFF2-40B4-BE49-F238E27FC236}">
                <a16:creationId xmlns:a16="http://schemas.microsoft.com/office/drawing/2014/main" id="{98E8E973-7A9D-4076-B0B6-689D791D3CEC}"/>
              </a:ext>
            </a:extLst>
          </p:cNvPr>
          <p:cNvSpPr txBox="1"/>
          <p:nvPr/>
        </p:nvSpPr>
        <p:spPr>
          <a:xfrm>
            <a:off x="2272684" y="4891596"/>
            <a:ext cx="2947386" cy="461665"/>
          </a:xfrm>
          <a:prstGeom prst="rect">
            <a:avLst/>
          </a:prstGeom>
          <a:noFill/>
        </p:spPr>
        <p:txBody>
          <a:bodyPr wrap="square" rtlCol="0">
            <a:spAutoFit/>
          </a:bodyPr>
          <a:lstStyle/>
          <a:p>
            <a:pPr algn="ctr"/>
            <a:r>
              <a:rPr lang="en-US" sz="1200" dirty="0">
                <a:solidFill>
                  <a:srgbClr val="0000FF"/>
                </a:solidFill>
                <a:latin typeface="Comic Sans MS" panose="030F0702030302020204" pitchFamily="66" charset="0"/>
              </a:rPr>
              <a:t>The probability of getting 4 heads will be equal to the height of this bar</a:t>
            </a:r>
            <a:endParaRPr lang="en-GB" sz="1200" dirty="0">
              <a:solidFill>
                <a:srgbClr val="0000FF"/>
              </a:solidFill>
              <a:latin typeface="Comic Sans MS" panose="030F0702030302020204" pitchFamily="66" charset="0"/>
            </a:endParaRPr>
          </a:p>
        </p:txBody>
      </p:sp>
      <p:cxnSp>
        <p:nvCxnSpPr>
          <p:cNvPr id="56" name="直線矢印コネクタ 55">
            <a:extLst>
              <a:ext uri="{FF2B5EF4-FFF2-40B4-BE49-F238E27FC236}">
                <a16:creationId xmlns:a16="http://schemas.microsoft.com/office/drawing/2014/main" id="{1BD52E34-0C4B-4ECA-BA15-461BB7FD8F79}"/>
              </a:ext>
            </a:extLst>
          </p:cNvPr>
          <p:cNvCxnSpPr>
            <a:cxnSpLocks/>
          </p:cNvCxnSpPr>
          <p:nvPr/>
        </p:nvCxnSpPr>
        <p:spPr>
          <a:xfrm flipV="1">
            <a:off x="5175681" y="4607511"/>
            <a:ext cx="994300" cy="43500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42E2C412-C62B-49D5-A871-385E3E6D95D6}"/>
              </a:ext>
            </a:extLst>
          </p:cNvPr>
          <p:cNvSpPr/>
          <p:nvPr/>
        </p:nvSpPr>
        <p:spPr>
          <a:xfrm>
            <a:off x="6268919" y="4476676"/>
            <a:ext cx="216024" cy="137653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テキスト ボックス 59">
            <a:extLst>
              <a:ext uri="{FF2B5EF4-FFF2-40B4-BE49-F238E27FC236}">
                <a16:creationId xmlns:a16="http://schemas.microsoft.com/office/drawing/2014/main" id="{E9ED4034-85D5-4CD8-9078-776C572FD2BF}"/>
              </a:ext>
            </a:extLst>
          </p:cNvPr>
          <p:cNvSpPr txBox="1"/>
          <p:nvPr/>
        </p:nvSpPr>
        <p:spPr>
          <a:xfrm>
            <a:off x="1563951" y="4972974"/>
            <a:ext cx="2947386" cy="646331"/>
          </a:xfrm>
          <a:prstGeom prst="rect">
            <a:avLst/>
          </a:prstGeom>
          <a:noFill/>
        </p:spPr>
        <p:txBody>
          <a:bodyPr wrap="square" rtlCol="0">
            <a:spAutoFit/>
          </a:bodyPr>
          <a:lstStyle/>
          <a:p>
            <a:pPr algn="ctr"/>
            <a:r>
              <a:rPr lang="en-US" sz="1200" dirty="0">
                <a:solidFill>
                  <a:srgbClr val="0000FF"/>
                </a:solidFill>
                <a:latin typeface="Comic Sans MS" panose="030F0702030302020204" pitchFamily="66" charset="0"/>
              </a:rPr>
              <a:t>The probability of getting 3 heads or less will be equal to the sum of the heights of these bars</a:t>
            </a:r>
            <a:endParaRPr lang="en-GB" sz="1200" dirty="0">
              <a:solidFill>
                <a:srgbClr val="0000FF"/>
              </a:solidFill>
              <a:latin typeface="Comic Sans MS" panose="030F0702030302020204" pitchFamily="66" charset="0"/>
            </a:endParaRPr>
          </a:p>
        </p:txBody>
      </p:sp>
      <p:cxnSp>
        <p:nvCxnSpPr>
          <p:cNvPr id="61" name="直線矢印コネクタ 60">
            <a:extLst>
              <a:ext uri="{FF2B5EF4-FFF2-40B4-BE49-F238E27FC236}">
                <a16:creationId xmlns:a16="http://schemas.microsoft.com/office/drawing/2014/main" id="{D2EF1195-489E-4AF1-B908-D3BADD7FE220}"/>
              </a:ext>
            </a:extLst>
          </p:cNvPr>
          <p:cNvCxnSpPr>
            <a:cxnSpLocks/>
          </p:cNvCxnSpPr>
          <p:nvPr/>
        </p:nvCxnSpPr>
        <p:spPr>
          <a:xfrm>
            <a:off x="4483223" y="5310327"/>
            <a:ext cx="667306" cy="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linds(horizontal)">
                                      <p:cBhvr>
                                        <p:cTn id="44" dur="500"/>
                                        <p:tgtEl>
                                          <p:spTgt spid="1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linds(horizontal)">
                                      <p:cBhvr>
                                        <p:cTn id="53" dur="500"/>
                                        <p:tgtEl>
                                          <p:spTgt spid="2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linds(horizontal)">
                                      <p:cBhvr>
                                        <p:cTn id="59" dur="500"/>
                                        <p:tgtEl>
                                          <p:spTgt spid="2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linds(horizontal)">
                                      <p:cBhvr>
                                        <p:cTn id="62" dur="500"/>
                                        <p:tgtEl>
                                          <p:spTgt spid="2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linds(horizontal)">
                                      <p:cBhvr>
                                        <p:cTn id="65" dur="500"/>
                                        <p:tgtEl>
                                          <p:spTgt spid="2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linds(horizontal)">
                                      <p:cBhvr>
                                        <p:cTn id="68" dur="500"/>
                                        <p:tgtEl>
                                          <p:spTgt spid="25"/>
                                        </p:tgtEl>
                                      </p:cBhvr>
                                    </p:animEffect>
                                  </p:childTnLst>
                                </p:cTn>
                              </p:par>
                              <p:par>
                                <p:cTn id="69" presetID="3" presetClass="entr" presetSubtype="1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linds(horizontal)">
                                      <p:cBhvr>
                                        <p:cTn id="71" dur="500"/>
                                        <p:tgtEl>
                                          <p:spTgt spid="27"/>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blinds(horizontal)">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linds(horizontal)">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linds(horizontal)">
                                      <p:cBhvr>
                                        <p:cTn id="84" dur="500"/>
                                        <p:tgtEl>
                                          <p:spTgt spid="3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linds(horizontal)">
                                      <p:cBhvr>
                                        <p:cTn id="87" dur="500"/>
                                        <p:tgtEl>
                                          <p:spTgt spid="33"/>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blinds(horizontal)">
                                      <p:cBhvr>
                                        <p:cTn id="90" dur="500"/>
                                        <p:tgtEl>
                                          <p:spTgt spid="34"/>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linds(horizontal)">
                                      <p:cBhvr>
                                        <p:cTn id="93" dur="500"/>
                                        <p:tgtEl>
                                          <p:spTgt spid="35"/>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blinds(horizontal)">
                                      <p:cBhvr>
                                        <p:cTn id="96" dur="500"/>
                                        <p:tgtEl>
                                          <p:spTgt spid="36"/>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blinds(horizontal)">
                                      <p:cBhvr>
                                        <p:cTn id="99" dur="500"/>
                                        <p:tgtEl>
                                          <p:spTgt spid="37"/>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blinds(horizontal)">
                                      <p:cBhvr>
                                        <p:cTn id="102" dur="500"/>
                                        <p:tgtEl>
                                          <p:spTgt spid="3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blinds(horizontal)">
                                      <p:cBhvr>
                                        <p:cTn id="105" dur="500"/>
                                        <p:tgtEl>
                                          <p:spTgt spid="39"/>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blinds(horizontal)">
                                      <p:cBhvr>
                                        <p:cTn id="108" dur="500"/>
                                        <p:tgtEl>
                                          <p:spTgt spid="40"/>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blinds(horizontal)">
                                      <p:cBhvr>
                                        <p:cTn id="111" dur="500"/>
                                        <p:tgtEl>
                                          <p:spTgt spid="41"/>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blinds(horizontal)">
                                      <p:cBhvr>
                                        <p:cTn id="114" dur="500"/>
                                        <p:tgtEl>
                                          <p:spTgt spid="42"/>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blinds(horizontal)">
                                      <p:cBhvr>
                                        <p:cTn id="117" dur="500"/>
                                        <p:tgtEl>
                                          <p:spTgt spid="43"/>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blinds(horizontal)">
                                      <p:cBhvr>
                                        <p:cTn id="120" dur="500"/>
                                        <p:tgtEl>
                                          <p:spTgt spid="44"/>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blinds(horizontal)">
                                      <p:cBhvr>
                                        <p:cTn id="123" dur="500"/>
                                        <p:tgtEl>
                                          <p:spTgt spid="45"/>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blinds(horizontal)">
                                      <p:cBhvr>
                                        <p:cTn id="126" dur="500"/>
                                        <p:tgtEl>
                                          <p:spTgt spid="46"/>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blinds(horizontal)">
                                      <p:cBhvr>
                                        <p:cTn id="129" dur="500"/>
                                        <p:tgtEl>
                                          <p:spTgt spid="47"/>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blinds(horizontal)">
                                      <p:cBhvr>
                                        <p:cTn id="132" dur="500"/>
                                        <p:tgtEl>
                                          <p:spTgt spid="48"/>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blinds(horizontal)">
                                      <p:cBhvr>
                                        <p:cTn id="135" dur="500"/>
                                        <p:tgtEl>
                                          <p:spTgt spid="49"/>
                                        </p:tgtEl>
                                      </p:cBhvr>
                                    </p:animEffect>
                                  </p:childTnLst>
                                </p:cTn>
                              </p:par>
                              <p:par>
                                <p:cTn id="136" presetID="3" presetClass="entr" presetSubtype="10" fill="hold" nodeType="with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blinds(horizontal)">
                                      <p:cBhvr>
                                        <p:cTn id="138" dur="500"/>
                                        <p:tgtEl>
                                          <p:spTgt spid="50"/>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blinds(horizontal)">
                                      <p:cBhvr>
                                        <p:cTn id="141" dur="500"/>
                                        <p:tgtEl>
                                          <p:spTgt spid="51"/>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ntr" presetSubtype="1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blinds(horizontal)">
                                      <p:cBhvr>
                                        <p:cTn id="146" dur="500"/>
                                        <p:tgtEl>
                                          <p:spTgt spid="52"/>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mph" presetSubtype="2" fill="hold" nodeType="clickEffect">
                                  <p:stCondLst>
                                    <p:cond delay="0"/>
                                  </p:stCondLst>
                                  <p:childTnLst>
                                    <p:animClr clrSpc="rgb" dir="cw">
                                      <p:cBhvr>
                                        <p:cTn id="150" dur="500" fill="hold"/>
                                        <p:tgtEl>
                                          <p:spTgt spid="36"/>
                                        </p:tgtEl>
                                        <p:attrNameLst>
                                          <p:attrName>fillcolor</p:attrName>
                                        </p:attrNameLst>
                                      </p:cBhvr>
                                      <p:to>
                                        <a:srgbClr val="0000FF"/>
                                      </p:to>
                                    </p:animClr>
                                    <p:set>
                                      <p:cBhvr>
                                        <p:cTn id="151" dur="500" fill="hold"/>
                                        <p:tgtEl>
                                          <p:spTgt spid="36"/>
                                        </p:tgtEl>
                                        <p:attrNameLst>
                                          <p:attrName>fill.type</p:attrName>
                                        </p:attrNameLst>
                                      </p:cBhvr>
                                      <p:to>
                                        <p:strVal val="solid"/>
                                      </p:to>
                                    </p:set>
                                    <p:set>
                                      <p:cBhvr>
                                        <p:cTn id="152" dur="500" fill="hold"/>
                                        <p:tgtEl>
                                          <p:spTgt spid="36"/>
                                        </p:tgtEl>
                                        <p:attrNameLst>
                                          <p:attrName>fill.on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nodeType="click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blinds(horizontal)">
                                      <p:cBhvr>
                                        <p:cTn id="157" dur="500"/>
                                        <p:tgtEl>
                                          <p:spTgt spid="56"/>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blinds(horizontal)">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xit" presetSubtype="10" fill="hold" grpId="1" nodeType="clickEffect">
                                  <p:stCondLst>
                                    <p:cond delay="0"/>
                                  </p:stCondLst>
                                  <p:childTnLst>
                                    <p:animEffect transition="out" filter="blinds(horizontal)">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3" presetClass="exit" presetSubtype="10" fill="hold" nodeType="withEffect">
                                  <p:stCondLst>
                                    <p:cond delay="0"/>
                                  </p:stCondLst>
                                  <p:childTnLst>
                                    <p:animEffect transition="out" filter="blinds(horizontal)">
                                      <p:cBhvr>
                                        <p:cTn id="167" dur="500"/>
                                        <p:tgtEl>
                                          <p:spTgt spid="56"/>
                                        </p:tgtEl>
                                      </p:cBhvr>
                                    </p:animEffect>
                                    <p:set>
                                      <p:cBhvr>
                                        <p:cTn id="168" dur="1" fill="hold">
                                          <p:stCondLst>
                                            <p:cond delay="499"/>
                                          </p:stCondLst>
                                        </p:cTn>
                                        <p:tgtEl>
                                          <p:spTgt spid="56"/>
                                        </p:tgtEl>
                                        <p:attrNameLst>
                                          <p:attrName>style.visibility</p:attrName>
                                        </p:attrNameLst>
                                      </p:cBhvr>
                                      <p:to>
                                        <p:strVal val="hidden"/>
                                      </p:to>
                                    </p:set>
                                  </p:childTnLst>
                                </p:cTn>
                              </p:par>
                              <p:par>
                                <p:cTn id="169" presetID="3" presetClass="exit" presetSubtype="10" fill="hold" grpId="1" nodeType="withEffect">
                                  <p:stCondLst>
                                    <p:cond delay="0"/>
                                  </p:stCondLst>
                                  <p:childTnLst>
                                    <p:animEffect transition="out" filter="blinds(horizontal)">
                                      <p:cBhvr>
                                        <p:cTn id="170" dur="500"/>
                                        <p:tgtEl>
                                          <p:spTgt spid="54"/>
                                        </p:tgtEl>
                                      </p:cBhvr>
                                    </p:animEffect>
                                    <p:set>
                                      <p:cBhvr>
                                        <p:cTn id="171" dur="1" fill="hold">
                                          <p:stCondLst>
                                            <p:cond delay="499"/>
                                          </p:stCondLst>
                                        </p:cTn>
                                        <p:tgtEl>
                                          <p:spTgt spid="54"/>
                                        </p:tgtEl>
                                        <p:attrNameLst>
                                          <p:attrName>style.visibility</p:attrName>
                                        </p:attrNameLst>
                                      </p:cBhvr>
                                      <p:to>
                                        <p:strVal val="hidden"/>
                                      </p:to>
                                    </p:set>
                                  </p:childTnLst>
                                </p:cTn>
                              </p:par>
                              <p:par>
                                <p:cTn id="172" presetID="3" presetClass="exit" presetSubtype="10" fill="hold" grpId="1" nodeType="withEffect">
                                  <p:stCondLst>
                                    <p:cond delay="0"/>
                                  </p:stCondLst>
                                  <p:childTnLst>
                                    <p:animEffect transition="out" filter="blinds(horizontal)">
                                      <p:cBhvr>
                                        <p:cTn id="173" dur="500"/>
                                        <p:tgtEl>
                                          <p:spTgt spid="36"/>
                                        </p:tgtEl>
                                      </p:cBhvr>
                                    </p:animEffect>
                                    <p:set>
                                      <p:cBhvr>
                                        <p:cTn id="174" dur="1" fill="hold">
                                          <p:stCondLst>
                                            <p:cond delay="499"/>
                                          </p:stCondLst>
                                        </p:cTn>
                                        <p:tgtEl>
                                          <p:spTgt spid="36"/>
                                        </p:tgtEl>
                                        <p:attrNameLst>
                                          <p:attrName>style.visibility</p:attrName>
                                        </p:attrNameLst>
                                      </p:cBhvr>
                                      <p:to>
                                        <p:strVal val="hidden"/>
                                      </p:to>
                                    </p:set>
                                  </p:childTnLst>
                                </p:cTn>
                              </p:par>
                              <p:par>
                                <p:cTn id="175" presetID="3" presetClass="entr" presetSubtype="10" fill="hold" grpId="0"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blinds(horizontal)">
                                      <p:cBhvr>
                                        <p:cTn id="177" dur="500"/>
                                        <p:tgtEl>
                                          <p:spTgt spid="59"/>
                                        </p:tgtEl>
                                      </p:cBhvr>
                                    </p:animEffect>
                                  </p:childTnLst>
                                </p:cTn>
                              </p:par>
                            </p:childTnLst>
                          </p:cTn>
                        </p:par>
                      </p:childTnLst>
                    </p:cTn>
                  </p:par>
                  <p:par>
                    <p:cTn id="178" fill="hold">
                      <p:stCondLst>
                        <p:cond delay="indefinite"/>
                      </p:stCondLst>
                      <p:childTnLst>
                        <p:par>
                          <p:cTn id="179" fill="hold">
                            <p:stCondLst>
                              <p:cond delay="0"/>
                            </p:stCondLst>
                            <p:childTnLst>
                              <p:par>
                                <p:cTn id="180" presetID="3" presetClass="entr" presetSubtype="10" fill="hold" grpId="0" nodeType="clickEffect">
                                  <p:stCondLst>
                                    <p:cond delay="0"/>
                                  </p:stCondLst>
                                  <p:childTnLst>
                                    <p:set>
                                      <p:cBhvr>
                                        <p:cTn id="181" dur="1" fill="hold">
                                          <p:stCondLst>
                                            <p:cond delay="0"/>
                                          </p:stCondLst>
                                        </p:cTn>
                                        <p:tgtEl>
                                          <p:spTgt spid="53"/>
                                        </p:tgtEl>
                                        <p:attrNameLst>
                                          <p:attrName>style.visibility</p:attrName>
                                        </p:attrNameLst>
                                      </p:cBhvr>
                                      <p:to>
                                        <p:strVal val="visible"/>
                                      </p:to>
                                    </p:set>
                                    <p:animEffect transition="in" filter="blinds(horizontal)">
                                      <p:cBhvr>
                                        <p:cTn id="182" dur="500"/>
                                        <p:tgtEl>
                                          <p:spTgt spid="53"/>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mph" presetSubtype="2" fill="hold" nodeType="clickEffect">
                                  <p:stCondLst>
                                    <p:cond delay="0"/>
                                  </p:stCondLst>
                                  <p:childTnLst>
                                    <p:animClr clrSpc="rgb" dir="cw">
                                      <p:cBhvr>
                                        <p:cTn id="186" dur="500" fill="hold"/>
                                        <p:tgtEl>
                                          <p:spTgt spid="32"/>
                                        </p:tgtEl>
                                        <p:attrNameLst>
                                          <p:attrName>fillcolor</p:attrName>
                                        </p:attrNameLst>
                                      </p:cBhvr>
                                      <p:to>
                                        <a:srgbClr val="0000FF"/>
                                      </p:to>
                                    </p:animClr>
                                    <p:set>
                                      <p:cBhvr>
                                        <p:cTn id="187" dur="500" fill="hold"/>
                                        <p:tgtEl>
                                          <p:spTgt spid="32"/>
                                        </p:tgtEl>
                                        <p:attrNameLst>
                                          <p:attrName>fill.type</p:attrName>
                                        </p:attrNameLst>
                                      </p:cBhvr>
                                      <p:to>
                                        <p:strVal val="solid"/>
                                      </p:to>
                                    </p:set>
                                    <p:set>
                                      <p:cBhvr>
                                        <p:cTn id="188" dur="500" fill="hold"/>
                                        <p:tgtEl>
                                          <p:spTgt spid="32"/>
                                        </p:tgtEl>
                                        <p:attrNameLst>
                                          <p:attrName>fill.on</p:attrName>
                                        </p:attrNameLst>
                                      </p:cBhvr>
                                      <p:to>
                                        <p:strVal val="true"/>
                                      </p:to>
                                    </p:set>
                                  </p:childTnLst>
                                </p:cTn>
                              </p:par>
                              <p:par>
                                <p:cTn id="189" presetID="1" presetClass="emph" presetSubtype="2" fill="hold" nodeType="withEffect">
                                  <p:stCondLst>
                                    <p:cond delay="0"/>
                                  </p:stCondLst>
                                  <p:childTnLst>
                                    <p:animClr clrSpc="rgb" dir="cw">
                                      <p:cBhvr>
                                        <p:cTn id="190" dur="500" fill="hold"/>
                                        <p:tgtEl>
                                          <p:spTgt spid="33"/>
                                        </p:tgtEl>
                                        <p:attrNameLst>
                                          <p:attrName>fillcolor</p:attrName>
                                        </p:attrNameLst>
                                      </p:cBhvr>
                                      <p:to>
                                        <a:srgbClr val="0000FF"/>
                                      </p:to>
                                    </p:animClr>
                                    <p:set>
                                      <p:cBhvr>
                                        <p:cTn id="191" dur="500" fill="hold"/>
                                        <p:tgtEl>
                                          <p:spTgt spid="33"/>
                                        </p:tgtEl>
                                        <p:attrNameLst>
                                          <p:attrName>fill.type</p:attrName>
                                        </p:attrNameLst>
                                      </p:cBhvr>
                                      <p:to>
                                        <p:strVal val="solid"/>
                                      </p:to>
                                    </p:set>
                                    <p:set>
                                      <p:cBhvr>
                                        <p:cTn id="192" dur="500" fill="hold"/>
                                        <p:tgtEl>
                                          <p:spTgt spid="33"/>
                                        </p:tgtEl>
                                        <p:attrNameLst>
                                          <p:attrName>fill.on</p:attrName>
                                        </p:attrNameLst>
                                      </p:cBhvr>
                                      <p:to>
                                        <p:strVal val="true"/>
                                      </p:to>
                                    </p:set>
                                  </p:childTnLst>
                                </p:cTn>
                              </p:par>
                              <p:par>
                                <p:cTn id="193" presetID="1" presetClass="emph" presetSubtype="2" fill="hold" nodeType="withEffect">
                                  <p:stCondLst>
                                    <p:cond delay="0"/>
                                  </p:stCondLst>
                                  <p:childTnLst>
                                    <p:animClr clrSpc="rgb" dir="cw">
                                      <p:cBhvr>
                                        <p:cTn id="194" dur="500" fill="hold"/>
                                        <p:tgtEl>
                                          <p:spTgt spid="34"/>
                                        </p:tgtEl>
                                        <p:attrNameLst>
                                          <p:attrName>fillcolor</p:attrName>
                                        </p:attrNameLst>
                                      </p:cBhvr>
                                      <p:to>
                                        <a:srgbClr val="0000FF"/>
                                      </p:to>
                                    </p:animClr>
                                    <p:set>
                                      <p:cBhvr>
                                        <p:cTn id="195" dur="500" fill="hold"/>
                                        <p:tgtEl>
                                          <p:spTgt spid="34"/>
                                        </p:tgtEl>
                                        <p:attrNameLst>
                                          <p:attrName>fill.type</p:attrName>
                                        </p:attrNameLst>
                                      </p:cBhvr>
                                      <p:to>
                                        <p:strVal val="solid"/>
                                      </p:to>
                                    </p:set>
                                    <p:set>
                                      <p:cBhvr>
                                        <p:cTn id="196" dur="500" fill="hold"/>
                                        <p:tgtEl>
                                          <p:spTgt spid="34"/>
                                        </p:tgtEl>
                                        <p:attrNameLst>
                                          <p:attrName>fill.on</p:attrName>
                                        </p:attrNameLst>
                                      </p:cBhvr>
                                      <p:to>
                                        <p:strVal val="true"/>
                                      </p:to>
                                    </p:set>
                                  </p:childTnLst>
                                </p:cTn>
                              </p:par>
                              <p:par>
                                <p:cTn id="197" presetID="1" presetClass="emph" presetSubtype="2" fill="hold" nodeType="withEffect">
                                  <p:stCondLst>
                                    <p:cond delay="0"/>
                                  </p:stCondLst>
                                  <p:childTnLst>
                                    <p:animClr clrSpc="rgb" dir="cw">
                                      <p:cBhvr>
                                        <p:cTn id="198" dur="500" fill="hold"/>
                                        <p:tgtEl>
                                          <p:spTgt spid="35"/>
                                        </p:tgtEl>
                                        <p:attrNameLst>
                                          <p:attrName>fillcolor</p:attrName>
                                        </p:attrNameLst>
                                      </p:cBhvr>
                                      <p:to>
                                        <a:srgbClr val="0000FF"/>
                                      </p:to>
                                    </p:animClr>
                                    <p:set>
                                      <p:cBhvr>
                                        <p:cTn id="199" dur="500" fill="hold"/>
                                        <p:tgtEl>
                                          <p:spTgt spid="35"/>
                                        </p:tgtEl>
                                        <p:attrNameLst>
                                          <p:attrName>fill.type</p:attrName>
                                        </p:attrNameLst>
                                      </p:cBhvr>
                                      <p:to>
                                        <p:strVal val="solid"/>
                                      </p:to>
                                    </p:set>
                                    <p:set>
                                      <p:cBhvr>
                                        <p:cTn id="200" dur="500" fill="hold"/>
                                        <p:tgtEl>
                                          <p:spTgt spid="35"/>
                                        </p:tgtEl>
                                        <p:attrNameLst>
                                          <p:attrName>fill.on</p:attrName>
                                        </p:attrNameLst>
                                      </p:cBhvr>
                                      <p:to>
                                        <p:strVal val="true"/>
                                      </p:to>
                                    </p:set>
                                  </p:childTnLst>
                                </p:cTn>
                              </p:par>
                            </p:childTnLst>
                          </p:cTn>
                        </p:par>
                      </p:childTnLst>
                    </p:cTn>
                  </p:par>
                  <p:par>
                    <p:cTn id="201" fill="hold">
                      <p:stCondLst>
                        <p:cond delay="indefinite"/>
                      </p:stCondLst>
                      <p:childTnLst>
                        <p:par>
                          <p:cTn id="202" fill="hold">
                            <p:stCondLst>
                              <p:cond delay="0"/>
                            </p:stCondLst>
                            <p:childTnLst>
                              <p:par>
                                <p:cTn id="203" presetID="3" presetClass="entr" presetSubtype="10" fill="hold" grpId="0" nodeType="click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blinds(horizontal)">
                                      <p:cBhvr>
                                        <p:cTn id="205" dur="500"/>
                                        <p:tgtEl>
                                          <p:spTgt spid="60"/>
                                        </p:tgtEl>
                                      </p:cBhvr>
                                    </p:animEffect>
                                  </p:childTnLst>
                                </p:cTn>
                              </p:par>
                              <p:par>
                                <p:cTn id="206" presetID="3" presetClass="entr" presetSubtype="10" fill="hold" nodeType="withEffect">
                                  <p:stCondLst>
                                    <p:cond delay="0"/>
                                  </p:stCondLst>
                                  <p:childTnLst>
                                    <p:set>
                                      <p:cBhvr>
                                        <p:cTn id="207" dur="1" fill="hold">
                                          <p:stCondLst>
                                            <p:cond delay="0"/>
                                          </p:stCondLst>
                                        </p:cTn>
                                        <p:tgtEl>
                                          <p:spTgt spid="61"/>
                                        </p:tgtEl>
                                        <p:attrNameLst>
                                          <p:attrName>style.visibility</p:attrName>
                                        </p:attrNameLst>
                                      </p:cBhvr>
                                      <p:to>
                                        <p:strVal val="visible"/>
                                      </p:to>
                                    </p:set>
                                    <p:animEffect transition="in" filter="blinds(horizontal)">
                                      <p:cBhvr>
                                        <p:cTn id="20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p:bldP spid="16" grpId="0"/>
      <p:bldP spid="19" grpId="0"/>
      <p:bldP spid="20" grpId="0"/>
      <p:bldP spid="21" grpId="0"/>
      <p:bldP spid="22" grpId="0"/>
      <p:bldP spid="23" grpId="0"/>
      <p:bldP spid="24" grpId="0"/>
      <p:bldP spid="25" grpId="0"/>
      <p:bldP spid="29" grpId="0"/>
      <p:bldP spid="30" grpId="0"/>
      <p:bldP spid="31" grpId="0"/>
      <p:bldP spid="32" grpId="0" animBg="1"/>
      <p:bldP spid="33" grpId="0" animBg="1"/>
      <p:bldP spid="34" grpId="0" animBg="1"/>
      <p:bldP spid="35" grpId="0" animBg="1"/>
      <p:bldP spid="36" grpId="0" animBg="1"/>
      <p:bldP spid="36" grpId="1" animBg="1"/>
      <p:bldP spid="37" grpId="0" animBg="1"/>
      <p:bldP spid="38" grpId="0" animBg="1"/>
      <p:bldP spid="39" grpId="0" animBg="1"/>
      <p:bldP spid="40" grpId="0" animBg="1"/>
      <p:bldP spid="41" grpId="0"/>
      <p:bldP spid="42" grpId="0"/>
      <p:bldP spid="43" grpId="0"/>
      <p:bldP spid="44" grpId="0"/>
      <p:bldP spid="45" grpId="0"/>
      <p:bldP spid="46" grpId="0"/>
      <p:bldP spid="47" grpId="0"/>
      <p:bldP spid="48" grpId="0"/>
      <p:bldP spid="49" grpId="0"/>
      <p:bldP spid="51" grpId="0"/>
      <p:bldP spid="52" grpId="0"/>
      <p:bldP spid="52" grpId="1"/>
      <p:bldP spid="53" grpId="0"/>
      <p:bldP spid="54" grpId="0"/>
      <p:bldP spid="54" grpId="1"/>
      <p:bldP spid="59" grpId="0" animBg="1"/>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989250"/>
              </a:xfrm>
            </p:spPr>
            <p:txBody>
              <a:bodyPr>
                <a:normAutofit/>
              </a:bodyPr>
              <a:lstStyle/>
              <a:p>
                <a:pPr marL="0" indent="0" algn="ctr">
                  <a:buNone/>
                </a:pPr>
                <a:r>
                  <a:rPr lang="en-US" sz="1600" b="1" dirty="0">
                    <a:latin typeface="Comic Sans MS" panose="030F0702030302020204" pitchFamily="66" charset="0"/>
                  </a:rPr>
                  <a:t>You need to be able to find unknown values of </a:t>
                </a:r>
                <a14:m>
                  <m:oMath xmlns:m="http://schemas.openxmlformats.org/officeDocument/2006/math">
                    <m:r>
                      <a:rPr lang="en-US" sz="1600" b="1" i="1" smtClean="0">
                        <a:latin typeface="Cambria Math" panose="02040503050406030204" pitchFamily="18" charset="0"/>
                        <a:ea typeface="Cambria Math" panose="02040503050406030204" pitchFamily="18" charset="0"/>
                      </a:rPr>
                      <m:t>𝝁</m:t>
                    </m:r>
                  </m:oMath>
                </a14:m>
                <a:r>
                  <a:rPr lang="en-GB" sz="1600" b="1" dirty="0">
                    <a:latin typeface="Comic Sans MS" panose="030F0702030302020204" pitchFamily="66" charset="0"/>
                  </a:rPr>
                  <a:t>, </a:t>
                </a:r>
                <a14:m>
                  <m:oMath xmlns:m="http://schemas.openxmlformats.org/officeDocument/2006/math">
                    <m:r>
                      <a:rPr lang="en-GB" sz="1600" b="1" i="1" smtClean="0">
                        <a:latin typeface="Cambria Math" panose="02040503050406030204" pitchFamily="18" charset="0"/>
                        <a:ea typeface="Cambria Math" panose="02040503050406030204" pitchFamily="18" charset="0"/>
                      </a:rPr>
                      <m:t>𝝈</m:t>
                    </m:r>
                  </m:oMath>
                </a14:m>
                <a:r>
                  <a:rPr lang="en-GB" sz="1600" b="1" dirty="0">
                    <a:latin typeface="Comic Sans MS" panose="030F0702030302020204" pitchFamily="66" charset="0"/>
                  </a:rPr>
                  <a:t>, or both</a:t>
                </a:r>
                <a:endParaRPr lang="en-GB"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A machine makes metal sheets with width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rPr>
                      <m:t> </m:t>
                    </m:r>
                    <m:r>
                      <a:rPr lang="en-US" sz="1400" b="0" i="1" smtClean="0">
                        <a:latin typeface="Cambria Math" panose="02040503050406030204" pitchFamily="18" charset="0"/>
                      </a:rPr>
                      <m:t>𝑐𝑚</m:t>
                    </m:r>
                  </m:oMath>
                </a14:m>
                <a:r>
                  <a:rPr lang="en-US" sz="1400" dirty="0">
                    <a:latin typeface="Comic Sans MS" panose="030F0702030302020204" pitchFamily="66" charset="0"/>
                    <a:sym typeface="Wingdings" panose="05000000000000000000" pitchFamily="2" charset="2"/>
                  </a:rPr>
                  <a:t>, modelled as a normal distribution such that </a:t>
                </a:r>
                <a14:m>
                  <m:oMath xmlns:m="http://schemas.openxmlformats.org/officeDocument/2006/math">
                    <m:r>
                      <a:rPr lang="en-US" sz="1400" b="0" i="1" smtClean="0">
                        <a:latin typeface="Cambria Math" panose="02040503050406030204" pitchFamily="18" charset="0"/>
                        <a:sym typeface="Wingdings" panose="05000000000000000000" pitchFamily="2" charset="2"/>
                      </a:rPr>
                      <m:t>𝑋</m:t>
                    </m:r>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r>
                      <a:rPr lang="en-US" sz="1400" b="0" i="1" smtClean="0">
                        <a:latin typeface="Cambria Math" panose="02040503050406030204" pitchFamily="18" charset="0"/>
                        <a:ea typeface="Cambria Math" panose="02040503050406030204" pitchFamily="18" charset="0"/>
                        <a:sym typeface="Wingdings" panose="05000000000000000000" pitchFamily="2" charset="2"/>
                      </a:rPr>
                      <m:t>𝑁</m:t>
                    </m:r>
                    <m:r>
                      <a:rPr lang="en-US" sz="1400" b="0" i="1" smtClean="0">
                        <a:latin typeface="Cambria Math" panose="02040503050406030204" pitchFamily="18" charset="0"/>
                        <a:ea typeface="Cambria Math" panose="02040503050406030204" pitchFamily="18" charset="0"/>
                        <a:sym typeface="Wingdings" panose="05000000000000000000" pitchFamily="2" charset="2"/>
                      </a:rPr>
                      <m:t>(50,</m:t>
                    </m:r>
                    <m:sSup>
                      <m:sSupPr>
                        <m:ctrlPr>
                          <a:rPr lang="en-US" sz="14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1400" b="0" i="1" smtClean="0">
                            <a:latin typeface="Cambria Math" panose="02040503050406030204" pitchFamily="18" charset="0"/>
                            <a:ea typeface="Cambria Math" panose="02040503050406030204" pitchFamily="18" charset="0"/>
                            <a:sym typeface="Wingdings" panose="05000000000000000000" pitchFamily="2" charset="2"/>
                          </a:rPr>
                          <m:t>𝜎</m:t>
                        </m:r>
                      </m:e>
                      <m:sup>
                        <m:r>
                          <a:rPr lang="en-US" sz="1400" b="0" i="1" smtClean="0">
                            <a:latin typeface="Cambria Math" panose="02040503050406030204" pitchFamily="18" charset="0"/>
                            <a:ea typeface="Cambria Math" panose="02040503050406030204" pitchFamily="18" charset="0"/>
                            <a:sym typeface="Wingdings" panose="05000000000000000000" pitchFamily="2" charset="2"/>
                          </a:rPr>
                          <m:t>2</m:t>
                        </m:r>
                      </m:sup>
                    </m:sSup>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sz="1400" dirty="0">
                    <a:latin typeface="Comic Sans MS" panose="030F0702030302020204" pitchFamily="66" charset="0"/>
                    <a:sym typeface="Wingdings" panose="05000000000000000000" pitchFamily="2" charset="2"/>
                  </a:rPr>
                  <a:t>.</a:t>
                </a:r>
              </a:p>
              <a:p>
                <a:pPr marL="0" indent="0" algn="ctr">
                  <a:buNone/>
                </a:pPr>
                <a:endParaRPr lang="en-US" sz="1400" dirty="0">
                  <a:latin typeface="Comic Sans MS" panose="030F0702030302020204" pitchFamily="66" charset="0"/>
                  <a:sym typeface="Wingdings" panose="05000000000000000000" pitchFamily="2" charset="2"/>
                </a:endParaRPr>
              </a:p>
              <a:p>
                <a:pPr marL="342900" indent="-342900" algn="ctr">
                  <a:buAutoNum type="alphaLcParenR"/>
                </a:pPr>
                <a:r>
                  <a:rPr lang="en-US" sz="1400" dirty="0">
                    <a:latin typeface="Comic Sans MS" panose="030F0702030302020204" pitchFamily="66" charset="0"/>
                    <a:sym typeface="Wingdings" panose="05000000000000000000" pitchFamily="2" charset="2"/>
                  </a:rPr>
                  <a:t>Given that </a:t>
                </a:r>
                <a14:m>
                  <m:oMath xmlns:m="http://schemas.openxmlformats.org/officeDocument/2006/math">
                    <m:r>
                      <a:rPr lang="en-US" sz="1400" b="0" i="1" smtClean="0">
                        <a:latin typeface="Cambria Math" panose="02040503050406030204" pitchFamily="18" charset="0"/>
                        <a:sym typeface="Wingdings" panose="05000000000000000000" pitchFamily="2" charset="2"/>
                      </a:rPr>
                      <m:t>𝑃</m:t>
                    </m:r>
                    <m:d>
                      <m:dPr>
                        <m:ctrlPr>
                          <a:rPr lang="en-US" sz="1400" b="0" i="1" smtClean="0">
                            <a:latin typeface="Cambria Math" panose="02040503050406030204" pitchFamily="18" charset="0"/>
                            <a:sym typeface="Wingdings" panose="05000000000000000000" pitchFamily="2" charset="2"/>
                          </a:rPr>
                        </m:ctrlPr>
                      </m:dPr>
                      <m:e>
                        <m:r>
                          <a:rPr lang="en-US" sz="1400" b="0" i="1" smtClean="0">
                            <a:latin typeface="Cambria Math" panose="02040503050406030204" pitchFamily="18" charset="0"/>
                            <a:sym typeface="Wingdings" panose="05000000000000000000" pitchFamily="2" charset="2"/>
                          </a:rPr>
                          <m:t>𝑋</m:t>
                        </m:r>
                        <m:r>
                          <a:rPr lang="en-US" sz="1400" b="0" i="1" smtClean="0">
                            <a:latin typeface="Cambria Math" panose="02040503050406030204" pitchFamily="18" charset="0"/>
                            <a:sym typeface="Wingdings" panose="05000000000000000000" pitchFamily="2" charset="2"/>
                          </a:rPr>
                          <m:t>&lt;46</m:t>
                        </m:r>
                      </m:e>
                    </m:d>
                    <m:r>
                      <a:rPr lang="en-US" sz="1400" b="0" i="1" smtClean="0">
                        <a:latin typeface="Cambria Math" panose="02040503050406030204" pitchFamily="18" charset="0"/>
                        <a:sym typeface="Wingdings" panose="05000000000000000000" pitchFamily="2" charset="2"/>
                      </a:rPr>
                      <m:t>=0.2119</m:t>
                    </m:r>
                  </m:oMath>
                </a14:m>
                <a:r>
                  <a:rPr lang="en-US" sz="1400" dirty="0">
                    <a:latin typeface="Comic Sans MS" panose="030F0702030302020204" pitchFamily="66" charset="0"/>
                    <a:sym typeface="Wingdings" panose="05000000000000000000" pitchFamily="2" charset="2"/>
                  </a:rPr>
                  <a:t>, find the value of </a:t>
                </a:r>
                <a14:m>
                  <m:oMath xmlns:m="http://schemas.openxmlformats.org/officeDocument/2006/math">
                    <m:r>
                      <a:rPr lang="en-US" sz="1400" i="1" smtClean="0">
                        <a:latin typeface="Cambria Math" panose="02040503050406030204" pitchFamily="18" charset="0"/>
                        <a:ea typeface="Cambria Math" panose="02040503050406030204" pitchFamily="18" charset="0"/>
                        <a:sym typeface="Wingdings" panose="05000000000000000000" pitchFamily="2" charset="2"/>
                      </a:rPr>
                      <m:t>𝜎</m:t>
                    </m:r>
                  </m:oMath>
                </a14:m>
                <a:r>
                  <a:rPr lang="en-US" sz="1400" dirty="0">
                    <a:latin typeface="Comic Sans MS" panose="030F0702030302020204" pitchFamily="66" charset="0"/>
                    <a:sym typeface="Wingdings" panose="05000000000000000000" pitchFamily="2" charset="2"/>
                  </a:rPr>
                  <a:t>.</a:t>
                </a:r>
              </a:p>
              <a:p>
                <a:pPr marL="0" indent="0" algn="ctr">
                  <a:buNone/>
                </a:pPr>
                <a:endParaRPr lang="en-US" sz="1400" dirty="0">
                  <a:latin typeface="Comic Sans MS" panose="030F0702030302020204" pitchFamily="66" charset="0"/>
                  <a:sym typeface="Wingdings" panose="05000000000000000000" pitchFamily="2" charset="2"/>
                </a:endParaRPr>
              </a:p>
              <a:p>
                <a:pPr marL="0" indent="0" algn="ctr">
                  <a:buNone/>
                </a:pPr>
                <a:r>
                  <a:rPr lang="en-US" sz="1400" dirty="0">
                    <a:latin typeface="Comic Sans MS" panose="030F0702030302020204" pitchFamily="66" charset="0"/>
                  </a:rPr>
                  <a:t>b) Find the 90</a:t>
                </a:r>
                <a:r>
                  <a:rPr lang="en-US" sz="1400" baseline="30000" dirty="0">
                    <a:latin typeface="Comic Sans MS" panose="030F0702030302020204" pitchFamily="66" charset="0"/>
                  </a:rPr>
                  <a:t>th</a:t>
                </a:r>
                <a:r>
                  <a:rPr lang="en-US" sz="1400" dirty="0">
                    <a:latin typeface="Comic Sans MS" panose="030F0702030302020204" pitchFamily="66" charset="0"/>
                  </a:rPr>
                  <a:t> percentile of the widths</a:t>
                </a: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You can do this using the inverse function on your calculator</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The 90</a:t>
                </a:r>
                <a:r>
                  <a:rPr lang="en-US" sz="1400" baseline="30000" dirty="0">
                    <a:latin typeface="Comic Sans MS" panose="030F0702030302020204" pitchFamily="66" charset="0"/>
                    <a:sym typeface="Wingdings" panose="05000000000000000000" pitchFamily="2" charset="2"/>
                  </a:rPr>
                  <a:t>th</a:t>
                </a:r>
                <a:r>
                  <a:rPr lang="en-US" sz="1400" dirty="0">
                    <a:latin typeface="Comic Sans MS" panose="030F0702030302020204" pitchFamily="66" charset="0"/>
                    <a:sym typeface="Wingdings" panose="05000000000000000000" pitchFamily="2" charset="2"/>
                  </a:rPr>
                  <a:t> percentile is the value with 90% of the data below it</a:t>
                </a: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989250"/>
              </a:xfrm>
              <a:blipFill>
                <a:blip r:embed="rId2"/>
                <a:stretch>
                  <a:fillRect t="-733" r="-515"/>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3E</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F9D3FFA-D0BB-4C37-A9A6-7FC80898808C}"/>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9" name="テキスト ボックス 58">
                <a:extLst>
                  <a:ext uri="{FF2B5EF4-FFF2-40B4-BE49-F238E27FC236}">
                    <a16:creationId xmlns:a16="http://schemas.microsoft.com/office/drawing/2014/main" id="{4F9D3FFA-D0BB-4C37-A9A6-7FC80898808C}"/>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701A8392-9563-41F5-85F4-B080B32FD3C0}"/>
                  </a:ext>
                </a:extLst>
              </p:cNvPr>
              <p:cNvSpPr txBox="1"/>
              <p:nvPr/>
            </p:nvSpPr>
            <p:spPr>
              <a:xfrm>
                <a:off x="1541754" y="3920969"/>
                <a:ext cx="1210323" cy="215444"/>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FF0000"/>
                          </a:solidFill>
                          <a:latin typeface="Cambria Math" panose="02040503050406030204" pitchFamily="18" charset="0"/>
                          <a:ea typeface="Cambria Math" panose="02040503050406030204" pitchFamily="18" charset="0"/>
                        </a:rPr>
                        <m:t>𝜎</m:t>
                      </m:r>
                      <m:r>
                        <a:rPr lang="en-US" sz="1400" b="0" i="1" smtClean="0">
                          <a:solidFill>
                            <a:srgbClr val="FF0000"/>
                          </a:solidFill>
                          <a:latin typeface="Cambria Math" panose="02040503050406030204" pitchFamily="18" charset="0"/>
                          <a:ea typeface="Cambria Math" panose="02040503050406030204" pitchFamily="18" charset="0"/>
                        </a:rPr>
                        <m:t>=5.00 (3</m:t>
                      </m:r>
                      <m:r>
                        <a:rPr lang="en-US" sz="1400" b="0" i="1" smtClean="0">
                          <a:solidFill>
                            <a:srgbClr val="FF0000"/>
                          </a:solidFill>
                          <a:latin typeface="Cambria Math" panose="02040503050406030204" pitchFamily="18" charset="0"/>
                          <a:ea typeface="Cambria Math" panose="02040503050406030204" pitchFamily="18" charset="0"/>
                        </a:rPr>
                        <m:t>𝑠𝑓</m:t>
                      </m:r>
                      <m:r>
                        <a:rPr lang="en-US" sz="1400" b="0" i="1" smtClean="0">
                          <a:solidFill>
                            <a:srgbClr val="FF0000"/>
                          </a:solidFill>
                          <a:latin typeface="Cambria Math" panose="02040503050406030204" pitchFamily="18" charset="0"/>
                          <a:ea typeface="Cambria Math" panose="02040503050406030204" pitchFamily="18" charset="0"/>
                        </a:rPr>
                        <m:t>)</m:t>
                      </m:r>
                    </m:oMath>
                  </m:oMathPara>
                </a14:m>
                <a:endParaRPr lang="en-GB" sz="1400" dirty="0">
                  <a:solidFill>
                    <a:srgbClr val="FF0000"/>
                  </a:solidFill>
                  <a:latin typeface="Comic Sans MS" panose="030F0702030302020204" pitchFamily="66" charset="0"/>
                </a:endParaRPr>
              </a:p>
            </p:txBody>
          </p:sp>
        </mc:Choice>
        <mc:Fallback xmlns="">
          <p:sp>
            <p:nvSpPr>
              <p:cNvPr id="52" name="テキスト ボックス 51">
                <a:extLst>
                  <a:ext uri="{FF2B5EF4-FFF2-40B4-BE49-F238E27FC236}">
                    <a16:creationId xmlns:a16="http://schemas.microsoft.com/office/drawing/2014/main" id="{701A8392-9563-41F5-85F4-B080B32FD3C0}"/>
                  </a:ext>
                </a:extLst>
              </p:cNvPr>
              <p:cNvSpPr txBox="1">
                <a:spLocks noRot="1" noChangeAspect="1" noMove="1" noResize="1" noEditPoints="1" noAdjustHandles="1" noChangeArrowheads="1" noChangeShapeType="1" noTextEdit="1"/>
              </p:cNvSpPr>
              <p:nvPr/>
            </p:nvSpPr>
            <p:spPr>
              <a:xfrm>
                <a:off x="1541754" y="3920969"/>
                <a:ext cx="1210323" cy="215444"/>
              </a:xfrm>
              <a:prstGeom prst="rect">
                <a:avLst/>
              </a:prstGeom>
              <a:blipFill>
                <a:blip r:embed="rId4"/>
                <a:stretch>
                  <a:fillRect l="-1515" r="-4040" b="-33333"/>
                </a:stretch>
              </a:blipFill>
              <a:ln w="25400">
                <a:noFill/>
              </a:ln>
            </p:spPr>
            <p:txBody>
              <a:bodyPr/>
              <a:lstStyle/>
              <a:p>
                <a:r>
                  <a:rPr lang="en-GB">
                    <a:noFill/>
                  </a:rPr>
                  <a:t> </a:t>
                </a:r>
              </a:p>
            </p:txBody>
          </p:sp>
        </mc:Fallback>
      </mc:AlternateContent>
      <p:cxnSp>
        <p:nvCxnSpPr>
          <p:cNvPr id="9" name="直線矢印コネクタ 8">
            <a:extLst>
              <a:ext uri="{FF2B5EF4-FFF2-40B4-BE49-F238E27FC236}">
                <a16:creationId xmlns:a16="http://schemas.microsoft.com/office/drawing/2014/main" id="{D3A1EEED-37CC-4272-9FD1-60C5356AE2C8}"/>
              </a:ext>
            </a:extLst>
          </p:cNvPr>
          <p:cNvCxnSpPr/>
          <p:nvPr/>
        </p:nvCxnSpPr>
        <p:spPr>
          <a:xfrm flipV="1">
            <a:off x="3790765" y="5699464"/>
            <a:ext cx="816746" cy="4083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EDCED81-A735-48A8-A975-C572E0AD240C}"/>
                  </a:ext>
                </a:extLst>
              </p:cNvPr>
              <p:cNvSpPr txBox="1"/>
              <p:nvPr/>
            </p:nvSpPr>
            <p:spPr>
              <a:xfrm>
                <a:off x="4555818" y="5095958"/>
                <a:ext cx="3239216" cy="1169551"/>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So for this question, </a:t>
                </a:r>
                <a14:m>
                  <m:oMath xmlns:m="http://schemas.openxmlformats.org/officeDocument/2006/math">
                    <m:r>
                      <a:rPr lang="en-US" sz="1400" b="0" i="1" smtClean="0">
                        <a:solidFill>
                          <a:srgbClr val="FF0000"/>
                        </a:solidFill>
                        <a:latin typeface="Cambria Math" panose="02040503050406030204" pitchFamily="18" charset="0"/>
                      </a:rPr>
                      <m:t>𝑝</m:t>
                    </m:r>
                    <m:r>
                      <a:rPr lang="en-US" sz="1400" b="0" i="1" smtClean="0">
                        <a:solidFill>
                          <a:srgbClr val="FF0000"/>
                        </a:solidFill>
                        <a:latin typeface="Cambria Math" panose="02040503050406030204" pitchFamily="18" charset="0"/>
                      </a:rPr>
                      <m:t>=0.9</m:t>
                    </m:r>
                  </m:oMath>
                </a14:m>
                <a:r>
                  <a:rPr lang="en-GB" sz="1400" dirty="0">
                    <a:solidFill>
                      <a:srgbClr val="FF0000"/>
                    </a:solidFill>
                    <a:latin typeface="Comic Sans MS" panose="030F0702030302020204" pitchFamily="66" charset="0"/>
                  </a:rPr>
                  <a:t>, </a:t>
                </a:r>
                <a14:m>
                  <m:oMath xmlns:m="http://schemas.openxmlformats.org/officeDocument/2006/math">
                    <m:r>
                      <a:rPr lang="el-GR" sz="1400" b="0" i="1" smtClean="0">
                        <a:solidFill>
                          <a:srgbClr val="FF0000"/>
                        </a:solidFill>
                        <a:latin typeface="Cambria Math" panose="02040503050406030204" pitchFamily="18" charset="0"/>
                        <a:ea typeface="Cambria Math" panose="02040503050406030204" pitchFamily="18" charset="0"/>
                      </a:rPr>
                      <m:t>𝜇</m:t>
                    </m:r>
                    <m:r>
                      <a:rPr lang="en-US" sz="1400" b="0" i="1" smtClean="0">
                        <a:solidFill>
                          <a:srgbClr val="FF0000"/>
                        </a:solidFill>
                        <a:latin typeface="Cambria Math" panose="02040503050406030204" pitchFamily="18" charset="0"/>
                        <a:ea typeface="Cambria Math" panose="02040503050406030204" pitchFamily="18" charset="0"/>
                      </a:rPr>
                      <m:t>=50</m:t>
                    </m:r>
                  </m:oMath>
                </a14:m>
                <a:r>
                  <a:rPr lang="en-GB" sz="1400" i="1" dirty="0">
                    <a:solidFill>
                      <a:srgbClr val="FF0000"/>
                    </a:solidFill>
                    <a:latin typeface="Comic Sans MS" panose="030F0702030302020204" pitchFamily="66" charset="0"/>
                  </a:rPr>
                  <a:t> </a:t>
                </a:r>
                <a:r>
                  <a:rPr lang="en-GB" sz="1400" dirty="0">
                    <a:solidFill>
                      <a:srgbClr val="FF0000"/>
                    </a:solidFill>
                    <a:latin typeface="Comic Sans MS" panose="030F0702030302020204" pitchFamily="66" charset="0"/>
                  </a:rPr>
                  <a:t>and </a:t>
                </a:r>
                <a14:m>
                  <m:oMath xmlns:m="http://schemas.openxmlformats.org/officeDocument/2006/math">
                    <m:r>
                      <a:rPr lang="en-GB" sz="1400" i="1" smtClean="0">
                        <a:solidFill>
                          <a:srgbClr val="FF0000"/>
                        </a:solidFill>
                        <a:latin typeface="Cambria Math" panose="02040503050406030204" pitchFamily="18" charset="0"/>
                        <a:ea typeface="Cambria Math" panose="02040503050406030204" pitchFamily="18" charset="0"/>
                      </a:rPr>
                      <m:t>𝜎</m:t>
                    </m:r>
                    <m:r>
                      <a:rPr lang="en-US" sz="1400" b="0" i="1" smtClean="0">
                        <a:solidFill>
                          <a:srgbClr val="FF0000"/>
                        </a:solidFill>
                        <a:latin typeface="Cambria Math" panose="02040503050406030204" pitchFamily="18" charset="0"/>
                        <a:ea typeface="Cambria Math" panose="02040503050406030204" pitchFamily="18" charset="0"/>
                      </a:rPr>
                      <m:t>=5</m:t>
                    </m:r>
                  </m:oMath>
                </a14:m>
                <a:endParaRPr lang="en-GB" sz="1400" i="1" dirty="0">
                  <a:solidFill>
                    <a:srgbClr val="FF0000"/>
                  </a:solidFill>
                  <a:latin typeface="Comic Sans MS" panose="030F0702030302020204" pitchFamily="66" charset="0"/>
                </a:endParaRP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a:t>
                </a:r>
                <a:r>
                  <a:rPr lang="en-GB" sz="1400" dirty="0">
                    <a:solidFill>
                      <a:srgbClr val="FF0000"/>
                    </a:solidFill>
                    <a:latin typeface="Comic Sans MS" panose="030F0702030302020204" pitchFamily="66" charset="0"/>
                    <a:sym typeface="Wingdings" panose="05000000000000000000" pitchFamily="2" charset="2"/>
                  </a:rPr>
                  <a:t> Using the inverse probability function, the value will be 56.4cm</a:t>
                </a:r>
                <a:endParaRPr lang="en-GB" sz="1400" dirty="0">
                  <a:solidFill>
                    <a:srgbClr val="FF0000"/>
                  </a:solidFill>
                  <a:latin typeface="Comic Sans MS" panose="030F0702030302020204" pitchFamily="66" charset="0"/>
                </a:endParaRPr>
              </a:p>
            </p:txBody>
          </p:sp>
        </mc:Choice>
        <mc:Fallback xmlns="">
          <p:sp>
            <p:nvSpPr>
              <p:cNvPr id="10" name="テキスト ボックス 9">
                <a:extLst>
                  <a:ext uri="{FF2B5EF4-FFF2-40B4-BE49-F238E27FC236}">
                    <a16:creationId xmlns:a16="http://schemas.microsoft.com/office/drawing/2014/main" id="{6EDCED81-A735-48A8-A975-C572E0AD240C}"/>
                  </a:ext>
                </a:extLst>
              </p:cNvPr>
              <p:cNvSpPr txBox="1">
                <a:spLocks noRot="1" noChangeAspect="1" noMove="1" noResize="1" noEditPoints="1" noAdjustHandles="1" noChangeArrowheads="1" noChangeShapeType="1" noTextEdit="1"/>
              </p:cNvSpPr>
              <p:nvPr/>
            </p:nvSpPr>
            <p:spPr>
              <a:xfrm>
                <a:off x="4555818" y="5095958"/>
                <a:ext cx="3239216" cy="1169551"/>
              </a:xfrm>
              <a:prstGeom prst="rect">
                <a:avLst/>
              </a:prstGeom>
              <a:blipFill>
                <a:blip r:embed="rId5"/>
                <a:stretch>
                  <a:fillRect t="-1042" b="-4167"/>
                </a:stretch>
              </a:blipFill>
            </p:spPr>
            <p:txBody>
              <a:bodyPr/>
              <a:lstStyle/>
              <a:p>
                <a:r>
                  <a:rPr lang="en-GB">
                    <a:noFill/>
                  </a:rPr>
                  <a:t> </a:t>
                </a:r>
              </a:p>
            </p:txBody>
          </p:sp>
        </mc:Fallback>
      </mc:AlternateContent>
    </p:spTree>
    <p:extLst>
      <p:ext uri="{BB962C8B-B14F-4D97-AF65-F5344CB8AC3E}">
        <p14:creationId xmlns:p14="http://schemas.microsoft.com/office/powerpoint/2010/main" val="9504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horizontal)">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blinds(horizontal)">
                                      <p:cBhvr>
                                        <p:cTn id="17" dur="500"/>
                                        <p:tgtEl>
                                          <p:spTgt spid="3">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linds(horizont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linds(horizontal)">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フリーフォーム: 図形 53">
            <a:extLst>
              <a:ext uri="{FF2B5EF4-FFF2-40B4-BE49-F238E27FC236}">
                <a16:creationId xmlns:a16="http://schemas.microsoft.com/office/drawing/2014/main" id="{9C5D97E6-CE9C-4C02-ADE8-06CE89445C74}"/>
              </a:ext>
            </a:extLst>
          </p:cNvPr>
          <p:cNvSpPr/>
          <p:nvPr/>
        </p:nvSpPr>
        <p:spPr>
          <a:xfrm>
            <a:off x="6784181" y="5341144"/>
            <a:ext cx="519113" cy="209550"/>
          </a:xfrm>
          <a:custGeom>
            <a:avLst/>
            <a:gdLst>
              <a:gd name="connsiteX0" fmla="*/ 519113 w 519113"/>
              <a:gd name="connsiteY0" fmla="*/ 209550 h 209550"/>
              <a:gd name="connsiteX1" fmla="*/ 514350 w 519113"/>
              <a:gd name="connsiteY1" fmla="*/ 0 h 209550"/>
              <a:gd name="connsiteX2" fmla="*/ 383382 w 519113"/>
              <a:gd name="connsiteY2" fmla="*/ 71437 h 209550"/>
              <a:gd name="connsiteX3" fmla="*/ 219075 w 519113"/>
              <a:gd name="connsiteY3" fmla="*/ 128587 h 209550"/>
              <a:gd name="connsiteX4" fmla="*/ 73819 w 519113"/>
              <a:gd name="connsiteY4" fmla="*/ 164306 h 209550"/>
              <a:gd name="connsiteX5" fmla="*/ 4763 w 519113"/>
              <a:gd name="connsiteY5" fmla="*/ 171450 h 209550"/>
              <a:gd name="connsiteX6" fmla="*/ 0 w 519113"/>
              <a:gd name="connsiteY6" fmla="*/ 204787 h 209550"/>
              <a:gd name="connsiteX7" fmla="*/ 519113 w 519113"/>
              <a:gd name="connsiteY7"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113" h="209550">
                <a:moveTo>
                  <a:pt x="519113" y="209550"/>
                </a:moveTo>
                <a:lnTo>
                  <a:pt x="514350" y="0"/>
                </a:lnTo>
                <a:lnTo>
                  <a:pt x="383382" y="71437"/>
                </a:lnTo>
                <a:lnTo>
                  <a:pt x="219075" y="128587"/>
                </a:lnTo>
                <a:lnTo>
                  <a:pt x="73819" y="164306"/>
                </a:lnTo>
                <a:lnTo>
                  <a:pt x="4763" y="171450"/>
                </a:lnTo>
                <a:lnTo>
                  <a:pt x="0" y="204787"/>
                </a:lnTo>
                <a:lnTo>
                  <a:pt x="519113" y="2095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フリーフォーム: 図形 54">
            <a:extLst>
              <a:ext uri="{FF2B5EF4-FFF2-40B4-BE49-F238E27FC236}">
                <a16:creationId xmlns:a16="http://schemas.microsoft.com/office/drawing/2014/main" id="{EC719E5E-935C-461C-91C6-FB8F93439C0F}"/>
              </a:ext>
            </a:extLst>
          </p:cNvPr>
          <p:cNvSpPr/>
          <p:nvPr/>
        </p:nvSpPr>
        <p:spPr>
          <a:xfrm>
            <a:off x="8303419" y="5405438"/>
            <a:ext cx="435769" cy="140493"/>
          </a:xfrm>
          <a:custGeom>
            <a:avLst/>
            <a:gdLst>
              <a:gd name="connsiteX0" fmla="*/ 0 w 435769"/>
              <a:gd name="connsiteY0" fmla="*/ 138112 h 140493"/>
              <a:gd name="connsiteX1" fmla="*/ 0 w 435769"/>
              <a:gd name="connsiteY1" fmla="*/ 0 h 140493"/>
              <a:gd name="connsiteX2" fmla="*/ 133350 w 435769"/>
              <a:gd name="connsiteY2" fmla="*/ 45243 h 140493"/>
              <a:gd name="connsiteX3" fmla="*/ 295275 w 435769"/>
              <a:gd name="connsiteY3" fmla="*/ 92868 h 140493"/>
              <a:gd name="connsiteX4" fmla="*/ 409575 w 435769"/>
              <a:gd name="connsiteY4" fmla="*/ 111918 h 140493"/>
              <a:gd name="connsiteX5" fmla="*/ 435769 w 435769"/>
              <a:gd name="connsiteY5" fmla="*/ 140493 h 140493"/>
              <a:gd name="connsiteX6" fmla="*/ 0 w 435769"/>
              <a:gd name="connsiteY6" fmla="*/ 138112 h 14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769" h="140493">
                <a:moveTo>
                  <a:pt x="0" y="138112"/>
                </a:moveTo>
                <a:lnTo>
                  <a:pt x="0" y="0"/>
                </a:lnTo>
                <a:lnTo>
                  <a:pt x="133350" y="45243"/>
                </a:lnTo>
                <a:lnTo>
                  <a:pt x="295275" y="92868"/>
                </a:lnTo>
                <a:lnTo>
                  <a:pt x="409575" y="111918"/>
                </a:lnTo>
                <a:lnTo>
                  <a:pt x="435769" y="140493"/>
                </a:lnTo>
                <a:lnTo>
                  <a:pt x="0" y="138112"/>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フリーフォーム: 図形 50">
            <a:extLst>
              <a:ext uri="{FF2B5EF4-FFF2-40B4-BE49-F238E27FC236}">
                <a16:creationId xmlns:a16="http://schemas.microsoft.com/office/drawing/2014/main" id="{A13D5650-70DF-453D-8430-19EF46355E09}"/>
              </a:ext>
            </a:extLst>
          </p:cNvPr>
          <p:cNvSpPr/>
          <p:nvPr/>
        </p:nvSpPr>
        <p:spPr>
          <a:xfrm>
            <a:off x="6765131" y="2817019"/>
            <a:ext cx="519113" cy="209550"/>
          </a:xfrm>
          <a:custGeom>
            <a:avLst/>
            <a:gdLst>
              <a:gd name="connsiteX0" fmla="*/ 519113 w 519113"/>
              <a:gd name="connsiteY0" fmla="*/ 209550 h 209550"/>
              <a:gd name="connsiteX1" fmla="*/ 514350 w 519113"/>
              <a:gd name="connsiteY1" fmla="*/ 0 h 209550"/>
              <a:gd name="connsiteX2" fmla="*/ 383382 w 519113"/>
              <a:gd name="connsiteY2" fmla="*/ 71437 h 209550"/>
              <a:gd name="connsiteX3" fmla="*/ 219075 w 519113"/>
              <a:gd name="connsiteY3" fmla="*/ 128587 h 209550"/>
              <a:gd name="connsiteX4" fmla="*/ 73819 w 519113"/>
              <a:gd name="connsiteY4" fmla="*/ 164306 h 209550"/>
              <a:gd name="connsiteX5" fmla="*/ 4763 w 519113"/>
              <a:gd name="connsiteY5" fmla="*/ 171450 h 209550"/>
              <a:gd name="connsiteX6" fmla="*/ 0 w 519113"/>
              <a:gd name="connsiteY6" fmla="*/ 204787 h 209550"/>
              <a:gd name="connsiteX7" fmla="*/ 519113 w 519113"/>
              <a:gd name="connsiteY7"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113" h="209550">
                <a:moveTo>
                  <a:pt x="519113" y="209550"/>
                </a:moveTo>
                <a:lnTo>
                  <a:pt x="514350" y="0"/>
                </a:lnTo>
                <a:lnTo>
                  <a:pt x="383382" y="71437"/>
                </a:lnTo>
                <a:lnTo>
                  <a:pt x="219075" y="128587"/>
                </a:lnTo>
                <a:lnTo>
                  <a:pt x="73819" y="164306"/>
                </a:lnTo>
                <a:lnTo>
                  <a:pt x="4763" y="171450"/>
                </a:lnTo>
                <a:lnTo>
                  <a:pt x="0" y="204787"/>
                </a:lnTo>
                <a:lnTo>
                  <a:pt x="519113" y="2095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フリーフォーム: 図形 47">
            <a:extLst>
              <a:ext uri="{FF2B5EF4-FFF2-40B4-BE49-F238E27FC236}">
                <a16:creationId xmlns:a16="http://schemas.microsoft.com/office/drawing/2014/main" id="{660A2948-904C-43E2-8727-70E428C9CA25}"/>
              </a:ext>
            </a:extLst>
          </p:cNvPr>
          <p:cNvSpPr/>
          <p:nvPr/>
        </p:nvSpPr>
        <p:spPr>
          <a:xfrm>
            <a:off x="8284369" y="2881313"/>
            <a:ext cx="435769" cy="140493"/>
          </a:xfrm>
          <a:custGeom>
            <a:avLst/>
            <a:gdLst>
              <a:gd name="connsiteX0" fmla="*/ 0 w 435769"/>
              <a:gd name="connsiteY0" fmla="*/ 138112 h 140493"/>
              <a:gd name="connsiteX1" fmla="*/ 0 w 435769"/>
              <a:gd name="connsiteY1" fmla="*/ 0 h 140493"/>
              <a:gd name="connsiteX2" fmla="*/ 133350 w 435769"/>
              <a:gd name="connsiteY2" fmla="*/ 45243 h 140493"/>
              <a:gd name="connsiteX3" fmla="*/ 295275 w 435769"/>
              <a:gd name="connsiteY3" fmla="*/ 92868 h 140493"/>
              <a:gd name="connsiteX4" fmla="*/ 409575 w 435769"/>
              <a:gd name="connsiteY4" fmla="*/ 111918 h 140493"/>
              <a:gd name="connsiteX5" fmla="*/ 435769 w 435769"/>
              <a:gd name="connsiteY5" fmla="*/ 140493 h 140493"/>
              <a:gd name="connsiteX6" fmla="*/ 0 w 435769"/>
              <a:gd name="connsiteY6" fmla="*/ 138112 h 14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769" h="140493">
                <a:moveTo>
                  <a:pt x="0" y="138112"/>
                </a:moveTo>
                <a:lnTo>
                  <a:pt x="0" y="0"/>
                </a:lnTo>
                <a:lnTo>
                  <a:pt x="133350" y="45243"/>
                </a:lnTo>
                <a:lnTo>
                  <a:pt x="295275" y="92868"/>
                </a:lnTo>
                <a:lnTo>
                  <a:pt x="409575" y="111918"/>
                </a:lnTo>
                <a:lnTo>
                  <a:pt x="435769" y="140493"/>
                </a:lnTo>
                <a:lnTo>
                  <a:pt x="0" y="138112"/>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989250"/>
              </a:xfrm>
            </p:spPr>
            <p:txBody>
              <a:bodyPr>
                <a:normAutofit/>
              </a:bodyPr>
              <a:lstStyle/>
              <a:p>
                <a:pPr marL="0" indent="0" algn="ctr">
                  <a:buNone/>
                </a:pPr>
                <a:r>
                  <a:rPr lang="en-US" sz="1600" b="1" dirty="0">
                    <a:latin typeface="Comic Sans MS" panose="030F0702030302020204" pitchFamily="66" charset="0"/>
                  </a:rPr>
                  <a:t>You need to be able to find unknown values of </a:t>
                </a:r>
                <a14:m>
                  <m:oMath xmlns:m="http://schemas.openxmlformats.org/officeDocument/2006/math">
                    <m:r>
                      <a:rPr lang="en-US" sz="1600" b="1" i="1" smtClean="0">
                        <a:latin typeface="Cambria Math" panose="02040503050406030204" pitchFamily="18" charset="0"/>
                        <a:ea typeface="Cambria Math" panose="02040503050406030204" pitchFamily="18" charset="0"/>
                      </a:rPr>
                      <m:t>𝝁</m:t>
                    </m:r>
                  </m:oMath>
                </a14:m>
                <a:r>
                  <a:rPr lang="en-GB" sz="1600" b="1" dirty="0">
                    <a:latin typeface="Comic Sans MS" panose="030F0702030302020204" pitchFamily="66" charset="0"/>
                  </a:rPr>
                  <a:t>, </a:t>
                </a:r>
                <a14:m>
                  <m:oMath xmlns:m="http://schemas.openxmlformats.org/officeDocument/2006/math">
                    <m:r>
                      <a:rPr lang="en-GB" sz="1600" b="1" i="1" smtClean="0">
                        <a:latin typeface="Cambria Math" panose="02040503050406030204" pitchFamily="18" charset="0"/>
                        <a:ea typeface="Cambria Math" panose="02040503050406030204" pitchFamily="18" charset="0"/>
                      </a:rPr>
                      <m:t>𝝈</m:t>
                    </m:r>
                  </m:oMath>
                </a14:m>
                <a:r>
                  <a:rPr lang="en-GB" sz="1600" b="1" dirty="0">
                    <a:latin typeface="Comic Sans MS" panose="030F0702030302020204" pitchFamily="66" charset="0"/>
                  </a:rPr>
                  <a:t>, or both</a:t>
                </a:r>
                <a:endParaRPr lang="en-GB"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𝜎</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Given that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&gt;35</m:t>
                        </m:r>
                      </m:e>
                    </m:d>
                    <m:r>
                      <a:rPr lang="en-US" sz="1400" b="0" i="1" smtClean="0">
                        <a:latin typeface="Cambria Math" panose="02040503050406030204" pitchFamily="18" charset="0"/>
                      </a:rPr>
                      <m:t>=0.025</m:t>
                    </m:r>
                  </m:oMath>
                </a14:m>
                <a:r>
                  <a:rPr lang="en-US" sz="1400" dirty="0">
                    <a:latin typeface="Comic Sans MS" panose="030F0702030302020204" pitchFamily="66" charset="0"/>
                  </a:rPr>
                  <a:t> and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&lt;15</m:t>
                        </m:r>
                      </m:e>
                    </m:d>
                    <m:r>
                      <a:rPr lang="en-US" sz="1400" b="0" i="1" smtClean="0">
                        <a:latin typeface="Cambria Math" panose="02040503050406030204" pitchFamily="18" charset="0"/>
                      </a:rPr>
                      <m:t>=0.1469</m:t>
                    </m:r>
                  </m:oMath>
                </a14:m>
                <a:r>
                  <a:rPr lang="en-US" sz="1400" dirty="0">
                    <a:latin typeface="Comic Sans MS" panose="030F0702030302020204" pitchFamily="66" charset="0"/>
                  </a:rPr>
                  <a:t>, find the values of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latin typeface="Comic Sans MS" panose="030F0702030302020204" pitchFamily="66" charset="0"/>
                  </a:rPr>
                  <a:t> and </a:t>
                </a:r>
                <a14:m>
                  <m:oMath xmlns:m="http://schemas.openxmlformats.org/officeDocument/2006/math">
                    <m:r>
                      <a:rPr lang="en-US" sz="1400" i="1" smtClean="0">
                        <a:latin typeface="Cambria Math" panose="02040503050406030204" pitchFamily="18" charset="0"/>
                        <a:ea typeface="Cambria Math" panose="02040503050406030204" pitchFamily="18" charset="0"/>
                      </a:rPr>
                      <m:t>𝜎</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Start by drawing the two sketches…</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Find the two values for </a:t>
                </a:r>
                <a14:m>
                  <m:oMath xmlns:m="http://schemas.openxmlformats.org/officeDocument/2006/math">
                    <m:r>
                      <a:rPr lang="en-US" sz="1400" i="1" dirty="0" smtClean="0">
                        <a:latin typeface="Cambria Math" panose="02040503050406030204" pitchFamily="18" charset="0"/>
                        <a:sym typeface="Wingdings" panose="05000000000000000000" pitchFamily="2" charset="2"/>
                      </a:rPr>
                      <m:t>𝑧</m:t>
                    </m:r>
                  </m:oMath>
                </a14:m>
                <a:r>
                  <a:rPr lang="en-US" sz="1400" dirty="0">
                    <a:latin typeface="Comic Sans MS" panose="030F0702030302020204" pitchFamily="66" charset="0"/>
                    <a:sym typeface="Wingdings" panose="05000000000000000000" pitchFamily="2" charset="2"/>
                  </a:rPr>
                  <a:t> in the standard distribution diagram. You can use the table of values for the upper tail, and the inverse function on your calculator for the lower tail…</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Then use the formula above with each of these…</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989250"/>
              </a:xfrm>
              <a:blipFill>
                <a:blip r:embed="rId2"/>
                <a:stretch>
                  <a:fillRect t="-733"/>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3E</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F9D3FFA-D0BB-4C37-A9A6-7FC80898808C}"/>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9" name="テキスト ボックス 58">
                <a:extLst>
                  <a:ext uri="{FF2B5EF4-FFF2-40B4-BE49-F238E27FC236}">
                    <a16:creationId xmlns:a16="http://schemas.microsoft.com/office/drawing/2014/main" id="{4F9D3FFA-D0BB-4C37-A9A6-7FC80898808C}"/>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grpSp>
        <p:nvGrpSpPr>
          <p:cNvPr id="13" name="グループ化 12">
            <a:extLst>
              <a:ext uri="{FF2B5EF4-FFF2-40B4-BE49-F238E27FC236}">
                <a16:creationId xmlns:a16="http://schemas.microsoft.com/office/drawing/2014/main" id="{3EC0065F-9812-4E2B-9E01-D914C983020D}"/>
              </a:ext>
            </a:extLst>
          </p:cNvPr>
          <p:cNvGrpSpPr/>
          <p:nvPr/>
        </p:nvGrpSpPr>
        <p:grpSpPr>
          <a:xfrm>
            <a:off x="6457063" y="1210488"/>
            <a:ext cx="2314772" cy="2087293"/>
            <a:chOff x="4499342" y="1196752"/>
            <a:chExt cx="4321250" cy="3985257"/>
          </a:xfrm>
        </p:grpSpPr>
        <p:cxnSp>
          <p:nvCxnSpPr>
            <p:cNvPr id="14" name="直線矢印コネクタ 13">
              <a:extLst>
                <a:ext uri="{FF2B5EF4-FFF2-40B4-BE49-F238E27FC236}">
                  <a16:creationId xmlns:a16="http://schemas.microsoft.com/office/drawing/2014/main" id="{9DB2B3DB-9DBD-4560-BA16-7E4D94A865A7}"/>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470177D9-A5FB-401E-918B-11BF008E7458}"/>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D566ED58-DFC7-4AE9-8FE2-63928560B2CC}"/>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7" name="テキスト ボックス 16">
              <a:extLst>
                <a:ext uri="{FF2B5EF4-FFF2-40B4-BE49-F238E27FC236}">
                  <a16:creationId xmlns:a16="http://schemas.microsoft.com/office/drawing/2014/main" id="{E23B9666-0F93-442F-8740-6AAA1A8D0363}"/>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8" name="グループ化 17">
              <a:extLst>
                <a:ext uri="{FF2B5EF4-FFF2-40B4-BE49-F238E27FC236}">
                  <a16:creationId xmlns:a16="http://schemas.microsoft.com/office/drawing/2014/main" id="{46BC4632-313E-4276-BAE1-10362CD53B5F}"/>
                </a:ext>
              </a:extLst>
            </p:cNvPr>
            <p:cNvGrpSpPr/>
            <p:nvPr/>
          </p:nvGrpSpPr>
          <p:grpSpPr>
            <a:xfrm>
              <a:off x="5058300" y="1628800"/>
              <a:ext cx="3637208" cy="2973657"/>
              <a:chOff x="5004048" y="1412776"/>
              <a:chExt cx="3637208" cy="2973657"/>
            </a:xfrm>
          </p:grpSpPr>
          <p:sp>
            <p:nvSpPr>
              <p:cNvPr id="19" name="Freeform 22">
                <a:extLst>
                  <a:ext uri="{FF2B5EF4-FFF2-40B4-BE49-F238E27FC236}">
                    <a16:creationId xmlns:a16="http://schemas.microsoft.com/office/drawing/2014/main" id="{E054319F-8559-4963-9691-AB907F28790C}"/>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22">
                <a:extLst>
                  <a:ext uri="{FF2B5EF4-FFF2-40B4-BE49-F238E27FC236}">
                    <a16:creationId xmlns:a16="http://schemas.microsoft.com/office/drawing/2014/main" id="{BEA882C3-3498-4CD2-A19B-33BD35186EF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F57D39D2-EA3F-4AB0-AEB6-E7F75ABC9AFF}"/>
                  </a:ext>
                </a:extLst>
              </p:cNvPr>
              <p:cNvSpPr txBox="1"/>
              <p:nvPr/>
            </p:nvSpPr>
            <p:spPr>
              <a:xfrm>
                <a:off x="8172526" y="1448706"/>
                <a:ext cx="58721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21" name="テキスト ボックス 20">
                <a:extLst>
                  <a:ext uri="{FF2B5EF4-FFF2-40B4-BE49-F238E27FC236}">
                    <a16:creationId xmlns:a16="http://schemas.microsoft.com/office/drawing/2014/main" id="{F57D39D2-EA3F-4AB0-AEB6-E7F75ABC9AFF}"/>
                  </a:ext>
                </a:extLst>
              </p:cNvPr>
              <p:cNvSpPr txBox="1">
                <a:spLocks noRot="1" noChangeAspect="1" noMove="1" noResize="1" noEditPoints="1" noAdjustHandles="1" noChangeArrowheads="1" noChangeShapeType="1" noTextEdit="1"/>
              </p:cNvSpPr>
              <p:nvPr/>
            </p:nvSpPr>
            <p:spPr>
              <a:xfrm>
                <a:off x="8172526" y="1448706"/>
                <a:ext cx="587212" cy="307777"/>
              </a:xfrm>
              <a:prstGeom prst="rect">
                <a:avLst/>
              </a:prstGeom>
              <a:blipFill>
                <a:blip r:embed="rId4"/>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46DAFBAC-B518-4240-8BC8-49A1B8B282D2}"/>
                  </a:ext>
                </a:extLst>
              </p:cNvPr>
              <p:cNvSpPr txBox="1"/>
              <p:nvPr/>
            </p:nvSpPr>
            <p:spPr>
              <a:xfrm>
                <a:off x="8174005" y="1796414"/>
                <a:ext cx="59477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22" name="テキスト ボックス 21">
                <a:extLst>
                  <a:ext uri="{FF2B5EF4-FFF2-40B4-BE49-F238E27FC236}">
                    <a16:creationId xmlns:a16="http://schemas.microsoft.com/office/drawing/2014/main" id="{46DAFBAC-B518-4240-8BC8-49A1B8B282D2}"/>
                  </a:ext>
                </a:extLst>
              </p:cNvPr>
              <p:cNvSpPr txBox="1">
                <a:spLocks noRot="1" noChangeAspect="1" noMove="1" noResize="1" noEditPoints="1" noAdjustHandles="1" noChangeArrowheads="1" noChangeShapeType="1" noTextEdit="1"/>
              </p:cNvSpPr>
              <p:nvPr/>
            </p:nvSpPr>
            <p:spPr>
              <a:xfrm>
                <a:off x="8174005" y="1796414"/>
                <a:ext cx="594778" cy="307777"/>
              </a:xfrm>
              <a:prstGeom prst="rect">
                <a:avLst/>
              </a:prstGeom>
              <a:blipFill>
                <a:blip r:embed="rId5"/>
                <a:stretch>
                  <a:fillRect/>
                </a:stretch>
              </a:blipFill>
            </p:spPr>
            <p:txBody>
              <a:bodyPr/>
              <a:lstStyle/>
              <a:p>
                <a:r>
                  <a:rPr lang="en-GB">
                    <a:noFill/>
                  </a:rPr>
                  <a:t> </a:t>
                </a:r>
              </a:p>
            </p:txBody>
          </p:sp>
        </mc:Fallback>
      </mc:AlternateContent>
      <p:cxnSp>
        <p:nvCxnSpPr>
          <p:cNvPr id="23" name="直線矢印コネクタ 22">
            <a:extLst>
              <a:ext uri="{FF2B5EF4-FFF2-40B4-BE49-F238E27FC236}">
                <a16:creationId xmlns:a16="http://schemas.microsoft.com/office/drawing/2014/main" id="{7C1E88A8-FC54-42F2-8918-5B9DCEB8D9CA}"/>
              </a:ext>
            </a:extLst>
          </p:cNvPr>
          <p:cNvCxnSpPr>
            <a:cxnSpLocks/>
          </p:cNvCxnSpPr>
          <p:nvPr/>
        </p:nvCxnSpPr>
        <p:spPr>
          <a:xfrm flipV="1">
            <a:off x="7730322" y="143677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794FAC17-77E2-4BA2-A703-7F4272D66A93}"/>
                  </a:ext>
                </a:extLst>
              </p:cNvPr>
              <p:cNvSpPr txBox="1"/>
              <p:nvPr/>
            </p:nvSpPr>
            <p:spPr>
              <a:xfrm>
                <a:off x="7620989" y="300321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𝜇</m:t>
                      </m:r>
                    </m:oMath>
                  </m:oMathPara>
                </a14:m>
                <a:endParaRPr lang="en-GB" sz="1100" dirty="0">
                  <a:solidFill>
                    <a:srgbClr val="0000FF"/>
                  </a:solidFill>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794FAC17-77E2-4BA2-A703-7F4272D66A93}"/>
                  </a:ext>
                </a:extLst>
              </p:cNvPr>
              <p:cNvSpPr txBox="1">
                <a:spLocks noRot="1" noChangeAspect="1" noMove="1" noResize="1" noEditPoints="1" noAdjustHandles="1" noChangeArrowheads="1" noChangeShapeType="1" noTextEdit="1"/>
              </p:cNvSpPr>
              <p:nvPr/>
            </p:nvSpPr>
            <p:spPr>
              <a:xfrm>
                <a:off x="7620989" y="3003216"/>
                <a:ext cx="275514" cy="2616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5FA8D505-25F2-4F4D-97BC-CDD0456ECB55}"/>
                  </a:ext>
                </a:extLst>
              </p:cNvPr>
              <p:cNvSpPr txBox="1"/>
              <p:nvPr/>
            </p:nvSpPr>
            <p:spPr>
              <a:xfrm>
                <a:off x="7935455" y="1131312"/>
                <a:ext cx="112453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𝜎</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25" name="テキスト ボックス 24">
                <a:extLst>
                  <a:ext uri="{FF2B5EF4-FFF2-40B4-BE49-F238E27FC236}">
                    <a16:creationId xmlns:a16="http://schemas.microsoft.com/office/drawing/2014/main" id="{5FA8D505-25F2-4F4D-97BC-CDD0456ECB55}"/>
                  </a:ext>
                </a:extLst>
              </p:cNvPr>
              <p:cNvSpPr txBox="1">
                <a:spLocks noRot="1" noChangeAspect="1" noMove="1" noResize="1" noEditPoints="1" noAdjustHandles="1" noChangeArrowheads="1" noChangeShapeType="1" noTextEdit="1"/>
              </p:cNvSpPr>
              <p:nvPr/>
            </p:nvSpPr>
            <p:spPr>
              <a:xfrm>
                <a:off x="7935455" y="1131312"/>
                <a:ext cx="1124539" cy="307777"/>
              </a:xfrm>
              <a:prstGeom prst="rect">
                <a:avLst/>
              </a:prstGeom>
              <a:blipFill>
                <a:blip r:embed="rId7"/>
                <a:stretch>
                  <a:fillRect b="-10000"/>
                </a:stretch>
              </a:blipFill>
            </p:spPr>
            <p:txBody>
              <a:bodyPr/>
              <a:lstStyle/>
              <a:p>
                <a:r>
                  <a:rPr lang="en-GB">
                    <a:noFill/>
                  </a:rPr>
                  <a:t> </a:t>
                </a:r>
              </a:p>
            </p:txBody>
          </p:sp>
        </mc:Fallback>
      </mc:AlternateContent>
      <p:cxnSp>
        <p:nvCxnSpPr>
          <p:cNvPr id="26" name="直線矢印コネクタ 25">
            <a:extLst>
              <a:ext uri="{FF2B5EF4-FFF2-40B4-BE49-F238E27FC236}">
                <a16:creationId xmlns:a16="http://schemas.microsoft.com/office/drawing/2014/main" id="{D81CF777-E948-4E65-B916-1F3B95F648DA}"/>
              </a:ext>
            </a:extLst>
          </p:cNvPr>
          <p:cNvCxnSpPr>
            <a:cxnSpLocks/>
          </p:cNvCxnSpPr>
          <p:nvPr/>
        </p:nvCxnSpPr>
        <p:spPr>
          <a:xfrm flipV="1">
            <a:off x="8283975" y="2871788"/>
            <a:ext cx="0" cy="14235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1A50E36D-B312-40B5-B58A-A7BE0F834DA0}"/>
                  </a:ext>
                </a:extLst>
              </p:cNvPr>
              <p:cNvSpPr txBox="1"/>
              <p:nvPr/>
            </p:nvSpPr>
            <p:spPr>
              <a:xfrm>
                <a:off x="8180320" y="3031681"/>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35</m:t>
                      </m:r>
                    </m:oMath>
                  </m:oMathPara>
                </a14:m>
                <a:endParaRPr lang="en-GB" sz="1100" dirty="0">
                  <a:solidFill>
                    <a:srgbClr val="0000FF"/>
                  </a:solidFill>
                  <a:latin typeface="Comic Sans MS" panose="030F0702030302020204" pitchFamily="66" charset="0"/>
                </a:endParaRPr>
              </a:p>
            </p:txBody>
          </p:sp>
        </mc:Choice>
        <mc:Fallback xmlns="">
          <p:sp>
            <p:nvSpPr>
              <p:cNvPr id="27" name="テキスト ボックス 26">
                <a:extLst>
                  <a:ext uri="{FF2B5EF4-FFF2-40B4-BE49-F238E27FC236}">
                    <a16:creationId xmlns:a16="http://schemas.microsoft.com/office/drawing/2014/main" id="{1A50E36D-B312-40B5-B58A-A7BE0F834DA0}"/>
                  </a:ext>
                </a:extLst>
              </p:cNvPr>
              <p:cNvSpPr txBox="1">
                <a:spLocks noRot="1" noChangeAspect="1" noMove="1" noResize="1" noEditPoints="1" noAdjustHandles="1" noChangeArrowheads="1" noChangeShapeType="1" noTextEdit="1"/>
              </p:cNvSpPr>
              <p:nvPr/>
            </p:nvSpPr>
            <p:spPr>
              <a:xfrm>
                <a:off x="8180320" y="3031681"/>
                <a:ext cx="268826" cy="261610"/>
              </a:xfrm>
              <a:prstGeom prst="rect">
                <a:avLst/>
              </a:prstGeom>
              <a:blipFill>
                <a:blip r:embed="rId8"/>
                <a:stretch>
                  <a:fillRect l="-6818"/>
                </a:stretch>
              </a:blipFill>
            </p:spPr>
            <p:txBody>
              <a:bodyPr/>
              <a:lstStyle/>
              <a:p>
                <a:r>
                  <a:rPr lang="en-GB">
                    <a:noFill/>
                  </a:rPr>
                  <a:t> </a:t>
                </a:r>
              </a:p>
            </p:txBody>
          </p:sp>
        </mc:Fallback>
      </mc:AlternateContent>
      <p:sp>
        <p:nvSpPr>
          <p:cNvPr id="28" name="テキスト ボックス 27">
            <a:extLst>
              <a:ext uri="{FF2B5EF4-FFF2-40B4-BE49-F238E27FC236}">
                <a16:creationId xmlns:a16="http://schemas.microsoft.com/office/drawing/2014/main" id="{946F3239-73E6-4159-A99B-9D1D03B051ED}"/>
              </a:ext>
            </a:extLst>
          </p:cNvPr>
          <p:cNvSpPr txBox="1"/>
          <p:nvPr/>
        </p:nvSpPr>
        <p:spPr>
          <a:xfrm>
            <a:off x="8290488" y="2449305"/>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0.025</a:t>
            </a:r>
            <a:endParaRPr lang="en-GB" sz="1200" dirty="0">
              <a:solidFill>
                <a:srgbClr val="FF0000"/>
              </a:solidFill>
              <a:latin typeface="Comic Sans MS" panose="030F0702030302020204" pitchFamily="66" charset="0"/>
            </a:endParaRPr>
          </a:p>
        </p:txBody>
      </p:sp>
      <p:grpSp>
        <p:nvGrpSpPr>
          <p:cNvPr id="29" name="グループ化 28">
            <a:extLst>
              <a:ext uri="{FF2B5EF4-FFF2-40B4-BE49-F238E27FC236}">
                <a16:creationId xmlns:a16="http://schemas.microsoft.com/office/drawing/2014/main" id="{FF353A5D-BE13-42EA-887D-F8D86EFF259B}"/>
              </a:ext>
            </a:extLst>
          </p:cNvPr>
          <p:cNvGrpSpPr/>
          <p:nvPr/>
        </p:nvGrpSpPr>
        <p:grpSpPr>
          <a:xfrm>
            <a:off x="6487543" y="3732708"/>
            <a:ext cx="2314772" cy="2087293"/>
            <a:chOff x="4499342" y="1196752"/>
            <a:chExt cx="4321250" cy="3985257"/>
          </a:xfrm>
        </p:grpSpPr>
        <p:cxnSp>
          <p:nvCxnSpPr>
            <p:cNvPr id="30" name="直線矢印コネクタ 29">
              <a:extLst>
                <a:ext uri="{FF2B5EF4-FFF2-40B4-BE49-F238E27FC236}">
                  <a16:creationId xmlns:a16="http://schemas.microsoft.com/office/drawing/2014/main" id="{652C23E9-9F4C-43DE-8CA0-0D02009BEC8F}"/>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5AB7088-490D-46C4-9F2C-A289140BFF10}"/>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8E74746-008C-4B1C-BC9A-5E8F8FCA5EB7}"/>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3" name="テキスト ボックス 32">
              <a:extLst>
                <a:ext uri="{FF2B5EF4-FFF2-40B4-BE49-F238E27FC236}">
                  <a16:creationId xmlns:a16="http://schemas.microsoft.com/office/drawing/2014/main" id="{4B436B00-B84D-4311-B1F4-9714E3AA613A}"/>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4" name="グループ化 33">
              <a:extLst>
                <a:ext uri="{FF2B5EF4-FFF2-40B4-BE49-F238E27FC236}">
                  <a16:creationId xmlns:a16="http://schemas.microsoft.com/office/drawing/2014/main" id="{9CC8FB70-0040-417E-8402-CCBFA109C562}"/>
                </a:ext>
              </a:extLst>
            </p:cNvPr>
            <p:cNvGrpSpPr/>
            <p:nvPr/>
          </p:nvGrpSpPr>
          <p:grpSpPr>
            <a:xfrm>
              <a:off x="5058300" y="1628800"/>
              <a:ext cx="3637208" cy="2973657"/>
              <a:chOff x="5004048" y="1412776"/>
              <a:chExt cx="3637208" cy="2973657"/>
            </a:xfrm>
          </p:grpSpPr>
          <p:sp>
            <p:nvSpPr>
              <p:cNvPr id="35" name="Freeform 22">
                <a:extLst>
                  <a:ext uri="{FF2B5EF4-FFF2-40B4-BE49-F238E27FC236}">
                    <a16:creationId xmlns:a16="http://schemas.microsoft.com/office/drawing/2014/main" id="{84F31D29-1666-4E4F-921F-6FE8FC18C3A2}"/>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22">
                <a:extLst>
                  <a:ext uri="{FF2B5EF4-FFF2-40B4-BE49-F238E27FC236}">
                    <a16:creationId xmlns:a16="http://schemas.microsoft.com/office/drawing/2014/main" id="{1812192C-826E-4AE4-9B7E-01D303E3D8F8}"/>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872AA5E9-CD4A-456B-9C29-C1CF5899BAB9}"/>
                  </a:ext>
                </a:extLst>
              </p:cNvPr>
              <p:cNvSpPr txBox="1"/>
              <p:nvPr/>
            </p:nvSpPr>
            <p:spPr>
              <a:xfrm>
                <a:off x="8203006" y="3970926"/>
                <a:ext cx="6611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m:t>
                      </m:r>
                    </m:oMath>
                  </m:oMathPara>
                </a14:m>
                <a:endParaRPr lang="en-GB" sz="1400" dirty="0"/>
              </a:p>
            </p:txBody>
          </p:sp>
        </mc:Choice>
        <mc:Fallback xmlns="">
          <p:sp>
            <p:nvSpPr>
              <p:cNvPr id="37" name="テキスト ボックス 36">
                <a:extLst>
                  <a:ext uri="{FF2B5EF4-FFF2-40B4-BE49-F238E27FC236}">
                    <a16:creationId xmlns:a16="http://schemas.microsoft.com/office/drawing/2014/main" id="{872AA5E9-CD4A-456B-9C29-C1CF5899BAB9}"/>
                  </a:ext>
                </a:extLst>
              </p:cNvPr>
              <p:cNvSpPr txBox="1">
                <a:spLocks noRot="1" noChangeAspect="1" noMove="1" noResize="1" noEditPoints="1" noAdjustHandles="1" noChangeArrowheads="1" noChangeShapeType="1" noTextEdit="1"/>
              </p:cNvSpPr>
              <p:nvPr/>
            </p:nvSpPr>
            <p:spPr>
              <a:xfrm>
                <a:off x="8203006" y="3970926"/>
                <a:ext cx="661143"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B78A8453-8587-44DF-8202-7C62D95137B1}"/>
                  </a:ext>
                </a:extLst>
              </p:cNvPr>
              <p:cNvSpPr txBox="1"/>
              <p:nvPr/>
            </p:nvSpPr>
            <p:spPr>
              <a:xfrm>
                <a:off x="8204485" y="4318634"/>
                <a:ext cx="6687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=1</m:t>
                      </m:r>
                    </m:oMath>
                  </m:oMathPara>
                </a14:m>
                <a:endParaRPr lang="en-GB" sz="1400" dirty="0"/>
              </a:p>
            </p:txBody>
          </p:sp>
        </mc:Choice>
        <mc:Fallback xmlns="">
          <p:sp>
            <p:nvSpPr>
              <p:cNvPr id="38" name="テキスト ボックス 37">
                <a:extLst>
                  <a:ext uri="{FF2B5EF4-FFF2-40B4-BE49-F238E27FC236}">
                    <a16:creationId xmlns:a16="http://schemas.microsoft.com/office/drawing/2014/main" id="{B78A8453-8587-44DF-8202-7C62D95137B1}"/>
                  </a:ext>
                </a:extLst>
              </p:cNvPr>
              <p:cNvSpPr txBox="1">
                <a:spLocks noRot="1" noChangeAspect="1" noMove="1" noResize="1" noEditPoints="1" noAdjustHandles="1" noChangeArrowheads="1" noChangeShapeType="1" noTextEdit="1"/>
              </p:cNvSpPr>
              <p:nvPr/>
            </p:nvSpPr>
            <p:spPr>
              <a:xfrm>
                <a:off x="8204485" y="4318634"/>
                <a:ext cx="668709" cy="307777"/>
              </a:xfrm>
              <a:prstGeom prst="rect">
                <a:avLst/>
              </a:prstGeom>
              <a:blipFill>
                <a:blip r:embed="rId10"/>
                <a:stretch>
                  <a:fillRect/>
                </a:stretch>
              </a:blipFill>
            </p:spPr>
            <p:txBody>
              <a:bodyPr/>
              <a:lstStyle/>
              <a:p>
                <a:r>
                  <a:rPr lang="en-GB">
                    <a:noFill/>
                  </a:rPr>
                  <a:t> </a:t>
                </a:r>
              </a:p>
            </p:txBody>
          </p:sp>
        </mc:Fallback>
      </mc:AlternateContent>
      <p:cxnSp>
        <p:nvCxnSpPr>
          <p:cNvPr id="39" name="直線矢印コネクタ 38">
            <a:extLst>
              <a:ext uri="{FF2B5EF4-FFF2-40B4-BE49-F238E27FC236}">
                <a16:creationId xmlns:a16="http://schemas.microsoft.com/office/drawing/2014/main" id="{87201489-C1FD-4530-A308-FCC2520C2424}"/>
              </a:ext>
            </a:extLst>
          </p:cNvPr>
          <p:cNvCxnSpPr>
            <a:cxnSpLocks/>
          </p:cNvCxnSpPr>
          <p:nvPr/>
        </p:nvCxnSpPr>
        <p:spPr>
          <a:xfrm flipV="1">
            <a:off x="7760802" y="395899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3890203D-7CBA-4748-9C5D-95A785195851}"/>
                  </a:ext>
                </a:extLst>
              </p:cNvPr>
              <p:cNvSpPr txBox="1"/>
              <p:nvPr/>
            </p:nvSpPr>
            <p:spPr>
              <a:xfrm>
                <a:off x="7648954" y="553305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40" name="テキスト ボックス 39">
                <a:extLst>
                  <a:ext uri="{FF2B5EF4-FFF2-40B4-BE49-F238E27FC236}">
                    <a16:creationId xmlns:a16="http://schemas.microsoft.com/office/drawing/2014/main" id="{3890203D-7CBA-4748-9C5D-95A785195851}"/>
                  </a:ext>
                </a:extLst>
              </p:cNvPr>
              <p:cNvSpPr txBox="1">
                <a:spLocks noRot="1" noChangeAspect="1" noMove="1" noResize="1" noEditPoints="1" noAdjustHandles="1" noChangeArrowheads="1" noChangeShapeType="1" noTextEdit="1"/>
              </p:cNvSpPr>
              <p:nvPr/>
            </p:nvSpPr>
            <p:spPr>
              <a:xfrm>
                <a:off x="7648954" y="5533056"/>
                <a:ext cx="275514" cy="26161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59494228-DE29-45E1-A2B1-AC492B601FA3}"/>
                  </a:ext>
                </a:extLst>
              </p:cNvPr>
              <p:cNvSpPr txBox="1"/>
              <p:nvPr/>
            </p:nvSpPr>
            <p:spPr>
              <a:xfrm>
                <a:off x="8036389" y="3653532"/>
                <a:ext cx="11076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𝑍</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(0,</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m:oMathPara>
                </a14:m>
                <a:endParaRPr lang="en-GB" sz="1400" dirty="0"/>
              </a:p>
            </p:txBody>
          </p:sp>
        </mc:Choice>
        <mc:Fallback xmlns="">
          <p:sp>
            <p:nvSpPr>
              <p:cNvPr id="41" name="テキスト ボックス 40">
                <a:extLst>
                  <a:ext uri="{FF2B5EF4-FFF2-40B4-BE49-F238E27FC236}">
                    <a16:creationId xmlns:a16="http://schemas.microsoft.com/office/drawing/2014/main" id="{59494228-DE29-45E1-A2B1-AC492B601FA3}"/>
                  </a:ext>
                </a:extLst>
              </p:cNvPr>
              <p:cNvSpPr txBox="1">
                <a:spLocks noRot="1" noChangeAspect="1" noMove="1" noResize="1" noEditPoints="1" noAdjustHandles="1" noChangeArrowheads="1" noChangeShapeType="1" noTextEdit="1"/>
              </p:cNvSpPr>
              <p:nvPr/>
            </p:nvSpPr>
            <p:spPr>
              <a:xfrm>
                <a:off x="8036389" y="3653532"/>
                <a:ext cx="1107611" cy="307777"/>
              </a:xfrm>
              <a:prstGeom prst="rect">
                <a:avLst/>
              </a:prstGeom>
              <a:blipFill>
                <a:blip r:embed="rId12"/>
                <a:stretch>
                  <a:fillRect b="-7843"/>
                </a:stretch>
              </a:blipFill>
            </p:spPr>
            <p:txBody>
              <a:bodyPr/>
              <a:lstStyle/>
              <a:p>
                <a:r>
                  <a:rPr lang="en-GB">
                    <a:noFill/>
                  </a:rPr>
                  <a:t> </a:t>
                </a:r>
              </a:p>
            </p:txBody>
          </p:sp>
        </mc:Fallback>
      </mc:AlternateContent>
      <p:cxnSp>
        <p:nvCxnSpPr>
          <p:cNvPr id="47" name="直線矢印コネクタ 46">
            <a:extLst>
              <a:ext uri="{FF2B5EF4-FFF2-40B4-BE49-F238E27FC236}">
                <a16:creationId xmlns:a16="http://schemas.microsoft.com/office/drawing/2014/main" id="{B301FCDC-2286-47FE-B10A-4506B616EA41}"/>
              </a:ext>
            </a:extLst>
          </p:cNvPr>
          <p:cNvCxnSpPr>
            <a:cxnSpLocks/>
          </p:cNvCxnSpPr>
          <p:nvPr/>
        </p:nvCxnSpPr>
        <p:spPr>
          <a:xfrm flipV="1">
            <a:off x="7285193" y="2797521"/>
            <a:ext cx="0" cy="222856"/>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7E4D2FD6-3425-45E1-BBF4-44A018DED6F1}"/>
                  </a:ext>
                </a:extLst>
              </p:cNvPr>
              <p:cNvSpPr txBox="1"/>
              <p:nvPr/>
            </p:nvSpPr>
            <p:spPr>
              <a:xfrm>
                <a:off x="7182930" y="3021119"/>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15</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7E4D2FD6-3425-45E1-BBF4-44A018DED6F1}"/>
                  </a:ext>
                </a:extLst>
              </p:cNvPr>
              <p:cNvSpPr txBox="1">
                <a:spLocks noRot="1" noChangeAspect="1" noMove="1" noResize="1" noEditPoints="1" noAdjustHandles="1" noChangeArrowheads="1" noChangeShapeType="1" noTextEdit="1"/>
              </p:cNvSpPr>
              <p:nvPr/>
            </p:nvSpPr>
            <p:spPr>
              <a:xfrm>
                <a:off x="7182930" y="3021119"/>
                <a:ext cx="268826" cy="261610"/>
              </a:xfrm>
              <a:prstGeom prst="rect">
                <a:avLst/>
              </a:prstGeom>
              <a:blipFill>
                <a:blip r:embed="rId13"/>
                <a:stretch>
                  <a:fillRect l="-4545"/>
                </a:stretch>
              </a:blipFill>
            </p:spPr>
            <p:txBody>
              <a:bodyPr/>
              <a:lstStyle/>
              <a:p>
                <a:r>
                  <a:rPr lang="en-GB">
                    <a:noFill/>
                  </a:rPr>
                  <a:t> </a:t>
                </a:r>
              </a:p>
            </p:txBody>
          </p:sp>
        </mc:Fallback>
      </mc:AlternateContent>
      <p:sp>
        <p:nvSpPr>
          <p:cNvPr id="50" name="テキスト ボックス 49">
            <a:extLst>
              <a:ext uri="{FF2B5EF4-FFF2-40B4-BE49-F238E27FC236}">
                <a16:creationId xmlns:a16="http://schemas.microsoft.com/office/drawing/2014/main" id="{605644EF-663A-44CF-B8FF-08B1B9628AF6}"/>
              </a:ext>
            </a:extLst>
          </p:cNvPr>
          <p:cNvSpPr txBox="1"/>
          <p:nvPr/>
        </p:nvSpPr>
        <p:spPr>
          <a:xfrm>
            <a:off x="6597490" y="2394984"/>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0.1469</a:t>
            </a:r>
            <a:endParaRPr lang="en-GB" sz="1200" dirty="0">
              <a:solidFill>
                <a:srgbClr val="FF0000"/>
              </a:solidFill>
              <a:latin typeface="Comic Sans MS" panose="030F0702030302020204" pitchFamily="66" charset="0"/>
            </a:endParaRPr>
          </a:p>
        </p:txBody>
      </p:sp>
      <p:cxnSp>
        <p:nvCxnSpPr>
          <p:cNvPr id="56" name="直線矢印コネクタ 55">
            <a:extLst>
              <a:ext uri="{FF2B5EF4-FFF2-40B4-BE49-F238E27FC236}">
                <a16:creationId xmlns:a16="http://schemas.microsoft.com/office/drawing/2014/main" id="{89869F16-A9A2-4DD1-8016-87229CB80C09}"/>
              </a:ext>
            </a:extLst>
          </p:cNvPr>
          <p:cNvCxnSpPr>
            <a:cxnSpLocks/>
          </p:cNvCxnSpPr>
          <p:nvPr/>
        </p:nvCxnSpPr>
        <p:spPr>
          <a:xfrm flipV="1">
            <a:off x="8303025" y="5395913"/>
            <a:ext cx="0" cy="14235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FAE30528-15E2-49A1-9A13-4295BE0F9957}"/>
                  </a:ext>
                </a:extLst>
              </p:cNvPr>
              <p:cNvSpPr txBox="1"/>
              <p:nvPr/>
            </p:nvSpPr>
            <p:spPr>
              <a:xfrm>
                <a:off x="8199370" y="5555806"/>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7" name="テキスト ボックス 56">
                <a:extLst>
                  <a:ext uri="{FF2B5EF4-FFF2-40B4-BE49-F238E27FC236}">
                    <a16:creationId xmlns:a16="http://schemas.microsoft.com/office/drawing/2014/main" id="{FAE30528-15E2-49A1-9A13-4295BE0F9957}"/>
                  </a:ext>
                </a:extLst>
              </p:cNvPr>
              <p:cNvSpPr txBox="1">
                <a:spLocks noRot="1" noChangeAspect="1" noMove="1" noResize="1" noEditPoints="1" noAdjustHandles="1" noChangeArrowheads="1" noChangeShapeType="1" noTextEdit="1"/>
              </p:cNvSpPr>
              <p:nvPr/>
            </p:nvSpPr>
            <p:spPr>
              <a:xfrm>
                <a:off x="8199370" y="5555806"/>
                <a:ext cx="268826" cy="261610"/>
              </a:xfrm>
              <a:prstGeom prst="rect">
                <a:avLst/>
              </a:prstGeom>
              <a:blipFill>
                <a:blip r:embed="rId14"/>
                <a:stretch>
                  <a:fillRect/>
                </a:stretch>
              </a:blipFill>
            </p:spPr>
            <p:txBody>
              <a:bodyPr/>
              <a:lstStyle/>
              <a:p>
                <a:r>
                  <a:rPr lang="en-GB">
                    <a:noFill/>
                  </a:rPr>
                  <a:t> </a:t>
                </a:r>
              </a:p>
            </p:txBody>
          </p:sp>
        </mc:Fallback>
      </mc:AlternateContent>
      <p:sp>
        <p:nvSpPr>
          <p:cNvPr id="58" name="テキスト ボックス 57">
            <a:extLst>
              <a:ext uri="{FF2B5EF4-FFF2-40B4-BE49-F238E27FC236}">
                <a16:creationId xmlns:a16="http://schemas.microsoft.com/office/drawing/2014/main" id="{E579F940-465D-4490-9BC1-AEF52EA7FEED}"/>
              </a:ext>
            </a:extLst>
          </p:cNvPr>
          <p:cNvSpPr txBox="1"/>
          <p:nvPr/>
        </p:nvSpPr>
        <p:spPr>
          <a:xfrm>
            <a:off x="8309538" y="4973430"/>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0.025</a:t>
            </a:r>
            <a:endParaRPr lang="en-GB" sz="1200" dirty="0">
              <a:solidFill>
                <a:srgbClr val="FF0000"/>
              </a:solidFill>
              <a:latin typeface="Comic Sans MS" panose="030F0702030302020204" pitchFamily="66" charset="0"/>
            </a:endParaRPr>
          </a:p>
        </p:txBody>
      </p:sp>
      <p:cxnSp>
        <p:nvCxnSpPr>
          <p:cNvPr id="60" name="直線矢印コネクタ 59">
            <a:extLst>
              <a:ext uri="{FF2B5EF4-FFF2-40B4-BE49-F238E27FC236}">
                <a16:creationId xmlns:a16="http://schemas.microsoft.com/office/drawing/2014/main" id="{C33E0161-85FB-43ED-9C59-F4FAD5C38A7D}"/>
              </a:ext>
            </a:extLst>
          </p:cNvPr>
          <p:cNvCxnSpPr>
            <a:cxnSpLocks/>
          </p:cNvCxnSpPr>
          <p:nvPr/>
        </p:nvCxnSpPr>
        <p:spPr>
          <a:xfrm flipV="1">
            <a:off x="7304243" y="5321646"/>
            <a:ext cx="0" cy="222856"/>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3DB9A357-4FAC-4398-8347-D73EB47D82E4}"/>
                  </a:ext>
                </a:extLst>
              </p:cNvPr>
              <p:cNvSpPr txBox="1"/>
              <p:nvPr/>
            </p:nvSpPr>
            <p:spPr>
              <a:xfrm>
                <a:off x="7201980" y="5545244"/>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61" name="テキスト ボックス 60">
                <a:extLst>
                  <a:ext uri="{FF2B5EF4-FFF2-40B4-BE49-F238E27FC236}">
                    <a16:creationId xmlns:a16="http://schemas.microsoft.com/office/drawing/2014/main" id="{3DB9A357-4FAC-4398-8347-D73EB47D82E4}"/>
                  </a:ext>
                </a:extLst>
              </p:cNvPr>
              <p:cNvSpPr txBox="1">
                <a:spLocks noRot="1" noChangeAspect="1" noMove="1" noResize="1" noEditPoints="1" noAdjustHandles="1" noChangeArrowheads="1" noChangeShapeType="1" noTextEdit="1"/>
              </p:cNvSpPr>
              <p:nvPr/>
            </p:nvSpPr>
            <p:spPr>
              <a:xfrm>
                <a:off x="7201980" y="5545244"/>
                <a:ext cx="268826" cy="261610"/>
              </a:xfrm>
              <a:prstGeom prst="rect">
                <a:avLst/>
              </a:prstGeom>
              <a:blipFill>
                <a:blip r:embed="rId15"/>
                <a:stretch>
                  <a:fillRect/>
                </a:stretch>
              </a:blipFill>
            </p:spPr>
            <p:txBody>
              <a:bodyPr/>
              <a:lstStyle/>
              <a:p>
                <a:r>
                  <a:rPr lang="en-GB">
                    <a:noFill/>
                  </a:rPr>
                  <a:t> </a:t>
                </a:r>
              </a:p>
            </p:txBody>
          </p:sp>
        </mc:Fallback>
      </mc:AlternateContent>
      <p:sp>
        <p:nvSpPr>
          <p:cNvPr id="62" name="テキスト ボックス 61">
            <a:extLst>
              <a:ext uri="{FF2B5EF4-FFF2-40B4-BE49-F238E27FC236}">
                <a16:creationId xmlns:a16="http://schemas.microsoft.com/office/drawing/2014/main" id="{5188E172-584F-4BB5-B48F-3F8CF31CB9BF}"/>
              </a:ext>
            </a:extLst>
          </p:cNvPr>
          <p:cNvSpPr txBox="1"/>
          <p:nvPr/>
        </p:nvSpPr>
        <p:spPr>
          <a:xfrm>
            <a:off x="6616540" y="4919109"/>
            <a:ext cx="76151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0.1469</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2EE4F2D5-4151-402F-865E-6ED4FCE2075D}"/>
                  </a:ext>
                </a:extLst>
              </p:cNvPr>
              <p:cNvSpPr txBox="1"/>
              <p:nvPr/>
            </p:nvSpPr>
            <p:spPr>
              <a:xfrm>
                <a:off x="8181614" y="5540862"/>
                <a:ext cx="268826"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1.96</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2EE4F2D5-4151-402F-865E-6ED4FCE2075D}"/>
                  </a:ext>
                </a:extLst>
              </p:cNvPr>
              <p:cNvSpPr txBox="1">
                <a:spLocks noRot="1" noChangeAspect="1" noMove="1" noResize="1" noEditPoints="1" noAdjustHandles="1" noChangeArrowheads="1" noChangeShapeType="1" noTextEdit="1"/>
              </p:cNvSpPr>
              <p:nvPr/>
            </p:nvSpPr>
            <p:spPr>
              <a:xfrm>
                <a:off x="8181614" y="5540862"/>
                <a:ext cx="268826" cy="261610"/>
              </a:xfrm>
              <a:prstGeom prst="rect">
                <a:avLst/>
              </a:prstGeom>
              <a:blipFill>
                <a:blip r:embed="rId16"/>
                <a:stretch>
                  <a:fillRect l="-25000" r="-11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89813B63-F828-4465-ADC2-FB3A305CFD51}"/>
                  </a:ext>
                </a:extLst>
              </p:cNvPr>
              <p:cNvSpPr txBox="1"/>
              <p:nvPr/>
            </p:nvSpPr>
            <p:spPr>
              <a:xfrm>
                <a:off x="7110540" y="5535331"/>
                <a:ext cx="41802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−1.05</m:t>
                      </m:r>
                    </m:oMath>
                  </m:oMathPara>
                </a14:m>
                <a:endParaRPr lang="en-GB" sz="1100" dirty="0">
                  <a:solidFill>
                    <a:srgbClr val="0000FF"/>
                  </a:solidFill>
                  <a:latin typeface="Comic Sans MS" panose="030F0702030302020204" pitchFamily="66" charset="0"/>
                </a:endParaRPr>
              </a:p>
            </p:txBody>
          </p:sp>
        </mc:Choice>
        <mc:Fallback xmlns="">
          <p:sp>
            <p:nvSpPr>
              <p:cNvPr id="64" name="テキスト ボックス 63">
                <a:extLst>
                  <a:ext uri="{FF2B5EF4-FFF2-40B4-BE49-F238E27FC236}">
                    <a16:creationId xmlns:a16="http://schemas.microsoft.com/office/drawing/2014/main" id="{89813B63-F828-4465-ADC2-FB3A305CFD51}"/>
                  </a:ext>
                </a:extLst>
              </p:cNvPr>
              <p:cNvSpPr txBox="1">
                <a:spLocks noRot="1" noChangeAspect="1" noMove="1" noResize="1" noEditPoints="1" noAdjustHandles="1" noChangeArrowheads="1" noChangeShapeType="1" noTextEdit="1"/>
              </p:cNvSpPr>
              <p:nvPr/>
            </p:nvSpPr>
            <p:spPr>
              <a:xfrm>
                <a:off x="7110540" y="5535331"/>
                <a:ext cx="418020" cy="261610"/>
              </a:xfrm>
              <a:prstGeom prst="rect">
                <a:avLst/>
              </a:prstGeom>
              <a:blipFill>
                <a:blip r:embed="rId17"/>
                <a:stretch>
                  <a:fillRect l="-4348" r="-28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FB1DCF9C-5A42-4DBE-B04C-34D8A24F78C4}"/>
                  </a:ext>
                </a:extLst>
              </p:cNvPr>
              <p:cNvSpPr txBox="1"/>
              <p:nvPr/>
            </p:nvSpPr>
            <p:spPr>
              <a:xfrm>
                <a:off x="4529091" y="1954565"/>
                <a:ext cx="795602" cy="36894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𝑧</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r>
                            <a:rPr lang="en-US" sz="1400" b="0" i="1" smtClean="0">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FB1DCF9C-5A42-4DBE-B04C-34D8A24F78C4}"/>
                  </a:ext>
                </a:extLst>
              </p:cNvPr>
              <p:cNvSpPr txBox="1">
                <a:spLocks noRot="1" noChangeAspect="1" noMove="1" noResize="1" noEditPoints="1" noAdjustHandles="1" noChangeArrowheads="1" noChangeShapeType="1" noTextEdit="1"/>
              </p:cNvSpPr>
              <p:nvPr/>
            </p:nvSpPr>
            <p:spPr>
              <a:xfrm>
                <a:off x="4529091" y="1954565"/>
                <a:ext cx="795602" cy="368947"/>
              </a:xfrm>
              <a:prstGeom prst="rect">
                <a:avLst/>
              </a:prstGeom>
              <a:blipFill>
                <a:blip r:embed="rId18"/>
                <a:stretch>
                  <a:fillRect l="-2308" t="-3333" r="-3846" b="-1000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2E276F1E-5A3A-4319-A989-18A02D5B7B94}"/>
                  </a:ext>
                </a:extLst>
              </p:cNvPr>
              <p:cNvSpPr txBox="1"/>
              <p:nvPr/>
            </p:nvSpPr>
            <p:spPr>
              <a:xfrm>
                <a:off x="4157709" y="2533092"/>
                <a:ext cx="1272784" cy="409086"/>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−1.05=</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15−</m:t>
                          </m:r>
                          <m:r>
                            <a:rPr lang="en-US" sz="1400" b="0" i="1" smtClean="0">
                              <a:latin typeface="Cambria Math" panose="02040503050406030204" pitchFamily="18" charset="0"/>
                              <a:ea typeface="Cambria Math" panose="02040503050406030204" pitchFamily="18" charset="0"/>
                            </a:rPr>
                            <m:t>𝜇</m:t>
                          </m:r>
                        </m:num>
                        <m:den>
                          <m:r>
                            <a:rPr lang="en-US" sz="1400" i="1">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66" name="テキスト ボックス 65">
                <a:extLst>
                  <a:ext uri="{FF2B5EF4-FFF2-40B4-BE49-F238E27FC236}">
                    <a16:creationId xmlns:a16="http://schemas.microsoft.com/office/drawing/2014/main" id="{2E276F1E-5A3A-4319-A989-18A02D5B7B94}"/>
                  </a:ext>
                </a:extLst>
              </p:cNvPr>
              <p:cNvSpPr txBox="1">
                <a:spLocks noRot="1" noChangeAspect="1" noMove="1" noResize="1" noEditPoints="1" noAdjustHandles="1" noChangeArrowheads="1" noChangeShapeType="1" noTextEdit="1"/>
              </p:cNvSpPr>
              <p:nvPr/>
            </p:nvSpPr>
            <p:spPr>
              <a:xfrm>
                <a:off x="4157709" y="2533092"/>
                <a:ext cx="1272784" cy="409086"/>
              </a:xfrm>
              <a:prstGeom prst="rect">
                <a:avLst/>
              </a:prstGeom>
              <a:blipFill>
                <a:blip r:embed="rId19"/>
                <a:stretch>
                  <a:fillRect t="-1493" r="-2392" b="-8955"/>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90961971-461D-47BB-9BDC-108FD92D4E1F}"/>
                  </a:ext>
                </a:extLst>
              </p:cNvPr>
              <p:cNvSpPr txBox="1"/>
              <p:nvPr/>
            </p:nvSpPr>
            <p:spPr>
              <a:xfrm>
                <a:off x="4043778" y="3200398"/>
                <a:ext cx="1382943"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−1.05</m:t>
                      </m:r>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=1</m:t>
                      </m:r>
                      <m:r>
                        <a:rPr lang="en-US" sz="1400" i="1">
                          <a:latin typeface="Cambria Math" panose="02040503050406030204" pitchFamily="18" charset="0"/>
                        </a:rPr>
                        <m:t>5−</m:t>
                      </m:r>
                      <m:r>
                        <a:rPr lang="en-US" sz="1400" i="1">
                          <a:latin typeface="Cambria Math" panose="02040503050406030204" pitchFamily="18" charset="0"/>
                          <a:ea typeface="Cambria Math" panose="02040503050406030204" pitchFamily="18" charset="0"/>
                        </a:rPr>
                        <m:t>𝜇</m:t>
                      </m:r>
                    </m:oMath>
                  </m:oMathPara>
                </a14:m>
                <a:endParaRPr lang="en-GB" sz="1400" dirty="0">
                  <a:latin typeface="Comic Sans MS" panose="030F0702030302020204" pitchFamily="66" charset="0"/>
                </a:endParaRPr>
              </a:p>
            </p:txBody>
          </p:sp>
        </mc:Choice>
        <mc:Fallback xmlns="">
          <p:sp>
            <p:nvSpPr>
              <p:cNvPr id="67" name="テキスト ボックス 66">
                <a:extLst>
                  <a:ext uri="{FF2B5EF4-FFF2-40B4-BE49-F238E27FC236}">
                    <a16:creationId xmlns:a16="http://schemas.microsoft.com/office/drawing/2014/main" id="{90961971-461D-47BB-9BDC-108FD92D4E1F}"/>
                  </a:ext>
                </a:extLst>
              </p:cNvPr>
              <p:cNvSpPr txBox="1">
                <a:spLocks noRot="1" noChangeAspect="1" noMove="1" noResize="1" noEditPoints="1" noAdjustHandles="1" noChangeArrowheads="1" noChangeShapeType="1" noTextEdit="1"/>
              </p:cNvSpPr>
              <p:nvPr/>
            </p:nvSpPr>
            <p:spPr>
              <a:xfrm>
                <a:off x="4043778" y="3200398"/>
                <a:ext cx="1382943" cy="215444"/>
              </a:xfrm>
              <a:prstGeom prst="rect">
                <a:avLst/>
              </a:prstGeom>
              <a:blipFill>
                <a:blip r:embed="rId20"/>
                <a:stretch>
                  <a:fillRect r="-2203" b="-25714"/>
                </a:stretch>
              </a:blipFill>
              <a:ln w="25400">
                <a:noFill/>
              </a:ln>
            </p:spPr>
            <p:txBody>
              <a:bodyPr/>
              <a:lstStyle/>
              <a:p>
                <a:r>
                  <a:rPr lang="en-GB">
                    <a:noFill/>
                  </a:rPr>
                  <a:t> </a:t>
                </a:r>
              </a:p>
            </p:txBody>
          </p:sp>
        </mc:Fallback>
      </mc:AlternateContent>
      <p:sp>
        <p:nvSpPr>
          <p:cNvPr id="69" name="円弧 68">
            <a:extLst>
              <a:ext uri="{FF2B5EF4-FFF2-40B4-BE49-F238E27FC236}">
                <a16:creationId xmlns:a16="http://schemas.microsoft.com/office/drawing/2014/main" id="{76766673-3831-4284-A6BC-9E0B9E5692C1}"/>
              </a:ext>
            </a:extLst>
          </p:cNvPr>
          <p:cNvSpPr/>
          <p:nvPr/>
        </p:nvSpPr>
        <p:spPr>
          <a:xfrm>
            <a:off x="5372266" y="2206629"/>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テキスト ボックス 69">
            <a:extLst>
              <a:ext uri="{FF2B5EF4-FFF2-40B4-BE49-F238E27FC236}">
                <a16:creationId xmlns:a16="http://schemas.microsoft.com/office/drawing/2014/main" id="{0F867224-23A2-4A01-858C-E55766C626A2}"/>
              </a:ext>
            </a:extLst>
          </p:cNvPr>
          <p:cNvSpPr txBox="1"/>
          <p:nvPr/>
        </p:nvSpPr>
        <p:spPr>
          <a:xfrm>
            <a:off x="5428991" y="2255525"/>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71" name="円弧 70">
            <a:extLst>
              <a:ext uri="{FF2B5EF4-FFF2-40B4-BE49-F238E27FC236}">
                <a16:creationId xmlns:a16="http://schemas.microsoft.com/office/drawing/2014/main" id="{9CCDFFDB-AA92-4E3F-AAEC-4F5E5659C47A}"/>
              </a:ext>
            </a:extLst>
          </p:cNvPr>
          <p:cNvSpPr/>
          <p:nvPr/>
        </p:nvSpPr>
        <p:spPr>
          <a:xfrm>
            <a:off x="5471400" y="2785158"/>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72A8DF4C-397C-4D68-9000-CD6F0B135354}"/>
                  </a:ext>
                </a:extLst>
              </p:cNvPr>
              <p:cNvSpPr txBox="1"/>
              <p:nvPr/>
            </p:nvSpPr>
            <p:spPr>
              <a:xfrm>
                <a:off x="5597666" y="2814818"/>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by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rPr>
                      <m:t>𝜎</m:t>
                    </m:r>
                  </m:oMath>
                </a14:m>
                <a:endParaRPr lang="en-GB" sz="1200" dirty="0">
                  <a:solidFill>
                    <a:srgbClr val="FF0000"/>
                  </a:solidFill>
                  <a:latin typeface="Comic Sans MS" panose="030F0702030302020204" pitchFamily="66" charset="0"/>
                </a:endParaRPr>
              </a:p>
            </p:txBody>
          </p:sp>
        </mc:Choice>
        <mc:Fallback xmlns="">
          <p:sp>
            <p:nvSpPr>
              <p:cNvPr id="73" name="テキスト ボックス 72">
                <a:extLst>
                  <a:ext uri="{FF2B5EF4-FFF2-40B4-BE49-F238E27FC236}">
                    <a16:creationId xmlns:a16="http://schemas.microsoft.com/office/drawing/2014/main" id="{72A8DF4C-397C-4D68-9000-CD6F0B135354}"/>
                  </a:ext>
                </a:extLst>
              </p:cNvPr>
              <p:cNvSpPr txBox="1">
                <a:spLocks noRot="1" noChangeAspect="1" noMove="1" noResize="1" noEditPoints="1" noAdjustHandles="1" noChangeArrowheads="1" noChangeShapeType="1" noTextEdit="1"/>
              </p:cNvSpPr>
              <p:nvPr/>
            </p:nvSpPr>
            <p:spPr>
              <a:xfrm>
                <a:off x="5597666" y="2814818"/>
                <a:ext cx="911776" cy="461665"/>
              </a:xfrm>
              <a:prstGeom prst="rect">
                <a:avLst/>
              </a:prstGeom>
              <a:blipFill>
                <a:blip r:embed="rId21"/>
                <a:stretch>
                  <a:fillRect t="-1333" b="-10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CBC9904D-F4E4-4E26-A566-8F8077DC6629}"/>
                  </a:ext>
                </a:extLst>
              </p:cNvPr>
              <p:cNvSpPr txBox="1"/>
              <p:nvPr/>
            </p:nvSpPr>
            <p:spPr>
              <a:xfrm>
                <a:off x="4548325" y="4459547"/>
                <a:ext cx="795602" cy="36894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𝑧</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r>
                            <a:rPr lang="en-US" sz="1400" b="0" i="1" smtClean="0">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75" name="テキスト ボックス 74">
                <a:extLst>
                  <a:ext uri="{FF2B5EF4-FFF2-40B4-BE49-F238E27FC236}">
                    <a16:creationId xmlns:a16="http://schemas.microsoft.com/office/drawing/2014/main" id="{CBC9904D-F4E4-4E26-A566-8F8077DC6629}"/>
                  </a:ext>
                </a:extLst>
              </p:cNvPr>
              <p:cNvSpPr txBox="1">
                <a:spLocks noRot="1" noChangeAspect="1" noMove="1" noResize="1" noEditPoints="1" noAdjustHandles="1" noChangeArrowheads="1" noChangeShapeType="1" noTextEdit="1"/>
              </p:cNvSpPr>
              <p:nvPr/>
            </p:nvSpPr>
            <p:spPr>
              <a:xfrm>
                <a:off x="4548325" y="4459547"/>
                <a:ext cx="795602" cy="368947"/>
              </a:xfrm>
              <a:prstGeom prst="rect">
                <a:avLst/>
              </a:prstGeom>
              <a:blipFill>
                <a:blip r:embed="rId22"/>
                <a:stretch>
                  <a:fillRect l="-1527" t="-3333" r="-3817" b="-1000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7DBAFBA9-4AB7-47EE-9E6B-62C8789BD4F5}"/>
                  </a:ext>
                </a:extLst>
              </p:cNvPr>
              <p:cNvSpPr txBox="1"/>
              <p:nvPr/>
            </p:nvSpPr>
            <p:spPr>
              <a:xfrm>
                <a:off x="4301231" y="5038074"/>
                <a:ext cx="1138132" cy="409086"/>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1.96=</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35−</m:t>
                          </m:r>
                          <m:r>
                            <a:rPr lang="en-US" sz="1400" b="0" i="1" smtClean="0">
                              <a:latin typeface="Cambria Math" panose="02040503050406030204" pitchFamily="18" charset="0"/>
                              <a:ea typeface="Cambria Math" panose="02040503050406030204" pitchFamily="18" charset="0"/>
                            </a:rPr>
                            <m:t>𝜇</m:t>
                          </m:r>
                        </m:num>
                        <m:den>
                          <m:r>
                            <a:rPr lang="en-US" sz="1400" i="1">
                              <a:latin typeface="Cambria Math" panose="02040503050406030204" pitchFamily="18" charset="0"/>
                              <a:ea typeface="Cambria Math" panose="02040503050406030204" pitchFamily="18" charset="0"/>
                            </a:rPr>
                            <m:t>𝜎</m:t>
                          </m:r>
                        </m:den>
                      </m:f>
                    </m:oMath>
                  </m:oMathPara>
                </a14:m>
                <a:endParaRPr lang="en-GB" sz="1400" dirty="0">
                  <a:latin typeface="Comic Sans MS" panose="030F0702030302020204" pitchFamily="66" charset="0"/>
                </a:endParaRPr>
              </a:p>
            </p:txBody>
          </p:sp>
        </mc:Choice>
        <mc:Fallback xmlns="">
          <p:sp>
            <p:nvSpPr>
              <p:cNvPr id="76" name="テキスト ボックス 75">
                <a:extLst>
                  <a:ext uri="{FF2B5EF4-FFF2-40B4-BE49-F238E27FC236}">
                    <a16:creationId xmlns:a16="http://schemas.microsoft.com/office/drawing/2014/main" id="{7DBAFBA9-4AB7-47EE-9E6B-62C8789BD4F5}"/>
                  </a:ext>
                </a:extLst>
              </p:cNvPr>
              <p:cNvSpPr txBox="1">
                <a:spLocks noRot="1" noChangeAspect="1" noMove="1" noResize="1" noEditPoints="1" noAdjustHandles="1" noChangeArrowheads="1" noChangeShapeType="1" noTextEdit="1"/>
              </p:cNvSpPr>
              <p:nvPr/>
            </p:nvSpPr>
            <p:spPr>
              <a:xfrm>
                <a:off x="4301231" y="5038074"/>
                <a:ext cx="1138132" cy="409086"/>
              </a:xfrm>
              <a:prstGeom prst="rect">
                <a:avLst/>
              </a:prstGeom>
              <a:blipFill>
                <a:blip r:embed="rId23"/>
                <a:stretch>
                  <a:fillRect l="-2688" r="-2688" b="-8824"/>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4EFAE79D-9E8F-4FD9-A290-38996FD00C16}"/>
                  </a:ext>
                </a:extLst>
              </p:cNvPr>
              <p:cNvSpPr txBox="1"/>
              <p:nvPr/>
            </p:nvSpPr>
            <p:spPr>
              <a:xfrm>
                <a:off x="4178422" y="5705380"/>
                <a:ext cx="1248290"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1.96</m:t>
                      </m:r>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=3</m:t>
                      </m:r>
                      <m:r>
                        <a:rPr lang="en-US" sz="1400" i="1">
                          <a:latin typeface="Cambria Math" panose="02040503050406030204" pitchFamily="18" charset="0"/>
                        </a:rPr>
                        <m:t>5−</m:t>
                      </m:r>
                      <m:r>
                        <a:rPr lang="en-US" sz="1400" i="1">
                          <a:latin typeface="Cambria Math" panose="02040503050406030204" pitchFamily="18" charset="0"/>
                          <a:ea typeface="Cambria Math" panose="02040503050406030204" pitchFamily="18" charset="0"/>
                        </a:rPr>
                        <m:t>𝜇</m:t>
                      </m:r>
                    </m:oMath>
                  </m:oMathPara>
                </a14:m>
                <a:endParaRPr lang="en-GB" sz="1400" dirty="0">
                  <a:latin typeface="Comic Sans MS" panose="030F0702030302020204" pitchFamily="66" charset="0"/>
                </a:endParaRPr>
              </a:p>
            </p:txBody>
          </p:sp>
        </mc:Choice>
        <mc:Fallback xmlns="">
          <p:sp>
            <p:nvSpPr>
              <p:cNvPr id="77" name="テキスト ボックス 76">
                <a:extLst>
                  <a:ext uri="{FF2B5EF4-FFF2-40B4-BE49-F238E27FC236}">
                    <a16:creationId xmlns:a16="http://schemas.microsoft.com/office/drawing/2014/main" id="{4EFAE79D-9E8F-4FD9-A290-38996FD00C16}"/>
                  </a:ext>
                </a:extLst>
              </p:cNvPr>
              <p:cNvSpPr txBox="1">
                <a:spLocks noRot="1" noChangeAspect="1" noMove="1" noResize="1" noEditPoints="1" noAdjustHandles="1" noChangeArrowheads="1" noChangeShapeType="1" noTextEdit="1"/>
              </p:cNvSpPr>
              <p:nvPr/>
            </p:nvSpPr>
            <p:spPr>
              <a:xfrm>
                <a:off x="4178422" y="5705380"/>
                <a:ext cx="1248290" cy="215444"/>
              </a:xfrm>
              <a:prstGeom prst="rect">
                <a:avLst/>
              </a:prstGeom>
              <a:blipFill>
                <a:blip r:embed="rId24"/>
                <a:stretch>
                  <a:fillRect l="-2439" r="-2439" b="-25714"/>
                </a:stretch>
              </a:blipFill>
              <a:ln w="25400">
                <a:noFill/>
              </a:ln>
            </p:spPr>
            <p:txBody>
              <a:bodyPr/>
              <a:lstStyle/>
              <a:p>
                <a:r>
                  <a:rPr lang="en-GB">
                    <a:noFill/>
                  </a:rPr>
                  <a:t> </a:t>
                </a:r>
              </a:p>
            </p:txBody>
          </p:sp>
        </mc:Fallback>
      </mc:AlternateContent>
      <p:sp>
        <p:nvSpPr>
          <p:cNvPr id="78" name="円弧 77">
            <a:extLst>
              <a:ext uri="{FF2B5EF4-FFF2-40B4-BE49-F238E27FC236}">
                <a16:creationId xmlns:a16="http://schemas.microsoft.com/office/drawing/2014/main" id="{8DB9C82C-F310-456F-A00D-31FF538584A9}"/>
              </a:ext>
            </a:extLst>
          </p:cNvPr>
          <p:cNvSpPr/>
          <p:nvPr/>
        </p:nvSpPr>
        <p:spPr>
          <a:xfrm>
            <a:off x="5391500" y="4711611"/>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テキスト ボックス 78">
            <a:extLst>
              <a:ext uri="{FF2B5EF4-FFF2-40B4-BE49-F238E27FC236}">
                <a16:creationId xmlns:a16="http://schemas.microsoft.com/office/drawing/2014/main" id="{47A64709-4CE7-49AB-84EB-DA6070C83716}"/>
              </a:ext>
            </a:extLst>
          </p:cNvPr>
          <p:cNvSpPr txBox="1"/>
          <p:nvPr/>
        </p:nvSpPr>
        <p:spPr>
          <a:xfrm>
            <a:off x="5448225" y="4760507"/>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80" name="円弧 79">
            <a:extLst>
              <a:ext uri="{FF2B5EF4-FFF2-40B4-BE49-F238E27FC236}">
                <a16:creationId xmlns:a16="http://schemas.microsoft.com/office/drawing/2014/main" id="{73A18F6A-2179-4A1D-AAAA-4D24E0B7DCB4}"/>
              </a:ext>
            </a:extLst>
          </p:cNvPr>
          <p:cNvSpPr/>
          <p:nvPr/>
        </p:nvSpPr>
        <p:spPr>
          <a:xfrm>
            <a:off x="5490634" y="5290140"/>
            <a:ext cx="241411" cy="55221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D493183E-DB7D-4C49-9E78-1F52E3A2E218}"/>
                  </a:ext>
                </a:extLst>
              </p:cNvPr>
              <p:cNvSpPr txBox="1"/>
              <p:nvPr/>
            </p:nvSpPr>
            <p:spPr>
              <a:xfrm>
                <a:off x="5616900" y="5319800"/>
                <a:ext cx="9117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by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rPr>
                      <m:t>𝜎</m:t>
                    </m:r>
                  </m:oMath>
                </a14:m>
                <a:endParaRPr lang="en-GB" sz="1200" dirty="0">
                  <a:solidFill>
                    <a:srgbClr val="FF0000"/>
                  </a:solidFill>
                  <a:latin typeface="Comic Sans MS" panose="030F0702030302020204" pitchFamily="66" charset="0"/>
                </a:endParaRPr>
              </a:p>
            </p:txBody>
          </p:sp>
        </mc:Choice>
        <mc:Fallback xmlns="">
          <p:sp>
            <p:nvSpPr>
              <p:cNvPr id="81" name="テキスト ボックス 80">
                <a:extLst>
                  <a:ext uri="{FF2B5EF4-FFF2-40B4-BE49-F238E27FC236}">
                    <a16:creationId xmlns:a16="http://schemas.microsoft.com/office/drawing/2014/main" id="{D493183E-DB7D-4C49-9E78-1F52E3A2E218}"/>
                  </a:ext>
                </a:extLst>
              </p:cNvPr>
              <p:cNvSpPr txBox="1">
                <a:spLocks noRot="1" noChangeAspect="1" noMove="1" noResize="1" noEditPoints="1" noAdjustHandles="1" noChangeArrowheads="1" noChangeShapeType="1" noTextEdit="1"/>
              </p:cNvSpPr>
              <p:nvPr/>
            </p:nvSpPr>
            <p:spPr>
              <a:xfrm>
                <a:off x="5616900" y="5319800"/>
                <a:ext cx="911776" cy="461665"/>
              </a:xfrm>
              <a:prstGeom prst="rect">
                <a:avLst/>
              </a:prstGeom>
              <a:blipFill>
                <a:blip r:embed="rId21"/>
                <a:stretch>
                  <a:fillRect t="-1333" b="-10667"/>
                </a:stretch>
              </a:blipFill>
            </p:spPr>
            <p:txBody>
              <a:bodyPr/>
              <a:lstStyle/>
              <a:p>
                <a:r>
                  <a:rPr lang="en-GB">
                    <a:noFill/>
                  </a:rPr>
                  <a:t> </a:t>
                </a:r>
              </a:p>
            </p:txBody>
          </p:sp>
        </mc:Fallback>
      </mc:AlternateContent>
      <p:sp>
        <p:nvSpPr>
          <p:cNvPr id="53" name="テキスト ボックス 52">
            <a:extLst>
              <a:ext uri="{FF2B5EF4-FFF2-40B4-BE49-F238E27FC236}">
                <a16:creationId xmlns:a16="http://schemas.microsoft.com/office/drawing/2014/main" id="{C3E238FB-5CFC-4E5B-9144-23A91F5CB881}"/>
              </a:ext>
            </a:extLst>
          </p:cNvPr>
          <p:cNvSpPr txBox="1"/>
          <p:nvPr/>
        </p:nvSpPr>
        <p:spPr>
          <a:xfrm>
            <a:off x="4572001" y="1473693"/>
            <a:ext cx="1015021" cy="307777"/>
          </a:xfrm>
          <a:prstGeom prst="rect">
            <a:avLst/>
          </a:prstGeom>
          <a:noFill/>
        </p:spPr>
        <p:txBody>
          <a:bodyPr wrap="none" rtlCol="0">
            <a:spAutoFit/>
          </a:bodyPr>
          <a:lstStyle/>
          <a:p>
            <a:r>
              <a:rPr lang="en-US" sz="1400" u="sng" dirty="0">
                <a:latin typeface="Comic Sans MS" panose="030F0702030302020204" pitchFamily="66" charset="0"/>
              </a:rPr>
              <a:t>Lower tail</a:t>
            </a:r>
            <a:endParaRPr lang="en-GB" sz="1400" u="sng" dirty="0">
              <a:latin typeface="Comic Sans MS" panose="030F0702030302020204" pitchFamily="66" charset="0"/>
            </a:endParaRPr>
          </a:p>
        </p:txBody>
      </p:sp>
      <p:sp>
        <p:nvSpPr>
          <p:cNvPr id="82" name="テキスト ボックス 81">
            <a:extLst>
              <a:ext uri="{FF2B5EF4-FFF2-40B4-BE49-F238E27FC236}">
                <a16:creationId xmlns:a16="http://schemas.microsoft.com/office/drawing/2014/main" id="{854EEDEE-D468-460E-ACCC-8F94847019D8}"/>
              </a:ext>
            </a:extLst>
          </p:cNvPr>
          <p:cNvSpPr txBox="1"/>
          <p:nvPr/>
        </p:nvSpPr>
        <p:spPr>
          <a:xfrm>
            <a:off x="4582358" y="3996430"/>
            <a:ext cx="1023037" cy="307777"/>
          </a:xfrm>
          <a:prstGeom prst="rect">
            <a:avLst/>
          </a:prstGeom>
          <a:noFill/>
        </p:spPr>
        <p:txBody>
          <a:bodyPr wrap="none" rtlCol="0">
            <a:spAutoFit/>
          </a:bodyPr>
          <a:lstStyle/>
          <a:p>
            <a:r>
              <a:rPr lang="en-US" sz="1400" u="sng" dirty="0">
                <a:latin typeface="Comic Sans MS" panose="030F0702030302020204" pitchFamily="66" charset="0"/>
              </a:rPr>
              <a:t>Upper tail</a:t>
            </a:r>
            <a:endParaRPr lang="en-GB" sz="1400" u="sng" dirty="0">
              <a:latin typeface="Comic Sans MS" panose="030F0702030302020204" pitchFamily="66" charset="0"/>
            </a:endParaRPr>
          </a:p>
        </p:txBody>
      </p:sp>
    </p:spTree>
    <p:extLst>
      <p:ext uri="{BB962C8B-B14F-4D97-AF65-F5344CB8AC3E}">
        <p14:creationId xmlns:p14="http://schemas.microsoft.com/office/powerpoint/2010/main" val="9469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linds(horizont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linds(horizont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linds(horizont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blinds(horizontal)">
                                      <p:cBhvr>
                                        <p:cTn id="58" dur="500"/>
                                        <p:tgtEl>
                                          <p:spTgt spid="4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linds(horizontal)">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linds(horizontal)">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blinds(horizontal)">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linds(horizontal)">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blinds(horizontal)">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linds(horizontal)">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linds(horizontal)">
                                      <p:cBhvr>
                                        <p:cTn id="96" dur="500"/>
                                        <p:tgtEl>
                                          <p:spTgt spid="39"/>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blinds(horizontal)">
                                      <p:cBhvr>
                                        <p:cTn id="99" dur="500"/>
                                        <p:tgtEl>
                                          <p:spTgt spid="40"/>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blinds(horizontal)">
                                      <p:cBhvr>
                                        <p:cTn id="104" dur="500"/>
                                        <p:tgtEl>
                                          <p:spTgt spid="56"/>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blinds(horizontal)">
                                      <p:cBhvr>
                                        <p:cTn id="107" dur="500"/>
                                        <p:tgtEl>
                                          <p:spTgt spid="5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blinds(horizontal)">
                                      <p:cBhvr>
                                        <p:cTn id="112" dur="500"/>
                                        <p:tgtEl>
                                          <p:spTgt spid="55"/>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blinds(horizontal)">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blinds(horizontal)">
                                      <p:cBhvr>
                                        <p:cTn id="122" dur="500"/>
                                        <p:tgtEl>
                                          <p:spTgt spid="60"/>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blinds(horizontal)">
                                      <p:cBhvr>
                                        <p:cTn id="125" dur="500"/>
                                        <p:tgtEl>
                                          <p:spTgt spid="61"/>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linds(horizontal)">
                                      <p:cBhvr>
                                        <p:cTn id="130" dur="5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animEffect transition="in" filter="blinds(horizontal)">
                                      <p:cBhvr>
                                        <p:cTn id="135" dur="500"/>
                                        <p:tgtEl>
                                          <p:spTgt spid="62"/>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3">
                                            <p:txEl>
                                              <p:pRg st="6" end="6"/>
                                            </p:txEl>
                                          </p:spTgt>
                                        </p:tgtEl>
                                        <p:attrNameLst>
                                          <p:attrName>style.visibility</p:attrName>
                                        </p:attrNameLst>
                                      </p:cBhvr>
                                      <p:to>
                                        <p:strVal val="visible"/>
                                      </p:to>
                                    </p:set>
                                    <p:animEffect transition="in" filter="blinds(horizontal)">
                                      <p:cBhvr>
                                        <p:cTn id="140" dur="500"/>
                                        <p:tgtEl>
                                          <p:spTgt spid="3">
                                            <p:txEl>
                                              <p:pRg st="6" end="6"/>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xit" presetSubtype="10" fill="hold" grpId="1" nodeType="clickEffect">
                                  <p:stCondLst>
                                    <p:cond delay="0"/>
                                  </p:stCondLst>
                                  <p:childTnLst>
                                    <p:animEffect transition="out" filter="blinds(horizontal)">
                                      <p:cBhvr>
                                        <p:cTn id="144" dur="500"/>
                                        <p:tgtEl>
                                          <p:spTgt spid="57"/>
                                        </p:tgtEl>
                                      </p:cBhvr>
                                    </p:animEffect>
                                    <p:set>
                                      <p:cBhvr>
                                        <p:cTn id="145" dur="1" fill="hold">
                                          <p:stCondLst>
                                            <p:cond delay="499"/>
                                          </p:stCondLst>
                                        </p:cTn>
                                        <p:tgtEl>
                                          <p:spTgt spid="57"/>
                                        </p:tgtEl>
                                        <p:attrNameLst>
                                          <p:attrName>style.visibility</p:attrName>
                                        </p:attrNameLst>
                                      </p:cBhvr>
                                      <p:to>
                                        <p:strVal val="hidden"/>
                                      </p:to>
                                    </p:set>
                                  </p:childTnLst>
                                </p:cTn>
                              </p:par>
                              <p:par>
                                <p:cTn id="146" presetID="3" presetClass="entr" presetSubtype="10"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blinds(horizontal)">
                                      <p:cBhvr>
                                        <p:cTn id="148" dur="500"/>
                                        <p:tgtEl>
                                          <p:spTgt spid="63"/>
                                        </p:tgtEl>
                                      </p:cBhvr>
                                    </p:animEffect>
                                  </p:childTnLst>
                                </p:cTn>
                              </p:par>
                            </p:childTnLst>
                          </p:cTn>
                        </p:par>
                      </p:childTnLst>
                    </p:cTn>
                  </p:par>
                  <p:par>
                    <p:cTn id="149" fill="hold">
                      <p:stCondLst>
                        <p:cond delay="indefinite"/>
                      </p:stCondLst>
                      <p:childTnLst>
                        <p:par>
                          <p:cTn id="150" fill="hold">
                            <p:stCondLst>
                              <p:cond delay="0"/>
                            </p:stCondLst>
                            <p:childTnLst>
                              <p:par>
                                <p:cTn id="151" presetID="3" presetClass="exit" presetSubtype="10" fill="hold" grpId="1" nodeType="clickEffect">
                                  <p:stCondLst>
                                    <p:cond delay="0"/>
                                  </p:stCondLst>
                                  <p:childTnLst>
                                    <p:animEffect transition="out" filter="blinds(horizontal)">
                                      <p:cBhvr>
                                        <p:cTn id="152" dur="500"/>
                                        <p:tgtEl>
                                          <p:spTgt spid="61"/>
                                        </p:tgtEl>
                                      </p:cBhvr>
                                    </p:animEffect>
                                    <p:set>
                                      <p:cBhvr>
                                        <p:cTn id="153" dur="1" fill="hold">
                                          <p:stCondLst>
                                            <p:cond delay="499"/>
                                          </p:stCondLst>
                                        </p:cTn>
                                        <p:tgtEl>
                                          <p:spTgt spid="61"/>
                                        </p:tgtEl>
                                        <p:attrNameLst>
                                          <p:attrName>style.visibility</p:attrName>
                                        </p:attrNameLst>
                                      </p:cBhvr>
                                      <p:to>
                                        <p:strVal val="hidden"/>
                                      </p:to>
                                    </p:set>
                                  </p:childTnLst>
                                </p:cTn>
                              </p:par>
                              <p:par>
                                <p:cTn id="154" presetID="3" presetClass="entr" presetSubtype="10" fill="hold" grpId="0" nodeType="with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blinds(horizontal)">
                                      <p:cBhvr>
                                        <p:cTn id="156" dur="500"/>
                                        <p:tgtEl>
                                          <p:spTgt spid="64"/>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ntr" presetSubtype="10" fill="hold" nodeType="clickEffect">
                                  <p:stCondLst>
                                    <p:cond delay="0"/>
                                  </p:stCondLst>
                                  <p:childTnLst>
                                    <p:set>
                                      <p:cBhvr>
                                        <p:cTn id="160" dur="1" fill="hold">
                                          <p:stCondLst>
                                            <p:cond delay="0"/>
                                          </p:stCondLst>
                                        </p:cTn>
                                        <p:tgtEl>
                                          <p:spTgt spid="3">
                                            <p:txEl>
                                              <p:pRg st="8" end="8"/>
                                            </p:txEl>
                                          </p:spTgt>
                                        </p:tgtEl>
                                        <p:attrNameLst>
                                          <p:attrName>style.visibility</p:attrName>
                                        </p:attrNameLst>
                                      </p:cBhvr>
                                      <p:to>
                                        <p:strVal val="visible"/>
                                      </p:to>
                                    </p:set>
                                    <p:animEffect transition="in" filter="blinds(horizontal)">
                                      <p:cBhvr>
                                        <p:cTn id="161" dur="500"/>
                                        <p:tgtEl>
                                          <p:spTgt spid="3">
                                            <p:txEl>
                                              <p:pRg st="8" end="8"/>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 presetClass="entr" presetSubtype="10" fill="hold" grpId="0" nodeType="clickEffect">
                                  <p:stCondLst>
                                    <p:cond delay="0"/>
                                  </p:stCondLst>
                                  <p:childTnLst>
                                    <p:set>
                                      <p:cBhvr>
                                        <p:cTn id="165" dur="1" fill="hold">
                                          <p:stCondLst>
                                            <p:cond delay="0"/>
                                          </p:stCondLst>
                                        </p:cTn>
                                        <p:tgtEl>
                                          <p:spTgt spid="53"/>
                                        </p:tgtEl>
                                        <p:attrNameLst>
                                          <p:attrName>style.visibility</p:attrName>
                                        </p:attrNameLst>
                                      </p:cBhvr>
                                      <p:to>
                                        <p:strVal val="visible"/>
                                      </p:to>
                                    </p:set>
                                    <p:animEffect transition="in" filter="blinds(horizontal)">
                                      <p:cBhvr>
                                        <p:cTn id="166" dur="500"/>
                                        <p:tgtEl>
                                          <p:spTgt spid="53"/>
                                        </p:tgtEl>
                                      </p:cBhvr>
                                    </p:animEffect>
                                  </p:childTnLst>
                                </p:cTn>
                              </p:par>
                            </p:childTnLst>
                          </p:cTn>
                        </p:par>
                      </p:childTnLst>
                    </p:cTn>
                  </p:par>
                  <p:par>
                    <p:cTn id="167" fill="hold">
                      <p:stCondLst>
                        <p:cond delay="indefinite"/>
                      </p:stCondLst>
                      <p:childTnLst>
                        <p:par>
                          <p:cTn id="168" fill="hold">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linds(horizont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69"/>
                                        </p:tgtEl>
                                        <p:attrNameLst>
                                          <p:attrName>style.visibility</p:attrName>
                                        </p:attrNameLst>
                                      </p:cBhvr>
                                      <p:to>
                                        <p:strVal val="visible"/>
                                      </p:to>
                                    </p:set>
                                    <p:animEffect transition="in" filter="blinds(horizontal)">
                                      <p:cBhvr>
                                        <p:cTn id="176" dur="500"/>
                                        <p:tgtEl>
                                          <p:spTgt spid="69"/>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blinds(horizontal)">
                                      <p:cBhvr>
                                        <p:cTn id="181" dur="500"/>
                                        <p:tgtEl>
                                          <p:spTgt spid="70"/>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66"/>
                                        </p:tgtEl>
                                        <p:attrNameLst>
                                          <p:attrName>style.visibility</p:attrName>
                                        </p:attrNameLst>
                                      </p:cBhvr>
                                      <p:to>
                                        <p:strVal val="visible"/>
                                      </p:to>
                                    </p:set>
                                    <p:animEffect transition="in" filter="blinds(horizontal)">
                                      <p:cBhvr>
                                        <p:cTn id="186" dur="500"/>
                                        <p:tgtEl>
                                          <p:spTgt spid="66"/>
                                        </p:tgtEl>
                                      </p:cBhvr>
                                    </p:animEffect>
                                  </p:childTnLst>
                                </p:cTn>
                              </p:par>
                            </p:childTnLst>
                          </p:cTn>
                        </p:par>
                      </p:childTnLst>
                    </p:cTn>
                  </p:par>
                  <p:par>
                    <p:cTn id="187" fill="hold">
                      <p:stCondLst>
                        <p:cond delay="indefinite"/>
                      </p:stCondLst>
                      <p:childTnLst>
                        <p:par>
                          <p:cTn id="188" fill="hold">
                            <p:stCondLst>
                              <p:cond delay="0"/>
                            </p:stCondLst>
                            <p:childTnLst>
                              <p:par>
                                <p:cTn id="189" presetID="3" presetClass="entr" presetSubtype="10" fill="hold" grpId="0" nodeType="clickEffect">
                                  <p:stCondLst>
                                    <p:cond delay="0"/>
                                  </p:stCondLst>
                                  <p:childTnLst>
                                    <p:set>
                                      <p:cBhvr>
                                        <p:cTn id="190" dur="1" fill="hold">
                                          <p:stCondLst>
                                            <p:cond delay="0"/>
                                          </p:stCondLst>
                                        </p:cTn>
                                        <p:tgtEl>
                                          <p:spTgt spid="71"/>
                                        </p:tgtEl>
                                        <p:attrNameLst>
                                          <p:attrName>style.visibility</p:attrName>
                                        </p:attrNameLst>
                                      </p:cBhvr>
                                      <p:to>
                                        <p:strVal val="visible"/>
                                      </p:to>
                                    </p:set>
                                    <p:animEffect transition="in" filter="blinds(horizontal)">
                                      <p:cBhvr>
                                        <p:cTn id="191" dur="500"/>
                                        <p:tgtEl>
                                          <p:spTgt spid="71"/>
                                        </p:tgtEl>
                                      </p:cBhvr>
                                    </p:animEffect>
                                  </p:childTnLst>
                                </p:cTn>
                              </p:par>
                            </p:childTnLst>
                          </p:cTn>
                        </p:par>
                      </p:childTnLst>
                    </p:cTn>
                  </p:par>
                  <p:par>
                    <p:cTn id="192" fill="hold">
                      <p:stCondLst>
                        <p:cond delay="indefinite"/>
                      </p:stCondLst>
                      <p:childTnLst>
                        <p:par>
                          <p:cTn id="193" fill="hold">
                            <p:stCondLst>
                              <p:cond delay="0"/>
                            </p:stCondLst>
                            <p:childTnLst>
                              <p:par>
                                <p:cTn id="194" presetID="3" presetClass="entr" presetSubtype="10" fill="hold" grpId="0" nodeType="clickEffect">
                                  <p:stCondLst>
                                    <p:cond delay="0"/>
                                  </p:stCondLst>
                                  <p:childTnLst>
                                    <p:set>
                                      <p:cBhvr>
                                        <p:cTn id="195" dur="1" fill="hold">
                                          <p:stCondLst>
                                            <p:cond delay="0"/>
                                          </p:stCondLst>
                                        </p:cTn>
                                        <p:tgtEl>
                                          <p:spTgt spid="73"/>
                                        </p:tgtEl>
                                        <p:attrNameLst>
                                          <p:attrName>style.visibility</p:attrName>
                                        </p:attrNameLst>
                                      </p:cBhvr>
                                      <p:to>
                                        <p:strVal val="visible"/>
                                      </p:to>
                                    </p:set>
                                    <p:animEffect transition="in" filter="blinds(horizontal)">
                                      <p:cBhvr>
                                        <p:cTn id="196" dur="500"/>
                                        <p:tgtEl>
                                          <p:spTgt spid="73"/>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ntr" presetSubtype="10" fill="hold" grpId="0" nodeType="clickEffect">
                                  <p:stCondLst>
                                    <p:cond delay="0"/>
                                  </p:stCondLst>
                                  <p:childTnLst>
                                    <p:set>
                                      <p:cBhvr>
                                        <p:cTn id="200" dur="1" fill="hold">
                                          <p:stCondLst>
                                            <p:cond delay="0"/>
                                          </p:stCondLst>
                                        </p:cTn>
                                        <p:tgtEl>
                                          <p:spTgt spid="67"/>
                                        </p:tgtEl>
                                        <p:attrNameLst>
                                          <p:attrName>style.visibility</p:attrName>
                                        </p:attrNameLst>
                                      </p:cBhvr>
                                      <p:to>
                                        <p:strVal val="visible"/>
                                      </p:to>
                                    </p:set>
                                    <p:animEffect transition="in" filter="blinds(horizontal)">
                                      <p:cBhvr>
                                        <p:cTn id="201" dur="500"/>
                                        <p:tgtEl>
                                          <p:spTgt spid="67"/>
                                        </p:tgtEl>
                                      </p:cBhvr>
                                    </p:animEffect>
                                  </p:childTnLst>
                                </p:cTn>
                              </p:par>
                            </p:childTnLst>
                          </p:cTn>
                        </p:par>
                      </p:childTnLst>
                    </p:cTn>
                  </p:par>
                  <p:par>
                    <p:cTn id="202" fill="hold">
                      <p:stCondLst>
                        <p:cond delay="indefinite"/>
                      </p:stCondLst>
                      <p:childTnLst>
                        <p:par>
                          <p:cTn id="203" fill="hold">
                            <p:stCondLst>
                              <p:cond delay="0"/>
                            </p:stCondLst>
                            <p:childTnLst>
                              <p:par>
                                <p:cTn id="204" presetID="3" presetClass="entr" presetSubtype="10" fill="hold" grpId="0" nodeType="clickEffect">
                                  <p:stCondLst>
                                    <p:cond delay="0"/>
                                  </p:stCondLst>
                                  <p:childTnLst>
                                    <p:set>
                                      <p:cBhvr>
                                        <p:cTn id="205" dur="1" fill="hold">
                                          <p:stCondLst>
                                            <p:cond delay="0"/>
                                          </p:stCondLst>
                                        </p:cTn>
                                        <p:tgtEl>
                                          <p:spTgt spid="82"/>
                                        </p:tgtEl>
                                        <p:attrNameLst>
                                          <p:attrName>style.visibility</p:attrName>
                                        </p:attrNameLst>
                                      </p:cBhvr>
                                      <p:to>
                                        <p:strVal val="visible"/>
                                      </p:to>
                                    </p:set>
                                    <p:animEffect transition="in" filter="blinds(horizontal)">
                                      <p:cBhvr>
                                        <p:cTn id="206" dur="500"/>
                                        <p:tgtEl>
                                          <p:spTgt spid="82"/>
                                        </p:tgtEl>
                                      </p:cBhvr>
                                    </p:animEffect>
                                  </p:childTnLst>
                                </p:cTn>
                              </p:par>
                            </p:childTnLst>
                          </p:cTn>
                        </p:par>
                      </p:childTnLst>
                    </p:cTn>
                  </p:par>
                  <p:par>
                    <p:cTn id="207" fill="hold">
                      <p:stCondLst>
                        <p:cond delay="indefinite"/>
                      </p:stCondLst>
                      <p:childTnLst>
                        <p:par>
                          <p:cTn id="208" fill="hold">
                            <p:stCondLst>
                              <p:cond delay="0"/>
                            </p:stCondLst>
                            <p:childTnLst>
                              <p:par>
                                <p:cTn id="209" presetID="3" presetClass="entr" presetSubtype="10" fill="hold" grpId="0" nodeType="clickEffect">
                                  <p:stCondLst>
                                    <p:cond delay="0"/>
                                  </p:stCondLst>
                                  <p:childTnLst>
                                    <p:set>
                                      <p:cBhvr>
                                        <p:cTn id="210" dur="1" fill="hold">
                                          <p:stCondLst>
                                            <p:cond delay="0"/>
                                          </p:stCondLst>
                                        </p:cTn>
                                        <p:tgtEl>
                                          <p:spTgt spid="75"/>
                                        </p:tgtEl>
                                        <p:attrNameLst>
                                          <p:attrName>style.visibility</p:attrName>
                                        </p:attrNameLst>
                                      </p:cBhvr>
                                      <p:to>
                                        <p:strVal val="visible"/>
                                      </p:to>
                                    </p:set>
                                    <p:animEffect transition="in" filter="blinds(horizontal)">
                                      <p:cBhvr>
                                        <p:cTn id="211" dur="500"/>
                                        <p:tgtEl>
                                          <p:spTgt spid="75"/>
                                        </p:tgtEl>
                                      </p:cBhvr>
                                    </p:animEffect>
                                  </p:childTnLst>
                                </p:cTn>
                              </p:par>
                            </p:childTnLst>
                          </p:cTn>
                        </p:par>
                      </p:childTnLst>
                    </p:cTn>
                  </p:par>
                  <p:par>
                    <p:cTn id="212" fill="hold">
                      <p:stCondLst>
                        <p:cond delay="indefinite"/>
                      </p:stCondLst>
                      <p:childTnLst>
                        <p:par>
                          <p:cTn id="213" fill="hold">
                            <p:stCondLst>
                              <p:cond delay="0"/>
                            </p:stCondLst>
                            <p:childTnLst>
                              <p:par>
                                <p:cTn id="214" presetID="3" presetClass="entr" presetSubtype="10" fill="hold" grpId="0" nodeType="clickEffect">
                                  <p:stCondLst>
                                    <p:cond delay="0"/>
                                  </p:stCondLst>
                                  <p:childTnLst>
                                    <p:set>
                                      <p:cBhvr>
                                        <p:cTn id="215" dur="1" fill="hold">
                                          <p:stCondLst>
                                            <p:cond delay="0"/>
                                          </p:stCondLst>
                                        </p:cTn>
                                        <p:tgtEl>
                                          <p:spTgt spid="78"/>
                                        </p:tgtEl>
                                        <p:attrNameLst>
                                          <p:attrName>style.visibility</p:attrName>
                                        </p:attrNameLst>
                                      </p:cBhvr>
                                      <p:to>
                                        <p:strVal val="visible"/>
                                      </p:to>
                                    </p:set>
                                    <p:animEffect transition="in" filter="blinds(horizontal)">
                                      <p:cBhvr>
                                        <p:cTn id="216" dur="500"/>
                                        <p:tgtEl>
                                          <p:spTgt spid="78"/>
                                        </p:tgtEl>
                                      </p:cBhvr>
                                    </p:animEffect>
                                  </p:childTnLst>
                                </p:cTn>
                              </p:par>
                            </p:childTnLst>
                          </p:cTn>
                        </p:par>
                      </p:childTnLst>
                    </p:cTn>
                  </p:par>
                  <p:par>
                    <p:cTn id="217" fill="hold">
                      <p:stCondLst>
                        <p:cond delay="indefinite"/>
                      </p:stCondLst>
                      <p:childTnLst>
                        <p:par>
                          <p:cTn id="218" fill="hold">
                            <p:stCondLst>
                              <p:cond delay="0"/>
                            </p:stCondLst>
                            <p:childTnLst>
                              <p:par>
                                <p:cTn id="219" presetID="3" presetClass="entr" presetSubtype="10" fill="hold" grpId="0" nodeType="clickEffect">
                                  <p:stCondLst>
                                    <p:cond delay="0"/>
                                  </p:stCondLst>
                                  <p:childTnLst>
                                    <p:set>
                                      <p:cBhvr>
                                        <p:cTn id="220" dur="1" fill="hold">
                                          <p:stCondLst>
                                            <p:cond delay="0"/>
                                          </p:stCondLst>
                                        </p:cTn>
                                        <p:tgtEl>
                                          <p:spTgt spid="79"/>
                                        </p:tgtEl>
                                        <p:attrNameLst>
                                          <p:attrName>style.visibility</p:attrName>
                                        </p:attrNameLst>
                                      </p:cBhvr>
                                      <p:to>
                                        <p:strVal val="visible"/>
                                      </p:to>
                                    </p:set>
                                    <p:animEffect transition="in" filter="blinds(horizontal)">
                                      <p:cBhvr>
                                        <p:cTn id="221" dur="500"/>
                                        <p:tgtEl>
                                          <p:spTgt spid="79"/>
                                        </p:tgtEl>
                                      </p:cBhvr>
                                    </p:animEffect>
                                  </p:childTnLst>
                                </p:cTn>
                              </p:par>
                            </p:childTnLst>
                          </p:cTn>
                        </p:par>
                      </p:childTnLst>
                    </p:cTn>
                  </p:par>
                  <p:par>
                    <p:cTn id="222" fill="hold">
                      <p:stCondLst>
                        <p:cond delay="indefinite"/>
                      </p:stCondLst>
                      <p:childTnLst>
                        <p:par>
                          <p:cTn id="223" fill="hold">
                            <p:stCondLst>
                              <p:cond delay="0"/>
                            </p:stCondLst>
                            <p:childTnLst>
                              <p:par>
                                <p:cTn id="224" presetID="3" presetClass="entr" presetSubtype="10" fill="hold" grpId="0" nodeType="clickEffect">
                                  <p:stCondLst>
                                    <p:cond delay="0"/>
                                  </p:stCondLst>
                                  <p:childTnLst>
                                    <p:set>
                                      <p:cBhvr>
                                        <p:cTn id="225" dur="1" fill="hold">
                                          <p:stCondLst>
                                            <p:cond delay="0"/>
                                          </p:stCondLst>
                                        </p:cTn>
                                        <p:tgtEl>
                                          <p:spTgt spid="76"/>
                                        </p:tgtEl>
                                        <p:attrNameLst>
                                          <p:attrName>style.visibility</p:attrName>
                                        </p:attrNameLst>
                                      </p:cBhvr>
                                      <p:to>
                                        <p:strVal val="visible"/>
                                      </p:to>
                                    </p:set>
                                    <p:animEffect transition="in" filter="blinds(horizontal)">
                                      <p:cBhvr>
                                        <p:cTn id="226" dur="500"/>
                                        <p:tgtEl>
                                          <p:spTgt spid="76"/>
                                        </p:tgtEl>
                                      </p:cBhvr>
                                    </p:animEffect>
                                  </p:childTnLst>
                                </p:cTn>
                              </p:par>
                            </p:childTnLst>
                          </p:cTn>
                        </p:par>
                      </p:childTnLst>
                    </p:cTn>
                  </p:par>
                  <p:par>
                    <p:cTn id="227" fill="hold">
                      <p:stCondLst>
                        <p:cond delay="indefinite"/>
                      </p:stCondLst>
                      <p:childTnLst>
                        <p:par>
                          <p:cTn id="228" fill="hold">
                            <p:stCondLst>
                              <p:cond delay="0"/>
                            </p:stCondLst>
                            <p:childTnLst>
                              <p:par>
                                <p:cTn id="229" presetID="3" presetClass="entr" presetSubtype="10" fill="hold" grpId="0" nodeType="clickEffect">
                                  <p:stCondLst>
                                    <p:cond delay="0"/>
                                  </p:stCondLst>
                                  <p:childTnLst>
                                    <p:set>
                                      <p:cBhvr>
                                        <p:cTn id="230" dur="1" fill="hold">
                                          <p:stCondLst>
                                            <p:cond delay="0"/>
                                          </p:stCondLst>
                                        </p:cTn>
                                        <p:tgtEl>
                                          <p:spTgt spid="80"/>
                                        </p:tgtEl>
                                        <p:attrNameLst>
                                          <p:attrName>style.visibility</p:attrName>
                                        </p:attrNameLst>
                                      </p:cBhvr>
                                      <p:to>
                                        <p:strVal val="visible"/>
                                      </p:to>
                                    </p:set>
                                    <p:animEffect transition="in" filter="blinds(horizontal)">
                                      <p:cBhvr>
                                        <p:cTn id="231" dur="500"/>
                                        <p:tgtEl>
                                          <p:spTgt spid="80"/>
                                        </p:tgtEl>
                                      </p:cBhvr>
                                    </p:animEffect>
                                  </p:childTnLst>
                                </p:cTn>
                              </p:par>
                            </p:childTnLst>
                          </p:cTn>
                        </p:par>
                      </p:childTnLst>
                    </p:cTn>
                  </p:par>
                  <p:par>
                    <p:cTn id="232" fill="hold">
                      <p:stCondLst>
                        <p:cond delay="indefinite"/>
                      </p:stCondLst>
                      <p:childTnLst>
                        <p:par>
                          <p:cTn id="233" fill="hold">
                            <p:stCondLst>
                              <p:cond delay="0"/>
                            </p:stCondLst>
                            <p:childTnLst>
                              <p:par>
                                <p:cTn id="234" presetID="3" presetClass="entr" presetSubtype="10" fill="hold" grpId="0" nodeType="clickEffect">
                                  <p:stCondLst>
                                    <p:cond delay="0"/>
                                  </p:stCondLst>
                                  <p:childTnLst>
                                    <p:set>
                                      <p:cBhvr>
                                        <p:cTn id="235" dur="1" fill="hold">
                                          <p:stCondLst>
                                            <p:cond delay="0"/>
                                          </p:stCondLst>
                                        </p:cTn>
                                        <p:tgtEl>
                                          <p:spTgt spid="81"/>
                                        </p:tgtEl>
                                        <p:attrNameLst>
                                          <p:attrName>style.visibility</p:attrName>
                                        </p:attrNameLst>
                                      </p:cBhvr>
                                      <p:to>
                                        <p:strVal val="visible"/>
                                      </p:to>
                                    </p:set>
                                    <p:animEffect transition="in" filter="blinds(horizontal)">
                                      <p:cBhvr>
                                        <p:cTn id="236" dur="500"/>
                                        <p:tgtEl>
                                          <p:spTgt spid="81"/>
                                        </p:tgtEl>
                                      </p:cBhvr>
                                    </p:animEffect>
                                  </p:childTnLst>
                                </p:cTn>
                              </p:par>
                            </p:childTnLst>
                          </p:cTn>
                        </p:par>
                      </p:childTnLst>
                    </p:cTn>
                  </p:par>
                  <p:par>
                    <p:cTn id="237" fill="hold">
                      <p:stCondLst>
                        <p:cond delay="indefinite"/>
                      </p:stCondLst>
                      <p:childTnLst>
                        <p:par>
                          <p:cTn id="238" fill="hold">
                            <p:stCondLst>
                              <p:cond delay="0"/>
                            </p:stCondLst>
                            <p:childTnLst>
                              <p:par>
                                <p:cTn id="239" presetID="3" presetClass="entr" presetSubtype="10" fill="hold" grpId="0" nodeType="clickEffect">
                                  <p:stCondLst>
                                    <p:cond delay="0"/>
                                  </p:stCondLst>
                                  <p:childTnLst>
                                    <p:set>
                                      <p:cBhvr>
                                        <p:cTn id="240" dur="1" fill="hold">
                                          <p:stCondLst>
                                            <p:cond delay="0"/>
                                          </p:stCondLst>
                                        </p:cTn>
                                        <p:tgtEl>
                                          <p:spTgt spid="77"/>
                                        </p:tgtEl>
                                        <p:attrNameLst>
                                          <p:attrName>style.visibility</p:attrName>
                                        </p:attrNameLst>
                                      </p:cBhvr>
                                      <p:to>
                                        <p:strVal val="visible"/>
                                      </p:to>
                                    </p:set>
                                    <p:animEffect transition="in" filter="blinds(horizontal)">
                                      <p:cBhvr>
                                        <p:cTn id="2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1" grpId="0" animBg="1"/>
      <p:bldP spid="48" grpId="0" animBg="1"/>
      <p:bldP spid="21" grpId="0"/>
      <p:bldP spid="22" grpId="0"/>
      <p:bldP spid="24" grpId="0"/>
      <p:bldP spid="25" grpId="0"/>
      <p:bldP spid="27" grpId="0"/>
      <p:bldP spid="28" grpId="0"/>
      <p:bldP spid="37" grpId="0"/>
      <p:bldP spid="38" grpId="0"/>
      <p:bldP spid="40" grpId="0"/>
      <p:bldP spid="41" grpId="0"/>
      <p:bldP spid="49" grpId="0"/>
      <p:bldP spid="50" grpId="0"/>
      <p:bldP spid="57" grpId="0"/>
      <p:bldP spid="57" grpId="1"/>
      <p:bldP spid="58" grpId="0"/>
      <p:bldP spid="61" grpId="0"/>
      <p:bldP spid="61" grpId="1"/>
      <p:bldP spid="62" grpId="0"/>
      <p:bldP spid="63" grpId="0"/>
      <p:bldP spid="64" grpId="0"/>
      <p:bldP spid="65" grpId="0"/>
      <p:bldP spid="66" grpId="0"/>
      <p:bldP spid="67" grpId="0"/>
      <p:bldP spid="69" grpId="0" animBg="1"/>
      <p:bldP spid="70" grpId="0"/>
      <p:bldP spid="71" grpId="0" animBg="1"/>
      <p:bldP spid="73" grpId="0"/>
      <p:bldP spid="75" grpId="0"/>
      <p:bldP spid="76" grpId="0"/>
      <p:bldP spid="77" grpId="0"/>
      <p:bldP spid="78" grpId="0" animBg="1"/>
      <p:bldP spid="79" grpId="0"/>
      <p:bldP spid="80" grpId="0" animBg="1"/>
      <p:bldP spid="81" grpId="0"/>
      <p:bldP spid="53" grpId="0"/>
      <p:bldP spid="8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551068" cy="4989250"/>
              </a:xfrm>
            </p:spPr>
            <p:txBody>
              <a:bodyPr>
                <a:normAutofit/>
              </a:bodyPr>
              <a:lstStyle/>
              <a:p>
                <a:pPr marL="0" indent="0" algn="ctr">
                  <a:buNone/>
                </a:pPr>
                <a:r>
                  <a:rPr lang="en-US" sz="1600" b="1" dirty="0">
                    <a:latin typeface="Comic Sans MS" panose="030F0702030302020204" pitchFamily="66" charset="0"/>
                  </a:rPr>
                  <a:t>You need to be able to find unknown values of </a:t>
                </a:r>
                <a14:m>
                  <m:oMath xmlns:m="http://schemas.openxmlformats.org/officeDocument/2006/math">
                    <m:r>
                      <a:rPr lang="en-US" sz="1600" b="1" i="1" smtClean="0">
                        <a:latin typeface="Cambria Math" panose="02040503050406030204" pitchFamily="18" charset="0"/>
                        <a:ea typeface="Cambria Math" panose="02040503050406030204" pitchFamily="18" charset="0"/>
                      </a:rPr>
                      <m:t>𝝁</m:t>
                    </m:r>
                  </m:oMath>
                </a14:m>
                <a:r>
                  <a:rPr lang="en-GB" sz="1600" b="1" dirty="0">
                    <a:latin typeface="Comic Sans MS" panose="030F0702030302020204" pitchFamily="66" charset="0"/>
                  </a:rPr>
                  <a:t>, </a:t>
                </a:r>
                <a14:m>
                  <m:oMath xmlns:m="http://schemas.openxmlformats.org/officeDocument/2006/math">
                    <m:r>
                      <a:rPr lang="en-GB" sz="1600" b="1" i="1" smtClean="0">
                        <a:latin typeface="Cambria Math" panose="02040503050406030204" pitchFamily="18" charset="0"/>
                        <a:ea typeface="Cambria Math" panose="02040503050406030204" pitchFamily="18" charset="0"/>
                      </a:rPr>
                      <m:t>𝝈</m:t>
                    </m:r>
                  </m:oMath>
                </a14:m>
                <a:r>
                  <a:rPr lang="en-GB" sz="1600" b="1" dirty="0">
                    <a:latin typeface="Comic Sans MS" panose="030F0702030302020204" pitchFamily="66" charset="0"/>
                  </a:rPr>
                  <a:t>, or both</a:t>
                </a:r>
                <a:endParaRPr lang="en-GB" sz="1600" dirty="0">
                  <a:latin typeface="Comic Sans MS" panose="030F0702030302020204" pitchFamily="66" charset="0"/>
                </a:endParaRPr>
              </a:p>
              <a:p>
                <a:pPr marL="0" indent="0" algn="ctr">
                  <a:buNone/>
                </a:pPr>
                <a:endParaRPr lang="en-US" sz="1400" dirty="0">
                  <a:latin typeface="Comic Sans MS" panose="030F0702030302020204" pitchFamily="66" charset="0"/>
                </a:endParaRPr>
              </a:p>
              <a:p>
                <a:pPr marL="0" indent="0" algn="ctr">
                  <a:buNone/>
                </a:pPr>
                <a:r>
                  <a:rPr lang="en-US" sz="1400" dirty="0">
                    <a:latin typeface="Comic Sans MS" panose="030F0702030302020204" pitchFamily="66" charset="0"/>
                  </a:rPr>
                  <a:t>The random variable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𝜎</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oMath>
                </a14:m>
                <a:r>
                  <a:rPr lang="en-US" sz="1400" dirty="0">
                    <a:latin typeface="Comic Sans MS" panose="030F0702030302020204" pitchFamily="66" charset="0"/>
                  </a:rPr>
                  <a:t>. Given that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&gt;35</m:t>
                        </m:r>
                      </m:e>
                    </m:d>
                    <m:r>
                      <a:rPr lang="en-US" sz="1400" b="0" i="1" smtClean="0">
                        <a:latin typeface="Cambria Math" panose="02040503050406030204" pitchFamily="18" charset="0"/>
                      </a:rPr>
                      <m:t>=0.025</m:t>
                    </m:r>
                  </m:oMath>
                </a14:m>
                <a:r>
                  <a:rPr lang="en-US" sz="1400" dirty="0">
                    <a:latin typeface="Comic Sans MS" panose="030F0702030302020204" pitchFamily="66" charset="0"/>
                  </a:rPr>
                  <a:t> and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&lt;15</m:t>
                        </m:r>
                      </m:e>
                    </m:d>
                    <m:r>
                      <a:rPr lang="en-US" sz="1400" b="0" i="1" smtClean="0">
                        <a:latin typeface="Cambria Math" panose="02040503050406030204" pitchFamily="18" charset="0"/>
                      </a:rPr>
                      <m:t>=0.1469</m:t>
                    </m:r>
                  </m:oMath>
                </a14:m>
                <a:r>
                  <a:rPr lang="en-US" sz="1400" dirty="0">
                    <a:latin typeface="Comic Sans MS" panose="030F0702030302020204" pitchFamily="66" charset="0"/>
                  </a:rPr>
                  <a:t>, find the values of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latin typeface="Comic Sans MS" panose="030F0702030302020204" pitchFamily="66" charset="0"/>
                  </a:rPr>
                  <a:t> and </a:t>
                </a:r>
                <a14:m>
                  <m:oMath xmlns:m="http://schemas.openxmlformats.org/officeDocument/2006/math">
                    <m:r>
                      <a:rPr lang="en-US" sz="1400" i="1" smtClean="0">
                        <a:latin typeface="Cambria Math" panose="02040503050406030204" pitchFamily="18" charset="0"/>
                        <a:ea typeface="Cambria Math" panose="02040503050406030204" pitchFamily="18" charset="0"/>
                      </a:rPr>
                      <m:t>𝜎</m:t>
                    </m:r>
                  </m:oMath>
                </a14:m>
                <a:r>
                  <a:rPr lang="en-US" sz="1400" dirty="0">
                    <a:latin typeface="Comic Sans MS" panose="030F0702030302020204" pitchFamily="66" charset="0"/>
                  </a:rPr>
                  <a:t>.</a:t>
                </a:r>
              </a:p>
              <a:p>
                <a:pPr marL="0" indent="0" algn="ctr">
                  <a:buNone/>
                </a:pPr>
                <a:endParaRPr lang="en-US" sz="1400" dirty="0">
                  <a:latin typeface="Comic Sans MS" panose="030F0702030302020204" pitchFamily="66" charset="0"/>
                </a:endParaRPr>
              </a:p>
              <a:p>
                <a:pPr algn="ctr">
                  <a:buFont typeface="Wingdings" panose="05000000000000000000" pitchFamily="2" charset="2"/>
                  <a:buChar char="à"/>
                </a:pPr>
                <a:r>
                  <a:rPr lang="en-US" sz="1400" dirty="0">
                    <a:latin typeface="Comic Sans MS" panose="030F0702030302020204" pitchFamily="66" charset="0"/>
                    <a:sym typeface="Wingdings" panose="05000000000000000000" pitchFamily="2" charset="2"/>
                  </a:rPr>
                  <a:t>Now we have 2 equations, we can solve them simultaneously</a:t>
                </a:r>
              </a:p>
              <a:p>
                <a:pPr algn="ctr">
                  <a:buFont typeface="Wingdings" panose="05000000000000000000" pitchFamily="2" charset="2"/>
                  <a:buChar char="à"/>
                </a:pPr>
                <a:endParaRPr lang="en-US" sz="14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551068" cy="4989250"/>
              </a:xfrm>
              <a:blipFill>
                <a:blip r:embed="rId2"/>
                <a:stretch>
                  <a:fillRect t="-733"/>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3E</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F9D3FFA-D0BB-4C37-A9A6-7FC80898808C}"/>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59" name="テキスト ボックス 58">
                <a:extLst>
                  <a:ext uri="{FF2B5EF4-FFF2-40B4-BE49-F238E27FC236}">
                    <a16:creationId xmlns:a16="http://schemas.microsoft.com/office/drawing/2014/main" id="{4F9D3FFA-D0BB-4C37-A9A6-7FC80898808C}"/>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BC50B827-7DF5-4C1E-B60B-5B8C57087475}"/>
                  </a:ext>
                </a:extLst>
              </p:cNvPr>
              <p:cNvSpPr txBox="1"/>
              <p:nvPr/>
            </p:nvSpPr>
            <p:spPr>
              <a:xfrm>
                <a:off x="4416640" y="1797726"/>
                <a:ext cx="1382943"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−1.05</m:t>
                      </m:r>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=1</m:t>
                      </m:r>
                      <m:r>
                        <a:rPr lang="en-US" sz="1400" i="1">
                          <a:latin typeface="Cambria Math" panose="02040503050406030204" pitchFamily="18" charset="0"/>
                        </a:rPr>
                        <m:t>5−</m:t>
                      </m:r>
                      <m:r>
                        <a:rPr lang="en-US" sz="1400" i="1">
                          <a:latin typeface="Cambria Math" panose="02040503050406030204" pitchFamily="18" charset="0"/>
                          <a:ea typeface="Cambria Math" panose="02040503050406030204" pitchFamily="18" charset="0"/>
                        </a:rPr>
                        <m:t>𝜇</m:t>
                      </m:r>
                    </m:oMath>
                  </m:oMathPara>
                </a14:m>
                <a:endParaRPr lang="en-GB" sz="1400" dirty="0">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BC50B827-7DF5-4C1E-B60B-5B8C57087475}"/>
                  </a:ext>
                </a:extLst>
              </p:cNvPr>
              <p:cNvSpPr txBox="1">
                <a:spLocks noRot="1" noChangeAspect="1" noMove="1" noResize="1" noEditPoints="1" noAdjustHandles="1" noChangeArrowheads="1" noChangeShapeType="1" noTextEdit="1"/>
              </p:cNvSpPr>
              <p:nvPr/>
            </p:nvSpPr>
            <p:spPr>
              <a:xfrm>
                <a:off x="4416640" y="1797726"/>
                <a:ext cx="1382943" cy="215444"/>
              </a:xfrm>
              <a:prstGeom prst="rect">
                <a:avLst/>
              </a:prstGeom>
              <a:blipFill>
                <a:blip r:embed="rId4"/>
                <a:stretch>
                  <a:fillRect r="-2212" b="-25714"/>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A6637D2B-4237-43DC-B3FF-A538716BA11C}"/>
                  </a:ext>
                </a:extLst>
              </p:cNvPr>
              <p:cNvSpPr txBox="1"/>
              <p:nvPr/>
            </p:nvSpPr>
            <p:spPr>
              <a:xfrm>
                <a:off x="4551284" y="2198701"/>
                <a:ext cx="1248290"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1.96</m:t>
                      </m:r>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=3</m:t>
                      </m:r>
                      <m:r>
                        <a:rPr lang="en-US" sz="1400" i="1">
                          <a:latin typeface="Cambria Math" panose="02040503050406030204" pitchFamily="18" charset="0"/>
                        </a:rPr>
                        <m:t>5−</m:t>
                      </m:r>
                      <m:r>
                        <a:rPr lang="en-US" sz="1400" i="1">
                          <a:latin typeface="Cambria Math" panose="02040503050406030204" pitchFamily="18" charset="0"/>
                          <a:ea typeface="Cambria Math" panose="02040503050406030204" pitchFamily="18" charset="0"/>
                        </a:rPr>
                        <m:t>𝜇</m:t>
                      </m:r>
                    </m:oMath>
                  </m:oMathPara>
                </a14:m>
                <a:endParaRPr lang="en-GB" sz="1400" dirty="0">
                  <a:latin typeface="Comic Sans MS" panose="030F0702030302020204" pitchFamily="66" charset="0"/>
                </a:endParaRPr>
              </a:p>
            </p:txBody>
          </p:sp>
        </mc:Choice>
        <mc:Fallback xmlns="">
          <p:sp>
            <p:nvSpPr>
              <p:cNvPr id="72" name="テキスト ボックス 71">
                <a:extLst>
                  <a:ext uri="{FF2B5EF4-FFF2-40B4-BE49-F238E27FC236}">
                    <a16:creationId xmlns:a16="http://schemas.microsoft.com/office/drawing/2014/main" id="{A6637D2B-4237-43DC-B3FF-A538716BA11C}"/>
                  </a:ext>
                </a:extLst>
              </p:cNvPr>
              <p:cNvSpPr txBox="1">
                <a:spLocks noRot="1" noChangeAspect="1" noMove="1" noResize="1" noEditPoints="1" noAdjustHandles="1" noChangeArrowheads="1" noChangeShapeType="1" noTextEdit="1"/>
              </p:cNvSpPr>
              <p:nvPr/>
            </p:nvSpPr>
            <p:spPr>
              <a:xfrm>
                <a:off x="4551284" y="2198701"/>
                <a:ext cx="1248290" cy="215444"/>
              </a:xfrm>
              <a:prstGeom prst="rect">
                <a:avLst/>
              </a:prstGeom>
              <a:blipFill>
                <a:blip r:embed="rId5"/>
                <a:stretch>
                  <a:fillRect l="-2451" r="-2451" b="-25714"/>
                </a:stretch>
              </a:blipFill>
              <a:ln w="25400">
                <a:noFill/>
              </a:ln>
            </p:spPr>
            <p:txBody>
              <a:bodyPr/>
              <a:lstStyle/>
              <a:p>
                <a:r>
                  <a:rPr lang="en-GB">
                    <a:noFill/>
                  </a:rPr>
                  <a:t> </a:t>
                </a:r>
              </a:p>
            </p:txBody>
          </p:sp>
        </mc:Fallback>
      </mc:AlternateContent>
      <p:sp>
        <p:nvSpPr>
          <p:cNvPr id="5" name="テキスト ボックス 4">
            <a:extLst>
              <a:ext uri="{FF2B5EF4-FFF2-40B4-BE49-F238E27FC236}">
                <a16:creationId xmlns:a16="http://schemas.microsoft.com/office/drawing/2014/main" id="{D0D51228-C038-4438-B5E0-554A5FB2C841}"/>
              </a:ext>
            </a:extLst>
          </p:cNvPr>
          <p:cNvSpPr txBox="1"/>
          <p:nvPr/>
        </p:nvSpPr>
        <p:spPr>
          <a:xfrm>
            <a:off x="4021585" y="1766656"/>
            <a:ext cx="330540" cy="307777"/>
          </a:xfrm>
          <a:prstGeom prst="rect">
            <a:avLst/>
          </a:prstGeom>
          <a:noFill/>
        </p:spPr>
        <p:txBody>
          <a:bodyPr wrap="none" rtlCol="0">
            <a:spAutoFit/>
          </a:bodyPr>
          <a:lstStyle/>
          <a:p>
            <a:r>
              <a:rPr lang="en-US" sz="1400" dirty="0">
                <a:latin typeface="Comic Sans MS" panose="030F0702030302020204" pitchFamily="66" charset="0"/>
              </a:rPr>
              <a:t>1)</a:t>
            </a:r>
            <a:endParaRPr lang="en-GB" sz="1400" dirty="0">
              <a:latin typeface="Comic Sans MS" panose="030F0702030302020204" pitchFamily="66" charset="0"/>
            </a:endParaRPr>
          </a:p>
        </p:txBody>
      </p:sp>
      <p:sp>
        <p:nvSpPr>
          <p:cNvPr id="74" name="テキスト ボックス 73">
            <a:extLst>
              <a:ext uri="{FF2B5EF4-FFF2-40B4-BE49-F238E27FC236}">
                <a16:creationId xmlns:a16="http://schemas.microsoft.com/office/drawing/2014/main" id="{F4F531C4-D825-44E5-9445-F34AF7773B3E}"/>
              </a:ext>
            </a:extLst>
          </p:cNvPr>
          <p:cNvSpPr txBox="1"/>
          <p:nvPr/>
        </p:nvSpPr>
        <p:spPr>
          <a:xfrm>
            <a:off x="4012707" y="2166151"/>
            <a:ext cx="359394" cy="307777"/>
          </a:xfrm>
          <a:prstGeom prst="rect">
            <a:avLst/>
          </a:prstGeom>
          <a:noFill/>
        </p:spPr>
        <p:txBody>
          <a:bodyPr wrap="none" rtlCol="0">
            <a:spAutoFit/>
          </a:bodyPr>
          <a:lstStyle/>
          <a:p>
            <a:r>
              <a:rPr lang="en-US" sz="1400" dirty="0">
                <a:latin typeface="Comic Sans MS" panose="030F0702030302020204" pitchFamily="66" charset="0"/>
              </a:rPr>
              <a:t>2)</a:t>
            </a:r>
            <a:endParaRPr lang="en-GB" sz="1400" dirty="0">
              <a:latin typeface="Comic Sans MS" panose="030F0702030302020204" pitchFamily="66" charset="0"/>
            </a:endParaRPr>
          </a:p>
        </p:txBody>
      </p:sp>
      <p:sp>
        <p:nvSpPr>
          <p:cNvPr id="83" name="テキスト ボックス 82">
            <a:extLst>
              <a:ext uri="{FF2B5EF4-FFF2-40B4-BE49-F238E27FC236}">
                <a16:creationId xmlns:a16="http://schemas.microsoft.com/office/drawing/2014/main" id="{246B5DC9-0729-412B-815F-766E9318AED9}"/>
              </a:ext>
            </a:extLst>
          </p:cNvPr>
          <p:cNvSpPr txBox="1"/>
          <p:nvPr/>
        </p:nvSpPr>
        <p:spPr>
          <a:xfrm>
            <a:off x="4802819" y="2565646"/>
            <a:ext cx="686406" cy="307777"/>
          </a:xfrm>
          <a:prstGeom prst="rect">
            <a:avLst/>
          </a:prstGeom>
          <a:noFill/>
        </p:spPr>
        <p:txBody>
          <a:bodyPr wrap="none" rtlCol="0">
            <a:spAutoFit/>
          </a:bodyPr>
          <a:lstStyle/>
          <a:p>
            <a:r>
              <a:rPr lang="en-US" sz="1400" dirty="0">
                <a:latin typeface="Comic Sans MS" panose="030F0702030302020204" pitchFamily="66" charset="0"/>
              </a:rPr>
              <a:t>2) - 1)</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4AD6FF40-C768-4735-98E9-1F04E6FF27CB}"/>
                  </a:ext>
                </a:extLst>
              </p:cNvPr>
              <p:cNvSpPr txBox="1"/>
              <p:nvPr/>
            </p:nvSpPr>
            <p:spPr>
              <a:xfrm>
                <a:off x="4668173" y="3043558"/>
                <a:ext cx="931281"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3.01</m:t>
                      </m:r>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=20</m:t>
                      </m:r>
                    </m:oMath>
                  </m:oMathPara>
                </a14:m>
                <a:endParaRPr lang="en-GB" sz="1400" dirty="0">
                  <a:latin typeface="Comic Sans MS" panose="030F0702030302020204" pitchFamily="66" charset="0"/>
                </a:endParaRPr>
              </a:p>
            </p:txBody>
          </p:sp>
        </mc:Choice>
        <mc:Fallback xmlns="">
          <p:sp>
            <p:nvSpPr>
              <p:cNvPr id="84" name="テキスト ボックス 83">
                <a:extLst>
                  <a:ext uri="{FF2B5EF4-FFF2-40B4-BE49-F238E27FC236}">
                    <a16:creationId xmlns:a16="http://schemas.microsoft.com/office/drawing/2014/main" id="{4AD6FF40-C768-4735-98E9-1F04E6FF27CB}"/>
                  </a:ext>
                </a:extLst>
              </p:cNvPr>
              <p:cNvSpPr txBox="1">
                <a:spLocks noRot="1" noChangeAspect="1" noMove="1" noResize="1" noEditPoints="1" noAdjustHandles="1" noChangeArrowheads="1" noChangeShapeType="1" noTextEdit="1"/>
              </p:cNvSpPr>
              <p:nvPr/>
            </p:nvSpPr>
            <p:spPr>
              <a:xfrm>
                <a:off x="4668173" y="3043558"/>
                <a:ext cx="931281" cy="215444"/>
              </a:xfrm>
              <a:prstGeom prst="rect">
                <a:avLst/>
              </a:prstGeom>
              <a:blipFill>
                <a:blip r:embed="rId6"/>
                <a:stretch>
                  <a:fillRect l="-3268" r="-2614" b="-5556"/>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テキスト ボックス 84">
                <a:extLst>
                  <a:ext uri="{FF2B5EF4-FFF2-40B4-BE49-F238E27FC236}">
                    <a16:creationId xmlns:a16="http://schemas.microsoft.com/office/drawing/2014/main" id="{3BB7824E-4ED4-4497-8020-5F0884E9F851}"/>
                  </a:ext>
                </a:extLst>
              </p:cNvPr>
              <p:cNvSpPr txBox="1"/>
              <p:nvPr/>
            </p:nvSpPr>
            <p:spPr>
              <a:xfrm>
                <a:off x="5005525" y="3496319"/>
                <a:ext cx="732508"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rPr>
                        <m:t>=6.64</m:t>
                      </m:r>
                    </m:oMath>
                  </m:oMathPara>
                </a14:m>
                <a:endParaRPr lang="en-GB" sz="1400" dirty="0">
                  <a:latin typeface="Comic Sans MS" panose="030F0702030302020204" pitchFamily="66" charset="0"/>
                </a:endParaRPr>
              </a:p>
            </p:txBody>
          </p:sp>
        </mc:Choice>
        <mc:Fallback xmlns="">
          <p:sp>
            <p:nvSpPr>
              <p:cNvPr id="85" name="テキスト ボックス 84">
                <a:extLst>
                  <a:ext uri="{FF2B5EF4-FFF2-40B4-BE49-F238E27FC236}">
                    <a16:creationId xmlns:a16="http://schemas.microsoft.com/office/drawing/2014/main" id="{3BB7824E-4ED4-4497-8020-5F0884E9F851}"/>
                  </a:ext>
                </a:extLst>
              </p:cNvPr>
              <p:cNvSpPr txBox="1">
                <a:spLocks noRot="1" noChangeAspect="1" noMove="1" noResize="1" noEditPoints="1" noAdjustHandles="1" noChangeArrowheads="1" noChangeShapeType="1" noTextEdit="1"/>
              </p:cNvSpPr>
              <p:nvPr/>
            </p:nvSpPr>
            <p:spPr>
              <a:xfrm>
                <a:off x="5005525" y="3496319"/>
                <a:ext cx="732508" cy="215444"/>
              </a:xfrm>
              <a:prstGeom prst="rect">
                <a:avLst/>
              </a:prstGeom>
              <a:blipFill>
                <a:blip r:embed="rId7"/>
                <a:stretch>
                  <a:fillRect l="-1667" r="-4167" b="-8571"/>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115C306B-048F-43D8-883B-4F9BD323B5F2}"/>
                  </a:ext>
                </a:extLst>
              </p:cNvPr>
              <p:cNvSpPr txBox="1"/>
              <p:nvPr/>
            </p:nvSpPr>
            <p:spPr>
              <a:xfrm>
                <a:off x="5014403" y="3913570"/>
                <a:ext cx="724942"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rPr>
                        <m:t>=22.0</m:t>
                      </m:r>
                    </m:oMath>
                  </m:oMathPara>
                </a14:m>
                <a:endParaRPr lang="en-GB" sz="1400" dirty="0">
                  <a:latin typeface="Comic Sans MS" panose="030F0702030302020204" pitchFamily="66" charset="0"/>
                </a:endParaRPr>
              </a:p>
            </p:txBody>
          </p:sp>
        </mc:Choice>
        <mc:Fallback xmlns="">
          <p:sp>
            <p:nvSpPr>
              <p:cNvPr id="86" name="テキスト ボックス 85">
                <a:extLst>
                  <a:ext uri="{FF2B5EF4-FFF2-40B4-BE49-F238E27FC236}">
                    <a16:creationId xmlns:a16="http://schemas.microsoft.com/office/drawing/2014/main" id="{115C306B-048F-43D8-883B-4F9BD323B5F2}"/>
                  </a:ext>
                </a:extLst>
              </p:cNvPr>
              <p:cNvSpPr txBox="1">
                <a:spLocks noRot="1" noChangeAspect="1" noMove="1" noResize="1" noEditPoints="1" noAdjustHandles="1" noChangeArrowheads="1" noChangeShapeType="1" noTextEdit="1"/>
              </p:cNvSpPr>
              <p:nvPr/>
            </p:nvSpPr>
            <p:spPr>
              <a:xfrm>
                <a:off x="5014403" y="3913570"/>
                <a:ext cx="724942" cy="215444"/>
              </a:xfrm>
              <a:prstGeom prst="rect">
                <a:avLst/>
              </a:prstGeom>
              <a:blipFill>
                <a:blip r:embed="rId8"/>
                <a:stretch>
                  <a:fillRect l="-5085" r="-5085" b="-25714"/>
                </a:stretch>
              </a:blipFill>
              <a:ln w="25400">
                <a:noFill/>
              </a:ln>
            </p:spPr>
            <p:txBody>
              <a:bodyPr/>
              <a:lstStyle/>
              <a:p>
                <a:r>
                  <a:rPr lang="en-GB">
                    <a:noFill/>
                  </a:rPr>
                  <a:t> </a:t>
                </a:r>
              </a:p>
            </p:txBody>
          </p:sp>
        </mc:Fallback>
      </mc:AlternateContent>
      <p:sp>
        <p:nvSpPr>
          <p:cNvPr id="87" name="円弧 86">
            <a:extLst>
              <a:ext uri="{FF2B5EF4-FFF2-40B4-BE49-F238E27FC236}">
                <a16:creationId xmlns:a16="http://schemas.microsoft.com/office/drawing/2014/main" id="{0553E239-3180-4112-8F43-B1A9F422A632}"/>
              </a:ext>
            </a:extLst>
          </p:cNvPr>
          <p:cNvSpPr/>
          <p:nvPr/>
        </p:nvSpPr>
        <p:spPr>
          <a:xfrm>
            <a:off x="5748087" y="3159499"/>
            <a:ext cx="235463" cy="44483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8" name="テキスト ボックス 87">
            <a:extLst>
              <a:ext uri="{FF2B5EF4-FFF2-40B4-BE49-F238E27FC236}">
                <a16:creationId xmlns:a16="http://schemas.microsoft.com/office/drawing/2014/main" id="{EC34F034-965B-4119-88B9-D05162E45DBD}"/>
              </a:ext>
            </a:extLst>
          </p:cNvPr>
          <p:cNvSpPr txBox="1"/>
          <p:nvPr/>
        </p:nvSpPr>
        <p:spPr>
          <a:xfrm>
            <a:off x="5963129" y="3242425"/>
            <a:ext cx="121890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Divide by 3.01</a:t>
            </a:r>
            <a:endParaRPr lang="en-GB" sz="1200" dirty="0">
              <a:solidFill>
                <a:srgbClr val="FF0000"/>
              </a:solidFill>
              <a:latin typeface="Comic Sans MS" panose="030F0702030302020204" pitchFamily="66" charset="0"/>
            </a:endParaRPr>
          </a:p>
        </p:txBody>
      </p:sp>
      <p:sp>
        <p:nvSpPr>
          <p:cNvPr id="89" name="円弧 88">
            <a:extLst>
              <a:ext uri="{FF2B5EF4-FFF2-40B4-BE49-F238E27FC236}">
                <a16:creationId xmlns:a16="http://schemas.microsoft.com/office/drawing/2014/main" id="{2326E560-520A-4B35-A82F-89C3AB3515CD}"/>
              </a:ext>
            </a:extLst>
          </p:cNvPr>
          <p:cNvSpPr/>
          <p:nvPr/>
        </p:nvSpPr>
        <p:spPr>
          <a:xfrm>
            <a:off x="5714055" y="3604862"/>
            <a:ext cx="235463" cy="44483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0" name="テキスト ボックス 89">
            <a:extLst>
              <a:ext uri="{FF2B5EF4-FFF2-40B4-BE49-F238E27FC236}">
                <a16:creationId xmlns:a16="http://schemas.microsoft.com/office/drawing/2014/main" id="{EC31E3ED-C4B5-4956-BF87-4349BB4FBF8E}"/>
              </a:ext>
            </a:extLst>
          </p:cNvPr>
          <p:cNvSpPr txBox="1"/>
          <p:nvPr/>
        </p:nvSpPr>
        <p:spPr>
          <a:xfrm>
            <a:off x="5929096" y="3563501"/>
            <a:ext cx="1758965"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Use this value to find the mean</a:t>
            </a:r>
            <a:endParaRPr lang="en-GB" sz="1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382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linds(horizont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linds(horizontal)">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blinds(horizontal)">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linds(horizontal)">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blinds(horizontal)">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blinds(horizontal)">
                                      <p:cBhvr>
                                        <p:cTn id="42" dur="500"/>
                                        <p:tgtEl>
                                          <p:spTgt spid="8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linds(horizontal)">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blinds(horizontal)">
                                      <p:cBhvr>
                                        <p:cTn id="52" dur="500"/>
                                        <p:tgtEl>
                                          <p:spTgt spid="9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blinds(horizontal)">
                                      <p:cBhvr>
                                        <p:cTn id="5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4" grpId="0"/>
      <p:bldP spid="83" grpId="0"/>
      <p:bldP spid="84" grpId="0"/>
      <p:bldP spid="85" grpId="0"/>
      <p:bldP spid="86" grpId="0"/>
      <p:bldP spid="87" grpId="0" animBg="1"/>
      <p:bldP spid="88" grpId="0"/>
      <p:bldP spid="89" grpId="0" animBg="1"/>
      <p:bldP spid="9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3F</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3264276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632248"/>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endParaRPr lang="en-GB" sz="1600" b="1"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p:sp>
        <p:nvSpPr>
          <p:cNvPr id="5" name="テキスト ボックス 4">
            <a:extLst>
              <a:ext uri="{FF2B5EF4-FFF2-40B4-BE49-F238E27FC236}">
                <a16:creationId xmlns:a16="http://schemas.microsoft.com/office/drawing/2014/main" id="{991482BC-873C-4C0D-8A27-2200AEE7E8AF}"/>
              </a:ext>
            </a:extLst>
          </p:cNvPr>
          <p:cNvSpPr txBox="1"/>
          <p:nvPr/>
        </p:nvSpPr>
        <p:spPr>
          <a:xfrm>
            <a:off x="3142694" y="2059619"/>
            <a:ext cx="2776722" cy="307777"/>
          </a:xfrm>
          <a:prstGeom prst="rect">
            <a:avLst/>
          </a:prstGeom>
          <a:noFill/>
        </p:spPr>
        <p:txBody>
          <a:bodyPr wrap="none" rtlCol="0">
            <a:spAutoFit/>
          </a:bodyPr>
          <a:lstStyle/>
          <a:p>
            <a:r>
              <a:rPr lang="en-US" sz="1400" dirty="0">
                <a:latin typeface="Comic Sans MS" panose="030F0702030302020204" pitchFamily="66" charset="0"/>
              </a:rPr>
              <a:t>Let’s compare the two quickly…</a:t>
            </a:r>
            <a:endParaRPr lang="en-GB" sz="1400" dirty="0">
              <a:latin typeface="Comic Sans MS" panose="030F0702030302020204" pitchFamily="66" charset="0"/>
            </a:endParaRPr>
          </a:p>
        </p:txBody>
      </p:sp>
      <p:grpSp>
        <p:nvGrpSpPr>
          <p:cNvPr id="8" name="グループ化 7">
            <a:extLst>
              <a:ext uri="{FF2B5EF4-FFF2-40B4-BE49-F238E27FC236}">
                <a16:creationId xmlns:a16="http://schemas.microsoft.com/office/drawing/2014/main" id="{9889641B-4493-4BFE-8C2A-C3E5202E273D}"/>
              </a:ext>
            </a:extLst>
          </p:cNvPr>
          <p:cNvGrpSpPr/>
          <p:nvPr/>
        </p:nvGrpSpPr>
        <p:grpSpPr>
          <a:xfrm>
            <a:off x="4805817" y="2373461"/>
            <a:ext cx="2314772" cy="2087293"/>
            <a:chOff x="4499342" y="1196752"/>
            <a:chExt cx="4321250" cy="3985257"/>
          </a:xfrm>
        </p:grpSpPr>
        <p:cxnSp>
          <p:nvCxnSpPr>
            <p:cNvPr id="9" name="直線矢印コネクタ 8">
              <a:extLst>
                <a:ext uri="{FF2B5EF4-FFF2-40B4-BE49-F238E27FC236}">
                  <a16:creationId xmlns:a16="http://schemas.microsoft.com/office/drawing/2014/main" id="{E631575A-AB43-4964-8C4E-00FA071A5946}"/>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498B89FD-5CEA-4F74-B711-A403A15F9891}"/>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571C58F-FBAD-46F6-A3DC-DA023D242CED}"/>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12" name="テキスト ボックス 11">
              <a:extLst>
                <a:ext uri="{FF2B5EF4-FFF2-40B4-BE49-F238E27FC236}">
                  <a16:creationId xmlns:a16="http://schemas.microsoft.com/office/drawing/2014/main" id="{24F6E0C4-797D-493A-B8FD-C69860D6D23A}"/>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13" name="グループ化 12">
              <a:extLst>
                <a:ext uri="{FF2B5EF4-FFF2-40B4-BE49-F238E27FC236}">
                  <a16:creationId xmlns:a16="http://schemas.microsoft.com/office/drawing/2014/main" id="{16934465-EFC5-480F-B8A5-E27233EF257D}"/>
                </a:ext>
              </a:extLst>
            </p:cNvPr>
            <p:cNvGrpSpPr/>
            <p:nvPr/>
          </p:nvGrpSpPr>
          <p:grpSpPr>
            <a:xfrm>
              <a:off x="5058300" y="1628800"/>
              <a:ext cx="3637208" cy="2973657"/>
              <a:chOff x="5004048" y="1412776"/>
              <a:chExt cx="3637208" cy="2973657"/>
            </a:xfrm>
          </p:grpSpPr>
          <p:sp>
            <p:nvSpPr>
              <p:cNvPr id="14" name="Freeform 22">
                <a:extLst>
                  <a:ext uri="{FF2B5EF4-FFF2-40B4-BE49-F238E27FC236}">
                    <a16:creationId xmlns:a16="http://schemas.microsoft.com/office/drawing/2014/main" id="{03EAF5BF-E96E-4A65-8692-ECF577D5F528}"/>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22">
                <a:extLst>
                  <a:ext uri="{FF2B5EF4-FFF2-40B4-BE49-F238E27FC236}">
                    <a16:creationId xmlns:a16="http://schemas.microsoft.com/office/drawing/2014/main" id="{34E3A5EA-E7C3-4F6C-AEEA-ACC5D74D1B68}"/>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6" name="テキスト ボックス 15">
            <a:extLst>
              <a:ext uri="{FF2B5EF4-FFF2-40B4-BE49-F238E27FC236}">
                <a16:creationId xmlns:a16="http://schemas.microsoft.com/office/drawing/2014/main" id="{7A55B4ED-2480-4B89-B329-92CF2CFA6371}"/>
              </a:ext>
            </a:extLst>
          </p:cNvPr>
          <p:cNvSpPr txBox="1"/>
          <p:nvPr/>
        </p:nvSpPr>
        <p:spPr>
          <a:xfrm>
            <a:off x="6612417" y="3053917"/>
            <a:ext cx="1829347" cy="523220"/>
          </a:xfrm>
          <a:prstGeom prst="rect">
            <a:avLst/>
          </a:prstGeom>
          <a:noFill/>
        </p:spPr>
        <p:txBody>
          <a:bodyPr wrap="none" rtlCol="0">
            <a:spAutoFit/>
          </a:bodyPr>
          <a:lstStyle/>
          <a:p>
            <a:r>
              <a:rPr lang="en-US" sz="1400" dirty="0">
                <a:solidFill>
                  <a:srgbClr val="FF0000"/>
                </a:solidFill>
                <a:latin typeface="Comic Sans MS" panose="030F0702030302020204" pitchFamily="66" charset="0"/>
              </a:rPr>
              <a:t>Normal distribution</a:t>
            </a:r>
          </a:p>
          <a:p>
            <a:r>
              <a:rPr lang="en-US" sz="1400" dirty="0">
                <a:solidFill>
                  <a:srgbClr val="FF0000"/>
                </a:solidFill>
                <a:latin typeface="Comic Sans MS" panose="030F0702030302020204" pitchFamily="66" charset="0"/>
                <a:sym typeface="Wingdings" panose="05000000000000000000" pitchFamily="2" charset="2"/>
              </a:rPr>
              <a:t> Continuous data</a:t>
            </a:r>
            <a:endParaRPr lang="en-GB" sz="1400" dirty="0">
              <a:solidFill>
                <a:srgbClr val="FF0000"/>
              </a:solidFill>
              <a:latin typeface="Comic Sans MS" panose="030F0702030302020204" pitchFamily="66" charset="0"/>
            </a:endParaRPr>
          </a:p>
        </p:txBody>
      </p:sp>
      <p:sp>
        <p:nvSpPr>
          <p:cNvPr id="17" name="テキスト ボックス 16">
            <a:extLst>
              <a:ext uri="{FF2B5EF4-FFF2-40B4-BE49-F238E27FC236}">
                <a16:creationId xmlns:a16="http://schemas.microsoft.com/office/drawing/2014/main" id="{A4A63840-A84F-4058-949B-1EF9D6520DEB}"/>
              </a:ext>
            </a:extLst>
          </p:cNvPr>
          <p:cNvSpPr txBox="1"/>
          <p:nvPr/>
        </p:nvSpPr>
        <p:spPr>
          <a:xfrm>
            <a:off x="406925" y="3080551"/>
            <a:ext cx="1907895" cy="523220"/>
          </a:xfrm>
          <a:prstGeom prst="rect">
            <a:avLst/>
          </a:prstGeom>
          <a:noFill/>
        </p:spPr>
        <p:txBody>
          <a:bodyPr wrap="none" rtlCol="0">
            <a:spAutoFit/>
          </a:bodyPr>
          <a:lstStyle/>
          <a:p>
            <a:r>
              <a:rPr lang="en-US" sz="1400" dirty="0">
                <a:solidFill>
                  <a:srgbClr val="FF0000"/>
                </a:solidFill>
                <a:latin typeface="Comic Sans MS" panose="030F0702030302020204" pitchFamily="66" charset="0"/>
              </a:rPr>
              <a:t>Binomial distribution</a:t>
            </a:r>
          </a:p>
          <a:p>
            <a:r>
              <a:rPr lang="en-US" sz="1400" dirty="0">
                <a:solidFill>
                  <a:srgbClr val="FF0000"/>
                </a:solidFill>
                <a:latin typeface="Comic Sans MS" panose="030F0702030302020204" pitchFamily="66" charset="0"/>
                <a:sym typeface="Wingdings" panose="05000000000000000000" pitchFamily="2" charset="2"/>
              </a:rPr>
              <a:t> Discrete data</a:t>
            </a:r>
            <a:endParaRPr lang="en-GB" sz="1400" dirty="0">
              <a:solidFill>
                <a:srgbClr val="FF0000"/>
              </a:solidFill>
              <a:latin typeface="Comic Sans MS" panose="030F0702030302020204" pitchFamily="66" charset="0"/>
            </a:endParaRPr>
          </a:p>
        </p:txBody>
      </p:sp>
      <p:grpSp>
        <p:nvGrpSpPr>
          <p:cNvPr id="64" name="グループ化 63">
            <a:extLst>
              <a:ext uri="{FF2B5EF4-FFF2-40B4-BE49-F238E27FC236}">
                <a16:creationId xmlns:a16="http://schemas.microsoft.com/office/drawing/2014/main" id="{40DADE3D-292C-459B-ADE8-2F4F5B224316}"/>
              </a:ext>
            </a:extLst>
          </p:cNvPr>
          <p:cNvGrpSpPr/>
          <p:nvPr/>
        </p:nvGrpSpPr>
        <p:grpSpPr>
          <a:xfrm>
            <a:off x="2278125" y="2441493"/>
            <a:ext cx="2082924" cy="1734865"/>
            <a:chOff x="1230560" y="2707823"/>
            <a:chExt cx="2082924" cy="1734865"/>
          </a:xfrm>
        </p:grpSpPr>
        <p:cxnSp>
          <p:nvCxnSpPr>
            <p:cNvPr id="47" name="直線矢印コネクタ 46">
              <a:extLst>
                <a:ext uri="{FF2B5EF4-FFF2-40B4-BE49-F238E27FC236}">
                  <a16:creationId xmlns:a16="http://schemas.microsoft.com/office/drawing/2014/main" id="{D932E14E-A4A5-455A-95E9-58E9AC2E70EF}"/>
                </a:ext>
              </a:extLst>
            </p:cNvPr>
            <p:cNvCxnSpPr/>
            <p:nvPr/>
          </p:nvCxnSpPr>
          <p:spPr>
            <a:xfrm>
              <a:off x="1230560" y="4442688"/>
              <a:ext cx="208292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2EE6860-EDEC-4312-A582-7F0025A73F63}"/>
                </a:ext>
              </a:extLst>
            </p:cNvPr>
            <p:cNvCxnSpPr>
              <a:cxnSpLocks/>
            </p:cNvCxnSpPr>
            <p:nvPr/>
          </p:nvCxnSpPr>
          <p:spPr>
            <a:xfrm flipV="1">
              <a:off x="1230560" y="2707823"/>
              <a:ext cx="0" cy="17348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4F7E596A-F99D-40F3-AD70-26723C4182BD}"/>
                </a:ext>
              </a:extLst>
            </p:cNvPr>
            <p:cNvSpPr/>
            <p:nvPr/>
          </p:nvSpPr>
          <p:spPr>
            <a:xfrm>
              <a:off x="1619672" y="3933056"/>
              <a:ext cx="144016"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正方形/長方形 54">
              <a:extLst>
                <a:ext uri="{FF2B5EF4-FFF2-40B4-BE49-F238E27FC236}">
                  <a16:creationId xmlns:a16="http://schemas.microsoft.com/office/drawing/2014/main" id="{5143DDCB-F8A5-481B-84A4-D26ADD3E962B}"/>
                </a:ext>
              </a:extLst>
            </p:cNvPr>
            <p:cNvSpPr/>
            <p:nvPr/>
          </p:nvSpPr>
          <p:spPr>
            <a:xfrm>
              <a:off x="1403648" y="4212210"/>
              <a:ext cx="144016" cy="22440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正方形/長方形 55">
              <a:extLst>
                <a:ext uri="{FF2B5EF4-FFF2-40B4-BE49-F238E27FC236}">
                  <a16:creationId xmlns:a16="http://schemas.microsoft.com/office/drawing/2014/main" id="{3B2D42BE-B3D0-4904-8B67-CFC1E4CA256E}"/>
                </a:ext>
              </a:extLst>
            </p:cNvPr>
            <p:cNvSpPr/>
            <p:nvPr/>
          </p:nvSpPr>
          <p:spPr>
            <a:xfrm>
              <a:off x="1835696" y="3501008"/>
              <a:ext cx="144016" cy="9361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正方形/長方形 56">
              <a:extLst>
                <a:ext uri="{FF2B5EF4-FFF2-40B4-BE49-F238E27FC236}">
                  <a16:creationId xmlns:a16="http://schemas.microsoft.com/office/drawing/2014/main" id="{69FC7FE8-7D24-44B8-B639-A046F934D8DB}"/>
                </a:ext>
              </a:extLst>
            </p:cNvPr>
            <p:cNvSpPr/>
            <p:nvPr/>
          </p:nvSpPr>
          <p:spPr>
            <a:xfrm>
              <a:off x="2051720" y="2852936"/>
              <a:ext cx="144016" cy="15841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正方形/長方形 57">
              <a:extLst>
                <a:ext uri="{FF2B5EF4-FFF2-40B4-BE49-F238E27FC236}">
                  <a16:creationId xmlns:a16="http://schemas.microsoft.com/office/drawing/2014/main" id="{3B6A91C1-C660-4DC7-BB76-BF760F5DCB53}"/>
                </a:ext>
              </a:extLst>
            </p:cNvPr>
            <p:cNvSpPr/>
            <p:nvPr/>
          </p:nvSpPr>
          <p:spPr>
            <a:xfrm>
              <a:off x="2267744" y="2852936"/>
              <a:ext cx="144016" cy="15841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正方形/長方形 58">
              <a:extLst>
                <a:ext uri="{FF2B5EF4-FFF2-40B4-BE49-F238E27FC236}">
                  <a16:creationId xmlns:a16="http://schemas.microsoft.com/office/drawing/2014/main" id="{812F4EEE-3AA2-4AF0-B432-3BB3CC084C92}"/>
                </a:ext>
              </a:extLst>
            </p:cNvPr>
            <p:cNvSpPr/>
            <p:nvPr/>
          </p:nvSpPr>
          <p:spPr>
            <a:xfrm>
              <a:off x="2483768" y="3501008"/>
              <a:ext cx="144016" cy="9361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正方形/長方形 59">
              <a:extLst>
                <a:ext uri="{FF2B5EF4-FFF2-40B4-BE49-F238E27FC236}">
                  <a16:creationId xmlns:a16="http://schemas.microsoft.com/office/drawing/2014/main" id="{5B2086DE-9265-4866-9424-FDC931E675BC}"/>
                </a:ext>
              </a:extLst>
            </p:cNvPr>
            <p:cNvSpPr/>
            <p:nvPr/>
          </p:nvSpPr>
          <p:spPr>
            <a:xfrm>
              <a:off x="2699792" y="3933056"/>
              <a:ext cx="144016"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正方形/長方形 60">
              <a:extLst>
                <a:ext uri="{FF2B5EF4-FFF2-40B4-BE49-F238E27FC236}">
                  <a16:creationId xmlns:a16="http://schemas.microsoft.com/office/drawing/2014/main" id="{02BED6DE-9A45-41F3-B0CD-1E12CDACFFB4}"/>
                </a:ext>
              </a:extLst>
            </p:cNvPr>
            <p:cNvSpPr/>
            <p:nvPr/>
          </p:nvSpPr>
          <p:spPr>
            <a:xfrm>
              <a:off x="2915816" y="4212210"/>
              <a:ext cx="144016" cy="22440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テキスト ボックス 65">
            <a:extLst>
              <a:ext uri="{FF2B5EF4-FFF2-40B4-BE49-F238E27FC236}">
                <a16:creationId xmlns:a16="http://schemas.microsoft.com/office/drawing/2014/main" id="{AE3418BE-F752-4E85-AAF8-0A6181362661}"/>
              </a:ext>
            </a:extLst>
          </p:cNvPr>
          <p:cNvSpPr txBox="1"/>
          <p:nvPr/>
        </p:nvSpPr>
        <p:spPr>
          <a:xfrm>
            <a:off x="2237172" y="4225770"/>
            <a:ext cx="205074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 heads when flipping a coin 7 times</a:t>
            </a:r>
            <a:endParaRPr lang="en-GB" sz="1200" dirty="0">
              <a:solidFill>
                <a:srgbClr val="FF0000"/>
              </a:solidFill>
              <a:latin typeface="Comic Sans MS" panose="030F0702030302020204" pitchFamily="66" charset="0"/>
            </a:endParaRPr>
          </a:p>
        </p:txBody>
      </p:sp>
      <p:sp>
        <p:nvSpPr>
          <p:cNvPr id="67" name="テキスト ボックス 66">
            <a:extLst>
              <a:ext uri="{FF2B5EF4-FFF2-40B4-BE49-F238E27FC236}">
                <a16:creationId xmlns:a16="http://schemas.microsoft.com/office/drawing/2014/main" id="{50FB51DC-AD0F-475A-ABB0-766ACCF0A11A}"/>
              </a:ext>
            </a:extLst>
          </p:cNvPr>
          <p:cNvSpPr txBox="1"/>
          <p:nvPr/>
        </p:nvSpPr>
        <p:spPr>
          <a:xfrm>
            <a:off x="5043996" y="4245005"/>
            <a:ext cx="2050742"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Height of the flipped coin</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FBD3F095-F05E-4D6C-ABA1-9EB2497BF9FF}"/>
                  </a:ext>
                </a:extLst>
              </p:cNvPr>
              <p:cNvSpPr txBox="1"/>
              <p:nvPr/>
            </p:nvSpPr>
            <p:spPr>
              <a:xfrm>
                <a:off x="301841" y="4838329"/>
                <a:ext cx="8566951" cy="1600438"/>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You can use the processes you have learnt for the normal distribution to approximate a binomial distribution under 2 conditions</a:t>
                </a:r>
              </a:p>
              <a:p>
                <a:pPr algn="ctr"/>
                <a:endParaRPr lang="en-US" sz="1400" dirty="0">
                  <a:solidFill>
                    <a:srgbClr val="0000FF"/>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0000FF"/>
                    </a:solidFill>
                    <a:latin typeface="Comic Sans MS" panose="030F0702030302020204" pitchFamily="66" charset="0"/>
                    <a:sym typeface="Wingdings" panose="05000000000000000000" pitchFamily="2" charset="2"/>
                  </a:rPr>
                  <a:t>The value of </a:t>
                </a:r>
                <a14:m>
                  <m:oMath xmlns:m="http://schemas.openxmlformats.org/officeDocument/2006/math">
                    <m:r>
                      <a:rPr lang="en-US" sz="1400" i="1" dirty="0" smtClean="0">
                        <a:solidFill>
                          <a:srgbClr val="0000FF"/>
                        </a:solidFill>
                        <a:latin typeface="Cambria Math" panose="02040503050406030204" pitchFamily="18" charset="0"/>
                        <a:sym typeface="Wingdings" panose="05000000000000000000" pitchFamily="2" charset="2"/>
                      </a:rPr>
                      <m:t>𝑛</m:t>
                    </m:r>
                  </m:oMath>
                </a14:m>
                <a:r>
                  <a:rPr lang="en-US" sz="1400" dirty="0">
                    <a:solidFill>
                      <a:srgbClr val="0000FF"/>
                    </a:solidFill>
                    <a:latin typeface="Comic Sans MS" panose="030F0702030302020204" pitchFamily="66" charset="0"/>
                    <a:sym typeface="Wingdings" panose="05000000000000000000" pitchFamily="2" charset="2"/>
                  </a:rPr>
                  <a:t> (the number of trials) must be ‘large’ (this will mean the distribution is smoother)</a:t>
                </a:r>
              </a:p>
              <a:p>
                <a:pPr marL="285750" indent="-285750" algn="ctr">
                  <a:buFont typeface="Wingdings" panose="05000000000000000000" pitchFamily="2" charset="2"/>
                  <a:buChar char="à"/>
                </a:pPr>
                <a:endParaRPr lang="en-US" sz="1400" dirty="0">
                  <a:solidFill>
                    <a:srgbClr val="0000FF"/>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0000FF"/>
                    </a:solidFill>
                    <a:latin typeface="Comic Sans MS" panose="030F0702030302020204" pitchFamily="66" charset="0"/>
                    <a:sym typeface="Wingdings" panose="05000000000000000000" pitchFamily="2" charset="2"/>
                  </a:rPr>
                  <a:t>The probability of success must be close to 0.5 (if it is not, then the distribution will not be symmetrical)</a:t>
                </a:r>
              </a:p>
            </p:txBody>
          </p:sp>
        </mc:Choice>
        <mc:Fallback xmlns="">
          <p:sp>
            <p:nvSpPr>
              <p:cNvPr id="68" name="テキスト ボックス 67">
                <a:extLst>
                  <a:ext uri="{FF2B5EF4-FFF2-40B4-BE49-F238E27FC236}">
                    <a16:creationId xmlns:a16="http://schemas.microsoft.com/office/drawing/2014/main" id="{FBD3F095-F05E-4D6C-ABA1-9EB2497BF9FF}"/>
                  </a:ext>
                </a:extLst>
              </p:cNvPr>
              <p:cNvSpPr txBox="1">
                <a:spLocks noRot="1" noChangeAspect="1" noMove="1" noResize="1" noEditPoints="1" noAdjustHandles="1" noChangeArrowheads="1" noChangeShapeType="1" noTextEdit="1"/>
              </p:cNvSpPr>
              <p:nvPr/>
            </p:nvSpPr>
            <p:spPr>
              <a:xfrm>
                <a:off x="301841" y="4838329"/>
                <a:ext cx="8566951" cy="1600438"/>
              </a:xfrm>
              <a:prstGeom prst="rect">
                <a:avLst/>
              </a:prstGeom>
              <a:blipFill>
                <a:blip r:embed="rId2"/>
                <a:stretch>
                  <a:fillRect t="-763" b="-3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96CE240E-EE3F-4C0E-BCC7-F71E2F0E8447}"/>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70" name="テキスト ボックス 69">
                <a:extLst>
                  <a:ext uri="{FF2B5EF4-FFF2-40B4-BE49-F238E27FC236}">
                    <a16:creationId xmlns:a16="http://schemas.microsoft.com/office/drawing/2014/main" id="{96CE240E-EE3F-4C0E-BCC7-F71E2F0E8447}"/>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5119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linds(horizontal)">
                                      <p:cBhvr>
                                        <p:cTn id="17" dur="500"/>
                                        <p:tgtEl>
                                          <p:spTgt spid="6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blinds(horizontal)">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linds(horizontal)">
                                      <p:cBhvr>
                                        <p:cTn id="30" dur="500"/>
                                        <p:tgtEl>
                                          <p:spTgt spid="67"/>
                                        </p:tgtEl>
                                      </p:cBhvr>
                                    </p:animEffect>
                                  </p:childTnLst>
                                </p:cTn>
                              </p:par>
                              <p:par>
                                <p:cTn id="31" presetID="3"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68">
                                            <p:txEl>
                                              <p:pRg st="0" end="0"/>
                                            </p:txEl>
                                          </p:spTgt>
                                        </p:tgtEl>
                                        <p:attrNameLst>
                                          <p:attrName>style.visibility</p:attrName>
                                        </p:attrNameLst>
                                      </p:cBhvr>
                                      <p:to>
                                        <p:strVal val="visible"/>
                                      </p:to>
                                    </p:set>
                                    <p:animEffect transition="in" filter="blinds(horizontal)">
                                      <p:cBhvr>
                                        <p:cTn id="38" dur="500"/>
                                        <p:tgtEl>
                                          <p:spTgt spid="6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8">
                                            <p:txEl>
                                              <p:pRg st="2" end="2"/>
                                            </p:txEl>
                                          </p:spTgt>
                                        </p:tgtEl>
                                        <p:attrNameLst>
                                          <p:attrName>style.visibility</p:attrName>
                                        </p:attrNameLst>
                                      </p:cBhvr>
                                      <p:to>
                                        <p:strVal val="visible"/>
                                      </p:to>
                                    </p:set>
                                    <p:animEffect transition="in" filter="blinds(horizontal)">
                                      <p:cBhvr>
                                        <p:cTn id="43" dur="500"/>
                                        <p:tgtEl>
                                          <p:spTgt spid="68">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8">
                                            <p:txEl>
                                              <p:pRg st="4" end="4"/>
                                            </p:txEl>
                                          </p:spTgt>
                                        </p:tgtEl>
                                        <p:attrNameLst>
                                          <p:attrName>style.visibility</p:attrName>
                                        </p:attrNameLst>
                                      </p:cBhvr>
                                      <p:to>
                                        <p:strVal val="visible"/>
                                      </p:to>
                                    </p:set>
                                    <p:animEffect transition="in" filter="blinds(horizontal)">
                                      <p:cBhvr>
                                        <p:cTn id="48" dur="500"/>
                                        <p:tgtEl>
                                          <p:spTgt spid="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66" grpId="0"/>
      <p:bldP spid="6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Starting with a Binomial distribution,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oMath>
                </a14:m>
                <a:endParaRPr lang="en-GB"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We are going to use a normal distribution to approximate it (for example, the binomial distribution tables you are given only go up to </a:t>
                </a:r>
                <a14:m>
                  <m:oMath xmlns:m="http://schemas.openxmlformats.org/officeDocument/2006/math">
                    <m:r>
                      <a:rPr lang="en-US" sz="1600" i="1" dirty="0" smtClean="0">
                        <a:latin typeface="Cambria Math" panose="02040503050406030204" pitchFamily="18" charset="0"/>
                        <a:sym typeface="Wingdings" panose="05000000000000000000" pitchFamily="2" charset="2"/>
                      </a:rPr>
                      <m:t>𝑛</m:t>
                    </m:r>
                    <m:r>
                      <a:rPr lang="en-US" sz="1600" i="1" dirty="0" smtClean="0">
                        <a:latin typeface="Cambria Math" panose="02040503050406030204" pitchFamily="18" charset="0"/>
                        <a:sym typeface="Wingdings" panose="05000000000000000000" pitchFamily="2" charset="2"/>
                      </a:rPr>
                      <m:t>=50</m:t>
                    </m:r>
                  </m:oMath>
                </a14:m>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rPr>
                  <a:t>So we are going to use a normal distribution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ea typeface="Cambria Math" panose="02040503050406030204" pitchFamily="18" charset="0"/>
                      </a:rPr>
                      <m:t>)</m:t>
                    </m:r>
                  </m:oMath>
                </a14:m>
                <a:endParaRPr lang="en-GB" sz="1600" dirty="0">
                  <a:latin typeface="Comic Sans MS" panose="030F0702030302020204" pitchFamily="66" charset="0"/>
                </a:endParaRPr>
              </a:p>
              <a:p>
                <a:pPr algn="ctr">
                  <a:buFont typeface="Wingdings" panose="05000000000000000000" pitchFamily="2" charset="2"/>
                  <a:buChar char="à"/>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rPr>
                  <a:t>We need to be able to get from </a:t>
                </a:r>
                <a14:m>
                  <m:oMath xmlns:m="http://schemas.openxmlformats.org/officeDocument/2006/math">
                    <m:r>
                      <a:rPr lang="en-US" sz="1600" b="0" i="1" smtClean="0">
                        <a:latin typeface="Cambria Math" panose="02040503050406030204" pitchFamily="18" charset="0"/>
                      </a:rPr>
                      <m:t>𝑛</m:t>
                    </m:r>
                  </m:oMath>
                </a14:m>
                <a:r>
                  <a:rPr lang="en-GB" sz="1600" dirty="0">
                    <a:latin typeface="Comic Sans MS" panose="030F0702030302020204" pitchFamily="66" charset="0"/>
                  </a:rPr>
                  <a:t> and </a:t>
                </a:r>
                <a14:m>
                  <m:oMath xmlns:m="http://schemas.openxmlformats.org/officeDocument/2006/math">
                    <m:r>
                      <a:rPr lang="en-GB" sz="1600" i="1" dirty="0" smtClean="0">
                        <a:latin typeface="Cambria Math" panose="02040503050406030204" pitchFamily="18" charset="0"/>
                      </a:rPr>
                      <m:t>𝑝</m:t>
                    </m:r>
                  </m:oMath>
                </a14:m>
                <a:r>
                  <a:rPr lang="en-GB" sz="1600" dirty="0">
                    <a:latin typeface="Comic Sans MS" panose="030F0702030302020204" pitchFamily="66" charset="0"/>
                  </a:rPr>
                  <a:t> to the values of </a:t>
                </a:r>
                <a14:m>
                  <m:oMath xmlns:m="http://schemas.openxmlformats.org/officeDocument/2006/math">
                    <m:r>
                      <a:rPr lang="en-GB" sz="1600" i="1" smtClean="0">
                        <a:latin typeface="Cambria Math" panose="02040503050406030204" pitchFamily="18" charset="0"/>
                        <a:ea typeface="Cambria Math" panose="02040503050406030204" pitchFamily="18" charset="0"/>
                      </a:rPr>
                      <m:t>𝜇</m:t>
                    </m:r>
                  </m:oMath>
                </a14:m>
                <a:r>
                  <a:rPr lang="en-GB" sz="1600" dirty="0">
                    <a:latin typeface="Comic Sans MS" panose="030F0702030302020204" pitchFamily="66" charset="0"/>
                  </a:rPr>
                  <a:t> and </a:t>
                </a:r>
                <a14:m>
                  <m:oMath xmlns:m="http://schemas.openxmlformats.org/officeDocument/2006/math">
                    <m:r>
                      <a:rPr lang="en-GB" sz="1600" i="1" smtClean="0">
                        <a:latin typeface="Cambria Math" panose="02040503050406030204" pitchFamily="18" charset="0"/>
                        <a:ea typeface="Cambria Math" panose="02040503050406030204" pitchFamily="18" charset="0"/>
                      </a:rPr>
                      <m:t>𝜎</m:t>
                    </m:r>
                  </m:oMath>
                </a14:m>
                <a:r>
                  <a:rPr lang="en-GB" sz="1600" dirty="0">
                    <a:latin typeface="Comic Sans MS" panose="030F0702030302020204" pitchFamily="66" charset="0"/>
                  </a:rPr>
                  <a:t> </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2"/>
                <a:stretch>
                  <a:fillRect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96CE240E-EE3F-4C0E-BCC7-F71E2F0E8447}"/>
                  </a:ext>
                </a:extLst>
              </p:cNvPr>
              <p:cNvSpPr txBox="1"/>
              <p:nvPr/>
            </p:nvSpPr>
            <p:spPr>
              <a:xfrm>
                <a:off x="0" y="0"/>
                <a:ext cx="1059456" cy="51860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70" name="テキスト ボックス 69">
                <a:extLst>
                  <a:ext uri="{FF2B5EF4-FFF2-40B4-BE49-F238E27FC236}">
                    <a16:creationId xmlns:a16="http://schemas.microsoft.com/office/drawing/2014/main" id="{96CE240E-EE3F-4C0E-BCC7-F71E2F0E8447}"/>
                  </a:ext>
                </a:extLst>
              </p:cNvPr>
              <p:cNvSpPr txBox="1">
                <a:spLocks noRot="1" noChangeAspect="1" noMove="1" noResize="1" noEditPoints="1" noAdjustHandles="1" noChangeArrowheads="1" noChangeShapeType="1" noTextEdit="1"/>
              </p:cNvSpPr>
              <p:nvPr/>
            </p:nvSpPr>
            <p:spPr>
              <a:xfrm>
                <a:off x="0" y="0"/>
                <a:ext cx="1059456" cy="518604"/>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p:sp>
        <p:nvSpPr>
          <p:cNvPr id="6" name="テキスト ボックス 5">
            <a:extLst>
              <a:ext uri="{FF2B5EF4-FFF2-40B4-BE49-F238E27FC236}">
                <a16:creationId xmlns:a16="http://schemas.microsoft.com/office/drawing/2014/main" id="{45EA8E04-08EA-41BE-B338-107F02FFC478}"/>
              </a:ext>
            </a:extLst>
          </p:cNvPr>
          <p:cNvSpPr txBox="1"/>
          <p:nvPr/>
        </p:nvSpPr>
        <p:spPr>
          <a:xfrm>
            <a:off x="3440669" y="0"/>
            <a:ext cx="3240789" cy="523220"/>
          </a:xfrm>
          <a:prstGeom prst="rect">
            <a:avLst/>
          </a:prstGeom>
          <a:solidFill>
            <a:schemeClr val="bg1"/>
          </a:solidFill>
          <a:ln w="25400">
            <a:solidFill>
              <a:schemeClr val="tx1"/>
            </a:solidFill>
          </a:ln>
        </p:spPr>
        <p:txBody>
          <a:bodyPr wrap="square" rtlCol="0">
            <a:spAutoFit/>
          </a:bodyPr>
          <a:lstStyle/>
          <a:p>
            <a:pPr algn="ctr"/>
            <a:r>
              <a:rPr lang="en-US" sz="1400" dirty="0">
                <a:latin typeface="Comic Sans MS" panose="030F0702030302020204" pitchFamily="66" charset="0"/>
              </a:rPr>
              <a:t>Using normal distribution to approximate a binomial distribution</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2EB91F21-9C3D-4718-9551-1F74BB681260}"/>
                  </a:ext>
                </a:extLst>
              </p:cNvPr>
              <p:cNvSpPr txBox="1"/>
              <p:nvPr/>
            </p:nvSpPr>
            <p:spPr>
              <a:xfrm>
                <a:off x="6681809" y="0"/>
                <a:ext cx="2462191" cy="523220"/>
              </a:xfrm>
              <a:prstGeom prst="rect">
                <a:avLst/>
              </a:prstGeom>
              <a:solidFill>
                <a:schemeClr val="bg1"/>
              </a:solidFill>
              <a:ln w="25400">
                <a:solidFill>
                  <a:schemeClr val="tx1"/>
                </a:solidFill>
              </a:ln>
            </p:spPr>
            <p:txBody>
              <a:bodyPr wrap="square" rtlCol="0">
                <a:spAutoFit/>
              </a:bodyPr>
              <a:lstStyle/>
              <a:p>
                <a:pPr marL="285750" indent="-285750">
                  <a:buFont typeface="Wingdings" panose="05000000000000000000" pitchFamily="2" charset="2"/>
                  <a:buChar char="à"/>
                </a:pPr>
                <a14:m>
                  <m:oMath xmlns:m="http://schemas.openxmlformats.org/officeDocument/2006/math">
                    <m:r>
                      <a:rPr lang="en-US" sz="1400" i="1" dirty="0" smtClean="0">
                        <a:solidFill>
                          <a:schemeClr val="tx1"/>
                        </a:solidFill>
                        <a:latin typeface="Cambria Math" panose="02040503050406030204" pitchFamily="18" charset="0"/>
                        <a:sym typeface="Wingdings" panose="05000000000000000000" pitchFamily="2" charset="2"/>
                      </a:rPr>
                      <m:t>𝑛</m:t>
                    </m:r>
                  </m:oMath>
                </a14:m>
                <a:r>
                  <a:rPr lang="en-US" sz="1400" dirty="0">
                    <a:solidFill>
                      <a:schemeClr val="tx1"/>
                    </a:solidFill>
                    <a:latin typeface="Comic Sans MS" panose="030F0702030302020204" pitchFamily="66" charset="0"/>
                    <a:sym typeface="Wingdings" panose="05000000000000000000" pitchFamily="2" charset="2"/>
                  </a:rPr>
                  <a:t> must be large</a:t>
                </a:r>
              </a:p>
              <a:p>
                <a:pPr marL="285750" indent="-285750">
                  <a:buFont typeface="Wingdings" panose="05000000000000000000" pitchFamily="2" charset="2"/>
                  <a:buChar char="à"/>
                </a:pPr>
                <a14:m>
                  <m:oMath xmlns:m="http://schemas.openxmlformats.org/officeDocument/2006/math">
                    <m:r>
                      <a:rPr lang="en-US" sz="1400" b="0" i="1" dirty="0" smtClean="0">
                        <a:solidFill>
                          <a:schemeClr val="tx1"/>
                        </a:solidFill>
                        <a:latin typeface="Cambria Math" panose="02040503050406030204" pitchFamily="18" charset="0"/>
                        <a:sym typeface="Wingdings" panose="05000000000000000000" pitchFamily="2" charset="2"/>
                      </a:rPr>
                      <m:t>𝑝</m:t>
                    </m:r>
                  </m:oMath>
                </a14:m>
                <a:r>
                  <a:rPr lang="en-US" sz="1400" dirty="0">
                    <a:solidFill>
                      <a:schemeClr val="tx1"/>
                    </a:solidFill>
                    <a:latin typeface="Comic Sans MS" panose="030F0702030302020204" pitchFamily="66" charset="0"/>
                    <a:sym typeface="Wingdings" panose="05000000000000000000" pitchFamily="2" charset="2"/>
                  </a:rPr>
                  <a:t> must be close to 0.5</a:t>
                </a:r>
                <a:endParaRPr lang="en-GB" sz="1400" dirty="0">
                  <a:solidFill>
                    <a:schemeClr val="tx1"/>
                  </a:solidFill>
                  <a:latin typeface="Comic Sans MS" panose="030F0702030302020204" pitchFamily="66" charset="0"/>
                </a:endParaRPr>
              </a:p>
            </p:txBody>
          </p:sp>
        </mc:Choice>
        <mc:Fallback xmlns="">
          <p:sp>
            <p:nvSpPr>
              <p:cNvPr id="32" name="テキスト ボックス 31">
                <a:extLst>
                  <a:ext uri="{FF2B5EF4-FFF2-40B4-BE49-F238E27FC236}">
                    <a16:creationId xmlns:a16="http://schemas.microsoft.com/office/drawing/2014/main" id="{2EB91F21-9C3D-4718-9551-1F74BB681260}"/>
                  </a:ext>
                </a:extLst>
              </p:cNvPr>
              <p:cNvSpPr txBox="1">
                <a:spLocks noRot="1" noChangeAspect="1" noMove="1" noResize="1" noEditPoints="1" noAdjustHandles="1" noChangeArrowheads="1" noChangeShapeType="1" noTextEdit="1"/>
              </p:cNvSpPr>
              <p:nvPr/>
            </p:nvSpPr>
            <p:spPr>
              <a:xfrm>
                <a:off x="6681809" y="0"/>
                <a:ext cx="2462191" cy="523220"/>
              </a:xfrm>
              <a:prstGeom prst="rect">
                <a:avLst/>
              </a:prstGeom>
              <a:blipFill>
                <a:blip r:embed="rId4"/>
                <a:stretch>
                  <a:fillRect b="-7778"/>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BC1D1E56-A3C6-41D2-89CA-FF0C47FC5D8E}"/>
                  </a:ext>
                </a:extLst>
              </p:cNvPr>
              <p:cNvSpPr txBox="1"/>
              <p:nvPr/>
            </p:nvSpPr>
            <p:spPr>
              <a:xfrm>
                <a:off x="4259875" y="1530036"/>
                <a:ext cx="1708673" cy="307777"/>
              </a:xfrm>
              <a:prstGeom prst="rect">
                <a:avLst/>
              </a:prstGeom>
              <a:noFill/>
            </p:spPr>
            <p:txBody>
              <a:bodyPr wrap="none" rtlCol="0">
                <a:spAutoFit/>
              </a:bodyPr>
              <a:lstStyle/>
              <a:p>
                <a:r>
                  <a:rPr lang="en-US" sz="1400" dirty="0">
                    <a:latin typeface="Comic Sans MS" panose="030F0702030302020204" pitchFamily="66" charset="0"/>
                  </a:rPr>
                  <a:t>Let </a:t>
                </a:r>
                <a14:m>
                  <m:oMath xmlns:m="http://schemas.openxmlformats.org/officeDocument/2006/math">
                    <m:r>
                      <a:rPr lang="en-US" sz="1400" b="0" i="1" smtClean="0">
                        <a:latin typeface="Cambria Math" panose="02040503050406030204" pitchFamily="18" charset="0"/>
                      </a:rPr>
                      <m:t>𝑋</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𝐵</m:t>
                    </m:r>
                    <m:r>
                      <a:rPr lang="en-US" sz="1400" b="0" i="1" smtClean="0">
                        <a:latin typeface="Cambria Math" panose="02040503050406030204" pitchFamily="18" charset="0"/>
                        <a:ea typeface="Cambria Math" panose="02040503050406030204" pitchFamily="18" charset="0"/>
                      </a:rPr>
                      <m:t>(100,0.45)</m:t>
                    </m:r>
                  </m:oMath>
                </a14:m>
                <a:endParaRPr lang="en-GB" sz="1400" dirty="0">
                  <a:latin typeface="Comic Sans MS" panose="030F0702030302020204" pitchFamily="66" charset="0"/>
                </a:endParaRPr>
              </a:p>
            </p:txBody>
          </p:sp>
        </mc:Choice>
        <mc:Fallback xmlns="">
          <p:sp>
            <p:nvSpPr>
              <p:cNvPr id="7" name="テキスト ボックス 6">
                <a:extLst>
                  <a:ext uri="{FF2B5EF4-FFF2-40B4-BE49-F238E27FC236}">
                    <a16:creationId xmlns:a16="http://schemas.microsoft.com/office/drawing/2014/main" id="{BC1D1E56-A3C6-41D2-89CA-FF0C47FC5D8E}"/>
                  </a:ext>
                </a:extLst>
              </p:cNvPr>
              <p:cNvSpPr txBox="1">
                <a:spLocks noRot="1" noChangeAspect="1" noMove="1" noResize="1" noEditPoints="1" noAdjustHandles="1" noChangeArrowheads="1" noChangeShapeType="1" noTextEdit="1"/>
              </p:cNvSpPr>
              <p:nvPr/>
            </p:nvSpPr>
            <p:spPr>
              <a:xfrm>
                <a:off x="4259875" y="1530036"/>
                <a:ext cx="1708673" cy="307777"/>
              </a:xfrm>
              <a:prstGeom prst="rect">
                <a:avLst/>
              </a:prstGeom>
              <a:blipFill>
                <a:blip r:embed="rId5"/>
                <a:stretch>
                  <a:fillRect l="-1071" t="-400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3F99BA4F-6617-48A0-BA6C-245F008A4A28}"/>
                  </a:ext>
                </a:extLst>
              </p:cNvPr>
              <p:cNvSpPr txBox="1"/>
              <p:nvPr/>
            </p:nvSpPr>
            <p:spPr>
              <a:xfrm>
                <a:off x="4201599" y="1911249"/>
                <a:ext cx="4409038" cy="2246769"/>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a:t>
                </a:r>
                <a14:m>
                  <m:oMath xmlns:m="http://schemas.openxmlformats.org/officeDocument/2006/math">
                    <m:r>
                      <a:rPr lang="en-US" sz="1400" i="1" dirty="0" smtClean="0">
                        <a:solidFill>
                          <a:srgbClr val="FF0000"/>
                        </a:solidFill>
                        <a:latin typeface="Cambria Math" panose="02040503050406030204" pitchFamily="18" charset="0"/>
                        <a:sym typeface="Wingdings" panose="05000000000000000000" pitchFamily="2" charset="2"/>
                      </a:rPr>
                      <m:t>𝑋</m:t>
                    </m:r>
                  </m:oMath>
                </a14:m>
                <a:r>
                  <a:rPr lang="en-US" sz="1400" dirty="0">
                    <a:solidFill>
                      <a:srgbClr val="FF0000"/>
                    </a:solidFill>
                    <a:latin typeface="Comic Sans MS" panose="030F0702030302020204" pitchFamily="66" charset="0"/>
                    <a:sym typeface="Wingdings" panose="05000000000000000000" pitchFamily="2" charset="2"/>
                  </a:rPr>
                  <a:t> is binomially distributed, we are doing 100 trials with a 0.45 chance of success on each trial</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Therefore, we would expect that on average, we get </a:t>
                </a:r>
                <a14:m>
                  <m:oMath xmlns:m="http://schemas.openxmlformats.org/officeDocument/2006/math">
                    <m:r>
                      <a:rPr lang="en-US" sz="1400" b="0" i="1" smtClean="0">
                        <a:solidFill>
                          <a:srgbClr val="FF0000"/>
                        </a:solidFill>
                        <a:latin typeface="Cambria Math" panose="02040503050406030204" pitchFamily="18" charset="0"/>
                        <a:sym typeface="Wingdings" panose="05000000000000000000" pitchFamily="2" charset="2"/>
                      </a:rPr>
                      <m:t>100</m:t>
                    </m:r>
                    <m:r>
                      <a:rPr lang="en-US" sz="14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×0.45=45</m:t>
                    </m:r>
                  </m:oMath>
                </a14:m>
                <a:r>
                  <a:rPr lang="en-GB" sz="1400" dirty="0">
                    <a:solidFill>
                      <a:srgbClr val="FF0000"/>
                    </a:solidFill>
                    <a:latin typeface="Comic Sans MS" panose="030F0702030302020204" pitchFamily="66" charset="0"/>
                  </a:rPr>
                  <a:t> successes</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rPr>
                  <a:t>S</a:t>
                </a:r>
                <a:r>
                  <a:rPr lang="en-GB" sz="1400" dirty="0">
                    <a:solidFill>
                      <a:srgbClr val="FF0000"/>
                    </a:solidFill>
                    <a:latin typeface="Comic Sans MS" panose="030F0702030302020204" pitchFamily="66" charset="0"/>
                  </a:rPr>
                  <a:t>o the ‘mean’ is the product of </a:t>
                </a:r>
                <a14:m>
                  <m:oMath xmlns:m="http://schemas.openxmlformats.org/officeDocument/2006/math">
                    <m:r>
                      <a:rPr lang="en-GB" sz="1400" i="1" dirty="0" smtClean="0">
                        <a:solidFill>
                          <a:srgbClr val="FF0000"/>
                        </a:solidFill>
                        <a:latin typeface="Cambria Math" panose="02040503050406030204" pitchFamily="18" charset="0"/>
                      </a:rPr>
                      <m:t>𝑛</m:t>
                    </m:r>
                  </m:oMath>
                </a14:m>
                <a:r>
                  <a:rPr lang="en-GB" sz="1400" dirty="0">
                    <a:solidFill>
                      <a:srgbClr val="FF0000"/>
                    </a:solidFill>
                    <a:latin typeface="Comic Sans MS" panose="030F0702030302020204" pitchFamily="66" charset="0"/>
                  </a:rPr>
                  <a:t> and </a:t>
                </a:r>
                <a14:m>
                  <m:oMath xmlns:m="http://schemas.openxmlformats.org/officeDocument/2006/math">
                    <m:r>
                      <a:rPr lang="en-GB" sz="1400" i="1" dirty="0" smtClean="0">
                        <a:solidFill>
                          <a:srgbClr val="FF0000"/>
                        </a:solidFill>
                        <a:latin typeface="Cambria Math" panose="02040503050406030204" pitchFamily="18" charset="0"/>
                      </a:rPr>
                      <m:t>𝑝</m:t>
                    </m:r>
                  </m:oMath>
                </a14:m>
                <a:endParaRPr lang="en-GB" sz="1400" dirty="0">
                  <a:solidFill>
                    <a:srgbClr val="FF0000"/>
                  </a:solidFill>
                  <a:latin typeface="Comic Sans MS" panose="030F0702030302020204" pitchFamily="66" charset="0"/>
                </a:endParaRP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rPr>
                  <a:t>Therefore, </a:t>
                </a:r>
                <a14:m>
                  <m:oMath xmlns:m="http://schemas.openxmlformats.org/officeDocument/2006/math">
                    <m:r>
                      <a:rPr lang="en-US" sz="1400" i="1" smtClean="0">
                        <a:solidFill>
                          <a:srgbClr val="FF0000"/>
                        </a:solidFill>
                        <a:latin typeface="Cambria Math" panose="02040503050406030204" pitchFamily="18" charset="0"/>
                        <a:ea typeface="Cambria Math" panose="02040503050406030204" pitchFamily="18" charset="0"/>
                      </a:rPr>
                      <m:t>𝜇</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𝑛𝑝</m:t>
                    </m:r>
                  </m:oMath>
                </a14:m>
                <a:endParaRPr lang="en-GB" sz="1400" dirty="0">
                  <a:solidFill>
                    <a:srgbClr val="FF0000"/>
                  </a:solidFill>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3F99BA4F-6617-48A0-BA6C-245F008A4A28}"/>
                  </a:ext>
                </a:extLst>
              </p:cNvPr>
              <p:cNvSpPr txBox="1">
                <a:spLocks noRot="1" noChangeAspect="1" noMove="1" noResize="1" noEditPoints="1" noAdjustHandles="1" noChangeArrowheads="1" noChangeShapeType="1" noTextEdit="1"/>
              </p:cNvSpPr>
              <p:nvPr/>
            </p:nvSpPr>
            <p:spPr>
              <a:xfrm>
                <a:off x="4201599" y="1911249"/>
                <a:ext cx="4409038" cy="2246769"/>
              </a:xfrm>
              <a:prstGeom prst="rect">
                <a:avLst/>
              </a:prstGeom>
              <a:blipFill>
                <a:blip r:embed="rId6"/>
                <a:stretch>
                  <a:fillRect l="-138" t="-543" r="-967" b="-19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AFAFEFF6-A4F9-4C79-9748-F61248476859}"/>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18" name="テキスト ボックス 17">
                <a:extLst>
                  <a:ext uri="{FF2B5EF4-FFF2-40B4-BE49-F238E27FC236}">
                    <a16:creationId xmlns:a16="http://schemas.microsoft.com/office/drawing/2014/main" id="{AFAFEFF6-A4F9-4C79-9748-F61248476859}"/>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7"/>
                <a:stretch>
                  <a:fillRect l="-5512" r="-5512" b="-18000"/>
                </a:stretch>
              </a:blipFill>
              <a:ln w="25400">
                <a:solidFill>
                  <a:schemeClr val="tx1"/>
                </a:solidFill>
              </a:ln>
            </p:spPr>
            <p:txBody>
              <a:bodyPr/>
              <a:lstStyle/>
              <a:p>
                <a:r>
                  <a:rPr lang="en-GB">
                    <a:noFill/>
                  </a:rPr>
                  <a:t> </a:t>
                </a:r>
              </a:p>
            </p:txBody>
          </p:sp>
        </mc:Fallback>
      </mc:AlternateContent>
      <p:sp>
        <p:nvSpPr>
          <p:cNvPr id="11" name="テキスト ボックス 10">
            <a:extLst>
              <a:ext uri="{FF2B5EF4-FFF2-40B4-BE49-F238E27FC236}">
                <a16:creationId xmlns:a16="http://schemas.microsoft.com/office/drawing/2014/main" id="{5B943C1A-4B32-4695-96AF-833C9B72222A}"/>
              </a:ext>
            </a:extLst>
          </p:cNvPr>
          <p:cNvSpPr txBox="1"/>
          <p:nvPr/>
        </p:nvSpPr>
        <p:spPr>
          <a:xfrm>
            <a:off x="4219354" y="4859806"/>
            <a:ext cx="4409038" cy="1169551"/>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Finding a relationship for the standard deviation is much more difficult to understand…</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We will need to clarify some statements first…</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354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blinds(horizontal)">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4">
                                            <p:txEl>
                                              <p:pRg st="2" end="2"/>
                                            </p:txEl>
                                          </p:spTgt>
                                        </p:tgtEl>
                                        <p:attrNameLst>
                                          <p:attrName>style.visibility</p:attrName>
                                        </p:attrNameLst>
                                      </p:cBhvr>
                                      <p:to>
                                        <p:strVal val="visible"/>
                                      </p:to>
                                    </p:set>
                                    <p:animEffect transition="in" filter="blinds(horizontal)">
                                      <p:cBhvr>
                                        <p:cTn id="32" dur="500"/>
                                        <p:tgtEl>
                                          <p:spTgt spid="3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4">
                                            <p:txEl>
                                              <p:pRg st="4" end="4"/>
                                            </p:txEl>
                                          </p:spTgt>
                                        </p:tgtEl>
                                        <p:attrNameLst>
                                          <p:attrName>style.visibility</p:attrName>
                                        </p:attrNameLst>
                                      </p:cBhvr>
                                      <p:to>
                                        <p:strVal val="visible"/>
                                      </p:to>
                                    </p:set>
                                    <p:animEffect transition="in" filter="blinds(horizontal)">
                                      <p:cBhvr>
                                        <p:cTn id="37" dur="500"/>
                                        <p:tgtEl>
                                          <p:spTgt spid="3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4">
                                            <p:txEl>
                                              <p:pRg st="6" end="6"/>
                                            </p:txEl>
                                          </p:spTgt>
                                        </p:tgtEl>
                                        <p:attrNameLst>
                                          <p:attrName>style.visibility</p:attrName>
                                        </p:attrNameLst>
                                      </p:cBhvr>
                                      <p:to>
                                        <p:strVal val="visible"/>
                                      </p:to>
                                    </p:set>
                                    <p:animEffect transition="in" filter="blinds(horizontal)">
                                      <p:cBhvr>
                                        <p:cTn id="42" dur="500"/>
                                        <p:tgtEl>
                                          <p:spTgt spid="3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blinds(horizontal)">
                                      <p:cBhvr>
                                        <p:cTn id="52" dur="500"/>
                                        <p:tgtEl>
                                          <p:spTgt spid="1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Effect transition="in" filter="blinds(horizontal)">
                                      <p:cBhvr>
                                        <p:cTn id="5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expected value of a set of data is essentially its mean.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Imagine we had a normal unbiased 6 sided dice. If we rolled it 60 times we would expect to get 10 of each number.</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Let </a:t>
                </a:r>
                <a14:m>
                  <m:oMath xmlns:m="http://schemas.openxmlformats.org/officeDocument/2006/math">
                    <m:r>
                      <a:rPr lang="en-US" sz="1600" i="1" dirty="0" smtClean="0">
                        <a:latin typeface="Cambria Math" panose="02040503050406030204" pitchFamily="18" charset="0"/>
                      </a:rPr>
                      <m:t>𝑥</m:t>
                    </m:r>
                  </m:oMath>
                </a14:m>
                <a:r>
                  <a:rPr lang="en-US" sz="1600" dirty="0">
                    <a:latin typeface="Comic Sans MS" panose="030F0702030302020204" pitchFamily="66" charset="0"/>
                  </a:rPr>
                  <a:t> be the number we get when rolling the dice, </a:t>
                </a:r>
                <a14:m>
                  <m:oMath xmlns:m="http://schemas.openxmlformats.org/officeDocument/2006/math">
                    <m:r>
                      <a:rPr lang="en-US" sz="1600" i="1" dirty="0" smtClean="0">
                        <a:latin typeface="Cambria Math" panose="02040503050406030204" pitchFamily="18" charset="0"/>
                      </a:rPr>
                      <m:t>𝑓</m:t>
                    </m:r>
                  </m:oMath>
                </a14:m>
                <a:r>
                  <a:rPr lang="en-US" sz="1600" dirty="0">
                    <a:latin typeface="Comic Sans MS" panose="030F0702030302020204" pitchFamily="66" charset="0"/>
                  </a:rPr>
                  <a:t> be the frequency of that number, and </a:t>
                </a:r>
                <a14:m>
                  <m:oMath xmlns:m="http://schemas.openxmlformats.org/officeDocument/2006/math">
                    <m:r>
                      <a:rPr lang="en-US" sz="1600" i="1" dirty="0" smtClean="0">
                        <a:latin typeface="Cambria Math" panose="02040503050406030204" pitchFamily="18" charset="0"/>
                      </a:rPr>
                      <m:t>𝑛</m:t>
                    </m:r>
                  </m:oMath>
                </a14:m>
                <a:r>
                  <a:rPr lang="en-US" sz="1600" dirty="0">
                    <a:latin typeface="Comic Sans MS" panose="030F0702030302020204" pitchFamily="66" charset="0"/>
                  </a:rPr>
                  <a:t> be the total number of trials</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2"/>
                <a:stretch>
                  <a:fillRect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graphicFrame>
            <p:nvGraphicFramePr>
              <p:cNvPr id="5" name="表 4">
                <a:extLst>
                  <a:ext uri="{FF2B5EF4-FFF2-40B4-BE49-F238E27FC236}">
                    <a16:creationId xmlns:a16="http://schemas.microsoft.com/office/drawing/2014/main" id="{9A5D17D3-F28C-4507-97DE-329A0C52EB6E}"/>
                  </a:ext>
                </a:extLst>
              </p:cNvPr>
              <p:cNvGraphicFramePr>
                <a:graphicFrameLocks noGrp="1"/>
              </p:cNvGraphicFramePr>
              <p:nvPr>
                <p:extLst>
                  <p:ext uri="{D42A27DB-BD31-4B8C-83A1-F6EECF244321}">
                    <p14:modId xmlns:p14="http://schemas.microsoft.com/office/powerpoint/2010/main" val="1321080770"/>
                  </p:ext>
                </p:extLst>
              </p:nvPr>
            </p:nvGraphicFramePr>
            <p:xfrm>
              <a:off x="4172505" y="1429305"/>
              <a:ext cx="3178206" cy="2181837"/>
            </p:xfrm>
            <a:graphic>
              <a:graphicData uri="http://schemas.openxmlformats.org/drawingml/2006/table">
                <a:tbl>
                  <a:tblPr firstRow="1" bandRow="1">
                    <a:tableStyleId>{2D5ABB26-0587-4C30-8999-92F81FD0307C}</a:tableStyleId>
                  </a:tblPr>
                  <a:tblGrid>
                    <a:gridCol w="1059402">
                      <a:extLst>
                        <a:ext uri="{9D8B030D-6E8A-4147-A177-3AD203B41FA5}">
                          <a16:colId xmlns:a16="http://schemas.microsoft.com/office/drawing/2014/main" val="195298870"/>
                        </a:ext>
                      </a:extLst>
                    </a:gridCol>
                    <a:gridCol w="1059402">
                      <a:extLst>
                        <a:ext uri="{9D8B030D-6E8A-4147-A177-3AD203B41FA5}">
                          <a16:colId xmlns:a16="http://schemas.microsoft.com/office/drawing/2014/main" val="1353737287"/>
                        </a:ext>
                      </a:extLst>
                    </a:gridCol>
                    <a:gridCol w="1059402">
                      <a:extLst>
                        <a:ext uri="{9D8B030D-6E8A-4147-A177-3AD203B41FA5}">
                          <a16:colId xmlns:a16="http://schemas.microsoft.com/office/drawing/2014/main" val="287908487"/>
                        </a:ext>
                      </a:extLst>
                    </a:gridCol>
                  </a:tblGrid>
                  <a:tr h="311691">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𝑥</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𝑓</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𝑓𝑥</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50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Choice>
        <mc:Fallback xmlns="">
          <p:graphicFrame>
            <p:nvGraphicFramePr>
              <p:cNvPr id="5" name="表 4">
                <a:extLst>
                  <a:ext uri="{FF2B5EF4-FFF2-40B4-BE49-F238E27FC236}">
                    <a16:creationId xmlns:a16="http://schemas.microsoft.com/office/drawing/2014/main" id="{9A5D17D3-F28C-4507-97DE-329A0C52EB6E}"/>
                  </a:ext>
                </a:extLst>
              </p:cNvPr>
              <p:cNvGraphicFramePr>
                <a:graphicFrameLocks noGrp="1"/>
              </p:cNvGraphicFramePr>
              <p:nvPr>
                <p:extLst>
                  <p:ext uri="{D42A27DB-BD31-4B8C-83A1-F6EECF244321}">
                    <p14:modId xmlns:p14="http://schemas.microsoft.com/office/powerpoint/2010/main" val="1321080770"/>
                  </p:ext>
                </p:extLst>
              </p:nvPr>
            </p:nvGraphicFramePr>
            <p:xfrm>
              <a:off x="4172505" y="1429305"/>
              <a:ext cx="3178206" cy="2181837"/>
            </p:xfrm>
            <a:graphic>
              <a:graphicData uri="http://schemas.openxmlformats.org/drawingml/2006/table">
                <a:tbl>
                  <a:tblPr firstRow="1" bandRow="1">
                    <a:tableStyleId>{2D5ABB26-0587-4C30-8999-92F81FD0307C}</a:tableStyleId>
                  </a:tblPr>
                  <a:tblGrid>
                    <a:gridCol w="1059402">
                      <a:extLst>
                        <a:ext uri="{9D8B030D-6E8A-4147-A177-3AD203B41FA5}">
                          <a16:colId xmlns:a16="http://schemas.microsoft.com/office/drawing/2014/main" val="195298870"/>
                        </a:ext>
                      </a:extLst>
                    </a:gridCol>
                    <a:gridCol w="1059402">
                      <a:extLst>
                        <a:ext uri="{9D8B030D-6E8A-4147-A177-3AD203B41FA5}">
                          <a16:colId xmlns:a16="http://schemas.microsoft.com/office/drawing/2014/main" val="1353737287"/>
                        </a:ext>
                      </a:extLst>
                    </a:gridCol>
                    <a:gridCol w="1059402">
                      <a:extLst>
                        <a:ext uri="{9D8B030D-6E8A-4147-A177-3AD203B41FA5}">
                          <a16:colId xmlns:a16="http://schemas.microsoft.com/office/drawing/2014/main" val="287908487"/>
                        </a:ext>
                      </a:extLst>
                    </a:gridCol>
                  </a:tblGrid>
                  <a:tr h="31169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75" t="-1961" r="-201149" b="-6215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1961" r="-101149" b="-6215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1961" r="-1149" b="-621569"/>
                          </a:stretch>
                        </a:blipFill>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50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4A20760B-0D8B-49B3-99B9-9519582E66FD}"/>
                  </a:ext>
                </a:extLst>
              </p:cNvPr>
              <p:cNvSpPr txBox="1"/>
              <p:nvPr/>
            </p:nvSpPr>
            <p:spPr>
              <a:xfrm>
                <a:off x="5397623" y="3746376"/>
                <a:ext cx="69281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𝑛</m:t>
                      </m:r>
                      <m:r>
                        <a:rPr lang="en-US" sz="1200" b="0" i="1" smtClean="0">
                          <a:latin typeface="Cambria Math" panose="02040503050406030204" pitchFamily="18" charset="0"/>
                        </a:rPr>
                        <m:t>=60</m:t>
                      </m:r>
                    </m:oMath>
                  </m:oMathPara>
                </a14:m>
                <a:endParaRPr lang="en-GB" sz="1200" dirty="0">
                  <a:latin typeface="Comic Sans MS" panose="030F0702030302020204" pitchFamily="66" charset="0"/>
                </a:endParaRPr>
              </a:p>
            </p:txBody>
          </p:sp>
        </mc:Choice>
        <mc:Fallback xmlns="">
          <p:sp>
            <p:nvSpPr>
              <p:cNvPr id="8" name="テキスト ボックス 7">
                <a:extLst>
                  <a:ext uri="{FF2B5EF4-FFF2-40B4-BE49-F238E27FC236}">
                    <a16:creationId xmlns:a16="http://schemas.microsoft.com/office/drawing/2014/main" id="{4A20760B-0D8B-49B3-99B9-9519582E66FD}"/>
                  </a:ext>
                </a:extLst>
              </p:cNvPr>
              <p:cNvSpPr txBox="1">
                <a:spLocks noRot="1" noChangeAspect="1" noMove="1" noResize="1" noEditPoints="1" noAdjustHandles="1" noChangeArrowheads="1" noChangeShapeType="1" noTextEdit="1"/>
              </p:cNvSpPr>
              <p:nvPr/>
            </p:nvSpPr>
            <p:spPr>
              <a:xfrm>
                <a:off x="5397623" y="3746376"/>
                <a:ext cx="692818" cy="2769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05176AF9-8C13-419F-8ED9-3AE8D392E583}"/>
                  </a:ext>
                </a:extLst>
              </p:cNvPr>
              <p:cNvSpPr txBox="1"/>
              <p:nvPr/>
            </p:nvSpPr>
            <p:spPr>
              <a:xfrm>
                <a:off x="4403324" y="4270158"/>
                <a:ext cx="1239506" cy="457818"/>
              </a:xfrm>
              <a:prstGeom prst="rect">
                <a:avLst/>
              </a:prstGeom>
              <a:noFill/>
            </p:spPr>
            <p:txBody>
              <a:bodyPr wrap="none" rtlCol="0">
                <a:spAutoFit/>
              </a:bodyPr>
              <a:lstStyle/>
              <a:p>
                <a:r>
                  <a:rPr lang="en-US" sz="1600" dirty="0">
                    <a:latin typeface="Comic Sans MS" panose="030F0702030302020204" pitchFamily="66" charset="0"/>
                  </a:rPr>
                  <a:t>Mean = </a:t>
                </a:r>
                <a14:m>
                  <m:oMath xmlns:m="http://schemas.openxmlformats.org/officeDocument/2006/math">
                    <m:f>
                      <m:fPr>
                        <m:ctrlPr>
                          <a:rPr lang="en-US" sz="1600" i="1" smtClean="0">
                            <a:latin typeface="Cambria Math" panose="02040503050406030204" pitchFamily="18" charset="0"/>
                          </a:rPr>
                        </m:ctrlPr>
                      </m:fPr>
                      <m:num>
                        <m:nary>
                          <m:naryPr>
                            <m:chr m:val="∑"/>
                            <m:subHide m:val="on"/>
                            <m:supHide m:val="on"/>
                            <m:ctrlPr>
                              <a:rPr lang="en-US" sz="1600" i="1" smtClean="0">
                                <a:latin typeface="Cambria Math" panose="02040503050406030204" pitchFamily="18" charset="0"/>
                              </a:rPr>
                            </m:ctrlPr>
                          </m:naryPr>
                          <m:sub/>
                          <m:sup/>
                          <m:e>
                            <m:r>
                              <a:rPr lang="en-US" sz="1600" b="0" i="1" smtClean="0">
                                <a:latin typeface="Cambria Math" panose="02040503050406030204" pitchFamily="18" charset="0"/>
                              </a:rPr>
                              <m:t>𝑓𝑥</m:t>
                            </m:r>
                          </m:e>
                        </m:nary>
                      </m:num>
                      <m:den>
                        <m:r>
                          <a:rPr lang="en-US" sz="1600" b="0" i="1" smtClean="0">
                            <a:latin typeface="Cambria Math" panose="02040503050406030204" pitchFamily="18" charset="0"/>
                          </a:rPr>
                          <m:t>𝑛</m:t>
                        </m:r>
                      </m:den>
                    </m:f>
                  </m:oMath>
                </a14:m>
                <a:endParaRPr lang="en-GB" sz="1600" dirty="0">
                  <a:latin typeface="Comic Sans MS" panose="030F0702030302020204" pitchFamily="66" charset="0"/>
                </a:endParaRPr>
              </a:p>
            </p:txBody>
          </p:sp>
        </mc:Choice>
        <mc:Fallback xmlns="">
          <p:sp>
            <p:nvSpPr>
              <p:cNvPr id="9" name="テキスト ボックス 8">
                <a:extLst>
                  <a:ext uri="{FF2B5EF4-FFF2-40B4-BE49-F238E27FC236}">
                    <a16:creationId xmlns:a16="http://schemas.microsoft.com/office/drawing/2014/main" id="{05176AF9-8C13-419F-8ED9-3AE8D392E583}"/>
                  </a:ext>
                </a:extLst>
              </p:cNvPr>
              <p:cNvSpPr txBox="1">
                <a:spLocks noRot="1" noChangeAspect="1" noMove="1" noResize="1" noEditPoints="1" noAdjustHandles="1" noChangeArrowheads="1" noChangeShapeType="1" noTextEdit="1"/>
              </p:cNvSpPr>
              <p:nvPr/>
            </p:nvSpPr>
            <p:spPr>
              <a:xfrm>
                <a:off x="4403324" y="4270158"/>
                <a:ext cx="1239506" cy="457818"/>
              </a:xfrm>
              <a:prstGeom prst="rect">
                <a:avLst/>
              </a:prstGeom>
              <a:blipFill>
                <a:blip r:embed="rId5"/>
                <a:stretch>
                  <a:fillRect l="-2451" t="-56579" r="-19118" b="-473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85335085-42BC-46ED-8A05-C8DC6FE74B0C}"/>
                  </a:ext>
                </a:extLst>
              </p:cNvPr>
              <p:cNvSpPr txBox="1"/>
              <p:nvPr/>
            </p:nvSpPr>
            <p:spPr>
              <a:xfrm>
                <a:off x="6267634" y="3613212"/>
                <a:ext cx="1088055" cy="5395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200" i="1" smtClean="0">
                              <a:latin typeface="Cambria Math" panose="02040503050406030204" pitchFamily="18" charset="0"/>
                            </a:rPr>
                          </m:ctrlPr>
                        </m:naryPr>
                        <m:sub/>
                        <m:sup/>
                        <m:e>
                          <m:r>
                            <a:rPr lang="en-US" sz="1200" b="0" i="1" smtClean="0">
                              <a:latin typeface="Cambria Math" panose="02040503050406030204" pitchFamily="18" charset="0"/>
                            </a:rPr>
                            <m:t>𝑓𝑥</m:t>
                          </m:r>
                          <m:r>
                            <a:rPr lang="en-US" sz="1200" b="0" i="1" smtClean="0">
                              <a:latin typeface="Cambria Math" panose="02040503050406030204" pitchFamily="18" charset="0"/>
                            </a:rPr>
                            <m:t>=210</m:t>
                          </m:r>
                        </m:e>
                      </m:nary>
                    </m:oMath>
                  </m:oMathPara>
                </a14:m>
                <a:endParaRPr lang="en-GB" sz="1200" dirty="0">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85335085-42BC-46ED-8A05-C8DC6FE74B0C}"/>
                  </a:ext>
                </a:extLst>
              </p:cNvPr>
              <p:cNvSpPr txBox="1">
                <a:spLocks noRot="1" noChangeAspect="1" noMove="1" noResize="1" noEditPoints="1" noAdjustHandles="1" noChangeArrowheads="1" noChangeShapeType="1" noTextEdit="1"/>
              </p:cNvSpPr>
              <p:nvPr/>
            </p:nvSpPr>
            <p:spPr>
              <a:xfrm>
                <a:off x="6267634" y="3613212"/>
                <a:ext cx="1088055" cy="539571"/>
              </a:xfrm>
              <a:prstGeom prst="rect">
                <a:avLst/>
              </a:prstGeom>
              <a:blipFill>
                <a:blip r:embed="rId6"/>
                <a:stretch>
                  <a:fillRect l="-42458" t="-117045" r="-34637" b="-16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2CA3030A-6F96-499F-B623-6A4948F8DFD7}"/>
                  </a:ext>
                </a:extLst>
              </p:cNvPr>
              <p:cNvSpPr txBox="1"/>
              <p:nvPr/>
            </p:nvSpPr>
            <p:spPr>
              <a:xfrm>
                <a:off x="4412202" y="4882717"/>
                <a:ext cx="1176925" cy="442044"/>
              </a:xfrm>
              <a:prstGeom prst="rect">
                <a:avLst/>
              </a:prstGeom>
              <a:noFill/>
            </p:spPr>
            <p:txBody>
              <a:bodyPr wrap="none" rtlCol="0">
                <a:spAutoFit/>
              </a:bodyPr>
              <a:lstStyle/>
              <a:p>
                <a:r>
                  <a:rPr lang="en-US" sz="1600" dirty="0">
                    <a:latin typeface="Comic Sans MS" panose="030F0702030302020204" pitchFamily="66" charset="0"/>
                  </a:rPr>
                  <a:t>Mean = </a:t>
                </a: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210</m:t>
                        </m:r>
                      </m:num>
                      <m:den>
                        <m:r>
                          <a:rPr lang="en-US" sz="1600" b="0" i="1" smtClean="0">
                            <a:latin typeface="Cambria Math" panose="02040503050406030204" pitchFamily="18" charset="0"/>
                          </a:rPr>
                          <m:t>60</m:t>
                        </m:r>
                      </m:den>
                    </m:f>
                  </m:oMath>
                </a14:m>
                <a:endParaRPr lang="en-GB" sz="1600" dirty="0">
                  <a:latin typeface="Comic Sans MS" panose="030F0702030302020204" pitchFamily="66" charset="0"/>
                </a:endParaRPr>
              </a:p>
            </p:txBody>
          </p:sp>
        </mc:Choice>
        <mc:Fallback xmlns="">
          <p:sp>
            <p:nvSpPr>
              <p:cNvPr id="20" name="テキスト ボックス 19">
                <a:extLst>
                  <a:ext uri="{FF2B5EF4-FFF2-40B4-BE49-F238E27FC236}">
                    <a16:creationId xmlns:a16="http://schemas.microsoft.com/office/drawing/2014/main" id="{2CA3030A-6F96-499F-B623-6A4948F8DFD7}"/>
                  </a:ext>
                </a:extLst>
              </p:cNvPr>
              <p:cNvSpPr txBox="1">
                <a:spLocks noRot="1" noChangeAspect="1" noMove="1" noResize="1" noEditPoints="1" noAdjustHandles="1" noChangeArrowheads="1" noChangeShapeType="1" noTextEdit="1"/>
              </p:cNvSpPr>
              <p:nvPr/>
            </p:nvSpPr>
            <p:spPr>
              <a:xfrm>
                <a:off x="4412202" y="4882717"/>
                <a:ext cx="1176925" cy="442044"/>
              </a:xfrm>
              <a:prstGeom prst="rect">
                <a:avLst/>
              </a:prstGeom>
              <a:blipFill>
                <a:blip r:embed="rId7"/>
                <a:stretch>
                  <a:fillRect l="-3109" b="-69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0FDE7960-07C6-45CD-8510-29CB5AD648EA}"/>
                  </a:ext>
                </a:extLst>
              </p:cNvPr>
              <p:cNvSpPr txBox="1"/>
              <p:nvPr/>
            </p:nvSpPr>
            <p:spPr>
              <a:xfrm>
                <a:off x="4412202" y="5521910"/>
                <a:ext cx="1186543" cy="338554"/>
              </a:xfrm>
              <a:prstGeom prst="rect">
                <a:avLst/>
              </a:prstGeom>
              <a:noFill/>
            </p:spPr>
            <p:txBody>
              <a:bodyPr wrap="none" rtlCol="0">
                <a:spAutoFit/>
              </a:bodyPr>
              <a:lstStyle/>
              <a:p>
                <a:r>
                  <a:rPr lang="en-US" sz="1600" dirty="0">
                    <a:latin typeface="Comic Sans MS" panose="030F0702030302020204" pitchFamily="66" charset="0"/>
                  </a:rPr>
                  <a:t>Mean = </a:t>
                </a:r>
                <a14:m>
                  <m:oMath xmlns:m="http://schemas.openxmlformats.org/officeDocument/2006/math">
                    <m:r>
                      <a:rPr lang="en-US" sz="1600" i="1" smtClean="0">
                        <a:latin typeface="Cambria Math" panose="02040503050406030204" pitchFamily="18" charset="0"/>
                      </a:rPr>
                      <m:t>3</m:t>
                    </m:r>
                    <m:r>
                      <a:rPr lang="en-US" sz="1600" b="0" i="1" smtClean="0">
                        <a:latin typeface="Cambria Math" panose="02040503050406030204" pitchFamily="18" charset="0"/>
                      </a:rPr>
                      <m:t>.5</m:t>
                    </m:r>
                  </m:oMath>
                </a14:m>
                <a:endParaRPr lang="en-GB" sz="1600" dirty="0">
                  <a:latin typeface="Comic Sans MS" panose="030F0702030302020204" pitchFamily="66" charset="0"/>
                </a:endParaRPr>
              </a:p>
            </p:txBody>
          </p:sp>
        </mc:Choice>
        <mc:Fallback xmlns="">
          <p:sp>
            <p:nvSpPr>
              <p:cNvPr id="21" name="テキスト ボックス 20">
                <a:extLst>
                  <a:ext uri="{FF2B5EF4-FFF2-40B4-BE49-F238E27FC236}">
                    <a16:creationId xmlns:a16="http://schemas.microsoft.com/office/drawing/2014/main" id="{0FDE7960-07C6-45CD-8510-29CB5AD648EA}"/>
                  </a:ext>
                </a:extLst>
              </p:cNvPr>
              <p:cNvSpPr txBox="1">
                <a:spLocks noRot="1" noChangeAspect="1" noMove="1" noResize="1" noEditPoints="1" noAdjustHandles="1" noChangeArrowheads="1" noChangeShapeType="1" noTextEdit="1"/>
              </p:cNvSpPr>
              <p:nvPr/>
            </p:nvSpPr>
            <p:spPr>
              <a:xfrm>
                <a:off x="4412202" y="5521910"/>
                <a:ext cx="1186543" cy="338554"/>
              </a:xfrm>
              <a:prstGeom prst="rect">
                <a:avLst/>
              </a:prstGeom>
              <a:blipFill>
                <a:blip r:embed="rId8"/>
                <a:stretch>
                  <a:fillRect l="-3093" t="-3636" b="-25455"/>
                </a:stretch>
              </a:blipFill>
            </p:spPr>
            <p:txBody>
              <a:bodyPr/>
              <a:lstStyle/>
              <a:p>
                <a:r>
                  <a:rPr lang="en-GB">
                    <a:noFill/>
                  </a:rPr>
                  <a:t> </a:t>
                </a:r>
              </a:p>
            </p:txBody>
          </p:sp>
        </mc:Fallback>
      </mc:AlternateContent>
      <p:sp>
        <p:nvSpPr>
          <p:cNvPr id="22" name="円弧 21">
            <a:extLst>
              <a:ext uri="{FF2B5EF4-FFF2-40B4-BE49-F238E27FC236}">
                <a16:creationId xmlns:a16="http://schemas.microsoft.com/office/drawing/2014/main" id="{7941001B-39FE-47EF-A0A6-F5AE44588DBE}"/>
              </a:ext>
            </a:extLst>
          </p:cNvPr>
          <p:cNvSpPr/>
          <p:nvPr/>
        </p:nvSpPr>
        <p:spPr>
          <a:xfrm>
            <a:off x="5552778" y="4526660"/>
            <a:ext cx="217707" cy="52473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テキスト ボックス 22">
            <a:extLst>
              <a:ext uri="{FF2B5EF4-FFF2-40B4-BE49-F238E27FC236}">
                <a16:creationId xmlns:a16="http://schemas.microsoft.com/office/drawing/2014/main" id="{EA26F618-1E07-4EB6-8A3D-852020C6CA03}"/>
              </a:ext>
            </a:extLst>
          </p:cNvPr>
          <p:cNvSpPr txBox="1"/>
          <p:nvPr/>
        </p:nvSpPr>
        <p:spPr>
          <a:xfrm>
            <a:off x="5714554" y="4627342"/>
            <a:ext cx="121890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1D575FA7-C23A-4BDE-A74E-CC0D53201453}"/>
              </a:ext>
            </a:extLst>
          </p:cNvPr>
          <p:cNvSpPr txBox="1"/>
          <p:nvPr/>
        </p:nvSpPr>
        <p:spPr>
          <a:xfrm>
            <a:off x="5760421" y="5232502"/>
            <a:ext cx="84456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Calculate</a:t>
            </a:r>
            <a:endParaRPr lang="en-GB" sz="1200" dirty="0">
              <a:solidFill>
                <a:srgbClr val="FF0000"/>
              </a:solidFill>
              <a:latin typeface="Comic Sans MS" panose="030F0702030302020204" pitchFamily="66" charset="0"/>
            </a:endParaRPr>
          </a:p>
        </p:txBody>
      </p:sp>
      <p:sp>
        <p:nvSpPr>
          <p:cNvPr id="26" name="円弧 25">
            <a:extLst>
              <a:ext uri="{FF2B5EF4-FFF2-40B4-BE49-F238E27FC236}">
                <a16:creationId xmlns:a16="http://schemas.microsoft.com/office/drawing/2014/main" id="{11961A55-B2FF-41BC-9786-98B667E991AC}"/>
              </a:ext>
            </a:extLst>
          </p:cNvPr>
          <p:cNvSpPr/>
          <p:nvPr/>
        </p:nvSpPr>
        <p:spPr>
          <a:xfrm>
            <a:off x="5554257" y="5096310"/>
            <a:ext cx="217707" cy="52473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useBgFill="1">
        <p:nvSpPr>
          <p:cNvPr id="10" name="正方形/長方形 9">
            <a:extLst>
              <a:ext uri="{FF2B5EF4-FFF2-40B4-BE49-F238E27FC236}">
                <a16:creationId xmlns:a16="http://schemas.microsoft.com/office/drawing/2014/main" id="{8B6083EE-CDF2-42B5-8ABF-02DD20690376}"/>
              </a:ext>
            </a:extLst>
          </p:cNvPr>
          <p:cNvSpPr/>
          <p:nvPr/>
        </p:nvSpPr>
        <p:spPr>
          <a:xfrm>
            <a:off x="6303146" y="1207363"/>
            <a:ext cx="1207363" cy="2432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9D0A868F-EF80-4A31-B59F-9B913865A8C7}"/>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8" name="テキスト ボックス 27">
                <a:extLst>
                  <a:ext uri="{FF2B5EF4-FFF2-40B4-BE49-F238E27FC236}">
                    <a16:creationId xmlns:a16="http://schemas.microsoft.com/office/drawing/2014/main" id="{9D0A868F-EF80-4A31-B59F-9B913865A8C7}"/>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9"/>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81E5B6F7-69E2-4D14-A5FD-ECE6E5FF7853}"/>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9" name="テキスト ボックス 28">
                <a:extLst>
                  <a:ext uri="{FF2B5EF4-FFF2-40B4-BE49-F238E27FC236}">
                    <a16:creationId xmlns:a16="http://schemas.microsoft.com/office/drawing/2014/main" id="{81E5B6F7-69E2-4D14-A5FD-ECE6E5FF7853}"/>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10"/>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6E82F775-94FA-42D8-8DC6-C23B2BD12D2D}"/>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0" name="テキスト ボックス 29">
                <a:extLst>
                  <a:ext uri="{FF2B5EF4-FFF2-40B4-BE49-F238E27FC236}">
                    <a16:creationId xmlns:a16="http://schemas.microsoft.com/office/drawing/2014/main" id="{6E82F775-94FA-42D8-8DC6-C23B2BD12D2D}"/>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11"/>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42809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linds(horizont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p:bldP spid="20" grpId="0"/>
      <p:bldP spid="21" grpId="0"/>
      <p:bldP spid="22" grpId="0" animBg="1"/>
      <p:bldP spid="23" grpId="0"/>
      <p:bldP spid="25" grpId="0"/>
      <p:bldP spid="26"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expected value of a set of data is essentially its mean.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However, rather than doing a trial and using that to calculate the mean (</a:t>
                </a:r>
                <a:r>
                  <a:rPr lang="en-US" sz="1600" dirty="0" err="1">
                    <a:latin typeface="Comic Sans MS" panose="030F0702030302020204" pitchFamily="66" charset="0"/>
                  </a:rPr>
                  <a:t>ie</a:t>
                </a:r>
                <a:r>
                  <a:rPr lang="en-US" sz="1600" dirty="0">
                    <a:latin typeface="Comic Sans MS" panose="030F0702030302020204" pitchFamily="66" charset="0"/>
                  </a:rPr>
                  <a:t> its expected value), you can calculate it using the probabilities of each event happening…</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sym typeface="Wingdings" panose="05000000000000000000" pitchFamily="2" charset="2"/>
                  </a:rPr>
                  <a:t> Doing this calculates the expected value straight away, without needing to divide by </a:t>
                </a:r>
                <a14:m>
                  <m:oMath xmlns:m="http://schemas.openxmlformats.org/officeDocument/2006/math">
                    <m:r>
                      <a:rPr lang="en-US" sz="1600" i="1" dirty="0" smtClean="0">
                        <a:latin typeface="Cambria Math" panose="02040503050406030204" pitchFamily="18" charset="0"/>
                        <a:sym typeface="Wingdings" panose="05000000000000000000" pitchFamily="2" charset="2"/>
                      </a:rPr>
                      <m:t>𝑥</m:t>
                    </m:r>
                  </m:oMath>
                </a14:m>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2"/>
                <a:stretch>
                  <a:fillRect l="-474" t="-735" r="-2212"/>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graphicFrame>
            <p:nvGraphicFramePr>
              <p:cNvPr id="16" name="表 15">
                <a:extLst>
                  <a:ext uri="{FF2B5EF4-FFF2-40B4-BE49-F238E27FC236}">
                    <a16:creationId xmlns:a16="http://schemas.microsoft.com/office/drawing/2014/main" id="{176BB256-7BAD-477A-814C-46EE70AE5DB1}"/>
                  </a:ext>
                </a:extLst>
              </p:cNvPr>
              <p:cNvGraphicFramePr>
                <a:graphicFrameLocks noGrp="1"/>
              </p:cNvGraphicFramePr>
              <p:nvPr>
                <p:extLst>
                  <p:ext uri="{D42A27DB-BD31-4B8C-83A1-F6EECF244321}">
                    <p14:modId xmlns:p14="http://schemas.microsoft.com/office/powerpoint/2010/main" val="2517608508"/>
                  </p:ext>
                </p:extLst>
              </p:nvPr>
            </p:nvGraphicFramePr>
            <p:xfrm>
              <a:off x="4172505" y="1429305"/>
              <a:ext cx="3178206" cy="2541430"/>
            </p:xfrm>
            <a:graphic>
              <a:graphicData uri="http://schemas.openxmlformats.org/drawingml/2006/table">
                <a:tbl>
                  <a:tblPr firstRow="1" bandRow="1">
                    <a:tableStyleId>{2D5ABB26-0587-4C30-8999-92F81FD0307C}</a:tableStyleId>
                  </a:tblPr>
                  <a:tblGrid>
                    <a:gridCol w="1059402">
                      <a:extLst>
                        <a:ext uri="{9D8B030D-6E8A-4147-A177-3AD203B41FA5}">
                          <a16:colId xmlns:a16="http://schemas.microsoft.com/office/drawing/2014/main" val="195298870"/>
                        </a:ext>
                      </a:extLst>
                    </a:gridCol>
                    <a:gridCol w="1059402">
                      <a:extLst>
                        <a:ext uri="{9D8B030D-6E8A-4147-A177-3AD203B41FA5}">
                          <a16:colId xmlns:a16="http://schemas.microsoft.com/office/drawing/2014/main" val="1353737287"/>
                        </a:ext>
                      </a:extLst>
                    </a:gridCol>
                    <a:gridCol w="1059402">
                      <a:extLst>
                        <a:ext uri="{9D8B030D-6E8A-4147-A177-3AD203B41FA5}">
                          <a16:colId xmlns:a16="http://schemas.microsoft.com/office/drawing/2014/main" val="287908487"/>
                        </a:ext>
                      </a:extLst>
                    </a:gridCol>
                  </a:tblGrid>
                  <a:tr h="311691">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𝑥</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𝑝</m:t>
                                </m:r>
                                <m:r>
                                  <a:rPr lang="en-US" sz="1400" b="0" i="1" dirty="0" smtClean="0">
                                    <a:latin typeface="Cambria Math" panose="02040503050406030204" pitchFamily="18" charset="0"/>
                                  </a:rPr>
                                  <m:t>(</m:t>
                                </m:r>
                                <m:r>
                                  <a:rPr lang="en-US" sz="1400" b="0" i="1" dirty="0" smtClean="0">
                                    <a:latin typeface="Cambria Math" panose="02040503050406030204" pitchFamily="18" charset="0"/>
                                  </a:rPr>
                                  <m:t>𝑥</m:t>
                                </m:r>
                                <m:r>
                                  <a:rPr lang="en-US" sz="1400" b="0" i="1" dirty="0" smtClean="0">
                                    <a:latin typeface="Cambria Math" panose="02040503050406030204" pitchFamily="18" charset="0"/>
                                  </a:rPr>
                                  <m:t>)</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𝑝</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4</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5</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6</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Choice>
        <mc:Fallback xmlns="">
          <p:graphicFrame>
            <p:nvGraphicFramePr>
              <p:cNvPr id="16" name="表 15">
                <a:extLst>
                  <a:ext uri="{FF2B5EF4-FFF2-40B4-BE49-F238E27FC236}">
                    <a16:creationId xmlns:a16="http://schemas.microsoft.com/office/drawing/2014/main" id="{176BB256-7BAD-477A-814C-46EE70AE5DB1}"/>
                  </a:ext>
                </a:extLst>
              </p:cNvPr>
              <p:cNvGraphicFramePr>
                <a:graphicFrameLocks noGrp="1"/>
              </p:cNvGraphicFramePr>
              <p:nvPr>
                <p:extLst>
                  <p:ext uri="{D42A27DB-BD31-4B8C-83A1-F6EECF244321}">
                    <p14:modId xmlns:p14="http://schemas.microsoft.com/office/powerpoint/2010/main" val="2517608508"/>
                  </p:ext>
                </p:extLst>
              </p:nvPr>
            </p:nvGraphicFramePr>
            <p:xfrm>
              <a:off x="4172505" y="1429305"/>
              <a:ext cx="3178206" cy="2541430"/>
            </p:xfrm>
            <a:graphic>
              <a:graphicData uri="http://schemas.openxmlformats.org/drawingml/2006/table">
                <a:tbl>
                  <a:tblPr firstRow="1" bandRow="1">
                    <a:tableStyleId>{2D5ABB26-0587-4C30-8999-92F81FD0307C}</a:tableStyleId>
                  </a:tblPr>
                  <a:tblGrid>
                    <a:gridCol w="1059402">
                      <a:extLst>
                        <a:ext uri="{9D8B030D-6E8A-4147-A177-3AD203B41FA5}">
                          <a16:colId xmlns:a16="http://schemas.microsoft.com/office/drawing/2014/main" val="195298870"/>
                        </a:ext>
                      </a:extLst>
                    </a:gridCol>
                    <a:gridCol w="1059402">
                      <a:extLst>
                        <a:ext uri="{9D8B030D-6E8A-4147-A177-3AD203B41FA5}">
                          <a16:colId xmlns:a16="http://schemas.microsoft.com/office/drawing/2014/main" val="1353737287"/>
                        </a:ext>
                      </a:extLst>
                    </a:gridCol>
                    <a:gridCol w="1059402">
                      <a:extLst>
                        <a:ext uri="{9D8B030D-6E8A-4147-A177-3AD203B41FA5}">
                          <a16:colId xmlns:a16="http://schemas.microsoft.com/office/drawing/2014/main" val="287908487"/>
                        </a:ext>
                      </a:extLst>
                    </a:gridCol>
                  </a:tblGrid>
                  <a:tr h="31169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75" t="-27451" r="-201149" b="-9254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27451" r="-101149" b="-9254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27451" r="-1149" b="-925490"/>
                          </a:stretch>
                        </a:blipFill>
                      </a:tcPr>
                    </a:tc>
                    <a:extLst>
                      <a:ext uri="{0D108BD9-81ED-4DB2-BD59-A6C34878D82A}">
                        <a16:rowId xmlns:a16="http://schemas.microsoft.com/office/drawing/2014/main" val="2970112817"/>
                      </a:ext>
                    </a:extLst>
                  </a:tr>
                  <a:tr h="370205">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106557" r="-101149" b="-6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106557" r="-1149" b="-673770"/>
                          </a:stretch>
                        </a:blipFill>
                      </a:tcPr>
                    </a:tc>
                    <a:extLst>
                      <a:ext uri="{0D108BD9-81ED-4DB2-BD59-A6C34878D82A}">
                        <a16:rowId xmlns:a16="http://schemas.microsoft.com/office/drawing/2014/main" val="1934362035"/>
                      </a:ext>
                    </a:extLst>
                  </a:tr>
                  <a:tr h="370205">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206557" r="-101149" b="-5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206557" r="-1149" b="-573770"/>
                          </a:stretch>
                        </a:blipFill>
                      </a:tcPr>
                    </a:tc>
                    <a:extLst>
                      <a:ext uri="{0D108BD9-81ED-4DB2-BD59-A6C34878D82A}">
                        <a16:rowId xmlns:a16="http://schemas.microsoft.com/office/drawing/2014/main" val="3611506553"/>
                      </a:ext>
                    </a:extLst>
                  </a:tr>
                  <a:tr h="371602">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306557" r="-101149" b="-4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306557" r="-1149" b="-473770"/>
                          </a:stretch>
                        </a:blipFill>
                      </a:tcPr>
                    </a:tc>
                    <a:extLst>
                      <a:ext uri="{0D108BD9-81ED-4DB2-BD59-A6C34878D82A}">
                        <a16:rowId xmlns:a16="http://schemas.microsoft.com/office/drawing/2014/main" val="222900510"/>
                      </a:ext>
                    </a:extLst>
                  </a:tr>
                  <a:tr h="370205">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406557" r="-101149" b="-3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406557" r="-1149" b="-373770"/>
                          </a:stretch>
                        </a:blipFill>
                      </a:tcPr>
                    </a:tc>
                    <a:extLst>
                      <a:ext uri="{0D108BD9-81ED-4DB2-BD59-A6C34878D82A}">
                        <a16:rowId xmlns:a16="http://schemas.microsoft.com/office/drawing/2014/main" val="2669212012"/>
                      </a:ext>
                    </a:extLst>
                  </a:tr>
                  <a:tr h="375920">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498387" r="-101149" b="-26774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498387" r="-1149" b="-267742"/>
                          </a:stretch>
                        </a:blipFill>
                      </a:tcPr>
                    </a:tc>
                    <a:extLst>
                      <a:ext uri="{0D108BD9-81ED-4DB2-BD59-A6C34878D82A}">
                        <a16:rowId xmlns:a16="http://schemas.microsoft.com/office/drawing/2014/main" val="724118834"/>
                      </a:ext>
                    </a:extLst>
                  </a:tr>
                  <a:tr h="371602">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75" t="-608197" r="-101149" b="-17213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575" t="-608197" r="-1149" b="-172131"/>
                          </a:stretch>
                        </a:blipFill>
                      </a:tcPr>
                    </a:tc>
                    <a:extLst>
                      <a:ext uri="{0D108BD9-81ED-4DB2-BD59-A6C34878D82A}">
                        <a16:rowId xmlns:a16="http://schemas.microsoft.com/office/drawing/2014/main" val="1044689001"/>
                      </a:ext>
                    </a:extLst>
                  </a:tr>
                </a:tbl>
              </a:graphicData>
            </a:graphic>
          </p:graphicFrame>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53F3AB51-A9F5-4F61-8D9D-B0C9E89E7E82}"/>
                  </a:ext>
                </a:extLst>
              </p:cNvPr>
              <p:cNvSpPr txBox="1"/>
              <p:nvPr/>
            </p:nvSpPr>
            <p:spPr>
              <a:xfrm>
                <a:off x="6285390" y="4030463"/>
                <a:ext cx="1651927" cy="614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400" i="1" smtClean="0">
                              <a:latin typeface="Cambria Math" panose="02040503050406030204" pitchFamily="18" charset="0"/>
                            </a:rPr>
                          </m:ctrlPr>
                        </m:naryPr>
                        <m:sub/>
                        <m:sup/>
                        <m:e>
                          <m:r>
                            <a:rPr lang="en-US" sz="1400" i="1">
                              <a:latin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m:rPr>
                              <m:nor/>
                            </m:rPr>
                            <a:rPr lang="en-GB" sz="1400" dirty="0">
                              <a:latin typeface="Comic Sans MS" panose="030F0702030302020204" pitchFamily="66" charset="0"/>
                            </a:rPr>
                            <m:t> </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21</m:t>
                              </m:r>
                            </m:num>
                            <m:den>
                              <m:r>
                                <a:rPr lang="en-US" sz="1400" b="0" i="1" smtClean="0">
                                  <a:latin typeface="Cambria Math" panose="02040503050406030204" pitchFamily="18" charset="0"/>
                                </a:rPr>
                                <m:t>6</m:t>
                              </m:r>
                            </m:den>
                          </m:f>
                        </m:e>
                      </m:nary>
                    </m:oMath>
                  </m:oMathPara>
                </a14:m>
                <a:endParaRPr lang="en-GB" sz="1400" dirty="0">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53F3AB51-A9F5-4F61-8D9D-B0C9E89E7E82}"/>
                  </a:ext>
                </a:extLst>
              </p:cNvPr>
              <p:cNvSpPr txBox="1">
                <a:spLocks noRot="1" noChangeAspect="1" noMove="1" noResize="1" noEditPoints="1" noAdjustHandles="1" noChangeArrowheads="1" noChangeShapeType="1" noTextEdit="1"/>
              </p:cNvSpPr>
              <p:nvPr/>
            </p:nvSpPr>
            <p:spPr>
              <a:xfrm>
                <a:off x="6285390" y="4030463"/>
                <a:ext cx="1651927" cy="614079"/>
              </a:xfrm>
              <a:prstGeom prst="rect">
                <a:avLst/>
              </a:prstGeom>
              <a:blipFill>
                <a:blip r:embed="rId4"/>
                <a:stretch>
                  <a:fillRect l="-32841" t="-115842" r="-1845" b="-1663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8F235865-2615-4E97-8467-107F5A7C36CC}"/>
                  </a:ext>
                </a:extLst>
              </p:cNvPr>
              <p:cNvSpPr txBox="1"/>
              <p:nvPr/>
            </p:nvSpPr>
            <p:spPr>
              <a:xfrm>
                <a:off x="6285390" y="4598634"/>
                <a:ext cx="1688796" cy="614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400" i="1" smtClean="0">
                              <a:latin typeface="Cambria Math" panose="02040503050406030204" pitchFamily="18" charset="0"/>
                            </a:rPr>
                          </m:ctrlPr>
                        </m:naryPr>
                        <m:sub/>
                        <m:sup/>
                        <m:e>
                          <m:r>
                            <a:rPr lang="en-US" sz="1400" i="1">
                              <a:latin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m:rPr>
                              <m:nor/>
                            </m:rPr>
                            <a:rPr lang="en-GB" sz="1400" dirty="0">
                              <a:latin typeface="Comic Sans MS" panose="030F0702030302020204" pitchFamily="66" charset="0"/>
                            </a:rPr>
                            <m:t> </m:t>
                          </m:r>
                          <m:r>
                            <a:rPr lang="en-US" sz="1400" b="0" i="1" smtClean="0">
                              <a:latin typeface="Cambria Math" panose="02040503050406030204" pitchFamily="18" charset="0"/>
                            </a:rPr>
                            <m:t>=3.5</m:t>
                          </m:r>
                        </m:e>
                      </m:nary>
                    </m:oMath>
                  </m:oMathPara>
                </a14:m>
                <a:endParaRPr lang="en-GB" sz="1400" dirty="0">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8F235865-2615-4E97-8467-107F5A7C36CC}"/>
                  </a:ext>
                </a:extLst>
              </p:cNvPr>
              <p:cNvSpPr txBox="1">
                <a:spLocks noRot="1" noChangeAspect="1" noMove="1" noResize="1" noEditPoints="1" noAdjustHandles="1" noChangeArrowheads="1" noChangeShapeType="1" noTextEdit="1"/>
              </p:cNvSpPr>
              <p:nvPr/>
            </p:nvSpPr>
            <p:spPr>
              <a:xfrm>
                <a:off x="6285390" y="4598634"/>
                <a:ext cx="1688796" cy="614079"/>
              </a:xfrm>
              <a:prstGeom prst="rect">
                <a:avLst/>
              </a:prstGeom>
              <a:blipFill>
                <a:blip r:embed="rId5"/>
                <a:stretch>
                  <a:fillRect l="-32130" t="-115842" b="-166337"/>
                </a:stretch>
              </a:blipFill>
            </p:spPr>
            <p:txBody>
              <a:bodyPr/>
              <a:lstStyle/>
              <a:p>
                <a:r>
                  <a:rPr lang="en-GB">
                    <a:noFill/>
                  </a:rPr>
                  <a:t> </a:t>
                </a:r>
              </a:p>
            </p:txBody>
          </p:sp>
        </mc:Fallback>
      </mc:AlternateContent>
      <p:sp useBgFill="1">
        <p:nvSpPr>
          <p:cNvPr id="35" name="正方形/長方形 34">
            <a:extLst>
              <a:ext uri="{FF2B5EF4-FFF2-40B4-BE49-F238E27FC236}">
                <a16:creationId xmlns:a16="http://schemas.microsoft.com/office/drawing/2014/main" id="{D4B98761-2489-4305-BF82-39F4AB8A96E3}"/>
              </a:ext>
            </a:extLst>
          </p:cNvPr>
          <p:cNvSpPr/>
          <p:nvPr/>
        </p:nvSpPr>
        <p:spPr>
          <a:xfrm>
            <a:off x="6303146" y="1313896"/>
            <a:ext cx="1207363" cy="27343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楕円 5">
            <a:extLst>
              <a:ext uri="{FF2B5EF4-FFF2-40B4-BE49-F238E27FC236}">
                <a16:creationId xmlns:a16="http://schemas.microsoft.com/office/drawing/2014/main" id="{EC4B0CE3-E5C3-4CDD-888D-D1A8829EED50}"/>
              </a:ext>
            </a:extLst>
          </p:cNvPr>
          <p:cNvSpPr/>
          <p:nvPr/>
        </p:nvSpPr>
        <p:spPr>
          <a:xfrm>
            <a:off x="7537142" y="4687410"/>
            <a:ext cx="399496" cy="3728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直線矢印コネクタ 10">
            <a:extLst>
              <a:ext uri="{FF2B5EF4-FFF2-40B4-BE49-F238E27FC236}">
                <a16:creationId xmlns:a16="http://schemas.microsoft.com/office/drawing/2014/main" id="{E7631D18-5F96-46BE-902C-66E8289BD15C}"/>
              </a:ext>
            </a:extLst>
          </p:cNvPr>
          <p:cNvCxnSpPr>
            <a:cxnSpLocks/>
          </p:cNvCxnSpPr>
          <p:nvPr/>
        </p:nvCxnSpPr>
        <p:spPr>
          <a:xfrm flipV="1">
            <a:off x="6835805" y="5095782"/>
            <a:ext cx="727969" cy="790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8D2E87FA-EC9C-494B-90DB-16682F3648F5}"/>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6" name="テキスト ボックス 35">
                <a:extLst>
                  <a:ext uri="{FF2B5EF4-FFF2-40B4-BE49-F238E27FC236}">
                    <a16:creationId xmlns:a16="http://schemas.microsoft.com/office/drawing/2014/main" id="{8D2E87FA-EC9C-494B-90DB-16682F3648F5}"/>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6"/>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B22F6873-6D65-42CE-8DEF-A784018079D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7" name="テキスト ボックス 36">
                <a:extLst>
                  <a:ext uri="{FF2B5EF4-FFF2-40B4-BE49-F238E27FC236}">
                    <a16:creationId xmlns:a16="http://schemas.microsoft.com/office/drawing/2014/main" id="{B22F6873-6D65-42CE-8DEF-A784018079D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7"/>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C101BC63-CABF-4841-89D5-BE93B39C441C}"/>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8" name="テキスト ボックス 37">
                <a:extLst>
                  <a:ext uri="{FF2B5EF4-FFF2-40B4-BE49-F238E27FC236}">
                    <a16:creationId xmlns:a16="http://schemas.microsoft.com/office/drawing/2014/main" id="{C101BC63-CABF-4841-89D5-BE93B39C441C}"/>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8"/>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9277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linds(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par>
                                <p:cTn id="33" presetID="3" presetClass="entr" presetSubtype="1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What you have just seen is showing that the following two calculations are equivalent…</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A0062F4-4CB0-46D5-BFAF-4E1F9E25D8F6}"/>
                  </a:ext>
                </a:extLst>
              </p:cNvPr>
              <p:cNvSpPr txBox="1"/>
              <p:nvPr/>
            </p:nvSpPr>
            <p:spPr>
              <a:xfrm>
                <a:off x="3240350" y="3546628"/>
                <a:ext cx="597664" cy="832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nary>
                            <m:naryPr>
                              <m:chr m:val="∑"/>
                              <m:subHide m:val="on"/>
                              <m:supHide m:val="on"/>
                              <m:ctrlPr>
                                <a:rPr lang="en-GB" sz="2800" i="1" smtClean="0">
                                  <a:latin typeface="Cambria Math" panose="02040503050406030204" pitchFamily="18" charset="0"/>
                                </a:rPr>
                              </m:ctrlPr>
                            </m:naryPr>
                            <m:sub/>
                            <m:sup/>
                            <m:e>
                              <m:r>
                                <a:rPr lang="en-US" sz="2800" b="0" i="1" smtClean="0">
                                  <a:latin typeface="Cambria Math" panose="02040503050406030204" pitchFamily="18" charset="0"/>
                                </a:rPr>
                                <m:t>𝑥</m:t>
                              </m:r>
                            </m:e>
                          </m:nary>
                        </m:num>
                        <m:den>
                          <m:r>
                            <a:rPr lang="en-US" sz="2800" b="0" i="1" smtClean="0">
                              <a:latin typeface="Cambria Math" panose="02040503050406030204" pitchFamily="18" charset="0"/>
                            </a:rPr>
                            <m:t>𝑛</m:t>
                          </m:r>
                        </m:den>
                      </m:f>
                    </m:oMath>
                  </m:oMathPara>
                </a14:m>
                <a:endParaRPr lang="en-GB" sz="2800" dirty="0"/>
              </a:p>
            </p:txBody>
          </p:sp>
        </mc:Choice>
        <mc:Fallback xmlns="">
          <p:sp>
            <p:nvSpPr>
              <p:cNvPr id="5" name="テキスト ボックス 4">
                <a:extLst>
                  <a:ext uri="{FF2B5EF4-FFF2-40B4-BE49-F238E27FC236}">
                    <a16:creationId xmlns:a16="http://schemas.microsoft.com/office/drawing/2014/main" id="{4A0062F4-4CB0-46D5-BFAF-4E1F9E25D8F6}"/>
                  </a:ext>
                </a:extLst>
              </p:cNvPr>
              <p:cNvSpPr txBox="1">
                <a:spLocks noRot="1" noChangeAspect="1" noMove="1" noResize="1" noEditPoints="1" noAdjustHandles="1" noChangeArrowheads="1" noChangeShapeType="1" noTextEdit="1"/>
              </p:cNvSpPr>
              <p:nvPr/>
            </p:nvSpPr>
            <p:spPr>
              <a:xfrm>
                <a:off x="3240350" y="3546628"/>
                <a:ext cx="597664" cy="83298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7F3FB1C-FDDE-4893-94E4-1876597051B5}"/>
                  </a:ext>
                </a:extLst>
              </p:cNvPr>
              <p:cNvSpPr txBox="1"/>
              <p:nvPr/>
            </p:nvSpPr>
            <p:spPr>
              <a:xfrm>
                <a:off x="4307149" y="3796682"/>
                <a:ext cx="1718227" cy="830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nary>
                            <m:naryPr>
                              <m:chr m:val="∑"/>
                              <m:subHide m:val="on"/>
                              <m:supHide m:val="on"/>
                              <m:ctrlPr>
                                <a:rPr lang="en-GB" sz="2800" i="1" smtClean="0">
                                  <a:latin typeface="Cambria Math" panose="02040503050406030204" pitchFamily="18" charset="0"/>
                                </a:rPr>
                              </m:ctrlPr>
                            </m:naryPr>
                            <m:sub/>
                            <m:sup/>
                            <m:e>
                              <m:r>
                                <a:rPr lang="en-US" sz="2800" b="0" i="1" smtClean="0">
                                  <a:latin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𝑝</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e>
                          </m:nary>
                        </m:num>
                        <m:den/>
                      </m:f>
                    </m:oMath>
                  </m:oMathPara>
                </a14:m>
                <a:endParaRPr lang="en-GB" sz="2800" dirty="0"/>
              </a:p>
            </p:txBody>
          </p:sp>
        </mc:Choice>
        <mc:Fallback xmlns="">
          <p:sp>
            <p:nvSpPr>
              <p:cNvPr id="12" name="テキスト ボックス 11">
                <a:extLst>
                  <a:ext uri="{FF2B5EF4-FFF2-40B4-BE49-F238E27FC236}">
                    <a16:creationId xmlns:a16="http://schemas.microsoft.com/office/drawing/2014/main" id="{B7F3FB1C-FDDE-4893-94E4-1876597051B5}"/>
                  </a:ext>
                </a:extLst>
              </p:cNvPr>
              <p:cNvSpPr txBox="1">
                <a:spLocks noRot="1" noChangeAspect="1" noMove="1" noResize="1" noEditPoints="1" noAdjustHandles="1" noChangeArrowheads="1" noChangeShapeType="1" noTextEdit="1"/>
              </p:cNvSpPr>
              <p:nvPr/>
            </p:nvSpPr>
            <p:spPr>
              <a:xfrm>
                <a:off x="4307149" y="3796682"/>
                <a:ext cx="1718227" cy="830227"/>
              </a:xfrm>
              <a:prstGeom prst="rect">
                <a:avLst/>
              </a:prstGeom>
              <a:blipFill>
                <a:blip r:embed="rId3"/>
                <a:stretch>
                  <a:fillRect/>
                </a:stretch>
              </a:blipFill>
            </p:spPr>
            <p:txBody>
              <a:bodyPr/>
              <a:lstStyle/>
              <a:p>
                <a:r>
                  <a:rPr lang="en-GB">
                    <a:noFill/>
                  </a:rPr>
                  <a:t> </a:t>
                </a:r>
              </a:p>
            </p:txBody>
          </p:sp>
        </mc:Fallback>
      </mc:AlternateContent>
      <p:sp useBgFill="1">
        <p:nvSpPr>
          <p:cNvPr id="13" name="正方形/長方形 12">
            <a:extLst>
              <a:ext uri="{FF2B5EF4-FFF2-40B4-BE49-F238E27FC236}">
                <a16:creationId xmlns:a16="http://schemas.microsoft.com/office/drawing/2014/main" id="{F2BDC713-F6A9-4AFD-8259-65FBDC72114D}"/>
              </a:ext>
            </a:extLst>
          </p:cNvPr>
          <p:cNvSpPr/>
          <p:nvPr/>
        </p:nvSpPr>
        <p:spPr>
          <a:xfrm flipH="1" flipV="1">
            <a:off x="4190259" y="4208015"/>
            <a:ext cx="2041864" cy="648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5EDCF27-8573-44D1-B753-C332C7924D61}"/>
                  </a:ext>
                </a:extLst>
              </p:cNvPr>
              <p:cNvSpPr txBox="1"/>
              <p:nvPr/>
            </p:nvSpPr>
            <p:spPr>
              <a:xfrm>
                <a:off x="3906176" y="3786325"/>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m:t>
                      </m:r>
                    </m:oMath>
                  </m:oMathPara>
                </a14:m>
                <a:endParaRPr lang="en-GB" sz="2800" dirty="0"/>
              </a:p>
            </p:txBody>
          </p:sp>
        </mc:Choice>
        <mc:Fallback xmlns="">
          <p:sp>
            <p:nvSpPr>
              <p:cNvPr id="15" name="テキスト ボックス 14">
                <a:extLst>
                  <a:ext uri="{FF2B5EF4-FFF2-40B4-BE49-F238E27FC236}">
                    <a16:creationId xmlns:a16="http://schemas.microsoft.com/office/drawing/2014/main" id="{D5EDCF27-8573-44D1-B753-C332C7924D61}"/>
                  </a:ext>
                </a:extLst>
              </p:cNvPr>
              <p:cNvSpPr txBox="1">
                <a:spLocks noRot="1" noChangeAspect="1" noMove="1" noResize="1" noEditPoints="1" noAdjustHandles="1" noChangeArrowheads="1" noChangeShapeType="1" noTextEdit="1"/>
              </p:cNvSpPr>
              <p:nvPr/>
            </p:nvSpPr>
            <p:spPr>
              <a:xfrm>
                <a:off x="3906176" y="3786325"/>
                <a:ext cx="349455" cy="43088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4FA16C92-EDB9-42C4-98A7-51A45CAAEA47}"/>
                  </a:ext>
                </a:extLst>
              </p:cNvPr>
              <p:cNvSpPr txBox="1"/>
              <p:nvPr/>
            </p:nvSpPr>
            <p:spPr>
              <a:xfrm>
                <a:off x="758996" y="4890455"/>
                <a:ext cx="3626572" cy="1384995"/>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Add all the outcomes up, and divide by how many there are in total </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rPr>
                  <a:t>(note that in the example we used </a:t>
                </a:r>
                <a14:m>
                  <m:oMath xmlns:m="http://schemas.openxmlformats.org/officeDocument/2006/math">
                    <m:r>
                      <a:rPr lang="en-US" sz="1400" i="1" dirty="0" smtClean="0">
                        <a:solidFill>
                          <a:srgbClr val="FF0000"/>
                        </a:solidFill>
                        <a:latin typeface="Cambria Math" panose="02040503050406030204" pitchFamily="18" charset="0"/>
                      </a:rPr>
                      <m:t>𝑓𝑥</m:t>
                    </m:r>
                  </m:oMath>
                </a14:m>
                <a:r>
                  <a:rPr lang="en-US" sz="1400" dirty="0">
                    <a:solidFill>
                      <a:srgbClr val="FF0000"/>
                    </a:solidFill>
                    <a:latin typeface="Comic Sans MS" panose="030F0702030302020204" pitchFamily="66" charset="0"/>
                  </a:rPr>
                  <a:t>, but the idea is the same – add up all the values! The </a:t>
                </a:r>
                <a:r>
                  <a:rPr lang="en-US" sz="1400" dirty="0" err="1">
                    <a:solidFill>
                      <a:srgbClr val="FF0000"/>
                    </a:solidFill>
                    <a:latin typeface="Comic Sans MS" panose="030F0702030302020204" pitchFamily="66" charset="0"/>
                  </a:rPr>
                  <a:t>fx</a:t>
                </a:r>
                <a:r>
                  <a:rPr lang="en-US" sz="1400" dirty="0">
                    <a:solidFill>
                      <a:srgbClr val="FF0000"/>
                    </a:solidFill>
                    <a:latin typeface="Comic Sans MS" panose="030F0702030302020204" pitchFamily="66" charset="0"/>
                  </a:rPr>
                  <a:t> just sped things up a bit)</a:t>
                </a:r>
                <a:endParaRPr lang="en-GB" sz="1400" dirty="0">
                  <a:solidFill>
                    <a:srgbClr val="FF0000"/>
                  </a:solidFill>
                  <a:latin typeface="Comic Sans MS" panose="030F0702030302020204" pitchFamily="66" charset="0"/>
                </a:endParaRPr>
              </a:p>
            </p:txBody>
          </p:sp>
        </mc:Choice>
        <mc:Fallback xmlns="">
          <p:sp>
            <p:nvSpPr>
              <p:cNvPr id="8" name="テキスト ボックス 7">
                <a:extLst>
                  <a:ext uri="{FF2B5EF4-FFF2-40B4-BE49-F238E27FC236}">
                    <a16:creationId xmlns:a16="http://schemas.microsoft.com/office/drawing/2014/main" id="{4FA16C92-EDB9-42C4-98A7-51A45CAAEA47}"/>
                  </a:ext>
                </a:extLst>
              </p:cNvPr>
              <p:cNvSpPr txBox="1">
                <a:spLocks noRot="1" noChangeAspect="1" noMove="1" noResize="1" noEditPoints="1" noAdjustHandles="1" noChangeArrowheads="1" noChangeShapeType="1" noTextEdit="1"/>
              </p:cNvSpPr>
              <p:nvPr/>
            </p:nvSpPr>
            <p:spPr>
              <a:xfrm>
                <a:off x="758996" y="4890455"/>
                <a:ext cx="3626572" cy="1384995"/>
              </a:xfrm>
              <a:prstGeom prst="rect">
                <a:avLst/>
              </a:prstGeom>
              <a:blipFill>
                <a:blip r:embed="rId5"/>
                <a:stretch>
                  <a:fillRect l="-505" t="-881" r="-2189" b="-39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E74FB3C6-E565-4664-8628-00DBDBAE5499}"/>
                  </a:ext>
                </a:extLst>
              </p:cNvPr>
              <p:cNvSpPr txBox="1"/>
              <p:nvPr/>
            </p:nvSpPr>
            <p:spPr>
              <a:xfrm>
                <a:off x="5099122" y="4755707"/>
                <a:ext cx="3012783" cy="1169551"/>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Multiply each outcome by its probability, and then add them all up after</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rPr>
                  <a:t>So really it is </a:t>
                </a:r>
                <a14:m>
                  <m:oMath xmlns:m="http://schemas.openxmlformats.org/officeDocument/2006/math">
                    <m:nary>
                      <m:naryPr>
                        <m:chr m:val="∑"/>
                        <m:subHide m:val="on"/>
                        <m:supHide m:val="on"/>
                        <m:ctrlPr>
                          <a:rPr lang="en-US" sz="1400" i="1" smtClean="0">
                            <a:solidFill>
                              <a:srgbClr val="FF0000"/>
                            </a:solidFill>
                            <a:latin typeface="Cambria Math" panose="02040503050406030204" pitchFamily="18" charset="0"/>
                          </a:rPr>
                        </m:ctrlPr>
                      </m:naryPr>
                      <m:sub/>
                      <m:sup/>
                      <m:e>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𝑥</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𝑝</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𝑥</m:t>
                        </m:r>
                        <m:r>
                          <a:rPr lang="en-US" sz="1400" b="0" i="1" smtClean="0">
                            <a:solidFill>
                              <a:srgbClr val="FF0000"/>
                            </a:solidFill>
                            <a:latin typeface="Cambria Math" panose="02040503050406030204" pitchFamily="18" charset="0"/>
                            <a:ea typeface="Cambria Math" panose="02040503050406030204" pitchFamily="18" charset="0"/>
                          </a:rPr>
                          <m:t>)</m:t>
                        </m:r>
                      </m:e>
                    </m:nary>
                    <m:r>
                      <a:rPr lang="en-US" sz="1400" b="0" i="1" smtClean="0">
                        <a:solidFill>
                          <a:srgbClr val="FF0000"/>
                        </a:solidFill>
                        <a:latin typeface="Cambria Math" panose="02040503050406030204" pitchFamily="18" charset="0"/>
                      </a:rPr>
                      <m:t>)</m:t>
                    </m:r>
                  </m:oMath>
                </a14:m>
                <a:endParaRPr lang="en-GB" sz="1400" dirty="0">
                  <a:solidFill>
                    <a:srgbClr val="FF0000"/>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E74FB3C6-E565-4664-8628-00DBDBAE5499}"/>
                  </a:ext>
                </a:extLst>
              </p:cNvPr>
              <p:cNvSpPr txBox="1">
                <a:spLocks noRot="1" noChangeAspect="1" noMove="1" noResize="1" noEditPoints="1" noAdjustHandles="1" noChangeArrowheads="1" noChangeShapeType="1" noTextEdit="1"/>
              </p:cNvSpPr>
              <p:nvPr/>
            </p:nvSpPr>
            <p:spPr>
              <a:xfrm>
                <a:off x="5099122" y="4755707"/>
                <a:ext cx="3012783" cy="1169551"/>
              </a:xfrm>
              <a:prstGeom prst="rect">
                <a:avLst/>
              </a:prstGeom>
              <a:blipFill>
                <a:blip r:embed="rId6"/>
                <a:stretch>
                  <a:fillRect t="-1042" r="-1616" b="-41667"/>
                </a:stretch>
              </a:blipFill>
            </p:spPr>
            <p:txBody>
              <a:bodyPr/>
              <a:lstStyle/>
              <a:p>
                <a:r>
                  <a:rPr lang="en-GB">
                    <a:noFill/>
                  </a:rPr>
                  <a:t> </a:t>
                </a:r>
              </a:p>
            </p:txBody>
          </p:sp>
        </mc:Fallback>
      </mc:AlternateContent>
      <p:cxnSp>
        <p:nvCxnSpPr>
          <p:cNvPr id="10" name="直線矢印コネクタ 9">
            <a:extLst>
              <a:ext uri="{FF2B5EF4-FFF2-40B4-BE49-F238E27FC236}">
                <a16:creationId xmlns:a16="http://schemas.microsoft.com/office/drawing/2014/main" id="{6E2077EC-4BAF-49F8-869C-1C69016CE259}"/>
              </a:ext>
            </a:extLst>
          </p:cNvPr>
          <p:cNvCxnSpPr>
            <a:cxnSpLocks/>
          </p:cNvCxnSpPr>
          <p:nvPr/>
        </p:nvCxnSpPr>
        <p:spPr>
          <a:xfrm flipV="1">
            <a:off x="2833735" y="4227968"/>
            <a:ext cx="353085" cy="6065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C830F0B4-0DFD-4C87-AF3D-2189DFAFCA64}"/>
              </a:ext>
            </a:extLst>
          </p:cNvPr>
          <p:cNvCxnSpPr>
            <a:cxnSpLocks/>
          </p:cNvCxnSpPr>
          <p:nvPr/>
        </p:nvCxnSpPr>
        <p:spPr>
          <a:xfrm flipH="1" flipV="1">
            <a:off x="5412463" y="4371314"/>
            <a:ext cx="780107" cy="3093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5CDB6BD-DE36-4A45-A538-9C3B23B5661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3" name="テキスト ボックス 22">
                <a:extLst>
                  <a:ext uri="{FF2B5EF4-FFF2-40B4-BE49-F238E27FC236}">
                    <a16:creationId xmlns:a16="http://schemas.microsoft.com/office/drawing/2014/main" id="{85CDB6BD-DE36-4A45-A538-9C3B23B5661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7"/>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8E483AD6-9CCC-4CE8-A9BE-129D738353AC}"/>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5" name="テキスト ボックス 24">
                <a:extLst>
                  <a:ext uri="{FF2B5EF4-FFF2-40B4-BE49-F238E27FC236}">
                    <a16:creationId xmlns:a16="http://schemas.microsoft.com/office/drawing/2014/main" id="{8E483AD6-9CCC-4CE8-A9BE-129D738353AC}"/>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8"/>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90DC17B-E596-4E53-AC95-E6FC50297EEC}"/>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26" name="テキスト ボックス 25">
                <a:extLst>
                  <a:ext uri="{FF2B5EF4-FFF2-40B4-BE49-F238E27FC236}">
                    <a16:creationId xmlns:a16="http://schemas.microsoft.com/office/drawing/2014/main" id="{290DC17B-E596-4E53-AC95-E6FC50297EEC}"/>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9"/>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2842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linds(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linds(horizontal)">
                                      <p:cBhvr>
                                        <p:cTn id="42" dur="5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blinds(horizontal)">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It does not matter what set of values we start with.</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For example, if the starting values were all </a:t>
                </a:r>
                <a14:m>
                  <m:oMath xmlns:m="http://schemas.openxmlformats.org/officeDocument/2006/math">
                    <m:sSup>
                      <m:sSupPr>
                        <m:ctrlPr>
                          <a:rPr lang="en-US" sz="1600" i="1" smtClean="0">
                            <a:latin typeface="Cambria Math" panose="02040503050406030204" pitchFamily="18" charset="0"/>
                            <a:sym typeface="Wingdings" panose="05000000000000000000" pitchFamily="2" charset="2"/>
                          </a:rPr>
                        </m:ctrlPr>
                      </m:sSupPr>
                      <m:e>
                        <m:r>
                          <a:rPr lang="en-US" sz="1600" b="0" i="1" smtClean="0">
                            <a:latin typeface="Cambria Math" panose="02040503050406030204" pitchFamily="18" charset="0"/>
                            <a:sym typeface="Wingdings" panose="05000000000000000000" pitchFamily="2" charset="2"/>
                          </a:rPr>
                          <m:t>𝑥</m:t>
                        </m:r>
                      </m:e>
                      <m:sup>
                        <m:r>
                          <a:rPr lang="en-US" sz="1600" b="0" i="1" smtClean="0">
                            <a:latin typeface="Cambria Math" panose="02040503050406030204" pitchFamily="18" charset="0"/>
                            <a:sym typeface="Wingdings" panose="05000000000000000000" pitchFamily="2" charset="2"/>
                          </a:rPr>
                          <m:t>2</m:t>
                        </m:r>
                      </m:sup>
                    </m:sSup>
                  </m:oMath>
                </a14:m>
                <a:r>
                  <a:rPr lang="en-US" sz="1600" dirty="0">
                    <a:latin typeface="Comic Sans MS" panose="030F0702030302020204" pitchFamily="66" charset="0"/>
                  </a:rPr>
                  <a:t> instead of </a:t>
                </a:r>
                <a14:m>
                  <m:oMath xmlns:m="http://schemas.openxmlformats.org/officeDocument/2006/math">
                    <m:r>
                      <a:rPr lang="en-US" sz="1600" i="1" dirty="0" smtClean="0">
                        <a:latin typeface="Cambria Math" panose="02040503050406030204" pitchFamily="18" charset="0"/>
                      </a:rPr>
                      <m:t>𝑥</m:t>
                    </m:r>
                  </m:oMath>
                </a14:m>
                <a:r>
                  <a:rPr lang="en-US" sz="1600" dirty="0">
                    <a:latin typeface="Comic Sans MS" panose="030F0702030302020204" pitchFamily="66" charset="0"/>
                  </a:rPr>
                  <a:t>…</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2"/>
                <a:stretch>
                  <a:fillRect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p:grpSp>
        <p:nvGrpSpPr>
          <p:cNvPr id="7" name="グループ化 6">
            <a:extLst>
              <a:ext uri="{FF2B5EF4-FFF2-40B4-BE49-F238E27FC236}">
                <a16:creationId xmlns:a16="http://schemas.microsoft.com/office/drawing/2014/main" id="{F179A182-4AD0-4C9F-8738-C13E81D592AD}"/>
              </a:ext>
            </a:extLst>
          </p:cNvPr>
          <p:cNvGrpSpPr/>
          <p:nvPr/>
        </p:nvGrpSpPr>
        <p:grpSpPr>
          <a:xfrm>
            <a:off x="0" y="0"/>
            <a:ext cx="1864310" cy="649082"/>
            <a:chOff x="3124940" y="3524434"/>
            <a:chExt cx="1864310" cy="649082"/>
          </a:xfrm>
        </p:grpSpPr>
        <p:sp>
          <p:nvSpPr>
            <p:cNvPr id="6" name="正方形/長方形 5">
              <a:extLst>
                <a:ext uri="{FF2B5EF4-FFF2-40B4-BE49-F238E27FC236}">
                  <a16:creationId xmlns:a16="http://schemas.microsoft.com/office/drawing/2014/main" id="{2D5F2A55-2467-4AFD-A624-8DAAF598FAD4}"/>
                </a:ext>
              </a:extLst>
            </p:cNvPr>
            <p:cNvSpPr/>
            <p:nvPr/>
          </p:nvSpPr>
          <p:spPr>
            <a:xfrm>
              <a:off x="3124940" y="3524434"/>
              <a:ext cx="1864310"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A0062F4-4CB0-46D5-BFAF-4E1F9E25D8F6}"/>
                    </a:ext>
                  </a:extLst>
                </p:cNvPr>
                <p:cNvSpPr txBox="1"/>
                <p:nvPr/>
              </p:nvSpPr>
              <p:spPr>
                <a:xfrm>
                  <a:off x="3240350" y="3546628"/>
                  <a:ext cx="341247" cy="4760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5" name="テキスト ボックス 4">
                  <a:extLst>
                    <a:ext uri="{FF2B5EF4-FFF2-40B4-BE49-F238E27FC236}">
                      <a16:creationId xmlns:a16="http://schemas.microsoft.com/office/drawing/2014/main" id="{4A0062F4-4CB0-46D5-BFAF-4E1F9E25D8F6}"/>
                    </a:ext>
                  </a:extLst>
                </p:cNvPr>
                <p:cNvSpPr txBox="1">
                  <a:spLocks noRot="1" noChangeAspect="1" noMove="1" noResize="1" noEditPoints="1" noAdjustHandles="1" noChangeArrowheads="1" noChangeShapeType="1" noTextEdit="1"/>
                </p:cNvSpPr>
                <p:nvPr/>
              </p:nvSpPr>
              <p:spPr>
                <a:xfrm>
                  <a:off x="3240350" y="3546628"/>
                  <a:ext cx="341247" cy="47609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7F3FB1C-FDDE-4893-94E4-1876597051B5}"/>
                    </a:ext>
                  </a:extLst>
                </p:cNvPr>
                <p:cNvSpPr txBox="1"/>
                <p:nvPr/>
              </p:nvSpPr>
              <p:spPr>
                <a:xfrm>
                  <a:off x="3925409" y="3699027"/>
                  <a:ext cx="979755" cy="474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12" name="テキスト ボックス 11">
                  <a:extLst>
                    <a:ext uri="{FF2B5EF4-FFF2-40B4-BE49-F238E27FC236}">
                      <a16:creationId xmlns:a16="http://schemas.microsoft.com/office/drawing/2014/main" id="{B7F3FB1C-FDDE-4893-94E4-1876597051B5}"/>
                    </a:ext>
                  </a:extLst>
                </p:cNvPr>
                <p:cNvSpPr txBox="1">
                  <a:spLocks noRot="1" noChangeAspect="1" noMove="1" noResize="1" noEditPoints="1" noAdjustHandles="1" noChangeArrowheads="1" noChangeShapeType="1" noTextEdit="1"/>
                </p:cNvSpPr>
                <p:nvPr/>
              </p:nvSpPr>
              <p:spPr>
                <a:xfrm>
                  <a:off x="3925409" y="3699027"/>
                  <a:ext cx="979755" cy="474489"/>
                </a:xfrm>
                <a:prstGeom prst="rect">
                  <a:avLst/>
                </a:prstGeom>
                <a:blipFill>
                  <a:blip r:embed="rId4"/>
                  <a:stretch>
                    <a:fillRect/>
                  </a:stretch>
                </a:blipFill>
              </p:spPr>
              <p:txBody>
                <a:bodyPr/>
                <a:lstStyle/>
                <a:p>
                  <a:r>
                    <a:rPr lang="en-GB">
                      <a:noFill/>
                    </a:rPr>
                    <a:t> </a:t>
                  </a:r>
                </a:p>
              </p:txBody>
            </p:sp>
          </mc:Fallback>
        </mc:AlternateContent>
        <p:sp>
          <p:nvSpPr>
            <p:cNvPr id="13" name="正方形/長方形 12">
              <a:extLst>
                <a:ext uri="{FF2B5EF4-FFF2-40B4-BE49-F238E27FC236}">
                  <a16:creationId xmlns:a16="http://schemas.microsoft.com/office/drawing/2014/main" id="{F2BDC713-F6A9-4AFD-8259-65FBDC72114D}"/>
                </a:ext>
              </a:extLst>
            </p:cNvPr>
            <p:cNvSpPr/>
            <p:nvPr/>
          </p:nvSpPr>
          <p:spPr>
            <a:xfrm flipH="1" flipV="1">
              <a:off x="3835151" y="3950563"/>
              <a:ext cx="1083077" cy="9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5EDCF27-8573-44D1-B753-C332C7924D61}"/>
                    </a:ext>
                  </a:extLst>
                </p:cNvPr>
                <p:cNvSpPr txBox="1"/>
                <p:nvPr/>
              </p:nvSpPr>
              <p:spPr>
                <a:xfrm>
                  <a:off x="3648723" y="3688671"/>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15" name="テキスト ボックス 14">
                  <a:extLst>
                    <a:ext uri="{FF2B5EF4-FFF2-40B4-BE49-F238E27FC236}">
                      <a16:creationId xmlns:a16="http://schemas.microsoft.com/office/drawing/2014/main" id="{D5EDCF27-8573-44D1-B753-C332C7924D61}"/>
                    </a:ext>
                  </a:extLst>
                </p:cNvPr>
                <p:cNvSpPr txBox="1">
                  <a:spLocks noRot="1" noChangeAspect="1" noMove="1" noResize="1" noEditPoints="1" noAdjustHandles="1" noChangeArrowheads="1" noChangeShapeType="1" noTextEdit="1"/>
                </p:cNvSpPr>
                <p:nvPr/>
              </p:nvSpPr>
              <p:spPr>
                <a:xfrm>
                  <a:off x="3648723" y="3688671"/>
                  <a:ext cx="200375" cy="246221"/>
                </a:xfrm>
                <a:prstGeom prst="rect">
                  <a:avLst/>
                </a:prstGeom>
                <a:blipFill>
                  <a:blip r:embed="rId5"/>
                  <a:stretch>
                    <a:fillRect l="-9091" r="-909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16" name="表 15">
                <a:extLst>
                  <a:ext uri="{FF2B5EF4-FFF2-40B4-BE49-F238E27FC236}">
                    <a16:creationId xmlns:a16="http://schemas.microsoft.com/office/drawing/2014/main" id="{3904E7DE-599E-4BBC-9E82-87B3E0B48AD8}"/>
                  </a:ext>
                </a:extLst>
              </p:cNvPr>
              <p:cNvGraphicFramePr>
                <a:graphicFrameLocks noGrp="1"/>
              </p:cNvGraphicFramePr>
              <p:nvPr>
                <p:extLst>
                  <p:ext uri="{D42A27DB-BD31-4B8C-83A1-F6EECF244321}">
                    <p14:modId xmlns:p14="http://schemas.microsoft.com/office/powerpoint/2010/main" val="1996023559"/>
                  </p:ext>
                </p:extLst>
              </p:nvPr>
            </p:nvGraphicFramePr>
            <p:xfrm>
              <a:off x="4172504" y="1429305"/>
              <a:ext cx="3675356" cy="2181837"/>
            </p:xfrm>
            <a:graphic>
              <a:graphicData uri="http://schemas.openxmlformats.org/drawingml/2006/table">
                <a:tbl>
                  <a:tblPr firstRow="1" bandRow="1">
                    <a:tableStyleId>{2D5ABB26-0587-4C30-8999-92F81FD0307C}</a:tableStyleId>
                  </a:tblPr>
                  <a:tblGrid>
                    <a:gridCol w="918839">
                      <a:extLst>
                        <a:ext uri="{9D8B030D-6E8A-4147-A177-3AD203B41FA5}">
                          <a16:colId xmlns:a16="http://schemas.microsoft.com/office/drawing/2014/main" val="195298870"/>
                        </a:ext>
                      </a:extLst>
                    </a:gridCol>
                    <a:gridCol w="918839">
                      <a:extLst>
                        <a:ext uri="{9D8B030D-6E8A-4147-A177-3AD203B41FA5}">
                          <a16:colId xmlns:a16="http://schemas.microsoft.com/office/drawing/2014/main" val="1353737287"/>
                        </a:ext>
                      </a:extLst>
                    </a:gridCol>
                    <a:gridCol w="918839">
                      <a:extLst>
                        <a:ext uri="{9D8B030D-6E8A-4147-A177-3AD203B41FA5}">
                          <a16:colId xmlns:a16="http://schemas.microsoft.com/office/drawing/2014/main" val="287908487"/>
                        </a:ext>
                      </a:extLst>
                    </a:gridCol>
                    <a:gridCol w="918839">
                      <a:extLst>
                        <a:ext uri="{9D8B030D-6E8A-4147-A177-3AD203B41FA5}">
                          <a16:colId xmlns:a16="http://schemas.microsoft.com/office/drawing/2014/main" val="2300899959"/>
                        </a:ext>
                      </a:extLst>
                    </a:gridCol>
                  </a:tblGrid>
                  <a:tr h="311691">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𝑥</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𝑓</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𝑓𝑥</m:t>
                                    </m:r>
                                  </m:e>
                                  <m:sup>
                                    <m:r>
                                      <a:rPr lang="en-US" sz="1400" b="0" i="1" smtClean="0">
                                        <a:latin typeface="Cambria Math" panose="02040503050406030204" pitchFamily="18" charset="0"/>
                                      </a:rPr>
                                      <m:t>2</m:t>
                                    </m:r>
                                  </m:sup>
                                </m:sSup>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Choice>
        <mc:Fallback xmlns="">
          <p:graphicFrame>
            <p:nvGraphicFramePr>
              <p:cNvPr id="16" name="表 15">
                <a:extLst>
                  <a:ext uri="{FF2B5EF4-FFF2-40B4-BE49-F238E27FC236}">
                    <a16:creationId xmlns:a16="http://schemas.microsoft.com/office/drawing/2014/main" id="{3904E7DE-599E-4BBC-9E82-87B3E0B48AD8}"/>
                  </a:ext>
                </a:extLst>
              </p:cNvPr>
              <p:cNvGraphicFramePr>
                <a:graphicFrameLocks noGrp="1"/>
              </p:cNvGraphicFramePr>
              <p:nvPr>
                <p:extLst>
                  <p:ext uri="{D42A27DB-BD31-4B8C-83A1-F6EECF244321}">
                    <p14:modId xmlns:p14="http://schemas.microsoft.com/office/powerpoint/2010/main" val="1996023559"/>
                  </p:ext>
                </p:extLst>
              </p:nvPr>
            </p:nvGraphicFramePr>
            <p:xfrm>
              <a:off x="4172504" y="1429305"/>
              <a:ext cx="3675356" cy="2181837"/>
            </p:xfrm>
            <a:graphic>
              <a:graphicData uri="http://schemas.openxmlformats.org/drawingml/2006/table">
                <a:tbl>
                  <a:tblPr firstRow="1" bandRow="1">
                    <a:tableStyleId>{2D5ABB26-0587-4C30-8999-92F81FD0307C}</a:tableStyleId>
                  </a:tblPr>
                  <a:tblGrid>
                    <a:gridCol w="918839">
                      <a:extLst>
                        <a:ext uri="{9D8B030D-6E8A-4147-A177-3AD203B41FA5}">
                          <a16:colId xmlns:a16="http://schemas.microsoft.com/office/drawing/2014/main" val="195298870"/>
                        </a:ext>
                      </a:extLst>
                    </a:gridCol>
                    <a:gridCol w="918839">
                      <a:extLst>
                        <a:ext uri="{9D8B030D-6E8A-4147-A177-3AD203B41FA5}">
                          <a16:colId xmlns:a16="http://schemas.microsoft.com/office/drawing/2014/main" val="1353737287"/>
                        </a:ext>
                      </a:extLst>
                    </a:gridCol>
                    <a:gridCol w="918839">
                      <a:extLst>
                        <a:ext uri="{9D8B030D-6E8A-4147-A177-3AD203B41FA5}">
                          <a16:colId xmlns:a16="http://schemas.microsoft.com/office/drawing/2014/main" val="287908487"/>
                        </a:ext>
                      </a:extLst>
                    </a:gridCol>
                    <a:gridCol w="918839">
                      <a:extLst>
                        <a:ext uri="{9D8B030D-6E8A-4147-A177-3AD203B41FA5}">
                          <a16:colId xmlns:a16="http://schemas.microsoft.com/office/drawing/2014/main" val="2300899959"/>
                        </a:ext>
                      </a:extLst>
                    </a:gridCol>
                  </a:tblGrid>
                  <a:tr h="31169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2" t="-1961" r="-301325" b="-6215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662" t="-1961" r="-201325" b="-6215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0662" t="-1961" r="-101325" b="-6215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0662" t="-1961" r="-1325" b="-621569"/>
                          </a:stretch>
                        </a:blipFill>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360</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Fallback>
      </mc:AlternateContent>
      <p:sp useBgFill="1">
        <p:nvSpPr>
          <p:cNvPr id="20" name="正方形/長方形 19">
            <a:extLst>
              <a:ext uri="{FF2B5EF4-FFF2-40B4-BE49-F238E27FC236}">
                <a16:creationId xmlns:a16="http://schemas.microsoft.com/office/drawing/2014/main" id="{01EF58A1-4A57-4B85-BD29-06BC33102C22}"/>
              </a:ext>
            </a:extLst>
          </p:cNvPr>
          <p:cNvSpPr/>
          <p:nvPr/>
        </p:nvSpPr>
        <p:spPr>
          <a:xfrm>
            <a:off x="6933460" y="958789"/>
            <a:ext cx="1207363" cy="27343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1429F4F-FEEC-4D84-B9BD-AEC45E1F082F}"/>
                  </a:ext>
                </a:extLst>
              </p:cNvPr>
              <p:cNvSpPr txBox="1"/>
              <p:nvPr/>
            </p:nvSpPr>
            <p:spPr>
              <a:xfrm>
                <a:off x="6143347" y="3755254"/>
                <a:ext cx="69281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𝑛</m:t>
                      </m:r>
                      <m:r>
                        <a:rPr lang="en-US" sz="1200" b="0" i="1" smtClean="0">
                          <a:latin typeface="Cambria Math" panose="02040503050406030204" pitchFamily="18" charset="0"/>
                        </a:rPr>
                        <m:t>=60</m:t>
                      </m:r>
                    </m:oMath>
                  </m:oMathPara>
                </a14:m>
                <a:endParaRPr lang="en-GB" sz="1200" dirty="0">
                  <a:latin typeface="Comic Sans MS" panose="030F0702030302020204" pitchFamily="66" charset="0"/>
                </a:endParaRPr>
              </a:p>
            </p:txBody>
          </p:sp>
        </mc:Choice>
        <mc:Fallback xmlns="">
          <p:sp>
            <p:nvSpPr>
              <p:cNvPr id="24" name="テキスト ボックス 23">
                <a:extLst>
                  <a:ext uri="{FF2B5EF4-FFF2-40B4-BE49-F238E27FC236}">
                    <a16:creationId xmlns:a16="http://schemas.microsoft.com/office/drawing/2014/main" id="{B1429F4F-FEEC-4D84-B9BD-AEC45E1F082F}"/>
                  </a:ext>
                </a:extLst>
              </p:cNvPr>
              <p:cNvSpPr txBox="1">
                <a:spLocks noRot="1" noChangeAspect="1" noMove="1" noResize="1" noEditPoints="1" noAdjustHandles="1" noChangeArrowheads="1" noChangeShapeType="1" noTextEdit="1"/>
              </p:cNvSpPr>
              <p:nvPr/>
            </p:nvSpPr>
            <p:spPr>
              <a:xfrm>
                <a:off x="6143347" y="3755254"/>
                <a:ext cx="692818" cy="2769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01B6441D-2B28-497B-8A66-2E3CAAC99578}"/>
                  </a:ext>
                </a:extLst>
              </p:cNvPr>
              <p:cNvSpPr txBox="1"/>
              <p:nvPr/>
            </p:nvSpPr>
            <p:spPr>
              <a:xfrm>
                <a:off x="6844682" y="3630967"/>
                <a:ext cx="1168461" cy="5395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200" i="1" smtClean="0">
                              <a:latin typeface="Cambria Math" panose="02040503050406030204" pitchFamily="18" charset="0"/>
                            </a:rPr>
                          </m:ctrlPr>
                        </m:naryPr>
                        <m:sub/>
                        <m:sup/>
                        <m:e>
                          <m:r>
                            <a:rPr lang="en-US" sz="1200" b="0" i="1" smtClean="0">
                              <a:latin typeface="Cambria Math" panose="02040503050406030204" pitchFamily="18" charset="0"/>
                            </a:rPr>
                            <m:t>𝑓</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𝑥</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=910</m:t>
                          </m:r>
                        </m:e>
                      </m:nary>
                    </m:oMath>
                  </m:oMathPara>
                </a14:m>
                <a:endParaRPr lang="en-GB" sz="1200" dirty="0">
                  <a:latin typeface="Comic Sans MS" panose="030F0702030302020204" pitchFamily="66" charset="0"/>
                </a:endParaRPr>
              </a:p>
            </p:txBody>
          </p:sp>
        </mc:Choice>
        <mc:Fallback xmlns="">
          <p:sp>
            <p:nvSpPr>
              <p:cNvPr id="25" name="テキスト ボックス 24">
                <a:extLst>
                  <a:ext uri="{FF2B5EF4-FFF2-40B4-BE49-F238E27FC236}">
                    <a16:creationId xmlns:a16="http://schemas.microsoft.com/office/drawing/2014/main" id="{01B6441D-2B28-497B-8A66-2E3CAAC99578}"/>
                  </a:ext>
                </a:extLst>
              </p:cNvPr>
              <p:cNvSpPr txBox="1">
                <a:spLocks noRot="1" noChangeAspect="1" noMove="1" noResize="1" noEditPoints="1" noAdjustHandles="1" noChangeArrowheads="1" noChangeShapeType="1" noTextEdit="1"/>
              </p:cNvSpPr>
              <p:nvPr/>
            </p:nvSpPr>
            <p:spPr>
              <a:xfrm>
                <a:off x="6844682" y="3630967"/>
                <a:ext cx="1168461" cy="539571"/>
              </a:xfrm>
              <a:prstGeom prst="rect">
                <a:avLst/>
              </a:prstGeom>
              <a:blipFill>
                <a:blip r:embed="rId8"/>
                <a:stretch>
                  <a:fillRect l="-40314" t="-117045" r="-25654" b="-16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6DFB91DD-CF5A-4FE5-88C8-DC1E1CC8A641}"/>
                  </a:ext>
                </a:extLst>
              </p:cNvPr>
              <p:cNvSpPr txBox="1"/>
              <p:nvPr/>
            </p:nvSpPr>
            <p:spPr>
              <a:xfrm>
                <a:off x="4403324" y="4270158"/>
                <a:ext cx="1875193" cy="476221"/>
              </a:xfrm>
              <a:prstGeom prst="rect">
                <a:avLst/>
              </a:prstGeom>
              <a:noFill/>
            </p:spPr>
            <p:txBody>
              <a:bodyPr wrap="none" rtlCol="0">
                <a:spAutoFit/>
              </a:bodyPr>
              <a:lstStyle/>
              <a:p>
                <a:r>
                  <a:rPr lang="en-US" sz="1600" dirty="0">
                    <a:latin typeface="Comic Sans MS" panose="030F0702030302020204" pitchFamily="66" charset="0"/>
                  </a:rPr>
                  <a:t>Mean of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oMath>
                </a14:m>
                <a:r>
                  <a:rPr lang="en-US" sz="1600" dirty="0">
                    <a:latin typeface="Comic Sans MS" panose="030F0702030302020204" pitchFamily="66" charset="0"/>
                  </a:rPr>
                  <a:t> = </a:t>
                </a:r>
                <a14:m>
                  <m:oMath xmlns:m="http://schemas.openxmlformats.org/officeDocument/2006/math">
                    <m:f>
                      <m:fPr>
                        <m:ctrlPr>
                          <a:rPr lang="en-US" sz="1600" i="1" smtClean="0">
                            <a:latin typeface="Cambria Math" panose="02040503050406030204" pitchFamily="18" charset="0"/>
                          </a:rPr>
                        </m:ctrlPr>
                      </m:fPr>
                      <m:num>
                        <m:nary>
                          <m:naryPr>
                            <m:chr m:val="∑"/>
                            <m:subHide m:val="on"/>
                            <m:supHide m:val="on"/>
                            <m:ctrlPr>
                              <a:rPr lang="en-US" sz="1600" i="1" smtClean="0">
                                <a:latin typeface="Cambria Math" panose="02040503050406030204" pitchFamily="18" charset="0"/>
                              </a:rPr>
                            </m:ctrlPr>
                          </m:naryPr>
                          <m:sub/>
                          <m:sup/>
                          <m:e>
                            <m:r>
                              <a:rPr lang="en-US" sz="1600" b="0" i="1" smtClean="0">
                                <a:latin typeface="Cambria Math" panose="02040503050406030204" pitchFamily="18" charset="0"/>
                              </a:rPr>
                              <m:t>𝑓</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oMath>
                </a14:m>
                <a:endParaRPr lang="en-GB" sz="1600" dirty="0">
                  <a:latin typeface="Comic Sans MS" panose="030F0702030302020204" pitchFamily="66" charset="0"/>
                </a:endParaRPr>
              </a:p>
            </p:txBody>
          </p:sp>
        </mc:Choice>
        <mc:Fallback xmlns="">
          <p:sp>
            <p:nvSpPr>
              <p:cNvPr id="26" name="テキスト ボックス 25">
                <a:extLst>
                  <a:ext uri="{FF2B5EF4-FFF2-40B4-BE49-F238E27FC236}">
                    <a16:creationId xmlns:a16="http://schemas.microsoft.com/office/drawing/2014/main" id="{6DFB91DD-CF5A-4FE5-88C8-DC1E1CC8A641}"/>
                  </a:ext>
                </a:extLst>
              </p:cNvPr>
              <p:cNvSpPr txBox="1">
                <a:spLocks noRot="1" noChangeAspect="1" noMove="1" noResize="1" noEditPoints="1" noAdjustHandles="1" noChangeArrowheads="1" noChangeShapeType="1" noTextEdit="1"/>
              </p:cNvSpPr>
              <p:nvPr/>
            </p:nvSpPr>
            <p:spPr>
              <a:xfrm>
                <a:off x="4403324" y="4270158"/>
                <a:ext cx="1875193" cy="476221"/>
              </a:xfrm>
              <a:prstGeom prst="rect">
                <a:avLst/>
              </a:prstGeom>
              <a:blipFill>
                <a:blip r:embed="rId9"/>
                <a:stretch>
                  <a:fillRect l="-1623" t="-50633" r="-7792" b="-455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853F1CB4-DA93-41D6-81D7-E0475517E591}"/>
                  </a:ext>
                </a:extLst>
              </p:cNvPr>
              <p:cNvSpPr txBox="1"/>
              <p:nvPr/>
            </p:nvSpPr>
            <p:spPr>
              <a:xfrm>
                <a:off x="4412202" y="4882717"/>
                <a:ext cx="1722459" cy="442044"/>
              </a:xfrm>
              <a:prstGeom prst="rect">
                <a:avLst/>
              </a:prstGeom>
              <a:noFill/>
            </p:spPr>
            <p:txBody>
              <a:bodyPr wrap="none" rtlCol="0">
                <a:spAutoFit/>
              </a:bodyPr>
              <a:lstStyle/>
              <a:p>
                <a:r>
                  <a:rPr lang="en-US" sz="1600" dirty="0">
                    <a:latin typeface="Comic Sans MS" panose="030F0702030302020204" pitchFamily="66" charset="0"/>
                  </a:rPr>
                  <a:t>Mean of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oMath>
                </a14:m>
                <a:r>
                  <a:rPr lang="en-US" sz="1600" dirty="0">
                    <a:latin typeface="Comic Sans MS" panose="030F0702030302020204" pitchFamily="66" charset="0"/>
                  </a:rPr>
                  <a:t> = </a:t>
                </a: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910</m:t>
                        </m:r>
                      </m:num>
                      <m:den>
                        <m:r>
                          <a:rPr lang="en-US" sz="1600" b="0" i="1" smtClean="0">
                            <a:latin typeface="Cambria Math" panose="02040503050406030204" pitchFamily="18" charset="0"/>
                          </a:rPr>
                          <m:t>60</m:t>
                        </m:r>
                      </m:den>
                    </m:f>
                  </m:oMath>
                </a14:m>
                <a:endParaRPr lang="en-GB" sz="1600" dirty="0">
                  <a:latin typeface="Comic Sans MS" panose="030F0702030302020204" pitchFamily="66" charset="0"/>
                </a:endParaRPr>
              </a:p>
            </p:txBody>
          </p:sp>
        </mc:Choice>
        <mc:Fallback xmlns="">
          <p:sp>
            <p:nvSpPr>
              <p:cNvPr id="27" name="テキスト ボックス 26">
                <a:extLst>
                  <a:ext uri="{FF2B5EF4-FFF2-40B4-BE49-F238E27FC236}">
                    <a16:creationId xmlns:a16="http://schemas.microsoft.com/office/drawing/2014/main" id="{853F1CB4-DA93-41D6-81D7-E0475517E591}"/>
                  </a:ext>
                </a:extLst>
              </p:cNvPr>
              <p:cNvSpPr txBox="1">
                <a:spLocks noRot="1" noChangeAspect="1" noMove="1" noResize="1" noEditPoints="1" noAdjustHandles="1" noChangeArrowheads="1" noChangeShapeType="1" noTextEdit="1"/>
              </p:cNvSpPr>
              <p:nvPr/>
            </p:nvSpPr>
            <p:spPr>
              <a:xfrm>
                <a:off x="4412202" y="4882717"/>
                <a:ext cx="1722459" cy="442044"/>
              </a:xfrm>
              <a:prstGeom prst="rect">
                <a:avLst/>
              </a:prstGeom>
              <a:blipFill>
                <a:blip r:embed="rId10"/>
                <a:stretch>
                  <a:fillRect l="-2128" b="-69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4D54FF09-B775-4A84-A68C-A35A05CA522F}"/>
                  </a:ext>
                </a:extLst>
              </p:cNvPr>
              <p:cNvSpPr txBox="1"/>
              <p:nvPr/>
            </p:nvSpPr>
            <p:spPr>
              <a:xfrm>
                <a:off x="4412202" y="5521910"/>
                <a:ext cx="2150973" cy="338554"/>
              </a:xfrm>
              <a:prstGeom prst="rect">
                <a:avLst/>
              </a:prstGeom>
              <a:noFill/>
            </p:spPr>
            <p:txBody>
              <a:bodyPr wrap="none" rtlCol="0">
                <a:spAutoFit/>
              </a:bodyPr>
              <a:lstStyle/>
              <a:p>
                <a:r>
                  <a:rPr lang="en-US" sz="1600" dirty="0">
                    <a:latin typeface="Comic Sans MS" panose="030F0702030302020204" pitchFamily="66" charset="0"/>
                  </a:rPr>
                  <a:t>Mean of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oMath>
                </a14:m>
                <a:r>
                  <a:rPr lang="en-US" sz="1600" dirty="0">
                    <a:latin typeface="Comic Sans MS" panose="030F0702030302020204" pitchFamily="66" charset="0"/>
                  </a:rPr>
                  <a:t> = </a:t>
                </a:r>
                <a14:m>
                  <m:oMath xmlns:m="http://schemas.openxmlformats.org/officeDocument/2006/math">
                    <m:r>
                      <a:rPr lang="en-US" sz="1600" b="0" i="1" smtClean="0">
                        <a:latin typeface="Cambria Math" panose="02040503050406030204" pitchFamily="18" charset="0"/>
                      </a:rPr>
                      <m:t>15.16…</m:t>
                    </m:r>
                  </m:oMath>
                </a14:m>
                <a:endParaRPr lang="en-GB" sz="1600" dirty="0">
                  <a:latin typeface="Comic Sans MS" panose="030F0702030302020204" pitchFamily="66" charset="0"/>
                </a:endParaRPr>
              </a:p>
            </p:txBody>
          </p:sp>
        </mc:Choice>
        <mc:Fallback xmlns="">
          <p:sp>
            <p:nvSpPr>
              <p:cNvPr id="28" name="テキスト ボックス 27">
                <a:extLst>
                  <a:ext uri="{FF2B5EF4-FFF2-40B4-BE49-F238E27FC236}">
                    <a16:creationId xmlns:a16="http://schemas.microsoft.com/office/drawing/2014/main" id="{4D54FF09-B775-4A84-A68C-A35A05CA522F}"/>
                  </a:ext>
                </a:extLst>
              </p:cNvPr>
              <p:cNvSpPr txBox="1">
                <a:spLocks noRot="1" noChangeAspect="1" noMove="1" noResize="1" noEditPoints="1" noAdjustHandles="1" noChangeArrowheads="1" noChangeShapeType="1" noTextEdit="1"/>
              </p:cNvSpPr>
              <p:nvPr/>
            </p:nvSpPr>
            <p:spPr>
              <a:xfrm>
                <a:off x="4412202" y="5521910"/>
                <a:ext cx="2150973" cy="338554"/>
              </a:xfrm>
              <a:prstGeom prst="rect">
                <a:avLst/>
              </a:prstGeom>
              <a:blipFill>
                <a:blip r:embed="rId11"/>
                <a:stretch>
                  <a:fillRect l="-1700" t="-3636" b="-25455"/>
                </a:stretch>
              </a:blipFill>
            </p:spPr>
            <p:txBody>
              <a:bodyPr/>
              <a:lstStyle/>
              <a:p>
                <a:r>
                  <a:rPr lang="en-GB">
                    <a:noFill/>
                  </a:rPr>
                  <a:t> </a:t>
                </a:r>
              </a:p>
            </p:txBody>
          </p:sp>
        </mc:Fallback>
      </mc:AlternateContent>
      <p:sp>
        <p:nvSpPr>
          <p:cNvPr id="29" name="円弧 28">
            <a:extLst>
              <a:ext uri="{FF2B5EF4-FFF2-40B4-BE49-F238E27FC236}">
                <a16:creationId xmlns:a16="http://schemas.microsoft.com/office/drawing/2014/main" id="{371DC52C-C2A6-4AC9-A21A-2B62040B9F8B}"/>
              </a:ext>
            </a:extLst>
          </p:cNvPr>
          <p:cNvSpPr/>
          <p:nvPr/>
        </p:nvSpPr>
        <p:spPr>
          <a:xfrm>
            <a:off x="6378402" y="4553293"/>
            <a:ext cx="217707" cy="52473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テキスト ボックス 29">
            <a:extLst>
              <a:ext uri="{FF2B5EF4-FFF2-40B4-BE49-F238E27FC236}">
                <a16:creationId xmlns:a16="http://schemas.microsoft.com/office/drawing/2014/main" id="{14B45340-789F-422C-881B-BA003546CEEB}"/>
              </a:ext>
            </a:extLst>
          </p:cNvPr>
          <p:cNvSpPr txBox="1"/>
          <p:nvPr/>
        </p:nvSpPr>
        <p:spPr>
          <a:xfrm>
            <a:off x="6540178" y="4653975"/>
            <a:ext cx="121890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Sub in values</a:t>
            </a:r>
            <a:endParaRPr lang="en-GB" sz="1200" dirty="0">
              <a:solidFill>
                <a:srgbClr val="FF0000"/>
              </a:solidFill>
              <a:latin typeface="Comic Sans MS" panose="030F0702030302020204" pitchFamily="66" charset="0"/>
            </a:endParaRPr>
          </a:p>
        </p:txBody>
      </p:sp>
      <p:sp>
        <p:nvSpPr>
          <p:cNvPr id="31" name="テキスト ボックス 30">
            <a:extLst>
              <a:ext uri="{FF2B5EF4-FFF2-40B4-BE49-F238E27FC236}">
                <a16:creationId xmlns:a16="http://schemas.microsoft.com/office/drawing/2014/main" id="{72C90E7D-768F-45FC-803B-573C75EFEDF1}"/>
              </a:ext>
            </a:extLst>
          </p:cNvPr>
          <p:cNvSpPr txBox="1"/>
          <p:nvPr/>
        </p:nvSpPr>
        <p:spPr>
          <a:xfrm>
            <a:off x="6586045" y="5259135"/>
            <a:ext cx="844566"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Calculate</a:t>
            </a:r>
            <a:endParaRPr lang="en-GB" sz="1200" dirty="0">
              <a:solidFill>
                <a:srgbClr val="FF0000"/>
              </a:solidFill>
              <a:latin typeface="Comic Sans MS" panose="030F0702030302020204" pitchFamily="66" charset="0"/>
            </a:endParaRPr>
          </a:p>
        </p:txBody>
      </p:sp>
      <p:sp>
        <p:nvSpPr>
          <p:cNvPr id="32" name="円弧 31">
            <a:extLst>
              <a:ext uri="{FF2B5EF4-FFF2-40B4-BE49-F238E27FC236}">
                <a16:creationId xmlns:a16="http://schemas.microsoft.com/office/drawing/2014/main" id="{6F355203-9255-4A94-9714-F5E5E1A4AC07}"/>
              </a:ext>
            </a:extLst>
          </p:cNvPr>
          <p:cNvSpPr/>
          <p:nvPr/>
        </p:nvSpPr>
        <p:spPr>
          <a:xfrm>
            <a:off x="6379881" y="5122943"/>
            <a:ext cx="217707" cy="52473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FADAA52B-4C93-4F4D-8E56-129CB9046034}"/>
                  </a:ext>
                </a:extLst>
              </p:cNvPr>
              <p:cNvSpPr txBox="1"/>
              <p:nvPr/>
            </p:nvSpPr>
            <p:spPr>
              <a:xfrm>
                <a:off x="4705165" y="6049248"/>
                <a:ext cx="378188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So the ‘expected value’ of </a:t>
                </a:r>
                <a14:m>
                  <m:oMath xmlns:m="http://schemas.openxmlformats.org/officeDocument/2006/math">
                    <m:sSup>
                      <m:sSupPr>
                        <m:ctrlPr>
                          <a:rPr lang="en-US" sz="140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𝑥</m:t>
                        </m:r>
                      </m:e>
                      <m:sup>
                        <m:r>
                          <a:rPr lang="en-US" sz="1400" b="0" i="1" smtClean="0">
                            <a:solidFill>
                              <a:srgbClr val="FF0000"/>
                            </a:solidFill>
                            <a:latin typeface="Cambria Math" panose="02040503050406030204" pitchFamily="18" charset="0"/>
                          </a:rPr>
                          <m:t>2</m:t>
                        </m:r>
                      </m:sup>
                    </m:sSup>
                  </m:oMath>
                </a14:m>
                <a:r>
                  <a:rPr lang="en-GB" sz="1400" dirty="0">
                    <a:solidFill>
                      <a:srgbClr val="FF0000"/>
                    </a:solidFill>
                    <a:latin typeface="Comic Sans MS" panose="030F0702030302020204" pitchFamily="66" charset="0"/>
                  </a:rPr>
                  <a:t> is 15.16…</a:t>
                </a:r>
              </a:p>
            </p:txBody>
          </p:sp>
        </mc:Choice>
        <mc:Fallback xmlns="">
          <p:sp>
            <p:nvSpPr>
              <p:cNvPr id="33" name="テキスト ボックス 32">
                <a:extLst>
                  <a:ext uri="{FF2B5EF4-FFF2-40B4-BE49-F238E27FC236}">
                    <a16:creationId xmlns:a16="http://schemas.microsoft.com/office/drawing/2014/main" id="{FADAA52B-4C93-4F4D-8E56-129CB9046034}"/>
                  </a:ext>
                </a:extLst>
              </p:cNvPr>
              <p:cNvSpPr txBox="1">
                <a:spLocks noRot="1" noChangeAspect="1" noMove="1" noResize="1" noEditPoints="1" noAdjustHandles="1" noChangeArrowheads="1" noChangeShapeType="1" noTextEdit="1"/>
              </p:cNvSpPr>
              <p:nvPr/>
            </p:nvSpPr>
            <p:spPr>
              <a:xfrm>
                <a:off x="4705165" y="6049248"/>
                <a:ext cx="3781888" cy="307777"/>
              </a:xfrm>
              <a:prstGeom prst="rect">
                <a:avLst/>
              </a:prstGeom>
              <a:blipFill>
                <a:blip r:embed="rId12"/>
                <a:stretch>
                  <a:fillRect t="-1961" b="-19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E7805A86-B112-44A4-975E-821765AE0488}"/>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4" name="テキスト ボックス 33">
                <a:extLst>
                  <a:ext uri="{FF2B5EF4-FFF2-40B4-BE49-F238E27FC236}">
                    <a16:creationId xmlns:a16="http://schemas.microsoft.com/office/drawing/2014/main" id="{E7805A86-B112-44A4-975E-821765AE0488}"/>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1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61EEC44-9024-4B78-9A57-05FD8063CE0C}"/>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5" name="テキスト ボックス 34">
                <a:extLst>
                  <a:ext uri="{FF2B5EF4-FFF2-40B4-BE49-F238E27FC236}">
                    <a16:creationId xmlns:a16="http://schemas.microsoft.com/office/drawing/2014/main" id="{D61EEC44-9024-4B78-9A57-05FD8063CE0C}"/>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1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2E73EF1E-C399-4198-AFBF-7523329EBCDB}"/>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6" name="テキスト ボックス 35">
                <a:extLst>
                  <a:ext uri="{FF2B5EF4-FFF2-40B4-BE49-F238E27FC236}">
                    <a16:creationId xmlns:a16="http://schemas.microsoft.com/office/drawing/2014/main" id="{2E73EF1E-C399-4198-AFBF-7523329EBCDB}"/>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15"/>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5124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linds(horizontal)">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5" grpId="0"/>
      <p:bldP spid="26" grpId="0"/>
      <p:bldP spid="27" grpId="0"/>
      <p:bldP spid="28" grpId="0"/>
      <p:bldP spid="29" grpId="0" animBg="1"/>
      <p:bldP spid="30" grpId="0"/>
      <p:bldP spid="31" grpId="0"/>
      <p:bldP spid="32" grpId="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5313286"/>
          </a:xfrm>
        </p:spPr>
        <p:txBody>
          <a:bodyPr>
            <a:normAutofit lnSpcReduction="10000"/>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normal distribution focuses on continuous random variables</a:t>
            </a:r>
          </a:p>
          <a:p>
            <a:pPr marL="0" indent="0" algn="ctr">
              <a:buNone/>
            </a:pPr>
            <a:endParaRPr lang="en-US" sz="1600" dirty="0">
              <a:latin typeface="Comic Sans MS" panose="030F0702030302020204" pitchFamily="66" charset="0"/>
              <a:sym typeface="Wingdings" panose="05000000000000000000" pitchFamily="2" charset="2"/>
            </a:endParaRPr>
          </a:p>
          <a:p>
            <a:pPr marL="0" indent="0" algn="ctr">
              <a:buNone/>
            </a:pPr>
            <a:r>
              <a:rPr lang="en-US" sz="1600" dirty="0">
                <a:latin typeface="Comic Sans MS" panose="030F0702030302020204" pitchFamily="66" charset="0"/>
                <a:sym typeface="Wingdings" panose="05000000000000000000" pitchFamily="2" charset="2"/>
              </a:rPr>
              <a:t>These can take any numerical value (</a:t>
            </a:r>
            <a:r>
              <a:rPr lang="en-US" sz="1600" dirty="0" err="1">
                <a:latin typeface="Comic Sans MS" panose="030F0702030302020204" pitchFamily="66" charset="0"/>
                <a:sym typeface="Wingdings" panose="05000000000000000000" pitchFamily="2" charset="2"/>
              </a:rPr>
              <a:t>eg</a:t>
            </a:r>
            <a:r>
              <a:rPr lang="en-US" sz="1600" dirty="0">
                <a:latin typeface="Comic Sans MS" panose="030F0702030302020204" pitchFamily="66" charset="0"/>
                <a:sym typeface="Wingdings" panose="05000000000000000000" pitchFamily="2" charset="2"/>
              </a:rPr>
              <a:t> Height), and are modelled using a curve instead</a:t>
            </a:r>
          </a:p>
          <a:p>
            <a:pPr marL="0" indent="0" algn="ctr">
              <a:buNone/>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For a quantity such as height, the majority of people will be close to the average</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As we move further away from the average height, there are fewer people (</a:t>
            </a:r>
            <a:r>
              <a:rPr lang="en-US" sz="1600" dirty="0" err="1">
                <a:latin typeface="Comic Sans MS" panose="030F0702030302020204" pitchFamily="66" charset="0"/>
                <a:sym typeface="Wingdings" panose="05000000000000000000" pitchFamily="2" charset="2"/>
              </a:rPr>
              <a:t>ie</a:t>
            </a:r>
            <a:r>
              <a:rPr lang="en-US" sz="1600" dirty="0">
                <a:latin typeface="Comic Sans MS" panose="030F0702030302020204" pitchFamily="66" charset="0"/>
                <a:sym typeface="Wingdings" panose="05000000000000000000" pitchFamily="2" charset="2"/>
              </a:rPr>
              <a:t> – there would be a lower probability of randomly selecting one at that height)</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sp>
        <p:nvSpPr>
          <p:cNvPr id="57" name="正方形/長方形 56">
            <a:extLst>
              <a:ext uri="{FF2B5EF4-FFF2-40B4-BE49-F238E27FC236}">
                <a16:creationId xmlns:a16="http://schemas.microsoft.com/office/drawing/2014/main" id="{83E8B1E1-FB56-474E-942C-161EC1578A30}"/>
              </a:ext>
            </a:extLst>
          </p:cNvPr>
          <p:cNvSpPr/>
          <p:nvPr/>
        </p:nvSpPr>
        <p:spPr>
          <a:xfrm>
            <a:off x="5292080" y="2708920"/>
            <a:ext cx="288032" cy="2880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正方形/長方形 78">
            <a:extLst>
              <a:ext uri="{FF2B5EF4-FFF2-40B4-BE49-F238E27FC236}">
                <a16:creationId xmlns:a16="http://schemas.microsoft.com/office/drawing/2014/main" id="{FFCD5869-CF58-417B-888A-8572CFB56712}"/>
              </a:ext>
            </a:extLst>
          </p:cNvPr>
          <p:cNvSpPr/>
          <p:nvPr/>
        </p:nvSpPr>
        <p:spPr>
          <a:xfrm>
            <a:off x="5004048" y="2852936"/>
            <a:ext cx="288032" cy="1440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正方形/長方形 79">
            <a:extLst>
              <a:ext uri="{FF2B5EF4-FFF2-40B4-BE49-F238E27FC236}">
                <a16:creationId xmlns:a16="http://schemas.microsoft.com/office/drawing/2014/main" id="{54D18259-B8F9-4434-8F62-E6281D0817B5}"/>
              </a:ext>
            </a:extLst>
          </p:cNvPr>
          <p:cNvSpPr/>
          <p:nvPr/>
        </p:nvSpPr>
        <p:spPr>
          <a:xfrm>
            <a:off x="5580112" y="2492896"/>
            <a:ext cx="288032"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正方形/長方形 80">
            <a:extLst>
              <a:ext uri="{FF2B5EF4-FFF2-40B4-BE49-F238E27FC236}">
                <a16:creationId xmlns:a16="http://schemas.microsoft.com/office/drawing/2014/main" id="{5FA3DA98-CC1D-42FA-959E-34768FC6B5DE}"/>
              </a:ext>
            </a:extLst>
          </p:cNvPr>
          <p:cNvSpPr/>
          <p:nvPr/>
        </p:nvSpPr>
        <p:spPr>
          <a:xfrm>
            <a:off x="5868144" y="2204864"/>
            <a:ext cx="288032"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正方形/長方形 81">
            <a:extLst>
              <a:ext uri="{FF2B5EF4-FFF2-40B4-BE49-F238E27FC236}">
                <a16:creationId xmlns:a16="http://schemas.microsoft.com/office/drawing/2014/main" id="{83FEDCFF-1616-457A-8F9F-E610FA1623C3}"/>
              </a:ext>
            </a:extLst>
          </p:cNvPr>
          <p:cNvSpPr/>
          <p:nvPr/>
        </p:nvSpPr>
        <p:spPr>
          <a:xfrm>
            <a:off x="6156176" y="1844824"/>
            <a:ext cx="288032" cy="11521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正方形/長方形 82">
            <a:extLst>
              <a:ext uri="{FF2B5EF4-FFF2-40B4-BE49-F238E27FC236}">
                <a16:creationId xmlns:a16="http://schemas.microsoft.com/office/drawing/2014/main" id="{50584A94-B8DA-4A9B-BF0F-850633513BC2}"/>
              </a:ext>
            </a:extLst>
          </p:cNvPr>
          <p:cNvSpPr/>
          <p:nvPr/>
        </p:nvSpPr>
        <p:spPr>
          <a:xfrm>
            <a:off x="6444208" y="1412776"/>
            <a:ext cx="288032" cy="15841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正方形/長方形 83">
            <a:extLst>
              <a:ext uri="{FF2B5EF4-FFF2-40B4-BE49-F238E27FC236}">
                <a16:creationId xmlns:a16="http://schemas.microsoft.com/office/drawing/2014/main" id="{E515E828-8637-4D2A-912D-E03C0BFE5DD9}"/>
              </a:ext>
            </a:extLst>
          </p:cNvPr>
          <p:cNvSpPr/>
          <p:nvPr/>
        </p:nvSpPr>
        <p:spPr>
          <a:xfrm>
            <a:off x="6732240" y="1844824"/>
            <a:ext cx="288032" cy="11521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正方形/長方形 84">
            <a:extLst>
              <a:ext uri="{FF2B5EF4-FFF2-40B4-BE49-F238E27FC236}">
                <a16:creationId xmlns:a16="http://schemas.microsoft.com/office/drawing/2014/main" id="{E7307C70-0C23-4822-9E95-4E8B4C2F0262}"/>
              </a:ext>
            </a:extLst>
          </p:cNvPr>
          <p:cNvSpPr/>
          <p:nvPr/>
        </p:nvSpPr>
        <p:spPr>
          <a:xfrm>
            <a:off x="7596336" y="2708920"/>
            <a:ext cx="288032" cy="2880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正方形/長方形 85">
            <a:extLst>
              <a:ext uri="{FF2B5EF4-FFF2-40B4-BE49-F238E27FC236}">
                <a16:creationId xmlns:a16="http://schemas.microsoft.com/office/drawing/2014/main" id="{F7FF6509-E22E-46E7-B8C6-3C41BFEFE0FE}"/>
              </a:ext>
            </a:extLst>
          </p:cNvPr>
          <p:cNvSpPr/>
          <p:nvPr/>
        </p:nvSpPr>
        <p:spPr>
          <a:xfrm>
            <a:off x="7884368" y="2852936"/>
            <a:ext cx="288032" cy="1440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正方形/長方形 86">
            <a:extLst>
              <a:ext uri="{FF2B5EF4-FFF2-40B4-BE49-F238E27FC236}">
                <a16:creationId xmlns:a16="http://schemas.microsoft.com/office/drawing/2014/main" id="{695F04AE-BD96-4329-8240-F6405CF0B0EF}"/>
              </a:ext>
            </a:extLst>
          </p:cNvPr>
          <p:cNvSpPr/>
          <p:nvPr/>
        </p:nvSpPr>
        <p:spPr>
          <a:xfrm>
            <a:off x="7308304" y="2492896"/>
            <a:ext cx="288032"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正方形/長方形 87">
            <a:extLst>
              <a:ext uri="{FF2B5EF4-FFF2-40B4-BE49-F238E27FC236}">
                <a16:creationId xmlns:a16="http://schemas.microsoft.com/office/drawing/2014/main" id="{57040244-41C8-46D7-B81B-3BF017086F09}"/>
              </a:ext>
            </a:extLst>
          </p:cNvPr>
          <p:cNvSpPr/>
          <p:nvPr/>
        </p:nvSpPr>
        <p:spPr>
          <a:xfrm>
            <a:off x="7020272" y="2204864"/>
            <a:ext cx="288032"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正方形/長方形 88">
            <a:extLst>
              <a:ext uri="{FF2B5EF4-FFF2-40B4-BE49-F238E27FC236}">
                <a16:creationId xmlns:a16="http://schemas.microsoft.com/office/drawing/2014/main" id="{0D4185B1-01D9-4D83-B70D-A2D7E56B58C1}"/>
              </a:ext>
            </a:extLst>
          </p:cNvPr>
          <p:cNvSpPr/>
          <p:nvPr/>
        </p:nvSpPr>
        <p:spPr>
          <a:xfrm>
            <a:off x="5292080" y="5229200"/>
            <a:ext cx="144016" cy="2160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正方形/長方形 89">
            <a:extLst>
              <a:ext uri="{FF2B5EF4-FFF2-40B4-BE49-F238E27FC236}">
                <a16:creationId xmlns:a16="http://schemas.microsoft.com/office/drawing/2014/main" id="{0AD7D07C-9AA6-4266-83C8-2DA5310A73E4}"/>
              </a:ext>
            </a:extLst>
          </p:cNvPr>
          <p:cNvSpPr/>
          <p:nvPr/>
        </p:nvSpPr>
        <p:spPr>
          <a:xfrm>
            <a:off x="5004048" y="5373216"/>
            <a:ext cx="144016" cy="7200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正方形/長方形 90">
            <a:extLst>
              <a:ext uri="{FF2B5EF4-FFF2-40B4-BE49-F238E27FC236}">
                <a16:creationId xmlns:a16="http://schemas.microsoft.com/office/drawing/2014/main" id="{5DB42197-6A65-4A54-A524-6CC01B55913E}"/>
              </a:ext>
            </a:extLst>
          </p:cNvPr>
          <p:cNvSpPr/>
          <p:nvPr/>
        </p:nvSpPr>
        <p:spPr>
          <a:xfrm>
            <a:off x="5580112" y="5085184"/>
            <a:ext cx="144016"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正方形/長方形 91">
            <a:extLst>
              <a:ext uri="{FF2B5EF4-FFF2-40B4-BE49-F238E27FC236}">
                <a16:creationId xmlns:a16="http://schemas.microsoft.com/office/drawing/2014/main" id="{B1774419-B39B-411E-8A00-F6949451CCA2}"/>
              </a:ext>
            </a:extLst>
          </p:cNvPr>
          <p:cNvSpPr/>
          <p:nvPr/>
        </p:nvSpPr>
        <p:spPr>
          <a:xfrm>
            <a:off x="5868144" y="4797152"/>
            <a:ext cx="144016" cy="6480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正方形/長方形 92">
            <a:extLst>
              <a:ext uri="{FF2B5EF4-FFF2-40B4-BE49-F238E27FC236}">
                <a16:creationId xmlns:a16="http://schemas.microsoft.com/office/drawing/2014/main" id="{C355DCA7-5667-4B2C-8D78-DD12C20292D3}"/>
              </a:ext>
            </a:extLst>
          </p:cNvPr>
          <p:cNvSpPr/>
          <p:nvPr/>
        </p:nvSpPr>
        <p:spPr>
          <a:xfrm>
            <a:off x="6156176" y="4365104"/>
            <a:ext cx="144016" cy="108012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正方形/長方形 93">
            <a:extLst>
              <a:ext uri="{FF2B5EF4-FFF2-40B4-BE49-F238E27FC236}">
                <a16:creationId xmlns:a16="http://schemas.microsoft.com/office/drawing/2014/main" id="{751D6FCC-40D7-4F78-9D31-5B0D00A5CC38}"/>
              </a:ext>
            </a:extLst>
          </p:cNvPr>
          <p:cNvSpPr/>
          <p:nvPr/>
        </p:nvSpPr>
        <p:spPr>
          <a:xfrm>
            <a:off x="6444208" y="3861048"/>
            <a:ext cx="144016" cy="15841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正方形/長方形 99">
            <a:extLst>
              <a:ext uri="{FF2B5EF4-FFF2-40B4-BE49-F238E27FC236}">
                <a16:creationId xmlns:a16="http://schemas.microsoft.com/office/drawing/2014/main" id="{AA6C4BBB-6E6B-4586-A5A7-2275D1866724}"/>
              </a:ext>
            </a:extLst>
          </p:cNvPr>
          <p:cNvSpPr/>
          <p:nvPr/>
        </p:nvSpPr>
        <p:spPr>
          <a:xfrm>
            <a:off x="5148064" y="5301208"/>
            <a:ext cx="144016" cy="1440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正方形/長方形 100">
            <a:extLst>
              <a:ext uri="{FF2B5EF4-FFF2-40B4-BE49-F238E27FC236}">
                <a16:creationId xmlns:a16="http://schemas.microsoft.com/office/drawing/2014/main" id="{A993E7E7-CCDE-45D9-999B-D095A4896923}"/>
              </a:ext>
            </a:extLst>
          </p:cNvPr>
          <p:cNvSpPr/>
          <p:nvPr/>
        </p:nvSpPr>
        <p:spPr>
          <a:xfrm>
            <a:off x="6588224" y="3861048"/>
            <a:ext cx="144016" cy="15841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正方形/長方形 102">
            <a:extLst>
              <a:ext uri="{FF2B5EF4-FFF2-40B4-BE49-F238E27FC236}">
                <a16:creationId xmlns:a16="http://schemas.microsoft.com/office/drawing/2014/main" id="{FE32156B-08C3-4233-8F42-6F982CEFE09D}"/>
              </a:ext>
            </a:extLst>
          </p:cNvPr>
          <p:cNvSpPr/>
          <p:nvPr/>
        </p:nvSpPr>
        <p:spPr>
          <a:xfrm>
            <a:off x="6300192" y="4149080"/>
            <a:ext cx="144016" cy="129614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正方形/長方形 104">
            <a:extLst>
              <a:ext uri="{FF2B5EF4-FFF2-40B4-BE49-F238E27FC236}">
                <a16:creationId xmlns:a16="http://schemas.microsoft.com/office/drawing/2014/main" id="{B9D0557F-EC4E-46DC-BEAC-2BA22C1D3BD0}"/>
              </a:ext>
            </a:extLst>
          </p:cNvPr>
          <p:cNvSpPr/>
          <p:nvPr/>
        </p:nvSpPr>
        <p:spPr>
          <a:xfrm>
            <a:off x="6012160" y="4581128"/>
            <a:ext cx="144016" cy="8640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正方形/長方形 108">
            <a:extLst>
              <a:ext uri="{FF2B5EF4-FFF2-40B4-BE49-F238E27FC236}">
                <a16:creationId xmlns:a16="http://schemas.microsoft.com/office/drawing/2014/main" id="{3B199BD6-DA61-4AF1-BC30-5E74E2FE3D7A}"/>
              </a:ext>
            </a:extLst>
          </p:cNvPr>
          <p:cNvSpPr/>
          <p:nvPr/>
        </p:nvSpPr>
        <p:spPr>
          <a:xfrm>
            <a:off x="5724128" y="4941168"/>
            <a:ext cx="144016"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正方形/長方形 109">
            <a:extLst>
              <a:ext uri="{FF2B5EF4-FFF2-40B4-BE49-F238E27FC236}">
                <a16:creationId xmlns:a16="http://schemas.microsoft.com/office/drawing/2014/main" id="{FA2E288F-6840-4CEF-B027-403A2D7AAA90}"/>
              </a:ext>
            </a:extLst>
          </p:cNvPr>
          <p:cNvSpPr/>
          <p:nvPr/>
        </p:nvSpPr>
        <p:spPr>
          <a:xfrm>
            <a:off x="5436096" y="5157192"/>
            <a:ext cx="144016" cy="2880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正方形/長方形 110">
            <a:extLst>
              <a:ext uri="{FF2B5EF4-FFF2-40B4-BE49-F238E27FC236}">
                <a16:creationId xmlns:a16="http://schemas.microsoft.com/office/drawing/2014/main" id="{A4F8F4BD-74E1-4208-BCD4-2FC173A19762}"/>
              </a:ext>
            </a:extLst>
          </p:cNvPr>
          <p:cNvSpPr/>
          <p:nvPr/>
        </p:nvSpPr>
        <p:spPr>
          <a:xfrm flipH="1">
            <a:off x="7740352" y="5229200"/>
            <a:ext cx="144016" cy="2160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正方形/長方形 111">
            <a:extLst>
              <a:ext uri="{FF2B5EF4-FFF2-40B4-BE49-F238E27FC236}">
                <a16:creationId xmlns:a16="http://schemas.microsoft.com/office/drawing/2014/main" id="{8E2D9E1B-8418-4815-A7A4-EEAE19B475E5}"/>
              </a:ext>
            </a:extLst>
          </p:cNvPr>
          <p:cNvSpPr/>
          <p:nvPr/>
        </p:nvSpPr>
        <p:spPr>
          <a:xfrm flipH="1">
            <a:off x="8028384" y="5373216"/>
            <a:ext cx="144016" cy="7200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正方形/長方形 112">
            <a:extLst>
              <a:ext uri="{FF2B5EF4-FFF2-40B4-BE49-F238E27FC236}">
                <a16:creationId xmlns:a16="http://schemas.microsoft.com/office/drawing/2014/main" id="{888C4253-942C-4DCA-A3AE-C65B501FB42A}"/>
              </a:ext>
            </a:extLst>
          </p:cNvPr>
          <p:cNvSpPr/>
          <p:nvPr/>
        </p:nvSpPr>
        <p:spPr>
          <a:xfrm flipH="1">
            <a:off x="7452320" y="5085184"/>
            <a:ext cx="144016" cy="3600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正方形/長方形 113">
            <a:extLst>
              <a:ext uri="{FF2B5EF4-FFF2-40B4-BE49-F238E27FC236}">
                <a16:creationId xmlns:a16="http://schemas.microsoft.com/office/drawing/2014/main" id="{F8C84CD4-2C4E-499B-A017-6B220A23918B}"/>
              </a:ext>
            </a:extLst>
          </p:cNvPr>
          <p:cNvSpPr/>
          <p:nvPr/>
        </p:nvSpPr>
        <p:spPr>
          <a:xfrm flipH="1">
            <a:off x="7164288" y="4797152"/>
            <a:ext cx="144016" cy="6480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正方形/長方形 114">
            <a:extLst>
              <a:ext uri="{FF2B5EF4-FFF2-40B4-BE49-F238E27FC236}">
                <a16:creationId xmlns:a16="http://schemas.microsoft.com/office/drawing/2014/main" id="{9A473C19-9B8D-4C2B-956B-4A604242FD8C}"/>
              </a:ext>
            </a:extLst>
          </p:cNvPr>
          <p:cNvSpPr/>
          <p:nvPr/>
        </p:nvSpPr>
        <p:spPr>
          <a:xfrm flipH="1">
            <a:off x="6876256" y="4365104"/>
            <a:ext cx="144016" cy="108012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正方形/長方形 115">
            <a:extLst>
              <a:ext uri="{FF2B5EF4-FFF2-40B4-BE49-F238E27FC236}">
                <a16:creationId xmlns:a16="http://schemas.microsoft.com/office/drawing/2014/main" id="{7530285C-2BED-43F3-B132-4D13EC81CD6F}"/>
              </a:ext>
            </a:extLst>
          </p:cNvPr>
          <p:cNvSpPr/>
          <p:nvPr/>
        </p:nvSpPr>
        <p:spPr>
          <a:xfrm flipH="1">
            <a:off x="7884368" y="5301208"/>
            <a:ext cx="144016" cy="1440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正方形/長方形 116">
            <a:extLst>
              <a:ext uri="{FF2B5EF4-FFF2-40B4-BE49-F238E27FC236}">
                <a16:creationId xmlns:a16="http://schemas.microsoft.com/office/drawing/2014/main" id="{8467D48B-64CF-4249-9F2E-8BBD43DE6940}"/>
              </a:ext>
            </a:extLst>
          </p:cNvPr>
          <p:cNvSpPr/>
          <p:nvPr/>
        </p:nvSpPr>
        <p:spPr>
          <a:xfrm flipH="1">
            <a:off x="6732240" y="4149080"/>
            <a:ext cx="144016" cy="129614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正方形/長方形 117">
            <a:extLst>
              <a:ext uri="{FF2B5EF4-FFF2-40B4-BE49-F238E27FC236}">
                <a16:creationId xmlns:a16="http://schemas.microsoft.com/office/drawing/2014/main" id="{E11EE973-C0E6-43FA-939C-64338E14CE67}"/>
              </a:ext>
            </a:extLst>
          </p:cNvPr>
          <p:cNvSpPr/>
          <p:nvPr/>
        </p:nvSpPr>
        <p:spPr>
          <a:xfrm flipH="1">
            <a:off x="7020272" y="4581128"/>
            <a:ext cx="144016" cy="8640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正方形/長方形 118">
            <a:extLst>
              <a:ext uri="{FF2B5EF4-FFF2-40B4-BE49-F238E27FC236}">
                <a16:creationId xmlns:a16="http://schemas.microsoft.com/office/drawing/2014/main" id="{76BFBAFF-B98D-401F-9937-4C1710D796D9}"/>
              </a:ext>
            </a:extLst>
          </p:cNvPr>
          <p:cNvSpPr/>
          <p:nvPr/>
        </p:nvSpPr>
        <p:spPr>
          <a:xfrm flipH="1">
            <a:off x="7308304" y="4941168"/>
            <a:ext cx="144016" cy="50405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正方形/長方形 119">
            <a:extLst>
              <a:ext uri="{FF2B5EF4-FFF2-40B4-BE49-F238E27FC236}">
                <a16:creationId xmlns:a16="http://schemas.microsoft.com/office/drawing/2014/main" id="{7BA645EA-1FE3-4446-B419-2B8D8E723670}"/>
              </a:ext>
            </a:extLst>
          </p:cNvPr>
          <p:cNvSpPr/>
          <p:nvPr/>
        </p:nvSpPr>
        <p:spPr>
          <a:xfrm flipH="1">
            <a:off x="7596336" y="5157192"/>
            <a:ext cx="144016" cy="2880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テキスト ボックス 16">
            <a:extLst>
              <a:ext uri="{FF2B5EF4-FFF2-40B4-BE49-F238E27FC236}">
                <a16:creationId xmlns:a16="http://schemas.microsoft.com/office/drawing/2014/main" id="{468E35CA-49AA-4622-B028-0C4FCCF3D7B4}"/>
              </a:ext>
            </a:extLst>
          </p:cNvPr>
          <p:cNvSpPr txBox="1"/>
          <p:nvPr/>
        </p:nvSpPr>
        <p:spPr>
          <a:xfrm>
            <a:off x="4788024"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130</a:t>
            </a:r>
            <a:endParaRPr lang="en-GB" sz="1200" dirty="0">
              <a:latin typeface="Comic Sans MS" panose="030F0702030302020204" pitchFamily="66" charset="0"/>
            </a:endParaRPr>
          </a:p>
        </p:txBody>
      </p:sp>
      <p:sp>
        <p:nvSpPr>
          <p:cNvPr id="121" name="テキスト ボックス 120">
            <a:extLst>
              <a:ext uri="{FF2B5EF4-FFF2-40B4-BE49-F238E27FC236}">
                <a16:creationId xmlns:a16="http://schemas.microsoft.com/office/drawing/2014/main" id="{045C7D29-8CDC-4AFA-9B32-E5A5AE4A1AD3}"/>
              </a:ext>
            </a:extLst>
          </p:cNvPr>
          <p:cNvSpPr txBox="1"/>
          <p:nvPr/>
        </p:nvSpPr>
        <p:spPr>
          <a:xfrm>
            <a:off x="5364088"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140</a:t>
            </a:r>
            <a:endParaRPr lang="en-GB" sz="1200" dirty="0">
              <a:latin typeface="Comic Sans MS" panose="030F0702030302020204" pitchFamily="66" charset="0"/>
            </a:endParaRPr>
          </a:p>
        </p:txBody>
      </p:sp>
      <p:sp>
        <p:nvSpPr>
          <p:cNvPr id="122" name="テキスト ボックス 121">
            <a:extLst>
              <a:ext uri="{FF2B5EF4-FFF2-40B4-BE49-F238E27FC236}">
                <a16:creationId xmlns:a16="http://schemas.microsoft.com/office/drawing/2014/main" id="{51D0D751-8897-4782-8BD7-5C5DEF6551B6}"/>
              </a:ext>
            </a:extLst>
          </p:cNvPr>
          <p:cNvSpPr txBox="1"/>
          <p:nvPr/>
        </p:nvSpPr>
        <p:spPr>
          <a:xfrm>
            <a:off x="5940152"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150</a:t>
            </a:r>
            <a:endParaRPr lang="en-GB" sz="1200" dirty="0">
              <a:latin typeface="Comic Sans MS" panose="030F0702030302020204" pitchFamily="66" charset="0"/>
            </a:endParaRPr>
          </a:p>
        </p:txBody>
      </p:sp>
      <p:sp>
        <p:nvSpPr>
          <p:cNvPr id="123" name="テキスト ボックス 122">
            <a:extLst>
              <a:ext uri="{FF2B5EF4-FFF2-40B4-BE49-F238E27FC236}">
                <a16:creationId xmlns:a16="http://schemas.microsoft.com/office/drawing/2014/main" id="{E07B3997-B46A-411B-A63B-3324872FA8AA}"/>
              </a:ext>
            </a:extLst>
          </p:cNvPr>
          <p:cNvSpPr txBox="1"/>
          <p:nvPr/>
        </p:nvSpPr>
        <p:spPr>
          <a:xfrm>
            <a:off x="6516216"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160</a:t>
            </a:r>
            <a:endParaRPr lang="en-GB" sz="1200" dirty="0">
              <a:latin typeface="Comic Sans MS" panose="030F0702030302020204" pitchFamily="66" charset="0"/>
            </a:endParaRPr>
          </a:p>
        </p:txBody>
      </p:sp>
      <p:sp>
        <p:nvSpPr>
          <p:cNvPr id="124" name="テキスト ボックス 123">
            <a:extLst>
              <a:ext uri="{FF2B5EF4-FFF2-40B4-BE49-F238E27FC236}">
                <a16:creationId xmlns:a16="http://schemas.microsoft.com/office/drawing/2014/main" id="{A5AF2C74-F5A1-44F3-8134-E728ED915373}"/>
              </a:ext>
            </a:extLst>
          </p:cNvPr>
          <p:cNvSpPr txBox="1"/>
          <p:nvPr/>
        </p:nvSpPr>
        <p:spPr>
          <a:xfrm>
            <a:off x="7092280"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170</a:t>
            </a:r>
            <a:endParaRPr lang="en-GB" sz="1200" dirty="0">
              <a:latin typeface="Comic Sans MS" panose="030F0702030302020204" pitchFamily="66" charset="0"/>
            </a:endParaRPr>
          </a:p>
        </p:txBody>
      </p:sp>
      <p:sp>
        <p:nvSpPr>
          <p:cNvPr id="125" name="テキスト ボックス 124">
            <a:extLst>
              <a:ext uri="{FF2B5EF4-FFF2-40B4-BE49-F238E27FC236}">
                <a16:creationId xmlns:a16="http://schemas.microsoft.com/office/drawing/2014/main" id="{215B1229-8923-4598-A348-8D12E66D0776}"/>
              </a:ext>
            </a:extLst>
          </p:cNvPr>
          <p:cNvSpPr txBox="1"/>
          <p:nvPr/>
        </p:nvSpPr>
        <p:spPr>
          <a:xfrm>
            <a:off x="7668344" y="2996952"/>
            <a:ext cx="442750" cy="276999"/>
          </a:xfrm>
          <a:prstGeom prst="rect">
            <a:avLst/>
          </a:prstGeom>
          <a:noFill/>
        </p:spPr>
        <p:txBody>
          <a:bodyPr wrap="none" rtlCol="0">
            <a:spAutoFit/>
          </a:bodyPr>
          <a:lstStyle/>
          <a:p>
            <a:pPr algn="ctr"/>
            <a:r>
              <a:rPr lang="en-US" sz="1200" dirty="0">
                <a:latin typeface="Comic Sans MS" panose="030F0702030302020204" pitchFamily="66" charset="0"/>
              </a:rPr>
              <a:t>180</a:t>
            </a:r>
            <a:endParaRPr lang="en-GB" sz="1200" dirty="0">
              <a:latin typeface="Comic Sans MS" panose="030F0702030302020204" pitchFamily="66" charset="0"/>
            </a:endParaRPr>
          </a:p>
        </p:txBody>
      </p:sp>
      <p:sp>
        <p:nvSpPr>
          <p:cNvPr id="127" name="テキスト ボックス 126">
            <a:extLst>
              <a:ext uri="{FF2B5EF4-FFF2-40B4-BE49-F238E27FC236}">
                <a16:creationId xmlns:a16="http://schemas.microsoft.com/office/drawing/2014/main" id="{9D74CD7C-762F-40F3-B5FA-1A62CABADD1B}"/>
              </a:ext>
            </a:extLst>
          </p:cNvPr>
          <p:cNvSpPr txBox="1"/>
          <p:nvPr/>
        </p:nvSpPr>
        <p:spPr>
          <a:xfrm>
            <a:off x="4788024"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130</a:t>
            </a:r>
            <a:endParaRPr lang="en-GB" sz="1200" dirty="0">
              <a:latin typeface="Comic Sans MS" panose="030F0702030302020204" pitchFamily="66" charset="0"/>
            </a:endParaRPr>
          </a:p>
        </p:txBody>
      </p:sp>
      <p:sp>
        <p:nvSpPr>
          <p:cNvPr id="128" name="テキスト ボックス 127">
            <a:extLst>
              <a:ext uri="{FF2B5EF4-FFF2-40B4-BE49-F238E27FC236}">
                <a16:creationId xmlns:a16="http://schemas.microsoft.com/office/drawing/2014/main" id="{3676BAEB-50CE-43B0-8574-0AD4B5613877}"/>
              </a:ext>
            </a:extLst>
          </p:cNvPr>
          <p:cNvSpPr txBox="1"/>
          <p:nvPr/>
        </p:nvSpPr>
        <p:spPr>
          <a:xfrm>
            <a:off x="5364088"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140</a:t>
            </a:r>
            <a:endParaRPr lang="en-GB" sz="1200" dirty="0">
              <a:latin typeface="Comic Sans MS" panose="030F0702030302020204" pitchFamily="66" charset="0"/>
            </a:endParaRPr>
          </a:p>
        </p:txBody>
      </p:sp>
      <p:sp>
        <p:nvSpPr>
          <p:cNvPr id="129" name="テキスト ボックス 128">
            <a:extLst>
              <a:ext uri="{FF2B5EF4-FFF2-40B4-BE49-F238E27FC236}">
                <a16:creationId xmlns:a16="http://schemas.microsoft.com/office/drawing/2014/main" id="{C03F8A83-6A25-41A7-894A-80E82AD44C10}"/>
              </a:ext>
            </a:extLst>
          </p:cNvPr>
          <p:cNvSpPr txBox="1"/>
          <p:nvPr/>
        </p:nvSpPr>
        <p:spPr>
          <a:xfrm>
            <a:off x="5940152"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150</a:t>
            </a:r>
            <a:endParaRPr lang="en-GB" sz="1200" dirty="0">
              <a:latin typeface="Comic Sans MS" panose="030F0702030302020204" pitchFamily="66" charset="0"/>
            </a:endParaRPr>
          </a:p>
        </p:txBody>
      </p:sp>
      <p:sp>
        <p:nvSpPr>
          <p:cNvPr id="130" name="テキスト ボックス 129">
            <a:extLst>
              <a:ext uri="{FF2B5EF4-FFF2-40B4-BE49-F238E27FC236}">
                <a16:creationId xmlns:a16="http://schemas.microsoft.com/office/drawing/2014/main" id="{9FF8A147-2ACE-4439-B1B9-72F70D225946}"/>
              </a:ext>
            </a:extLst>
          </p:cNvPr>
          <p:cNvSpPr txBox="1"/>
          <p:nvPr/>
        </p:nvSpPr>
        <p:spPr>
          <a:xfrm>
            <a:off x="6516216"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160</a:t>
            </a:r>
            <a:endParaRPr lang="en-GB" sz="1200" dirty="0">
              <a:latin typeface="Comic Sans MS" panose="030F0702030302020204" pitchFamily="66" charset="0"/>
            </a:endParaRPr>
          </a:p>
        </p:txBody>
      </p:sp>
      <p:sp>
        <p:nvSpPr>
          <p:cNvPr id="131" name="テキスト ボックス 130">
            <a:extLst>
              <a:ext uri="{FF2B5EF4-FFF2-40B4-BE49-F238E27FC236}">
                <a16:creationId xmlns:a16="http://schemas.microsoft.com/office/drawing/2014/main" id="{C39ABC30-EE20-47E9-AADC-EFF2CFC915B9}"/>
              </a:ext>
            </a:extLst>
          </p:cNvPr>
          <p:cNvSpPr txBox="1"/>
          <p:nvPr/>
        </p:nvSpPr>
        <p:spPr>
          <a:xfrm>
            <a:off x="7092280"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170</a:t>
            </a:r>
            <a:endParaRPr lang="en-GB" sz="1200" dirty="0">
              <a:latin typeface="Comic Sans MS" panose="030F0702030302020204" pitchFamily="66" charset="0"/>
            </a:endParaRPr>
          </a:p>
        </p:txBody>
      </p:sp>
      <p:sp>
        <p:nvSpPr>
          <p:cNvPr id="132" name="テキスト ボックス 131">
            <a:extLst>
              <a:ext uri="{FF2B5EF4-FFF2-40B4-BE49-F238E27FC236}">
                <a16:creationId xmlns:a16="http://schemas.microsoft.com/office/drawing/2014/main" id="{A54852D2-00F2-41C7-82C7-E418DE9B25C4}"/>
              </a:ext>
            </a:extLst>
          </p:cNvPr>
          <p:cNvSpPr txBox="1"/>
          <p:nvPr/>
        </p:nvSpPr>
        <p:spPr>
          <a:xfrm>
            <a:off x="7668344" y="5445224"/>
            <a:ext cx="442750" cy="276999"/>
          </a:xfrm>
          <a:prstGeom prst="rect">
            <a:avLst/>
          </a:prstGeom>
          <a:noFill/>
        </p:spPr>
        <p:txBody>
          <a:bodyPr wrap="none" rtlCol="0">
            <a:spAutoFit/>
          </a:bodyPr>
          <a:lstStyle/>
          <a:p>
            <a:pPr algn="ctr"/>
            <a:r>
              <a:rPr lang="en-US" sz="1200" dirty="0">
                <a:latin typeface="Comic Sans MS" panose="030F0702030302020204" pitchFamily="66" charset="0"/>
              </a:rPr>
              <a:t>180</a:t>
            </a:r>
            <a:endParaRPr lang="en-GB" sz="1200" dirty="0">
              <a:latin typeface="Comic Sans MS" panose="030F0702030302020204" pitchFamily="66" charset="0"/>
            </a:endParaRPr>
          </a:p>
        </p:txBody>
      </p:sp>
      <p:sp>
        <p:nvSpPr>
          <p:cNvPr id="18" name="テキスト ボックス 17">
            <a:extLst>
              <a:ext uri="{FF2B5EF4-FFF2-40B4-BE49-F238E27FC236}">
                <a16:creationId xmlns:a16="http://schemas.microsoft.com/office/drawing/2014/main" id="{73F9F5D2-7978-4C31-AA39-F824E4FC712A}"/>
              </a:ext>
            </a:extLst>
          </p:cNvPr>
          <p:cNvSpPr txBox="1"/>
          <p:nvPr/>
        </p:nvSpPr>
        <p:spPr>
          <a:xfrm>
            <a:off x="7236296" y="1268760"/>
            <a:ext cx="1728192"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The distribution of heights as a Histogram</a:t>
            </a:r>
            <a:endParaRPr lang="en-GB" sz="1400" dirty="0">
              <a:solidFill>
                <a:srgbClr val="FF0000"/>
              </a:solidFill>
              <a:latin typeface="Comic Sans MS" panose="030F0702030302020204" pitchFamily="66" charset="0"/>
            </a:endParaRPr>
          </a:p>
        </p:txBody>
      </p:sp>
      <p:sp>
        <p:nvSpPr>
          <p:cNvPr id="133" name="テキスト ボックス 132">
            <a:extLst>
              <a:ext uri="{FF2B5EF4-FFF2-40B4-BE49-F238E27FC236}">
                <a16:creationId xmlns:a16="http://schemas.microsoft.com/office/drawing/2014/main" id="{24F6E525-C0AC-44DE-BD59-4975699F00F3}"/>
              </a:ext>
            </a:extLst>
          </p:cNvPr>
          <p:cNvSpPr txBox="1"/>
          <p:nvPr/>
        </p:nvSpPr>
        <p:spPr>
          <a:xfrm>
            <a:off x="4716016" y="3356992"/>
            <a:ext cx="36724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If we reduce the </a:t>
            </a:r>
            <a:r>
              <a:rPr lang="en-US" sz="1400" dirty="0" err="1">
                <a:solidFill>
                  <a:srgbClr val="FF0000"/>
                </a:solidFill>
                <a:latin typeface="Comic Sans MS" panose="030F0702030302020204" pitchFamily="66" charset="0"/>
              </a:rPr>
              <a:t>classwidths</a:t>
            </a:r>
            <a:r>
              <a:rPr lang="en-US" sz="1400" dirty="0">
                <a:solidFill>
                  <a:srgbClr val="FF0000"/>
                </a:solidFill>
                <a:latin typeface="Comic Sans MS" panose="030F0702030302020204" pitchFamily="66" charset="0"/>
              </a:rPr>
              <a:t> used…</a:t>
            </a:r>
            <a:endParaRPr lang="en-GB" sz="1400" dirty="0">
              <a:solidFill>
                <a:srgbClr val="FF0000"/>
              </a:solidFill>
              <a:latin typeface="Comic Sans MS" panose="030F0702030302020204" pitchFamily="66" charset="0"/>
            </a:endParaRPr>
          </a:p>
        </p:txBody>
      </p:sp>
      <p:sp>
        <p:nvSpPr>
          <p:cNvPr id="134" name="テキスト ボックス 133">
            <a:extLst>
              <a:ext uri="{FF2B5EF4-FFF2-40B4-BE49-F238E27FC236}">
                <a16:creationId xmlns:a16="http://schemas.microsoft.com/office/drawing/2014/main" id="{227A44C0-1A9A-4579-84CB-C3D5B0E4F27A}"/>
              </a:ext>
            </a:extLst>
          </p:cNvPr>
          <p:cNvSpPr txBox="1"/>
          <p:nvPr/>
        </p:nvSpPr>
        <p:spPr>
          <a:xfrm>
            <a:off x="4283968" y="5805264"/>
            <a:ext cx="4536504"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The shape of the Histogram becomes smoother. If we continue indefinitely, we get what is known as the normal distribution curve…</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261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linds(horizontal)">
                                      <p:cBhvr>
                                        <p:cTn id="27" dur="500"/>
                                        <p:tgtEl>
                                          <p:spTgt spid="5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linds(horizontal)">
                                      <p:cBhvr>
                                        <p:cTn id="30" dur="500"/>
                                        <p:tgtEl>
                                          <p:spTgt spid="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linds(horizontal)">
                                      <p:cBhvr>
                                        <p:cTn id="33" dur="500"/>
                                        <p:tgtEl>
                                          <p:spTgt spid="8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linds(horizontal)">
                                      <p:cBhvr>
                                        <p:cTn id="36" dur="500"/>
                                        <p:tgtEl>
                                          <p:spTgt spid="8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linds(horizontal)">
                                      <p:cBhvr>
                                        <p:cTn id="39" dur="500"/>
                                        <p:tgtEl>
                                          <p:spTgt spid="8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blinds(horizontal)">
                                      <p:cBhvr>
                                        <p:cTn id="42" dur="500"/>
                                        <p:tgtEl>
                                          <p:spTgt spid="8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blinds(horizontal)">
                                      <p:cBhvr>
                                        <p:cTn id="45" dur="500"/>
                                        <p:tgtEl>
                                          <p:spTgt spid="8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linds(horizontal)">
                                      <p:cBhvr>
                                        <p:cTn id="48" dur="500"/>
                                        <p:tgtEl>
                                          <p:spTgt spid="8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blinds(horizontal)">
                                      <p:cBhvr>
                                        <p:cTn id="51" dur="500"/>
                                        <p:tgtEl>
                                          <p:spTgt spid="8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blinds(horizontal)">
                                      <p:cBhvr>
                                        <p:cTn id="54" dur="500"/>
                                        <p:tgtEl>
                                          <p:spTgt spid="8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blinds(horizontal)">
                                      <p:cBhvr>
                                        <p:cTn id="57" dur="500"/>
                                        <p:tgtEl>
                                          <p:spTgt spid="88"/>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blinds(horizontal)">
                                      <p:cBhvr>
                                        <p:cTn id="63" dur="500"/>
                                        <p:tgtEl>
                                          <p:spTgt spid="121"/>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blinds(horizontal)">
                                      <p:cBhvr>
                                        <p:cTn id="66" dur="500"/>
                                        <p:tgtEl>
                                          <p:spTgt spid="122"/>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blinds(horizontal)">
                                      <p:cBhvr>
                                        <p:cTn id="69" dur="500"/>
                                        <p:tgtEl>
                                          <p:spTgt spid="12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linds(horizontal)">
                                      <p:cBhvr>
                                        <p:cTn id="72" dur="500"/>
                                        <p:tgtEl>
                                          <p:spTgt spid="12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blinds(horizontal)">
                                      <p:cBhvr>
                                        <p:cTn id="75" dur="500"/>
                                        <p:tgtEl>
                                          <p:spTgt spid="125"/>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blinds(horizontal)">
                                      <p:cBhvr>
                                        <p:cTn id="80" dur="500"/>
                                        <p:tgtEl>
                                          <p:spTgt spid="133"/>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blinds(horizontal)">
                                      <p:cBhvr>
                                        <p:cTn id="85" dur="500"/>
                                        <p:tgtEl>
                                          <p:spTgt spid="89"/>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blinds(horizontal)">
                                      <p:cBhvr>
                                        <p:cTn id="88" dur="500"/>
                                        <p:tgtEl>
                                          <p:spTgt spid="9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blinds(horizontal)">
                                      <p:cBhvr>
                                        <p:cTn id="91" dur="500"/>
                                        <p:tgtEl>
                                          <p:spTgt spid="91"/>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linds(horizontal)">
                                      <p:cBhvr>
                                        <p:cTn id="94" dur="500"/>
                                        <p:tgtEl>
                                          <p:spTgt spid="92"/>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blinds(horizontal)">
                                      <p:cBhvr>
                                        <p:cTn id="97" dur="500"/>
                                        <p:tgtEl>
                                          <p:spTgt spid="93"/>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blinds(horizontal)">
                                      <p:cBhvr>
                                        <p:cTn id="100" dur="500"/>
                                        <p:tgtEl>
                                          <p:spTgt spid="94"/>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blinds(horizontal)">
                                      <p:cBhvr>
                                        <p:cTn id="103" dur="500"/>
                                        <p:tgtEl>
                                          <p:spTgt spid="100"/>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101"/>
                                        </p:tgtEl>
                                        <p:attrNameLst>
                                          <p:attrName>style.visibility</p:attrName>
                                        </p:attrNameLst>
                                      </p:cBhvr>
                                      <p:to>
                                        <p:strVal val="visible"/>
                                      </p:to>
                                    </p:set>
                                    <p:animEffect transition="in" filter="blinds(horizontal)">
                                      <p:cBhvr>
                                        <p:cTn id="106" dur="500"/>
                                        <p:tgtEl>
                                          <p:spTgt spid="101"/>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03"/>
                                        </p:tgtEl>
                                        <p:attrNameLst>
                                          <p:attrName>style.visibility</p:attrName>
                                        </p:attrNameLst>
                                      </p:cBhvr>
                                      <p:to>
                                        <p:strVal val="visible"/>
                                      </p:to>
                                    </p:set>
                                    <p:animEffect transition="in" filter="blinds(horizontal)">
                                      <p:cBhvr>
                                        <p:cTn id="109" dur="500"/>
                                        <p:tgtEl>
                                          <p:spTgt spid="103"/>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105"/>
                                        </p:tgtEl>
                                        <p:attrNameLst>
                                          <p:attrName>style.visibility</p:attrName>
                                        </p:attrNameLst>
                                      </p:cBhvr>
                                      <p:to>
                                        <p:strVal val="visible"/>
                                      </p:to>
                                    </p:set>
                                    <p:animEffect transition="in" filter="blinds(horizontal)">
                                      <p:cBhvr>
                                        <p:cTn id="112" dur="500"/>
                                        <p:tgtEl>
                                          <p:spTgt spid="105"/>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blinds(horizontal)">
                                      <p:cBhvr>
                                        <p:cTn id="115" dur="500"/>
                                        <p:tgtEl>
                                          <p:spTgt spid="109"/>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110"/>
                                        </p:tgtEl>
                                        <p:attrNameLst>
                                          <p:attrName>style.visibility</p:attrName>
                                        </p:attrNameLst>
                                      </p:cBhvr>
                                      <p:to>
                                        <p:strVal val="visible"/>
                                      </p:to>
                                    </p:set>
                                    <p:animEffect transition="in" filter="blinds(horizontal)">
                                      <p:cBhvr>
                                        <p:cTn id="118" dur="500"/>
                                        <p:tgtEl>
                                          <p:spTgt spid="110"/>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blinds(horizontal)">
                                      <p:cBhvr>
                                        <p:cTn id="121" dur="500"/>
                                        <p:tgtEl>
                                          <p:spTgt spid="111"/>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112"/>
                                        </p:tgtEl>
                                        <p:attrNameLst>
                                          <p:attrName>style.visibility</p:attrName>
                                        </p:attrNameLst>
                                      </p:cBhvr>
                                      <p:to>
                                        <p:strVal val="visible"/>
                                      </p:to>
                                    </p:set>
                                    <p:animEffect transition="in" filter="blinds(horizontal)">
                                      <p:cBhvr>
                                        <p:cTn id="124" dur="500"/>
                                        <p:tgtEl>
                                          <p:spTgt spid="112"/>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113"/>
                                        </p:tgtEl>
                                        <p:attrNameLst>
                                          <p:attrName>style.visibility</p:attrName>
                                        </p:attrNameLst>
                                      </p:cBhvr>
                                      <p:to>
                                        <p:strVal val="visible"/>
                                      </p:to>
                                    </p:set>
                                    <p:animEffect transition="in" filter="blinds(horizontal)">
                                      <p:cBhvr>
                                        <p:cTn id="127" dur="500"/>
                                        <p:tgtEl>
                                          <p:spTgt spid="113"/>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114"/>
                                        </p:tgtEl>
                                        <p:attrNameLst>
                                          <p:attrName>style.visibility</p:attrName>
                                        </p:attrNameLst>
                                      </p:cBhvr>
                                      <p:to>
                                        <p:strVal val="visible"/>
                                      </p:to>
                                    </p:set>
                                    <p:animEffect transition="in" filter="blinds(horizontal)">
                                      <p:cBhvr>
                                        <p:cTn id="130" dur="500"/>
                                        <p:tgtEl>
                                          <p:spTgt spid="114"/>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115"/>
                                        </p:tgtEl>
                                        <p:attrNameLst>
                                          <p:attrName>style.visibility</p:attrName>
                                        </p:attrNameLst>
                                      </p:cBhvr>
                                      <p:to>
                                        <p:strVal val="visible"/>
                                      </p:to>
                                    </p:set>
                                    <p:animEffect transition="in" filter="blinds(horizontal)">
                                      <p:cBhvr>
                                        <p:cTn id="133" dur="500"/>
                                        <p:tgtEl>
                                          <p:spTgt spid="115"/>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116"/>
                                        </p:tgtEl>
                                        <p:attrNameLst>
                                          <p:attrName>style.visibility</p:attrName>
                                        </p:attrNameLst>
                                      </p:cBhvr>
                                      <p:to>
                                        <p:strVal val="visible"/>
                                      </p:to>
                                    </p:set>
                                    <p:animEffect transition="in" filter="blinds(horizontal)">
                                      <p:cBhvr>
                                        <p:cTn id="136" dur="500"/>
                                        <p:tgtEl>
                                          <p:spTgt spid="116"/>
                                        </p:tgtEl>
                                      </p:cBhvr>
                                    </p:animEffect>
                                  </p:childTnLst>
                                </p:cTn>
                              </p:par>
                              <p:par>
                                <p:cTn id="137" presetID="3" presetClass="entr" presetSubtype="10" fill="hold" grpId="0" nodeType="withEffect">
                                  <p:stCondLst>
                                    <p:cond delay="0"/>
                                  </p:stCondLst>
                                  <p:childTnLst>
                                    <p:set>
                                      <p:cBhvr>
                                        <p:cTn id="138" dur="1" fill="hold">
                                          <p:stCondLst>
                                            <p:cond delay="0"/>
                                          </p:stCondLst>
                                        </p:cTn>
                                        <p:tgtEl>
                                          <p:spTgt spid="117"/>
                                        </p:tgtEl>
                                        <p:attrNameLst>
                                          <p:attrName>style.visibility</p:attrName>
                                        </p:attrNameLst>
                                      </p:cBhvr>
                                      <p:to>
                                        <p:strVal val="visible"/>
                                      </p:to>
                                    </p:set>
                                    <p:animEffect transition="in" filter="blinds(horizontal)">
                                      <p:cBhvr>
                                        <p:cTn id="139" dur="500"/>
                                        <p:tgtEl>
                                          <p:spTgt spid="117"/>
                                        </p:tgtEl>
                                      </p:cBhvr>
                                    </p:animEffect>
                                  </p:childTnLst>
                                </p:cTn>
                              </p:par>
                              <p:par>
                                <p:cTn id="140" presetID="3" presetClass="entr" presetSubtype="10" fill="hold" grpId="0" nodeType="withEffect">
                                  <p:stCondLst>
                                    <p:cond delay="0"/>
                                  </p:stCondLst>
                                  <p:childTnLst>
                                    <p:set>
                                      <p:cBhvr>
                                        <p:cTn id="141" dur="1" fill="hold">
                                          <p:stCondLst>
                                            <p:cond delay="0"/>
                                          </p:stCondLst>
                                        </p:cTn>
                                        <p:tgtEl>
                                          <p:spTgt spid="118"/>
                                        </p:tgtEl>
                                        <p:attrNameLst>
                                          <p:attrName>style.visibility</p:attrName>
                                        </p:attrNameLst>
                                      </p:cBhvr>
                                      <p:to>
                                        <p:strVal val="visible"/>
                                      </p:to>
                                    </p:set>
                                    <p:animEffect transition="in" filter="blinds(horizontal)">
                                      <p:cBhvr>
                                        <p:cTn id="142" dur="500"/>
                                        <p:tgtEl>
                                          <p:spTgt spid="118"/>
                                        </p:tgtEl>
                                      </p:cBhvr>
                                    </p:animEffect>
                                  </p:childTnLst>
                                </p:cTn>
                              </p:par>
                              <p:par>
                                <p:cTn id="143" presetID="3" presetClass="entr" presetSubtype="10" fill="hold" grpId="0" nodeType="withEffect">
                                  <p:stCondLst>
                                    <p:cond delay="0"/>
                                  </p:stCondLst>
                                  <p:childTnLst>
                                    <p:set>
                                      <p:cBhvr>
                                        <p:cTn id="144" dur="1" fill="hold">
                                          <p:stCondLst>
                                            <p:cond delay="0"/>
                                          </p:stCondLst>
                                        </p:cTn>
                                        <p:tgtEl>
                                          <p:spTgt spid="119"/>
                                        </p:tgtEl>
                                        <p:attrNameLst>
                                          <p:attrName>style.visibility</p:attrName>
                                        </p:attrNameLst>
                                      </p:cBhvr>
                                      <p:to>
                                        <p:strVal val="visible"/>
                                      </p:to>
                                    </p:set>
                                    <p:animEffect transition="in" filter="blinds(horizontal)">
                                      <p:cBhvr>
                                        <p:cTn id="145" dur="500"/>
                                        <p:tgtEl>
                                          <p:spTgt spid="119"/>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120"/>
                                        </p:tgtEl>
                                        <p:attrNameLst>
                                          <p:attrName>style.visibility</p:attrName>
                                        </p:attrNameLst>
                                      </p:cBhvr>
                                      <p:to>
                                        <p:strVal val="visible"/>
                                      </p:to>
                                    </p:set>
                                    <p:animEffect transition="in" filter="blinds(horizontal)">
                                      <p:cBhvr>
                                        <p:cTn id="148" dur="500"/>
                                        <p:tgtEl>
                                          <p:spTgt spid="120"/>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127"/>
                                        </p:tgtEl>
                                        <p:attrNameLst>
                                          <p:attrName>style.visibility</p:attrName>
                                        </p:attrNameLst>
                                      </p:cBhvr>
                                      <p:to>
                                        <p:strVal val="visible"/>
                                      </p:to>
                                    </p:set>
                                    <p:animEffect transition="in" filter="blinds(horizontal)">
                                      <p:cBhvr>
                                        <p:cTn id="151" dur="500"/>
                                        <p:tgtEl>
                                          <p:spTgt spid="127"/>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128"/>
                                        </p:tgtEl>
                                        <p:attrNameLst>
                                          <p:attrName>style.visibility</p:attrName>
                                        </p:attrNameLst>
                                      </p:cBhvr>
                                      <p:to>
                                        <p:strVal val="visible"/>
                                      </p:to>
                                    </p:set>
                                    <p:animEffect transition="in" filter="blinds(horizontal)">
                                      <p:cBhvr>
                                        <p:cTn id="154" dur="500"/>
                                        <p:tgtEl>
                                          <p:spTgt spid="128"/>
                                        </p:tgtEl>
                                      </p:cBhvr>
                                    </p:animEffect>
                                  </p:childTnLst>
                                </p:cTn>
                              </p:par>
                              <p:par>
                                <p:cTn id="155" presetID="3" presetClass="entr" presetSubtype="10" fill="hold" grpId="0" nodeType="with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blinds(horizontal)">
                                      <p:cBhvr>
                                        <p:cTn id="157" dur="500"/>
                                        <p:tgtEl>
                                          <p:spTgt spid="129"/>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130"/>
                                        </p:tgtEl>
                                        <p:attrNameLst>
                                          <p:attrName>style.visibility</p:attrName>
                                        </p:attrNameLst>
                                      </p:cBhvr>
                                      <p:to>
                                        <p:strVal val="visible"/>
                                      </p:to>
                                    </p:set>
                                    <p:animEffect transition="in" filter="blinds(horizontal)">
                                      <p:cBhvr>
                                        <p:cTn id="160" dur="500"/>
                                        <p:tgtEl>
                                          <p:spTgt spid="130"/>
                                        </p:tgtEl>
                                      </p:cBhvr>
                                    </p:animEffect>
                                  </p:childTnLst>
                                </p:cTn>
                              </p:par>
                              <p:par>
                                <p:cTn id="161" presetID="3" presetClass="entr" presetSubtype="10" fill="hold" grpId="0" nodeType="withEffect">
                                  <p:stCondLst>
                                    <p:cond delay="0"/>
                                  </p:stCondLst>
                                  <p:childTnLst>
                                    <p:set>
                                      <p:cBhvr>
                                        <p:cTn id="162" dur="1" fill="hold">
                                          <p:stCondLst>
                                            <p:cond delay="0"/>
                                          </p:stCondLst>
                                        </p:cTn>
                                        <p:tgtEl>
                                          <p:spTgt spid="131"/>
                                        </p:tgtEl>
                                        <p:attrNameLst>
                                          <p:attrName>style.visibility</p:attrName>
                                        </p:attrNameLst>
                                      </p:cBhvr>
                                      <p:to>
                                        <p:strVal val="visible"/>
                                      </p:to>
                                    </p:set>
                                    <p:animEffect transition="in" filter="blinds(horizontal)">
                                      <p:cBhvr>
                                        <p:cTn id="163" dur="500"/>
                                        <p:tgtEl>
                                          <p:spTgt spid="131"/>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132"/>
                                        </p:tgtEl>
                                        <p:attrNameLst>
                                          <p:attrName>style.visibility</p:attrName>
                                        </p:attrNameLst>
                                      </p:cBhvr>
                                      <p:to>
                                        <p:strVal val="visible"/>
                                      </p:to>
                                    </p:set>
                                    <p:animEffect transition="in" filter="blinds(horizontal)">
                                      <p:cBhvr>
                                        <p:cTn id="166" dur="500"/>
                                        <p:tgtEl>
                                          <p:spTgt spid="132"/>
                                        </p:tgtEl>
                                      </p:cBhvr>
                                    </p:animEffect>
                                  </p:childTnLst>
                                </p:cTn>
                              </p:par>
                            </p:childTnLst>
                          </p:cTn>
                        </p:par>
                      </p:childTnLst>
                    </p:cTn>
                  </p:par>
                  <p:par>
                    <p:cTn id="167" fill="hold">
                      <p:stCondLst>
                        <p:cond delay="indefinite"/>
                      </p:stCondLst>
                      <p:childTnLst>
                        <p:par>
                          <p:cTn id="168" fill="hold">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134"/>
                                        </p:tgtEl>
                                        <p:attrNameLst>
                                          <p:attrName>style.visibility</p:attrName>
                                        </p:attrNameLst>
                                      </p:cBhvr>
                                      <p:to>
                                        <p:strVal val="visible"/>
                                      </p:to>
                                    </p:set>
                                    <p:animEffect transition="in" filter="blinds(horizontal)">
                                      <p:cBhvr>
                                        <p:cTn id="17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100" grpId="0" animBg="1"/>
      <p:bldP spid="101" grpId="0" animBg="1"/>
      <p:bldP spid="103" grpId="0" animBg="1"/>
      <p:bldP spid="105"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7" grpId="0"/>
      <p:bldP spid="121" grpId="0"/>
      <p:bldP spid="122" grpId="0"/>
      <p:bldP spid="123" grpId="0"/>
      <p:bldP spid="124" grpId="0"/>
      <p:bldP spid="125" grpId="0"/>
      <p:bldP spid="127" grpId="0"/>
      <p:bldP spid="128" grpId="0"/>
      <p:bldP spid="129" grpId="0"/>
      <p:bldP spid="130" grpId="0"/>
      <p:bldP spid="131" grpId="0"/>
      <p:bldP spid="132" grpId="0"/>
      <p:bldP spid="18" grpId="0"/>
      <p:bldP spid="133" grpId="0"/>
      <p:bldP spid="1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It does not matter what set of values we start with.</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Like the previous example, we can find the expected value of </a:t>
                </a:r>
                <a14:m>
                  <m:oMath xmlns:m="http://schemas.openxmlformats.org/officeDocument/2006/math">
                    <m:sSup>
                      <m:sSupPr>
                        <m:ctrlPr>
                          <a:rPr lang="en-US" sz="1600" i="1" smtClean="0">
                            <a:latin typeface="Cambria Math" panose="02040503050406030204" pitchFamily="18" charset="0"/>
                            <a:sym typeface="Wingdings" panose="05000000000000000000" pitchFamily="2" charset="2"/>
                          </a:rPr>
                        </m:ctrlPr>
                      </m:sSupPr>
                      <m:e>
                        <m:r>
                          <a:rPr lang="en-US" sz="1600" b="0" i="1" smtClean="0">
                            <a:latin typeface="Cambria Math" panose="02040503050406030204" pitchFamily="18" charset="0"/>
                            <a:sym typeface="Wingdings" panose="05000000000000000000" pitchFamily="2" charset="2"/>
                          </a:rPr>
                          <m:t>𝑥</m:t>
                        </m:r>
                      </m:e>
                      <m:sup>
                        <m:r>
                          <a:rPr lang="en-US" sz="1600" b="0" i="1" smtClean="0">
                            <a:latin typeface="Cambria Math" panose="02040503050406030204" pitchFamily="18" charset="0"/>
                            <a:sym typeface="Wingdings" panose="05000000000000000000" pitchFamily="2" charset="2"/>
                          </a:rPr>
                          <m:t>2</m:t>
                        </m:r>
                      </m:sup>
                    </m:sSup>
                  </m:oMath>
                </a14:m>
                <a:r>
                  <a:rPr lang="en-US" sz="1600" dirty="0">
                    <a:latin typeface="Comic Sans MS" panose="030F0702030302020204" pitchFamily="66" charset="0"/>
                  </a:rPr>
                  <a:t> by using the original probabilities…</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2"/>
                <a:stretch>
                  <a:fillRect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p:grpSp>
        <p:nvGrpSpPr>
          <p:cNvPr id="7" name="グループ化 6">
            <a:extLst>
              <a:ext uri="{FF2B5EF4-FFF2-40B4-BE49-F238E27FC236}">
                <a16:creationId xmlns:a16="http://schemas.microsoft.com/office/drawing/2014/main" id="{F179A182-4AD0-4C9F-8738-C13E81D592AD}"/>
              </a:ext>
            </a:extLst>
          </p:cNvPr>
          <p:cNvGrpSpPr/>
          <p:nvPr/>
        </p:nvGrpSpPr>
        <p:grpSpPr>
          <a:xfrm>
            <a:off x="0" y="0"/>
            <a:ext cx="1864310" cy="649082"/>
            <a:chOff x="3124940" y="3524434"/>
            <a:chExt cx="1864310" cy="649082"/>
          </a:xfrm>
        </p:grpSpPr>
        <p:sp>
          <p:nvSpPr>
            <p:cNvPr id="6" name="正方形/長方形 5">
              <a:extLst>
                <a:ext uri="{FF2B5EF4-FFF2-40B4-BE49-F238E27FC236}">
                  <a16:creationId xmlns:a16="http://schemas.microsoft.com/office/drawing/2014/main" id="{2D5F2A55-2467-4AFD-A624-8DAAF598FAD4}"/>
                </a:ext>
              </a:extLst>
            </p:cNvPr>
            <p:cNvSpPr/>
            <p:nvPr/>
          </p:nvSpPr>
          <p:spPr>
            <a:xfrm>
              <a:off x="3124940" y="3524434"/>
              <a:ext cx="1864310"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A0062F4-4CB0-46D5-BFAF-4E1F9E25D8F6}"/>
                    </a:ext>
                  </a:extLst>
                </p:cNvPr>
                <p:cNvSpPr txBox="1"/>
                <p:nvPr/>
              </p:nvSpPr>
              <p:spPr>
                <a:xfrm>
                  <a:off x="3240350" y="3546628"/>
                  <a:ext cx="341247" cy="4760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5" name="テキスト ボックス 4">
                  <a:extLst>
                    <a:ext uri="{FF2B5EF4-FFF2-40B4-BE49-F238E27FC236}">
                      <a16:creationId xmlns:a16="http://schemas.microsoft.com/office/drawing/2014/main" id="{4A0062F4-4CB0-46D5-BFAF-4E1F9E25D8F6}"/>
                    </a:ext>
                  </a:extLst>
                </p:cNvPr>
                <p:cNvSpPr txBox="1">
                  <a:spLocks noRot="1" noChangeAspect="1" noMove="1" noResize="1" noEditPoints="1" noAdjustHandles="1" noChangeArrowheads="1" noChangeShapeType="1" noTextEdit="1"/>
                </p:cNvSpPr>
                <p:nvPr/>
              </p:nvSpPr>
              <p:spPr>
                <a:xfrm>
                  <a:off x="3240350" y="3546628"/>
                  <a:ext cx="341247" cy="47609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7F3FB1C-FDDE-4893-94E4-1876597051B5}"/>
                    </a:ext>
                  </a:extLst>
                </p:cNvPr>
                <p:cNvSpPr txBox="1"/>
                <p:nvPr/>
              </p:nvSpPr>
              <p:spPr>
                <a:xfrm>
                  <a:off x="3925409" y="3699027"/>
                  <a:ext cx="979755" cy="474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12" name="テキスト ボックス 11">
                  <a:extLst>
                    <a:ext uri="{FF2B5EF4-FFF2-40B4-BE49-F238E27FC236}">
                      <a16:creationId xmlns:a16="http://schemas.microsoft.com/office/drawing/2014/main" id="{B7F3FB1C-FDDE-4893-94E4-1876597051B5}"/>
                    </a:ext>
                  </a:extLst>
                </p:cNvPr>
                <p:cNvSpPr txBox="1">
                  <a:spLocks noRot="1" noChangeAspect="1" noMove="1" noResize="1" noEditPoints="1" noAdjustHandles="1" noChangeArrowheads="1" noChangeShapeType="1" noTextEdit="1"/>
                </p:cNvSpPr>
                <p:nvPr/>
              </p:nvSpPr>
              <p:spPr>
                <a:xfrm>
                  <a:off x="3925409" y="3699027"/>
                  <a:ext cx="979755" cy="474489"/>
                </a:xfrm>
                <a:prstGeom prst="rect">
                  <a:avLst/>
                </a:prstGeom>
                <a:blipFill>
                  <a:blip r:embed="rId4"/>
                  <a:stretch>
                    <a:fillRect/>
                  </a:stretch>
                </a:blipFill>
              </p:spPr>
              <p:txBody>
                <a:bodyPr/>
                <a:lstStyle/>
                <a:p>
                  <a:r>
                    <a:rPr lang="en-GB">
                      <a:noFill/>
                    </a:rPr>
                    <a:t> </a:t>
                  </a:r>
                </a:p>
              </p:txBody>
            </p:sp>
          </mc:Fallback>
        </mc:AlternateContent>
        <p:sp>
          <p:nvSpPr>
            <p:cNvPr id="13" name="正方形/長方形 12">
              <a:extLst>
                <a:ext uri="{FF2B5EF4-FFF2-40B4-BE49-F238E27FC236}">
                  <a16:creationId xmlns:a16="http://schemas.microsoft.com/office/drawing/2014/main" id="{F2BDC713-F6A9-4AFD-8259-65FBDC72114D}"/>
                </a:ext>
              </a:extLst>
            </p:cNvPr>
            <p:cNvSpPr/>
            <p:nvPr/>
          </p:nvSpPr>
          <p:spPr>
            <a:xfrm flipH="1" flipV="1">
              <a:off x="3835151" y="3950563"/>
              <a:ext cx="1083077" cy="9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5EDCF27-8573-44D1-B753-C332C7924D61}"/>
                    </a:ext>
                  </a:extLst>
                </p:cNvPr>
                <p:cNvSpPr txBox="1"/>
                <p:nvPr/>
              </p:nvSpPr>
              <p:spPr>
                <a:xfrm>
                  <a:off x="3648723" y="3688671"/>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15" name="テキスト ボックス 14">
                  <a:extLst>
                    <a:ext uri="{FF2B5EF4-FFF2-40B4-BE49-F238E27FC236}">
                      <a16:creationId xmlns:a16="http://schemas.microsoft.com/office/drawing/2014/main" id="{D5EDCF27-8573-44D1-B753-C332C7924D61}"/>
                    </a:ext>
                  </a:extLst>
                </p:cNvPr>
                <p:cNvSpPr txBox="1">
                  <a:spLocks noRot="1" noChangeAspect="1" noMove="1" noResize="1" noEditPoints="1" noAdjustHandles="1" noChangeArrowheads="1" noChangeShapeType="1" noTextEdit="1"/>
                </p:cNvSpPr>
                <p:nvPr/>
              </p:nvSpPr>
              <p:spPr>
                <a:xfrm>
                  <a:off x="3648723" y="3688671"/>
                  <a:ext cx="200375" cy="246221"/>
                </a:xfrm>
                <a:prstGeom prst="rect">
                  <a:avLst/>
                </a:prstGeom>
                <a:blipFill>
                  <a:blip r:embed="rId5"/>
                  <a:stretch>
                    <a:fillRect l="-9091" r="-909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16" name="表 15">
                <a:extLst>
                  <a:ext uri="{FF2B5EF4-FFF2-40B4-BE49-F238E27FC236}">
                    <a16:creationId xmlns:a16="http://schemas.microsoft.com/office/drawing/2014/main" id="{3904E7DE-599E-4BBC-9E82-87B3E0B48AD8}"/>
                  </a:ext>
                </a:extLst>
              </p:cNvPr>
              <p:cNvGraphicFramePr>
                <a:graphicFrameLocks noGrp="1"/>
              </p:cNvGraphicFramePr>
              <p:nvPr>
                <p:extLst>
                  <p:ext uri="{D42A27DB-BD31-4B8C-83A1-F6EECF244321}">
                    <p14:modId xmlns:p14="http://schemas.microsoft.com/office/powerpoint/2010/main" val="118545489"/>
                  </p:ext>
                </p:extLst>
              </p:nvPr>
            </p:nvGraphicFramePr>
            <p:xfrm>
              <a:off x="4172504" y="1429305"/>
              <a:ext cx="3950564" cy="2542827"/>
            </p:xfrm>
            <a:graphic>
              <a:graphicData uri="http://schemas.openxmlformats.org/drawingml/2006/table">
                <a:tbl>
                  <a:tblPr firstRow="1" bandRow="1">
                    <a:tableStyleId>{2D5ABB26-0587-4C30-8999-92F81FD0307C}</a:tableStyleId>
                  </a:tblPr>
                  <a:tblGrid>
                    <a:gridCol w="987641">
                      <a:extLst>
                        <a:ext uri="{9D8B030D-6E8A-4147-A177-3AD203B41FA5}">
                          <a16:colId xmlns:a16="http://schemas.microsoft.com/office/drawing/2014/main" val="195298870"/>
                        </a:ext>
                      </a:extLst>
                    </a:gridCol>
                    <a:gridCol w="987641">
                      <a:extLst>
                        <a:ext uri="{9D8B030D-6E8A-4147-A177-3AD203B41FA5}">
                          <a16:colId xmlns:a16="http://schemas.microsoft.com/office/drawing/2014/main" val="1353737287"/>
                        </a:ext>
                      </a:extLst>
                    </a:gridCol>
                    <a:gridCol w="987641">
                      <a:extLst>
                        <a:ext uri="{9D8B030D-6E8A-4147-A177-3AD203B41FA5}">
                          <a16:colId xmlns:a16="http://schemas.microsoft.com/office/drawing/2014/main" val="287908487"/>
                        </a:ext>
                      </a:extLst>
                    </a:gridCol>
                    <a:gridCol w="987641">
                      <a:extLst>
                        <a:ext uri="{9D8B030D-6E8A-4147-A177-3AD203B41FA5}">
                          <a16:colId xmlns:a16="http://schemas.microsoft.com/office/drawing/2014/main" val="2300899959"/>
                        </a:ext>
                      </a:extLst>
                    </a:gridCol>
                  </a:tblGrid>
                  <a:tr h="311691">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𝑥</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𝑝</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0112817"/>
                      </a:ext>
                    </a:extLst>
                  </a:tr>
                  <a:tr h="311691">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362035"/>
                      </a:ext>
                    </a:extLst>
                  </a:tr>
                  <a:tr h="311691">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4</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506553"/>
                      </a:ext>
                    </a:extLst>
                  </a:tr>
                  <a:tr h="311691">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9</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510"/>
                      </a:ext>
                    </a:extLst>
                  </a:tr>
                  <a:tr h="311691">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16</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212012"/>
                      </a:ext>
                    </a:extLst>
                  </a:tr>
                  <a:tr h="311691">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25</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118834"/>
                      </a:ext>
                    </a:extLst>
                  </a:tr>
                  <a:tr h="311691">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skw"/>
                                    <m:ctrlPr>
                                      <a:rPr lang="en-GB" sz="1400" i="1" smtClean="0">
                                        <a:latin typeface="Cambria Math" panose="02040503050406030204" pitchFamily="18" charset="0"/>
                                      </a:rPr>
                                    </m:ctrlPr>
                                  </m:fPr>
                                  <m:num>
                                    <m:r>
                                      <a:rPr lang="en-US" sz="1400" b="0" i="1" smtClean="0">
                                        <a:latin typeface="Cambria Math" panose="02040503050406030204" pitchFamily="18" charset="0"/>
                                      </a:rPr>
                                      <m:t>36</m:t>
                                    </m:r>
                                  </m:num>
                                  <m:den>
                                    <m:r>
                                      <a:rPr lang="en-US" sz="1400" b="0" i="1" smtClean="0">
                                        <a:latin typeface="Cambria Math" panose="02040503050406030204" pitchFamily="18" charset="0"/>
                                      </a:rPr>
                                      <m:t>6</m:t>
                                    </m:r>
                                  </m:den>
                                </m:f>
                              </m:oMath>
                            </m:oMathPara>
                          </a14:m>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689001"/>
                      </a:ext>
                    </a:extLst>
                  </a:tr>
                </a:tbl>
              </a:graphicData>
            </a:graphic>
          </p:graphicFrame>
        </mc:Choice>
        <mc:Fallback xmlns="">
          <p:graphicFrame>
            <p:nvGraphicFramePr>
              <p:cNvPr id="16" name="表 15">
                <a:extLst>
                  <a:ext uri="{FF2B5EF4-FFF2-40B4-BE49-F238E27FC236}">
                    <a16:creationId xmlns:a16="http://schemas.microsoft.com/office/drawing/2014/main" id="{3904E7DE-599E-4BBC-9E82-87B3E0B48AD8}"/>
                  </a:ext>
                </a:extLst>
              </p:cNvPr>
              <p:cNvGraphicFramePr>
                <a:graphicFrameLocks noGrp="1"/>
              </p:cNvGraphicFramePr>
              <p:nvPr>
                <p:extLst>
                  <p:ext uri="{D42A27DB-BD31-4B8C-83A1-F6EECF244321}">
                    <p14:modId xmlns:p14="http://schemas.microsoft.com/office/powerpoint/2010/main" val="118545489"/>
                  </p:ext>
                </p:extLst>
              </p:nvPr>
            </p:nvGraphicFramePr>
            <p:xfrm>
              <a:off x="4172504" y="1429305"/>
              <a:ext cx="3950564" cy="2542827"/>
            </p:xfrm>
            <a:graphic>
              <a:graphicData uri="http://schemas.openxmlformats.org/drawingml/2006/table">
                <a:tbl>
                  <a:tblPr firstRow="1" bandRow="1">
                    <a:tableStyleId>{2D5ABB26-0587-4C30-8999-92F81FD0307C}</a:tableStyleId>
                  </a:tblPr>
                  <a:tblGrid>
                    <a:gridCol w="987641">
                      <a:extLst>
                        <a:ext uri="{9D8B030D-6E8A-4147-A177-3AD203B41FA5}">
                          <a16:colId xmlns:a16="http://schemas.microsoft.com/office/drawing/2014/main" val="195298870"/>
                        </a:ext>
                      </a:extLst>
                    </a:gridCol>
                    <a:gridCol w="987641">
                      <a:extLst>
                        <a:ext uri="{9D8B030D-6E8A-4147-A177-3AD203B41FA5}">
                          <a16:colId xmlns:a16="http://schemas.microsoft.com/office/drawing/2014/main" val="1353737287"/>
                        </a:ext>
                      </a:extLst>
                    </a:gridCol>
                    <a:gridCol w="987641">
                      <a:extLst>
                        <a:ext uri="{9D8B030D-6E8A-4147-A177-3AD203B41FA5}">
                          <a16:colId xmlns:a16="http://schemas.microsoft.com/office/drawing/2014/main" val="287908487"/>
                        </a:ext>
                      </a:extLst>
                    </a:gridCol>
                    <a:gridCol w="987641">
                      <a:extLst>
                        <a:ext uri="{9D8B030D-6E8A-4147-A177-3AD203B41FA5}">
                          <a16:colId xmlns:a16="http://schemas.microsoft.com/office/drawing/2014/main" val="2300899959"/>
                        </a:ext>
                      </a:extLst>
                    </a:gridCol>
                  </a:tblGrid>
                  <a:tr h="31169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17" t="-27451" r="-301852" b="-9254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000" t="-27451" r="-200000" b="-9254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27451" r="-101235" b="-92549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27451" r="-1235" b="-925490"/>
                          </a:stretch>
                        </a:blipFill>
                      </a:tcPr>
                    </a:tc>
                    <a:extLst>
                      <a:ext uri="{0D108BD9-81ED-4DB2-BD59-A6C34878D82A}">
                        <a16:rowId xmlns:a16="http://schemas.microsoft.com/office/drawing/2014/main" val="2970112817"/>
                      </a:ext>
                    </a:extLst>
                  </a:tr>
                  <a:tr h="370205">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106557" r="-101235" b="-6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106557" r="-1235" b="-673770"/>
                          </a:stretch>
                        </a:blipFill>
                      </a:tcPr>
                    </a:tc>
                    <a:extLst>
                      <a:ext uri="{0D108BD9-81ED-4DB2-BD59-A6C34878D82A}">
                        <a16:rowId xmlns:a16="http://schemas.microsoft.com/office/drawing/2014/main" val="1934362035"/>
                      </a:ext>
                    </a:extLst>
                  </a:tr>
                  <a:tr h="370205">
                    <a:tc>
                      <a:txBody>
                        <a:bodyPr/>
                        <a:lstStyle/>
                        <a:p>
                          <a:pPr algn="ctr"/>
                          <a:r>
                            <a:rPr lang="en-US" sz="1400" dirty="0">
                              <a:latin typeface="Comic Sans MS" panose="030F0702030302020204" pitchFamily="66" charset="0"/>
                            </a:rPr>
                            <a:t>2</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206557" r="-101235" b="-5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206557" r="-1235" b="-573770"/>
                          </a:stretch>
                        </a:blipFill>
                      </a:tcPr>
                    </a:tc>
                    <a:extLst>
                      <a:ext uri="{0D108BD9-81ED-4DB2-BD59-A6C34878D82A}">
                        <a16:rowId xmlns:a16="http://schemas.microsoft.com/office/drawing/2014/main" val="3611506553"/>
                      </a:ext>
                    </a:extLst>
                  </a:tr>
                  <a:tr h="371602">
                    <a:tc>
                      <a:txBody>
                        <a:bodyPr/>
                        <a:lstStyle/>
                        <a:p>
                          <a:pPr algn="ctr"/>
                          <a:r>
                            <a:rPr lang="en-US" sz="1400" dirty="0">
                              <a:latin typeface="Comic Sans MS" panose="030F0702030302020204" pitchFamily="66" charset="0"/>
                            </a:rPr>
                            <a:t>3</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9</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306557" r="-101235" b="-4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306557" r="-1235" b="-473770"/>
                          </a:stretch>
                        </a:blipFill>
                      </a:tcPr>
                    </a:tc>
                    <a:extLst>
                      <a:ext uri="{0D108BD9-81ED-4DB2-BD59-A6C34878D82A}">
                        <a16:rowId xmlns:a16="http://schemas.microsoft.com/office/drawing/2014/main" val="222900510"/>
                      </a:ext>
                    </a:extLst>
                  </a:tr>
                  <a:tr h="371602">
                    <a:tc>
                      <a:txBody>
                        <a:bodyPr/>
                        <a:lstStyle/>
                        <a:p>
                          <a:pPr algn="ctr"/>
                          <a:r>
                            <a:rPr lang="en-US" sz="1400" dirty="0">
                              <a:latin typeface="Comic Sans MS" panose="030F0702030302020204" pitchFamily="66" charset="0"/>
                            </a:rPr>
                            <a:t>4</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16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406557" r="-101235" b="-37377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406557" r="-1235" b="-373770"/>
                          </a:stretch>
                        </a:blipFill>
                      </a:tcPr>
                    </a:tc>
                    <a:extLst>
                      <a:ext uri="{0D108BD9-81ED-4DB2-BD59-A6C34878D82A}">
                        <a16:rowId xmlns:a16="http://schemas.microsoft.com/office/drawing/2014/main" val="2669212012"/>
                      </a:ext>
                    </a:extLst>
                  </a:tr>
                  <a:tr h="375920">
                    <a:tc>
                      <a:txBody>
                        <a:bodyPr/>
                        <a:lstStyle/>
                        <a:p>
                          <a:pPr algn="ctr"/>
                          <a:r>
                            <a:rPr lang="en-US" sz="1400" dirty="0">
                              <a:latin typeface="Comic Sans MS" panose="030F0702030302020204" pitchFamily="66" charset="0"/>
                            </a:rPr>
                            <a:t>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25</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498387" r="-101235" b="-26774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498387" r="-1235" b="-267742"/>
                          </a:stretch>
                        </a:blipFill>
                      </a:tcPr>
                    </a:tc>
                    <a:extLst>
                      <a:ext uri="{0D108BD9-81ED-4DB2-BD59-A6C34878D82A}">
                        <a16:rowId xmlns:a16="http://schemas.microsoft.com/office/drawing/2014/main" val="724118834"/>
                      </a:ext>
                    </a:extLst>
                  </a:tr>
                  <a:tr h="371602">
                    <a:tc>
                      <a:txBody>
                        <a:bodyPr/>
                        <a:lstStyle/>
                        <a:p>
                          <a:pPr algn="ctr"/>
                          <a:r>
                            <a:rPr lang="en-US" sz="1400" dirty="0">
                              <a:latin typeface="Comic Sans MS" panose="030F0702030302020204" pitchFamily="66" charset="0"/>
                            </a:rPr>
                            <a:t>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Comic Sans MS" panose="030F0702030302020204" pitchFamily="66" charset="0"/>
                            </a:rPr>
                            <a:t>36</a:t>
                          </a:r>
                          <a:endParaRPr lang="en-GB" sz="14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235" t="-608197" r="-101235" b="-17213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235" t="-608197" r="-1235" b="-172131"/>
                          </a:stretch>
                        </a:blipFill>
                      </a:tcPr>
                    </a:tc>
                    <a:extLst>
                      <a:ext uri="{0D108BD9-81ED-4DB2-BD59-A6C34878D82A}">
                        <a16:rowId xmlns:a16="http://schemas.microsoft.com/office/drawing/2014/main" val="1044689001"/>
                      </a:ext>
                    </a:extLst>
                  </a:tr>
                </a:tbl>
              </a:graphicData>
            </a:graphic>
          </p:graphicFrame>
        </mc:Fallback>
      </mc:AlternateContent>
      <p:sp useBgFill="1">
        <p:nvSpPr>
          <p:cNvPr id="20" name="正方形/長方形 19">
            <a:extLst>
              <a:ext uri="{FF2B5EF4-FFF2-40B4-BE49-F238E27FC236}">
                <a16:creationId xmlns:a16="http://schemas.microsoft.com/office/drawing/2014/main" id="{01EF58A1-4A57-4B85-BD29-06BC33102C22}"/>
              </a:ext>
            </a:extLst>
          </p:cNvPr>
          <p:cNvSpPr/>
          <p:nvPr/>
        </p:nvSpPr>
        <p:spPr>
          <a:xfrm>
            <a:off x="7137647" y="1358284"/>
            <a:ext cx="1207363" cy="27343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AC6BDCA5-CC57-4C6C-916D-D731AA43324F}"/>
                  </a:ext>
                </a:extLst>
              </p:cNvPr>
              <p:cNvSpPr txBox="1"/>
              <p:nvPr/>
            </p:nvSpPr>
            <p:spPr>
              <a:xfrm>
                <a:off x="7003158" y="4065974"/>
                <a:ext cx="1739066" cy="614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400" i="1" smtClean="0">
                              <a:latin typeface="Cambria Math" panose="02040503050406030204" pitchFamily="18" charset="0"/>
                            </a:rPr>
                          </m:ctrlPr>
                        </m:naryPr>
                        <m:sub/>
                        <m:sup/>
                        <m:e>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m:rPr>
                              <m:nor/>
                            </m:rPr>
                            <a:rPr lang="en-GB" sz="1400" dirty="0">
                              <a:latin typeface="Comic Sans MS" panose="030F0702030302020204" pitchFamily="66" charset="0"/>
                            </a:rPr>
                            <m:t> </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91</m:t>
                              </m:r>
                            </m:num>
                            <m:den>
                              <m:r>
                                <a:rPr lang="en-US" sz="1400" b="0" i="1" smtClean="0">
                                  <a:latin typeface="Cambria Math" panose="02040503050406030204" pitchFamily="18" charset="0"/>
                                </a:rPr>
                                <m:t>6</m:t>
                              </m:r>
                            </m:den>
                          </m:f>
                        </m:e>
                      </m:nary>
                    </m:oMath>
                  </m:oMathPara>
                </a14:m>
                <a:endParaRPr lang="en-GB" sz="1400" dirty="0">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AC6BDCA5-CC57-4C6C-916D-D731AA43324F}"/>
                  </a:ext>
                </a:extLst>
              </p:cNvPr>
              <p:cNvSpPr txBox="1">
                <a:spLocks noRot="1" noChangeAspect="1" noMove="1" noResize="1" noEditPoints="1" noAdjustHandles="1" noChangeArrowheads="1" noChangeShapeType="1" noTextEdit="1"/>
              </p:cNvSpPr>
              <p:nvPr/>
            </p:nvSpPr>
            <p:spPr>
              <a:xfrm>
                <a:off x="7003158" y="4065974"/>
                <a:ext cx="1739066" cy="614079"/>
              </a:xfrm>
              <a:prstGeom prst="rect">
                <a:avLst/>
              </a:prstGeom>
              <a:blipFill>
                <a:blip r:embed="rId7"/>
                <a:stretch>
                  <a:fillRect l="-31579" t="-115842" b="-1663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3712C32A-B3BB-4C97-A591-5F967FDABA6B}"/>
                  </a:ext>
                </a:extLst>
              </p:cNvPr>
              <p:cNvSpPr txBox="1"/>
              <p:nvPr/>
            </p:nvSpPr>
            <p:spPr>
              <a:xfrm>
                <a:off x="7003158" y="4634145"/>
                <a:ext cx="2140842" cy="614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400" i="1" smtClean="0">
                              <a:latin typeface="Cambria Math" panose="02040503050406030204" pitchFamily="18" charset="0"/>
                            </a:rPr>
                          </m:ctrlPr>
                        </m:naryPr>
                        <m:sub/>
                        <m:sup/>
                        <m:e>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𝑥</m:t>
                              </m:r>
                            </m:e>
                          </m:d>
                          <m:r>
                            <m:rPr>
                              <m:nor/>
                            </m:rPr>
                            <a:rPr lang="en-GB" sz="1400" dirty="0">
                              <a:latin typeface="Comic Sans MS" panose="030F0702030302020204" pitchFamily="66" charset="0"/>
                            </a:rPr>
                            <m:t> </m:t>
                          </m:r>
                          <m:r>
                            <a:rPr lang="en-US" sz="1400" b="0" i="1" smtClean="0">
                              <a:latin typeface="Cambria Math" panose="02040503050406030204" pitchFamily="18" charset="0"/>
                            </a:rPr>
                            <m:t>=15.16…</m:t>
                          </m:r>
                        </m:e>
                      </m:nary>
                    </m:oMath>
                  </m:oMathPara>
                </a14:m>
                <a:endParaRPr lang="en-GB" sz="1400" dirty="0">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3712C32A-B3BB-4C97-A591-5F967FDABA6B}"/>
                  </a:ext>
                </a:extLst>
              </p:cNvPr>
              <p:cNvSpPr txBox="1">
                <a:spLocks noRot="1" noChangeAspect="1" noMove="1" noResize="1" noEditPoints="1" noAdjustHandles="1" noChangeArrowheads="1" noChangeShapeType="1" noTextEdit="1"/>
              </p:cNvSpPr>
              <p:nvPr/>
            </p:nvSpPr>
            <p:spPr>
              <a:xfrm>
                <a:off x="7003158" y="4634145"/>
                <a:ext cx="2140842" cy="614079"/>
              </a:xfrm>
              <a:prstGeom prst="rect">
                <a:avLst/>
              </a:prstGeom>
              <a:blipFill>
                <a:blip r:embed="rId8"/>
                <a:stretch>
                  <a:fillRect l="-25641" t="-115842" b="-166337"/>
                </a:stretch>
              </a:blipFill>
            </p:spPr>
            <p:txBody>
              <a:bodyPr/>
              <a:lstStyle/>
              <a:p>
                <a:r>
                  <a:rPr lang="en-GB">
                    <a:noFill/>
                  </a:rPr>
                  <a:t> </a:t>
                </a:r>
              </a:p>
            </p:txBody>
          </p:sp>
        </mc:Fallback>
      </mc:AlternateContent>
      <p:sp>
        <p:nvSpPr>
          <p:cNvPr id="35" name="楕円 34">
            <a:extLst>
              <a:ext uri="{FF2B5EF4-FFF2-40B4-BE49-F238E27FC236}">
                <a16:creationId xmlns:a16="http://schemas.microsoft.com/office/drawing/2014/main" id="{6A295882-83B3-44B1-868E-BC4E1DDB52D9}"/>
              </a:ext>
            </a:extLst>
          </p:cNvPr>
          <p:cNvSpPr/>
          <p:nvPr/>
        </p:nvSpPr>
        <p:spPr>
          <a:xfrm>
            <a:off x="8389398" y="4714044"/>
            <a:ext cx="612559" cy="3728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直線矢印コネクタ 35">
            <a:extLst>
              <a:ext uri="{FF2B5EF4-FFF2-40B4-BE49-F238E27FC236}">
                <a16:creationId xmlns:a16="http://schemas.microsoft.com/office/drawing/2014/main" id="{1511D654-289F-4CA0-9462-E83960A36A3A}"/>
              </a:ext>
            </a:extLst>
          </p:cNvPr>
          <p:cNvCxnSpPr>
            <a:cxnSpLocks/>
          </p:cNvCxnSpPr>
          <p:nvPr/>
        </p:nvCxnSpPr>
        <p:spPr>
          <a:xfrm flipV="1">
            <a:off x="7785716" y="5149048"/>
            <a:ext cx="727969" cy="790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EE41BAA1-0F65-4F30-9CA8-D1D4DDF262DD}"/>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7" name="テキスト ボックス 36">
                <a:extLst>
                  <a:ext uri="{FF2B5EF4-FFF2-40B4-BE49-F238E27FC236}">
                    <a16:creationId xmlns:a16="http://schemas.microsoft.com/office/drawing/2014/main" id="{EE41BAA1-0F65-4F30-9CA8-D1D4DDF262DD}"/>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9"/>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1A1E3357-D0EA-4693-B7E9-48705F239950}"/>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8" name="テキスト ボックス 37">
                <a:extLst>
                  <a:ext uri="{FF2B5EF4-FFF2-40B4-BE49-F238E27FC236}">
                    <a16:creationId xmlns:a16="http://schemas.microsoft.com/office/drawing/2014/main" id="{1A1E3357-D0EA-4693-B7E9-48705F239950}"/>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10"/>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3AC5CACE-1D7D-4C1D-BF89-0F6D28AECB6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9" name="テキスト ボックス 38">
                <a:extLst>
                  <a:ext uri="{FF2B5EF4-FFF2-40B4-BE49-F238E27FC236}">
                    <a16:creationId xmlns:a16="http://schemas.microsoft.com/office/drawing/2014/main" id="{3AC5CACE-1D7D-4C1D-BF89-0F6D28AECB6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11"/>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6290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linds(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linds(horizontal)">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34" grpId="0"/>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What you have just seen is showing that the following two calculations are equivalent…</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A0062F4-4CB0-46D5-BFAF-4E1F9E25D8F6}"/>
                  </a:ext>
                </a:extLst>
              </p:cNvPr>
              <p:cNvSpPr txBox="1"/>
              <p:nvPr/>
            </p:nvSpPr>
            <p:spPr>
              <a:xfrm>
                <a:off x="3116062" y="3546628"/>
                <a:ext cx="773610" cy="8645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nary>
                            <m:naryPr>
                              <m:chr m:val="∑"/>
                              <m:subHide m:val="on"/>
                              <m:supHide m:val="on"/>
                              <m:ctrlPr>
                                <a:rPr lang="en-GB" sz="2800" i="1" smtClean="0">
                                  <a:latin typeface="Cambria Math" panose="02040503050406030204" pitchFamily="18" charset="0"/>
                                </a:rPr>
                              </m:ctrlPr>
                            </m:naryPr>
                            <m:sub/>
                            <m:sup/>
                            <m:e>
                              <m:sSup>
                                <m:sSupPr>
                                  <m:ctrlPr>
                                    <a:rPr lang="en-GB" sz="280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e>
                          </m:nary>
                        </m:num>
                        <m:den>
                          <m:r>
                            <a:rPr lang="en-US" sz="2800" b="0" i="1" smtClean="0">
                              <a:latin typeface="Cambria Math" panose="02040503050406030204" pitchFamily="18" charset="0"/>
                            </a:rPr>
                            <m:t>𝑛</m:t>
                          </m:r>
                        </m:den>
                      </m:f>
                    </m:oMath>
                  </m:oMathPara>
                </a14:m>
                <a:endParaRPr lang="en-GB" sz="2800" dirty="0"/>
              </a:p>
            </p:txBody>
          </p:sp>
        </mc:Choice>
        <mc:Fallback xmlns="">
          <p:sp>
            <p:nvSpPr>
              <p:cNvPr id="5" name="テキスト ボックス 4">
                <a:extLst>
                  <a:ext uri="{FF2B5EF4-FFF2-40B4-BE49-F238E27FC236}">
                    <a16:creationId xmlns:a16="http://schemas.microsoft.com/office/drawing/2014/main" id="{4A0062F4-4CB0-46D5-BFAF-4E1F9E25D8F6}"/>
                  </a:ext>
                </a:extLst>
              </p:cNvPr>
              <p:cNvSpPr txBox="1">
                <a:spLocks noRot="1" noChangeAspect="1" noMove="1" noResize="1" noEditPoints="1" noAdjustHandles="1" noChangeArrowheads="1" noChangeShapeType="1" noTextEdit="1"/>
              </p:cNvSpPr>
              <p:nvPr/>
            </p:nvSpPr>
            <p:spPr>
              <a:xfrm>
                <a:off x="3116062" y="3546628"/>
                <a:ext cx="773610" cy="8645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7F3FB1C-FDDE-4893-94E4-1876597051B5}"/>
                  </a:ext>
                </a:extLst>
              </p:cNvPr>
              <p:cNvSpPr txBox="1"/>
              <p:nvPr/>
            </p:nvSpPr>
            <p:spPr>
              <a:xfrm>
                <a:off x="4307149" y="3796682"/>
                <a:ext cx="1894172" cy="8617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nary>
                            <m:naryPr>
                              <m:chr m:val="∑"/>
                              <m:subHide m:val="on"/>
                              <m:supHide m:val="on"/>
                              <m:ctrlPr>
                                <a:rPr lang="en-GB" sz="2800" i="1" smtClean="0">
                                  <a:latin typeface="Cambria Math" panose="02040503050406030204" pitchFamily="18" charset="0"/>
                                </a:rPr>
                              </m:ctrlPr>
                            </m:naryPr>
                            <m:sub/>
                            <m:sup/>
                            <m:e>
                              <m:sSup>
                                <m:sSupPr>
                                  <m:ctrlPr>
                                    <a:rPr lang="en-GB" sz="280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𝑝</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e>
                          </m:nary>
                        </m:num>
                        <m:den/>
                      </m:f>
                    </m:oMath>
                  </m:oMathPara>
                </a14:m>
                <a:endParaRPr lang="en-GB" sz="2800" dirty="0"/>
              </a:p>
            </p:txBody>
          </p:sp>
        </mc:Choice>
        <mc:Fallback xmlns="">
          <p:sp>
            <p:nvSpPr>
              <p:cNvPr id="12" name="テキスト ボックス 11">
                <a:extLst>
                  <a:ext uri="{FF2B5EF4-FFF2-40B4-BE49-F238E27FC236}">
                    <a16:creationId xmlns:a16="http://schemas.microsoft.com/office/drawing/2014/main" id="{B7F3FB1C-FDDE-4893-94E4-1876597051B5}"/>
                  </a:ext>
                </a:extLst>
              </p:cNvPr>
              <p:cNvSpPr txBox="1">
                <a:spLocks noRot="1" noChangeAspect="1" noMove="1" noResize="1" noEditPoints="1" noAdjustHandles="1" noChangeArrowheads="1" noChangeShapeType="1" noTextEdit="1"/>
              </p:cNvSpPr>
              <p:nvPr/>
            </p:nvSpPr>
            <p:spPr>
              <a:xfrm>
                <a:off x="4307149" y="3796682"/>
                <a:ext cx="1894172" cy="861774"/>
              </a:xfrm>
              <a:prstGeom prst="rect">
                <a:avLst/>
              </a:prstGeom>
              <a:blipFill>
                <a:blip r:embed="rId3"/>
                <a:stretch>
                  <a:fillRect/>
                </a:stretch>
              </a:blipFill>
            </p:spPr>
            <p:txBody>
              <a:bodyPr/>
              <a:lstStyle/>
              <a:p>
                <a:r>
                  <a:rPr lang="en-GB">
                    <a:noFill/>
                  </a:rPr>
                  <a:t> </a:t>
                </a:r>
              </a:p>
            </p:txBody>
          </p:sp>
        </mc:Fallback>
      </mc:AlternateContent>
      <p:sp useBgFill="1">
        <p:nvSpPr>
          <p:cNvPr id="13" name="正方形/長方形 12">
            <a:extLst>
              <a:ext uri="{FF2B5EF4-FFF2-40B4-BE49-F238E27FC236}">
                <a16:creationId xmlns:a16="http://schemas.microsoft.com/office/drawing/2014/main" id="{F2BDC713-F6A9-4AFD-8259-65FBDC72114D}"/>
              </a:ext>
            </a:extLst>
          </p:cNvPr>
          <p:cNvSpPr/>
          <p:nvPr/>
        </p:nvSpPr>
        <p:spPr>
          <a:xfrm flipH="1" flipV="1">
            <a:off x="4190259" y="4234649"/>
            <a:ext cx="2041864" cy="621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5EDCF27-8573-44D1-B753-C332C7924D61}"/>
                  </a:ext>
                </a:extLst>
              </p:cNvPr>
              <p:cNvSpPr txBox="1"/>
              <p:nvPr/>
            </p:nvSpPr>
            <p:spPr>
              <a:xfrm>
                <a:off x="3906176" y="3786325"/>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m:t>
                      </m:r>
                    </m:oMath>
                  </m:oMathPara>
                </a14:m>
                <a:endParaRPr lang="en-GB" sz="2800" dirty="0"/>
              </a:p>
            </p:txBody>
          </p:sp>
        </mc:Choice>
        <mc:Fallback xmlns="">
          <p:sp>
            <p:nvSpPr>
              <p:cNvPr id="15" name="テキスト ボックス 14">
                <a:extLst>
                  <a:ext uri="{FF2B5EF4-FFF2-40B4-BE49-F238E27FC236}">
                    <a16:creationId xmlns:a16="http://schemas.microsoft.com/office/drawing/2014/main" id="{D5EDCF27-8573-44D1-B753-C332C7924D61}"/>
                  </a:ext>
                </a:extLst>
              </p:cNvPr>
              <p:cNvSpPr txBox="1">
                <a:spLocks noRot="1" noChangeAspect="1" noMove="1" noResize="1" noEditPoints="1" noAdjustHandles="1" noChangeArrowheads="1" noChangeShapeType="1" noTextEdit="1"/>
              </p:cNvSpPr>
              <p:nvPr/>
            </p:nvSpPr>
            <p:spPr>
              <a:xfrm>
                <a:off x="3906176" y="3786325"/>
                <a:ext cx="349455" cy="430887"/>
              </a:xfrm>
              <a:prstGeom prst="rect">
                <a:avLst/>
              </a:prstGeom>
              <a:blipFill>
                <a:blip r:embed="rId4"/>
                <a:stretch>
                  <a:fillRect/>
                </a:stretch>
              </a:blipFill>
            </p:spPr>
            <p:txBody>
              <a:bodyPr/>
              <a:lstStyle/>
              <a:p>
                <a:r>
                  <a:rPr lang="en-GB">
                    <a:noFill/>
                  </a:rPr>
                  <a:t> </a:t>
                </a:r>
              </a:p>
            </p:txBody>
          </p:sp>
        </mc:Fallback>
      </mc:AlternateContent>
      <p:sp>
        <p:nvSpPr>
          <p:cNvPr id="8" name="テキスト ボックス 7">
            <a:extLst>
              <a:ext uri="{FF2B5EF4-FFF2-40B4-BE49-F238E27FC236}">
                <a16:creationId xmlns:a16="http://schemas.microsoft.com/office/drawing/2014/main" id="{4FA16C92-EDB9-42C4-98A7-51A45CAAEA47}"/>
              </a:ext>
            </a:extLst>
          </p:cNvPr>
          <p:cNvSpPr txBox="1"/>
          <p:nvPr/>
        </p:nvSpPr>
        <p:spPr>
          <a:xfrm>
            <a:off x="758996" y="4890455"/>
            <a:ext cx="3626572" cy="52322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Add all the squared outcomes up, and divide by how many there are in total </a:t>
            </a: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E74FB3C6-E565-4664-8628-00DBDBAE5499}"/>
                  </a:ext>
                </a:extLst>
              </p:cNvPr>
              <p:cNvSpPr txBox="1"/>
              <p:nvPr/>
            </p:nvSpPr>
            <p:spPr>
              <a:xfrm>
                <a:off x="5099122" y="4755707"/>
                <a:ext cx="3012783" cy="1169551"/>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Multiply each squared outcome by its probability, and then add them all up after</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rPr>
                  <a:t>So really it is </a:t>
                </a:r>
                <a14:m>
                  <m:oMath xmlns:m="http://schemas.openxmlformats.org/officeDocument/2006/math">
                    <m:nary>
                      <m:naryPr>
                        <m:chr m:val="∑"/>
                        <m:subHide m:val="on"/>
                        <m:supHide m:val="on"/>
                        <m:ctrlPr>
                          <a:rPr lang="en-US" sz="1400" i="1" smtClean="0">
                            <a:solidFill>
                              <a:srgbClr val="FF0000"/>
                            </a:solidFill>
                            <a:latin typeface="Cambria Math" panose="02040503050406030204" pitchFamily="18" charset="0"/>
                          </a:rPr>
                        </m:ctrlPr>
                      </m:naryPr>
                      <m:sub/>
                      <m:sup/>
                      <m:e>
                        <m:r>
                          <a:rPr lang="en-US" sz="1400" b="0" i="1" smtClean="0">
                            <a:solidFill>
                              <a:srgbClr val="FF0000"/>
                            </a:solidFill>
                            <a:latin typeface="Cambria Math" panose="02040503050406030204" pitchFamily="18" charset="0"/>
                          </a:rPr>
                          <m:t>(</m:t>
                        </m:r>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𝑥</m:t>
                            </m:r>
                          </m:e>
                          <m:sup>
                            <m:r>
                              <a:rPr lang="en-US" sz="1400" b="0" i="1" smtClean="0">
                                <a:solidFill>
                                  <a:srgbClr val="FF0000"/>
                                </a:solidFill>
                                <a:latin typeface="Cambria Math" panose="02040503050406030204" pitchFamily="18" charset="0"/>
                              </a:rPr>
                              <m:t>2</m:t>
                            </m:r>
                          </m:sup>
                        </m:sSup>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𝑝</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𝑥</m:t>
                        </m:r>
                        <m:r>
                          <a:rPr lang="en-US" sz="1400" b="0" i="1" smtClean="0">
                            <a:solidFill>
                              <a:srgbClr val="FF0000"/>
                            </a:solidFill>
                            <a:latin typeface="Cambria Math" panose="02040503050406030204" pitchFamily="18" charset="0"/>
                            <a:ea typeface="Cambria Math" panose="02040503050406030204" pitchFamily="18" charset="0"/>
                          </a:rPr>
                          <m:t>)</m:t>
                        </m:r>
                      </m:e>
                    </m:nary>
                    <m:r>
                      <a:rPr lang="en-US" sz="1400" b="0" i="1" smtClean="0">
                        <a:solidFill>
                          <a:srgbClr val="FF0000"/>
                        </a:solidFill>
                        <a:latin typeface="Cambria Math" panose="02040503050406030204" pitchFamily="18" charset="0"/>
                      </a:rPr>
                      <m:t>)</m:t>
                    </m:r>
                  </m:oMath>
                </a14:m>
                <a:endParaRPr lang="en-GB" sz="1400" dirty="0">
                  <a:solidFill>
                    <a:srgbClr val="FF0000"/>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E74FB3C6-E565-4664-8628-00DBDBAE5499}"/>
                  </a:ext>
                </a:extLst>
              </p:cNvPr>
              <p:cNvSpPr txBox="1">
                <a:spLocks noRot="1" noChangeAspect="1" noMove="1" noResize="1" noEditPoints="1" noAdjustHandles="1" noChangeArrowheads="1" noChangeShapeType="1" noTextEdit="1"/>
              </p:cNvSpPr>
              <p:nvPr/>
            </p:nvSpPr>
            <p:spPr>
              <a:xfrm>
                <a:off x="5099122" y="4755707"/>
                <a:ext cx="3012783" cy="1169551"/>
              </a:xfrm>
              <a:prstGeom prst="rect">
                <a:avLst/>
              </a:prstGeom>
              <a:blipFill>
                <a:blip r:embed="rId5"/>
                <a:stretch>
                  <a:fillRect l="-404" t="-1042" r="-2020" b="-41667"/>
                </a:stretch>
              </a:blipFill>
            </p:spPr>
            <p:txBody>
              <a:bodyPr/>
              <a:lstStyle/>
              <a:p>
                <a:r>
                  <a:rPr lang="en-GB">
                    <a:noFill/>
                  </a:rPr>
                  <a:t> </a:t>
                </a:r>
              </a:p>
            </p:txBody>
          </p:sp>
        </mc:Fallback>
      </mc:AlternateContent>
      <p:cxnSp>
        <p:nvCxnSpPr>
          <p:cNvPr id="10" name="直線矢印コネクタ 9">
            <a:extLst>
              <a:ext uri="{FF2B5EF4-FFF2-40B4-BE49-F238E27FC236}">
                <a16:creationId xmlns:a16="http://schemas.microsoft.com/office/drawing/2014/main" id="{6E2077EC-4BAF-49F8-869C-1C69016CE259}"/>
              </a:ext>
            </a:extLst>
          </p:cNvPr>
          <p:cNvCxnSpPr>
            <a:cxnSpLocks/>
          </p:cNvCxnSpPr>
          <p:nvPr/>
        </p:nvCxnSpPr>
        <p:spPr>
          <a:xfrm flipV="1">
            <a:off x="2833735" y="4227968"/>
            <a:ext cx="353085" cy="6065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C830F0B4-0DFD-4C87-AF3D-2189DFAFCA64}"/>
              </a:ext>
            </a:extLst>
          </p:cNvPr>
          <p:cNvCxnSpPr>
            <a:cxnSpLocks/>
          </p:cNvCxnSpPr>
          <p:nvPr/>
        </p:nvCxnSpPr>
        <p:spPr>
          <a:xfrm flipH="1" flipV="1">
            <a:off x="5412463" y="4371314"/>
            <a:ext cx="780107" cy="3093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E6D249D5-B37C-476D-9727-368C96F7313A}"/>
              </a:ext>
            </a:extLst>
          </p:cNvPr>
          <p:cNvGrpSpPr/>
          <p:nvPr/>
        </p:nvGrpSpPr>
        <p:grpSpPr>
          <a:xfrm>
            <a:off x="0" y="0"/>
            <a:ext cx="1864310" cy="649082"/>
            <a:chOff x="3124940" y="3524434"/>
            <a:chExt cx="1864310" cy="649082"/>
          </a:xfrm>
        </p:grpSpPr>
        <p:sp>
          <p:nvSpPr>
            <p:cNvPr id="16" name="正方形/長方形 15">
              <a:extLst>
                <a:ext uri="{FF2B5EF4-FFF2-40B4-BE49-F238E27FC236}">
                  <a16:creationId xmlns:a16="http://schemas.microsoft.com/office/drawing/2014/main" id="{687D46E6-96AA-4D86-AC93-D0A13F38C67A}"/>
                </a:ext>
              </a:extLst>
            </p:cNvPr>
            <p:cNvSpPr/>
            <p:nvPr/>
          </p:nvSpPr>
          <p:spPr>
            <a:xfrm>
              <a:off x="3124940" y="3524434"/>
              <a:ext cx="1864310"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40A62996-159A-4E4E-810A-51A114B2972C}"/>
                    </a:ext>
                  </a:extLst>
                </p:cNvPr>
                <p:cNvSpPr txBox="1"/>
                <p:nvPr/>
              </p:nvSpPr>
              <p:spPr>
                <a:xfrm>
                  <a:off x="3240350" y="3546628"/>
                  <a:ext cx="341247" cy="4760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18" name="テキスト ボックス 17">
                  <a:extLst>
                    <a:ext uri="{FF2B5EF4-FFF2-40B4-BE49-F238E27FC236}">
                      <a16:creationId xmlns:a16="http://schemas.microsoft.com/office/drawing/2014/main" id="{40A62996-159A-4E4E-810A-51A114B2972C}"/>
                    </a:ext>
                  </a:extLst>
                </p:cNvPr>
                <p:cNvSpPr txBox="1">
                  <a:spLocks noRot="1" noChangeAspect="1" noMove="1" noResize="1" noEditPoints="1" noAdjustHandles="1" noChangeArrowheads="1" noChangeShapeType="1" noTextEdit="1"/>
                </p:cNvSpPr>
                <p:nvPr/>
              </p:nvSpPr>
              <p:spPr>
                <a:xfrm>
                  <a:off x="3240350" y="3546628"/>
                  <a:ext cx="341247" cy="47609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51748F28-819B-476E-98AD-3B667DAFAC43}"/>
                    </a:ext>
                  </a:extLst>
                </p:cNvPr>
                <p:cNvSpPr txBox="1"/>
                <p:nvPr/>
              </p:nvSpPr>
              <p:spPr>
                <a:xfrm>
                  <a:off x="3925409" y="3699027"/>
                  <a:ext cx="979755" cy="474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19" name="テキスト ボックス 18">
                  <a:extLst>
                    <a:ext uri="{FF2B5EF4-FFF2-40B4-BE49-F238E27FC236}">
                      <a16:creationId xmlns:a16="http://schemas.microsoft.com/office/drawing/2014/main" id="{51748F28-819B-476E-98AD-3B667DAFAC43}"/>
                    </a:ext>
                  </a:extLst>
                </p:cNvPr>
                <p:cNvSpPr txBox="1">
                  <a:spLocks noRot="1" noChangeAspect="1" noMove="1" noResize="1" noEditPoints="1" noAdjustHandles="1" noChangeArrowheads="1" noChangeShapeType="1" noTextEdit="1"/>
                </p:cNvSpPr>
                <p:nvPr/>
              </p:nvSpPr>
              <p:spPr>
                <a:xfrm>
                  <a:off x="3925409" y="3699027"/>
                  <a:ext cx="979755" cy="474489"/>
                </a:xfrm>
                <a:prstGeom prst="rect">
                  <a:avLst/>
                </a:prstGeom>
                <a:blipFill>
                  <a:blip r:embed="rId7"/>
                  <a:stretch>
                    <a:fillRect/>
                  </a:stretch>
                </a:blipFill>
              </p:spPr>
              <p:txBody>
                <a:bodyPr/>
                <a:lstStyle/>
                <a:p>
                  <a:r>
                    <a:rPr lang="en-GB">
                      <a:noFill/>
                    </a:rPr>
                    <a:t> </a:t>
                  </a:r>
                </a:p>
              </p:txBody>
            </p:sp>
          </mc:Fallback>
        </mc:AlternateContent>
        <p:sp>
          <p:nvSpPr>
            <p:cNvPr id="20" name="正方形/長方形 19">
              <a:extLst>
                <a:ext uri="{FF2B5EF4-FFF2-40B4-BE49-F238E27FC236}">
                  <a16:creationId xmlns:a16="http://schemas.microsoft.com/office/drawing/2014/main" id="{55C6FB8A-870E-4976-B331-58ACDB273635}"/>
                </a:ext>
              </a:extLst>
            </p:cNvPr>
            <p:cNvSpPr/>
            <p:nvPr/>
          </p:nvSpPr>
          <p:spPr>
            <a:xfrm flipH="1" flipV="1">
              <a:off x="3835151" y="3950563"/>
              <a:ext cx="1083077" cy="9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3CFA108A-C9B0-4A23-A8B0-0512DFE67D23}"/>
                    </a:ext>
                  </a:extLst>
                </p:cNvPr>
                <p:cNvSpPr txBox="1"/>
                <p:nvPr/>
              </p:nvSpPr>
              <p:spPr>
                <a:xfrm>
                  <a:off x="3648723" y="3688671"/>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22" name="テキスト ボックス 21">
                  <a:extLst>
                    <a:ext uri="{FF2B5EF4-FFF2-40B4-BE49-F238E27FC236}">
                      <a16:creationId xmlns:a16="http://schemas.microsoft.com/office/drawing/2014/main" id="{3CFA108A-C9B0-4A23-A8B0-0512DFE67D23}"/>
                    </a:ext>
                  </a:extLst>
                </p:cNvPr>
                <p:cNvSpPr txBox="1">
                  <a:spLocks noRot="1" noChangeAspect="1" noMove="1" noResize="1" noEditPoints="1" noAdjustHandles="1" noChangeArrowheads="1" noChangeShapeType="1" noTextEdit="1"/>
                </p:cNvSpPr>
                <p:nvPr/>
              </p:nvSpPr>
              <p:spPr>
                <a:xfrm>
                  <a:off x="3648723" y="3688671"/>
                  <a:ext cx="200375" cy="246221"/>
                </a:xfrm>
                <a:prstGeom prst="rect">
                  <a:avLst/>
                </a:prstGeom>
                <a:blipFill>
                  <a:blip r:embed="rId8"/>
                  <a:stretch>
                    <a:fillRect l="-9091" r="-9091"/>
                  </a:stretch>
                </a:blipFill>
              </p:spPr>
              <p:txBody>
                <a:bodyPr/>
                <a:lstStyle/>
                <a:p>
                  <a:r>
                    <a:rPr lang="en-GB">
                      <a:noFill/>
                    </a:rPr>
                    <a:t> </a:t>
                  </a:r>
                </a:p>
              </p:txBody>
            </p:sp>
          </mc:Fallback>
        </mc:AlternateContent>
      </p:grpSp>
      <p:grpSp>
        <p:nvGrpSpPr>
          <p:cNvPr id="6" name="グループ化 5">
            <a:extLst>
              <a:ext uri="{FF2B5EF4-FFF2-40B4-BE49-F238E27FC236}">
                <a16:creationId xmlns:a16="http://schemas.microsoft.com/office/drawing/2014/main" id="{E6D1A96D-43EF-4C2B-9408-2125348E4AAC}"/>
              </a:ext>
            </a:extLst>
          </p:cNvPr>
          <p:cNvGrpSpPr/>
          <p:nvPr/>
        </p:nvGrpSpPr>
        <p:grpSpPr>
          <a:xfrm>
            <a:off x="1856914" y="0"/>
            <a:ext cx="1889464" cy="631590"/>
            <a:chOff x="5070630" y="1448540"/>
            <a:chExt cx="1889464" cy="631590"/>
          </a:xfrm>
        </p:grpSpPr>
        <p:sp>
          <p:nvSpPr>
            <p:cNvPr id="27" name="正方形/長方形 26">
              <a:extLst>
                <a:ext uri="{FF2B5EF4-FFF2-40B4-BE49-F238E27FC236}">
                  <a16:creationId xmlns:a16="http://schemas.microsoft.com/office/drawing/2014/main" id="{6D2B7516-71B6-4414-9192-680BA9D752CC}"/>
                </a:ext>
              </a:extLst>
            </p:cNvPr>
            <p:cNvSpPr/>
            <p:nvPr/>
          </p:nvSpPr>
          <p:spPr>
            <a:xfrm>
              <a:off x="5070630" y="1448540"/>
              <a:ext cx="1889464"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208C4EC2-C441-4298-91F1-11A4DE5A0A8D}"/>
                    </a:ext>
                  </a:extLst>
                </p:cNvPr>
                <p:cNvSpPr txBox="1"/>
                <p:nvPr/>
              </p:nvSpPr>
              <p:spPr>
                <a:xfrm>
                  <a:off x="5132773" y="1461856"/>
                  <a:ext cx="441338" cy="494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sSup>
                                  <m:sSupPr>
                                    <m:ctrlPr>
                                      <a:rPr lang="en-GB"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23" name="テキスト ボックス 22">
                  <a:extLst>
                    <a:ext uri="{FF2B5EF4-FFF2-40B4-BE49-F238E27FC236}">
                      <a16:creationId xmlns:a16="http://schemas.microsoft.com/office/drawing/2014/main" id="{208C4EC2-C441-4298-91F1-11A4DE5A0A8D}"/>
                    </a:ext>
                  </a:extLst>
                </p:cNvPr>
                <p:cNvSpPr txBox="1">
                  <a:spLocks noRot="1" noChangeAspect="1" noMove="1" noResize="1" noEditPoints="1" noAdjustHandles="1" noChangeArrowheads="1" noChangeShapeType="1" noTextEdit="1"/>
                </p:cNvSpPr>
                <p:nvPr/>
              </p:nvSpPr>
              <p:spPr>
                <a:xfrm>
                  <a:off x="5132773" y="1461856"/>
                  <a:ext cx="441338" cy="49411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C0E5AD1C-1317-4BC8-98EC-AF0BBF93C07F}"/>
                    </a:ext>
                  </a:extLst>
                </p:cNvPr>
                <p:cNvSpPr txBox="1"/>
                <p:nvPr/>
              </p:nvSpPr>
              <p:spPr>
                <a:xfrm>
                  <a:off x="5835588" y="1587623"/>
                  <a:ext cx="1079847" cy="492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sSup>
                                  <m:sSupPr>
                                    <m:ctrlPr>
                                      <a:rPr lang="en-GB"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24" name="テキスト ボックス 23">
                  <a:extLst>
                    <a:ext uri="{FF2B5EF4-FFF2-40B4-BE49-F238E27FC236}">
                      <a16:creationId xmlns:a16="http://schemas.microsoft.com/office/drawing/2014/main" id="{C0E5AD1C-1317-4BC8-98EC-AF0BBF93C07F}"/>
                    </a:ext>
                  </a:extLst>
                </p:cNvPr>
                <p:cNvSpPr txBox="1">
                  <a:spLocks noRot="1" noChangeAspect="1" noMove="1" noResize="1" noEditPoints="1" noAdjustHandles="1" noChangeArrowheads="1" noChangeShapeType="1" noTextEdit="1"/>
                </p:cNvSpPr>
                <p:nvPr/>
              </p:nvSpPr>
              <p:spPr>
                <a:xfrm>
                  <a:off x="5835588" y="1587623"/>
                  <a:ext cx="1079847" cy="49250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D1E1A560-03C7-481C-9719-F203D02C364E}"/>
                    </a:ext>
                  </a:extLst>
                </p:cNvPr>
                <p:cNvSpPr txBox="1"/>
                <p:nvPr/>
              </p:nvSpPr>
              <p:spPr>
                <a:xfrm>
                  <a:off x="5612168" y="1621654"/>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26" name="テキスト ボックス 25">
                  <a:extLst>
                    <a:ext uri="{FF2B5EF4-FFF2-40B4-BE49-F238E27FC236}">
                      <a16:creationId xmlns:a16="http://schemas.microsoft.com/office/drawing/2014/main" id="{D1E1A560-03C7-481C-9719-F203D02C364E}"/>
                    </a:ext>
                  </a:extLst>
                </p:cNvPr>
                <p:cNvSpPr txBox="1">
                  <a:spLocks noRot="1" noChangeAspect="1" noMove="1" noResize="1" noEditPoints="1" noAdjustHandles="1" noChangeArrowheads="1" noChangeShapeType="1" noTextEdit="1"/>
                </p:cNvSpPr>
                <p:nvPr/>
              </p:nvSpPr>
              <p:spPr>
                <a:xfrm>
                  <a:off x="5612168" y="1621654"/>
                  <a:ext cx="200375" cy="246221"/>
                </a:xfrm>
                <a:prstGeom prst="rect">
                  <a:avLst/>
                </a:prstGeom>
                <a:blipFill>
                  <a:blip r:embed="rId11"/>
                  <a:stretch>
                    <a:fillRect l="-9091" r="-9091"/>
                  </a:stretch>
                </a:blipFill>
              </p:spPr>
              <p:txBody>
                <a:bodyPr/>
                <a:lstStyle/>
                <a:p>
                  <a:r>
                    <a:rPr lang="en-GB">
                      <a:noFill/>
                    </a:rPr>
                    <a:t> </a:t>
                  </a:r>
                </a:p>
              </p:txBody>
            </p:sp>
          </mc:Fallback>
        </mc:AlternateContent>
        <p:sp>
          <p:nvSpPr>
            <p:cNvPr id="28" name="正方形/長方形 27">
              <a:extLst>
                <a:ext uri="{FF2B5EF4-FFF2-40B4-BE49-F238E27FC236}">
                  <a16:creationId xmlns:a16="http://schemas.microsoft.com/office/drawing/2014/main" id="{DB9B1209-F2D7-44F9-976C-4E1C4198D674}"/>
                </a:ext>
              </a:extLst>
            </p:cNvPr>
            <p:cNvSpPr/>
            <p:nvPr/>
          </p:nvSpPr>
          <p:spPr>
            <a:xfrm>
              <a:off x="5844467" y="1849514"/>
              <a:ext cx="1044605" cy="10357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8622AEB-99D7-45D2-8914-F670A921960E}"/>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9" name="テキスト ボックス 28">
                <a:extLst>
                  <a:ext uri="{FF2B5EF4-FFF2-40B4-BE49-F238E27FC236}">
                    <a16:creationId xmlns:a16="http://schemas.microsoft.com/office/drawing/2014/main" id="{58622AEB-99D7-45D2-8914-F670A921960E}"/>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1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4321BD17-E6D4-4C73-A39A-BD423A714526}"/>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0" name="テキスト ボックス 29">
                <a:extLst>
                  <a:ext uri="{FF2B5EF4-FFF2-40B4-BE49-F238E27FC236}">
                    <a16:creationId xmlns:a16="http://schemas.microsoft.com/office/drawing/2014/main" id="{4321BD17-E6D4-4C73-A39A-BD423A714526}"/>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1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3BC76BC7-02EA-4459-B1A3-1BE0F315EBBB}"/>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1" name="テキスト ボックス 30">
                <a:extLst>
                  <a:ext uri="{FF2B5EF4-FFF2-40B4-BE49-F238E27FC236}">
                    <a16:creationId xmlns:a16="http://schemas.microsoft.com/office/drawing/2014/main" id="{3BC76BC7-02EA-4459-B1A3-1BE0F315EBBB}"/>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14"/>
                <a:stretch>
                  <a:fillRect l="-5512" r="-5512" b="-18000"/>
                </a:stretch>
              </a:blipFill>
              <a:ln w="254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3711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linds(horizont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Effect transition="in" filter="blinds(horizontal)">
                                      <p:cBhvr>
                                        <p:cTn id="42" dur="500"/>
                                        <p:tgtEl>
                                          <p:spTgt spid="1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we need to focus on rewriting this part…</a:t>
            </a:r>
          </a:p>
          <a:p>
            <a:pPr algn="ctr">
              <a:buFont typeface="Wingdings" panose="05000000000000000000" pitchFamily="2" charset="2"/>
              <a:buChar char="à"/>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p:grpSp>
        <p:nvGrpSpPr>
          <p:cNvPr id="14" name="グループ化 13">
            <a:extLst>
              <a:ext uri="{FF2B5EF4-FFF2-40B4-BE49-F238E27FC236}">
                <a16:creationId xmlns:a16="http://schemas.microsoft.com/office/drawing/2014/main" id="{E6D249D5-B37C-476D-9727-368C96F7313A}"/>
              </a:ext>
            </a:extLst>
          </p:cNvPr>
          <p:cNvGrpSpPr/>
          <p:nvPr/>
        </p:nvGrpSpPr>
        <p:grpSpPr>
          <a:xfrm>
            <a:off x="0" y="0"/>
            <a:ext cx="1864310" cy="649082"/>
            <a:chOff x="3124940" y="3524434"/>
            <a:chExt cx="1864310" cy="649082"/>
          </a:xfrm>
        </p:grpSpPr>
        <p:sp>
          <p:nvSpPr>
            <p:cNvPr id="16" name="正方形/長方形 15">
              <a:extLst>
                <a:ext uri="{FF2B5EF4-FFF2-40B4-BE49-F238E27FC236}">
                  <a16:creationId xmlns:a16="http://schemas.microsoft.com/office/drawing/2014/main" id="{687D46E6-96AA-4D86-AC93-D0A13F38C67A}"/>
                </a:ext>
              </a:extLst>
            </p:cNvPr>
            <p:cNvSpPr/>
            <p:nvPr/>
          </p:nvSpPr>
          <p:spPr>
            <a:xfrm>
              <a:off x="3124940" y="3524434"/>
              <a:ext cx="1864310"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40A62996-159A-4E4E-810A-51A114B2972C}"/>
                    </a:ext>
                  </a:extLst>
                </p:cNvPr>
                <p:cNvSpPr txBox="1"/>
                <p:nvPr/>
              </p:nvSpPr>
              <p:spPr>
                <a:xfrm>
                  <a:off x="3240350" y="3546628"/>
                  <a:ext cx="341247" cy="4760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18" name="テキスト ボックス 17">
                  <a:extLst>
                    <a:ext uri="{FF2B5EF4-FFF2-40B4-BE49-F238E27FC236}">
                      <a16:creationId xmlns:a16="http://schemas.microsoft.com/office/drawing/2014/main" id="{40A62996-159A-4E4E-810A-51A114B2972C}"/>
                    </a:ext>
                  </a:extLst>
                </p:cNvPr>
                <p:cNvSpPr txBox="1">
                  <a:spLocks noRot="1" noChangeAspect="1" noMove="1" noResize="1" noEditPoints="1" noAdjustHandles="1" noChangeArrowheads="1" noChangeShapeType="1" noTextEdit="1"/>
                </p:cNvSpPr>
                <p:nvPr/>
              </p:nvSpPr>
              <p:spPr>
                <a:xfrm>
                  <a:off x="3240350" y="3546628"/>
                  <a:ext cx="341247" cy="47609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51748F28-819B-476E-98AD-3B667DAFAC43}"/>
                    </a:ext>
                  </a:extLst>
                </p:cNvPr>
                <p:cNvSpPr txBox="1"/>
                <p:nvPr/>
              </p:nvSpPr>
              <p:spPr>
                <a:xfrm>
                  <a:off x="3925409" y="3699027"/>
                  <a:ext cx="979755" cy="474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19" name="テキスト ボックス 18">
                  <a:extLst>
                    <a:ext uri="{FF2B5EF4-FFF2-40B4-BE49-F238E27FC236}">
                      <a16:creationId xmlns:a16="http://schemas.microsoft.com/office/drawing/2014/main" id="{51748F28-819B-476E-98AD-3B667DAFAC43}"/>
                    </a:ext>
                  </a:extLst>
                </p:cNvPr>
                <p:cNvSpPr txBox="1">
                  <a:spLocks noRot="1" noChangeAspect="1" noMove="1" noResize="1" noEditPoints="1" noAdjustHandles="1" noChangeArrowheads="1" noChangeShapeType="1" noTextEdit="1"/>
                </p:cNvSpPr>
                <p:nvPr/>
              </p:nvSpPr>
              <p:spPr>
                <a:xfrm>
                  <a:off x="3925409" y="3699027"/>
                  <a:ext cx="979755" cy="474489"/>
                </a:xfrm>
                <a:prstGeom prst="rect">
                  <a:avLst/>
                </a:prstGeom>
                <a:blipFill>
                  <a:blip r:embed="rId3"/>
                  <a:stretch>
                    <a:fillRect/>
                  </a:stretch>
                </a:blipFill>
              </p:spPr>
              <p:txBody>
                <a:bodyPr/>
                <a:lstStyle/>
                <a:p>
                  <a:r>
                    <a:rPr lang="en-GB">
                      <a:noFill/>
                    </a:rPr>
                    <a:t> </a:t>
                  </a:r>
                </a:p>
              </p:txBody>
            </p:sp>
          </mc:Fallback>
        </mc:AlternateContent>
        <p:sp>
          <p:nvSpPr>
            <p:cNvPr id="20" name="正方形/長方形 19">
              <a:extLst>
                <a:ext uri="{FF2B5EF4-FFF2-40B4-BE49-F238E27FC236}">
                  <a16:creationId xmlns:a16="http://schemas.microsoft.com/office/drawing/2014/main" id="{55C6FB8A-870E-4976-B331-58ACDB273635}"/>
                </a:ext>
              </a:extLst>
            </p:cNvPr>
            <p:cNvSpPr/>
            <p:nvPr/>
          </p:nvSpPr>
          <p:spPr>
            <a:xfrm flipH="1" flipV="1">
              <a:off x="3835151" y="3950563"/>
              <a:ext cx="1083077" cy="9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3CFA108A-C9B0-4A23-A8B0-0512DFE67D23}"/>
                    </a:ext>
                  </a:extLst>
                </p:cNvPr>
                <p:cNvSpPr txBox="1"/>
                <p:nvPr/>
              </p:nvSpPr>
              <p:spPr>
                <a:xfrm>
                  <a:off x="3648723" y="3688671"/>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22" name="テキスト ボックス 21">
                  <a:extLst>
                    <a:ext uri="{FF2B5EF4-FFF2-40B4-BE49-F238E27FC236}">
                      <a16:creationId xmlns:a16="http://schemas.microsoft.com/office/drawing/2014/main" id="{3CFA108A-C9B0-4A23-A8B0-0512DFE67D23}"/>
                    </a:ext>
                  </a:extLst>
                </p:cNvPr>
                <p:cNvSpPr txBox="1">
                  <a:spLocks noRot="1" noChangeAspect="1" noMove="1" noResize="1" noEditPoints="1" noAdjustHandles="1" noChangeArrowheads="1" noChangeShapeType="1" noTextEdit="1"/>
                </p:cNvSpPr>
                <p:nvPr/>
              </p:nvSpPr>
              <p:spPr>
                <a:xfrm>
                  <a:off x="3648723" y="3688671"/>
                  <a:ext cx="200375" cy="246221"/>
                </a:xfrm>
                <a:prstGeom prst="rect">
                  <a:avLst/>
                </a:prstGeom>
                <a:blipFill>
                  <a:blip r:embed="rId4"/>
                  <a:stretch>
                    <a:fillRect l="-9091" r="-9091"/>
                  </a:stretch>
                </a:blipFill>
              </p:spPr>
              <p:txBody>
                <a:bodyPr/>
                <a:lstStyle/>
                <a:p>
                  <a:r>
                    <a:rPr lang="en-GB">
                      <a:noFill/>
                    </a:rPr>
                    <a:t> </a:t>
                  </a:r>
                </a:p>
              </p:txBody>
            </p:sp>
          </mc:Fallback>
        </mc:AlternateContent>
      </p:grpSp>
      <p:grpSp>
        <p:nvGrpSpPr>
          <p:cNvPr id="6" name="グループ化 5">
            <a:extLst>
              <a:ext uri="{FF2B5EF4-FFF2-40B4-BE49-F238E27FC236}">
                <a16:creationId xmlns:a16="http://schemas.microsoft.com/office/drawing/2014/main" id="{E6D1A96D-43EF-4C2B-9408-2125348E4AAC}"/>
              </a:ext>
            </a:extLst>
          </p:cNvPr>
          <p:cNvGrpSpPr/>
          <p:nvPr/>
        </p:nvGrpSpPr>
        <p:grpSpPr>
          <a:xfrm>
            <a:off x="1856914" y="0"/>
            <a:ext cx="1889464" cy="631590"/>
            <a:chOff x="5070630" y="1448540"/>
            <a:chExt cx="1889464" cy="631590"/>
          </a:xfrm>
        </p:grpSpPr>
        <p:sp>
          <p:nvSpPr>
            <p:cNvPr id="27" name="正方形/長方形 26">
              <a:extLst>
                <a:ext uri="{FF2B5EF4-FFF2-40B4-BE49-F238E27FC236}">
                  <a16:creationId xmlns:a16="http://schemas.microsoft.com/office/drawing/2014/main" id="{6D2B7516-71B6-4414-9192-680BA9D752CC}"/>
                </a:ext>
              </a:extLst>
            </p:cNvPr>
            <p:cNvSpPr/>
            <p:nvPr/>
          </p:nvSpPr>
          <p:spPr>
            <a:xfrm>
              <a:off x="5070630" y="1448540"/>
              <a:ext cx="1889464" cy="55041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208C4EC2-C441-4298-91F1-11A4DE5A0A8D}"/>
                    </a:ext>
                  </a:extLst>
                </p:cNvPr>
                <p:cNvSpPr txBox="1"/>
                <p:nvPr/>
              </p:nvSpPr>
              <p:spPr>
                <a:xfrm>
                  <a:off x="5132773" y="1461856"/>
                  <a:ext cx="441338" cy="494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sSup>
                                  <m:sSupPr>
                                    <m:ctrlPr>
                                      <a:rPr lang="en-GB"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oMath>
                    </m:oMathPara>
                  </a14:m>
                  <a:endParaRPr lang="en-GB" sz="1600" dirty="0"/>
                </a:p>
              </p:txBody>
            </p:sp>
          </mc:Choice>
          <mc:Fallback xmlns="">
            <p:sp>
              <p:nvSpPr>
                <p:cNvPr id="23" name="テキスト ボックス 22">
                  <a:extLst>
                    <a:ext uri="{FF2B5EF4-FFF2-40B4-BE49-F238E27FC236}">
                      <a16:creationId xmlns:a16="http://schemas.microsoft.com/office/drawing/2014/main" id="{208C4EC2-C441-4298-91F1-11A4DE5A0A8D}"/>
                    </a:ext>
                  </a:extLst>
                </p:cNvPr>
                <p:cNvSpPr txBox="1">
                  <a:spLocks noRot="1" noChangeAspect="1" noMove="1" noResize="1" noEditPoints="1" noAdjustHandles="1" noChangeArrowheads="1" noChangeShapeType="1" noTextEdit="1"/>
                </p:cNvSpPr>
                <p:nvPr/>
              </p:nvSpPr>
              <p:spPr>
                <a:xfrm>
                  <a:off x="5132773" y="1461856"/>
                  <a:ext cx="441338" cy="49411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C0E5AD1C-1317-4BC8-98EC-AF0BBF93C07F}"/>
                    </a:ext>
                  </a:extLst>
                </p:cNvPr>
                <p:cNvSpPr txBox="1"/>
                <p:nvPr/>
              </p:nvSpPr>
              <p:spPr>
                <a:xfrm>
                  <a:off x="5835588" y="1587623"/>
                  <a:ext cx="1079847" cy="492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nary>
                              <m:naryPr>
                                <m:chr m:val="∑"/>
                                <m:subHide m:val="on"/>
                                <m:supHide m:val="on"/>
                                <m:ctrlPr>
                                  <a:rPr lang="en-GB" sz="1600" i="1" smtClean="0">
                                    <a:latin typeface="Cambria Math" panose="02040503050406030204" pitchFamily="18" charset="0"/>
                                  </a:rPr>
                                </m:ctrlPr>
                              </m:naryPr>
                              <m:sub/>
                              <m:sup/>
                              <m:e>
                                <m:sSup>
                                  <m:sSupPr>
                                    <m:ctrlPr>
                                      <a:rPr lang="en-GB"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e>
                            </m:nary>
                          </m:num>
                          <m:den/>
                        </m:f>
                      </m:oMath>
                    </m:oMathPara>
                  </a14:m>
                  <a:endParaRPr lang="en-GB" sz="1600" dirty="0"/>
                </a:p>
              </p:txBody>
            </p:sp>
          </mc:Choice>
          <mc:Fallback xmlns="">
            <p:sp>
              <p:nvSpPr>
                <p:cNvPr id="24" name="テキスト ボックス 23">
                  <a:extLst>
                    <a:ext uri="{FF2B5EF4-FFF2-40B4-BE49-F238E27FC236}">
                      <a16:creationId xmlns:a16="http://schemas.microsoft.com/office/drawing/2014/main" id="{C0E5AD1C-1317-4BC8-98EC-AF0BBF93C07F}"/>
                    </a:ext>
                  </a:extLst>
                </p:cNvPr>
                <p:cNvSpPr txBox="1">
                  <a:spLocks noRot="1" noChangeAspect="1" noMove="1" noResize="1" noEditPoints="1" noAdjustHandles="1" noChangeArrowheads="1" noChangeShapeType="1" noTextEdit="1"/>
                </p:cNvSpPr>
                <p:nvPr/>
              </p:nvSpPr>
              <p:spPr>
                <a:xfrm>
                  <a:off x="5835588" y="1587623"/>
                  <a:ext cx="1079847" cy="49250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D1E1A560-03C7-481C-9719-F203D02C364E}"/>
                    </a:ext>
                  </a:extLst>
                </p:cNvPr>
                <p:cNvSpPr txBox="1"/>
                <p:nvPr/>
              </p:nvSpPr>
              <p:spPr>
                <a:xfrm>
                  <a:off x="5612168" y="1621654"/>
                  <a:ext cx="2003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GB" sz="1600" dirty="0"/>
                </a:p>
              </p:txBody>
            </p:sp>
          </mc:Choice>
          <mc:Fallback xmlns="">
            <p:sp>
              <p:nvSpPr>
                <p:cNvPr id="26" name="テキスト ボックス 25">
                  <a:extLst>
                    <a:ext uri="{FF2B5EF4-FFF2-40B4-BE49-F238E27FC236}">
                      <a16:creationId xmlns:a16="http://schemas.microsoft.com/office/drawing/2014/main" id="{D1E1A560-03C7-481C-9719-F203D02C364E}"/>
                    </a:ext>
                  </a:extLst>
                </p:cNvPr>
                <p:cNvSpPr txBox="1">
                  <a:spLocks noRot="1" noChangeAspect="1" noMove="1" noResize="1" noEditPoints="1" noAdjustHandles="1" noChangeArrowheads="1" noChangeShapeType="1" noTextEdit="1"/>
                </p:cNvSpPr>
                <p:nvPr/>
              </p:nvSpPr>
              <p:spPr>
                <a:xfrm>
                  <a:off x="5612168" y="1621654"/>
                  <a:ext cx="200375" cy="246221"/>
                </a:xfrm>
                <a:prstGeom prst="rect">
                  <a:avLst/>
                </a:prstGeom>
                <a:blipFill>
                  <a:blip r:embed="rId7"/>
                  <a:stretch>
                    <a:fillRect l="-9091" r="-9091"/>
                  </a:stretch>
                </a:blipFill>
              </p:spPr>
              <p:txBody>
                <a:bodyPr/>
                <a:lstStyle/>
                <a:p>
                  <a:r>
                    <a:rPr lang="en-GB">
                      <a:noFill/>
                    </a:rPr>
                    <a:t> </a:t>
                  </a:r>
                </a:p>
              </p:txBody>
            </p:sp>
          </mc:Fallback>
        </mc:AlternateContent>
        <p:sp>
          <p:nvSpPr>
            <p:cNvPr id="28" name="正方形/長方形 27">
              <a:extLst>
                <a:ext uri="{FF2B5EF4-FFF2-40B4-BE49-F238E27FC236}">
                  <a16:creationId xmlns:a16="http://schemas.microsoft.com/office/drawing/2014/main" id="{DB9B1209-F2D7-44F9-976C-4E1C4198D674}"/>
                </a:ext>
              </a:extLst>
            </p:cNvPr>
            <p:cNvSpPr/>
            <p:nvPr/>
          </p:nvSpPr>
          <p:spPr>
            <a:xfrm>
              <a:off x="5844467" y="1849514"/>
              <a:ext cx="1044605" cy="10357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5" name="TextBox 5">
                <a:extLst>
                  <a:ext uri="{FF2B5EF4-FFF2-40B4-BE49-F238E27FC236}">
                    <a16:creationId xmlns:a16="http://schemas.microsoft.com/office/drawing/2014/main" id="{6E6BB23F-A0E7-406D-AF65-B16E764487FF}"/>
                  </a:ext>
                </a:extLst>
              </p:cNvPr>
              <p:cNvSpPr txBox="1"/>
              <p:nvPr/>
            </p:nvSpPr>
            <p:spPr>
              <a:xfrm>
                <a:off x="4763294" y="1471960"/>
                <a:ext cx="1806905" cy="6018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e>
                          </m:d>
                        </m:e>
                        <m:sup>
                          <m:r>
                            <a:rPr lang="en-US" sz="1600" b="0" i="1" smtClean="0">
                              <a:latin typeface="Cambria Math" panose="02040503050406030204" pitchFamily="18" charset="0"/>
                            </a:rPr>
                            <m:t>2</m:t>
                          </m:r>
                        </m:sup>
                      </m:sSup>
                    </m:oMath>
                  </m:oMathPara>
                </a14:m>
                <a:endParaRPr lang="en-GB" sz="1600" dirty="0"/>
              </a:p>
            </p:txBody>
          </p:sp>
        </mc:Choice>
        <mc:Fallback xmlns="">
          <p:sp>
            <p:nvSpPr>
              <p:cNvPr id="25" name="TextBox 5">
                <a:extLst>
                  <a:ext uri="{FF2B5EF4-FFF2-40B4-BE49-F238E27FC236}">
                    <a16:creationId xmlns:a16="http://schemas.microsoft.com/office/drawing/2014/main" id="{6E6BB23F-A0E7-406D-AF65-B16E764487FF}"/>
                  </a:ext>
                </a:extLst>
              </p:cNvPr>
              <p:cNvSpPr txBox="1">
                <a:spLocks noRot="1" noChangeAspect="1" noMove="1" noResize="1" noEditPoints="1" noAdjustHandles="1" noChangeArrowheads="1" noChangeShapeType="1" noTextEdit="1"/>
              </p:cNvSpPr>
              <p:nvPr/>
            </p:nvSpPr>
            <p:spPr>
              <a:xfrm>
                <a:off x="4763294" y="1471960"/>
                <a:ext cx="1806905" cy="601831"/>
              </a:xfrm>
              <a:prstGeom prst="rect">
                <a:avLst/>
              </a:prstGeom>
              <a:blipFill>
                <a:blip r:embed="rId8"/>
                <a:stretch>
                  <a:fillRect b="-10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5">
                <a:extLst>
                  <a:ext uri="{FF2B5EF4-FFF2-40B4-BE49-F238E27FC236}">
                    <a16:creationId xmlns:a16="http://schemas.microsoft.com/office/drawing/2014/main" id="{3FDCE9C5-0C57-4830-B009-5ABB85D22D6D}"/>
                  </a:ext>
                </a:extLst>
              </p:cNvPr>
              <p:cNvSpPr txBox="1"/>
              <p:nvPr/>
            </p:nvSpPr>
            <p:spPr>
              <a:xfrm>
                <a:off x="4755896" y="2387840"/>
                <a:ext cx="1680332" cy="494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29" name="TextBox 5">
                <a:extLst>
                  <a:ext uri="{FF2B5EF4-FFF2-40B4-BE49-F238E27FC236}">
                    <a16:creationId xmlns:a16="http://schemas.microsoft.com/office/drawing/2014/main" id="{3FDCE9C5-0C57-4830-B009-5ABB85D22D6D}"/>
                  </a:ext>
                </a:extLst>
              </p:cNvPr>
              <p:cNvSpPr txBox="1">
                <a:spLocks noRot="1" noChangeAspect="1" noMove="1" noResize="1" noEditPoints="1" noAdjustHandles="1" noChangeArrowheads="1" noChangeShapeType="1" noTextEdit="1"/>
              </p:cNvSpPr>
              <p:nvPr/>
            </p:nvSpPr>
            <p:spPr>
              <a:xfrm>
                <a:off x="4755896" y="2387840"/>
                <a:ext cx="1680332" cy="494110"/>
              </a:xfrm>
              <a:prstGeom prst="rect">
                <a:avLst/>
              </a:prstGeom>
              <a:blipFill>
                <a:blip r:embed="rId9"/>
                <a:stretch>
                  <a:fillRect/>
                </a:stretch>
              </a:blipFill>
            </p:spPr>
            <p:txBody>
              <a:bodyPr/>
              <a:lstStyle/>
              <a:p>
                <a:r>
                  <a:rPr lang="en-GB">
                    <a:noFill/>
                  </a:rPr>
                  <a:t> </a:t>
                </a:r>
              </a:p>
            </p:txBody>
          </p:sp>
        </mc:Fallback>
      </mc:AlternateContent>
      <p:sp>
        <p:nvSpPr>
          <p:cNvPr id="30" name="円弧 29">
            <a:extLst>
              <a:ext uri="{FF2B5EF4-FFF2-40B4-BE49-F238E27FC236}">
                <a16:creationId xmlns:a16="http://schemas.microsoft.com/office/drawing/2014/main" id="{B6A9ECB3-171A-4B5A-B55F-311F3575732D}"/>
              </a:ext>
            </a:extLst>
          </p:cNvPr>
          <p:cNvSpPr/>
          <p:nvPr/>
        </p:nvSpPr>
        <p:spPr>
          <a:xfrm>
            <a:off x="6555955" y="1810092"/>
            <a:ext cx="288728" cy="924229"/>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テキスト ボックス 30">
            <a:extLst>
              <a:ext uri="{FF2B5EF4-FFF2-40B4-BE49-F238E27FC236}">
                <a16:creationId xmlns:a16="http://schemas.microsoft.com/office/drawing/2014/main" id="{6785921E-664D-4B3C-97CA-475C72CC7833}"/>
              </a:ext>
            </a:extLst>
          </p:cNvPr>
          <p:cNvSpPr txBox="1"/>
          <p:nvPr/>
        </p:nvSpPr>
        <p:spPr>
          <a:xfrm>
            <a:off x="6791417" y="1546791"/>
            <a:ext cx="2086252" cy="138499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The second part of this is the mean squared</a:t>
            </a:r>
          </a:p>
          <a:p>
            <a:pPr algn="ctr"/>
            <a:endParaRPr lang="en-US"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sym typeface="Wingdings" panose="05000000000000000000" pitchFamily="2" charset="2"/>
              </a:rPr>
              <a:t> Remember that we already have an expression for the mean from before!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10"/>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11"/>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12"/>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0811A41A-2CF8-448C-A51F-9A14A5607262}"/>
                  </a:ext>
                </a:extLst>
              </p:cNvPr>
              <p:cNvSpPr txBox="1"/>
              <p:nvPr/>
            </p:nvSpPr>
            <p:spPr>
              <a:xfrm>
                <a:off x="4518733" y="3162527"/>
                <a:ext cx="4341181"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What we need to do now is to find a way to replace the first part in terms of </a:t>
                </a:r>
                <a14:m>
                  <m:oMath xmlns:m="http://schemas.openxmlformats.org/officeDocument/2006/math">
                    <m:r>
                      <a:rPr lang="en-US" sz="1200" i="1" dirty="0" smtClean="0">
                        <a:solidFill>
                          <a:srgbClr val="FF0000"/>
                        </a:solidFill>
                        <a:latin typeface="Cambria Math" panose="02040503050406030204" pitchFamily="18" charset="0"/>
                      </a:rPr>
                      <m:t>𝑛</m:t>
                    </m:r>
                  </m:oMath>
                </a14:m>
                <a:r>
                  <a:rPr lang="en-US" sz="1200" dirty="0">
                    <a:solidFill>
                      <a:srgbClr val="FF0000"/>
                    </a:solidFill>
                    <a:latin typeface="Comic Sans MS" panose="030F0702030302020204" pitchFamily="66" charset="0"/>
                  </a:rPr>
                  <a:t> and </a:t>
                </a:r>
                <a14:m>
                  <m:oMath xmlns:m="http://schemas.openxmlformats.org/officeDocument/2006/math">
                    <m:r>
                      <a:rPr lang="en-US" sz="1200" i="1" dirty="0" smtClean="0">
                        <a:solidFill>
                          <a:srgbClr val="FF0000"/>
                        </a:solidFill>
                        <a:latin typeface="Cambria Math" panose="02040503050406030204" pitchFamily="18" charset="0"/>
                      </a:rPr>
                      <m:t>𝑝</m:t>
                    </m:r>
                  </m:oMath>
                </a14:m>
                <a:r>
                  <a:rPr lang="en-US" sz="1200" dirty="0">
                    <a:solidFill>
                      <a:srgbClr val="FF0000"/>
                    </a:solidFill>
                    <a:latin typeface="Comic Sans MS" panose="030F0702030302020204" pitchFamily="66" charset="0"/>
                  </a:rPr>
                  <a:t>, the number of trials and the probability of success in the binomial distribution</a:t>
                </a:r>
                <a:endParaRPr lang="en-GB" sz="1200" dirty="0">
                  <a:solidFill>
                    <a:srgbClr val="FF0000"/>
                  </a:solidFill>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0811A41A-2CF8-448C-A51F-9A14A5607262}"/>
                  </a:ext>
                </a:extLst>
              </p:cNvPr>
              <p:cNvSpPr txBox="1">
                <a:spLocks noRot="1" noChangeAspect="1" noMove="1" noResize="1" noEditPoints="1" noAdjustHandles="1" noChangeArrowheads="1" noChangeShapeType="1" noTextEdit="1"/>
              </p:cNvSpPr>
              <p:nvPr/>
            </p:nvSpPr>
            <p:spPr>
              <a:xfrm>
                <a:off x="4518733" y="3162527"/>
                <a:ext cx="4341181" cy="646331"/>
              </a:xfrm>
              <a:prstGeom prst="rect">
                <a:avLst/>
              </a:prstGeom>
              <a:blipFill>
                <a:blip r:embed="rId13"/>
                <a:stretch>
                  <a:fillRect t="-943" b="-6604"/>
                </a:stretch>
              </a:blipFill>
            </p:spPr>
            <p:txBody>
              <a:bodyPr/>
              <a:lstStyle/>
              <a:p>
                <a:r>
                  <a:rPr lang="en-GB">
                    <a:noFill/>
                  </a:rPr>
                  <a:t> </a:t>
                </a:r>
              </a:p>
            </p:txBody>
          </p:sp>
        </mc:Fallback>
      </mc:AlternateContent>
      <p:sp>
        <p:nvSpPr>
          <p:cNvPr id="36" name="テキスト ボックス 35">
            <a:extLst>
              <a:ext uri="{FF2B5EF4-FFF2-40B4-BE49-F238E27FC236}">
                <a16:creationId xmlns:a16="http://schemas.microsoft.com/office/drawing/2014/main" id="{9FD3E88E-CB19-4EA1-BC7E-C4662DB1B208}"/>
              </a:ext>
            </a:extLst>
          </p:cNvPr>
          <p:cNvSpPr txBox="1"/>
          <p:nvPr/>
        </p:nvSpPr>
        <p:spPr>
          <a:xfrm>
            <a:off x="4625265" y="3943762"/>
            <a:ext cx="4341181"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 We can replace the first part using the equivalent calculation that we saw before…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7" name="TextBox 5">
                <a:extLst>
                  <a:ext uri="{FF2B5EF4-FFF2-40B4-BE49-F238E27FC236}">
                    <a16:creationId xmlns:a16="http://schemas.microsoft.com/office/drawing/2014/main" id="{A72771A9-1889-4074-A97A-EDA70A3C7788}"/>
                  </a:ext>
                </a:extLst>
              </p:cNvPr>
              <p:cNvSpPr txBox="1"/>
              <p:nvPr/>
            </p:nvSpPr>
            <p:spPr>
              <a:xfrm>
                <a:off x="4757375" y="4573227"/>
                <a:ext cx="1680332" cy="494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37" name="TextBox 5">
                <a:extLst>
                  <a:ext uri="{FF2B5EF4-FFF2-40B4-BE49-F238E27FC236}">
                    <a16:creationId xmlns:a16="http://schemas.microsoft.com/office/drawing/2014/main" id="{A72771A9-1889-4074-A97A-EDA70A3C7788}"/>
                  </a:ext>
                </a:extLst>
              </p:cNvPr>
              <p:cNvSpPr txBox="1">
                <a:spLocks noRot="1" noChangeAspect="1" noMove="1" noResize="1" noEditPoints="1" noAdjustHandles="1" noChangeArrowheads="1" noChangeShapeType="1" noTextEdit="1"/>
              </p:cNvSpPr>
              <p:nvPr/>
            </p:nvSpPr>
            <p:spPr>
              <a:xfrm>
                <a:off x="4757375" y="4573227"/>
                <a:ext cx="1680332" cy="494110"/>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5">
                <a:extLst>
                  <a:ext uri="{FF2B5EF4-FFF2-40B4-BE49-F238E27FC236}">
                    <a16:creationId xmlns:a16="http://schemas.microsoft.com/office/drawing/2014/main" id="{EB343F83-7481-4E48-B008-653205979A44}"/>
                  </a:ext>
                </a:extLst>
              </p:cNvPr>
              <p:cNvSpPr txBox="1"/>
              <p:nvPr/>
            </p:nvSpPr>
            <p:spPr>
              <a:xfrm>
                <a:off x="4767732" y="5320430"/>
                <a:ext cx="2581219"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nary>
                        <m:naryPr>
                          <m:chr m:val="∑"/>
                          <m:subHide m:val="on"/>
                          <m:supHide m:val="on"/>
                          <m:ctrlPr>
                            <a:rPr lang="en-GB" sz="1600" i="1">
                              <a:latin typeface="Cambria Math" panose="02040503050406030204" pitchFamily="18" charset="0"/>
                            </a:rPr>
                          </m:ctrlPr>
                        </m:naryPr>
                        <m:sub/>
                        <m:sup/>
                        <m:e>
                          <m:r>
                            <a:rPr lang="en-US" sz="1600" b="0" i="1" smtClean="0">
                              <a:latin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𝑝</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𝑥</m:t>
                          </m:r>
                          <m:r>
                            <a:rPr lang="en-US" sz="1600" i="1">
                              <a:latin typeface="Cambria Math" panose="02040503050406030204" pitchFamily="18" charset="0"/>
                              <a:ea typeface="Cambria Math" panose="02040503050406030204" pitchFamily="18" charset="0"/>
                            </a:rPr>
                            <m:t>))</m:t>
                          </m:r>
                        </m:e>
                      </m:nary>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38" name="TextBox 5">
                <a:extLst>
                  <a:ext uri="{FF2B5EF4-FFF2-40B4-BE49-F238E27FC236}">
                    <a16:creationId xmlns:a16="http://schemas.microsoft.com/office/drawing/2014/main" id="{EB343F83-7481-4E48-B008-653205979A44}"/>
                  </a:ext>
                </a:extLst>
              </p:cNvPr>
              <p:cNvSpPr txBox="1">
                <a:spLocks noRot="1" noChangeAspect="1" noMove="1" noResize="1" noEditPoints="1" noAdjustHandles="1" noChangeArrowheads="1" noChangeShapeType="1" noTextEdit="1"/>
              </p:cNvSpPr>
              <p:nvPr/>
            </p:nvSpPr>
            <p:spPr>
              <a:xfrm>
                <a:off x="4767732" y="5320430"/>
                <a:ext cx="2581219" cy="596253"/>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5">
                <a:extLst>
                  <a:ext uri="{FF2B5EF4-FFF2-40B4-BE49-F238E27FC236}">
                    <a16:creationId xmlns:a16="http://schemas.microsoft.com/office/drawing/2014/main" id="{F14BB165-529A-4F5F-A013-BA4328C4CA7D}"/>
                  </a:ext>
                </a:extLst>
              </p:cNvPr>
              <p:cNvSpPr txBox="1"/>
              <p:nvPr/>
            </p:nvSpPr>
            <p:spPr>
              <a:xfrm>
                <a:off x="1244776" y="3963626"/>
                <a:ext cx="1342227"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𝑝</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𝑥</m:t>
                          </m:r>
                          <m:r>
                            <a:rPr lang="en-US" sz="1600" i="1">
                              <a:latin typeface="Cambria Math" panose="02040503050406030204" pitchFamily="18" charset="0"/>
                              <a:ea typeface="Cambria Math" panose="02040503050406030204" pitchFamily="18" charset="0"/>
                            </a:rPr>
                            <m:t>))</m:t>
                          </m:r>
                        </m:e>
                      </m:nary>
                    </m:oMath>
                  </m:oMathPara>
                </a14:m>
                <a:endParaRPr lang="en-GB" sz="1600" dirty="0"/>
              </a:p>
            </p:txBody>
          </p:sp>
        </mc:Choice>
        <mc:Fallback xmlns="">
          <p:sp>
            <p:nvSpPr>
              <p:cNvPr id="39" name="TextBox 5">
                <a:extLst>
                  <a:ext uri="{FF2B5EF4-FFF2-40B4-BE49-F238E27FC236}">
                    <a16:creationId xmlns:a16="http://schemas.microsoft.com/office/drawing/2014/main" id="{F14BB165-529A-4F5F-A013-BA4328C4CA7D}"/>
                  </a:ext>
                </a:extLst>
              </p:cNvPr>
              <p:cNvSpPr txBox="1">
                <a:spLocks noRot="1" noChangeAspect="1" noMove="1" noResize="1" noEditPoints="1" noAdjustHandles="1" noChangeArrowheads="1" noChangeShapeType="1" noTextEdit="1"/>
              </p:cNvSpPr>
              <p:nvPr/>
            </p:nvSpPr>
            <p:spPr>
              <a:xfrm>
                <a:off x="1244776" y="3963626"/>
                <a:ext cx="1342227" cy="596253"/>
              </a:xfrm>
              <a:prstGeom prst="rect">
                <a:avLst/>
              </a:prstGeom>
              <a:blipFill>
                <a:blip r:embed="rId16"/>
                <a:stretch>
                  <a:fillRect/>
                </a:stretch>
              </a:blipFill>
            </p:spPr>
            <p:txBody>
              <a:bodyPr/>
              <a:lstStyle/>
              <a:p>
                <a:r>
                  <a:rPr lang="en-GB">
                    <a:noFill/>
                  </a:rPr>
                  <a:t> </a:t>
                </a:r>
              </a:p>
            </p:txBody>
          </p:sp>
        </mc:Fallback>
      </mc:AlternateContent>
      <p:sp>
        <p:nvSpPr>
          <p:cNvPr id="40" name="円弧 39">
            <a:extLst>
              <a:ext uri="{FF2B5EF4-FFF2-40B4-BE49-F238E27FC236}">
                <a16:creationId xmlns:a16="http://schemas.microsoft.com/office/drawing/2014/main" id="{FA06B9DF-E297-45AC-9F0F-DD3DAF942E68}"/>
              </a:ext>
            </a:extLst>
          </p:cNvPr>
          <p:cNvSpPr/>
          <p:nvPr/>
        </p:nvSpPr>
        <p:spPr>
          <a:xfrm>
            <a:off x="7258770" y="4865491"/>
            <a:ext cx="322760" cy="71856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テキスト ボックス 40">
            <a:extLst>
              <a:ext uri="{FF2B5EF4-FFF2-40B4-BE49-F238E27FC236}">
                <a16:creationId xmlns:a16="http://schemas.microsoft.com/office/drawing/2014/main" id="{72FB2C46-660B-41DC-831F-C6903A3B4FCE}"/>
              </a:ext>
            </a:extLst>
          </p:cNvPr>
          <p:cNvSpPr txBox="1"/>
          <p:nvPr/>
        </p:nvSpPr>
        <p:spPr>
          <a:xfrm>
            <a:off x="7519387" y="4955816"/>
            <a:ext cx="1624613"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Replace first term using the above</a:t>
            </a:r>
            <a:endParaRPr lang="en-GB" sz="1200" dirty="0">
              <a:solidFill>
                <a:srgbClr val="FF0000"/>
              </a:solidFill>
              <a:latin typeface="Comic Sans MS" panose="030F0702030302020204" pitchFamily="66" charset="0"/>
            </a:endParaRPr>
          </a:p>
        </p:txBody>
      </p:sp>
      <p:sp>
        <p:nvSpPr>
          <p:cNvPr id="9" name="正方形/長方形 8">
            <a:extLst>
              <a:ext uri="{FF2B5EF4-FFF2-40B4-BE49-F238E27FC236}">
                <a16:creationId xmlns:a16="http://schemas.microsoft.com/office/drawing/2014/main" id="{EF498FA1-32C4-4A69-8C84-8C1B26D227E9}"/>
              </a:ext>
            </a:extLst>
          </p:cNvPr>
          <p:cNvSpPr/>
          <p:nvPr/>
        </p:nvSpPr>
        <p:spPr>
          <a:xfrm>
            <a:off x="5220070" y="4563122"/>
            <a:ext cx="506027" cy="51490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正方形/長方形 41">
            <a:extLst>
              <a:ext uri="{FF2B5EF4-FFF2-40B4-BE49-F238E27FC236}">
                <a16:creationId xmlns:a16="http://schemas.microsoft.com/office/drawing/2014/main" id="{625924D7-5C2B-4765-9E9F-D119A34AABD0}"/>
              </a:ext>
            </a:extLst>
          </p:cNvPr>
          <p:cNvSpPr/>
          <p:nvPr/>
        </p:nvSpPr>
        <p:spPr>
          <a:xfrm>
            <a:off x="5239305" y="5301448"/>
            <a:ext cx="1347926" cy="51490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直線矢印コネクタ 42">
            <a:extLst>
              <a:ext uri="{FF2B5EF4-FFF2-40B4-BE49-F238E27FC236}">
                <a16:creationId xmlns:a16="http://schemas.microsoft.com/office/drawing/2014/main" id="{E5E8BAEA-1AFB-482E-BC73-093B99A69AF1}"/>
              </a:ext>
            </a:extLst>
          </p:cNvPr>
          <p:cNvCxnSpPr>
            <a:cxnSpLocks/>
          </p:cNvCxnSpPr>
          <p:nvPr/>
        </p:nvCxnSpPr>
        <p:spPr>
          <a:xfrm flipH="1">
            <a:off x="3923932" y="177553"/>
            <a:ext cx="1686755" cy="11541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76626A56-191D-457A-880A-FF7F0F765B5E}"/>
              </a:ext>
            </a:extLst>
          </p:cNvPr>
          <p:cNvCxnSpPr>
            <a:cxnSpLocks/>
          </p:cNvCxnSpPr>
          <p:nvPr/>
        </p:nvCxnSpPr>
        <p:spPr>
          <a:xfrm flipV="1">
            <a:off x="8621698" y="1012055"/>
            <a:ext cx="131684" cy="47199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1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blinds(horizontal)">
                                      <p:cBhvr>
                                        <p:cTn id="17" dur="500"/>
                                        <p:tgtEl>
                                          <p:spTgt spid="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blinds(horizontal)">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linds(horizont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45"/>
                                        </p:tgtEl>
                                      </p:cBhvr>
                                    </p:animEffect>
                                    <p:set>
                                      <p:cBhvr>
                                        <p:cTn id="32" dur="1" fill="hold">
                                          <p:stCondLst>
                                            <p:cond delay="499"/>
                                          </p:stCondLst>
                                        </p:cTn>
                                        <p:tgtEl>
                                          <p:spTgt spid="4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blinds(horizontal)">
                                      <p:cBhvr>
                                        <p:cTn id="47" dur="500"/>
                                        <p:tgtEl>
                                          <p:spTgt spid="3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linds(horizont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linds(horizont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Effect transition="in" filter="blinds(horizontal)">
                                      <p:cBhvr>
                                        <p:cTn id="62" dur="500"/>
                                        <p:tgtEl>
                                          <p:spTgt spid="4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linds(horizont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blinds(horizontal)">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blinds(horizontal)">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42"/>
                                        </p:tgtEl>
                                      </p:cBhvr>
                                    </p:animEffect>
                                    <p:set>
                                      <p:cBhvr>
                                        <p:cTn id="90" dur="1" fill="hold">
                                          <p:stCondLst>
                                            <p:cond delay="499"/>
                                          </p:stCondLst>
                                        </p:cTn>
                                        <p:tgtEl>
                                          <p:spTgt spid="42"/>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
                                            <p:txEl>
                                              <p:pRg st="4" end="4"/>
                                            </p:txEl>
                                          </p:spTgt>
                                        </p:tgtEl>
                                        <p:attrNameLst>
                                          <p:attrName>style.visibility</p:attrName>
                                        </p:attrNameLst>
                                      </p:cBhvr>
                                      <p:to>
                                        <p:strVal val="visible"/>
                                      </p:to>
                                    </p:set>
                                    <p:animEffect transition="in" filter="blinds(horizontal)">
                                      <p:cBhvr>
                                        <p:cTn id="98" dur="500"/>
                                        <p:tgtEl>
                                          <p:spTgt spid="3">
                                            <p:txEl>
                                              <p:pRg st="4" end="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blinds(horizontal)">
                                      <p:cBhvr>
                                        <p:cTn id="10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animBg="1"/>
      <p:bldP spid="34" grpId="0"/>
      <p:bldP spid="37" grpId="0"/>
      <p:bldP spid="38" grpId="0"/>
      <p:bldP spid="39" grpId="0"/>
      <p:bldP spid="40" grpId="0" animBg="1"/>
      <p:bldP spid="9" grpId="0" animBg="1"/>
      <p:bldP spid="9" grpId="1" animBg="1"/>
      <p:bldP spid="42" grpId="0" animBg="1"/>
      <p:bldP spid="4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we need to focus on rewriting this part…</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Remember how to find the calculation for a an event that is binomially distributed?</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5">
                <a:extLst>
                  <a:ext uri="{FF2B5EF4-FFF2-40B4-BE49-F238E27FC236}">
                    <a16:creationId xmlns:a16="http://schemas.microsoft.com/office/drawing/2014/main" id="{F14BB165-529A-4F5F-A013-BA4328C4CA7D}"/>
                  </a:ext>
                </a:extLst>
              </p:cNvPr>
              <p:cNvSpPr txBox="1"/>
              <p:nvPr/>
            </p:nvSpPr>
            <p:spPr>
              <a:xfrm>
                <a:off x="1244776" y="3963626"/>
                <a:ext cx="1342227"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1600" i="1" smtClean="0">
                              <a:latin typeface="Cambria Math" panose="02040503050406030204" pitchFamily="18" charset="0"/>
                            </a:rPr>
                          </m:ctrlPr>
                        </m:naryPr>
                        <m:sub/>
                        <m:sup/>
                        <m:e>
                          <m:r>
                            <a:rPr lang="en-US" sz="1600" b="0" i="1" smtClean="0">
                              <a:latin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𝑝</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𝑥</m:t>
                          </m:r>
                          <m:r>
                            <a:rPr lang="en-US" sz="1600" i="1">
                              <a:latin typeface="Cambria Math" panose="02040503050406030204" pitchFamily="18" charset="0"/>
                              <a:ea typeface="Cambria Math" panose="02040503050406030204" pitchFamily="18" charset="0"/>
                            </a:rPr>
                            <m:t>))</m:t>
                          </m:r>
                        </m:e>
                      </m:nary>
                    </m:oMath>
                  </m:oMathPara>
                </a14:m>
                <a:endParaRPr lang="en-GB" sz="1600" dirty="0"/>
              </a:p>
            </p:txBody>
          </p:sp>
        </mc:Choice>
        <mc:Fallback xmlns="">
          <p:sp>
            <p:nvSpPr>
              <p:cNvPr id="39" name="TextBox 5">
                <a:extLst>
                  <a:ext uri="{FF2B5EF4-FFF2-40B4-BE49-F238E27FC236}">
                    <a16:creationId xmlns:a16="http://schemas.microsoft.com/office/drawing/2014/main" id="{F14BB165-529A-4F5F-A013-BA4328C4CA7D}"/>
                  </a:ext>
                </a:extLst>
              </p:cNvPr>
              <p:cNvSpPr txBox="1">
                <a:spLocks noRot="1" noChangeAspect="1" noMove="1" noResize="1" noEditPoints="1" noAdjustHandles="1" noChangeArrowheads="1" noChangeShapeType="1" noTextEdit="1"/>
              </p:cNvSpPr>
              <p:nvPr/>
            </p:nvSpPr>
            <p:spPr>
              <a:xfrm>
                <a:off x="1244776" y="3963626"/>
                <a:ext cx="1342227" cy="59625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05E14E1B-BDD7-41EC-8A61-53108CB8EEA2}"/>
                  </a:ext>
                </a:extLst>
              </p:cNvPr>
              <p:cNvSpPr txBox="1"/>
              <p:nvPr/>
            </p:nvSpPr>
            <p:spPr>
              <a:xfrm>
                <a:off x="4046899" y="1516500"/>
                <a:ext cx="4970351" cy="1169551"/>
              </a:xfrm>
              <a:prstGeom prst="rect">
                <a:avLst/>
              </a:prstGeom>
              <a:noFill/>
            </p:spPr>
            <p:txBody>
              <a:bodyPr wrap="square" rtlCol="0">
                <a:spAutoFit/>
              </a:bodyPr>
              <a:lstStyle/>
              <a:p>
                <a:pPr algn="ctr"/>
                <a:r>
                  <a:rPr lang="en-US" sz="1400" dirty="0">
                    <a:latin typeface="Comic Sans MS" panose="030F0702030302020204" pitchFamily="66" charset="0"/>
                  </a:rPr>
                  <a:t>Imagine we are considering the number of heads when tossing a biased coin 5 times. Let </a:t>
                </a:r>
                <a14:m>
                  <m:oMath xmlns:m="http://schemas.openxmlformats.org/officeDocument/2006/math">
                    <m:r>
                      <a:rPr lang="en-US" sz="1400" i="1" dirty="0" smtClean="0">
                        <a:latin typeface="Cambria Math" panose="02040503050406030204" pitchFamily="18" charset="0"/>
                      </a:rPr>
                      <m:t>𝑥</m:t>
                    </m:r>
                    <m:r>
                      <a:rPr lang="en-US" sz="1400" i="1" dirty="0" smtClean="0">
                        <a:latin typeface="Cambria Math" panose="02040503050406030204" pitchFamily="18" charset="0"/>
                      </a:rPr>
                      <m:t>=</m:t>
                    </m:r>
                    <m:r>
                      <a:rPr lang="en-US" sz="1400" i="1" dirty="0" smtClean="0">
                        <a:latin typeface="Cambria Math" panose="02040503050406030204" pitchFamily="18" charset="0"/>
                      </a:rPr>
                      <m:t>𝑛𝑢𝑚𝑏𝑒𝑟</m:t>
                    </m:r>
                    <m:r>
                      <a:rPr lang="en-US" sz="1400" i="1" dirty="0" smtClean="0">
                        <a:latin typeface="Cambria Math" panose="02040503050406030204" pitchFamily="18" charset="0"/>
                      </a:rPr>
                      <m:t> </m:t>
                    </m:r>
                    <m:r>
                      <a:rPr lang="en-US" sz="1400" i="1" dirty="0" smtClean="0">
                        <a:latin typeface="Cambria Math" panose="02040503050406030204" pitchFamily="18" charset="0"/>
                      </a:rPr>
                      <m:t>𝑜𝑓</m:t>
                    </m:r>
                    <m:r>
                      <a:rPr lang="en-US" sz="1400" i="1" dirty="0" smtClean="0">
                        <a:latin typeface="Cambria Math" panose="02040503050406030204" pitchFamily="18" charset="0"/>
                      </a:rPr>
                      <m:t> </m:t>
                    </m:r>
                    <m:r>
                      <a:rPr lang="en-US" sz="1400" i="1" dirty="0" smtClean="0">
                        <a:latin typeface="Cambria Math" panose="02040503050406030204" pitchFamily="18" charset="0"/>
                      </a:rPr>
                      <m:t>h𝑒𝑎𝑑𝑠</m:t>
                    </m:r>
                  </m:oMath>
                </a14:m>
                <a:r>
                  <a:rPr lang="en-US" sz="1400" dirty="0">
                    <a:latin typeface="Comic Sans MS" panose="030F0702030302020204" pitchFamily="66" charset="0"/>
                  </a:rPr>
                  <a:t>, and </a:t>
                </a:r>
                <a14:m>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𝐻𝑒𝑎𝑑</m:t>
                        </m:r>
                      </m:e>
                    </m:d>
                    <m:r>
                      <a:rPr lang="en-US" sz="1400" b="0" i="1" smtClean="0">
                        <a:latin typeface="Cambria Math" panose="02040503050406030204" pitchFamily="18" charset="0"/>
                      </a:rPr>
                      <m:t>=0.4</m:t>
                    </m:r>
                  </m:oMath>
                </a14:m>
                <a:endParaRPr lang="en-GB" sz="1400" dirty="0">
                  <a:latin typeface="Comic Sans MS" panose="030F0702030302020204" pitchFamily="66" charset="0"/>
                </a:endParaRPr>
              </a:p>
              <a:p>
                <a:pPr algn="ctr"/>
                <a:endParaRPr lang="en-US" sz="1400" dirty="0">
                  <a:latin typeface="Comic Sans MS" panose="030F0702030302020204" pitchFamily="66" charset="0"/>
                </a:endParaRPr>
              </a:p>
              <a:p>
                <a:pPr algn="ctr"/>
                <a:r>
                  <a:rPr lang="en-US" sz="1400" dirty="0">
                    <a:latin typeface="Comic Sans MS" panose="030F0702030302020204" pitchFamily="66" charset="0"/>
                    <a:sym typeface="Wingdings" panose="05000000000000000000" pitchFamily="2" charset="2"/>
                  </a:rPr>
                  <a:t></a:t>
                </a:r>
                <a:r>
                  <a:rPr lang="en-GB" sz="1400" dirty="0">
                    <a:latin typeface="Comic Sans MS" panose="030F0702030302020204" pitchFamily="66" charset="0"/>
                    <a:sym typeface="Wingdings" panose="05000000000000000000" pitchFamily="2" charset="2"/>
                  </a:rPr>
                  <a:t> Lets put together a table…</a:t>
                </a:r>
                <a:endParaRPr lang="en-GB" sz="1400" dirty="0">
                  <a:latin typeface="Comic Sans MS" panose="030F0702030302020204" pitchFamily="66" charset="0"/>
                </a:endParaRPr>
              </a:p>
            </p:txBody>
          </p:sp>
        </mc:Choice>
        <mc:Fallback xmlns="">
          <p:sp>
            <p:nvSpPr>
              <p:cNvPr id="5" name="テキスト ボックス 4">
                <a:extLst>
                  <a:ext uri="{FF2B5EF4-FFF2-40B4-BE49-F238E27FC236}">
                    <a16:creationId xmlns:a16="http://schemas.microsoft.com/office/drawing/2014/main" id="{05E14E1B-BDD7-41EC-8A61-53108CB8EEA2}"/>
                  </a:ext>
                </a:extLst>
              </p:cNvPr>
              <p:cNvSpPr txBox="1">
                <a:spLocks noRot="1" noChangeAspect="1" noMove="1" noResize="1" noEditPoints="1" noAdjustHandles="1" noChangeArrowheads="1" noChangeShapeType="1" noTextEdit="1"/>
              </p:cNvSpPr>
              <p:nvPr/>
            </p:nvSpPr>
            <p:spPr>
              <a:xfrm>
                <a:off x="4046899" y="1516500"/>
                <a:ext cx="4970351" cy="1169551"/>
              </a:xfrm>
              <a:prstGeom prst="rect">
                <a:avLst/>
              </a:prstGeom>
              <a:blipFill>
                <a:blip r:embed="rId6"/>
                <a:stretch>
                  <a:fillRect t="-1042" b="-4167"/>
                </a:stretch>
              </a:blipFill>
            </p:spPr>
            <p:txBody>
              <a:bodyPr/>
              <a:lstStyle/>
              <a:p>
                <a:r>
                  <a:rPr lang="en-GB">
                    <a:noFill/>
                  </a:rPr>
                  <a:t> </a:t>
                </a:r>
              </a:p>
            </p:txBody>
          </p:sp>
        </mc:Fallback>
      </mc:AlternateContent>
      <p:sp>
        <p:nvSpPr>
          <p:cNvPr id="12" name="正方形/長方形 11">
            <a:extLst>
              <a:ext uri="{FF2B5EF4-FFF2-40B4-BE49-F238E27FC236}">
                <a16:creationId xmlns:a16="http://schemas.microsoft.com/office/drawing/2014/main" id="{A2533BC4-7ABC-4C4B-84DE-087FD0469865}"/>
              </a:ext>
            </a:extLst>
          </p:cNvPr>
          <p:cNvSpPr/>
          <p:nvPr/>
        </p:nvSpPr>
        <p:spPr>
          <a:xfrm>
            <a:off x="4395127" y="2777150"/>
            <a:ext cx="1008112"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C11B1CE-3EB9-43BE-AD0D-A4C6051D99FD}"/>
                  </a:ext>
                </a:extLst>
              </p:cNvPr>
              <p:cNvSpPr txBox="1"/>
              <p:nvPr/>
            </p:nvSpPr>
            <p:spPr>
              <a:xfrm>
                <a:off x="4467135" y="2777150"/>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i="1" dirty="0" smtClean="0">
                          <a:latin typeface="Cambria Math" panose="02040503050406030204" pitchFamily="18" charset="0"/>
                        </a:rPr>
                        <m:t>𝑥</m:t>
                      </m:r>
                    </m:oMath>
                  </m:oMathPara>
                </a14:m>
                <a:endParaRPr lang="en-GB" dirty="0"/>
              </a:p>
            </p:txBody>
          </p:sp>
        </mc:Choice>
        <mc:Fallback xmlns="">
          <p:sp>
            <p:nvSpPr>
              <p:cNvPr id="13" name="テキスト ボックス 12">
                <a:extLst>
                  <a:ext uri="{FF2B5EF4-FFF2-40B4-BE49-F238E27FC236}">
                    <a16:creationId xmlns:a16="http://schemas.microsoft.com/office/drawing/2014/main" id="{4C11B1CE-3EB9-43BE-AD0D-A4C6051D99FD}"/>
                  </a:ext>
                </a:extLst>
              </p:cNvPr>
              <p:cNvSpPr txBox="1">
                <a:spLocks noRot="1" noChangeAspect="1" noMove="1" noResize="1" noEditPoints="1" noAdjustHandles="1" noChangeArrowheads="1" noChangeShapeType="1" noTextEdit="1"/>
              </p:cNvSpPr>
              <p:nvPr/>
            </p:nvSpPr>
            <p:spPr>
              <a:xfrm>
                <a:off x="4467135" y="2777150"/>
                <a:ext cx="86409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88A221E2-80FD-4B9B-9D1F-AC7A6CBA36E6}"/>
                  </a:ext>
                </a:extLst>
              </p:cNvPr>
              <p:cNvSpPr txBox="1"/>
              <p:nvPr/>
            </p:nvSpPr>
            <p:spPr>
              <a:xfrm>
                <a:off x="5547255" y="2777150"/>
                <a:ext cx="1152128"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𝑝</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GB" dirty="0"/>
              </a:p>
            </p:txBody>
          </p:sp>
        </mc:Choice>
        <mc:Fallback xmlns="">
          <p:sp>
            <p:nvSpPr>
              <p:cNvPr id="44" name="テキスト ボックス 43">
                <a:extLst>
                  <a:ext uri="{FF2B5EF4-FFF2-40B4-BE49-F238E27FC236}">
                    <a16:creationId xmlns:a16="http://schemas.microsoft.com/office/drawing/2014/main" id="{88A221E2-80FD-4B9B-9D1F-AC7A6CBA36E6}"/>
                  </a:ext>
                </a:extLst>
              </p:cNvPr>
              <p:cNvSpPr txBox="1">
                <a:spLocks noRot="1" noChangeAspect="1" noMove="1" noResize="1" noEditPoints="1" noAdjustHandles="1" noChangeArrowheads="1" noChangeShapeType="1" noTextEdit="1"/>
              </p:cNvSpPr>
              <p:nvPr/>
            </p:nvSpPr>
            <p:spPr>
              <a:xfrm>
                <a:off x="5547255" y="2777150"/>
                <a:ext cx="1152128" cy="369332"/>
              </a:xfrm>
              <a:prstGeom prst="rect">
                <a:avLst/>
              </a:prstGeom>
              <a:blipFill>
                <a:blip r:embed="rId8"/>
                <a:stretch>
                  <a:fillRect b="-13333"/>
                </a:stretch>
              </a:blipFill>
            </p:spPr>
            <p:txBody>
              <a:bodyPr/>
              <a:lstStyle/>
              <a:p>
                <a:r>
                  <a:rPr lang="en-GB">
                    <a:noFill/>
                  </a:rPr>
                  <a:t> </a:t>
                </a:r>
              </a:p>
            </p:txBody>
          </p:sp>
        </mc:Fallback>
      </mc:AlternateContent>
      <p:sp>
        <p:nvSpPr>
          <p:cNvPr id="46" name="正方形/長方形 45">
            <a:extLst>
              <a:ext uri="{FF2B5EF4-FFF2-40B4-BE49-F238E27FC236}">
                <a16:creationId xmlns:a16="http://schemas.microsoft.com/office/drawing/2014/main" id="{5588FCB0-D69B-4624-86A1-68C74454170C}"/>
              </a:ext>
            </a:extLst>
          </p:cNvPr>
          <p:cNvSpPr/>
          <p:nvPr/>
        </p:nvSpPr>
        <p:spPr>
          <a:xfrm>
            <a:off x="5403240" y="2777150"/>
            <a:ext cx="1368152"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23611412-7BDC-426D-8C59-03EFF7D359BE}"/>
                  </a:ext>
                </a:extLst>
              </p:cNvPr>
              <p:cNvSpPr txBox="1"/>
              <p:nvPr/>
            </p:nvSpPr>
            <p:spPr>
              <a:xfrm>
                <a:off x="5547255" y="3164351"/>
                <a:ext cx="1131335"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0</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0</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5</m:t>
                          </m:r>
                        </m:sup>
                      </m:sSup>
                    </m:oMath>
                  </m:oMathPara>
                </a14:m>
                <a:endParaRPr lang="en-GB" sz="1400" dirty="0"/>
              </a:p>
            </p:txBody>
          </p:sp>
        </mc:Choice>
        <mc:Fallback xmlns="">
          <p:sp>
            <p:nvSpPr>
              <p:cNvPr id="15" name="テキスト ボックス 14">
                <a:extLst>
                  <a:ext uri="{FF2B5EF4-FFF2-40B4-BE49-F238E27FC236}">
                    <a16:creationId xmlns:a16="http://schemas.microsoft.com/office/drawing/2014/main" id="{23611412-7BDC-426D-8C59-03EFF7D359BE}"/>
                  </a:ext>
                </a:extLst>
              </p:cNvPr>
              <p:cNvSpPr txBox="1">
                <a:spLocks noRot="1" noChangeAspect="1" noMove="1" noResize="1" noEditPoints="1" noAdjustHandles="1" noChangeArrowheads="1" noChangeShapeType="1" noTextEdit="1"/>
              </p:cNvSpPr>
              <p:nvPr/>
            </p:nvSpPr>
            <p:spPr>
              <a:xfrm>
                <a:off x="5547255" y="3164351"/>
                <a:ext cx="1131335" cy="363626"/>
              </a:xfrm>
              <a:prstGeom prst="rect">
                <a:avLst/>
              </a:prstGeom>
              <a:blipFill>
                <a:blip r:embed="rId9"/>
                <a:stretch>
                  <a:fillRect r="-538" b="-15000"/>
                </a:stretch>
              </a:blipFill>
            </p:spPr>
            <p:txBody>
              <a:bodyPr/>
              <a:lstStyle/>
              <a:p>
                <a:r>
                  <a:rPr lang="en-GB">
                    <a:noFill/>
                  </a:rPr>
                  <a:t> </a:t>
                </a:r>
              </a:p>
            </p:txBody>
          </p:sp>
        </mc:Fallback>
      </mc:AlternateContent>
      <p:sp>
        <p:nvSpPr>
          <p:cNvPr id="47" name="正方形/長方形 46">
            <a:extLst>
              <a:ext uri="{FF2B5EF4-FFF2-40B4-BE49-F238E27FC236}">
                <a16:creationId xmlns:a16="http://schemas.microsoft.com/office/drawing/2014/main" id="{A04D06A7-188E-43D3-9BAE-425EC9A7809C}"/>
              </a:ext>
            </a:extLst>
          </p:cNvPr>
          <p:cNvSpPr/>
          <p:nvPr/>
        </p:nvSpPr>
        <p:spPr>
          <a:xfrm>
            <a:off x="4395127" y="3137190"/>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5725E975-F512-48C2-A1A1-8910533C513E}"/>
                  </a:ext>
                </a:extLst>
              </p:cNvPr>
              <p:cNvSpPr txBox="1"/>
              <p:nvPr/>
            </p:nvSpPr>
            <p:spPr>
              <a:xfrm>
                <a:off x="4467135" y="3173403"/>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0</m:t>
                      </m:r>
                    </m:oMath>
                  </m:oMathPara>
                </a14:m>
                <a:endParaRPr lang="en-GB" dirty="0"/>
              </a:p>
            </p:txBody>
          </p:sp>
        </mc:Choice>
        <mc:Fallback xmlns="">
          <p:sp>
            <p:nvSpPr>
              <p:cNvPr id="48" name="テキスト ボックス 47">
                <a:extLst>
                  <a:ext uri="{FF2B5EF4-FFF2-40B4-BE49-F238E27FC236}">
                    <a16:creationId xmlns:a16="http://schemas.microsoft.com/office/drawing/2014/main" id="{5725E975-F512-48C2-A1A1-8910533C513E}"/>
                  </a:ext>
                </a:extLst>
              </p:cNvPr>
              <p:cNvSpPr txBox="1">
                <a:spLocks noRot="1" noChangeAspect="1" noMove="1" noResize="1" noEditPoints="1" noAdjustHandles="1" noChangeArrowheads="1" noChangeShapeType="1" noTextEdit="1"/>
              </p:cNvSpPr>
              <p:nvPr/>
            </p:nvSpPr>
            <p:spPr>
              <a:xfrm>
                <a:off x="4467135" y="3173403"/>
                <a:ext cx="864096" cy="369332"/>
              </a:xfrm>
              <a:prstGeom prst="rect">
                <a:avLst/>
              </a:prstGeom>
              <a:blipFill>
                <a:blip r:embed="rId10"/>
                <a:stretch>
                  <a:fillRect/>
                </a:stretch>
              </a:blipFill>
            </p:spPr>
            <p:txBody>
              <a:bodyPr/>
              <a:lstStyle/>
              <a:p>
                <a:r>
                  <a:rPr lang="en-GB">
                    <a:noFill/>
                  </a:rPr>
                  <a:t> </a:t>
                </a:r>
              </a:p>
            </p:txBody>
          </p:sp>
        </mc:Fallback>
      </mc:AlternateContent>
      <p:sp>
        <p:nvSpPr>
          <p:cNvPr id="60" name="正方形/長方形 59">
            <a:extLst>
              <a:ext uri="{FF2B5EF4-FFF2-40B4-BE49-F238E27FC236}">
                <a16:creationId xmlns:a16="http://schemas.microsoft.com/office/drawing/2014/main" id="{198E49B7-0F00-4D53-9558-40362E404682}"/>
              </a:ext>
            </a:extLst>
          </p:cNvPr>
          <p:cNvSpPr/>
          <p:nvPr/>
        </p:nvSpPr>
        <p:spPr>
          <a:xfrm>
            <a:off x="4395127" y="3569238"/>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ECB20CA-1F21-499F-991C-60C79E7DE483}"/>
                  </a:ext>
                </a:extLst>
              </p:cNvPr>
              <p:cNvSpPr txBox="1"/>
              <p:nvPr/>
            </p:nvSpPr>
            <p:spPr>
              <a:xfrm>
                <a:off x="4467135" y="3605451"/>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1</m:t>
                      </m:r>
                    </m:oMath>
                  </m:oMathPara>
                </a14:m>
                <a:endParaRPr lang="en-GB" dirty="0"/>
              </a:p>
            </p:txBody>
          </p:sp>
        </mc:Choice>
        <mc:Fallback xmlns="">
          <p:sp>
            <p:nvSpPr>
              <p:cNvPr id="61" name="テキスト ボックス 60">
                <a:extLst>
                  <a:ext uri="{FF2B5EF4-FFF2-40B4-BE49-F238E27FC236}">
                    <a16:creationId xmlns:a16="http://schemas.microsoft.com/office/drawing/2014/main" id="{0ECB20CA-1F21-499F-991C-60C79E7DE483}"/>
                  </a:ext>
                </a:extLst>
              </p:cNvPr>
              <p:cNvSpPr txBox="1">
                <a:spLocks noRot="1" noChangeAspect="1" noMove="1" noResize="1" noEditPoints="1" noAdjustHandles="1" noChangeArrowheads="1" noChangeShapeType="1" noTextEdit="1"/>
              </p:cNvSpPr>
              <p:nvPr/>
            </p:nvSpPr>
            <p:spPr>
              <a:xfrm>
                <a:off x="4467135" y="3605451"/>
                <a:ext cx="864096" cy="369332"/>
              </a:xfrm>
              <a:prstGeom prst="rect">
                <a:avLst/>
              </a:prstGeom>
              <a:blipFill>
                <a:blip r:embed="rId11"/>
                <a:stretch>
                  <a:fillRect/>
                </a:stretch>
              </a:blipFill>
            </p:spPr>
            <p:txBody>
              <a:bodyPr/>
              <a:lstStyle/>
              <a:p>
                <a:r>
                  <a:rPr lang="en-GB">
                    <a:noFill/>
                  </a:rPr>
                  <a:t> </a:t>
                </a:r>
              </a:p>
            </p:txBody>
          </p:sp>
        </mc:Fallback>
      </mc:AlternateContent>
      <p:sp>
        <p:nvSpPr>
          <p:cNvPr id="62" name="正方形/長方形 61">
            <a:extLst>
              <a:ext uri="{FF2B5EF4-FFF2-40B4-BE49-F238E27FC236}">
                <a16:creationId xmlns:a16="http://schemas.microsoft.com/office/drawing/2014/main" id="{97D60447-771D-4BBD-A13E-1CA73EE91A18}"/>
              </a:ext>
            </a:extLst>
          </p:cNvPr>
          <p:cNvSpPr/>
          <p:nvPr/>
        </p:nvSpPr>
        <p:spPr>
          <a:xfrm>
            <a:off x="4395127" y="4001286"/>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4352C370-4CE3-4D5C-A006-B272E3694435}"/>
                  </a:ext>
                </a:extLst>
              </p:cNvPr>
              <p:cNvSpPr txBox="1"/>
              <p:nvPr/>
            </p:nvSpPr>
            <p:spPr>
              <a:xfrm>
                <a:off x="4467135" y="4037499"/>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2</m:t>
                      </m:r>
                    </m:oMath>
                  </m:oMathPara>
                </a14:m>
                <a:endParaRPr lang="en-GB" dirty="0"/>
              </a:p>
            </p:txBody>
          </p:sp>
        </mc:Choice>
        <mc:Fallback xmlns="">
          <p:sp>
            <p:nvSpPr>
              <p:cNvPr id="63" name="テキスト ボックス 62">
                <a:extLst>
                  <a:ext uri="{FF2B5EF4-FFF2-40B4-BE49-F238E27FC236}">
                    <a16:creationId xmlns:a16="http://schemas.microsoft.com/office/drawing/2014/main" id="{4352C370-4CE3-4D5C-A006-B272E3694435}"/>
                  </a:ext>
                </a:extLst>
              </p:cNvPr>
              <p:cNvSpPr txBox="1">
                <a:spLocks noRot="1" noChangeAspect="1" noMove="1" noResize="1" noEditPoints="1" noAdjustHandles="1" noChangeArrowheads="1" noChangeShapeType="1" noTextEdit="1"/>
              </p:cNvSpPr>
              <p:nvPr/>
            </p:nvSpPr>
            <p:spPr>
              <a:xfrm>
                <a:off x="4467135" y="4037499"/>
                <a:ext cx="864096" cy="369332"/>
              </a:xfrm>
              <a:prstGeom prst="rect">
                <a:avLst/>
              </a:prstGeom>
              <a:blipFill>
                <a:blip r:embed="rId12"/>
                <a:stretch>
                  <a:fillRect/>
                </a:stretch>
              </a:blipFill>
            </p:spPr>
            <p:txBody>
              <a:bodyPr/>
              <a:lstStyle/>
              <a:p>
                <a:r>
                  <a:rPr lang="en-GB">
                    <a:noFill/>
                  </a:rPr>
                  <a:t> </a:t>
                </a:r>
              </a:p>
            </p:txBody>
          </p:sp>
        </mc:Fallback>
      </mc:AlternateContent>
      <p:sp>
        <p:nvSpPr>
          <p:cNvPr id="64" name="正方形/長方形 63">
            <a:extLst>
              <a:ext uri="{FF2B5EF4-FFF2-40B4-BE49-F238E27FC236}">
                <a16:creationId xmlns:a16="http://schemas.microsoft.com/office/drawing/2014/main" id="{E3CA8245-89B3-4B25-8BD8-9641D9A94DF6}"/>
              </a:ext>
            </a:extLst>
          </p:cNvPr>
          <p:cNvSpPr/>
          <p:nvPr/>
        </p:nvSpPr>
        <p:spPr>
          <a:xfrm>
            <a:off x="4395127" y="4433334"/>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171D425A-71BB-44E0-A095-01E027D61752}"/>
                  </a:ext>
                </a:extLst>
              </p:cNvPr>
              <p:cNvSpPr txBox="1"/>
              <p:nvPr/>
            </p:nvSpPr>
            <p:spPr>
              <a:xfrm>
                <a:off x="4467135" y="4469547"/>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3</m:t>
                      </m:r>
                    </m:oMath>
                  </m:oMathPara>
                </a14:m>
                <a:endParaRPr lang="en-GB" dirty="0"/>
              </a:p>
            </p:txBody>
          </p:sp>
        </mc:Choice>
        <mc:Fallback xmlns="">
          <p:sp>
            <p:nvSpPr>
              <p:cNvPr id="65" name="テキスト ボックス 64">
                <a:extLst>
                  <a:ext uri="{FF2B5EF4-FFF2-40B4-BE49-F238E27FC236}">
                    <a16:creationId xmlns:a16="http://schemas.microsoft.com/office/drawing/2014/main" id="{171D425A-71BB-44E0-A095-01E027D61752}"/>
                  </a:ext>
                </a:extLst>
              </p:cNvPr>
              <p:cNvSpPr txBox="1">
                <a:spLocks noRot="1" noChangeAspect="1" noMove="1" noResize="1" noEditPoints="1" noAdjustHandles="1" noChangeArrowheads="1" noChangeShapeType="1" noTextEdit="1"/>
              </p:cNvSpPr>
              <p:nvPr/>
            </p:nvSpPr>
            <p:spPr>
              <a:xfrm>
                <a:off x="4467135" y="4469547"/>
                <a:ext cx="864096" cy="369332"/>
              </a:xfrm>
              <a:prstGeom prst="rect">
                <a:avLst/>
              </a:prstGeom>
              <a:blipFill>
                <a:blip r:embed="rId13"/>
                <a:stretch>
                  <a:fillRect/>
                </a:stretch>
              </a:blipFill>
            </p:spPr>
            <p:txBody>
              <a:bodyPr/>
              <a:lstStyle/>
              <a:p>
                <a:r>
                  <a:rPr lang="en-GB">
                    <a:noFill/>
                  </a:rPr>
                  <a:t> </a:t>
                </a:r>
              </a:p>
            </p:txBody>
          </p:sp>
        </mc:Fallback>
      </mc:AlternateContent>
      <p:sp>
        <p:nvSpPr>
          <p:cNvPr id="66" name="正方形/長方形 65">
            <a:extLst>
              <a:ext uri="{FF2B5EF4-FFF2-40B4-BE49-F238E27FC236}">
                <a16:creationId xmlns:a16="http://schemas.microsoft.com/office/drawing/2014/main" id="{DDAF8CFB-7C6F-4DF7-9AA2-6EC23C99AC8E}"/>
              </a:ext>
            </a:extLst>
          </p:cNvPr>
          <p:cNvSpPr/>
          <p:nvPr/>
        </p:nvSpPr>
        <p:spPr>
          <a:xfrm>
            <a:off x="4395127" y="4865382"/>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79B65F65-F776-47C2-BA87-8004A726CA79}"/>
                  </a:ext>
                </a:extLst>
              </p:cNvPr>
              <p:cNvSpPr txBox="1"/>
              <p:nvPr/>
            </p:nvSpPr>
            <p:spPr>
              <a:xfrm>
                <a:off x="4467135" y="4901595"/>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4</m:t>
                      </m:r>
                    </m:oMath>
                  </m:oMathPara>
                </a14:m>
                <a:endParaRPr lang="en-GB" dirty="0"/>
              </a:p>
            </p:txBody>
          </p:sp>
        </mc:Choice>
        <mc:Fallback xmlns="">
          <p:sp>
            <p:nvSpPr>
              <p:cNvPr id="67" name="テキスト ボックス 66">
                <a:extLst>
                  <a:ext uri="{FF2B5EF4-FFF2-40B4-BE49-F238E27FC236}">
                    <a16:creationId xmlns:a16="http://schemas.microsoft.com/office/drawing/2014/main" id="{79B65F65-F776-47C2-BA87-8004A726CA79}"/>
                  </a:ext>
                </a:extLst>
              </p:cNvPr>
              <p:cNvSpPr txBox="1">
                <a:spLocks noRot="1" noChangeAspect="1" noMove="1" noResize="1" noEditPoints="1" noAdjustHandles="1" noChangeArrowheads="1" noChangeShapeType="1" noTextEdit="1"/>
              </p:cNvSpPr>
              <p:nvPr/>
            </p:nvSpPr>
            <p:spPr>
              <a:xfrm>
                <a:off x="4467135" y="4901595"/>
                <a:ext cx="864096" cy="369332"/>
              </a:xfrm>
              <a:prstGeom prst="rect">
                <a:avLst/>
              </a:prstGeom>
              <a:blipFill>
                <a:blip r:embed="rId14"/>
                <a:stretch>
                  <a:fillRect/>
                </a:stretch>
              </a:blipFill>
            </p:spPr>
            <p:txBody>
              <a:bodyPr/>
              <a:lstStyle/>
              <a:p>
                <a:r>
                  <a:rPr lang="en-GB">
                    <a:noFill/>
                  </a:rPr>
                  <a:t> </a:t>
                </a:r>
              </a:p>
            </p:txBody>
          </p:sp>
        </mc:Fallback>
      </mc:AlternateContent>
      <p:sp>
        <p:nvSpPr>
          <p:cNvPr id="68" name="正方形/長方形 67">
            <a:extLst>
              <a:ext uri="{FF2B5EF4-FFF2-40B4-BE49-F238E27FC236}">
                <a16:creationId xmlns:a16="http://schemas.microsoft.com/office/drawing/2014/main" id="{A5625295-ADA2-4AD7-877D-A52DA0D0A445}"/>
              </a:ext>
            </a:extLst>
          </p:cNvPr>
          <p:cNvSpPr/>
          <p:nvPr/>
        </p:nvSpPr>
        <p:spPr>
          <a:xfrm>
            <a:off x="4395127" y="5297430"/>
            <a:ext cx="100811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6272DD33-B4E4-41D4-9817-19040E5BBB2A}"/>
                  </a:ext>
                </a:extLst>
              </p:cNvPr>
              <p:cNvSpPr txBox="1"/>
              <p:nvPr/>
            </p:nvSpPr>
            <p:spPr>
              <a:xfrm>
                <a:off x="4467135" y="5333643"/>
                <a:ext cx="86409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5</m:t>
                      </m:r>
                    </m:oMath>
                  </m:oMathPara>
                </a14:m>
                <a:endParaRPr lang="en-GB" dirty="0"/>
              </a:p>
            </p:txBody>
          </p:sp>
        </mc:Choice>
        <mc:Fallback xmlns="">
          <p:sp>
            <p:nvSpPr>
              <p:cNvPr id="69" name="テキスト ボックス 68">
                <a:extLst>
                  <a:ext uri="{FF2B5EF4-FFF2-40B4-BE49-F238E27FC236}">
                    <a16:creationId xmlns:a16="http://schemas.microsoft.com/office/drawing/2014/main" id="{6272DD33-B4E4-41D4-9817-19040E5BBB2A}"/>
                  </a:ext>
                </a:extLst>
              </p:cNvPr>
              <p:cNvSpPr txBox="1">
                <a:spLocks noRot="1" noChangeAspect="1" noMove="1" noResize="1" noEditPoints="1" noAdjustHandles="1" noChangeArrowheads="1" noChangeShapeType="1" noTextEdit="1"/>
              </p:cNvSpPr>
              <p:nvPr/>
            </p:nvSpPr>
            <p:spPr>
              <a:xfrm>
                <a:off x="4467135" y="5333643"/>
                <a:ext cx="864096"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73E05573-950B-4A83-83DF-9D4F78C593B5}"/>
                  </a:ext>
                </a:extLst>
              </p:cNvPr>
              <p:cNvSpPr txBox="1"/>
              <p:nvPr/>
            </p:nvSpPr>
            <p:spPr>
              <a:xfrm>
                <a:off x="5547255" y="3596399"/>
                <a:ext cx="1127488"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1</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1</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4</m:t>
                          </m:r>
                        </m:sup>
                      </m:sSup>
                    </m:oMath>
                  </m:oMathPara>
                </a14:m>
                <a:endParaRPr lang="en-GB" sz="1400" dirty="0"/>
              </a:p>
            </p:txBody>
          </p:sp>
        </mc:Choice>
        <mc:Fallback xmlns="">
          <p:sp>
            <p:nvSpPr>
              <p:cNvPr id="74" name="テキスト ボックス 73">
                <a:extLst>
                  <a:ext uri="{FF2B5EF4-FFF2-40B4-BE49-F238E27FC236}">
                    <a16:creationId xmlns:a16="http://schemas.microsoft.com/office/drawing/2014/main" id="{73E05573-950B-4A83-83DF-9D4F78C593B5}"/>
                  </a:ext>
                </a:extLst>
              </p:cNvPr>
              <p:cNvSpPr txBox="1">
                <a:spLocks noRot="1" noChangeAspect="1" noMove="1" noResize="1" noEditPoints="1" noAdjustHandles="1" noChangeArrowheads="1" noChangeShapeType="1" noTextEdit="1"/>
              </p:cNvSpPr>
              <p:nvPr/>
            </p:nvSpPr>
            <p:spPr>
              <a:xfrm>
                <a:off x="5547255" y="3596399"/>
                <a:ext cx="1127488" cy="362215"/>
              </a:xfrm>
              <a:prstGeom prst="rect">
                <a:avLst/>
              </a:prstGeom>
              <a:blipFill>
                <a:blip r:embed="rId16"/>
                <a:stretch>
                  <a:fillRect t="-1695" r="-541"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8473FB9B-EBFF-40E6-965B-1E637AAF4AF9}"/>
                  </a:ext>
                </a:extLst>
              </p:cNvPr>
              <p:cNvSpPr txBox="1"/>
              <p:nvPr/>
            </p:nvSpPr>
            <p:spPr>
              <a:xfrm>
                <a:off x="5547255" y="4028447"/>
                <a:ext cx="1131335"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2</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2</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3</m:t>
                          </m:r>
                        </m:sup>
                      </m:sSup>
                    </m:oMath>
                  </m:oMathPara>
                </a14:m>
                <a:endParaRPr lang="en-GB" sz="1400" dirty="0"/>
              </a:p>
            </p:txBody>
          </p:sp>
        </mc:Choice>
        <mc:Fallback xmlns="">
          <p:sp>
            <p:nvSpPr>
              <p:cNvPr id="75" name="テキスト ボックス 74">
                <a:extLst>
                  <a:ext uri="{FF2B5EF4-FFF2-40B4-BE49-F238E27FC236}">
                    <a16:creationId xmlns:a16="http://schemas.microsoft.com/office/drawing/2014/main" id="{8473FB9B-EBFF-40E6-965B-1E637AAF4AF9}"/>
                  </a:ext>
                </a:extLst>
              </p:cNvPr>
              <p:cNvSpPr txBox="1">
                <a:spLocks noRot="1" noChangeAspect="1" noMove="1" noResize="1" noEditPoints="1" noAdjustHandles="1" noChangeArrowheads="1" noChangeShapeType="1" noTextEdit="1"/>
              </p:cNvSpPr>
              <p:nvPr/>
            </p:nvSpPr>
            <p:spPr>
              <a:xfrm>
                <a:off x="5547255" y="4028447"/>
                <a:ext cx="1131335" cy="362215"/>
              </a:xfrm>
              <a:prstGeom prst="rect">
                <a:avLst/>
              </a:prstGeom>
              <a:blipFill>
                <a:blip r:embed="rId17"/>
                <a:stretch>
                  <a:fillRect t="-1695" r="-538"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E5F90C5C-0DF0-41DC-B21A-94CB6AE874C7}"/>
                  </a:ext>
                </a:extLst>
              </p:cNvPr>
              <p:cNvSpPr txBox="1"/>
              <p:nvPr/>
            </p:nvSpPr>
            <p:spPr>
              <a:xfrm>
                <a:off x="5529148" y="4460495"/>
                <a:ext cx="1176219"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3</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3</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2</m:t>
                          </m:r>
                        </m:sup>
                      </m:sSup>
                    </m:oMath>
                  </m:oMathPara>
                </a14:m>
                <a:endParaRPr lang="en-GB" sz="1400" dirty="0"/>
              </a:p>
            </p:txBody>
          </p:sp>
        </mc:Choice>
        <mc:Fallback xmlns="">
          <p:sp>
            <p:nvSpPr>
              <p:cNvPr id="76" name="テキスト ボックス 75">
                <a:extLst>
                  <a:ext uri="{FF2B5EF4-FFF2-40B4-BE49-F238E27FC236}">
                    <a16:creationId xmlns:a16="http://schemas.microsoft.com/office/drawing/2014/main" id="{E5F90C5C-0DF0-41DC-B21A-94CB6AE874C7}"/>
                  </a:ext>
                </a:extLst>
              </p:cNvPr>
              <p:cNvSpPr txBox="1">
                <a:spLocks noRot="1" noChangeAspect="1" noMove="1" noResize="1" noEditPoints="1" noAdjustHandles="1" noChangeArrowheads="1" noChangeShapeType="1" noTextEdit="1"/>
              </p:cNvSpPr>
              <p:nvPr/>
            </p:nvSpPr>
            <p:spPr>
              <a:xfrm>
                <a:off x="5529148" y="4460495"/>
                <a:ext cx="1176219" cy="363626"/>
              </a:xfrm>
              <a:prstGeom prst="rect">
                <a:avLst/>
              </a:prstGeom>
              <a:blipFill>
                <a:blip r:embed="rId18"/>
                <a:stretch>
                  <a:fillRect t="-1695"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153BADA1-888A-4BA4-A2EE-8F38F2E9DDD8}"/>
                  </a:ext>
                </a:extLst>
              </p:cNvPr>
              <p:cNvSpPr txBox="1"/>
              <p:nvPr/>
            </p:nvSpPr>
            <p:spPr>
              <a:xfrm>
                <a:off x="5556308" y="4892543"/>
                <a:ext cx="1127488"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4</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4</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1</m:t>
                          </m:r>
                        </m:sup>
                      </m:sSup>
                    </m:oMath>
                  </m:oMathPara>
                </a14:m>
                <a:endParaRPr lang="en-GB" sz="1400" dirty="0"/>
              </a:p>
            </p:txBody>
          </p:sp>
        </mc:Choice>
        <mc:Fallback xmlns="">
          <p:sp>
            <p:nvSpPr>
              <p:cNvPr id="77" name="テキスト ボックス 76">
                <a:extLst>
                  <a:ext uri="{FF2B5EF4-FFF2-40B4-BE49-F238E27FC236}">
                    <a16:creationId xmlns:a16="http://schemas.microsoft.com/office/drawing/2014/main" id="{153BADA1-888A-4BA4-A2EE-8F38F2E9DDD8}"/>
                  </a:ext>
                </a:extLst>
              </p:cNvPr>
              <p:cNvSpPr txBox="1">
                <a:spLocks noRot="1" noChangeAspect="1" noMove="1" noResize="1" noEditPoints="1" noAdjustHandles="1" noChangeArrowheads="1" noChangeShapeType="1" noTextEdit="1"/>
              </p:cNvSpPr>
              <p:nvPr/>
            </p:nvSpPr>
            <p:spPr>
              <a:xfrm>
                <a:off x="5556308" y="4892543"/>
                <a:ext cx="1127488" cy="362215"/>
              </a:xfrm>
              <a:prstGeom prst="rect">
                <a:avLst/>
              </a:prstGeom>
              <a:blipFill>
                <a:blip r:embed="rId19"/>
                <a:stretch>
                  <a:fillRect t="-1695" r="-541"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80224BD5-53D5-4C64-9750-D9F72CEAEA3C}"/>
                  </a:ext>
                </a:extLst>
              </p:cNvPr>
              <p:cNvSpPr txBox="1"/>
              <p:nvPr/>
            </p:nvSpPr>
            <p:spPr>
              <a:xfrm>
                <a:off x="5538201" y="5315537"/>
                <a:ext cx="1172372"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5</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5</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0</m:t>
                          </m:r>
                        </m:sup>
                      </m:sSup>
                    </m:oMath>
                  </m:oMathPara>
                </a14:m>
                <a:endParaRPr lang="en-GB" sz="1400" dirty="0"/>
              </a:p>
            </p:txBody>
          </p:sp>
        </mc:Choice>
        <mc:Fallback xmlns="">
          <p:sp>
            <p:nvSpPr>
              <p:cNvPr id="78" name="テキスト ボックス 77">
                <a:extLst>
                  <a:ext uri="{FF2B5EF4-FFF2-40B4-BE49-F238E27FC236}">
                    <a16:creationId xmlns:a16="http://schemas.microsoft.com/office/drawing/2014/main" id="{80224BD5-53D5-4C64-9750-D9F72CEAEA3C}"/>
                  </a:ext>
                </a:extLst>
              </p:cNvPr>
              <p:cNvSpPr txBox="1">
                <a:spLocks noRot="1" noChangeAspect="1" noMove="1" noResize="1" noEditPoints="1" noAdjustHandles="1" noChangeArrowheads="1" noChangeShapeType="1" noTextEdit="1"/>
              </p:cNvSpPr>
              <p:nvPr/>
            </p:nvSpPr>
            <p:spPr>
              <a:xfrm>
                <a:off x="5538201" y="5315537"/>
                <a:ext cx="1172372" cy="363626"/>
              </a:xfrm>
              <a:prstGeom prst="rect">
                <a:avLst/>
              </a:prstGeom>
              <a:blipFill>
                <a:blip r:embed="rId20"/>
                <a:stretch>
                  <a:fillRect t="-1667" b="-15000"/>
                </a:stretch>
              </a:blipFill>
            </p:spPr>
            <p:txBody>
              <a:bodyPr/>
              <a:lstStyle/>
              <a:p>
                <a:r>
                  <a:rPr lang="en-GB">
                    <a:noFill/>
                  </a:rPr>
                  <a:t> </a:t>
                </a:r>
              </a:p>
            </p:txBody>
          </p:sp>
        </mc:Fallback>
      </mc:AlternateContent>
      <p:sp>
        <p:nvSpPr>
          <p:cNvPr id="79" name="正方形/長方形 78">
            <a:extLst>
              <a:ext uri="{FF2B5EF4-FFF2-40B4-BE49-F238E27FC236}">
                <a16:creationId xmlns:a16="http://schemas.microsoft.com/office/drawing/2014/main" id="{44EBE866-1B08-4A40-83E4-E3677D365531}"/>
              </a:ext>
            </a:extLst>
          </p:cNvPr>
          <p:cNvSpPr/>
          <p:nvPr/>
        </p:nvSpPr>
        <p:spPr>
          <a:xfrm>
            <a:off x="5403239" y="3137190"/>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正方形/長方形 79">
            <a:extLst>
              <a:ext uri="{FF2B5EF4-FFF2-40B4-BE49-F238E27FC236}">
                <a16:creationId xmlns:a16="http://schemas.microsoft.com/office/drawing/2014/main" id="{A11AC675-3FE1-447C-A31E-81126E0ECD94}"/>
              </a:ext>
            </a:extLst>
          </p:cNvPr>
          <p:cNvSpPr/>
          <p:nvPr/>
        </p:nvSpPr>
        <p:spPr>
          <a:xfrm>
            <a:off x="5403239" y="3569238"/>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正方形/長方形 80">
            <a:extLst>
              <a:ext uri="{FF2B5EF4-FFF2-40B4-BE49-F238E27FC236}">
                <a16:creationId xmlns:a16="http://schemas.microsoft.com/office/drawing/2014/main" id="{1F156918-DF17-4E68-8254-976E80C525BB}"/>
              </a:ext>
            </a:extLst>
          </p:cNvPr>
          <p:cNvSpPr/>
          <p:nvPr/>
        </p:nvSpPr>
        <p:spPr>
          <a:xfrm>
            <a:off x="5403239" y="4001286"/>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正方形/長方形 81">
            <a:extLst>
              <a:ext uri="{FF2B5EF4-FFF2-40B4-BE49-F238E27FC236}">
                <a16:creationId xmlns:a16="http://schemas.microsoft.com/office/drawing/2014/main" id="{09455733-95B9-4067-A719-F16126E01185}"/>
              </a:ext>
            </a:extLst>
          </p:cNvPr>
          <p:cNvSpPr/>
          <p:nvPr/>
        </p:nvSpPr>
        <p:spPr>
          <a:xfrm>
            <a:off x="5403239" y="4433334"/>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正方形/長方形 82">
            <a:extLst>
              <a:ext uri="{FF2B5EF4-FFF2-40B4-BE49-F238E27FC236}">
                <a16:creationId xmlns:a16="http://schemas.microsoft.com/office/drawing/2014/main" id="{DA2793BE-D4AA-49BD-86DA-D41DA9EF83ED}"/>
              </a:ext>
            </a:extLst>
          </p:cNvPr>
          <p:cNvSpPr/>
          <p:nvPr/>
        </p:nvSpPr>
        <p:spPr>
          <a:xfrm>
            <a:off x="5403239" y="4865382"/>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正方形/長方形 83">
            <a:extLst>
              <a:ext uri="{FF2B5EF4-FFF2-40B4-BE49-F238E27FC236}">
                <a16:creationId xmlns:a16="http://schemas.microsoft.com/office/drawing/2014/main" id="{7BE5BA68-5E9E-4A55-AB0C-DB780563B80A}"/>
              </a:ext>
            </a:extLst>
          </p:cNvPr>
          <p:cNvSpPr/>
          <p:nvPr/>
        </p:nvSpPr>
        <p:spPr>
          <a:xfrm>
            <a:off x="5403239" y="5297430"/>
            <a:ext cx="136815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9" name="テキスト ボックス 98">
                <a:extLst>
                  <a:ext uri="{FF2B5EF4-FFF2-40B4-BE49-F238E27FC236}">
                    <a16:creationId xmlns:a16="http://schemas.microsoft.com/office/drawing/2014/main" id="{AB5080E8-3B74-4867-9FFB-876226ACD9F6}"/>
                  </a:ext>
                </a:extLst>
              </p:cNvPr>
              <p:cNvSpPr txBox="1"/>
              <p:nvPr/>
            </p:nvSpPr>
            <p:spPr>
              <a:xfrm>
                <a:off x="6915408" y="2777150"/>
                <a:ext cx="1584176"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p>
                        <m:sSupPr>
                          <m:ctrlPr>
                            <a:rPr lang="en-GB"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99" name="テキスト ボックス 98">
                <a:extLst>
                  <a:ext uri="{FF2B5EF4-FFF2-40B4-BE49-F238E27FC236}">
                    <a16:creationId xmlns:a16="http://schemas.microsoft.com/office/drawing/2014/main" id="{AB5080E8-3B74-4867-9FFB-876226ACD9F6}"/>
                  </a:ext>
                </a:extLst>
              </p:cNvPr>
              <p:cNvSpPr txBox="1">
                <a:spLocks noRot="1" noChangeAspect="1" noMove="1" noResize="1" noEditPoints="1" noAdjustHandles="1" noChangeArrowheads="1" noChangeShapeType="1" noTextEdit="1"/>
              </p:cNvSpPr>
              <p:nvPr/>
            </p:nvSpPr>
            <p:spPr>
              <a:xfrm>
                <a:off x="6915408" y="2777150"/>
                <a:ext cx="1584176" cy="369332"/>
              </a:xfrm>
              <a:prstGeom prst="rect">
                <a:avLst/>
              </a:prstGeom>
              <a:blipFill>
                <a:blip r:embed="rId21"/>
                <a:stretch>
                  <a:fillRect b="-13333"/>
                </a:stretch>
              </a:blipFill>
            </p:spPr>
            <p:txBody>
              <a:bodyPr/>
              <a:lstStyle/>
              <a:p>
                <a:r>
                  <a:rPr lang="en-GB">
                    <a:noFill/>
                  </a:rPr>
                  <a:t> </a:t>
                </a:r>
              </a:p>
            </p:txBody>
          </p:sp>
        </mc:Fallback>
      </mc:AlternateContent>
      <p:sp>
        <p:nvSpPr>
          <p:cNvPr id="100" name="正方形/長方形 99">
            <a:extLst>
              <a:ext uri="{FF2B5EF4-FFF2-40B4-BE49-F238E27FC236}">
                <a16:creationId xmlns:a16="http://schemas.microsoft.com/office/drawing/2014/main" id="{12F651CC-4E82-4C26-979D-1CB5FA7A3157}"/>
              </a:ext>
            </a:extLst>
          </p:cNvPr>
          <p:cNvSpPr/>
          <p:nvPr/>
        </p:nvSpPr>
        <p:spPr>
          <a:xfrm>
            <a:off x="6771392" y="2777150"/>
            <a:ext cx="1729811"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37A44BE0-2558-4CC8-9DFF-0503CD292CC9}"/>
                  </a:ext>
                </a:extLst>
              </p:cNvPr>
              <p:cNvSpPr txBox="1"/>
              <p:nvPr/>
            </p:nvSpPr>
            <p:spPr>
              <a:xfrm>
                <a:off x="6915408" y="3164351"/>
                <a:ext cx="1521507"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m:t>
                          </m:r>
                        </m:e>
                        <m:sup>
                          <m:r>
                            <a:rPr lang="en-US" sz="1400" b="0" i="1" smtClean="0">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0</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0</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5</m:t>
                          </m:r>
                        </m:sup>
                      </m:sSup>
                    </m:oMath>
                  </m:oMathPara>
                </a14:m>
                <a:endParaRPr lang="en-GB" sz="1400" dirty="0"/>
              </a:p>
            </p:txBody>
          </p:sp>
        </mc:Choice>
        <mc:Fallback xmlns="">
          <p:sp>
            <p:nvSpPr>
              <p:cNvPr id="101" name="テキスト ボックス 100">
                <a:extLst>
                  <a:ext uri="{FF2B5EF4-FFF2-40B4-BE49-F238E27FC236}">
                    <a16:creationId xmlns:a16="http://schemas.microsoft.com/office/drawing/2014/main" id="{37A44BE0-2558-4CC8-9DFF-0503CD292CC9}"/>
                  </a:ext>
                </a:extLst>
              </p:cNvPr>
              <p:cNvSpPr txBox="1">
                <a:spLocks noRot="1" noChangeAspect="1" noMove="1" noResize="1" noEditPoints="1" noAdjustHandles="1" noChangeArrowheads="1" noChangeShapeType="1" noTextEdit="1"/>
              </p:cNvSpPr>
              <p:nvPr/>
            </p:nvSpPr>
            <p:spPr>
              <a:xfrm>
                <a:off x="6915408" y="3164351"/>
                <a:ext cx="1521507" cy="363626"/>
              </a:xfrm>
              <a:prstGeom prst="rect">
                <a:avLst/>
              </a:prstGeom>
              <a:blipFill>
                <a:blip r:embed="rId22"/>
                <a:stretch>
                  <a:fillRect l="-2400" r="-800"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E8006199-FD05-43DE-A49E-79852C825C46}"/>
                  </a:ext>
                </a:extLst>
              </p:cNvPr>
              <p:cNvSpPr txBox="1"/>
              <p:nvPr/>
            </p:nvSpPr>
            <p:spPr>
              <a:xfrm>
                <a:off x="6915408" y="3596399"/>
                <a:ext cx="1517660"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1</m:t>
                          </m:r>
                        </m:e>
                        <m:sup>
                          <m:r>
                            <a:rPr lang="en-US" sz="1400" i="1">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1</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1</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4</m:t>
                          </m:r>
                        </m:sup>
                      </m:sSup>
                    </m:oMath>
                  </m:oMathPara>
                </a14:m>
                <a:endParaRPr lang="en-GB" sz="1400" dirty="0"/>
              </a:p>
            </p:txBody>
          </p:sp>
        </mc:Choice>
        <mc:Fallback xmlns="">
          <p:sp>
            <p:nvSpPr>
              <p:cNvPr id="102" name="テキスト ボックス 101">
                <a:extLst>
                  <a:ext uri="{FF2B5EF4-FFF2-40B4-BE49-F238E27FC236}">
                    <a16:creationId xmlns:a16="http://schemas.microsoft.com/office/drawing/2014/main" id="{E8006199-FD05-43DE-A49E-79852C825C46}"/>
                  </a:ext>
                </a:extLst>
              </p:cNvPr>
              <p:cNvSpPr txBox="1">
                <a:spLocks noRot="1" noChangeAspect="1" noMove="1" noResize="1" noEditPoints="1" noAdjustHandles="1" noChangeArrowheads="1" noChangeShapeType="1" noTextEdit="1"/>
              </p:cNvSpPr>
              <p:nvPr/>
            </p:nvSpPr>
            <p:spPr>
              <a:xfrm>
                <a:off x="6915408" y="3596399"/>
                <a:ext cx="1517660" cy="362215"/>
              </a:xfrm>
              <a:prstGeom prst="rect">
                <a:avLst/>
              </a:prstGeom>
              <a:blipFill>
                <a:blip r:embed="rId23"/>
                <a:stretch>
                  <a:fillRect l="-2410" t="-1695" r="-402"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FC49B69C-FD64-494A-93D3-8E089C934CE0}"/>
                  </a:ext>
                </a:extLst>
              </p:cNvPr>
              <p:cNvSpPr txBox="1"/>
              <p:nvPr/>
            </p:nvSpPr>
            <p:spPr>
              <a:xfrm>
                <a:off x="6915408" y="4028447"/>
                <a:ext cx="1521507"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2</m:t>
                          </m:r>
                        </m:e>
                        <m:sup>
                          <m:r>
                            <a:rPr lang="en-US" sz="1400" i="1">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2</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2</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3</m:t>
                          </m:r>
                        </m:sup>
                      </m:sSup>
                    </m:oMath>
                  </m:oMathPara>
                </a14:m>
                <a:endParaRPr lang="en-GB" sz="1400" dirty="0"/>
              </a:p>
            </p:txBody>
          </p:sp>
        </mc:Choice>
        <mc:Fallback xmlns="">
          <p:sp>
            <p:nvSpPr>
              <p:cNvPr id="103" name="テキスト ボックス 102">
                <a:extLst>
                  <a:ext uri="{FF2B5EF4-FFF2-40B4-BE49-F238E27FC236}">
                    <a16:creationId xmlns:a16="http://schemas.microsoft.com/office/drawing/2014/main" id="{FC49B69C-FD64-494A-93D3-8E089C934CE0}"/>
                  </a:ext>
                </a:extLst>
              </p:cNvPr>
              <p:cNvSpPr txBox="1">
                <a:spLocks noRot="1" noChangeAspect="1" noMove="1" noResize="1" noEditPoints="1" noAdjustHandles="1" noChangeArrowheads="1" noChangeShapeType="1" noTextEdit="1"/>
              </p:cNvSpPr>
              <p:nvPr/>
            </p:nvSpPr>
            <p:spPr>
              <a:xfrm>
                <a:off x="6915408" y="4028447"/>
                <a:ext cx="1521507" cy="362215"/>
              </a:xfrm>
              <a:prstGeom prst="rect">
                <a:avLst/>
              </a:prstGeom>
              <a:blipFill>
                <a:blip r:embed="rId24"/>
                <a:stretch>
                  <a:fillRect l="-2400" t="-1695" r="-40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テキスト ボックス 103">
                <a:extLst>
                  <a:ext uri="{FF2B5EF4-FFF2-40B4-BE49-F238E27FC236}">
                    <a16:creationId xmlns:a16="http://schemas.microsoft.com/office/drawing/2014/main" id="{2946270F-A324-4EE0-9840-84EE8FA3F28C}"/>
                  </a:ext>
                </a:extLst>
              </p:cNvPr>
              <p:cNvSpPr txBox="1"/>
              <p:nvPr/>
            </p:nvSpPr>
            <p:spPr>
              <a:xfrm>
                <a:off x="6897301" y="4460495"/>
                <a:ext cx="1521507"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3</m:t>
                          </m:r>
                        </m:e>
                        <m:sup>
                          <m:r>
                            <a:rPr lang="en-US" sz="1400" i="1">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3</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3</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2</m:t>
                          </m:r>
                        </m:sup>
                      </m:sSup>
                    </m:oMath>
                  </m:oMathPara>
                </a14:m>
                <a:endParaRPr lang="en-GB" sz="1400" dirty="0"/>
              </a:p>
            </p:txBody>
          </p:sp>
        </mc:Choice>
        <mc:Fallback xmlns="">
          <p:sp>
            <p:nvSpPr>
              <p:cNvPr id="104" name="テキスト ボックス 103">
                <a:extLst>
                  <a:ext uri="{FF2B5EF4-FFF2-40B4-BE49-F238E27FC236}">
                    <a16:creationId xmlns:a16="http://schemas.microsoft.com/office/drawing/2014/main" id="{2946270F-A324-4EE0-9840-84EE8FA3F28C}"/>
                  </a:ext>
                </a:extLst>
              </p:cNvPr>
              <p:cNvSpPr txBox="1">
                <a:spLocks noRot="1" noChangeAspect="1" noMove="1" noResize="1" noEditPoints="1" noAdjustHandles="1" noChangeArrowheads="1" noChangeShapeType="1" noTextEdit="1"/>
              </p:cNvSpPr>
              <p:nvPr/>
            </p:nvSpPr>
            <p:spPr>
              <a:xfrm>
                <a:off x="6897301" y="4460495"/>
                <a:ext cx="1521507" cy="363626"/>
              </a:xfrm>
              <a:prstGeom prst="rect">
                <a:avLst/>
              </a:prstGeom>
              <a:blipFill>
                <a:blip r:embed="rId25"/>
                <a:stretch>
                  <a:fillRect l="-2400" t="-1695" r="-40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C90CA73E-2C0C-41D2-A7B9-75303A835E4A}"/>
                  </a:ext>
                </a:extLst>
              </p:cNvPr>
              <p:cNvSpPr txBox="1"/>
              <p:nvPr/>
            </p:nvSpPr>
            <p:spPr>
              <a:xfrm>
                <a:off x="6897301" y="4892543"/>
                <a:ext cx="1517660" cy="362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4</m:t>
                          </m:r>
                        </m:e>
                        <m:sup>
                          <m:r>
                            <a:rPr lang="en-US" sz="1400" i="1">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4</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4</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1</m:t>
                          </m:r>
                        </m:sup>
                      </m:sSup>
                    </m:oMath>
                  </m:oMathPara>
                </a14:m>
                <a:endParaRPr lang="en-GB" sz="1400" dirty="0"/>
              </a:p>
            </p:txBody>
          </p:sp>
        </mc:Choice>
        <mc:Fallback xmlns="">
          <p:sp>
            <p:nvSpPr>
              <p:cNvPr id="105" name="テキスト ボックス 104">
                <a:extLst>
                  <a:ext uri="{FF2B5EF4-FFF2-40B4-BE49-F238E27FC236}">
                    <a16:creationId xmlns:a16="http://schemas.microsoft.com/office/drawing/2014/main" id="{C90CA73E-2C0C-41D2-A7B9-75303A835E4A}"/>
                  </a:ext>
                </a:extLst>
              </p:cNvPr>
              <p:cNvSpPr txBox="1">
                <a:spLocks noRot="1" noChangeAspect="1" noMove="1" noResize="1" noEditPoints="1" noAdjustHandles="1" noChangeArrowheads="1" noChangeShapeType="1" noTextEdit="1"/>
              </p:cNvSpPr>
              <p:nvPr/>
            </p:nvSpPr>
            <p:spPr>
              <a:xfrm>
                <a:off x="6897301" y="4892543"/>
                <a:ext cx="1517660" cy="362215"/>
              </a:xfrm>
              <a:prstGeom prst="rect">
                <a:avLst/>
              </a:prstGeom>
              <a:blipFill>
                <a:blip r:embed="rId26"/>
                <a:stretch>
                  <a:fillRect l="-2410" t="-1695" r="-402"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BF110CD3-8DD5-45B0-A856-16DBC7CFB02C}"/>
                  </a:ext>
                </a:extLst>
              </p:cNvPr>
              <p:cNvSpPr txBox="1"/>
              <p:nvPr/>
            </p:nvSpPr>
            <p:spPr>
              <a:xfrm>
                <a:off x="6906354" y="5315537"/>
                <a:ext cx="1521507" cy="3636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5</m:t>
                          </m:r>
                        </m:e>
                        <m:sup>
                          <m:r>
                            <a:rPr lang="en-US" sz="1400" i="1">
                              <a:latin typeface="Cambria Math" panose="02040503050406030204" pitchFamily="18" charset="0"/>
                            </a:rPr>
                            <m:t>2</m:t>
                          </m:r>
                        </m:sup>
                      </m:sSup>
                      <m:r>
                        <a:rPr lang="en-GB" sz="1400" i="1">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5</m:t>
                                </m:r>
                              </m:e>
                            </m:mr>
                            <m:mr>
                              <m:e>
                                <m:r>
                                  <a:rPr lang="en-US" sz="1400" b="0" i="1" smtClean="0">
                                    <a:latin typeface="Cambria Math" panose="02040503050406030204" pitchFamily="18" charset="0"/>
                                  </a:rPr>
                                  <m:t>5</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5</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0.6</m:t>
                              </m:r>
                            </m:e>
                          </m:d>
                        </m:e>
                        <m:sup>
                          <m:r>
                            <a:rPr lang="en-US" sz="1400" b="0" i="1" smtClean="0">
                              <a:latin typeface="Cambria Math" panose="02040503050406030204" pitchFamily="18" charset="0"/>
                            </a:rPr>
                            <m:t>0</m:t>
                          </m:r>
                        </m:sup>
                      </m:sSup>
                    </m:oMath>
                  </m:oMathPara>
                </a14:m>
                <a:endParaRPr lang="en-GB" sz="1400" dirty="0"/>
              </a:p>
            </p:txBody>
          </p:sp>
        </mc:Choice>
        <mc:Fallback xmlns="">
          <p:sp>
            <p:nvSpPr>
              <p:cNvPr id="106" name="テキスト ボックス 105">
                <a:extLst>
                  <a:ext uri="{FF2B5EF4-FFF2-40B4-BE49-F238E27FC236}">
                    <a16:creationId xmlns:a16="http://schemas.microsoft.com/office/drawing/2014/main" id="{BF110CD3-8DD5-45B0-A856-16DBC7CFB02C}"/>
                  </a:ext>
                </a:extLst>
              </p:cNvPr>
              <p:cNvSpPr txBox="1">
                <a:spLocks noRot="1" noChangeAspect="1" noMove="1" noResize="1" noEditPoints="1" noAdjustHandles="1" noChangeArrowheads="1" noChangeShapeType="1" noTextEdit="1"/>
              </p:cNvSpPr>
              <p:nvPr/>
            </p:nvSpPr>
            <p:spPr>
              <a:xfrm>
                <a:off x="6906354" y="5315537"/>
                <a:ext cx="1521507" cy="363626"/>
              </a:xfrm>
              <a:prstGeom prst="rect">
                <a:avLst/>
              </a:prstGeom>
              <a:blipFill>
                <a:blip r:embed="rId27"/>
                <a:stretch>
                  <a:fillRect l="-2800" t="-1667" r="-400" b="-15000"/>
                </a:stretch>
              </a:blipFill>
            </p:spPr>
            <p:txBody>
              <a:bodyPr/>
              <a:lstStyle/>
              <a:p>
                <a:r>
                  <a:rPr lang="en-GB">
                    <a:noFill/>
                  </a:rPr>
                  <a:t> </a:t>
                </a:r>
              </a:p>
            </p:txBody>
          </p:sp>
        </mc:Fallback>
      </mc:AlternateContent>
      <p:sp>
        <p:nvSpPr>
          <p:cNvPr id="107" name="正方形/長方形 106">
            <a:extLst>
              <a:ext uri="{FF2B5EF4-FFF2-40B4-BE49-F238E27FC236}">
                <a16:creationId xmlns:a16="http://schemas.microsoft.com/office/drawing/2014/main" id="{A383C8EF-A1C1-4136-B492-7F959486407E}"/>
              </a:ext>
            </a:extLst>
          </p:cNvPr>
          <p:cNvSpPr/>
          <p:nvPr/>
        </p:nvSpPr>
        <p:spPr>
          <a:xfrm>
            <a:off x="6771392" y="3137190"/>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正方形/長方形 107">
            <a:extLst>
              <a:ext uri="{FF2B5EF4-FFF2-40B4-BE49-F238E27FC236}">
                <a16:creationId xmlns:a16="http://schemas.microsoft.com/office/drawing/2014/main" id="{14A59102-6C77-44D8-9DB7-10FEA7C752D0}"/>
              </a:ext>
            </a:extLst>
          </p:cNvPr>
          <p:cNvSpPr/>
          <p:nvPr/>
        </p:nvSpPr>
        <p:spPr>
          <a:xfrm>
            <a:off x="6771392" y="3569238"/>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正方形/長方形 108">
            <a:extLst>
              <a:ext uri="{FF2B5EF4-FFF2-40B4-BE49-F238E27FC236}">
                <a16:creationId xmlns:a16="http://schemas.microsoft.com/office/drawing/2014/main" id="{43F648D8-6A00-4968-966D-13785EAFECCE}"/>
              </a:ext>
            </a:extLst>
          </p:cNvPr>
          <p:cNvSpPr/>
          <p:nvPr/>
        </p:nvSpPr>
        <p:spPr>
          <a:xfrm>
            <a:off x="6771392" y="4001286"/>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正方形/長方形 109">
            <a:extLst>
              <a:ext uri="{FF2B5EF4-FFF2-40B4-BE49-F238E27FC236}">
                <a16:creationId xmlns:a16="http://schemas.microsoft.com/office/drawing/2014/main" id="{B89F8D17-8B99-48D8-9268-4786A7500439}"/>
              </a:ext>
            </a:extLst>
          </p:cNvPr>
          <p:cNvSpPr/>
          <p:nvPr/>
        </p:nvSpPr>
        <p:spPr>
          <a:xfrm>
            <a:off x="6771392" y="4433334"/>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正方形/長方形 110">
            <a:extLst>
              <a:ext uri="{FF2B5EF4-FFF2-40B4-BE49-F238E27FC236}">
                <a16:creationId xmlns:a16="http://schemas.microsoft.com/office/drawing/2014/main" id="{2DD85A10-1BE6-4C93-B89D-AFE10E973B68}"/>
              </a:ext>
            </a:extLst>
          </p:cNvPr>
          <p:cNvSpPr/>
          <p:nvPr/>
        </p:nvSpPr>
        <p:spPr>
          <a:xfrm>
            <a:off x="6771392" y="4865382"/>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正方形/長方形 111">
            <a:extLst>
              <a:ext uri="{FF2B5EF4-FFF2-40B4-BE49-F238E27FC236}">
                <a16:creationId xmlns:a16="http://schemas.microsoft.com/office/drawing/2014/main" id="{9757F4D8-01A8-4C62-B69F-0DC323D73608}"/>
              </a:ext>
            </a:extLst>
          </p:cNvPr>
          <p:cNvSpPr/>
          <p:nvPr/>
        </p:nvSpPr>
        <p:spPr>
          <a:xfrm>
            <a:off x="6771392" y="5297430"/>
            <a:ext cx="172819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TextBox 26">
                <a:extLst>
                  <a:ext uri="{FF2B5EF4-FFF2-40B4-BE49-F238E27FC236}">
                    <a16:creationId xmlns:a16="http://schemas.microsoft.com/office/drawing/2014/main" id="{7702010E-76B8-46F9-9547-6A84D6416A09}"/>
                  </a:ext>
                </a:extLst>
              </p:cNvPr>
              <p:cNvSpPr txBox="1"/>
              <p:nvPr/>
            </p:nvSpPr>
            <p:spPr>
              <a:xfrm>
                <a:off x="622069" y="5504507"/>
                <a:ext cx="2836354" cy="460832"/>
              </a:xfrm>
              <a:prstGeom prst="rect">
                <a:avLst/>
              </a:prstGeom>
              <a:solidFill>
                <a:schemeClr val="bg1"/>
              </a:solidFill>
              <a:ln w="2540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m:t>
                          </m:r>
                          <m:r>
                            <a:rPr lang="en-US" sz="1600" b="0" i="1" smtClean="0">
                              <a:latin typeface="Cambria Math" panose="02040503050406030204" pitchFamily="18" charset="0"/>
                            </a:rPr>
                            <m:t>𝑟</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m>
                            <m:mPr>
                              <m:mcs>
                                <m:mc>
                                  <m:mcPr>
                                    <m:count m:val="1"/>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𝑛</m:t>
                                </m:r>
                              </m:e>
                            </m:mr>
                            <m:mr>
                              <m:e>
                                <m:r>
                                  <a:rPr lang="en-US" sz="1600" b="0" i="1" smtClean="0">
                                    <a:latin typeface="Cambria Math" panose="02040503050406030204" pitchFamily="18" charset="0"/>
                                  </a:rPr>
                                  <m:t>𝑟</m:t>
                                </m:r>
                              </m:e>
                            </m:mr>
                          </m:m>
                        </m:e>
                      </m:d>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𝑝</m:t>
                          </m:r>
                        </m:e>
                        <m:sup>
                          <m:r>
                            <a:rPr lang="en-US" sz="1600" b="0" i="1" smtClean="0">
                              <a:latin typeface="Cambria Math" panose="02040503050406030204" pitchFamily="18" charset="0"/>
                            </a:rPr>
                            <m:t>𝑟</m:t>
                          </m:r>
                        </m:sup>
                      </m:sSup>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𝑝</m:t>
                              </m:r>
                            </m:e>
                          </m:d>
                        </m:e>
                        <m:sup>
                          <m:r>
                            <a:rPr lang="en-US" sz="1600" b="0" i="1" smtClean="0">
                              <a:latin typeface="Cambria Math" panose="02040503050406030204" pitchFamily="18" charset="0"/>
                            </a:rPr>
                            <m:t>𝑛</m:t>
                          </m:r>
                          <m:r>
                            <a:rPr lang="en-US" sz="1600" b="0" i="1" smtClean="0">
                              <a:latin typeface="Cambria Math" panose="02040503050406030204" pitchFamily="18" charset="0"/>
                            </a:rPr>
                            <m:t>−</m:t>
                          </m:r>
                          <m:r>
                            <a:rPr lang="en-US" sz="1600" b="0" i="1" smtClean="0">
                              <a:latin typeface="Cambria Math" panose="02040503050406030204" pitchFamily="18" charset="0"/>
                            </a:rPr>
                            <m:t>𝑟</m:t>
                          </m:r>
                        </m:sup>
                      </m:sSup>
                    </m:oMath>
                  </m:oMathPara>
                </a14:m>
                <a:endParaRPr lang="en-GB" sz="1600" dirty="0">
                  <a:latin typeface="Comic Sans MS" panose="030F0702030302020204" pitchFamily="66" charset="0"/>
                </a:endParaRPr>
              </a:p>
            </p:txBody>
          </p:sp>
        </mc:Choice>
        <mc:Fallback xmlns="">
          <p:sp>
            <p:nvSpPr>
              <p:cNvPr id="113" name="TextBox 26">
                <a:extLst>
                  <a:ext uri="{FF2B5EF4-FFF2-40B4-BE49-F238E27FC236}">
                    <a16:creationId xmlns:a16="http://schemas.microsoft.com/office/drawing/2014/main" id="{7702010E-76B8-46F9-9547-6A84D6416A09}"/>
                  </a:ext>
                </a:extLst>
              </p:cNvPr>
              <p:cNvSpPr txBox="1">
                <a:spLocks noRot="1" noChangeAspect="1" noMove="1" noResize="1" noEditPoints="1" noAdjustHandles="1" noChangeArrowheads="1" noChangeShapeType="1" noTextEdit="1"/>
              </p:cNvSpPr>
              <p:nvPr/>
            </p:nvSpPr>
            <p:spPr>
              <a:xfrm>
                <a:off x="622069" y="5504507"/>
                <a:ext cx="2836354" cy="460832"/>
              </a:xfrm>
              <a:prstGeom prst="rect">
                <a:avLst/>
              </a:prstGeom>
              <a:blipFill>
                <a:blip r:embed="rId28"/>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C96FC73F-BAA8-4B62-9AC6-B5E0DCDC301C}"/>
                  </a:ext>
                </a:extLst>
              </p:cNvPr>
              <p:cNvSpPr txBox="1"/>
              <p:nvPr/>
            </p:nvSpPr>
            <p:spPr>
              <a:xfrm>
                <a:off x="6761498" y="5858745"/>
                <a:ext cx="1777987" cy="323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i="1">
                              <a:latin typeface="Cambria Math" panose="02040503050406030204" pitchFamily="18" charset="0"/>
                            </a:rPr>
                            <m:t>2</m:t>
                          </m:r>
                        </m:sup>
                      </m:sSup>
                      <m:r>
                        <a:rPr lang="en-GB" sz="1400" i="1" smtClean="0">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𝑥</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𝑥</m:t>
                          </m:r>
                        </m:sup>
                      </m:sSup>
                      <m:sSup>
                        <m:sSupPr>
                          <m:ctrlPr>
                            <a:rPr lang="en-GB" sz="1400" i="1" smtClean="0">
                              <a:latin typeface="Cambria Math" panose="02040503050406030204" pitchFamily="18" charset="0"/>
                            </a:rPr>
                          </m:ctrlPr>
                        </m:sSupPr>
                        <m:e>
                          <m:d>
                            <m:dPr>
                              <m:ctrlPr>
                                <a:rPr lang="en-GB" sz="140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𝑥</m:t>
                          </m:r>
                        </m:sup>
                      </m:sSup>
                    </m:oMath>
                  </m:oMathPara>
                </a14:m>
                <a:endParaRPr lang="en-GB" sz="1400" dirty="0"/>
              </a:p>
            </p:txBody>
          </p:sp>
        </mc:Choice>
        <mc:Fallback xmlns="">
          <p:sp>
            <p:nvSpPr>
              <p:cNvPr id="114" name="テキスト ボックス 113">
                <a:extLst>
                  <a:ext uri="{FF2B5EF4-FFF2-40B4-BE49-F238E27FC236}">
                    <a16:creationId xmlns:a16="http://schemas.microsoft.com/office/drawing/2014/main" id="{C96FC73F-BAA8-4B62-9AC6-B5E0DCDC301C}"/>
                  </a:ext>
                </a:extLst>
              </p:cNvPr>
              <p:cNvSpPr txBox="1">
                <a:spLocks noRot="1" noChangeAspect="1" noMove="1" noResize="1" noEditPoints="1" noAdjustHandles="1" noChangeArrowheads="1" noChangeShapeType="1" noTextEdit="1"/>
              </p:cNvSpPr>
              <p:nvPr/>
            </p:nvSpPr>
            <p:spPr>
              <a:xfrm>
                <a:off x="6761498" y="5858745"/>
                <a:ext cx="1777987" cy="323486"/>
              </a:xfrm>
              <a:prstGeom prst="rect">
                <a:avLst/>
              </a:prstGeom>
              <a:blipFill>
                <a:blip r:embed="rId29"/>
                <a:stretch>
                  <a:fillRect l="-685"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387BFEC4-F104-4640-843B-E17CC65981C3}"/>
                  </a:ext>
                </a:extLst>
              </p:cNvPr>
              <p:cNvSpPr txBox="1"/>
              <p:nvPr/>
            </p:nvSpPr>
            <p:spPr>
              <a:xfrm>
                <a:off x="2145670" y="6274052"/>
                <a:ext cx="6684843" cy="307777"/>
              </a:xfrm>
              <a:prstGeom prst="rect">
                <a:avLst/>
              </a:prstGeom>
              <a:noFill/>
            </p:spPr>
            <p:txBody>
              <a:bodyPr wrap="none" rtlCol="0">
                <a:spAutoFit/>
              </a:bodyPr>
              <a:lstStyle/>
              <a:p>
                <a:r>
                  <a:rPr lang="en-US" sz="1400" dirty="0">
                    <a:solidFill>
                      <a:srgbClr val="FF0000"/>
                    </a:solidFill>
                    <a:latin typeface="Comic Sans MS" panose="030F0702030302020204" pitchFamily="66" charset="0"/>
                  </a:rPr>
                  <a:t>So we are doing this calculation for each value of </a:t>
                </a:r>
                <a14:m>
                  <m:oMath xmlns:m="http://schemas.openxmlformats.org/officeDocument/2006/math">
                    <m:r>
                      <a:rPr lang="en-US" sz="1400" i="1" dirty="0" smtClean="0">
                        <a:solidFill>
                          <a:srgbClr val="FF0000"/>
                        </a:solidFill>
                        <a:latin typeface="Cambria Math" panose="02040503050406030204" pitchFamily="18" charset="0"/>
                      </a:rPr>
                      <m:t>𝑥</m:t>
                    </m:r>
                  </m:oMath>
                </a14:m>
                <a:r>
                  <a:rPr lang="en-US" sz="1400" dirty="0">
                    <a:solidFill>
                      <a:srgbClr val="FF0000"/>
                    </a:solidFill>
                    <a:latin typeface="Comic Sans MS" panose="030F0702030302020204" pitchFamily="66" charset="0"/>
                  </a:rPr>
                  <a:t>, and then adding them up…</a:t>
                </a:r>
                <a:endParaRPr lang="en-GB" sz="1400" dirty="0">
                  <a:solidFill>
                    <a:srgbClr val="FF0000"/>
                  </a:solidFill>
                  <a:latin typeface="Comic Sans MS" panose="030F0702030302020204" pitchFamily="66" charset="0"/>
                </a:endParaRPr>
              </a:p>
            </p:txBody>
          </p:sp>
        </mc:Choice>
        <mc:Fallback xmlns="">
          <p:sp>
            <p:nvSpPr>
              <p:cNvPr id="17" name="テキスト ボックス 16">
                <a:extLst>
                  <a:ext uri="{FF2B5EF4-FFF2-40B4-BE49-F238E27FC236}">
                    <a16:creationId xmlns:a16="http://schemas.microsoft.com/office/drawing/2014/main" id="{387BFEC4-F104-4640-843B-E17CC65981C3}"/>
                  </a:ext>
                </a:extLst>
              </p:cNvPr>
              <p:cNvSpPr txBox="1">
                <a:spLocks noRot="1" noChangeAspect="1" noMove="1" noResize="1" noEditPoints="1" noAdjustHandles="1" noChangeArrowheads="1" noChangeShapeType="1" noTextEdit="1"/>
              </p:cNvSpPr>
              <p:nvPr/>
            </p:nvSpPr>
            <p:spPr>
              <a:xfrm>
                <a:off x="2145670" y="6274052"/>
                <a:ext cx="6684843" cy="307777"/>
              </a:xfrm>
              <a:prstGeom prst="rect">
                <a:avLst/>
              </a:prstGeom>
              <a:blipFill>
                <a:blip r:embed="rId30"/>
                <a:stretch>
                  <a:fillRect l="-273" t="-3922" b="-19608"/>
                </a:stretch>
              </a:blipFill>
            </p:spPr>
            <p:txBody>
              <a:bodyPr/>
              <a:lstStyle/>
              <a:p>
                <a:r>
                  <a:rPr lang="en-GB">
                    <a:noFill/>
                  </a:rPr>
                  <a:t> </a:t>
                </a:r>
              </a:p>
            </p:txBody>
          </p:sp>
        </mc:Fallback>
      </mc:AlternateContent>
      <p:cxnSp>
        <p:nvCxnSpPr>
          <p:cNvPr id="115" name="直線矢印コネクタ 114">
            <a:extLst>
              <a:ext uri="{FF2B5EF4-FFF2-40B4-BE49-F238E27FC236}">
                <a16:creationId xmlns:a16="http://schemas.microsoft.com/office/drawing/2014/main" id="{F1F1E0EF-01F6-43D8-B408-DD7258DC9A30}"/>
              </a:ext>
            </a:extLst>
          </p:cNvPr>
          <p:cNvCxnSpPr>
            <a:cxnSpLocks/>
          </p:cNvCxnSpPr>
          <p:nvPr/>
        </p:nvCxnSpPr>
        <p:spPr>
          <a:xfrm flipV="1">
            <a:off x="6102035" y="6056768"/>
            <a:ext cx="597529" cy="2444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useBgFill="1">
        <p:nvSpPr>
          <p:cNvPr id="116" name="正方形/長方形 115">
            <a:extLst>
              <a:ext uri="{FF2B5EF4-FFF2-40B4-BE49-F238E27FC236}">
                <a16:creationId xmlns:a16="http://schemas.microsoft.com/office/drawing/2014/main" id="{16918CD3-3E07-4ED6-BE7E-D4C5C5B42A15}"/>
              </a:ext>
            </a:extLst>
          </p:cNvPr>
          <p:cNvSpPr/>
          <p:nvPr/>
        </p:nvSpPr>
        <p:spPr>
          <a:xfrm>
            <a:off x="419975" y="4581318"/>
            <a:ext cx="3382480" cy="8326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AAC5960-9614-46E2-B113-9A351AB59089}"/>
                  </a:ext>
                </a:extLst>
              </p:cNvPr>
              <p:cNvSpPr txBox="1"/>
              <p:nvPr/>
            </p:nvSpPr>
            <p:spPr>
              <a:xfrm>
                <a:off x="411933" y="4513152"/>
                <a:ext cx="2768194"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d>
                                <m:dPr>
                                  <m:ctrlPr>
                                    <a:rPr lang="en-GB" sz="1600" i="1">
                                      <a:latin typeface="Cambria Math" panose="02040503050406030204" pitchFamily="18" charset="0"/>
                                    </a:rPr>
                                  </m:ctrlPr>
                                </m:dPr>
                                <m:e>
                                  <m:m>
                                    <m:mPr>
                                      <m:mcs>
                                        <m:mc>
                                          <m:mcPr>
                                            <m:count m:val="1"/>
                                            <m:mcJc m:val="center"/>
                                          </m:mcPr>
                                        </m:mc>
                                      </m:mcs>
                                      <m:ctrlPr>
                                        <a:rPr lang="en-GB" sz="1600" i="1">
                                          <a:latin typeface="Cambria Math" panose="02040503050406030204" pitchFamily="18" charset="0"/>
                                        </a:rPr>
                                      </m:ctrlPr>
                                    </m:mPr>
                                    <m:mr>
                                      <m:e>
                                        <m:r>
                                          <m:rPr>
                                            <m:brk m:alnAt="7"/>
                                          </m:rPr>
                                          <a:rPr lang="en-US" sz="1600" i="1">
                                            <a:latin typeface="Cambria Math" panose="02040503050406030204" pitchFamily="18" charset="0"/>
                                          </a:rPr>
                                          <m:t>𝑛</m:t>
                                        </m:r>
                                      </m:e>
                                    </m:mr>
                                    <m:mr>
                                      <m:e>
                                        <m:r>
                                          <a:rPr lang="en-US" sz="1600" i="1">
                                            <a:latin typeface="Cambria Math" panose="02040503050406030204" pitchFamily="18" charset="0"/>
                                          </a:rPr>
                                          <m:t>𝑥</m:t>
                                        </m:r>
                                      </m:e>
                                    </m:mr>
                                  </m:m>
                                </m:e>
                              </m:d>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e>
                          </m:d>
                        </m:e>
                      </m:nary>
                    </m:oMath>
                  </m:oMathPara>
                </a14:m>
                <a:endParaRPr lang="en-GB" sz="1600" dirty="0"/>
              </a:p>
            </p:txBody>
          </p:sp>
        </mc:Choice>
        <mc:Fallback xmlns="">
          <p:sp>
            <p:nvSpPr>
              <p:cNvPr id="35" name="テキスト ボックス 34">
                <a:extLst>
                  <a:ext uri="{FF2B5EF4-FFF2-40B4-BE49-F238E27FC236}">
                    <a16:creationId xmlns:a16="http://schemas.microsoft.com/office/drawing/2014/main" id="{DAAC5960-9614-46E2-B113-9A351AB59089}"/>
                  </a:ext>
                </a:extLst>
              </p:cNvPr>
              <p:cNvSpPr txBox="1">
                <a:spLocks noRot="1" noChangeAspect="1" noMove="1" noResize="1" noEditPoints="1" noAdjustHandles="1" noChangeArrowheads="1" noChangeShapeType="1" noTextEdit="1"/>
              </p:cNvSpPr>
              <p:nvPr/>
            </p:nvSpPr>
            <p:spPr>
              <a:xfrm>
                <a:off x="411933" y="4513152"/>
                <a:ext cx="2768194" cy="672428"/>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E286334A-4955-4F1E-9AEF-FFEF00B2B3D5}"/>
                  </a:ext>
                </a:extLst>
              </p:cNvPr>
              <p:cNvSpPr txBox="1"/>
              <p:nvPr/>
            </p:nvSpPr>
            <p:spPr>
              <a:xfrm>
                <a:off x="405895" y="5530158"/>
                <a:ext cx="3106849"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(We will be summing the values from </a:t>
                </a:r>
                <a14:m>
                  <m:oMath xmlns:m="http://schemas.openxmlformats.org/officeDocument/2006/math">
                    <m:r>
                      <a:rPr lang="en-US" sz="1400" i="1" dirty="0" smtClean="0">
                        <a:solidFill>
                          <a:srgbClr val="FF0000"/>
                        </a:solidFill>
                        <a:latin typeface="Cambria Math" panose="02040503050406030204" pitchFamily="18" charset="0"/>
                      </a:rPr>
                      <m:t>𝑥</m:t>
                    </m:r>
                    <m:r>
                      <a:rPr lang="en-US" sz="1400" i="1" dirty="0" smtClean="0">
                        <a:solidFill>
                          <a:srgbClr val="FF0000"/>
                        </a:solidFill>
                        <a:latin typeface="Cambria Math" panose="02040503050406030204" pitchFamily="18" charset="0"/>
                      </a:rPr>
                      <m:t>=0 </m:t>
                    </m:r>
                  </m:oMath>
                </a14:m>
                <a:r>
                  <a:rPr lang="en-US" sz="1400" dirty="0">
                    <a:solidFill>
                      <a:srgbClr val="FF0000"/>
                    </a:solidFill>
                    <a:latin typeface="Comic Sans MS" panose="030F0702030302020204" pitchFamily="66" charset="0"/>
                  </a:rPr>
                  <a:t>up to </a:t>
                </a:r>
                <a14:m>
                  <m:oMath xmlns:m="http://schemas.openxmlformats.org/officeDocument/2006/math">
                    <m:r>
                      <a:rPr lang="en-US" sz="1400" i="1" dirty="0" smtClean="0">
                        <a:solidFill>
                          <a:srgbClr val="FF0000"/>
                        </a:solidFill>
                        <a:latin typeface="Cambria Math" panose="02040503050406030204" pitchFamily="18" charset="0"/>
                      </a:rPr>
                      <m:t>𝑥</m:t>
                    </m:r>
                    <m:r>
                      <a:rPr lang="en-US" sz="1400" i="1" dirty="0" smtClean="0">
                        <a:solidFill>
                          <a:srgbClr val="FF0000"/>
                        </a:solidFill>
                        <a:latin typeface="Cambria Math" panose="02040503050406030204" pitchFamily="18" charset="0"/>
                      </a:rPr>
                      <m:t>=</m:t>
                    </m:r>
                    <m:r>
                      <a:rPr lang="en-US" sz="1400" i="1" dirty="0" smtClean="0">
                        <a:solidFill>
                          <a:srgbClr val="FF0000"/>
                        </a:solidFill>
                        <a:latin typeface="Cambria Math" panose="02040503050406030204" pitchFamily="18" charset="0"/>
                      </a:rPr>
                      <m:t>𝑛𝑢𝑚𝑏𝑒𝑟</m:t>
                    </m:r>
                    <m:r>
                      <a:rPr lang="en-US" sz="1400" i="1" dirty="0" smtClean="0">
                        <a:solidFill>
                          <a:srgbClr val="FF0000"/>
                        </a:solidFill>
                        <a:latin typeface="Cambria Math" panose="02040503050406030204" pitchFamily="18" charset="0"/>
                      </a:rPr>
                      <m:t> </m:t>
                    </m:r>
                    <m:r>
                      <a:rPr lang="en-US" sz="1400" i="1" dirty="0" smtClean="0">
                        <a:solidFill>
                          <a:srgbClr val="FF0000"/>
                        </a:solidFill>
                        <a:latin typeface="Cambria Math" panose="02040503050406030204" pitchFamily="18" charset="0"/>
                      </a:rPr>
                      <m:t>𝑜𝑓</m:t>
                    </m:r>
                    <m:r>
                      <a:rPr lang="en-US" sz="1400" i="1" dirty="0" smtClean="0">
                        <a:solidFill>
                          <a:srgbClr val="FF0000"/>
                        </a:solidFill>
                        <a:latin typeface="Cambria Math" panose="02040503050406030204" pitchFamily="18" charset="0"/>
                      </a:rPr>
                      <m:t> </m:t>
                    </m:r>
                    <m:r>
                      <a:rPr lang="en-US" sz="1400" i="1" dirty="0" smtClean="0">
                        <a:solidFill>
                          <a:srgbClr val="FF0000"/>
                        </a:solidFill>
                        <a:latin typeface="Cambria Math" panose="02040503050406030204" pitchFamily="18" charset="0"/>
                      </a:rPr>
                      <m:t>𝑡𝑟𝑖𝑎𝑙𝑠</m:t>
                    </m:r>
                  </m:oMath>
                </a14:m>
                <a:r>
                  <a:rPr lang="en-US" sz="1400" dirty="0">
                    <a:solidFill>
                      <a:srgbClr val="FF0000"/>
                    </a:solidFill>
                    <a:latin typeface="Comic Sans MS" panose="030F0702030302020204" pitchFamily="66" charset="0"/>
                  </a:rPr>
                  <a:t>…)</a:t>
                </a:r>
                <a:endParaRPr lang="en-GB" sz="1400" dirty="0">
                  <a:solidFill>
                    <a:srgbClr val="FF0000"/>
                  </a:solidFill>
                  <a:latin typeface="Comic Sans MS" panose="030F0702030302020204" pitchFamily="66" charset="0"/>
                </a:endParaRPr>
              </a:p>
            </p:txBody>
          </p:sp>
        </mc:Choice>
        <mc:Fallback xmlns="">
          <p:sp>
            <p:nvSpPr>
              <p:cNvPr id="117" name="テキスト ボックス 116">
                <a:extLst>
                  <a:ext uri="{FF2B5EF4-FFF2-40B4-BE49-F238E27FC236}">
                    <a16:creationId xmlns:a16="http://schemas.microsoft.com/office/drawing/2014/main" id="{E286334A-4955-4F1E-9AEF-FFEF00B2B3D5}"/>
                  </a:ext>
                </a:extLst>
              </p:cNvPr>
              <p:cNvSpPr txBox="1">
                <a:spLocks noRot="1" noChangeAspect="1" noMove="1" noResize="1" noEditPoints="1" noAdjustHandles="1" noChangeArrowheads="1" noChangeShapeType="1" noTextEdit="1"/>
              </p:cNvSpPr>
              <p:nvPr/>
            </p:nvSpPr>
            <p:spPr>
              <a:xfrm>
                <a:off x="405895" y="5530158"/>
                <a:ext cx="3106849" cy="738664"/>
              </a:xfrm>
              <a:prstGeom prst="rect">
                <a:avLst/>
              </a:prstGeom>
              <a:blipFill>
                <a:blip r:embed="rId32"/>
                <a:stretch>
                  <a:fillRect t="-1653" b="-8264"/>
                </a:stretch>
              </a:blipFill>
            </p:spPr>
            <p:txBody>
              <a:bodyPr/>
              <a:lstStyle/>
              <a:p>
                <a:r>
                  <a:rPr lang="en-GB">
                    <a:noFill/>
                  </a:rPr>
                  <a:t> </a:t>
                </a:r>
              </a:p>
            </p:txBody>
          </p:sp>
        </mc:Fallback>
      </mc:AlternateContent>
      <p:cxnSp>
        <p:nvCxnSpPr>
          <p:cNvPr id="118" name="直線矢印コネクタ 117">
            <a:extLst>
              <a:ext uri="{FF2B5EF4-FFF2-40B4-BE49-F238E27FC236}">
                <a16:creationId xmlns:a16="http://schemas.microsoft.com/office/drawing/2014/main" id="{FFFEA5E2-9621-4969-A9E4-01471A1A0055}"/>
              </a:ext>
            </a:extLst>
          </p:cNvPr>
          <p:cNvCxnSpPr>
            <a:cxnSpLocks/>
          </p:cNvCxnSpPr>
          <p:nvPr/>
        </p:nvCxnSpPr>
        <p:spPr>
          <a:xfrm flipH="1" flipV="1">
            <a:off x="876677" y="5285714"/>
            <a:ext cx="571877" cy="2006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75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linds(horizontal)">
                                      <p:cBhvr>
                                        <p:cTn id="20" dur="500"/>
                                        <p:tgtEl>
                                          <p:spTgt spid="4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linds(horizontal)">
                                      <p:cBhvr>
                                        <p:cTn id="23" dur="500"/>
                                        <p:tgtEl>
                                          <p:spTgt spid="6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linds(horizontal)">
                                      <p:cBhvr>
                                        <p:cTn id="26" dur="500"/>
                                        <p:tgtEl>
                                          <p:spTgt spid="6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linds(horizontal)">
                                      <p:cBhvr>
                                        <p:cTn id="29" dur="500"/>
                                        <p:tgtEl>
                                          <p:spTgt spid="6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blinds(horizontal)">
                                      <p:cBhvr>
                                        <p:cTn id="32" dur="500"/>
                                        <p:tgtEl>
                                          <p:spTgt spid="6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blinds(horizontal)">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blinds(horizontal)">
                                      <p:cBhvr>
                                        <p:cTn id="50" dur="500"/>
                                        <p:tgtEl>
                                          <p:spTgt spid="6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blinds(horizontal)">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linds(horizontal)">
                                      <p:cBhvr>
                                        <p:cTn id="60" dur="5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linds(horizontal)">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blinds(horizontal)">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blinds(horizontal)">
                                      <p:cBhvr>
                                        <p:cTn id="75" dur="500"/>
                                        <p:tgtEl>
                                          <p:spTgt spid="46"/>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blinds(horizontal)">
                                      <p:cBhvr>
                                        <p:cTn id="78" dur="500"/>
                                        <p:tgtEl>
                                          <p:spTgt spid="79"/>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blinds(horizontal)">
                                      <p:cBhvr>
                                        <p:cTn id="81" dur="500"/>
                                        <p:tgtEl>
                                          <p:spTgt spid="80"/>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blinds(horizontal)">
                                      <p:cBhvr>
                                        <p:cTn id="84" dur="500"/>
                                        <p:tgtEl>
                                          <p:spTgt spid="81"/>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blinds(horizontal)">
                                      <p:cBhvr>
                                        <p:cTn id="87" dur="500"/>
                                        <p:tgtEl>
                                          <p:spTgt spid="82"/>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blinds(horizontal)">
                                      <p:cBhvr>
                                        <p:cTn id="90" dur="500"/>
                                        <p:tgtEl>
                                          <p:spTgt spid="83"/>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blinds(horizontal)">
                                      <p:cBhvr>
                                        <p:cTn id="93" dur="500"/>
                                        <p:tgtEl>
                                          <p:spTgt spid="84"/>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blinds(horizontal)">
                                      <p:cBhvr>
                                        <p:cTn id="98" dur="500"/>
                                        <p:tgtEl>
                                          <p:spTgt spid="44"/>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nodeType="clickEffect">
                                  <p:stCondLst>
                                    <p:cond delay="0"/>
                                  </p:stCondLst>
                                  <p:childTnLst>
                                    <p:set>
                                      <p:cBhvr>
                                        <p:cTn id="102" dur="1" fill="hold">
                                          <p:stCondLst>
                                            <p:cond delay="0"/>
                                          </p:stCondLst>
                                        </p:cTn>
                                        <p:tgtEl>
                                          <p:spTgt spid="3">
                                            <p:txEl>
                                              <p:pRg st="7" end="7"/>
                                            </p:txEl>
                                          </p:spTgt>
                                        </p:tgtEl>
                                        <p:attrNameLst>
                                          <p:attrName>style.visibility</p:attrName>
                                        </p:attrNameLst>
                                      </p:cBhvr>
                                      <p:to>
                                        <p:strVal val="visible"/>
                                      </p:to>
                                    </p:set>
                                    <p:animEffect transition="in" filter="blinds(horizontal)">
                                      <p:cBhvr>
                                        <p:cTn id="103" dur="500"/>
                                        <p:tgtEl>
                                          <p:spTgt spid="3">
                                            <p:txEl>
                                              <p:pRg st="7" end="7"/>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113"/>
                                        </p:tgtEl>
                                        <p:attrNameLst>
                                          <p:attrName>style.visibility</p:attrName>
                                        </p:attrNameLst>
                                      </p:cBhvr>
                                      <p:to>
                                        <p:strVal val="visible"/>
                                      </p:to>
                                    </p:set>
                                    <p:animEffect transition="in" filter="blinds(horizontal)">
                                      <p:cBhvr>
                                        <p:cTn id="108" dur="500"/>
                                        <p:tgtEl>
                                          <p:spTgt spid="113"/>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blinds(horizontal)">
                                      <p:cBhvr>
                                        <p:cTn id="113" dur="500"/>
                                        <p:tgtEl>
                                          <p:spTgt spid="15"/>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blinds(horizontal)">
                                      <p:cBhvr>
                                        <p:cTn id="118" dur="500"/>
                                        <p:tgtEl>
                                          <p:spTgt spid="74"/>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blinds(horizontal)">
                                      <p:cBhvr>
                                        <p:cTn id="123" dur="500"/>
                                        <p:tgtEl>
                                          <p:spTgt spid="75"/>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blinds(horizontal)">
                                      <p:cBhvr>
                                        <p:cTn id="128" dur="500"/>
                                        <p:tgtEl>
                                          <p:spTgt spid="76"/>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blinds(horizontal)">
                                      <p:cBhvr>
                                        <p:cTn id="133" dur="500"/>
                                        <p:tgtEl>
                                          <p:spTgt spid="77"/>
                                        </p:tgtEl>
                                      </p:cBhvr>
                                    </p:animEffect>
                                  </p:childTnLst>
                                </p:cTn>
                              </p:par>
                            </p:childTnLst>
                          </p:cTn>
                        </p:par>
                      </p:childTnLst>
                    </p:cTn>
                  </p:par>
                  <p:par>
                    <p:cTn id="134" fill="hold">
                      <p:stCondLst>
                        <p:cond delay="indefinite"/>
                      </p:stCondLst>
                      <p:childTnLst>
                        <p:par>
                          <p:cTn id="135" fill="hold">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animEffect transition="in" filter="blinds(horizontal)">
                                      <p:cBhvr>
                                        <p:cTn id="138" dur="500"/>
                                        <p:tgtEl>
                                          <p:spTgt spid="78"/>
                                        </p:tgtEl>
                                      </p:cBhvr>
                                    </p:animEffec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blinds(horizontal)">
                                      <p:cBhvr>
                                        <p:cTn id="143" dur="500"/>
                                        <p:tgtEl>
                                          <p:spTgt spid="100"/>
                                        </p:tgtEl>
                                      </p:cBhvr>
                                    </p:animEffect>
                                  </p:childTnLst>
                                </p:cTn>
                              </p:par>
                              <p:par>
                                <p:cTn id="144" presetID="3" presetClass="entr" presetSubtype="10" fill="hold" grpId="0" nodeType="withEffect">
                                  <p:stCondLst>
                                    <p:cond delay="0"/>
                                  </p:stCondLst>
                                  <p:childTnLst>
                                    <p:set>
                                      <p:cBhvr>
                                        <p:cTn id="145" dur="1" fill="hold">
                                          <p:stCondLst>
                                            <p:cond delay="0"/>
                                          </p:stCondLst>
                                        </p:cTn>
                                        <p:tgtEl>
                                          <p:spTgt spid="107"/>
                                        </p:tgtEl>
                                        <p:attrNameLst>
                                          <p:attrName>style.visibility</p:attrName>
                                        </p:attrNameLst>
                                      </p:cBhvr>
                                      <p:to>
                                        <p:strVal val="visible"/>
                                      </p:to>
                                    </p:set>
                                    <p:animEffect transition="in" filter="blinds(horizontal)">
                                      <p:cBhvr>
                                        <p:cTn id="146" dur="500"/>
                                        <p:tgtEl>
                                          <p:spTgt spid="107"/>
                                        </p:tgtEl>
                                      </p:cBhvr>
                                    </p:animEffect>
                                  </p:childTnLst>
                                </p:cTn>
                              </p:par>
                              <p:par>
                                <p:cTn id="147" presetID="3" presetClass="entr" presetSubtype="10" fill="hold" grpId="0" nodeType="withEffect">
                                  <p:stCondLst>
                                    <p:cond delay="0"/>
                                  </p:stCondLst>
                                  <p:childTnLst>
                                    <p:set>
                                      <p:cBhvr>
                                        <p:cTn id="148" dur="1" fill="hold">
                                          <p:stCondLst>
                                            <p:cond delay="0"/>
                                          </p:stCondLst>
                                        </p:cTn>
                                        <p:tgtEl>
                                          <p:spTgt spid="108"/>
                                        </p:tgtEl>
                                        <p:attrNameLst>
                                          <p:attrName>style.visibility</p:attrName>
                                        </p:attrNameLst>
                                      </p:cBhvr>
                                      <p:to>
                                        <p:strVal val="visible"/>
                                      </p:to>
                                    </p:set>
                                    <p:animEffect transition="in" filter="blinds(horizontal)">
                                      <p:cBhvr>
                                        <p:cTn id="149" dur="500"/>
                                        <p:tgtEl>
                                          <p:spTgt spid="108"/>
                                        </p:tgtEl>
                                      </p:cBhvr>
                                    </p:animEffect>
                                  </p:childTnLst>
                                </p:cTn>
                              </p:par>
                              <p:par>
                                <p:cTn id="150" presetID="3" presetClass="entr" presetSubtype="10" fill="hold" grpId="0" nodeType="withEffect">
                                  <p:stCondLst>
                                    <p:cond delay="0"/>
                                  </p:stCondLst>
                                  <p:childTnLst>
                                    <p:set>
                                      <p:cBhvr>
                                        <p:cTn id="151" dur="1" fill="hold">
                                          <p:stCondLst>
                                            <p:cond delay="0"/>
                                          </p:stCondLst>
                                        </p:cTn>
                                        <p:tgtEl>
                                          <p:spTgt spid="109"/>
                                        </p:tgtEl>
                                        <p:attrNameLst>
                                          <p:attrName>style.visibility</p:attrName>
                                        </p:attrNameLst>
                                      </p:cBhvr>
                                      <p:to>
                                        <p:strVal val="visible"/>
                                      </p:to>
                                    </p:set>
                                    <p:animEffect transition="in" filter="blinds(horizontal)">
                                      <p:cBhvr>
                                        <p:cTn id="152" dur="500"/>
                                        <p:tgtEl>
                                          <p:spTgt spid="109"/>
                                        </p:tgtEl>
                                      </p:cBhvr>
                                    </p:animEffect>
                                  </p:childTnLst>
                                </p:cTn>
                              </p:par>
                              <p:par>
                                <p:cTn id="153" presetID="3" presetClass="entr" presetSubtype="10" fill="hold" grpId="0" nodeType="withEffect">
                                  <p:stCondLst>
                                    <p:cond delay="0"/>
                                  </p:stCondLst>
                                  <p:childTnLst>
                                    <p:set>
                                      <p:cBhvr>
                                        <p:cTn id="154" dur="1" fill="hold">
                                          <p:stCondLst>
                                            <p:cond delay="0"/>
                                          </p:stCondLst>
                                        </p:cTn>
                                        <p:tgtEl>
                                          <p:spTgt spid="110"/>
                                        </p:tgtEl>
                                        <p:attrNameLst>
                                          <p:attrName>style.visibility</p:attrName>
                                        </p:attrNameLst>
                                      </p:cBhvr>
                                      <p:to>
                                        <p:strVal val="visible"/>
                                      </p:to>
                                    </p:set>
                                    <p:animEffect transition="in" filter="blinds(horizontal)">
                                      <p:cBhvr>
                                        <p:cTn id="155" dur="500"/>
                                        <p:tgtEl>
                                          <p:spTgt spid="110"/>
                                        </p:tgtEl>
                                      </p:cBhvr>
                                    </p:animEffect>
                                  </p:childTnLst>
                                </p:cTn>
                              </p:par>
                              <p:par>
                                <p:cTn id="156" presetID="3" presetClass="entr" presetSubtype="10" fill="hold" grpId="0" nodeType="withEffect">
                                  <p:stCondLst>
                                    <p:cond delay="0"/>
                                  </p:stCondLst>
                                  <p:childTnLst>
                                    <p:set>
                                      <p:cBhvr>
                                        <p:cTn id="157" dur="1" fill="hold">
                                          <p:stCondLst>
                                            <p:cond delay="0"/>
                                          </p:stCondLst>
                                        </p:cTn>
                                        <p:tgtEl>
                                          <p:spTgt spid="111"/>
                                        </p:tgtEl>
                                        <p:attrNameLst>
                                          <p:attrName>style.visibility</p:attrName>
                                        </p:attrNameLst>
                                      </p:cBhvr>
                                      <p:to>
                                        <p:strVal val="visible"/>
                                      </p:to>
                                    </p:set>
                                    <p:animEffect transition="in" filter="blinds(horizontal)">
                                      <p:cBhvr>
                                        <p:cTn id="158" dur="500"/>
                                        <p:tgtEl>
                                          <p:spTgt spid="111"/>
                                        </p:tgtEl>
                                      </p:cBhvr>
                                    </p:animEffect>
                                  </p:childTnLst>
                                </p:cTn>
                              </p:par>
                              <p:par>
                                <p:cTn id="159" presetID="3" presetClass="entr" presetSubtype="10" fill="hold" grpId="0" nodeType="withEffect">
                                  <p:stCondLst>
                                    <p:cond delay="0"/>
                                  </p:stCondLst>
                                  <p:childTnLst>
                                    <p:set>
                                      <p:cBhvr>
                                        <p:cTn id="160" dur="1" fill="hold">
                                          <p:stCondLst>
                                            <p:cond delay="0"/>
                                          </p:stCondLst>
                                        </p:cTn>
                                        <p:tgtEl>
                                          <p:spTgt spid="112"/>
                                        </p:tgtEl>
                                        <p:attrNameLst>
                                          <p:attrName>style.visibility</p:attrName>
                                        </p:attrNameLst>
                                      </p:cBhvr>
                                      <p:to>
                                        <p:strVal val="visible"/>
                                      </p:to>
                                    </p:set>
                                    <p:animEffect transition="in" filter="blinds(horizontal)">
                                      <p:cBhvr>
                                        <p:cTn id="161" dur="500"/>
                                        <p:tgtEl>
                                          <p:spTgt spid="112"/>
                                        </p:tgtEl>
                                      </p:cBhvr>
                                    </p:animEffect>
                                  </p:childTnLst>
                                </p:cTn>
                              </p:par>
                            </p:childTnLst>
                          </p:cTn>
                        </p:par>
                      </p:childTnLst>
                    </p:cTn>
                  </p:par>
                  <p:par>
                    <p:cTn id="162" fill="hold">
                      <p:stCondLst>
                        <p:cond delay="indefinite"/>
                      </p:stCondLst>
                      <p:childTnLst>
                        <p:par>
                          <p:cTn id="163" fill="hold">
                            <p:stCondLst>
                              <p:cond delay="0"/>
                            </p:stCondLst>
                            <p:childTnLst>
                              <p:par>
                                <p:cTn id="164" presetID="3" presetClass="entr" presetSubtype="10" fill="hold" grpId="0" nodeType="click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blinds(horizontal)">
                                      <p:cBhvr>
                                        <p:cTn id="166" dur="500"/>
                                        <p:tgtEl>
                                          <p:spTgt spid="99"/>
                                        </p:tgtEl>
                                      </p:cBhvr>
                                    </p:animEffect>
                                  </p:childTnLst>
                                </p:cTn>
                              </p:par>
                            </p:childTnLst>
                          </p:cTn>
                        </p:par>
                      </p:childTnLst>
                    </p:cTn>
                  </p:par>
                  <p:par>
                    <p:cTn id="167" fill="hold">
                      <p:stCondLst>
                        <p:cond delay="indefinite"/>
                      </p:stCondLst>
                      <p:childTnLst>
                        <p:par>
                          <p:cTn id="168" fill="hold">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101"/>
                                        </p:tgtEl>
                                        <p:attrNameLst>
                                          <p:attrName>style.visibility</p:attrName>
                                        </p:attrNameLst>
                                      </p:cBhvr>
                                      <p:to>
                                        <p:strVal val="visible"/>
                                      </p:to>
                                    </p:set>
                                    <p:animEffect transition="in" filter="blinds(horizontal)">
                                      <p:cBhvr>
                                        <p:cTn id="171" dur="500"/>
                                        <p:tgtEl>
                                          <p:spTgt spid="101"/>
                                        </p:tgtEl>
                                      </p:cBhvr>
                                    </p:animEffec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102"/>
                                        </p:tgtEl>
                                        <p:attrNameLst>
                                          <p:attrName>style.visibility</p:attrName>
                                        </p:attrNameLst>
                                      </p:cBhvr>
                                      <p:to>
                                        <p:strVal val="visible"/>
                                      </p:to>
                                    </p:set>
                                    <p:animEffect transition="in" filter="blinds(horizontal)">
                                      <p:cBhvr>
                                        <p:cTn id="176" dur="500"/>
                                        <p:tgtEl>
                                          <p:spTgt spid="102"/>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103"/>
                                        </p:tgtEl>
                                        <p:attrNameLst>
                                          <p:attrName>style.visibility</p:attrName>
                                        </p:attrNameLst>
                                      </p:cBhvr>
                                      <p:to>
                                        <p:strVal val="visible"/>
                                      </p:to>
                                    </p:set>
                                    <p:animEffect transition="in" filter="blinds(horizontal)">
                                      <p:cBhvr>
                                        <p:cTn id="181" dur="500"/>
                                        <p:tgtEl>
                                          <p:spTgt spid="103"/>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104"/>
                                        </p:tgtEl>
                                        <p:attrNameLst>
                                          <p:attrName>style.visibility</p:attrName>
                                        </p:attrNameLst>
                                      </p:cBhvr>
                                      <p:to>
                                        <p:strVal val="visible"/>
                                      </p:to>
                                    </p:set>
                                    <p:animEffect transition="in" filter="blinds(horizontal)">
                                      <p:cBhvr>
                                        <p:cTn id="186" dur="500"/>
                                        <p:tgtEl>
                                          <p:spTgt spid="104"/>
                                        </p:tgtEl>
                                      </p:cBhvr>
                                    </p:animEffect>
                                  </p:childTnLst>
                                </p:cTn>
                              </p:par>
                            </p:childTnLst>
                          </p:cTn>
                        </p:par>
                      </p:childTnLst>
                    </p:cTn>
                  </p:par>
                  <p:par>
                    <p:cTn id="187" fill="hold">
                      <p:stCondLst>
                        <p:cond delay="indefinite"/>
                      </p:stCondLst>
                      <p:childTnLst>
                        <p:par>
                          <p:cTn id="188" fill="hold">
                            <p:stCondLst>
                              <p:cond delay="0"/>
                            </p:stCondLst>
                            <p:childTnLst>
                              <p:par>
                                <p:cTn id="189" presetID="3" presetClass="entr" presetSubtype="10" fill="hold" grpId="0" nodeType="clickEffect">
                                  <p:stCondLst>
                                    <p:cond delay="0"/>
                                  </p:stCondLst>
                                  <p:childTnLst>
                                    <p:set>
                                      <p:cBhvr>
                                        <p:cTn id="190" dur="1" fill="hold">
                                          <p:stCondLst>
                                            <p:cond delay="0"/>
                                          </p:stCondLst>
                                        </p:cTn>
                                        <p:tgtEl>
                                          <p:spTgt spid="105"/>
                                        </p:tgtEl>
                                        <p:attrNameLst>
                                          <p:attrName>style.visibility</p:attrName>
                                        </p:attrNameLst>
                                      </p:cBhvr>
                                      <p:to>
                                        <p:strVal val="visible"/>
                                      </p:to>
                                    </p:set>
                                    <p:animEffect transition="in" filter="blinds(horizontal)">
                                      <p:cBhvr>
                                        <p:cTn id="191" dur="500"/>
                                        <p:tgtEl>
                                          <p:spTgt spid="105"/>
                                        </p:tgtEl>
                                      </p:cBhvr>
                                    </p:animEffect>
                                  </p:childTnLst>
                                </p:cTn>
                              </p:par>
                            </p:childTnLst>
                          </p:cTn>
                        </p:par>
                      </p:childTnLst>
                    </p:cTn>
                  </p:par>
                  <p:par>
                    <p:cTn id="192" fill="hold">
                      <p:stCondLst>
                        <p:cond delay="indefinite"/>
                      </p:stCondLst>
                      <p:childTnLst>
                        <p:par>
                          <p:cTn id="193" fill="hold">
                            <p:stCondLst>
                              <p:cond delay="0"/>
                            </p:stCondLst>
                            <p:childTnLst>
                              <p:par>
                                <p:cTn id="194" presetID="3" presetClass="entr" presetSubtype="10" fill="hold" grpId="0" nodeType="clickEffect">
                                  <p:stCondLst>
                                    <p:cond delay="0"/>
                                  </p:stCondLst>
                                  <p:childTnLst>
                                    <p:set>
                                      <p:cBhvr>
                                        <p:cTn id="195" dur="1" fill="hold">
                                          <p:stCondLst>
                                            <p:cond delay="0"/>
                                          </p:stCondLst>
                                        </p:cTn>
                                        <p:tgtEl>
                                          <p:spTgt spid="106"/>
                                        </p:tgtEl>
                                        <p:attrNameLst>
                                          <p:attrName>style.visibility</p:attrName>
                                        </p:attrNameLst>
                                      </p:cBhvr>
                                      <p:to>
                                        <p:strVal val="visible"/>
                                      </p:to>
                                    </p:set>
                                    <p:animEffect transition="in" filter="blinds(horizontal)">
                                      <p:cBhvr>
                                        <p:cTn id="196" dur="500"/>
                                        <p:tgtEl>
                                          <p:spTgt spid="106"/>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ntr" presetSubtype="10" fill="hold" grpId="0" nodeType="click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blinds(horizontal)">
                                      <p:cBhvr>
                                        <p:cTn id="201" dur="500"/>
                                        <p:tgtEl>
                                          <p:spTgt spid="114"/>
                                        </p:tgtEl>
                                      </p:cBhvr>
                                    </p:animEffect>
                                  </p:childTnLst>
                                </p:cTn>
                              </p:par>
                            </p:childTnLst>
                          </p:cTn>
                        </p:par>
                      </p:childTnLst>
                    </p:cTn>
                  </p:par>
                  <p:par>
                    <p:cTn id="202" fill="hold">
                      <p:stCondLst>
                        <p:cond delay="indefinite"/>
                      </p:stCondLst>
                      <p:childTnLst>
                        <p:par>
                          <p:cTn id="203" fill="hold">
                            <p:stCondLst>
                              <p:cond delay="0"/>
                            </p:stCondLst>
                            <p:childTnLst>
                              <p:par>
                                <p:cTn id="204" presetID="3" presetClass="entr" presetSubtype="10" fill="hold" nodeType="click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blinds(horizontal)">
                                      <p:cBhvr>
                                        <p:cTn id="206" dur="500"/>
                                        <p:tgtEl>
                                          <p:spTgt spid="115"/>
                                        </p:tgtEl>
                                      </p:cBhvr>
                                    </p:animEffect>
                                  </p:childTnLst>
                                </p:cTn>
                              </p:par>
                              <p:par>
                                <p:cTn id="207" presetID="3" presetClass="entr" presetSubtype="10" fill="hold" grpId="0" nodeType="withEffect">
                                  <p:stCondLst>
                                    <p:cond delay="0"/>
                                  </p:stCondLst>
                                  <p:childTnLst>
                                    <p:set>
                                      <p:cBhvr>
                                        <p:cTn id="208" dur="1" fill="hold">
                                          <p:stCondLst>
                                            <p:cond delay="0"/>
                                          </p:stCondLst>
                                        </p:cTn>
                                        <p:tgtEl>
                                          <p:spTgt spid="17"/>
                                        </p:tgtEl>
                                        <p:attrNameLst>
                                          <p:attrName>style.visibility</p:attrName>
                                        </p:attrNameLst>
                                      </p:cBhvr>
                                      <p:to>
                                        <p:strVal val="visible"/>
                                      </p:to>
                                    </p:set>
                                    <p:animEffect transition="in" filter="blinds(horizontal)">
                                      <p:cBhvr>
                                        <p:cTn id="209" dur="500"/>
                                        <p:tgtEl>
                                          <p:spTgt spid="17"/>
                                        </p:tgtEl>
                                      </p:cBhvr>
                                    </p:animEffect>
                                  </p:childTnLst>
                                </p:cTn>
                              </p:par>
                            </p:childTnLst>
                          </p:cTn>
                        </p:par>
                      </p:childTnLst>
                    </p:cTn>
                  </p:par>
                  <p:par>
                    <p:cTn id="210" fill="hold">
                      <p:stCondLst>
                        <p:cond delay="indefinite"/>
                      </p:stCondLst>
                      <p:childTnLst>
                        <p:par>
                          <p:cTn id="211" fill="hold">
                            <p:stCondLst>
                              <p:cond delay="0"/>
                            </p:stCondLst>
                            <p:childTnLst>
                              <p:par>
                                <p:cTn id="212" presetID="3" presetClass="exit" presetSubtype="10" fill="hold" grpId="1" nodeType="clickEffect">
                                  <p:stCondLst>
                                    <p:cond delay="0"/>
                                  </p:stCondLst>
                                  <p:childTnLst>
                                    <p:animEffect transition="out" filter="blinds(horizontal)">
                                      <p:cBhvr>
                                        <p:cTn id="213" dur="500"/>
                                        <p:tgtEl>
                                          <p:spTgt spid="113"/>
                                        </p:tgtEl>
                                      </p:cBhvr>
                                    </p:animEffect>
                                    <p:set>
                                      <p:cBhvr>
                                        <p:cTn id="214" dur="1" fill="hold">
                                          <p:stCondLst>
                                            <p:cond delay="499"/>
                                          </p:stCondLst>
                                        </p:cTn>
                                        <p:tgtEl>
                                          <p:spTgt spid="113"/>
                                        </p:tgtEl>
                                        <p:attrNameLst>
                                          <p:attrName>style.visibility</p:attrName>
                                        </p:attrNameLst>
                                      </p:cBhvr>
                                      <p:to>
                                        <p:strVal val="hidden"/>
                                      </p:to>
                                    </p:set>
                                  </p:childTnLst>
                                </p:cTn>
                              </p:par>
                              <p:par>
                                <p:cTn id="215" presetID="3" presetClass="entr" presetSubtype="10" fill="hold" grpId="0" nodeType="withEffect">
                                  <p:stCondLst>
                                    <p:cond delay="0"/>
                                  </p:stCondLst>
                                  <p:childTnLst>
                                    <p:set>
                                      <p:cBhvr>
                                        <p:cTn id="216" dur="1" fill="hold">
                                          <p:stCondLst>
                                            <p:cond delay="0"/>
                                          </p:stCondLst>
                                        </p:cTn>
                                        <p:tgtEl>
                                          <p:spTgt spid="116"/>
                                        </p:tgtEl>
                                        <p:attrNameLst>
                                          <p:attrName>style.visibility</p:attrName>
                                        </p:attrNameLst>
                                      </p:cBhvr>
                                      <p:to>
                                        <p:strVal val="visible"/>
                                      </p:to>
                                    </p:set>
                                    <p:animEffect transition="in" filter="blinds(horizontal)">
                                      <p:cBhvr>
                                        <p:cTn id="217" dur="500"/>
                                        <p:tgtEl>
                                          <p:spTgt spid="116"/>
                                        </p:tgtEl>
                                      </p:cBhvr>
                                    </p:animEffect>
                                  </p:childTnLst>
                                </p:cTn>
                              </p:par>
                            </p:childTnLst>
                          </p:cTn>
                        </p:par>
                      </p:childTnLst>
                    </p:cTn>
                  </p:par>
                  <p:par>
                    <p:cTn id="218" fill="hold">
                      <p:stCondLst>
                        <p:cond delay="indefinite"/>
                      </p:stCondLst>
                      <p:childTnLst>
                        <p:par>
                          <p:cTn id="219" fill="hold">
                            <p:stCondLst>
                              <p:cond delay="0"/>
                            </p:stCondLst>
                            <p:childTnLst>
                              <p:par>
                                <p:cTn id="220" presetID="3" presetClass="entr" presetSubtype="10" fill="hold" grpId="0" nodeType="clickEffect">
                                  <p:stCondLst>
                                    <p:cond delay="0"/>
                                  </p:stCondLst>
                                  <p:childTnLst>
                                    <p:set>
                                      <p:cBhvr>
                                        <p:cTn id="221" dur="1" fill="hold">
                                          <p:stCondLst>
                                            <p:cond delay="0"/>
                                          </p:stCondLst>
                                        </p:cTn>
                                        <p:tgtEl>
                                          <p:spTgt spid="35"/>
                                        </p:tgtEl>
                                        <p:attrNameLst>
                                          <p:attrName>style.visibility</p:attrName>
                                        </p:attrNameLst>
                                      </p:cBhvr>
                                      <p:to>
                                        <p:strVal val="visible"/>
                                      </p:to>
                                    </p:set>
                                    <p:animEffect transition="in" filter="blinds(horizontal)">
                                      <p:cBhvr>
                                        <p:cTn id="222" dur="500"/>
                                        <p:tgtEl>
                                          <p:spTgt spid="35"/>
                                        </p:tgtEl>
                                      </p:cBhvr>
                                    </p:animEffect>
                                  </p:childTnLst>
                                </p:cTn>
                              </p:par>
                            </p:childTnLst>
                          </p:cTn>
                        </p:par>
                      </p:childTnLst>
                    </p:cTn>
                  </p:par>
                  <p:par>
                    <p:cTn id="223" fill="hold">
                      <p:stCondLst>
                        <p:cond delay="indefinite"/>
                      </p:stCondLst>
                      <p:childTnLst>
                        <p:par>
                          <p:cTn id="224" fill="hold">
                            <p:stCondLst>
                              <p:cond delay="0"/>
                            </p:stCondLst>
                            <p:childTnLst>
                              <p:par>
                                <p:cTn id="225" presetID="3" presetClass="entr" presetSubtype="10" fill="hold" grpId="0" nodeType="clickEffect">
                                  <p:stCondLst>
                                    <p:cond delay="0"/>
                                  </p:stCondLst>
                                  <p:childTnLst>
                                    <p:set>
                                      <p:cBhvr>
                                        <p:cTn id="226" dur="1" fill="hold">
                                          <p:stCondLst>
                                            <p:cond delay="0"/>
                                          </p:stCondLst>
                                        </p:cTn>
                                        <p:tgtEl>
                                          <p:spTgt spid="117"/>
                                        </p:tgtEl>
                                        <p:attrNameLst>
                                          <p:attrName>style.visibility</p:attrName>
                                        </p:attrNameLst>
                                      </p:cBhvr>
                                      <p:to>
                                        <p:strVal val="visible"/>
                                      </p:to>
                                    </p:set>
                                    <p:animEffect transition="in" filter="blinds(horizontal)">
                                      <p:cBhvr>
                                        <p:cTn id="227" dur="500"/>
                                        <p:tgtEl>
                                          <p:spTgt spid="117"/>
                                        </p:tgtEl>
                                      </p:cBhvr>
                                    </p:animEffect>
                                  </p:childTnLst>
                                </p:cTn>
                              </p:par>
                              <p:par>
                                <p:cTn id="228" presetID="3" presetClass="entr" presetSubtype="10" fill="hold" nodeType="withEffect">
                                  <p:stCondLst>
                                    <p:cond delay="0"/>
                                  </p:stCondLst>
                                  <p:childTnLst>
                                    <p:set>
                                      <p:cBhvr>
                                        <p:cTn id="229" dur="1" fill="hold">
                                          <p:stCondLst>
                                            <p:cond delay="0"/>
                                          </p:stCondLst>
                                        </p:cTn>
                                        <p:tgtEl>
                                          <p:spTgt spid="118"/>
                                        </p:tgtEl>
                                        <p:attrNameLst>
                                          <p:attrName>style.visibility</p:attrName>
                                        </p:attrNameLst>
                                      </p:cBhvr>
                                      <p:to>
                                        <p:strVal val="visible"/>
                                      </p:to>
                                    </p:set>
                                    <p:animEffect transition="in" filter="blinds(horizontal)">
                                      <p:cBhvr>
                                        <p:cTn id="23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4" grpId="0"/>
      <p:bldP spid="46" grpId="0" animBg="1"/>
      <p:bldP spid="15" grpId="0"/>
      <p:bldP spid="47" grpId="0" animBg="1"/>
      <p:bldP spid="48" grpId="0"/>
      <p:bldP spid="60" grpId="0" animBg="1"/>
      <p:bldP spid="61" grpId="0"/>
      <p:bldP spid="62" grpId="0" animBg="1"/>
      <p:bldP spid="63" grpId="0"/>
      <p:bldP spid="64" grpId="0" animBg="1"/>
      <p:bldP spid="65" grpId="0"/>
      <p:bldP spid="66" grpId="0" animBg="1"/>
      <p:bldP spid="67" grpId="0"/>
      <p:bldP spid="68" grpId="0" animBg="1"/>
      <p:bldP spid="69" grpId="0"/>
      <p:bldP spid="74" grpId="0"/>
      <p:bldP spid="75" grpId="0"/>
      <p:bldP spid="76" grpId="0"/>
      <p:bldP spid="77" grpId="0"/>
      <p:bldP spid="78" grpId="0"/>
      <p:bldP spid="79" grpId="0" animBg="1"/>
      <p:bldP spid="80" grpId="0" animBg="1"/>
      <p:bldP spid="81" grpId="0" animBg="1"/>
      <p:bldP spid="82" grpId="0" animBg="1"/>
      <p:bldP spid="83" grpId="0" animBg="1"/>
      <p:bldP spid="84" grpId="0" animBg="1"/>
      <p:bldP spid="99" grpId="0"/>
      <p:bldP spid="100" grpId="0" animBg="1"/>
      <p:bldP spid="101" grpId="0"/>
      <p:bldP spid="102" grpId="0"/>
      <p:bldP spid="103" grpId="0"/>
      <p:bldP spid="104" grpId="0"/>
      <p:bldP spid="105" grpId="0"/>
      <p:bldP spid="106" grpId="0"/>
      <p:bldP spid="107" grpId="0" animBg="1"/>
      <p:bldP spid="108" grpId="0" animBg="1"/>
      <p:bldP spid="109" grpId="0" animBg="1"/>
      <p:bldP spid="110" grpId="0" animBg="1"/>
      <p:bldP spid="111" grpId="0" animBg="1"/>
      <p:bldP spid="112" grpId="0" animBg="1"/>
      <p:bldP spid="113" grpId="0" animBg="1"/>
      <p:bldP spid="113" grpId="1" animBg="1"/>
      <p:bldP spid="114" grpId="0"/>
      <p:bldP spid="17" grpId="0"/>
      <p:bldP spid="116" grpId="0" animBg="1"/>
      <p:bldP spid="35" grpId="0"/>
      <p:bldP spid="1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now we need to rewrite this…</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AAC5960-9614-46E2-B113-9A351AB59089}"/>
                  </a:ext>
                </a:extLst>
              </p:cNvPr>
              <p:cNvSpPr txBox="1"/>
              <p:nvPr/>
            </p:nvSpPr>
            <p:spPr>
              <a:xfrm>
                <a:off x="647323" y="3816036"/>
                <a:ext cx="2768194"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d>
                                <m:dPr>
                                  <m:ctrlPr>
                                    <a:rPr lang="en-GB" sz="1600" i="1">
                                      <a:latin typeface="Cambria Math" panose="02040503050406030204" pitchFamily="18" charset="0"/>
                                    </a:rPr>
                                  </m:ctrlPr>
                                </m:dPr>
                                <m:e>
                                  <m:m>
                                    <m:mPr>
                                      <m:mcs>
                                        <m:mc>
                                          <m:mcPr>
                                            <m:count m:val="1"/>
                                            <m:mcJc m:val="center"/>
                                          </m:mcPr>
                                        </m:mc>
                                      </m:mcs>
                                      <m:ctrlPr>
                                        <a:rPr lang="en-GB" sz="1600" i="1">
                                          <a:latin typeface="Cambria Math" panose="02040503050406030204" pitchFamily="18" charset="0"/>
                                        </a:rPr>
                                      </m:ctrlPr>
                                    </m:mPr>
                                    <m:mr>
                                      <m:e>
                                        <m:r>
                                          <m:rPr>
                                            <m:brk m:alnAt="7"/>
                                          </m:rPr>
                                          <a:rPr lang="en-US" sz="1600" i="1">
                                            <a:latin typeface="Cambria Math" panose="02040503050406030204" pitchFamily="18" charset="0"/>
                                          </a:rPr>
                                          <m:t>𝑛</m:t>
                                        </m:r>
                                      </m:e>
                                    </m:mr>
                                    <m:mr>
                                      <m:e>
                                        <m:r>
                                          <a:rPr lang="en-US" sz="1600" i="1">
                                            <a:latin typeface="Cambria Math" panose="02040503050406030204" pitchFamily="18" charset="0"/>
                                          </a:rPr>
                                          <m:t>𝑥</m:t>
                                        </m:r>
                                      </m:e>
                                    </m:mr>
                                  </m:m>
                                </m:e>
                              </m:d>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e>
                          </m:d>
                        </m:e>
                      </m:nary>
                    </m:oMath>
                  </m:oMathPara>
                </a14:m>
                <a:endParaRPr lang="en-GB" sz="1600" dirty="0"/>
              </a:p>
            </p:txBody>
          </p:sp>
        </mc:Choice>
        <mc:Fallback xmlns="">
          <p:sp>
            <p:nvSpPr>
              <p:cNvPr id="35" name="テキスト ボックス 34">
                <a:extLst>
                  <a:ext uri="{FF2B5EF4-FFF2-40B4-BE49-F238E27FC236}">
                    <a16:creationId xmlns:a16="http://schemas.microsoft.com/office/drawing/2014/main" id="{DAAC5960-9614-46E2-B113-9A351AB59089}"/>
                  </a:ext>
                </a:extLst>
              </p:cNvPr>
              <p:cNvSpPr txBox="1">
                <a:spLocks noRot="1" noChangeAspect="1" noMove="1" noResize="1" noEditPoints="1" noAdjustHandles="1" noChangeArrowheads="1" noChangeShapeType="1" noTextEdit="1"/>
              </p:cNvSpPr>
              <p:nvPr/>
            </p:nvSpPr>
            <p:spPr>
              <a:xfrm>
                <a:off x="647323" y="3816036"/>
                <a:ext cx="2768194" cy="672428"/>
              </a:xfrm>
              <a:prstGeom prst="rect">
                <a:avLst/>
              </a:prstGeom>
              <a:blipFill>
                <a:blip r:embed="rId5"/>
                <a:stretch>
                  <a:fillRect b="-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p:sp>
        <p:nvSpPr>
          <p:cNvPr id="5" name="テキスト ボックス 4">
            <a:extLst>
              <a:ext uri="{FF2B5EF4-FFF2-40B4-BE49-F238E27FC236}">
                <a16:creationId xmlns:a16="http://schemas.microsoft.com/office/drawing/2014/main" id="{EFE23F35-FA32-4B90-8169-727532B3BA19}"/>
              </a:ext>
            </a:extLst>
          </p:cNvPr>
          <p:cNvSpPr txBox="1"/>
          <p:nvPr/>
        </p:nvSpPr>
        <p:spPr>
          <a:xfrm>
            <a:off x="4472588" y="1555964"/>
            <a:ext cx="4236846" cy="523220"/>
          </a:xfrm>
          <a:prstGeom prst="rect">
            <a:avLst/>
          </a:prstGeom>
          <a:noFill/>
        </p:spPr>
        <p:txBody>
          <a:bodyPr wrap="square" rtlCol="0">
            <a:spAutoFit/>
          </a:bodyPr>
          <a:lstStyle/>
          <a:p>
            <a:pPr algn="ctr"/>
            <a:r>
              <a:rPr lang="en-US" sz="1400" dirty="0">
                <a:latin typeface="Comic Sans MS" panose="030F0702030302020204" pitchFamily="66" charset="0"/>
              </a:rPr>
              <a:t>You hopefully also remember the following from year 12 (Binomial expansion </a:t>
            </a:r>
            <a:r>
              <a:rPr lang="en-US" sz="1400" dirty="0" err="1">
                <a:latin typeface="Comic Sans MS" panose="030F0702030302020204" pitchFamily="66" charset="0"/>
              </a:rPr>
              <a:t>powerpoint</a:t>
            </a:r>
            <a:r>
              <a:rPr lang="en-US" sz="1400" dirty="0">
                <a:latin typeface="Comic Sans MS" panose="030F0702030302020204" pitchFamily="66" charset="0"/>
              </a:rPr>
              <a:t>)</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9C585C99-FE82-44FC-8439-B8E6001AE179}"/>
                  </a:ext>
                </a:extLst>
              </p:cNvPr>
              <p:cNvSpPr txBox="1"/>
              <p:nvPr/>
            </p:nvSpPr>
            <p:spPr>
              <a:xfrm>
                <a:off x="5767115" y="2178823"/>
                <a:ext cx="1720023" cy="557781"/>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m>
                            <m:mPr>
                              <m:mcs>
                                <m:mc>
                                  <m:mcPr>
                                    <m:count m:val="1"/>
                                    <m:mcJc m:val="center"/>
                                  </m:mcPr>
                                </m:mc>
                              </m:mcs>
                              <m:ctrlPr>
                                <a:rPr lang="en-US" b="0" i="1" smtClean="0">
                                  <a:solidFill>
                                    <a:schemeClr val="tx1"/>
                                  </a:solidFill>
                                  <a:latin typeface="Cambria Math" panose="02040503050406030204" pitchFamily="18" charset="0"/>
                                </a:rPr>
                              </m:ctrlPr>
                            </m:mPr>
                            <m:mr>
                              <m:e>
                                <m:r>
                                  <m:rPr>
                                    <m:brk m:alnAt="7"/>
                                  </m:rPr>
                                  <a:rPr lang="en-US" b="0" i="1" smtClean="0">
                                    <a:solidFill>
                                      <a:schemeClr val="tx1"/>
                                    </a:solidFill>
                                    <a:latin typeface="Cambria Math" panose="02040503050406030204" pitchFamily="18" charset="0"/>
                                  </a:rPr>
                                  <m:t>𝑛</m:t>
                                </m:r>
                              </m:e>
                            </m:mr>
                            <m:mr>
                              <m:e>
                                <m:r>
                                  <a:rPr lang="en-US" b="0" i="1" smtClean="0">
                                    <a:solidFill>
                                      <a:schemeClr val="tx1"/>
                                    </a:solidFill>
                                    <a:latin typeface="Cambria Math" panose="02040503050406030204" pitchFamily="18" charset="0"/>
                                  </a:rPr>
                                  <m:t>𝑟</m:t>
                                </m:r>
                              </m:e>
                            </m:mr>
                          </m:m>
                        </m:e>
                      </m: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𝑛</m:t>
                          </m:r>
                          <m:r>
                            <a:rPr lang="en-US" i="1">
                              <a:solidFill>
                                <a:schemeClr val="tx1"/>
                              </a:solidFill>
                              <a:latin typeface="Cambria Math" panose="02040503050406030204" pitchFamily="18" charset="0"/>
                            </a:rPr>
                            <m:t>!</m:t>
                          </m:r>
                        </m:num>
                        <m:den>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den>
                      </m:f>
                    </m:oMath>
                  </m:oMathPara>
                </a14:m>
                <a:endParaRPr lang="en-GB" dirty="0">
                  <a:solidFill>
                    <a:schemeClr val="tx1"/>
                  </a:solidFill>
                </a:endParaRPr>
              </a:p>
            </p:txBody>
          </p:sp>
        </mc:Choice>
        <mc:Fallback xmlns="">
          <p:sp>
            <p:nvSpPr>
              <p:cNvPr id="11" name="テキスト ボックス 10">
                <a:extLst>
                  <a:ext uri="{FF2B5EF4-FFF2-40B4-BE49-F238E27FC236}">
                    <a16:creationId xmlns:a16="http://schemas.microsoft.com/office/drawing/2014/main" id="{9C585C99-FE82-44FC-8439-B8E6001AE179}"/>
                  </a:ext>
                </a:extLst>
              </p:cNvPr>
              <p:cNvSpPr txBox="1">
                <a:spLocks noRot="1" noChangeAspect="1" noMove="1" noResize="1" noEditPoints="1" noAdjustHandles="1" noChangeArrowheads="1" noChangeShapeType="1" noTextEdit="1"/>
              </p:cNvSpPr>
              <p:nvPr/>
            </p:nvSpPr>
            <p:spPr>
              <a:xfrm>
                <a:off x="5767115" y="2178823"/>
                <a:ext cx="1720023" cy="557781"/>
              </a:xfrm>
              <a:prstGeom prst="rect">
                <a:avLst/>
              </a:prstGeom>
              <a:blipFill>
                <a:blip r:embed="rId7"/>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A983A162-6F1E-4786-B3E0-5DB8EC7EF559}"/>
                  </a:ext>
                </a:extLst>
              </p:cNvPr>
              <p:cNvSpPr txBox="1"/>
              <p:nvPr/>
            </p:nvSpPr>
            <p:spPr>
              <a:xfrm>
                <a:off x="622169" y="4687527"/>
                <a:ext cx="3367139"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num>
                                <m:den>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en>
                              </m:f>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e>
                          </m:d>
                        </m:e>
                      </m:nary>
                    </m:oMath>
                  </m:oMathPara>
                </a14:m>
                <a:endParaRPr lang="en-GB" sz="1600" dirty="0"/>
              </a:p>
            </p:txBody>
          </p:sp>
        </mc:Choice>
        <mc:Fallback xmlns="">
          <p:sp>
            <p:nvSpPr>
              <p:cNvPr id="12" name="テキスト ボックス 11">
                <a:extLst>
                  <a:ext uri="{FF2B5EF4-FFF2-40B4-BE49-F238E27FC236}">
                    <a16:creationId xmlns:a16="http://schemas.microsoft.com/office/drawing/2014/main" id="{A983A162-6F1E-4786-B3E0-5DB8EC7EF559}"/>
                  </a:ext>
                </a:extLst>
              </p:cNvPr>
              <p:cNvSpPr txBox="1">
                <a:spLocks noRot="1" noChangeAspect="1" noMove="1" noResize="1" noEditPoints="1" noAdjustHandles="1" noChangeArrowheads="1" noChangeShapeType="1" noTextEdit="1"/>
              </p:cNvSpPr>
              <p:nvPr/>
            </p:nvSpPr>
            <p:spPr>
              <a:xfrm>
                <a:off x="622169" y="4687527"/>
                <a:ext cx="3367139" cy="672428"/>
              </a:xfrm>
              <a:prstGeom prst="rect">
                <a:avLst/>
              </a:prstGeom>
              <a:blipFill>
                <a:blip r:embed="rId8"/>
                <a:stretch>
                  <a:fillRect b="-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12D5A0B-0E7F-4765-8015-C36E6EF7EB78}"/>
                  </a:ext>
                </a:extLst>
              </p:cNvPr>
              <p:cNvSpPr txBox="1"/>
              <p:nvPr/>
            </p:nvSpPr>
            <p:spPr>
              <a:xfrm>
                <a:off x="622169" y="5548661"/>
                <a:ext cx="2660537"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num>
                                <m:den>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en>
                              </m:f>
                            </m:e>
                          </m:d>
                        </m:e>
                      </m:nary>
                    </m:oMath>
                  </m:oMathPara>
                </a14:m>
                <a:endParaRPr lang="en-GB" sz="1600" dirty="0"/>
              </a:p>
            </p:txBody>
          </p:sp>
        </mc:Choice>
        <mc:Fallback xmlns="">
          <p:sp>
            <p:nvSpPr>
              <p:cNvPr id="13" name="テキスト ボックス 12">
                <a:extLst>
                  <a:ext uri="{FF2B5EF4-FFF2-40B4-BE49-F238E27FC236}">
                    <a16:creationId xmlns:a16="http://schemas.microsoft.com/office/drawing/2014/main" id="{F12D5A0B-0E7F-4765-8015-C36E6EF7EB78}"/>
                  </a:ext>
                </a:extLst>
              </p:cNvPr>
              <p:cNvSpPr txBox="1">
                <a:spLocks noRot="1" noChangeAspect="1" noMove="1" noResize="1" noEditPoints="1" noAdjustHandles="1" noChangeArrowheads="1" noChangeShapeType="1" noTextEdit="1"/>
              </p:cNvSpPr>
              <p:nvPr/>
            </p:nvSpPr>
            <p:spPr>
              <a:xfrm>
                <a:off x="622169" y="5548661"/>
                <a:ext cx="2660537" cy="672428"/>
              </a:xfrm>
              <a:prstGeom prst="rect">
                <a:avLst/>
              </a:prstGeom>
              <a:blipFill>
                <a:blip r:embed="rId9"/>
                <a:stretch>
                  <a:fillRect/>
                </a:stretch>
              </a:blipFill>
            </p:spPr>
            <p:txBody>
              <a:bodyPr/>
              <a:lstStyle/>
              <a:p>
                <a:r>
                  <a:rPr lang="en-GB">
                    <a:noFill/>
                  </a:rPr>
                  <a:t> </a:t>
                </a:r>
              </a:p>
            </p:txBody>
          </p:sp>
        </mc:Fallback>
      </mc:AlternateContent>
      <p:sp>
        <p:nvSpPr>
          <p:cNvPr id="14" name="正方形/長方形 13">
            <a:extLst>
              <a:ext uri="{FF2B5EF4-FFF2-40B4-BE49-F238E27FC236}">
                <a16:creationId xmlns:a16="http://schemas.microsoft.com/office/drawing/2014/main" id="{BCC864AF-9A5C-4DF8-AD45-89DC009DCBBC}"/>
              </a:ext>
            </a:extLst>
          </p:cNvPr>
          <p:cNvSpPr/>
          <p:nvPr/>
        </p:nvSpPr>
        <p:spPr>
          <a:xfrm>
            <a:off x="2645545" y="4873841"/>
            <a:ext cx="1216241" cy="28408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正方形/長方形 14">
            <a:extLst>
              <a:ext uri="{FF2B5EF4-FFF2-40B4-BE49-F238E27FC236}">
                <a16:creationId xmlns:a16="http://schemas.microsoft.com/office/drawing/2014/main" id="{2DC3C8DF-119A-4148-AB43-53C0F2EEE0A4}"/>
              </a:ext>
            </a:extLst>
          </p:cNvPr>
          <p:cNvSpPr/>
          <p:nvPr/>
        </p:nvSpPr>
        <p:spPr>
          <a:xfrm>
            <a:off x="1927933" y="5603290"/>
            <a:ext cx="1216241" cy="28408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円弧 15">
            <a:extLst>
              <a:ext uri="{FF2B5EF4-FFF2-40B4-BE49-F238E27FC236}">
                <a16:creationId xmlns:a16="http://schemas.microsoft.com/office/drawing/2014/main" id="{D4BB597C-93F9-4F65-B1A7-19D6A635F014}"/>
              </a:ext>
            </a:extLst>
          </p:cNvPr>
          <p:cNvSpPr/>
          <p:nvPr/>
        </p:nvSpPr>
        <p:spPr>
          <a:xfrm>
            <a:off x="3885256" y="4252931"/>
            <a:ext cx="322760" cy="71856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テキスト ボックス 16">
            <a:extLst>
              <a:ext uri="{FF2B5EF4-FFF2-40B4-BE49-F238E27FC236}">
                <a16:creationId xmlns:a16="http://schemas.microsoft.com/office/drawing/2014/main" id="{C89CE112-5D69-4CDA-AD6E-76CED77165B7}"/>
              </a:ext>
            </a:extLst>
          </p:cNvPr>
          <p:cNvSpPr txBox="1"/>
          <p:nvPr/>
        </p:nvSpPr>
        <p:spPr>
          <a:xfrm>
            <a:off x="4128118" y="4263357"/>
            <a:ext cx="1624613"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Replace the first bracket using the relationship shown…</a:t>
            </a:r>
            <a:endParaRPr lang="en-GB" sz="1200" dirty="0">
              <a:solidFill>
                <a:srgbClr val="FF0000"/>
              </a:solidFill>
              <a:latin typeface="Comic Sans MS" panose="030F0702030302020204" pitchFamily="66" charset="0"/>
            </a:endParaRPr>
          </a:p>
        </p:txBody>
      </p:sp>
      <p:sp>
        <p:nvSpPr>
          <p:cNvPr id="18" name="円弧 17">
            <a:extLst>
              <a:ext uri="{FF2B5EF4-FFF2-40B4-BE49-F238E27FC236}">
                <a16:creationId xmlns:a16="http://schemas.microsoft.com/office/drawing/2014/main" id="{98EB16A4-4288-4DA8-B412-2984097F1650}"/>
              </a:ext>
            </a:extLst>
          </p:cNvPr>
          <p:cNvSpPr/>
          <p:nvPr/>
        </p:nvSpPr>
        <p:spPr>
          <a:xfrm>
            <a:off x="3860103" y="5062278"/>
            <a:ext cx="322760" cy="71856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正方形/長方形 18">
            <a:extLst>
              <a:ext uri="{FF2B5EF4-FFF2-40B4-BE49-F238E27FC236}">
                <a16:creationId xmlns:a16="http://schemas.microsoft.com/office/drawing/2014/main" id="{2317C71B-9874-467B-BDC5-5CEF5CAC18EC}"/>
              </a:ext>
            </a:extLst>
          </p:cNvPr>
          <p:cNvSpPr/>
          <p:nvPr/>
        </p:nvSpPr>
        <p:spPr>
          <a:xfrm>
            <a:off x="5771965" y="2149876"/>
            <a:ext cx="1765177" cy="60220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正方形/長方形 19">
            <a:extLst>
              <a:ext uri="{FF2B5EF4-FFF2-40B4-BE49-F238E27FC236}">
                <a16:creationId xmlns:a16="http://schemas.microsoft.com/office/drawing/2014/main" id="{8AB96713-2B2F-4BBA-B96C-A434C5CD1CD2}"/>
              </a:ext>
            </a:extLst>
          </p:cNvPr>
          <p:cNvSpPr/>
          <p:nvPr/>
        </p:nvSpPr>
        <p:spPr>
          <a:xfrm>
            <a:off x="1707472" y="4779146"/>
            <a:ext cx="964707" cy="503068"/>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正方形/長方形 20">
            <a:extLst>
              <a:ext uri="{FF2B5EF4-FFF2-40B4-BE49-F238E27FC236}">
                <a16:creationId xmlns:a16="http://schemas.microsoft.com/office/drawing/2014/main" id="{95DDB035-8B8E-4C42-991F-46D187CE2E0A}"/>
              </a:ext>
            </a:extLst>
          </p:cNvPr>
          <p:cNvSpPr/>
          <p:nvPr/>
        </p:nvSpPr>
        <p:spPr>
          <a:xfrm>
            <a:off x="1744463" y="3928369"/>
            <a:ext cx="341790" cy="44832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テキスト ボックス 21">
            <a:extLst>
              <a:ext uri="{FF2B5EF4-FFF2-40B4-BE49-F238E27FC236}">
                <a16:creationId xmlns:a16="http://schemas.microsoft.com/office/drawing/2014/main" id="{5A803581-E1D2-49AF-A15F-BA1F94AFAD86}"/>
              </a:ext>
            </a:extLst>
          </p:cNvPr>
          <p:cNvSpPr txBox="1"/>
          <p:nvPr/>
        </p:nvSpPr>
        <p:spPr>
          <a:xfrm>
            <a:off x="4003830" y="5177756"/>
            <a:ext cx="1189607"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Group together</a:t>
            </a:r>
            <a:endParaRPr lang="en-GB" sz="1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8460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3" presetClass="exit" presetSubtype="10" fill="hold" grpId="1" nodeType="withEffect">
                                  <p:stCondLst>
                                    <p:cond delay="0"/>
                                  </p:stCondLst>
                                  <p:childTnLst>
                                    <p:animEffect transition="out" filter="blinds(horizontal)">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linds(horizont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linds(horizont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linds(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childTnLst>
                                    <p:animEffect transition="out" filter="blinds(horizontal)">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animBg="1"/>
      <p:bldP spid="14" grpId="1" animBg="1"/>
      <p:bldP spid="15" grpId="0" animBg="1"/>
      <p:bldP spid="15" grpId="1" animBg="1"/>
      <p:bldP spid="16" grpId="0" animBg="1"/>
      <p:bldP spid="17" grpId="0"/>
      <p:bldP spid="18" grpId="0" animBg="1"/>
      <p:bldP spid="19" grpId="0" animBg="1"/>
      <p:bldP spid="19" grpId="1" animBg="1"/>
      <p:bldP spid="20" grpId="0" animBg="1"/>
      <p:bldP spid="20" grpId="1" animBg="1"/>
      <p:bldP spid="21" grpId="0" animBg="1"/>
      <p:bldP spid="21" grpId="1"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now we need to rewrite this…</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12D5A0B-0E7F-4765-8015-C36E6EF7EB78}"/>
                  </a:ext>
                </a:extLst>
              </p:cNvPr>
              <p:cNvSpPr txBox="1"/>
              <p:nvPr/>
            </p:nvSpPr>
            <p:spPr>
              <a:xfrm>
                <a:off x="613291" y="3728738"/>
                <a:ext cx="2660537"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num>
                                <m:den>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en>
                              </m:f>
                            </m:e>
                          </m:d>
                        </m:e>
                      </m:nary>
                    </m:oMath>
                  </m:oMathPara>
                </a14:m>
                <a:endParaRPr lang="en-GB" sz="1600" dirty="0"/>
              </a:p>
            </p:txBody>
          </p:sp>
        </mc:Choice>
        <mc:Fallback xmlns="">
          <p:sp>
            <p:nvSpPr>
              <p:cNvPr id="13" name="テキスト ボックス 12">
                <a:extLst>
                  <a:ext uri="{FF2B5EF4-FFF2-40B4-BE49-F238E27FC236}">
                    <a16:creationId xmlns:a16="http://schemas.microsoft.com/office/drawing/2014/main" id="{F12D5A0B-0E7F-4765-8015-C36E6EF7EB78}"/>
                  </a:ext>
                </a:extLst>
              </p:cNvPr>
              <p:cNvSpPr txBox="1">
                <a:spLocks noRot="1" noChangeAspect="1" noMove="1" noResize="1" noEditPoints="1" noAdjustHandles="1" noChangeArrowheads="1" noChangeShapeType="1" noTextEdit="1"/>
              </p:cNvSpPr>
              <p:nvPr/>
            </p:nvSpPr>
            <p:spPr>
              <a:xfrm>
                <a:off x="613291" y="3728738"/>
                <a:ext cx="2660537" cy="67242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A4F89EB-93D6-4DB9-98A7-052A639544AB}"/>
                  </a:ext>
                </a:extLst>
              </p:cNvPr>
              <p:cNvSpPr txBox="1"/>
              <p:nvPr/>
            </p:nvSpPr>
            <p:spPr>
              <a:xfrm>
                <a:off x="4183594" y="1457532"/>
                <a:ext cx="2139496" cy="58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den>
                              </m:f>
                            </m:e>
                          </m:d>
                        </m:e>
                      </m:nary>
                    </m:oMath>
                  </m:oMathPara>
                </a14:m>
                <a:endParaRPr lang="en-GB" sz="1400" dirty="0"/>
              </a:p>
            </p:txBody>
          </p:sp>
        </mc:Choice>
        <mc:Fallback xmlns="">
          <p:sp>
            <p:nvSpPr>
              <p:cNvPr id="10" name="テキスト ボックス 9">
                <a:extLst>
                  <a:ext uri="{FF2B5EF4-FFF2-40B4-BE49-F238E27FC236}">
                    <a16:creationId xmlns:a16="http://schemas.microsoft.com/office/drawing/2014/main" id="{EA4F89EB-93D6-4DB9-98A7-052A639544AB}"/>
                  </a:ext>
                </a:extLst>
              </p:cNvPr>
              <p:cNvSpPr txBox="1">
                <a:spLocks noRot="1" noChangeAspect="1" noMove="1" noResize="1" noEditPoints="1" noAdjustHandles="1" noChangeArrowheads="1" noChangeShapeType="1" noTextEdit="1"/>
              </p:cNvSpPr>
              <p:nvPr/>
            </p:nvSpPr>
            <p:spPr>
              <a:xfrm>
                <a:off x="4183594" y="1457532"/>
                <a:ext cx="2139496" cy="588366"/>
              </a:xfrm>
              <a:prstGeom prst="rect">
                <a:avLst/>
              </a:prstGeom>
              <a:blipFill>
                <a:blip r:embed="rId8"/>
                <a:stretch>
                  <a:fillRect/>
                </a:stretch>
              </a:blipFill>
            </p:spPr>
            <p:txBody>
              <a:bodyPr/>
              <a:lstStyle/>
              <a:p>
                <a:r>
                  <a:rPr lang="en-GB">
                    <a:noFill/>
                  </a:rPr>
                  <a:t> </a:t>
                </a:r>
              </a:p>
            </p:txBody>
          </p:sp>
        </mc:Fallback>
      </mc:AlternateContent>
      <p:sp>
        <p:nvSpPr>
          <p:cNvPr id="11" name="円弧 10">
            <a:extLst>
              <a:ext uri="{FF2B5EF4-FFF2-40B4-BE49-F238E27FC236}">
                <a16:creationId xmlns:a16="http://schemas.microsoft.com/office/drawing/2014/main" id="{8C02D405-5CF5-43E5-B000-E75D766686A7}"/>
              </a:ext>
            </a:extLst>
          </p:cNvPr>
          <p:cNvSpPr/>
          <p:nvPr/>
        </p:nvSpPr>
        <p:spPr>
          <a:xfrm>
            <a:off x="6265951" y="1804173"/>
            <a:ext cx="365667" cy="1285256"/>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CC810023-C2AB-4A99-85FF-1A006EDC4813}"/>
                  </a:ext>
                </a:extLst>
              </p:cNvPr>
              <p:cNvSpPr txBox="1"/>
              <p:nvPr/>
            </p:nvSpPr>
            <p:spPr>
              <a:xfrm>
                <a:off x="6560598" y="1564545"/>
                <a:ext cx="2583402" cy="1754326"/>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The first term will be when </a:t>
                </a:r>
                <a14:m>
                  <m:oMath xmlns:m="http://schemas.openxmlformats.org/officeDocument/2006/math">
                    <m:r>
                      <a:rPr lang="en-US" sz="1200" i="1" dirty="0" smtClean="0">
                        <a:solidFill>
                          <a:srgbClr val="FF0000"/>
                        </a:solidFill>
                        <a:latin typeface="Cambria Math" panose="02040503050406030204" pitchFamily="18" charset="0"/>
                      </a:rPr>
                      <m:t>𝑥</m:t>
                    </m:r>
                    <m:r>
                      <a:rPr lang="en-US" sz="1200" i="1" dirty="0" smtClean="0">
                        <a:solidFill>
                          <a:srgbClr val="FF0000"/>
                        </a:solidFill>
                        <a:latin typeface="Cambria Math" panose="02040503050406030204" pitchFamily="18" charset="0"/>
                      </a:rPr>
                      <m:t>=0</m:t>
                    </m:r>
                  </m:oMath>
                </a14:m>
                <a:endParaRPr lang="en-GB" sz="1200" dirty="0">
                  <a:solidFill>
                    <a:srgbClr val="FF0000"/>
                  </a:solidFill>
                  <a:latin typeface="Comic Sans MS" panose="030F0702030302020204" pitchFamily="66" charset="0"/>
                </a:endParaRPr>
              </a:p>
              <a:p>
                <a:pPr algn="ctr"/>
                <a:endParaRPr lang="en-US" sz="1200" dirty="0">
                  <a:solidFill>
                    <a:srgbClr val="FF0000"/>
                  </a:solidFill>
                  <a:latin typeface="Comic Sans MS" panose="030F0702030302020204" pitchFamily="66" charset="0"/>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This first term will therefore be 0, due to the </a:t>
                </a:r>
                <a14:m>
                  <m:oMath xmlns:m="http://schemas.openxmlformats.org/officeDocument/2006/math">
                    <m:sSup>
                      <m:sSupPr>
                        <m:ctrlPr>
                          <a:rPr lang="en-US" sz="1200" i="1" smtClean="0">
                            <a:solidFill>
                              <a:srgbClr val="FF0000"/>
                            </a:solidFill>
                            <a:latin typeface="Cambria Math" panose="02040503050406030204" pitchFamily="18" charset="0"/>
                            <a:sym typeface="Wingdings" panose="05000000000000000000" pitchFamily="2" charset="2"/>
                          </a:rPr>
                        </m:ctrlPr>
                      </m:sSupPr>
                      <m:e>
                        <m:r>
                          <a:rPr lang="en-US" sz="1200" b="0" i="1" smtClean="0">
                            <a:solidFill>
                              <a:srgbClr val="FF0000"/>
                            </a:solidFill>
                            <a:latin typeface="Cambria Math" panose="02040503050406030204" pitchFamily="18" charset="0"/>
                            <a:sym typeface="Wingdings" panose="05000000000000000000" pitchFamily="2" charset="2"/>
                          </a:rPr>
                          <m:t>𝑥</m:t>
                        </m:r>
                      </m:e>
                      <m:sup>
                        <m:r>
                          <a:rPr lang="en-US" sz="1200" b="0" i="1" smtClean="0">
                            <a:solidFill>
                              <a:srgbClr val="FF0000"/>
                            </a:solidFill>
                            <a:latin typeface="Cambria Math" panose="02040503050406030204" pitchFamily="18" charset="0"/>
                            <a:sym typeface="Wingdings" panose="05000000000000000000" pitchFamily="2" charset="2"/>
                          </a:rPr>
                          <m:t>2</m:t>
                        </m:r>
                      </m:sup>
                    </m:sSup>
                  </m:oMath>
                </a14:m>
                <a:r>
                  <a:rPr lang="en-US" sz="1200" dirty="0">
                    <a:solidFill>
                      <a:srgbClr val="FF0000"/>
                    </a:solidFill>
                    <a:latin typeface="Comic Sans MS" panose="030F0702030302020204" pitchFamily="66" charset="0"/>
                    <a:sym typeface="Wingdings" panose="05000000000000000000" pitchFamily="2" charset="2"/>
                  </a:rPr>
                  <a:t> part, so we do not need to include it in the summation…</a:t>
                </a:r>
              </a:p>
              <a:p>
                <a:pPr marL="171450" indent="-1714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Therefore, we can start the summation from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𝑥</m:t>
                    </m:r>
                    <m:r>
                      <a:rPr lang="en-US" sz="1200" i="1" dirty="0" smtClean="0">
                        <a:solidFill>
                          <a:srgbClr val="FF0000"/>
                        </a:solidFill>
                        <a:latin typeface="Cambria Math" panose="02040503050406030204" pitchFamily="18" charset="0"/>
                        <a:sym typeface="Wingdings" panose="05000000000000000000" pitchFamily="2" charset="2"/>
                      </a:rPr>
                      <m:t>=1 </m:t>
                    </m:r>
                  </m:oMath>
                </a14:m>
                <a:r>
                  <a:rPr lang="en-US" sz="1200" dirty="0">
                    <a:solidFill>
                      <a:srgbClr val="FF0000"/>
                    </a:solidFill>
                    <a:latin typeface="Comic Sans MS" panose="030F0702030302020204" pitchFamily="66" charset="0"/>
                    <a:sym typeface="Wingdings" panose="05000000000000000000" pitchFamily="2" charset="2"/>
                  </a:rPr>
                  <a:t>instead…</a:t>
                </a:r>
                <a:endParaRPr lang="en-GB" sz="1200" dirty="0">
                  <a:solidFill>
                    <a:srgbClr val="FF0000"/>
                  </a:solidFill>
                  <a:latin typeface="Comic Sans MS" panose="030F0702030302020204" pitchFamily="66" charset="0"/>
                </a:endParaRPr>
              </a:p>
            </p:txBody>
          </p:sp>
        </mc:Choice>
        <mc:Fallback xmlns="">
          <p:sp>
            <p:nvSpPr>
              <p:cNvPr id="12" name="テキスト ボックス 11">
                <a:extLst>
                  <a:ext uri="{FF2B5EF4-FFF2-40B4-BE49-F238E27FC236}">
                    <a16:creationId xmlns:a16="http://schemas.microsoft.com/office/drawing/2014/main" id="{CC810023-C2AB-4A99-85FF-1A006EDC4813}"/>
                  </a:ext>
                </a:extLst>
              </p:cNvPr>
              <p:cNvSpPr txBox="1">
                <a:spLocks noRot="1" noChangeAspect="1" noMove="1" noResize="1" noEditPoints="1" noAdjustHandles="1" noChangeArrowheads="1" noChangeShapeType="1" noTextEdit="1"/>
              </p:cNvSpPr>
              <p:nvPr/>
            </p:nvSpPr>
            <p:spPr>
              <a:xfrm>
                <a:off x="6560598" y="1564545"/>
                <a:ext cx="2583402" cy="1754326"/>
              </a:xfrm>
              <a:prstGeom prst="rect">
                <a:avLst/>
              </a:prstGeom>
              <a:blipFill>
                <a:blip r:embed="rId9"/>
                <a:stretch>
                  <a:fillRect t="-348" r="-943" b="-2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D75FEC4-5D24-43CE-850F-C50A92A75504}"/>
                  </a:ext>
                </a:extLst>
              </p:cNvPr>
              <p:cNvSpPr txBox="1"/>
              <p:nvPr/>
            </p:nvSpPr>
            <p:spPr>
              <a:xfrm>
                <a:off x="4227981" y="2753672"/>
                <a:ext cx="2139496" cy="588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=1</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den>
                              </m:f>
                            </m:e>
                          </m:d>
                        </m:e>
                      </m:nary>
                    </m:oMath>
                  </m:oMathPara>
                </a14:m>
                <a:endParaRPr lang="en-GB" sz="1400" dirty="0"/>
              </a:p>
            </p:txBody>
          </p:sp>
        </mc:Choice>
        <mc:Fallback xmlns="">
          <p:sp>
            <p:nvSpPr>
              <p:cNvPr id="14" name="テキスト ボックス 13">
                <a:extLst>
                  <a:ext uri="{FF2B5EF4-FFF2-40B4-BE49-F238E27FC236}">
                    <a16:creationId xmlns:a16="http://schemas.microsoft.com/office/drawing/2014/main" id="{FD75FEC4-5D24-43CE-850F-C50A92A75504}"/>
                  </a:ext>
                </a:extLst>
              </p:cNvPr>
              <p:cNvSpPr txBox="1">
                <a:spLocks noRot="1" noChangeAspect="1" noMove="1" noResize="1" noEditPoints="1" noAdjustHandles="1" noChangeArrowheads="1" noChangeShapeType="1" noTextEdit="1"/>
              </p:cNvSpPr>
              <p:nvPr/>
            </p:nvSpPr>
            <p:spPr>
              <a:xfrm>
                <a:off x="4227981" y="2753672"/>
                <a:ext cx="2139496" cy="588174"/>
              </a:xfrm>
              <a:prstGeom prst="rect">
                <a:avLst/>
              </a:prstGeom>
              <a:blipFill>
                <a:blip r:embed="rId10"/>
                <a:stretch>
                  <a:fillRect/>
                </a:stretch>
              </a:blipFill>
            </p:spPr>
            <p:txBody>
              <a:bodyPr/>
              <a:lstStyle/>
              <a:p>
                <a:r>
                  <a:rPr lang="en-GB">
                    <a:noFill/>
                  </a:rPr>
                  <a:t> </a:t>
                </a:r>
              </a:p>
            </p:txBody>
          </p:sp>
        </mc:Fallback>
      </mc:AlternateContent>
      <p:cxnSp>
        <p:nvCxnSpPr>
          <p:cNvPr id="6" name="直線矢印コネクタ 5">
            <a:extLst>
              <a:ext uri="{FF2B5EF4-FFF2-40B4-BE49-F238E27FC236}">
                <a16:creationId xmlns:a16="http://schemas.microsoft.com/office/drawing/2014/main" id="{06786020-64B2-46F7-BC01-226E6C4F0A0A}"/>
              </a:ext>
            </a:extLst>
          </p:cNvPr>
          <p:cNvCxnSpPr/>
          <p:nvPr/>
        </p:nvCxnSpPr>
        <p:spPr>
          <a:xfrm flipH="1" flipV="1">
            <a:off x="5956214" y="3283506"/>
            <a:ext cx="408373" cy="6480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7069087-A83B-4A02-A3E2-45762CE82EE5}"/>
                  </a:ext>
                </a:extLst>
              </p:cNvPr>
              <p:cNvSpPr txBox="1"/>
              <p:nvPr/>
            </p:nvSpPr>
            <p:spPr>
              <a:xfrm>
                <a:off x="3739082" y="3929645"/>
                <a:ext cx="5314384" cy="1384995"/>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This term is </a:t>
                </a:r>
                <a14:m>
                  <m:oMath xmlns:m="http://schemas.openxmlformats.org/officeDocument/2006/math">
                    <m:r>
                      <a:rPr lang="en-US" sz="1400" b="0" i="1" smtClean="0">
                        <a:solidFill>
                          <a:srgbClr val="FF0000"/>
                        </a:solidFill>
                        <a:latin typeface="Cambria Math" panose="02040503050406030204" pitchFamily="18" charset="0"/>
                      </a:rPr>
                      <m:t>1</m:t>
                    </m:r>
                    <m:r>
                      <a:rPr lang="en-US" sz="1400" b="0" i="1" smtClean="0">
                        <a:solidFill>
                          <a:srgbClr val="FF0000"/>
                        </a:solidFill>
                        <a:latin typeface="Cambria Math" panose="02040503050406030204" pitchFamily="18" charset="0"/>
                        <a:ea typeface="Cambria Math" panose="02040503050406030204" pitchFamily="18" charset="0"/>
                      </a:rPr>
                      <m:t>×2×3×..(</m:t>
                    </m:r>
                    <m:r>
                      <a:rPr lang="en-US" sz="1400" b="0" i="1" smtClean="0">
                        <a:solidFill>
                          <a:srgbClr val="FF0000"/>
                        </a:solidFill>
                        <a:latin typeface="Cambria Math" panose="02040503050406030204" pitchFamily="18" charset="0"/>
                        <a:ea typeface="Cambria Math" panose="02040503050406030204" pitchFamily="18" charset="0"/>
                      </a:rPr>
                      <m:t>𝑥</m:t>
                    </m:r>
                    <m:r>
                      <a:rPr lang="en-US" sz="1400" b="0" i="1" smtClean="0">
                        <a:solidFill>
                          <a:srgbClr val="FF0000"/>
                        </a:solidFill>
                        <a:latin typeface="Cambria Math" panose="02040503050406030204" pitchFamily="18" charset="0"/>
                        <a:ea typeface="Cambria Math" panose="02040503050406030204" pitchFamily="18" charset="0"/>
                      </a:rPr>
                      <m:t>−1)×</m:t>
                    </m:r>
                    <m:r>
                      <a:rPr lang="en-US" sz="1400" b="0" i="1" smtClean="0">
                        <a:solidFill>
                          <a:srgbClr val="FF0000"/>
                        </a:solidFill>
                        <a:latin typeface="Cambria Math" panose="02040503050406030204" pitchFamily="18" charset="0"/>
                        <a:ea typeface="Cambria Math" panose="02040503050406030204" pitchFamily="18" charset="0"/>
                      </a:rPr>
                      <m:t>𝑥</m:t>
                    </m:r>
                  </m:oMath>
                </a14:m>
                <a:endParaRPr lang="en-US" sz="1400" dirty="0">
                  <a:solidFill>
                    <a:srgbClr val="FF0000"/>
                  </a:solidFill>
                  <a:latin typeface="Comic Sans MS" panose="030F0702030302020204" pitchFamily="66" charset="0"/>
                </a:endParaRP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We can ‘cancel’ one of the first </a:t>
                </a:r>
                <a14:m>
                  <m:oMath xmlns:m="http://schemas.openxmlformats.org/officeDocument/2006/math">
                    <m:sSup>
                      <m:sSupPr>
                        <m:ctrlPr>
                          <a:rPr lang="en-US" sz="1400" i="1" smtClean="0">
                            <a:solidFill>
                              <a:srgbClr val="FF0000"/>
                            </a:solidFill>
                            <a:latin typeface="Cambria Math" panose="02040503050406030204" pitchFamily="18" charset="0"/>
                            <a:sym typeface="Wingdings" panose="05000000000000000000" pitchFamily="2" charset="2"/>
                          </a:rPr>
                        </m:ctrlPr>
                      </m:sSupPr>
                      <m:e>
                        <m:r>
                          <a:rPr lang="en-US" sz="1400" b="0" i="1" smtClean="0">
                            <a:solidFill>
                              <a:srgbClr val="FF0000"/>
                            </a:solidFill>
                            <a:latin typeface="Cambria Math" panose="02040503050406030204" pitchFamily="18" charset="0"/>
                            <a:sym typeface="Wingdings" panose="05000000000000000000" pitchFamily="2" charset="2"/>
                          </a:rPr>
                          <m:t>𝑥</m:t>
                        </m:r>
                      </m:e>
                      <m:sup>
                        <m:r>
                          <a:rPr lang="en-US" sz="1400" b="0" i="1" smtClean="0">
                            <a:solidFill>
                              <a:srgbClr val="FF0000"/>
                            </a:solidFill>
                            <a:latin typeface="Cambria Math" panose="02040503050406030204" pitchFamily="18" charset="0"/>
                            <a:sym typeface="Wingdings" panose="05000000000000000000" pitchFamily="2" charset="2"/>
                          </a:rPr>
                          <m:t>2</m:t>
                        </m:r>
                      </m:sup>
                    </m:sSup>
                  </m:oMath>
                </a14:m>
                <a:r>
                  <a:rPr lang="en-US" sz="1400" dirty="0">
                    <a:solidFill>
                      <a:srgbClr val="FF0000"/>
                    </a:solidFill>
                    <a:latin typeface="Comic Sans MS" panose="030F0702030302020204" pitchFamily="66" charset="0"/>
                  </a:rPr>
                  <a:t> terms with the </a:t>
                </a:r>
                <a14:m>
                  <m:oMath xmlns:m="http://schemas.openxmlformats.org/officeDocument/2006/math">
                    <m:r>
                      <a:rPr lang="en-US" sz="1400" i="1" dirty="0" smtClean="0">
                        <a:solidFill>
                          <a:srgbClr val="FF0000"/>
                        </a:solidFill>
                        <a:latin typeface="Cambria Math" panose="02040503050406030204" pitchFamily="18" charset="0"/>
                      </a:rPr>
                      <m:t>𝑥</m:t>
                    </m:r>
                  </m:oMath>
                </a14:m>
                <a:r>
                  <a:rPr lang="en-US" sz="1400" dirty="0">
                    <a:solidFill>
                      <a:srgbClr val="FF0000"/>
                    </a:solidFill>
                    <a:latin typeface="Comic Sans MS" panose="030F0702030302020204" pitchFamily="66" charset="0"/>
                  </a:rPr>
                  <a:t> from this factorial…</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rPr>
                  <a:t>So this term would now become </a:t>
                </a:r>
                <a14:m>
                  <m:oMath xmlns:m="http://schemas.openxmlformats.org/officeDocument/2006/math">
                    <m:d>
                      <m:dPr>
                        <m:ctrlPr>
                          <a:rPr lang="en-US" sz="1400" i="1" smtClean="0">
                            <a:solidFill>
                              <a:srgbClr val="FF0000"/>
                            </a:solidFill>
                            <a:latin typeface="Cambria Math" panose="02040503050406030204" pitchFamily="18" charset="0"/>
                          </a:rPr>
                        </m:ctrlPr>
                      </m:dPr>
                      <m:e>
                        <m:r>
                          <a:rPr lang="en-US" sz="1400" b="0" i="1" smtClean="0">
                            <a:solidFill>
                              <a:srgbClr val="FF0000"/>
                            </a:solidFill>
                            <a:latin typeface="Cambria Math" panose="02040503050406030204" pitchFamily="18" charset="0"/>
                          </a:rPr>
                          <m:t>𝑥</m:t>
                        </m:r>
                        <m:r>
                          <a:rPr lang="en-US" sz="1400" b="0" i="1" smtClean="0">
                            <a:solidFill>
                              <a:srgbClr val="FF0000"/>
                            </a:solidFill>
                            <a:latin typeface="Cambria Math" panose="02040503050406030204" pitchFamily="18" charset="0"/>
                          </a:rPr>
                          <m:t>−1</m:t>
                        </m:r>
                      </m:e>
                    </m:d>
                    <m:r>
                      <a:rPr lang="en-US" sz="1400" b="0" i="1" smtClean="0">
                        <a:solidFill>
                          <a:srgbClr val="FF0000"/>
                        </a:solidFill>
                        <a:latin typeface="Cambria Math" panose="02040503050406030204" pitchFamily="18" charset="0"/>
                      </a:rPr>
                      <m:t>!</m:t>
                    </m:r>
                  </m:oMath>
                </a14:m>
                <a:r>
                  <a:rPr lang="en-US" sz="1400" dirty="0">
                    <a:solidFill>
                      <a:srgbClr val="FF0000"/>
                    </a:solidFill>
                    <a:latin typeface="Comic Sans MS" panose="030F0702030302020204" pitchFamily="66" charset="0"/>
                  </a:rPr>
                  <a:t> </a:t>
                </a:r>
                <a:endParaRPr lang="en-GB" sz="1400" dirty="0">
                  <a:solidFill>
                    <a:srgbClr val="FF0000"/>
                  </a:solidFill>
                  <a:latin typeface="Comic Sans MS" panose="030F0702030302020204" pitchFamily="66" charset="0"/>
                </a:endParaRPr>
              </a:p>
            </p:txBody>
          </p:sp>
        </mc:Choice>
        <mc:Fallback xmlns="">
          <p:sp>
            <p:nvSpPr>
              <p:cNvPr id="8" name="テキスト ボックス 7">
                <a:extLst>
                  <a:ext uri="{FF2B5EF4-FFF2-40B4-BE49-F238E27FC236}">
                    <a16:creationId xmlns:a16="http://schemas.microsoft.com/office/drawing/2014/main" id="{07069087-A83B-4A02-A3E2-45762CE82EE5}"/>
                  </a:ext>
                </a:extLst>
              </p:cNvPr>
              <p:cNvSpPr txBox="1">
                <a:spLocks noRot="1" noChangeAspect="1" noMove="1" noResize="1" noEditPoints="1" noAdjustHandles="1" noChangeArrowheads="1" noChangeShapeType="1" noTextEdit="1"/>
              </p:cNvSpPr>
              <p:nvPr/>
            </p:nvSpPr>
            <p:spPr>
              <a:xfrm>
                <a:off x="3739082" y="3929645"/>
                <a:ext cx="5314384" cy="1384995"/>
              </a:xfrm>
              <a:prstGeom prst="rect">
                <a:avLst/>
              </a:prstGeom>
              <a:blipFill>
                <a:blip r:embed="rId11"/>
                <a:stretch>
                  <a:fillRect t="-881" r="-459" b="-3524"/>
                </a:stretch>
              </a:blipFill>
            </p:spPr>
            <p:txBody>
              <a:bodyPr/>
              <a:lstStyle/>
              <a:p>
                <a:r>
                  <a:rPr lang="en-GB">
                    <a:noFill/>
                  </a:rPr>
                  <a:t> </a:t>
                </a:r>
              </a:p>
            </p:txBody>
          </p:sp>
        </mc:Fallback>
      </mc:AlternateContent>
      <p:cxnSp>
        <p:nvCxnSpPr>
          <p:cNvPr id="15" name="直線コネクタ 14">
            <a:extLst>
              <a:ext uri="{FF2B5EF4-FFF2-40B4-BE49-F238E27FC236}">
                <a16:creationId xmlns:a16="http://schemas.microsoft.com/office/drawing/2014/main" id="{EAB7BE33-24EE-422D-B12D-9D2770CAFE95}"/>
              </a:ext>
            </a:extLst>
          </p:cNvPr>
          <p:cNvCxnSpPr>
            <a:cxnSpLocks/>
          </p:cNvCxnSpPr>
          <p:nvPr/>
        </p:nvCxnSpPr>
        <p:spPr>
          <a:xfrm flipH="1" flipV="1">
            <a:off x="4653482" y="2933323"/>
            <a:ext cx="199175" cy="144855"/>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14DCD43-8655-4729-AE4E-2EF341F9153F}"/>
              </a:ext>
            </a:extLst>
          </p:cNvPr>
          <p:cNvCxnSpPr>
            <a:cxnSpLocks/>
          </p:cNvCxnSpPr>
          <p:nvPr/>
        </p:nvCxnSpPr>
        <p:spPr>
          <a:xfrm flipH="1" flipV="1">
            <a:off x="7739207" y="3982018"/>
            <a:ext cx="128254" cy="200683"/>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A5F06690-7B62-4800-A6DC-BFA5120E9522}"/>
                  </a:ext>
                </a:extLst>
              </p:cNvPr>
              <p:cNvSpPr txBox="1"/>
              <p:nvPr/>
            </p:nvSpPr>
            <p:spPr>
              <a:xfrm>
                <a:off x="4081617" y="5594952"/>
                <a:ext cx="2286716" cy="588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=1</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−1)!</m:t>
                                  </m:r>
                                </m:den>
                              </m:f>
                            </m:e>
                          </m:d>
                        </m:e>
                      </m:nary>
                    </m:oMath>
                  </m:oMathPara>
                </a14:m>
                <a:endParaRPr lang="en-GB" sz="1400" dirty="0"/>
              </a:p>
            </p:txBody>
          </p:sp>
        </mc:Choice>
        <mc:Fallback xmlns="">
          <p:sp>
            <p:nvSpPr>
              <p:cNvPr id="24" name="テキスト ボックス 23">
                <a:extLst>
                  <a:ext uri="{FF2B5EF4-FFF2-40B4-BE49-F238E27FC236}">
                    <a16:creationId xmlns:a16="http://schemas.microsoft.com/office/drawing/2014/main" id="{A5F06690-7B62-4800-A6DC-BFA5120E9522}"/>
                  </a:ext>
                </a:extLst>
              </p:cNvPr>
              <p:cNvSpPr txBox="1">
                <a:spLocks noRot="1" noChangeAspect="1" noMove="1" noResize="1" noEditPoints="1" noAdjustHandles="1" noChangeArrowheads="1" noChangeShapeType="1" noTextEdit="1"/>
              </p:cNvSpPr>
              <p:nvPr/>
            </p:nvSpPr>
            <p:spPr>
              <a:xfrm>
                <a:off x="4081617" y="5594952"/>
                <a:ext cx="2286716" cy="588174"/>
              </a:xfrm>
              <a:prstGeom prst="rect">
                <a:avLst/>
              </a:prstGeom>
              <a:blipFill>
                <a:blip r:embed="rId12"/>
                <a:stretch>
                  <a:fillRect/>
                </a:stretch>
              </a:blipFill>
            </p:spPr>
            <p:txBody>
              <a:bodyPr/>
              <a:lstStyle/>
              <a:p>
                <a:r>
                  <a:rPr lang="en-GB">
                    <a:noFill/>
                  </a:rPr>
                  <a:t> </a:t>
                </a:r>
              </a:p>
            </p:txBody>
          </p:sp>
        </mc:Fallback>
      </mc:AlternateContent>
      <p:sp>
        <p:nvSpPr>
          <p:cNvPr id="25" name="正方形/長方形 24">
            <a:extLst>
              <a:ext uri="{FF2B5EF4-FFF2-40B4-BE49-F238E27FC236}">
                <a16:creationId xmlns:a16="http://schemas.microsoft.com/office/drawing/2014/main" id="{3BB904B2-AB15-4477-8CDB-E9130D46588E}"/>
              </a:ext>
            </a:extLst>
          </p:cNvPr>
          <p:cNvSpPr/>
          <p:nvPr/>
        </p:nvSpPr>
        <p:spPr>
          <a:xfrm>
            <a:off x="4605358" y="2914380"/>
            <a:ext cx="229192" cy="24527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正方形/長方形 25">
            <a:extLst>
              <a:ext uri="{FF2B5EF4-FFF2-40B4-BE49-F238E27FC236}">
                <a16:creationId xmlns:a16="http://schemas.microsoft.com/office/drawing/2014/main" id="{F2C61CA1-9A91-4D63-B7D6-977B9ADFBE54}"/>
              </a:ext>
            </a:extLst>
          </p:cNvPr>
          <p:cNvSpPr/>
          <p:nvPr/>
        </p:nvSpPr>
        <p:spPr>
          <a:xfrm>
            <a:off x="5826067" y="3057727"/>
            <a:ext cx="229192" cy="24527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正方形/長方形 26">
            <a:extLst>
              <a:ext uri="{FF2B5EF4-FFF2-40B4-BE49-F238E27FC236}">
                <a16:creationId xmlns:a16="http://schemas.microsoft.com/office/drawing/2014/main" id="{288C0D06-24D6-47A0-8F3B-18ECFF5C21B6}"/>
              </a:ext>
            </a:extLst>
          </p:cNvPr>
          <p:cNvSpPr/>
          <p:nvPr/>
        </p:nvSpPr>
        <p:spPr>
          <a:xfrm>
            <a:off x="5634435" y="5889952"/>
            <a:ext cx="621510" cy="24527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正方形/長方形 27">
            <a:extLst>
              <a:ext uri="{FF2B5EF4-FFF2-40B4-BE49-F238E27FC236}">
                <a16:creationId xmlns:a16="http://schemas.microsoft.com/office/drawing/2014/main" id="{5C6E72BD-B1E3-478D-B563-E00BF3D4BB72}"/>
              </a:ext>
            </a:extLst>
          </p:cNvPr>
          <p:cNvSpPr/>
          <p:nvPr/>
        </p:nvSpPr>
        <p:spPr>
          <a:xfrm>
            <a:off x="4618938" y="5788855"/>
            <a:ext cx="197506" cy="24527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正方形/長方形 28">
            <a:extLst>
              <a:ext uri="{FF2B5EF4-FFF2-40B4-BE49-F238E27FC236}">
                <a16:creationId xmlns:a16="http://schemas.microsoft.com/office/drawing/2014/main" id="{F888AFEA-3F23-47FD-8286-61F199DB2628}"/>
              </a:ext>
            </a:extLst>
          </p:cNvPr>
          <p:cNvSpPr/>
          <p:nvPr/>
        </p:nvSpPr>
        <p:spPr>
          <a:xfrm>
            <a:off x="4155703" y="1912463"/>
            <a:ext cx="361976" cy="18794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正方形/長方形 29">
            <a:extLst>
              <a:ext uri="{FF2B5EF4-FFF2-40B4-BE49-F238E27FC236}">
                <a16:creationId xmlns:a16="http://schemas.microsoft.com/office/drawing/2014/main" id="{68641D66-5DEE-4A4C-B6DF-39B90292DC79}"/>
              </a:ext>
            </a:extLst>
          </p:cNvPr>
          <p:cNvSpPr/>
          <p:nvPr/>
        </p:nvSpPr>
        <p:spPr>
          <a:xfrm>
            <a:off x="4199462" y="3196546"/>
            <a:ext cx="361976" cy="18794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43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linds(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Effect transition="in" filter="blinds(horizontal)">
                                      <p:cBhvr>
                                        <p:cTn id="60" dur="500"/>
                                        <p:tgtEl>
                                          <p:spTgt spid="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blinds(horizontal)">
                                      <p:cBhvr>
                                        <p:cTn id="65" dur="500"/>
                                        <p:tgtEl>
                                          <p:spTgt spid="8">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linds(horizont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linds(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8">
                                            <p:txEl>
                                              <p:pRg st="4" end="4"/>
                                            </p:txEl>
                                          </p:spTgt>
                                        </p:tgtEl>
                                        <p:attrNameLst>
                                          <p:attrName>style.visibility</p:attrName>
                                        </p:attrNameLst>
                                      </p:cBhvr>
                                      <p:to>
                                        <p:strVal val="visible"/>
                                      </p:to>
                                    </p:set>
                                    <p:animEffect transition="in" filter="blinds(horizontal)">
                                      <p:cBhvr>
                                        <p:cTn id="80" dur="500"/>
                                        <p:tgtEl>
                                          <p:spTgt spid="8">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linds(horizont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xit" presetSubtype="10" fill="hold" nodeType="clickEffect">
                                  <p:stCondLst>
                                    <p:cond delay="0"/>
                                  </p:stCondLst>
                                  <p:childTnLst>
                                    <p:animEffect transition="out" filter="blinds(horizontal)">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blinds(horizontal)">
                                      <p:cBhvr>
                                        <p:cTn id="98" dur="500"/>
                                        <p:tgtEl>
                                          <p:spTgt spid="25"/>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linds(horizontal)">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blinds(horizontal)">
                                      <p:cBhvr>
                                        <p:cTn id="106" dur="500"/>
                                        <p:tgtEl>
                                          <p:spTgt spid="28"/>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blinds(horizontal)">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xit" presetSubtype="10" fill="hold" grpId="1" nodeType="clickEffect">
                                  <p:stCondLst>
                                    <p:cond delay="0"/>
                                  </p:stCondLst>
                                  <p:childTnLst>
                                    <p:animEffect transition="out" filter="blinds(horizontal)">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par>
                                <p:cTn id="115" presetID="3" presetClass="exit" presetSubtype="10" fill="hold" grpId="1" nodeType="withEffect">
                                  <p:stCondLst>
                                    <p:cond delay="0"/>
                                  </p:stCondLst>
                                  <p:childTnLst>
                                    <p:animEffect transition="out" filter="blinds(horizontal)">
                                      <p:cBhvr>
                                        <p:cTn id="116" dur="500"/>
                                        <p:tgtEl>
                                          <p:spTgt spid="26"/>
                                        </p:tgtEl>
                                      </p:cBhvr>
                                    </p:animEffect>
                                    <p:set>
                                      <p:cBhvr>
                                        <p:cTn id="117" dur="1" fill="hold">
                                          <p:stCondLst>
                                            <p:cond delay="499"/>
                                          </p:stCondLst>
                                        </p:cTn>
                                        <p:tgtEl>
                                          <p:spTgt spid="26"/>
                                        </p:tgtEl>
                                        <p:attrNameLst>
                                          <p:attrName>style.visibility</p:attrName>
                                        </p:attrNameLst>
                                      </p:cBhvr>
                                      <p:to>
                                        <p:strVal val="hidden"/>
                                      </p:to>
                                    </p:set>
                                  </p:childTnLst>
                                </p:cTn>
                              </p:par>
                              <p:par>
                                <p:cTn id="118" presetID="3" presetClass="exit" presetSubtype="10" fill="hold" grpId="1" nodeType="withEffect">
                                  <p:stCondLst>
                                    <p:cond delay="0"/>
                                  </p:stCondLst>
                                  <p:childTnLst>
                                    <p:animEffect transition="out" filter="blinds(horizontal)">
                                      <p:cBhvr>
                                        <p:cTn id="119" dur="500"/>
                                        <p:tgtEl>
                                          <p:spTgt spid="28"/>
                                        </p:tgtEl>
                                      </p:cBhvr>
                                    </p:animEffect>
                                    <p:set>
                                      <p:cBhvr>
                                        <p:cTn id="120" dur="1" fill="hold">
                                          <p:stCondLst>
                                            <p:cond delay="499"/>
                                          </p:stCondLst>
                                        </p:cTn>
                                        <p:tgtEl>
                                          <p:spTgt spid="28"/>
                                        </p:tgtEl>
                                        <p:attrNameLst>
                                          <p:attrName>style.visibility</p:attrName>
                                        </p:attrNameLst>
                                      </p:cBhvr>
                                      <p:to>
                                        <p:strVal val="hidden"/>
                                      </p:to>
                                    </p:set>
                                  </p:childTnLst>
                                </p:cTn>
                              </p:par>
                              <p:par>
                                <p:cTn id="121" presetID="3" presetClass="exit" presetSubtype="10" fill="hold" grpId="1" nodeType="withEffect">
                                  <p:stCondLst>
                                    <p:cond delay="0"/>
                                  </p:stCondLst>
                                  <p:childTnLst>
                                    <p:animEffect transition="out" filter="blinds(horizontal)">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p:bldP spid="24" grpId="0"/>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now we need to rewrite this…</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12D5A0B-0E7F-4765-8015-C36E6EF7EB78}"/>
                  </a:ext>
                </a:extLst>
              </p:cNvPr>
              <p:cNvSpPr txBox="1"/>
              <p:nvPr/>
            </p:nvSpPr>
            <p:spPr>
              <a:xfrm>
                <a:off x="613291" y="3728738"/>
                <a:ext cx="2660537"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num>
                                <m:den>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en>
                              </m:f>
                            </m:e>
                          </m:d>
                        </m:e>
                      </m:nary>
                    </m:oMath>
                  </m:oMathPara>
                </a14:m>
                <a:endParaRPr lang="en-GB" sz="1600" dirty="0"/>
              </a:p>
            </p:txBody>
          </p:sp>
        </mc:Choice>
        <mc:Fallback xmlns="">
          <p:sp>
            <p:nvSpPr>
              <p:cNvPr id="13" name="テキスト ボックス 12">
                <a:extLst>
                  <a:ext uri="{FF2B5EF4-FFF2-40B4-BE49-F238E27FC236}">
                    <a16:creationId xmlns:a16="http://schemas.microsoft.com/office/drawing/2014/main" id="{F12D5A0B-0E7F-4765-8015-C36E6EF7EB78}"/>
                  </a:ext>
                </a:extLst>
              </p:cNvPr>
              <p:cNvSpPr txBox="1">
                <a:spLocks noRot="1" noChangeAspect="1" noMove="1" noResize="1" noEditPoints="1" noAdjustHandles="1" noChangeArrowheads="1" noChangeShapeType="1" noTextEdit="1"/>
              </p:cNvSpPr>
              <p:nvPr/>
            </p:nvSpPr>
            <p:spPr>
              <a:xfrm>
                <a:off x="613291" y="3728738"/>
                <a:ext cx="2660537" cy="67242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A5F06690-7B62-4800-A6DC-BFA5120E9522}"/>
                  </a:ext>
                </a:extLst>
              </p:cNvPr>
              <p:cNvSpPr txBox="1"/>
              <p:nvPr/>
            </p:nvSpPr>
            <p:spPr>
              <a:xfrm>
                <a:off x="3900548" y="1394144"/>
                <a:ext cx="2286716" cy="588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=1</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−1)!</m:t>
                                  </m:r>
                                </m:den>
                              </m:f>
                            </m:e>
                          </m:d>
                        </m:e>
                      </m:nary>
                    </m:oMath>
                  </m:oMathPara>
                </a14:m>
                <a:endParaRPr lang="en-GB" sz="1400" dirty="0"/>
              </a:p>
            </p:txBody>
          </p:sp>
        </mc:Choice>
        <mc:Fallback xmlns="">
          <p:sp>
            <p:nvSpPr>
              <p:cNvPr id="24" name="テキスト ボックス 23">
                <a:extLst>
                  <a:ext uri="{FF2B5EF4-FFF2-40B4-BE49-F238E27FC236}">
                    <a16:creationId xmlns:a16="http://schemas.microsoft.com/office/drawing/2014/main" id="{A5F06690-7B62-4800-A6DC-BFA5120E9522}"/>
                  </a:ext>
                </a:extLst>
              </p:cNvPr>
              <p:cNvSpPr txBox="1">
                <a:spLocks noRot="1" noChangeAspect="1" noMove="1" noResize="1" noEditPoints="1" noAdjustHandles="1" noChangeArrowheads="1" noChangeShapeType="1" noTextEdit="1"/>
              </p:cNvSpPr>
              <p:nvPr/>
            </p:nvSpPr>
            <p:spPr>
              <a:xfrm>
                <a:off x="3900548" y="1394144"/>
                <a:ext cx="2286716" cy="588174"/>
              </a:xfrm>
              <a:prstGeom prst="rect">
                <a:avLst/>
              </a:prstGeom>
              <a:blipFill>
                <a:blip r:embed="rId8"/>
                <a:stretch>
                  <a:fillRect/>
                </a:stretch>
              </a:blipFill>
            </p:spPr>
            <p:txBody>
              <a:bodyPr/>
              <a:lstStyle/>
              <a:p>
                <a:r>
                  <a:rPr lang="en-GB">
                    <a:noFill/>
                  </a:rPr>
                  <a:t> </a:t>
                </a:r>
              </a:p>
            </p:txBody>
          </p:sp>
        </mc:Fallback>
      </mc:AlternateContent>
      <p:sp>
        <p:nvSpPr>
          <p:cNvPr id="31" name="円弧 30">
            <a:extLst>
              <a:ext uri="{FF2B5EF4-FFF2-40B4-BE49-F238E27FC236}">
                <a16:creationId xmlns:a16="http://schemas.microsoft.com/office/drawing/2014/main" id="{15837C66-9E93-437F-B530-9B00CE9FB6F5}"/>
              </a:ext>
            </a:extLst>
          </p:cNvPr>
          <p:cNvSpPr/>
          <p:nvPr/>
        </p:nvSpPr>
        <p:spPr>
          <a:xfrm>
            <a:off x="6836319" y="1837853"/>
            <a:ext cx="279705" cy="128559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79CB94F2-2908-4257-AF1C-849546CE2969}"/>
                  </a:ext>
                </a:extLst>
              </p:cNvPr>
              <p:cNvSpPr txBox="1"/>
              <p:nvPr/>
            </p:nvSpPr>
            <p:spPr>
              <a:xfrm>
                <a:off x="7007382" y="1347261"/>
                <a:ext cx="2209046" cy="2123658"/>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Remember that this is a summation of a number of terms</a:t>
                </a:r>
              </a:p>
              <a:p>
                <a:pPr algn="ctr"/>
                <a:endParaRPr lang="en-US" sz="1200" dirty="0">
                  <a:solidFill>
                    <a:srgbClr val="FF0000"/>
                  </a:solidFill>
                  <a:latin typeface="Comic Sans MS" panose="030F0702030302020204" pitchFamily="66" charset="0"/>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The number of terms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𝑛</m:t>
                    </m:r>
                  </m:oMath>
                </a14:m>
                <a:r>
                  <a:rPr lang="en-US" sz="1200" dirty="0">
                    <a:solidFill>
                      <a:srgbClr val="FF0000"/>
                    </a:solidFill>
                    <a:latin typeface="Comic Sans MS" panose="030F0702030302020204" pitchFamily="66" charset="0"/>
                    <a:sym typeface="Wingdings" panose="05000000000000000000" pitchFamily="2" charset="2"/>
                  </a:rPr>
                  <a:t>) and the probability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𝑝</m:t>
                    </m:r>
                  </m:oMath>
                </a14:m>
                <a:r>
                  <a:rPr lang="en-US" sz="1200" dirty="0">
                    <a:solidFill>
                      <a:srgbClr val="FF0000"/>
                    </a:solidFill>
                    <a:latin typeface="Comic Sans MS" panose="030F0702030302020204" pitchFamily="66" charset="0"/>
                    <a:sym typeface="Wingdings" panose="05000000000000000000" pitchFamily="2" charset="2"/>
                  </a:rPr>
                  <a:t>) are a constant</a:t>
                </a:r>
              </a:p>
              <a:p>
                <a:pPr marL="171450" indent="-1714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This means we can </a:t>
                </a:r>
                <a:r>
                  <a:rPr lang="en-US" sz="1200" dirty="0" err="1">
                    <a:solidFill>
                      <a:srgbClr val="FF0000"/>
                    </a:solidFill>
                    <a:latin typeface="Comic Sans MS" panose="030F0702030302020204" pitchFamily="66" charset="0"/>
                    <a:sym typeface="Wingdings" panose="05000000000000000000" pitchFamily="2" charset="2"/>
                  </a:rPr>
                  <a:t>factorise</a:t>
                </a:r>
                <a:r>
                  <a:rPr lang="en-US" sz="1200" dirty="0">
                    <a:solidFill>
                      <a:srgbClr val="FF0000"/>
                    </a:solidFill>
                    <a:latin typeface="Comic Sans MS" panose="030F0702030302020204" pitchFamily="66" charset="0"/>
                    <a:sym typeface="Wingdings" panose="05000000000000000000" pitchFamily="2" charset="2"/>
                  </a:rPr>
                  <a:t> them outside of the summation</a:t>
                </a:r>
                <a:endParaRPr lang="en-GB" sz="1200" dirty="0">
                  <a:solidFill>
                    <a:srgbClr val="FF0000"/>
                  </a:solidFill>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79CB94F2-2908-4257-AF1C-849546CE2969}"/>
                  </a:ext>
                </a:extLst>
              </p:cNvPr>
              <p:cNvSpPr txBox="1">
                <a:spLocks noRot="1" noChangeAspect="1" noMove="1" noResize="1" noEditPoints="1" noAdjustHandles="1" noChangeArrowheads="1" noChangeShapeType="1" noTextEdit="1"/>
              </p:cNvSpPr>
              <p:nvPr/>
            </p:nvSpPr>
            <p:spPr>
              <a:xfrm>
                <a:off x="7007382" y="1347261"/>
                <a:ext cx="2209046" cy="2123658"/>
              </a:xfrm>
              <a:prstGeom prst="rect">
                <a:avLst/>
              </a:prstGeom>
              <a:blipFill>
                <a:blip r:embed="rId9"/>
                <a:stretch>
                  <a:fillRect r="-1657" b="-14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3D006798-7B2A-4345-B58D-D2AA9163AA03}"/>
                  </a:ext>
                </a:extLst>
              </p:cNvPr>
              <p:cNvSpPr txBox="1"/>
              <p:nvPr/>
            </p:nvSpPr>
            <p:spPr>
              <a:xfrm>
                <a:off x="3873387" y="2788377"/>
                <a:ext cx="3102196" cy="588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m:t>
                      </m:r>
                      <m:r>
                        <a:rPr lang="en-US" sz="1400" b="0" i="1" smtClean="0">
                          <a:latin typeface="Cambria Math" panose="02040503050406030204" pitchFamily="18" charset="0"/>
                        </a:rPr>
                        <m:t>𝑛𝑝</m:t>
                      </m:r>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=1</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r>
                                        <a:rPr lang="en-US" sz="1400" b="0" i="1" smtClean="0">
                                          <a:latin typeface="Cambria Math" panose="02040503050406030204" pitchFamily="18" charset="0"/>
                                        </a:rPr>
                                        <m:t>−1</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−1)!</m:t>
                                  </m:r>
                                </m:den>
                              </m:f>
                            </m:e>
                          </m:d>
                        </m:e>
                      </m:nary>
                    </m:oMath>
                  </m:oMathPara>
                </a14:m>
                <a:endParaRPr lang="en-GB" sz="1400" dirty="0"/>
              </a:p>
            </p:txBody>
          </p:sp>
        </mc:Choice>
        <mc:Fallback xmlns="">
          <p:sp>
            <p:nvSpPr>
              <p:cNvPr id="35" name="テキスト ボックス 34">
                <a:extLst>
                  <a:ext uri="{FF2B5EF4-FFF2-40B4-BE49-F238E27FC236}">
                    <a16:creationId xmlns:a16="http://schemas.microsoft.com/office/drawing/2014/main" id="{3D006798-7B2A-4345-B58D-D2AA9163AA03}"/>
                  </a:ext>
                </a:extLst>
              </p:cNvPr>
              <p:cNvSpPr txBox="1">
                <a:spLocks noRot="1" noChangeAspect="1" noMove="1" noResize="1" noEditPoints="1" noAdjustHandles="1" noChangeArrowheads="1" noChangeShapeType="1" noTextEdit="1"/>
              </p:cNvSpPr>
              <p:nvPr/>
            </p:nvSpPr>
            <p:spPr>
              <a:xfrm>
                <a:off x="3873387" y="2788377"/>
                <a:ext cx="3102196" cy="588174"/>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65CE6860-4485-4665-BA47-C1B05B6ABA92}"/>
                  </a:ext>
                </a:extLst>
              </p:cNvPr>
              <p:cNvSpPr txBox="1"/>
              <p:nvPr/>
            </p:nvSpPr>
            <p:spPr>
              <a:xfrm>
                <a:off x="3829616" y="3647720"/>
                <a:ext cx="5106154"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The </a:t>
                </a:r>
                <a14:m>
                  <m:oMath xmlns:m="http://schemas.openxmlformats.org/officeDocument/2006/math">
                    <m:r>
                      <a:rPr lang="en-US" sz="1400" i="1" dirty="0" smtClean="0">
                        <a:solidFill>
                          <a:srgbClr val="FF0000"/>
                        </a:solidFill>
                        <a:latin typeface="Cambria Math" panose="02040503050406030204" pitchFamily="18" charset="0"/>
                      </a:rPr>
                      <m:t>𝑛</m:t>
                    </m:r>
                    <m:r>
                      <a:rPr lang="en-US" sz="1400" i="1" dirty="0" smtClean="0">
                        <a:solidFill>
                          <a:srgbClr val="FF0000"/>
                        </a:solidFill>
                        <a:latin typeface="Cambria Math" panose="02040503050406030204" pitchFamily="18" charset="0"/>
                      </a:rPr>
                      <m:t>! </m:t>
                    </m:r>
                  </m:oMath>
                </a14:m>
                <a:r>
                  <a:rPr lang="en-US" sz="1400" dirty="0">
                    <a:solidFill>
                      <a:srgbClr val="FF0000"/>
                    </a:solidFill>
                    <a:latin typeface="Comic Sans MS" panose="030F0702030302020204" pitchFamily="66" charset="0"/>
                  </a:rPr>
                  <a:t>term has been changed as in the previous example</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rPr>
                  <a:t>The </a:t>
                </a:r>
                <a14:m>
                  <m:oMath xmlns:m="http://schemas.openxmlformats.org/officeDocument/2006/math">
                    <m:r>
                      <a:rPr lang="en-US" sz="1400" i="1" dirty="0" smtClean="0">
                        <a:solidFill>
                          <a:srgbClr val="FF0000"/>
                        </a:solidFill>
                        <a:latin typeface="Cambria Math" panose="02040503050406030204" pitchFamily="18" charset="0"/>
                      </a:rPr>
                      <m:t>𝑝</m:t>
                    </m:r>
                  </m:oMath>
                </a14:m>
                <a:r>
                  <a:rPr lang="en-US" sz="1400" dirty="0">
                    <a:solidFill>
                      <a:srgbClr val="FF0000"/>
                    </a:solidFill>
                    <a:latin typeface="Comic Sans MS" panose="030F0702030302020204" pitchFamily="66" charset="0"/>
                  </a:rPr>
                  <a:t> term has been adjusted as well…</a:t>
                </a:r>
              </a:p>
            </p:txBody>
          </p:sp>
        </mc:Choice>
        <mc:Fallback xmlns="">
          <p:sp>
            <p:nvSpPr>
              <p:cNvPr id="36" name="テキスト ボックス 35">
                <a:extLst>
                  <a:ext uri="{FF2B5EF4-FFF2-40B4-BE49-F238E27FC236}">
                    <a16:creationId xmlns:a16="http://schemas.microsoft.com/office/drawing/2014/main" id="{65CE6860-4485-4665-BA47-C1B05B6ABA92}"/>
                  </a:ext>
                </a:extLst>
              </p:cNvPr>
              <p:cNvSpPr txBox="1">
                <a:spLocks noRot="1" noChangeAspect="1" noMove="1" noResize="1" noEditPoints="1" noAdjustHandles="1" noChangeArrowheads="1" noChangeShapeType="1" noTextEdit="1"/>
              </p:cNvSpPr>
              <p:nvPr/>
            </p:nvSpPr>
            <p:spPr>
              <a:xfrm>
                <a:off x="3829616" y="3647720"/>
                <a:ext cx="5106154" cy="738664"/>
              </a:xfrm>
              <a:prstGeom prst="rect">
                <a:avLst/>
              </a:prstGeom>
              <a:blipFill>
                <a:blip r:embed="rId11"/>
                <a:stretch>
                  <a:fillRect t="-820" b="-7377"/>
                </a:stretch>
              </a:blipFill>
            </p:spPr>
            <p:txBody>
              <a:bodyPr/>
              <a:lstStyle/>
              <a:p>
                <a:r>
                  <a:rPr lang="en-GB">
                    <a:noFill/>
                  </a:rPr>
                  <a:t> </a:t>
                </a:r>
              </a:p>
            </p:txBody>
          </p:sp>
        </mc:Fallback>
      </mc:AlternateContent>
      <p:sp>
        <p:nvSpPr>
          <p:cNvPr id="37" name="正方形/長方形 36">
            <a:extLst>
              <a:ext uri="{FF2B5EF4-FFF2-40B4-BE49-F238E27FC236}">
                <a16:creationId xmlns:a16="http://schemas.microsoft.com/office/drawing/2014/main" id="{82E47547-FA46-4971-943D-04303E290A20}"/>
              </a:ext>
            </a:extLst>
          </p:cNvPr>
          <p:cNvSpPr/>
          <p:nvPr/>
        </p:nvSpPr>
        <p:spPr>
          <a:xfrm>
            <a:off x="4047061" y="3014804"/>
            <a:ext cx="289549" cy="18107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正方形/長方形 37">
            <a:extLst>
              <a:ext uri="{FF2B5EF4-FFF2-40B4-BE49-F238E27FC236}">
                <a16:creationId xmlns:a16="http://schemas.microsoft.com/office/drawing/2014/main" id="{35A15FE6-7ECE-4324-8AE9-0F434B5D0280}"/>
              </a:ext>
            </a:extLst>
          </p:cNvPr>
          <p:cNvSpPr/>
          <p:nvPr/>
        </p:nvSpPr>
        <p:spPr>
          <a:xfrm>
            <a:off x="4787937" y="1466661"/>
            <a:ext cx="227684" cy="17956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正方形/長方形 38">
            <a:extLst>
              <a:ext uri="{FF2B5EF4-FFF2-40B4-BE49-F238E27FC236}">
                <a16:creationId xmlns:a16="http://schemas.microsoft.com/office/drawing/2014/main" id="{5B46C951-E8BA-4461-A9F6-DD26AF5D1938}"/>
              </a:ext>
            </a:extLst>
          </p:cNvPr>
          <p:cNvSpPr/>
          <p:nvPr/>
        </p:nvSpPr>
        <p:spPr>
          <a:xfrm>
            <a:off x="4994657" y="2832225"/>
            <a:ext cx="636597" cy="23690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正方形/長方形 39">
            <a:extLst>
              <a:ext uri="{FF2B5EF4-FFF2-40B4-BE49-F238E27FC236}">
                <a16:creationId xmlns:a16="http://schemas.microsoft.com/office/drawing/2014/main" id="{5C29B74C-F386-45AD-A02A-59696D42F88A}"/>
              </a:ext>
            </a:extLst>
          </p:cNvPr>
          <p:cNvSpPr/>
          <p:nvPr/>
        </p:nvSpPr>
        <p:spPr>
          <a:xfrm>
            <a:off x="5002202" y="1445536"/>
            <a:ext cx="230702" cy="22935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1" name="正方形/長方形 40">
            <a:extLst>
              <a:ext uri="{FF2B5EF4-FFF2-40B4-BE49-F238E27FC236}">
                <a16:creationId xmlns:a16="http://schemas.microsoft.com/office/drawing/2014/main" id="{700C63C1-047E-4DC3-94C2-CB27D55B8D00}"/>
              </a:ext>
            </a:extLst>
          </p:cNvPr>
          <p:cNvSpPr/>
          <p:nvPr/>
        </p:nvSpPr>
        <p:spPr>
          <a:xfrm>
            <a:off x="5627042" y="2842260"/>
            <a:ext cx="407998" cy="23471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EB717B58-1D2B-4A32-9839-7BE82CEE34AE}"/>
                  </a:ext>
                </a:extLst>
              </p:cNvPr>
              <p:cNvSpPr txBox="1"/>
              <p:nvPr/>
            </p:nvSpPr>
            <p:spPr>
              <a:xfrm>
                <a:off x="3794106" y="4544366"/>
                <a:ext cx="5106154" cy="2031325"/>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It is important to note that we </a:t>
                </a:r>
                <a:r>
                  <a:rPr lang="en-US" sz="1400" u="sng" dirty="0">
                    <a:solidFill>
                      <a:srgbClr val="FF0000"/>
                    </a:solidFill>
                    <a:latin typeface="Comic Sans MS" panose="030F0702030302020204" pitchFamily="66" charset="0"/>
                  </a:rPr>
                  <a:t>cannot</a:t>
                </a:r>
                <a:r>
                  <a:rPr lang="en-US" sz="1400" dirty="0">
                    <a:solidFill>
                      <a:srgbClr val="FF0000"/>
                    </a:solidFill>
                    <a:latin typeface="Comic Sans MS" panose="030F0702030302020204" pitchFamily="66" charset="0"/>
                  </a:rPr>
                  <a:t> </a:t>
                </a:r>
                <a:r>
                  <a:rPr lang="en-US" sz="1400" dirty="0" err="1">
                    <a:solidFill>
                      <a:srgbClr val="FF0000"/>
                    </a:solidFill>
                    <a:latin typeface="Comic Sans MS" panose="030F0702030302020204" pitchFamily="66" charset="0"/>
                  </a:rPr>
                  <a:t>factorise</a:t>
                </a:r>
                <a:r>
                  <a:rPr lang="en-US" sz="1400" dirty="0">
                    <a:solidFill>
                      <a:srgbClr val="FF0000"/>
                    </a:solidFill>
                    <a:latin typeface="Comic Sans MS" panose="030F0702030302020204" pitchFamily="66" charset="0"/>
                  </a:rPr>
                  <a:t> the </a:t>
                </a:r>
                <a14:m>
                  <m:oMath xmlns:m="http://schemas.openxmlformats.org/officeDocument/2006/math">
                    <m:r>
                      <a:rPr lang="en-US" sz="1400" i="1" dirty="0" smtClean="0">
                        <a:solidFill>
                          <a:srgbClr val="FF0000"/>
                        </a:solidFill>
                        <a:latin typeface="Cambria Math" panose="02040503050406030204" pitchFamily="18" charset="0"/>
                      </a:rPr>
                      <m:t>𝑥</m:t>
                    </m:r>
                  </m:oMath>
                </a14:m>
                <a:r>
                  <a:rPr lang="en-US" sz="1400" dirty="0">
                    <a:solidFill>
                      <a:srgbClr val="FF0000"/>
                    </a:solidFill>
                    <a:latin typeface="Comic Sans MS" panose="030F0702030302020204" pitchFamily="66" charset="0"/>
                  </a:rPr>
                  <a:t> term outside.</a:t>
                </a: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This is because in the summation, for the first term </a:t>
                </a:r>
                <a14:m>
                  <m:oMath xmlns:m="http://schemas.openxmlformats.org/officeDocument/2006/math">
                    <m:r>
                      <a:rPr lang="en-US" sz="1400" i="1" dirty="0" smtClean="0">
                        <a:solidFill>
                          <a:srgbClr val="FF0000"/>
                        </a:solidFill>
                        <a:latin typeface="Cambria Math" panose="02040503050406030204" pitchFamily="18" charset="0"/>
                        <a:sym typeface="Wingdings" panose="05000000000000000000" pitchFamily="2" charset="2"/>
                      </a:rPr>
                      <m:t>𝑥</m:t>
                    </m:r>
                    <m:r>
                      <a:rPr lang="en-US" sz="1400" i="1" dirty="0" smtClean="0">
                        <a:solidFill>
                          <a:srgbClr val="FF0000"/>
                        </a:solidFill>
                        <a:latin typeface="Cambria Math" panose="02040503050406030204" pitchFamily="18" charset="0"/>
                        <a:sym typeface="Wingdings" panose="05000000000000000000" pitchFamily="2" charset="2"/>
                      </a:rPr>
                      <m:t>=1</m:t>
                    </m:r>
                  </m:oMath>
                </a14:m>
                <a:r>
                  <a:rPr lang="en-US" sz="1400" dirty="0">
                    <a:solidFill>
                      <a:srgbClr val="FF0000"/>
                    </a:solidFill>
                    <a:latin typeface="Comic Sans MS" panose="030F0702030302020204" pitchFamily="66" charset="0"/>
                    <a:sym typeface="Wingdings" panose="05000000000000000000" pitchFamily="2" charset="2"/>
                  </a:rPr>
                  <a:t>, for the second term </a:t>
                </a:r>
                <a14:m>
                  <m:oMath xmlns:m="http://schemas.openxmlformats.org/officeDocument/2006/math">
                    <m:r>
                      <a:rPr lang="en-US" sz="1400" i="1" dirty="0" smtClean="0">
                        <a:solidFill>
                          <a:srgbClr val="FF0000"/>
                        </a:solidFill>
                        <a:latin typeface="Cambria Math" panose="02040503050406030204" pitchFamily="18" charset="0"/>
                        <a:sym typeface="Wingdings" panose="05000000000000000000" pitchFamily="2" charset="2"/>
                      </a:rPr>
                      <m:t>𝑥</m:t>
                    </m:r>
                    <m:r>
                      <a:rPr lang="en-US" sz="1400" i="1" dirty="0" smtClean="0">
                        <a:solidFill>
                          <a:srgbClr val="FF0000"/>
                        </a:solidFill>
                        <a:latin typeface="Cambria Math" panose="02040503050406030204" pitchFamily="18" charset="0"/>
                        <a:sym typeface="Wingdings" panose="05000000000000000000" pitchFamily="2" charset="2"/>
                      </a:rPr>
                      <m:t>=2</m:t>
                    </m:r>
                  </m:oMath>
                </a14:m>
                <a:r>
                  <a:rPr lang="en-US" sz="1400" dirty="0">
                    <a:solidFill>
                      <a:srgbClr val="FF0000"/>
                    </a:solidFill>
                    <a:latin typeface="Comic Sans MS" panose="030F0702030302020204" pitchFamily="66" charset="0"/>
                    <a:sym typeface="Wingdings" panose="05000000000000000000" pitchFamily="2" charset="2"/>
                  </a:rPr>
                  <a:t>, and so on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Since </a:t>
                </a:r>
                <a14:m>
                  <m:oMath xmlns:m="http://schemas.openxmlformats.org/officeDocument/2006/math">
                    <m:r>
                      <a:rPr lang="en-US" sz="1400" i="1" dirty="0" smtClean="0">
                        <a:solidFill>
                          <a:srgbClr val="FF0000"/>
                        </a:solidFill>
                        <a:latin typeface="Cambria Math" panose="02040503050406030204" pitchFamily="18" charset="0"/>
                        <a:sym typeface="Wingdings" panose="05000000000000000000" pitchFamily="2" charset="2"/>
                      </a:rPr>
                      <m:t>𝑥</m:t>
                    </m:r>
                  </m:oMath>
                </a14:m>
                <a:r>
                  <a:rPr lang="en-US" sz="1400" dirty="0">
                    <a:solidFill>
                      <a:srgbClr val="FF0000"/>
                    </a:solidFill>
                    <a:latin typeface="Comic Sans MS" panose="030F0702030302020204" pitchFamily="66" charset="0"/>
                    <a:sym typeface="Wingdings" panose="05000000000000000000" pitchFamily="2" charset="2"/>
                  </a:rPr>
                  <a:t> takes different values, we cannot </a:t>
                </a:r>
                <a:r>
                  <a:rPr lang="en-US" sz="1400" dirty="0" err="1">
                    <a:solidFill>
                      <a:srgbClr val="FF0000"/>
                    </a:solidFill>
                    <a:latin typeface="Comic Sans MS" panose="030F0702030302020204" pitchFamily="66" charset="0"/>
                    <a:sym typeface="Wingdings" panose="05000000000000000000" pitchFamily="2" charset="2"/>
                  </a:rPr>
                  <a:t>factorise</a:t>
                </a:r>
                <a:r>
                  <a:rPr lang="en-US" sz="1400" dirty="0">
                    <a:solidFill>
                      <a:srgbClr val="FF0000"/>
                    </a:solidFill>
                    <a:latin typeface="Comic Sans MS" panose="030F0702030302020204" pitchFamily="66" charset="0"/>
                    <a:sym typeface="Wingdings" panose="05000000000000000000" pitchFamily="2" charset="2"/>
                  </a:rPr>
                  <a:t> it out as would then multiply everything by only a single value</a:t>
                </a:r>
                <a:endParaRPr lang="en-US" sz="1400" dirty="0">
                  <a:solidFill>
                    <a:srgbClr val="FF0000"/>
                  </a:solidFill>
                  <a:latin typeface="Comic Sans MS" panose="030F0702030302020204" pitchFamily="66" charset="0"/>
                </a:endParaRPr>
              </a:p>
            </p:txBody>
          </p:sp>
        </mc:Choice>
        <mc:Fallback xmlns="">
          <p:sp>
            <p:nvSpPr>
              <p:cNvPr id="42" name="テキスト ボックス 41">
                <a:extLst>
                  <a:ext uri="{FF2B5EF4-FFF2-40B4-BE49-F238E27FC236}">
                    <a16:creationId xmlns:a16="http://schemas.microsoft.com/office/drawing/2014/main" id="{EB717B58-1D2B-4A32-9839-7BE82CEE34AE}"/>
                  </a:ext>
                </a:extLst>
              </p:cNvPr>
              <p:cNvSpPr txBox="1">
                <a:spLocks noRot="1" noChangeAspect="1" noMove="1" noResize="1" noEditPoints="1" noAdjustHandles="1" noChangeArrowheads="1" noChangeShapeType="1" noTextEdit="1"/>
              </p:cNvSpPr>
              <p:nvPr/>
            </p:nvSpPr>
            <p:spPr>
              <a:xfrm>
                <a:off x="3794106" y="4544366"/>
                <a:ext cx="5106154" cy="2031325"/>
              </a:xfrm>
              <a:prstGeom prst="rect">
                <a:avLst/>
              </a:prstGeom>
              <a:blipFill>
                <a:blip r:embed="rId12"/>
                <a:stretch>
                  <a:fillRect t="-299" b="-2096"/>
                </a:stretch>
              </a:blipFill>
            </p:spPr>
            <p:txBody>
              <a:bodyPr/>
              <a:lstStyle/>
              <a:p>
                <a:r>
                  <a:rPr lang="en-GB">
                    <a:noFill/>
                  </a:rPr>
                  <a:t> </a:t>
                </a:r>
              </a:p>
            </p:txBody>
          </p:sp>
        </mc:Fallback>
      </mc:AlternateContent>
    </p:spTree>
    <p:extLst>
      <p:ext uri="{BB962C8B-B14F-4D97-AF65-F5344CB8AC3E}">
        <p14:creationId xmlns:p14="http://schemas.microsoft.com/office/powerpoint/2010/main" val="709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linds(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blinds(horizontal)">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4">
                                            <p:txEl>
                                              <p:pRg st="4" end="4"/>
                                            </p:txEl>
                                          </p:spTgt>
                                        </p:tgtEl>
                                        <p:attrNameLst>
                                          <p:attrName>style.visibility</p:attrName>
                                        </p:attrNameLst>
                                      </p:cBhvr>
                                      <p:to>
                                        <p:strVal val="visible"/>
                                      </p:to>
                                    </p:set>
                                    <p:animEffect transition="in" filter="blinds(horizontal)">
                                      <p:cBhvr>
                                        <p:cTn id="22" dur="500"/>
                                        <p:tgtEl>
                                          <p:spTgt spid="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
                                            <p:txEl>
                                              <p:pRg st="0" end="0"/>
                                            </p:txEl>
                                          </p:spTgt>
                                        </p:tgtEl>
                                        <p:attrNameLst>
                                          <p:attrName>style.visibility</p:attrName>
                                        </p:attrNameLst>
                                      </p:cBhvr>
                                      <p:to>
                                        <p:strVal val="visible"/>
                                      </p:to>
                                    </p:set>
                                    <p:animEffect transition="in" filter="blinds(horizontal)">
                                      <p:cBhvr>
                                        <p:cTn id="32" dur="500"/>
                                        <p:tgtEl>
                                          <p:spTgt spid="3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
                                            <p:txEl>
                                              <p:pRg st="2" end="2"/>
                                            </p:txEl>
                                          </p:spTgt>
                                        </p:tgtEl>
                                        <p:attrNameLst>
                                          <p:attrName>style.visibility</p:attrName>
                                        </p:attrNameLst>
                                      </p:cBhvr>
                                      <p:to>
                                        <p:strVal val="visible"/>
                                      </p:to>
                                    </p:set>
                                    <p:animEffect transition="in" filter="blinds(horizontal)">
                                      <p:cBhvr>
                                        <p:cTn id="37" dur="500"/>
                                        <p:tgtEl>
                                          <p:spTgt spid="3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linds(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linds(horizont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38"/>
                                        </p:tgtEl>
                                      </p:cBhvr>
                                    </p:animEffect>
                                    <p:set>
                                      <p:cBhvr>
                                        <p:cTn id="57" dur="1" fill="hold">
                                          <p:stCondLst>
                                            <p:cond delay="499"/>
                                          </p:stCondLst>
                                        </p:cTn>
                                        <p:tgtEl>
                                          <p:spTgt spid="38"/>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linds(horizont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linds(horizont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40"/>
                                        </p:tgtEl>
                                      </p:cBhvr>
                                    </p:animEffect>
                                    <p:set>
                                      <p:cBhvr>
                                        <p:cTn id="75" dur="1" fill="hold">
                                          <p:stCondLst>
                                            <p:cond delay="499"/>
                                          </p:stCondLst>
                                        </p:cTn>
                                        <p:tgtEl>
                                          <p:spTgt spid="40"/>
                                        </p:tgtEl>
                                        <p:attrNameLst>
                                          <p:attrName>style.visibility</p:attrName>
                                        </p:attrNameLst>
                                      </p:cBhvr>
                                      <p:to>
                                        <p:strVal val="hidden"/>
                                      </p:to>
                                    </p:set>
                                  </p:childTnLst>
                                </p:cTn>
                              </p:par>
                              <p:par>
                                <p:cTn id="76" presetID="3" presetClass="exit" presetSubtype="10" fill="hold" grpId="1" nodeType="withEffect">
                                  <p:stCondLst>
                                    <p:cond delay="0"/>
                                  </p:stCondLst>
                                  <p:childTnLst>
                                    <p:animEffect transition="out" filter="blinds(horizontal)">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childTnLst>
                                    <p:animEffect transition="out" filter="blinds(horizontal)">
                                      <p:cBhvr>
                                        <p:cTn id="82" dur="500"/>
                                        <p:tgtEl>
                                          <p:spTgt spid="37"/>
                                        </p:tgtEl>
                                      </p:cBhvr>
                                    </p:animEffect>
                                    <p:set>
                                      <p:cBhvr>
                                        <p:cTn id="83" dur="1" fill="hold">
                                          <p:stCondLst>
                                            <p:cond delay="499"/>
                                          </p:stCondLst>
                                        </p:cTn>
                                        <p:tgtEl>
                                          <p:spTgt spid="3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42">
                                            <p:txEl>
                                              <p:pRg st="0" end="0"/>
                                            </p:txEl>
                                          </p:spTgt>
                                        </p:tgtEl>
                                        <p:attrNameLst>
                                          <p:attrName>style.visibility</p:attrName>
                                        </p:attrNameLst>
                                      </p:cBhvr>
                                      <p:to>
                                        <p:strVal val="visible"/>
                                      </p:to>
                                    </p:set>
                                    <p:animEffect transition="in" filter="blinds(horizontal)">
                                      <p:cBhvr>
                                        <p:cTn id="88" dur="500"/>
                                        <p:tgtEl>
                                          <p:spTgt spid="42">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42">
                                            <p:txEl>
                                              <p:pRg st="2" end="2"/>
                                            </p:txEl>
                                          </p:spTgt>
                                        </p:tgtEl>
                                        <p:attrNameLst>
                                          <p:attrName>style.visibility</p:attrName>
                                        </p:attrNameLst>
                                      </p:cBhvr>
                                      <p:to>
                                        <p:strVal val="visible"/>
                                      </p:to>
                                    </p:set>
                                    <p:animEffect transition="in" filter="blinds(horizontal)">
                                      <p:cBhvr>
                                        <p:cTn id="93" dur="500"/>
                                        <p:tgtEl>
                                          <p:spTgt spid="42">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42">
                                            <p:txEl>
                                              <p:pRg st="4" end="4"/>
                                            </p:txEl>
                                          </p:spTgt>
                                        </p:tgtEl>
                                        <p:attrNameLst>
                                          <p:attrName>style.visibility</p:attrName>
                                        </p:attrNameLst>
                                      </p:cBhvr>
                                      <p:to>
                                        <p:strVal val="visible"/>
                                      </p:to>
                                    </p:set>
                                    <p:animEffect transition="in" filter="blinds(horizontal)">
                                      <p:cBhvr>
                                        <p:cTn id="98" dur="500"/>
                                        <p:tgtEl>
                                          <p:spTgt spid="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Can you remember the formula for the variance of a data set from year 12?</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So now we need to rewrite this…</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12D5A0B-0E7F-4765-8015-C36E6EF7EB78}"/>
                  </a:ext>
                </a:extLst>
              </p:cNvPr>
              <p:cNvSpPr txBox="1"/>
              <p:nvPr/>
            </p:nvSpPr>
            <p:spPr>
              <a:xfrm>
                <a:off x="613291" y="3728738"/>
                <a:ext cx="2660537" cy="672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𝑥</m:t>
                          </m:r>
                          <m:r>
                            <a:rPr lang="en-US" sz="1600" b="0" i="1" smtClean="0">
                              <a:latin typeface="Cambria Math" panose="02040503050406030204" pitchFamily="18" charset="0"/>
                            </a:rPr>
                            <m:t>=0</m:t>
                          </m:r>
                        </m:sub>
                        <m:sup>
                          <m:r>
                            <a:rPr lang="en-US" sz="1600" b="0" i="1" smtClean="0">
                              <a:latin typeface="Cambria Math" panose="02040503050406030204" pitchFamily="18" charset="0"/>
                            </a:rPr>
                            <m:t>𝑛</m:t>
                          </m:r>
                        </m:sup>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sSup>
                                    <m:sSupPr>
                                      <m:ctrlPr>
                                        <a:rPr lang="en-GB" sz="1600" i="1">
                                          <a:latin typeface="Cambria Math" panose="02040503050406030204" pitchFamily="18" charset="0"/>
                                        </a:rPr>
                                      </m:ctrlPr>
                                    </m:sSupPr>
                                    <m:e>
                                      <m:r>
                                        <a:rPr lang="en-US" sz="1600" i="1">
                                          <a:latin typeface="Cambria Math" panose="02040503050406030204" pitchFamily="18" charset="0"/>
                                        </a:rPr>
                                        <m:t>𝑝</m:t>
                                      </m:r>
                                    </m:e>
                                    <m:sup>
                                      <m:r>
                                        <a:rPr lang="en-US" sz="1600" i="1">
                                          <a:latin typeface="Cambria Math" panose="02040503050406030204" pitchFamily="18" charset="0"/>
                                        </a:rPr>
                                        <m:t>𝑥</m:t>
                                      </m:r>
                                    </m:sup>
                                  </m:sSup>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𝑝</m:t>
                                          </m:r>
                                        </m:e>
                                      </m:d>
                                    </m:e>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𝑥</m:t>
                                      </m:r>
                                    </m:sup>
                                  </m:sSup>
                                </m:num>
                                <m:den>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en>
                              </m:f>
                            </m:e>
                          </m:d>
                        </m:e>
                      </m:nary>
                    </m:oMath>
                  </m:oMathPara>
                </a14:m>
                <a:endParaRPr lang="en-GB" sz="1600" dirty="0"/>
              </a:p>
            </p:txBody>
          </p:sp>
        </mc:Choice>
        <mc:Fallback xmlns="">
          <p:sp>
            <p:nvSpPr>
              <p:cNvPr id="13" name="テキスト ボックス 12">
                <a:extLst>
                  <a:ext uri="{FF2B5EF4-FFF2-40B4-BE49-F238E27FC236}">
                    <a16:creationId xmlns:a16="http://schemas.microsoft.com/office/drawing/2014/main" id="{F12D5A0B-0E7F-4765-8015-C36E6EF7EB78}"/>
                  </a:ext>
                </a:extLst>
              </p:cNvPr>
              <p:cNvSpPr txBox="1">
                <a:spLocks noRot="1" noChangeAspect="1" noMove="1" noResize="1" noEditPoints="1" noAdjustHandles="1" noChangeArrowheads="1" noChangeShapeType="1" noTextEdit="1"/>
              </p:cNvSpPr>
              <p:nvPr/>
            </p:nvSpPr>
            <p:spPr>
              <a:xfrm>
                <a:off x="613291" y="3728738"/>
                <a:ext cx="2660537" cy="67242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3D006798-7B2A-4345-B58D-D2AA9163AA03}"/>
                  </a:ext>
                </a:extLst>
              </p:cNvPr>
              <p:cNvSpPr txBox="1"/>
              <p:nvPr/>
            </p:nvSpPr>
            <p:spPr>
              <a:xfrm>
                <a:off x="3855631" y="1341317"/>
                <a:ext cx="2917658" cy="588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𝑥</m:t>
                          </m:r>
                          <m:r>
                            <a:rPr lang="en-US" sz="1400" b="0" i="1" smtClean="0">
                              <a:latin typeface="Cambria Math" panose="02040503050406030204" pitchFamily="18" charset="0"/>
                            </a:rPr>
                            <m:t>=1</m:t>
                          </m:r>
                        </m:sub>
                        <m:sup>
                          <m:r>
                            <a:rPr lang="en-US" sz="1400" b="0" i="1" smtClean="0">
                              <a:latin typeface="Cambria Math" panose="02040503050406030204" pitchFamily="18" charset="0"/>
                            </a:rPr>
                            <m:t>𝑛</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𝑥</m:t>
                                      </m:r>
                                      <m:r>
                                        <a:rPr lang="en-US" sz="1400" b="0" i="1" smtClean="0">
                                          <a:latin typeface="Cambria Math" panose="02040503050406030204" pitchFamily="18" charset="0"/>
                                        </a:rPr>
                                        <m:t>−1</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𝑥</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−1)!</m:t>
                                  </m:r>
                                </m:den>
                              </m:f>
                            </m:e>
                          </m:d>
                        </m:e>
                      </m:nary>
                    </m:oMath>
                  </m:oMathPara>
                </a14:m>
                <a:endParaRPr lang="en-GB" sz="1400" dirty="0"/>
              </a:p>
            </p:txBody>
          </p:sp>
        </mc:Choice>
        <mc:Fallback xmlns="">
          <p:sp>
            <p:nvSpPr>
              <p:cNvPr id="35" name="テキスト ボックス 34">
                <a:extLst>
                  <a:ext uri="{FF2B5EF4-FFF2-40B4-BE49-F238E27FC236}">
                    <a16:creationId xmlns:a16="http://schemas.microsoft.com/office/drawing/2014/main" id="{3D006798-7B2A-4345-B58D-D2AA9163AA03}"/>
                  </a:ext>
                </a:extLst>
              </p:cNvPr>
              <p:cNvSpPr txBox="1">
                <a:spLocks noRot="1" noChangeAspect="1" noMove="1" noResize="1" noEditPoints="1" noAdjustHandles="1" noChangeArrowheads="1" noChangeShapeType="1" noTextEdit="1"/>
              </p:cNvSpPr>
              <p:nvPr/>
            </p:nvSpPr>
            <p:spPr>
              <a:xfrm>
                <a:off x="3855631" y="1341317"/>
                <a:ext cx="2917658" cy="588174"/>
              </a:xfrm>
              <a:prstGeom prst="rect">
                <a:avLst/>
              </a:prstGeom>
              <a:blipFill>
                <a:blip r:embed="rId8"/>
                <a:stretch>
                  <a:fillRect/>
                </a:stretch>
              </a:blipFill>
            </p:spPr>
            <p:txBody>
              <a:bodyPr/>
              <a:lstStyle/>
              <a:p>
                <a:r>
                  <a:rPr lang="en-GB">
                    <a:noFill/>
                  </a:rPr>
                  <a:t> </a:t>
                </a:r>
              </a:p>
            </p:txBody>
          </p:sp>
        </mc:Fallback>
      </mc:AlternateContent>
      <p:sp>
        <p:nvSpPr>
          <p:cNvPr id="21" name="円弧 20">
            <a:extLst>
              <a:ext uri="{FF2B5EF4-FFF2-40B4-BE49-F238E27FC236}">
                <a16:creationId xmlns:a16="http://schemas.microsoft.com/office/drawing/2014/main" id="{D43787CE-909C-45C7-A1F1-8255D04BEAC5}"/>
              </a:ext>
            </a:extLst>
          </p:cNvPr>
          <p:cNvSpPr/>
          <p:nvPr/>
        </p:nvSpPr>
        <p:spPr>
          <a:xfrm>
            <a:off x="7091575" y="1671007"/>
            <a:ext cx="321280" cy="201322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C55CD30E-F623-4A82-BA92-A31A369FE948}"/>
                  </a:ext>
                </a:extLst>
              </p:cNvPr>
              <p:cNvSpPr txBox="1"/>
              <p:nvPr/>
            </p:nvSpPr>
            <p:spPr>
              <a:xfrm>
                <a:off x="7679186" y="1102906"/>
                <a:ext cx="1145220"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Let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m:t>
                    </m:r>
                    <m:r>
                      <a:rPr lang="en-US" sz="1200" i="1" dirty="0" smtClean="0">
                        <a:solidFill>
                          <a:srgbClr val="FF0000"/>
                        </a:solidFill>
                        <a:latin typeface="Cambria Math" panose="02040503050406030204" pitchFamily="18" charset="0"/>
                      </a:rPr>
                      <m:t>𝑥</m:t>
                    </m:r>
                    <m:r>
                      <a:rPr lang="en-US" sz="1200" i="1" dirty="0" smtClean="0">
                        <a:solidFill>
                          <a:srgbClr val="FF0000"/>
                        </a:solidFill>
                        <a:latin typeface="Cambria Math" panose="02040503050406030204" pitchFamily="18" charset="0"/>
                      </a:rPr>
                      <m:t>−1</m:t>
                    </m:r>
                  </m:oMath>
                </a14:m>
                <a:endParaRPr lang="en-GB"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rPr>
                  <a:t>So </a:t>
                </a:r>
                <a14:m>
                  <m:oMath xmlns:m="http://schemas.openxmlformats.org/officeDocument/2006/math">
                    <m:r>
                      <a:rPr lang="en-US" sz="1200" b="0" i="1" smtClean="0">
                        <a:solidFill>
                          <a:srgbClr val="FF0000"/>
                        </a:solidFill>
                        <a:latin typeface="Cambria Math" panose="02040503050406030204" pitchFamily="18" charset="0"/>
                      </a:rPr>
                      <m:t>𝑥</m:t>
                    </m:r>
                    <m:r>
                      <a:rPr lang="en-US" sz="1200" b="0" i="1" smtClean="0">
                        <a:solidFill>
                          <a:srgbClr val="FF0000"/>
                        </a:solidFill>
                        <a:latin typeface="Cambria Math" panose="02040503050406030204" pitchFamily="18" charset="0"/>
                      </a:rPr>
                      <m:t>=</m:t>
                    </m:r>
                    <m:r>
                      <a:rPr lang="en-US" sz="1200" b="0" i="1" smtClean="0">
                        <a:solidFill>
                          <a:srgbClr val="FF0000"/>
                        </a:solidFill>
                        <a:latin typeface="Cambria Math" panose="02040503050406030204" pitchFamily="18" charset="0"/>
                      </a:rPr>
                      <m:t>𝑦</m:t>
                    </m:r>
                    <m:r>
                      <a:rPr lang="en-US" sz="1200" b="0" i="1" smtClean="0">
                        <a:solidFill>
                          <a:srgbClr val="FF0000"/>
                        </a:solidFill>
                        <a:latin typeface="Cambria Math" panose="02040503050406030204" pitchFamily="18" charset="0"/>
                      </a:rPr>
                      <m:t>+1</m:t>
                    </m:r>
                  </m:oMath>
                </a14:m>
                <a:endParaRPr lang="en-GB" sz="1200" dirty="0">
                  <a:solidFill>
                    <a:srgbClr val="FF0000"/>
                  </a:solidFill>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C55CD30E-F623-4A82-BA92-A31A369FE948}"/>
                  </a:ext>
                </a:extLst>
              </p:cNvPr>
              <p:cNvSpPr txBox="1">
                <a:spLocks noRot="1" noChangeAspect="1" noMove="1" noResize="1" noEditPoints="1" noAdjustHandles="1" noChangeArrowheads="1" noChangeShapeType="1" noTextEdit="1"/>
              </p:cNvSpPr>
              <p:nvPr/>
            </p:nvSpPr>
            <p:spPr>
              <a:xfrm>
                <a:off x="7679186" y="1102906"/>
                <a:ext cx="1145220" cy="461665"/>
              </a:xfrm>
              <a:prstGeom prst="rect">
                <a:avLst/>
              </a:prstGeom>
              <a:blipFill>
                <a:blip r:embed="rId9"/>
                <a:stretch>
                  <a:fillRect t="-1316" b="-9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1FCE8D79-80B0-475C-AA71-B26EBB92C6B7}"/>
                  </a:ext>
                </a:extLst>
              </p:cNvPr>
              <p:cNvSpPr txBox="1"/>
              <p:nvPr/>
            </p:nvSpPr>
            <p:spPr>
              <a:xfrm>
                <a:off x="7306322" y="1626689"/>
                <a:ext cx="1926455" cy="2123658"/>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This will affect most terms</a:t>
                </a:r>
              </a:p>
              <a:p>
                <a:pPr algn="ctr"/>
                <a:endParaRPr lang="en-US" sz="1200" dirty="0">
                  <a:solidFill>
                    <a:srgbClr val="FF0000"/>
                  </a:solidFill>
                  <a:latin typeface="Comic Sans MS" panose="030F0702030302020204" pitchFamily="66" charset="0"/>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We will now be starting on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𝑦</m:t>
                    </m:r>
                    <m:r>
                      <a:rPr lang="en-US" sz="1200" i="1" dirty="0" smtClean="0">
                        <a:solidFill>
                          <a:srgbClr val="FF0000"/>
                        </a:solidFill>
                        <a:latin typeface="Cambria Math" panose="02040503050406030204" pitchFamily="18" charset="0"/>
                        <a:sym typeface="Wingdings" panose="05000000000000000000" pitchFamily="2" charset="2"/>
                      </a:rPr>
                      <m:t>=0 </m:t>
                    </m:r>
                  </m:oMath>
                </a14:m>
                <a:r>
                  <a:rPr lang="en-US" sz="1200" dirty="0">
                    <a:solidFill>
                      <a:srgbClr val="FF0000"/>
                    </a:solidFill>
                    <a:latin typeface="Comic Sans MS" panose="030F0702030302020204" pitchFamily="66" charset="0"/>
                    <a:sym typeface="Wingdings" panose="05000000000000000000" pitchFamily="2" charset="2"/>
                  </a:rPr>
                  <a:t>instead of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𝑥</m:t>
                    </m:r>
                    <m:r>
                      <a:rPr lang="en-US" sz="1200" i="1" dirty="0" smtClean="0">
                        <a:solidFill>
                          <a:srgbClr val="FF0000"/>
                        </a:solidFill>
                        <a:latin typeface="Cambria Math" panose="02040503050406030204" pitchFamily="18" charset="0"/>
                        <a:sym typeface="Wingdings" panose="05000000000000000000" pitchFamily="2" charset="2"/>
                      </a:rPr>
                      <m:t>=1</m:t>
                    </m:r>
                  </m:oMath>
                </a14:m>
                <a:endParaRPr lang="en-US" sz="1200" dirty="0">
                  <a:solidFill>
                    <a:srgbClr val="FF0000"/>
                  </a:solidFill>
                  <a:latin typeface="Comic Sans MS" panose="030F0702030302020204" pitchFamily="66" charset="0"/>
                  <a:sym typeface="Wingdings" panose="05000000000000000000" pitchFamily="2" charset="2"/>
                </a:endParaRPr>
              </a:p>
              <a:p>
                <a:pPr marL="171450" indent="-1714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marL="171450" indent="-1714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We have not changed the number of terms though, so the final term will now be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𝑛</m:t>
                    </m:r>
                    <m:r>
                      <a:rPr lang="en-US" sz="1200" i="1" dirty="0" smtClean="0">
                        <a:solidFill>
                          <a:srgbClr val="FF0000"/>
                        </a:solidFill>
                        <a:latin typeface="Cambria Math" panose="02040503050406030204" pitchFamily="18" charset="0"/>
                        <a:sym typeface="Wingdings" panose="05000000000000000000" pitchFamily="2" charset="2"/>
                      </a:rPr>
                      <m:t>−1</m:t>
                    </m:r>
                  </m:oMath>
                </a14:m>
                <a:endParaRPr lang="en-GB" sz="1200" dirty="0">
                  <a:solidFill>
                    <a:srgbClr val="FF0000"/>
                  </a:solidFill>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1FCE8D79-80B0-475C-AA71-B26EBB92C6B7}"/>
                  </a:ext>
                </a:extLst>
              </p:cNvPr>
              <p:cNvSpPr txBox="1">
                <a:spLocks noRot="1" noChangeAspect="1" noMove="1" noResize="1" noEditPoints="1" noAdjustHandles="1" noChangeArrowheads="1" noChangeShapeType="1" noTextEdit="1"/>
              </p:cNvSpPr>
              <p:nvPr/>
            </p:nvSpPr>
            <p:spPr>
              <a:xfrm>
                <a:off x="7306322" y="1626689"/>
                <a:ext cx="1926455" cy="2123658"/>
              </a:xfrm>
              <a:prstGeom prst="rect">
                <a:avLst/>
              </a:prstGeom>
              <a:blipFill>
                <a:blip r:embed="rId10"/>
                <a:stretch>
                  <a:fillRect t="-287" r="-633" b="-14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49F5CCF4-AB23-492B-B7E9-A642B1B38143}"/>
                  </a:ext>
                </a:extLst>
              </p:cNvPr>
              <p:cNvSpPr txBox="1"/>
              <p:nvPr/>
            </p:nvSpPr>
            <p:spPr>
              <a:xfrm>
                <a:off x="3837876" y="3321037"/>
                <a:ext cx="3400290" cy="629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nary>
                        <m:naryPr>
                          <m:chr m:val="∑"/>
                          <m:ctrlPr>
                            <a:rPr lang="en-US" sz="1400" b="0" i="1" smtClean="0">
                              <a:latin typeface="Cambria Math" panose="02040503050406030204" pitchFamily="18" charset="0"/>
                            </a:rPr>
                          </m:ctrlPr>
                        </m:naryPr>
                        <m:sub>
                          <m: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m:t>
                              </m:r>
                              <m:r>
                                <a:rPr lang="en-US" sz="1400" b="0" i="1" smtClean="0">
                                  <a:latin typeface="Cambria Math" panose="02040503050406030204" pitchFamily="18" charset="0"/>
                                </a:rPr>
                                <m:t>𝑦</m:t>
                              </m:r>
                              <m:r>
                                <a:rPr lang="en-US" sz="1400" b="0" i="1" smtClean="0">
                                  <a:latin typeface="Cambria Math" panose="02040503050406030204" pitchFamily="18" charset="0"/>
                                </a:rPr>
                                <m:t>+1)×</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b="0" i="1" smtClean="0">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b="0" i="1" smtClean="0">
                                          <a:latin typeface="Cambria Math" panose="02040503050406030204" pitchFamily="18" charset="0"/>
                                        </a:rPr>
                                        <m:t>𝑦</m:t>
                                      </m:r>
                                      <m:r>
                                        <a:rPr lang="en-US" sz="1400" b="0" i="1" smtClean="0">
                                          <a:latin typeface="Cambria Math" panose="02040503050406030204" pitchFamily="18" charset="0"/>
                                        </a:rPr>
                                        <m:t>−1</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−1</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en>
                              </m:f>
                            </m:e>
                          </m:d>
                        </m:e>
                      </m:nary>
                    </m:oMath>
                  </m:oMathPara>
                </a14:m>
                <a:endParaRPr lang="en-GB" sz="1400" dirty="0"/>
              </a:p>
            </p:txBody>
          </p:sp>
        </mc:Choice>
        <mc:Fallback xmlns="">
          <p:sp>
            <p:nvSpPr>
              <p:cNvPr id="25" name="テキスト ボックス 24">
                <a:extLst>
                  <a:ext uri="{FF2B5EF4-FFF2-40B4-BE49-F238E27FC236}">
                    <a16:creationId xmlns:a16="http://schemas.microsoft.com/office/drawing/2014/main" id="{49F5CCF4-AB23-492B-B7E9-A642B1B38143}"/>
                  </a:ext>
                </a:extLst>
              </p:cNvPr>
              <p:cNvSpPr txBox="1">
                <a:spLocks noRot="1" noChangeAspect="1" noMove="1" noResize="1" noEditPoints="1" noAdjustHandles="1" noChangeArrowheads="1" noChangeShapeType="1" noTextEdit="1"/>
              </p:cNvSpPr>
              <p:nvPr/>
            </p:nvSpPr>
            <p:spPr>
              <a:xfrm>
                <a:off x="3837876" y="3321037"/>
                <a:ext cx="3400290" cy="629275"/>
              </a:xfrm>
              <a:prstGeom prst="rect">
                <a:avLst/>
              </a:prstGeom>
              <a:blipFill>
                <a:blip r:embed="rId11"/>
                <a:stretch>
                  <a:fillRect/>
                </a:stretch>
              </a:blipFill>
            </p:spPr>
            <p:txBody>
              <a:bodyPr/>
              <a:lstStyle/>
              <a:p>
                <a:r>
                  <a:rPr lang="en-GB">
                    <a:noFill/>
                  </a:rPr>
                  <a:t> </a:t>
                </a:r>
              </a:p>
            </p:txBody>
          </p:sp>
        </mc:Fallback>
      </mc:AlternateContent>
      <p:sp>
        <p:nvSpPr>
          <p:cNvPr id="26" name="正方形/長方形 25">
            <a:extLst>
              <a:ext uri="{FF2B5EF4-FFF2-40B4-BE49-F238E27FC236}">
                <a16:creationId xmlns:a16="http://schemas.microsoft.com/office/drawing/2014/main" id="{2B8921CC-E78E-442C-B14F-73ADD62D2E08}"/>
              </a:ext>
            </a:extLst>
          </p:cNvPr>
          <p:cNvSpPr/>
          <p:nvPr/>
        </p:nvSpPr>
        <p:spPr>
          <a:xfrm>
            <a:off x="4146196" y="1314481"/>
            <a:ext cx="194984" cy="18584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正方形/長方形 26">
            <a:extLst>
              <a:ext uri="{FF2B5EF4-FFF2-40B4-BE49-F238E27FC236}">
                <a16:creationId xmlns:a16="http://schemas.microsoft.com/office/drawing/2014/main" id="{2097224C-275B-42E7-9237-274208974F41}"/>
              </a:ext>
            </a:extLst>
          </p:cNvPr>
          <p:cNvSpPr/>
          <p:nvPr/>
        </p:nvSpPr>
        <p:spPr>
          <a:xfrm>
            <a:off x="4058898" y="1795354"/>
            <a:ext cx="344425" cy="18436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正方形/長方形 27">
            <a:extLst>
              <a:ext uri="{FF2B5EF4-FFF2-40B4-BE49-F238E27FC236}">
                <a16:creationId xmlns:a16="http://schemas.microsoft.com/office/drawing/2014/main" id="{F0410259-1046-4279-A7BC-9C1117DA30B1}"/>
              </a:ext>
            </a:extLst>
          </p:cNvPr>
          <p:cNvSpPr/>
          <p:nvPr/>
        </p:nvSpPr>
        <p:spPr>
          <a:xfrm>
            <a:off x="4051500" y="3803186"/>
            <a:ext cx="344425" cy="18436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正方形/長方形 28">
            <a:extLst>
              <a:ext uri="{FF2B5EF4-FFF2-40B4-BE49-F238E27FC236}">
                <a16:creationId xmlns:a16="http://schemas.microsoft.com/office/drawing/2014/main" id="{9AA473D7-4640-4BAE-A252-247A0F5D42EA}"/>
              </a:ext>
            </a:extLst>
          </p:cNvPr>
          <p:cNvSpPr/>
          <p:nvPr/>
        </p:nvSpPr>
        <p:spPr>
          <a:xfrm>
            <a:off x="4052980" y="3298638"/>
            <a:ext cx="359221" cy="17253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正方形/長方形 29">
            <a:extLst>
              <a:ext uri="{FF2B5EF4-FFF2-40B4-BE49-F238E27FC236}">
                <a16:creationId xmlns:a16="http://schemas.microsoft.com/office/drawing/2014/main" id="{F3884016-FAF3-4100-8B1C-CEF17D739EF9}"/>
              </a:ext>
            </a:extLst>
          </p:cNvPr>
          <p:cNvSpPr/>
          <p:nvPr/>
        </p:nvSpPr>
        <p:spPr>
          <a:xfrm>
            <a:off x="5741216" y="1648872"/>
            <a:ext cx="632951" cy="22431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正方形/長方形 42">
            <a:extLst>
              <a:ext uri="{FF2B5EF4-FFF2-40B4-BE49-F238E27FC236}">
                <a16:creationId xmlns:a16="http://schemas.microsoft.com/office/drawing/2014/main" id="{22B0F7A0-6220-40DB-AA53-64504B26D0FB}"/>
              </a:ext>
            </a:extLst>
          </p:cNvPr>
          <p:cNvSpPr/>
          <p:nvPr/>
        </p:nvSpPr>
        <p:spPr>
          <a:xfrm>
            <a:off x="6488422" y="3647826"/>
            <a:ext cx="329630" cy="21395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正方形/長方形 43">
            <a:extLst>
              <a:ext uri="{FF2B5EF4-FFF2-40B4-BE49-F238E27FC236}">
                <a16:creationId xmlns:a16="http://schemas.microsoft.com/office/drawing/2014/main" id="{8625132D-31AE-4C66-BFF0-6FAC509DCDE0}"/>
              </a:ext>
            </a:extLst>
          </p:cNvPr>
          <p:cNvSpPr/>
          <p:nvPr/>
        </p:nvSpPr>
        <p:spPr>
          <a:xfrm>
            <a:off x="4455435" y="3532416"/>
            <a:ext cx="632951" cy="22431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正方形/長方形 44">
            <a:extLst>
              <a:ext uri="{FF2B5EF4-FFF2-40B4-BE49-F238E27FC236}">
                <a16:creationId xmlns:a16="http://schemas.microsoft.com/office/drawing/2014/main" id="{D80A35E6-7A82-41D0-9549-D2AB3F372FF1}"/>
              </a:ext>
            </a:extLst>
          </p:cNvPr>
          <p:cNvSpPr/>
          <p:nvPr/>
        </p:nvSpPr>
        <p:spPr>
          <a:xfrm>
            <a:off x="4439158" y="1554176"/>
            <a:ext cx="212741" cy="19472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正方形/長方形 45">
            <a:extLst>
              <a:ext uri="{FF2B5EF4-FFF2-40B4-BE49-F238E27FC236}">
                <a16:creationId xmlns:a16="http://schemas.microsoft.com/office/drawing/2014/main" id="{E339FFDD-4B66-4CB0-9E96-27B81983094C}"/>
              </a:ext>
            </a:extLst>
          </p:cNvPr>
          <p:cNvSpPr/>
          <p:nvPr/>
        </p:nvSpPr>
        <p:spPr>
          <a:xfrm>
            <a:off x="5514835" y="1386980"/>
            <a:ext cx="291161" cy="15773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正方形/長方形 46">
            <a:extLst>
              <a:ext uri="{FF2B5EF4-FFF2-40B4-BE49-F238E27FC236}">
                <a16:creationId xmlns:a16="http://schemas.microsoft.com/office/drawing/2014/main" id="{53842393-8DB4-4F6A-88D3-7D793C302E02}"/>
              </a:ext>
            </a:extLst>
          </p:cNvPr>
          <p:cNvSpPr/>
          <p:nvPr/>
        </p:nvSpPr>
        <p:spPr>
          <a:xfrm>
            <a:off x="6341938" y="1367162"/>
            <a:ext cx="325192" cy="17015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正方形/長方形 47">
            <a:extLst>
              <a:ext uri="{FF2B5EF4-FFF2-40B4-BE49-F238E27FC236}">
                <a16:creationId xmlns:a16="http://schemas.microsoft.com/office/drawing/2014/main" id="{A5EA1FB2-4C58-4B39-9844-3AFA845DAD69}"/>
              </a:ext>
            </a:extLst>
          </p:cNvPr>
          <p:cNvSpPr/>
          <p:nvPr/>
        </p:nvSpPr>
        <p:spPr>
          <a:xfrm>
            <a:off x="5073910" y="1634971"/>
            <a:ext cx="661063" cy="27372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正方形/長方形 48">
            <a:extLst>
              <a:ext uri="{FF2B5EF4-FFF2-40B4-BE49-F238E27FC236}">
                <a16:creationId xmlns:a16="http://schemas.microsoft.com/office/drawing/2014/main" id="{8DB91912-A5E2-4B69-A49C-F23426F0A8EF}"/>
              </a:ext>
            </a:extLst>
          </p:cNvPr>
          <p:cNvSpPr/>
          <p:nvPr/>
        </p:nvSpPr>
        <p:spPr>
          <a:xfrm>
            <a:off x="5537029" y="3633925"/>
            <a:ext cx="943670" cy="26337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正方形/長方形 49">
            <a:extLst>
              <a:ext uri="{FF2B5EF4-FFF2-40B4-BE49-F238E27FC236}">
                <a16:creationId xmlns:a16="http://schemas.microsoft.com/office/drawing/2014/main" id="{5A04F9B3-9C16-4230-97FE-E7DE165F3A8B}"/>
              </a:ext>
            </a:extLst>
          </p:cNvPr>
          <p:cNvSpPr/>
          <p:nvPr/>
        </p:nvSpPr>
        <p:spPr>
          <a:xfrm>
            <a:off x="5974997" y="3374098"/>
            <a:ext cx="150596" cy="16809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正方形/長方形 50">
            <a:extLst>
              <a:ext uri="{FF2B5EF4-FFF2-40B4-BE49-F238E27FC236}">
                <a16:creationId xmlns:a16="http://schemas.microsoft.com/office/drawing/2014/main" id="{AF9CB69E-4980-4259-986A-5E22B979E0E1}"/>
              </a:ext>
            </a:extLst>
          </p:cNvPr>
          <p:cNvSpPr/>
          <p:nvPr/>
        </p:nvSpPr>
        <p:spPr>
          <a:xfrm>
            <a:off x="6606791" y="3311370"/>
            <a:ext cx="521978" cy="23229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64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linds(horizont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linds(horizont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linds(horizont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linds(horizontal)">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linds(horizontal)">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blinds(horizontal)">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blinds(horizontal)">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grpId="1" nodeType="clickEffect">
                                  <p:stCondLst>
                                    <p:cond delay="0"/>
                                  </p:stCondLst>
                                  <p:childTnLst>
                                    <p:animEffect transition="out" filter="blinds(horizontal)">
                                      <p:cBhvr>
                                        <p:cTn id="94" dur="500"/>
                                        <p:tgtEl>
                                          <p:spTgt spid="46"/>
                                        </p:tgtEl>
                                      </p:cBhvr>
                                    </p:animEffect>
                                    <p:set>
                                      <p:cBhvr>
                                        <p:cTn id="95" dur="1" fill="hold">
                                          <p:stCondLst>
                                            <p:cond delay="499"/>
                                          </p:stCondLst>
                                        </p:cTn>
                                        <p:tgtEl>
                                          <p:spTgt spid="46"/>
                                        </p:tgtEl>
                                        <p:attrNameLst>
                                          <p:attrName>style.visibility</p:attrName>
                                        </p:attrNameLst>
                                      </p:cBhvr>
                                      <p:to>
                                        <p:strVal val="hidden"/>
                                      </p:to>
                                    </p:set>
                                  </p:childTnLst>
                                </p:cTn>
                              </p:par>
                              <p:par>
                                <p:cTn id="96" presetID="3" presetClass="exit" presetSubtype="10" fill="hold" grpId="1" nodeType="withEffect">
                                  <p:stCondLst>
                                    <p:cond delay="0"/>
                                  </p:stCondLst>
                                  <p:childTnLst>
                                    <p:animEffect transition="out" filter="blinds(horizontal)">
                                      <p:cBhvr>
                                        <p:cTn id="97" dur="500"/>
                                        <p:tgtEl>
                                          <p:spTgt spid="50"/>
                                        </p:tgtEl>
                                      </p:cBhvr>
                                    </p:animEffect>
                                    <p:set>
                                      <p:cBhvr>
                                        <p:cTn id="98" dur="1" fill="hold">
                                          <p:stCondLst>
                                            <p:cond delay="499"/>
                                          </p:stCondLst>
                                        </p:cTn>
                                        <p:tgtEl>
                                          <p:spTgt spid="5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blinds(horizontal)">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linds(horizontal)">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xit" presetSubtype="10" fill="hold" grpId="1" nodeType="clickEffect">
                                  <p:stCondLst>
                                    <p:cond delay="0"/>
                                  </p:stCondLst>
                                  <p:childTnLst>
                                    <p:animEffect transition="out" filter="blinds(horizontal)">
                                      <p:cBhvr>
                                        <p:cTn id="112" dur="500"/>
                                        <p:tgtEl>
                                          <p:spTgt spid="47"/>
                                        </p:tgtEl>
                                      </p:cBhvr>
                                    </p:animEffect>
                                    <p:set>
                                      <p:cBhvr>
                                        <p:cTn id="113" dur="1" fill="hold">
                                          <p:stCondLst>
                                            <p:cond delay="499"/>
                                          </p:stCondLst>
                                        </p:cTn>
                                        <p:tgtEl>
                                          <p:spTgt spid="47"/>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51"/>
                                        </p:tgtEl>
                                      </p:cBhvr>
                                    </p:animEffect>
                                    <p:set>
                                      <p:cBhvr>
                                        <p:cTn id="116" dur="1" fill="hold">
                                          <p:stCondLst>
                                            <p:cond delay="499"/>
                                          </p:stCondLst>
                                        </p:cTn>
                                        <p:tgtEl>
                                          <p:spTgt spid="5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linds(horizontal)">
                                      <p:cBhvr>
                                        <p:cTn id="121" dur="500"/>
                                        <p:tgtEl>
                                          <p:spTgt spid="48"/>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grpId="0" nodeType="clickEffect">
                                  <p:stCondLst>
                                    <p:cond delay="0"/>
                                  </p:stCondLst>
                                  <p:childTnLst>
                                    <p:set>
                                      <p:cBhvr>
                                        <p:cTn id="125" dur="1" fill="hold">
                                          <p:stCondLst>
                                            <p:cond delay="0"/>
                                          </p:stCondLst>
                                        </p:cTn>
                                        <p:tgtEl>
                                          <p:spTgt spid="49"/>
                                        </p:tgtEl>
                                        <p:attrNameLst>
                                          <p:attrName>style.visibility</p:attrName>
                                        </p:attrNameLst>
                                      </p:cBhvr>
                                      <p:to>
                                        <p:strVal val="visible"/>
                                      </p:to>
                                    </p:set>
                                    <p:animEffect transition="in" filter="blinds(horizontal)">
                                      <p:cBhvr>
                                        <p:cTn id="126" dur="500"/>
                                        <p:tgtEl>
                                          <p:spTgt spid="49"/>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xit" presetSubtype="10" fill="hold" grpId="1" nodeType="clickEffect">
                                  <p:stCondLst>
                                    <p:cond delay="0"/>
                                  </p:stCondLst>
                                  <p:childTnLst>
                                    <p:animEffect transition="out" filter="blinds(horizontal)">
                                      <p:cBhvr>
                                        <p:cTn id="130" dur="500"/>
                                        <p:tgtEl>
                                          <p:spTgt spid="48"/>
                                        </p:tgtEl>
                                      </p:cBhvr>
                                    </p:animEffect>
                                    <p:set>
                                      <p:cBhvr>
                                        <p:cTn id="131" dur="1" fill="hold">
                                          <p:stCondLst>
                                            <p:cond delay="499"/>
                                          </p:stCondLst>
                                        </p:cTn>
                                        <p:tgtEl>
                                          <p:spTgt spid="48"/>
                                        </p:tgtEl>
                                        <p:attrNameLst>
                                          <p:attrName>style.visibility</p:attrName>
                                        </p:attrNameLst>
                                      </p:cBhvr>
                                      <p:to>
                                        <p:strVal val="hidden"/>
                                      </p:to>
                                    </p:set>
                                  </p:childTnLst>
                                </p:cTn>
                              </p:par>
                              <p:par>
                                <p:cTn id="132" presetID="3" presetClass="exit" presetSubtype="10" fill="hold" grpId="1" nodeType="withEffect">
                                  <p:stCondLst>
                                    <p:cond delay="0"/>
                                  </p:stCondLst>
                                  <p:childTnLst>
                                    <p:animEffect transition="out" filter="blinds(horizontal)">
                                      <p:cBhvr>
                                        <p:cTn id="133" dur="500"/>
                                        <p:tgtEl>
                                          <p:spTgt spid="49"/>
                                        </p:tgtEl>
                                      </p:cBhvr>
                                    </p:animEffect>
                                    <p:set>
                                      <p:cBhvr>
                                        <p:cTn id="134" dur="1" fill="hold">
                                          <p:stCondLst>
                                            <p:cond delay="499"/>
                                          </p:stCondLst>
                                        </p:cTn>
                                        <p:tgtEl>
                                          <p:spTgt spid="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blinds(horizontal)">
                                      <p:cBhvr>
                                        <p:cTn id="139" dur="50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43"/>
                                        </p:tgtEl>
                                        <p:attrNameLst>
                                          <p:attrName>style.visibility</p:attrName>
                                        </p:attrNameLst>
                                      </p:cBhvr>
                                      <p:to>
                                        <p:strVal val="visible"/>
                                      </p:to>
                                    </p:set>
                                    <p:animEffect transition="in" filter="blinds(horizontal)">
                                      <p:cBhvr>
                                        <p:cTn id="144" dur="500"/>
                                        <p:tgtEl>
                                          <p:spTgt spid="43"/>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30"/>
                                        </p:tgtEl>
                                      </p:cBhvr>
                                    </p:animEffect>
                                    <p:set>
                                      <p:cBhvr>
                                        <p:cTn id="149" dur="1" fill="hold">
                                          <p:stCondLst>
                                            <p:cond delay="499"/>
                                          </p:stCondLst>
                                        </p:cTn>
                                        <p:tgtEl>
                                          <p:spTgt spid="3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43"/>
                                        </p:tgtEl>
                                      </p:cBhvr>
                                    </p:animEffect>
                                    <p:set>
                                      <p:cBhvr>
                                        <p:cTn id="152"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5" grpId="0"/>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49F5CCF4-AB23-492B-B7E9-A642B1B38143}"/>
                  </a:ext>
                </a:extLst>
              </p:cNvPr>
              <p:cNvSpPr txBox="1"/>
              <p:nvPr/>
            </p:nvSpPr>
            <p:spPr>
              <a:xfrm>
                <a:off x="2603880" y="2184696"/>
                <a:ext cx="3400290" cy="629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nary>
                        <m:naryPr>
                          <m:chr m:val="∑"/>
                          <m:ctrlPr>
                            <a:rPr lang="en-US" sz="1400" b="0" i="1" smtClean="0">
                              <a:latin typeface="Cambria Math" panose="02040503050406030204" pitchFamily="18" charset="0"/>
                            </a:rPr>
                          </m:ctrlPr>
                        </m:naryPr>
                        <m:sub>
                          <m: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m:t>
                              </m:r>
                              <m:r>
                                <a:rPr lang="en-US" sz="1400" b="0" i="1" smtClean="0">
                                  <a:latin typeface="Cambria Math" panose="02040503050406030204" pitchFamily="18" charset="0"/>
                                </a:rPr>
                                <m:t>𝑦</m:t>
                              </m:r>
                              <m:r>
                                <a:rPr lang="en-US" sz="1400" b="0" i="1" smtClean="0">
                                  <a:latin typeface="Cambria Math" panose="02040503050406030204" pitchFamily="18" charset="0"/>
                                </a:rPr>
                                <m:t>+1)×</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b="0" i="1" smtClean="0">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b="0" i="1" smtClean="0">
                                          <a:latin typeface="Cambria Math" panose="02040503050406030204" pitchFamily="18" charset="0"/>
                                        </a:rPr>
                                        <m:t>𝑦</m:t>
                                      </m:r>
                                      <m:r>
                                        <a:rPr lang="en-US" sz="1400" b="0" i="1" smtClean="0">
                                          <a:latin typeface="Cambria Math" panose="02040503050406030204" pitchFamily="18" charset="0"/>
                                        </a:rPr>
                                        <m:t>−1</m:t>
                                      </m:r>
                                    </m:sup>
                                  </m:sSup>
                                </m:num>
                                <m:den>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−1</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en>
                              </m:f>
                            </m:e>
                          </m:d>
                        </m:e>
                      </m:nary>
                    </m:oMath>
                  </m:oMathPara>
                </a14:m>
                <a:endParaRPr lang="en-GB" sz="1400" dirty="0"/>
              </a:p>
            </p:txBody>
          </p:sp>
        </mc:Choice>
        <mc:Fallback xmlns="">
          <p:sp>
            <p:nvSpPr>
              <p:cNvPr id="25" name="テキスト ボックス 24">
                <a:extLst>
                  <a:ext uri="{FF2B5EF4-FFF2-40B4-BE49-F238E27FC236}">
                    <a16:creationId xmlns:a16="http://schemas.microsoft.com/office/drawing/2014/main" id="{49F5CCF4-AB23-492B-B7E9-A642B1B38143}"/>
                  </a:ext>
                </a:extLst>
              </p:cNvPr>
              <p:cNvSpPr txBox="1">
                <a:spLocks noRot="1" noChangeAspect="1" noMove="1" noResize="1" noEditPoints="1" noAdjustHandles="1" noChangeArrowheads="1" noChangeShapeType="1" noTextEdit="1"/>
              </p:cNvSpPr>
              <p:nvPr/>
            </p:nvSpPr>
            <p:spPr>
              <a:xfrm>
                <a:off x="2603880" y="2184696"/>
                <a:ext cx="3400290" cy="629275"/>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9D81231B-348A-461C-866B-A6591212D699}"/>
                  </a:ext>
                </a:extLst>
              </p:cNvPr>
              <p:cNvSpPr txBox="1"/>
              <p:nvPr/>
            </p:nvSpPr>
            <p:spPr>
              <a:xfrm>
                <a:off x="1486773" y="3065065"/>
                <a:ext cx="5425395"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num>
                                <m:den>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𝑦</m:t>
                                      </m:r>
                                      <m:r>
                                        <a:rPr lang="en-US" sz="1400" i="1">
                                          <a:latin typeface="Cambria Math" panose="02040503050406030204" pitchFamily="18" charset="0"/>
                                          <a:ea typeface="Cambria Math" panose="02040503050406030204" pitchFamily="18" charset="0"/>
                                        </a:rPr>
                                        <m:t>−1</m:t>
                                      </m:r>
                                    </m:e>
                                  </m:d>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𝑦</m:t>
                                  </m:r>
                                  <m:r>
                                    <a:rPr lang="en-US" sz="1400" i="1">
                                      <a:latin typeface="Cambria Math" panose="02040503050406030204" pitchFamily="18" charset="0"/>
                                      <a:ea typeface="Cambria Math" panose="02040503050406030204" pitchFamily="18" charset="0"/>
                                    </a:rPr>
                                    <m:t>)!</m:t>
                                  </m:r>
                                </m:den>
                              </m:f>
                            </m:e>
                          </m:nary>
                          <m:r>
                            <a:rPr lang="en-US" sz="1400" b="0" i="1" smtClean="0">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𝑦</m:t>
                              </m:r>
                              <m:r>
                                <a:rPr lang="en-US" sz="1400" i="1">
                                  <a:latin typeface="Cambria Math" panose="02040503050406030204" pitchFamily="18" charset="0"/>
                                </a:rPr>
                                <m:t>=0</m:t>
                              </m:r>
                            </m:sub>
                            <m:sup>
                              <m:r>
                                <a:rPr lang="en-US" sz="1400" i="1">
                                  <a:latin typeface="Cambria Math" panose="02040503050406030204" pitchFamily="18" charset="0"/>
                                </a:rPr>
                                <m:t>𝑛</m:t>
                              </m:r>
                              <m:r>
                                <a:rPr lang="en-US" sz="1400" i="1">
                                  <a:latin typeface="Cambria Math" panose="02040503050406030204" pitchFamily="18" charset="0"/>
                                </a:rPr>
                                <m:t>−1</m:t>
                              </m:r>
                            </m:sup>
                            <m:e>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−1)!</m:t>
                                  </m:r>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num>
                                <m:den>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𝑦</m:t>
                                      </m:r>
                                      <m:r>
                                        <a:rPr lang="en-US" sz="1400" i="1">
                                          <a:latin typeface="Cambria Math" panose="02040503050406030204" pitchFamily="18" charset="0"/>
                                          <a:ea typeface="Cambria Math" panose="02040503050406030204" pitchFamily="18" charset="0"/>
                                        </a:rPr>
                                        <m:t>−1</m:t>
                                      </m:r>
                                    </m:e>
                                  </m:d>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𝑦</m:t>
                                  </m:r>
                                  <m:r>
                                    <a:rPr lang="en-US" sz="1400" i="1">
                                      <a:latin typeface="Cambria Math" panose="02040503050406030204" pitchFamily="18" charset="0"/>
                                      <a:ea typeface="Cambria Math" panose="02040503050406030204" pitchFamily="18" charset="0"/>
                                    </a:rPr>
                                    <m:t>)!</m:t>
                                  </m:r>
                                </m:den>
                              </m:f>
                            </m:e>
                          </m:nary>
                        </m:e>
                      </m:d>
                    </m:oMath>
                  </m:oMathPara>
                </a14:m>
                <a:endParaRPr lang="en-GB" sz="1400" dirty="0"/>
              </a:p>
            </p:txBody>
          </p:sp>
        </mc:Choice>
        <mc:Fallback xmlns="">
          <p:sp>
            <p:nvSpPr>
              <p:cNvPr id="31" name="テキスト ボックス 30">
                <a:extLst>
                  <a:ext uri="{FF2B5EF4-FFF2-40B4-BE49-F238E27FC236}">
                    <a16:creationId xmlns:a16="http://schemas.microsoft.com/office/drawing/2014/main" id="{9D81231B-348A-461C-866B-A6591212D699}"/>
                  </a:ext>
                </a:extLst>
              </p:cNvPr>
              <p:cNvSpPr txBox="1">
                <a:spLocks noRot="1" noChangeAspect="1" noMove="1" noResize="1" noEditPoints="1" noAdjustHandles="1" noChangeArrowheads="1" noChangeShapeType="1" noTextEdit="1"/>
              </p:cNvSpPr>
              <p:nvPr/>
            </p:nvSpPr>
            <p:spPr>
              <a:xfrm>
                <a:off x="1486773" y="3065065"/>
                <a:ext cx="5425395" cy="684739"/>
              </a:xfrm>
              <a:prstGeom prst="rect">
                <a:avLst/>
              </a:prstGeom>
              <a:blipFill>
                <a:blip r:embed="rId8"/>
                <a:stretch>
                  <a:fillRect/>
                </a:stretch>
              </a:blipFill>
            </p:spPr>
            <p:txBody>
              <a:bodyPr/>
              <a:lstStyle/>
              <a:p>
                <a:r>
                  <a:rPr lang="en-GB">
                    <a:noFill/>
                  </a:rPr>
                  <a:t> </a:t>
                </a:r>
              </a:p>
            </p:txBody>
          </p:sp>
        </mc:Fallback>
      </mc:AlternateContent>
      <p:sp>
        <p:nvSpPr>
          <p:cNvPr id="34" name="円弧 33">
            <a:extLst>
              <a:ext uri="{FF2B5EF4-FFF2-40B4-BE49-F238E27FC236}">
                <a16:creationId xmlns:a16="http://schemas.microsoft.com/office/drawing/2014/main" id="{84E39727-930D-42AF-BC71-86284F0E9CC4}"/>
              </a:ext>
            </a:extLst>
          </p:cNvPr>
          <p:cNvSpPr/>
          <p:nvPr/>
        </p:nvSpPr>
        <p:spPr>
          <a:xfrm>
            <a:off x="6871830" y="2494624"/>
            <a:ext cx="203673" cy="939541"/>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7794D5F7-8B1C-4A4C-BE08-0F738788DD72}"/>
                  </a:ext>
                </a:extLst>
              </p:cNvPr>
              <p:cNvSpPr txBox="1"/>
              <p:nvPr/>
            </p:nvSpPr>
            <p:spPr>
              <a:xfrm>
                <a:off x="7060647" y="2652279"/>
                <a:ext cx="2209046"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We can write this as two separate summations (using the </a:t>
                </a:r>
                <a14:m>
                  <m:oMath xmlns:m="http://schemas.openxmlformats.org/officeDocument/2006/math">
                    <m:r>
                      <a:rPr lang="en-US" sz="1200" b="0" i="1" smtClean="0">
                        <a:solidFill>
                          <a:srgbClr val="FF0000"/>
                        </a:solidFill>
                        <a:latin typeface="Cambria Math" panose="02040503050406030204" pitchFamily="18" charset="0"/>
                      </a:rPr>
                      <m:t>𝑦</m:t>
                    </m:r>
                    <m:r>
                      <a:rPr lang="en-US" sz="1200" b="0" i="1" smtClean="0">
                        <a:solidFill>
                          <a:srgbClr val="FF0000"/>
                        </a:solidFill>
                        <a:latin typeface="Cambria Math" panose="02040503050406030204" pitchFamily="18" charset="0"/>
                      </a:rPr>
                      <m:t>+1</m:t>
                    </m:r>
                  </m:oMath>
                </a14:m>
                <a:endParaRPr lang="en-GB" sz="1200" dirty="0">
                  <a:solidFill>
                    <a:srgbClr val="FF0000"/>
                  </a:solidFill>
                  <a:latin typeface="Comic Sans MS" panose="030F0702030302020204" pitchFamily="66" charset="0"/>
                </a:endParaRPr>
              </a:p>
            </p:txBody>
          </p:sp>
        </mc:Choice>
        <mc:Fallback xmlns="">
          <p:sp>
            <p:nvSpPr>
              <p:cNvPr id="36" name="テキスト ボックス 35">
                <a:extLst>
                  <a:ext uri="{FF2B5EF4-FFF2-40B4-BE49-F238E27FC236}">
                    <a16:creationId xmlns:a16="http://schemas.microsoft.com/office/drawing/2014/main" id="{7794D5F7-8B1C-4A4C-BE08-0F738788DD72}"/>
                  </a:ext>
                </a:extLst>
              </p:cNvPr>
              <p:cNvSpPr txBox="1">
                <a:spLocks noRot="1" noChangeAspect="1" noMove="1" noResize="1" noEditPoints="1" noAdjustHandles="1" noChangeArrowheads="1" noChangeShapeType="1" noTextEdit="1"/>
              </p:cNvSpPr>
              <p:nvPr/>
            </p:nvSpPr>
            <p:spPr>
              <a:xfrm>
                <a:off x="7060647" y="2652279"/>
                <a:ext cx="2209046" cy="646331"/>
              </a:xfrm>
              <a:prstGeom prst="rect">
                <a:avLst/>
              </a:prstGeom>
              <a:blipFill>
                <a:blip r:embed="rId9"/>
                <a:stretch>
                  <a:fillRect r="-275" b="-6604"/>
                </a:stretch>
              </a:blipFill>
            </p:spPr>
            <p:txBody>
              <a:bodyPr/>
              <a:lstStyle/>
              <a:p>
                <a:r>
                  <a:rPr lang="en-GB">
                    <a:noFill/>
                  </a:rPr>
                  <a:t> </a:t>
                </a:r>
              </a:p>
            </p:txBody>
          </p:sp>
        </mc:Fallback>
      </mc:AlternateContent>
      <p:sp>
        <p:nvSpPr>
          <p:cNvPr id="37" name="正方形/長方形 36">
            <a:extLst>
              <a:ext uri="{FF2B5EF4-FFF2-40B4-BE49-F238E27FC236}">
                <a16:creationId xmlns:a16="http://schemas.microsoft.com/office/drawing/2014/main" id="{0EDD1C4D-D7B5-4304-B534-2D49E8E0204A}"/>
              </a:ext>
            </a:extLst>
          </p:cNvPr>
          <p:cNvSpPr/>
          <p:nvPr/>
        </p:nvSpPr>
        <p:spPr>
          <a:xfrm>
            <a:off x="3246590" y="2364418"/>
            <a:ext cx="224579" cy="26337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正方形/長方形 37">
            <a:extLst>
              <a:ext uri="{FF2B5EF4-FFF2-40B4-BE49-F238E27FC236}">
                <a16:creationId xmlns:a16="http://schemas.microsoft.com/office/drawing/2014/main" id="{29A755B6-9B85-4EF9-9417-A53B42402F29}"/>
              </a:ext>
            </a:extLst>
          </p:cNvPr>
          <p:cNvSpPr/>
          <p:nvPr/>
        </p:nvSpPr>
        <p:spPr>
          <a:xfrm>
            <a:off x="3993794" y="2232733"/>
            <a:ext cx="1918734" cy="52822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正方形/長方形 38">
            <a:extLst>
              <a:ext uri="{FF2B5EF4-FFF2-40B4-BE49-F238E27FC236}">
                <a16:creationId xmlns:a16="http://schemas.microsoft.com/office/drawing/2014/main" id="{8FBFFD67-9A0D-445E-A901-FAE40F03ACFD}"/>
              </a:ext>
            </a:extLst>
          </p:cNvPr>
          <p:cNvSpPr/>
          <p:nvPr/>
        </p:nvSpPr>
        <p:spPr>
          <a:xfrm>
            <a:off x="2574847" y="3130857"/>
            <a:ext cx="1918734" cy="52822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正方形/長方形 39">
            <a:extLst>
              <a:ext uri="{FF2B5EF4-FFF2-40B4-BE49-F238E27FC236}">
                <a16:creationId xmlns:a16="http://schemas.microsoft.com/office/drawing/2014/main" id="{E7CEDEC4-1616-4C0C-87E1-C3E073CDEB7A}"/>
              </a:ext>
            </a:extLst>
          </p:cNvPr>
          <p:cNvSpPr/>
          <p:nvPr/>
        </p:nvSpPr>
        <p:spPr>
          <a:xfrm>
            <a:off x="4937786" y="3141214"/>
            <a:ext cx="1918734" cy="528222"/>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正方形/長方形 40">
            <a:extLst>
              <a:ext uri="{FF2B5EF4-FFF2-40B4-BE49-F238E27FC236}">
                <a16:creationId xmlns:a16="http://schemas.microsoft.com/office/drawing/2014/main" id="{7B3AD5E7-90A1-420B-B774-9A4D70DD5798}"/>
              </a:ext>
            </a:extLst>
          </p:cNvPr>
          <p:cNvSpPr/>
          <p:nvPr/>
        </p:nvSpPr>
        <p:spPr>
          <a:xfrm>
            <a:off x="2244893" y="3289175"/>
            <a:ext cx="205344" cy="26337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正方形/長方形 51">
            <a:extLst>
              <a:ext uri="{FF2B5EF4-FFF2-40B4-BE49-F238E27FC236}">
                <a16:creationId xmlns:a16="http://schemas.microsoft.com/office/drawing/2014/main" id="{463AF531-7018-4DFE-847D-D198F5B59C95}"/>
              </a:ext>
            </a:extLst>
          </p:cNvPr>
          <p:cNvSpPr/>
          <p:nvPr/>
        </p:nvSpPr>
        <p:spPr>
          <a:xfrm>
            <a:off x="3603177" y="2365898"/>
            <a:ext cx="224579" cy="26337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9D7BFCFF-04D2-440D-A918-ECDC9E03ED10}"/>
                  </a:ext>
                </a:extLst>
              </p:cNvPr>
              <p:cNvSpPr txBox="1"/>
              <p:nvPr/>
            </p:nvSpPr>
            <p:spPr>
              <a:xfrm>
                <a:off x="1523763" y="5543414"/>
                <a:ext cx="5382820"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𝑛</m:t>
                                        </m:r>
                                        <m:r>
                                          <a:rPr lang="en-US" sz="1400" i="1">
                                            <a:latin typeface="Cambria Math" panose="02040503050406030204" pitchFamily="18" charset="0"/>
                                          </a:rPr>
                                          <m:t>−1</m:t>
                                        </m:r>
                                      </m:e>
                                    </m:mr>
                                    <m:mr>
                                      <m:e>
                                        <m:r>
                                          <a:rPr lang="en-US" sz="1400" i="1">
                                            <a:latin typeface="Cambria Math" panose="02040503050406030204" pitchFamily="18" charset="0"/>
                                          </a:rPr>
                                          <m:t>𝑦</m:t>
                                        </m:r>
                                      </m:e>
                                    </m:mr>
                                  </m:m>
                                </m:e>
                              </m:d>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nary>
                          <m:r>
                            <a:rPr lang="en-US" sz="1400" b="0" i="1" smtClean="0">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𝑦</m:t>
                              </m:r>
                              <m:r>
                                <a:rPr lang="en-US" sz="1400" i="1">
                                  <a:latin typeface="Cambria Math" panose="02040503050406030204" pitchFamily="18" charset="0"/>
                                </a:rPr>
                                <m:t>=0</m:t>
                              </m:r>
                            </m:sub>
                            <m:sup>
                              <m:r>
                                <a:rPr lang="en-US" sz="1400" i="1">
                                  <a:latin typeface="Cambria Math" panose="02040503050406030204" pitchFamily="18" charset="0"/>
                                </a:rPr>
                                <m:t>𝑛</m:t>
                              </m:r>
                              <m:r>
                                <a:rPr lang="en-US" sz="1400" i="1">
                                  <a:latin typeface="Cambria Math" panose="02040503050406030204" pitchFamily="18" charset="0"/>
                                </a:rPr>
                                <m:t>−1</m:t>
                              </m:r>
                            </m:sup>
                            <m:e>
                              <m:d>
                                <m:dPr>
                                  <m:ctrlPr>
                                    <a:rPr lang="en-US" sz="1400" i="1" smtClean="0">
                                      <a:latin typeface="Cambria Math" panose="02040503050406030204" pitchFamily="18" charset="0"/>
                                    </a:rPr>
                                  </m:ctrlPr>
                                </m:dPr>
                                <m:e>
                                  <m:m>
                                    <m:mPr>
                                      <m:mcs>
                                        <m:mc>
                                          <m:mcPr>
                                            <m:count m:val="1"/>
                                            <m:mcJc m:val="center"/>
                                          </m:mcPr>
                                        </m:mc>
                                      </m:mcs>
                                      <m:ctrlPr>
                                        <a:rPr lang="en-US" sz="1400" i="1" smtClean="0">
                                          <a:latin typeface="Cambria Math" panose="02040503050406030204" pitchFamily="18" charset="0"/>
                                        </a:rPr>
                                      </m:ctrlPr>
                                    </m:mPr>
                                    <m:mr>
                                      <m:e>
                                        <m:r>
                                          <m:rPr>
                                            <m:brk m:alnAt="7"/>
                                          </m:rPr>
                                          <a:rPr lang="en-US" sz="1400" b="0" i="1" smtClean="0">
                                            <a:latin typeface="Cambria Math" panose="02040503050406030204" pitchFamily="18" charset="0"/>
                                          </a:rPr>
                                          <m:t>𝑛</m:t>
                                        </m:r>
                                        <m:r>
                                          <a:rPr lang="en-US" sz="1400" b="0" i="1" smtClean="0">
                                            <a:latin typeface="Cambria Math" panose="02040503050406030204" pitchFamily="18" charset="0"/>
                                          </a:rPr>
                                          <m:t>−1</m:t>
                                        </m:r>
                                      </m:e>
                                    </m:mr>
                                    <m:mr>
                                      <m:e>
                                        <m:r>
                                          <a:rPr lang="en-US" sz="1400" b="0" i="1" smtClean="0">
                                            <a:latin typeface="Cambria Math" panose="02040503050406030204" pitchFamily="18" charset="0"/>
                                          </a:rPr>
                                          <m:t>𝑦</m:t>
                                        </m:r>
                                      </m:e>
                                    </m:mr>
                                  </m:m>
                                </m:e>
                              </m:d>
                            </m:e>
                          </m:nary>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d>
                    </m:oMath>
                  </m:oMathPara>
                </a14:m>
                <a:endParaRPr lang="en-GB" sz="1400" dirty="0"/>
              </a:p>
            </p:txBody>
          </p:sp>
        </mc:Choice>
        <mc:Fallback xmlns="">
          <p:sp>
            <p:nvSpPr>
              <p:cNvPr id="53" name="テキスト ボックス 52">
                <a:extLst>
                  <a:ext uri="{FF2B5EF4-FFF2-40B4-BE49-F238E27FC236}">
                    <a16:creationId xmlns:a16="http://schemas.microsoft.com/office/drawing/2014/main" id="{9D7BFCFF-04D2-440D-A918-ECDC9E03ED10}"/>
                  </a:ext>
                </a:extLst>
              </p:cNvPr>
              <p:cNvSpPr txBox="1">
                <a:spLocks noRot="1" noChangeAspect="1" noMove="1" noResize="1" noEditPoints="1" noAdjustHandles="1" noChangeArrowheads="1" noChangeShapeType="1" noTextEdit="1"/>
              </p:cNvSpPr>
              <p:nvPr/>
            </p:nvSpPr>
            <p:spPr>
              <a:xfrm>
                <a:off x="1523763" y="5543414"/>
                <a:ext cx="5382820" cy="68473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8AD2C22F-AB05-4997-9FB3-CAA568A004E0}"/>
                  </a:ext>
                </a:extLst>
              </p:cNvPr>
              <p:cNvSpPr txBox="1"/>
              <p:nvPr/>
            </p:nvSpPr>
            <p:spPr>
              <a:xfrm>
                <a:off x="1292768" y="4229564"/>
                <a:ext cx="1720023" cy="557781"/>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m>
                            <m:mPr>
                              <m:mcs>
                                <m:mc>
                                  <m:mcPr>
                                    <m:count m:val="1"/>
                                    <m:mcJc m:val="center"/>
                                  </m:mcPr>
                                </m:mc>
                              </m:mcs>
                              <m:ctrlPr>
                                <a:rPr lang="en-US" b="0" i="1" smtClean="0">
                                  <a:solidFill>
                                    <a:schemeClr val="tx1"/>
                                  </a:solidFill>
                                  <a:latin typeface="Cambria Math" panose="02040503050406030204" pitchFamily="18" charset="0"/>
                                </a:rPr>
                              </m:ctrlPr>
                            </m:mPr>
                            <m:mr>
                              <m:e>
                                <m:r>
                                  <m:rPr>
                                    <m:brk m:alnAt="7"/>
                                  </m:rPr>
                                  <a:rPr lang="en-US" b="0" i="1" smtClean="0">
                                    <a:solidFill>
                                      <a:schemeClr val="tx1"/>
                                    </a:solidFill>
                                    <a:latin typeface="Cambria Math" panose="02040503050406030204" pitchFamily="18" charset="0"/>
                                  </a:rPr>
                                  <m:t>𝑛</m:t>
                                </m:r>
                              </m:e>
                            </m:mr>
                            <m:mr>
                              <m:e>
                                <m:r>
                                  <a:rPr lang="en-US" b="0" i="1" smtClean="0">
                                    <a:solidFill>
                                      <a:schemeClr val="tx1"/>
                                    </a:solidFill>
                                    <a:latin typeface="Cambria Math" panose="02040503050406030204" pitchFamily="18" charset="0"/>
                                  </a:rPr>
                                  <m:t>𝑟</m:t>
                                </m:r>
                              </m:e>
                            </m:mr>
                          </m:m>
                        </m:e>
                      </m: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𝑛</m:t>
                          </m:r>
                          <m:r>
                            <a:rPr lang="en-US" i="1">
                              <a:solidFill>
                                <a:schemeClr val="tx1"/>
                              </a:solidFill>
                              <a:latin typeface="Cambria Math" panose="02040503050406030204" pitchFamily="18" charset="0"/>
                            </a:rPr>
                            <m:t>!</m:t>
                          </m:r>
                        </m:num>
                        <m:den>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den>
                      </m:f>
                    </m:oMath>
                  </m:oMathPara>
                </a14:m>
                <a:endParaRPr lang="en-GB" dirty="0">
                  <a:solidFill>
                    <a:schemeClr val="tx1"/>
                  </a:solidFill>
                </a:endParaRPr>
              </a:p>
            </p:txBody>
          </p:sp>
        </mc:Choice>
        <mc:Fallback xmlns="">
          <p:sp>
            <p:nvSpPr>
              <p:cNvPr id="54" name="テキスト ボックス 53">
                <a:extLst>
                  <a:ext uri="{FF2B5EF4-FFF2-40B4-BE49-F238E27FC236}">
                    <a16:creationId xmlns:a16="http://schemas.microsoft.com/office/drawing/2014/main" id="{8AD2C22F-AB05-4997-9FB3-CAA568A004E0}"/>
                  </a:ext>
                </a:extLst>
              </p:cNvPr>
              <p:cNvSpPr txBox="1">
                <a:spLocks noRot="1" noChangeAspect="1" noMove="1" noResize="1" noEditPoints="1" noAdjustHandles="1" noChangeArrowheads="1" noChangeShapeType="1" noTextEdit="1"/>
              </p:cNvSpPr>
              <p:nvPr/>
            </p:nvSpPr>
            <p:spPr>
              <a:xfrm>
                <a:off x="1292768" y="4229564"/>
                <a:ext cx="1720023" cy="557781"/>
              </a:xfrm>
              <a:prstGeom prst="rect">
                <a:avLst/>
              </a:prstGeom>
              <a:blipFill>
                <a:blip r:embed="rId11"/>
                <a:stretch>
                  <a:fillRect b="-109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5D1E1F8B-2F3C-48B5-9C0D-A0BBC604D796}"/>
                  </a:ext>
                </a:extLst>
              </p:cNvPr>
              <p:cNvSpPr txBox="1"/>
              <p:nvPr/>
            </p:nvSpPr>
            <p:spPr>
              <a:xfrm>
                <a:off x="5156033" y="4257677"/>
                <a:ext cx="1059264" cy="509242"/>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m>
                            <m:mPr>
                              <m:mcs>
                                <m:mc>
                                  <m:mcPr>
                                    <m:count m:val="1"/>
                                    <m:mcJc m:val="center"/>
                                  </m:mcPr>
                                </m:mc>
                              </m:mcs>
                              <m:ctrlPr>
                                <a:rPr lang="en-US" b="0" i="1" smtClean="0">
                                  <a:solidFill>
                                    <a:schemeClr val="tx1"/>
                                  </a:solidFill>
                                  <a:latin typeface="Cambria Math" panose="02040503050406030204" pitchFamily="18" charset="0"/>
                                </a:rPr>
                              </m:ctrlPr>
                            </m:mPr>
                            <m:mr>
                              <m:e>
                                <m:r>
                                  <m:rPr>
                                    <m:brk m:alnAt="7"/>
                                  </m:rP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e>
                            </m:mr>
                            <m:mr>
                              <m:e>
                                <m:r>
                                  <a:rPr lang="en-US" b="0" i="1" smtClean="0">
                                    <a:solidFill>
                                      <a:schemeClr val="tx1"/>
                                    </a:solidFill>
                                    <a:latin typeface="Cambria Math" panose="02040503050406030204" pitchFamily="18" charset="0"/>
                                  </a:rPr>
                                  <m:t>𝑦</m:t>
                                </m:r>
                              </m:e>
                            </m:mr>
                          </m:m>
                        </m:e>
                      </m:d>
                      <m:r>
                        <a:rPr lang="en-US" b="0" i="1" smtClean="0">
                          <a:solidFill>
                            <a:schemeClr val="tx1"/>
                          </a:solidFill>
                          <a:latin typeface="Cambria Math" panose="02040503050406030204" pitchFamily="18" charset="0"/>
                        </a:rPr>
                        <m:t>=</m:t>
                      </m:r>
                    </m:oMath>
                  </m:oMathPara>
                </a14:m>
                <a:endParaRPr lang="en-GB" dirty="0">
                  <a:solidFill>
                    <a:schemeClr val="tx1"/>
                  </a:solidFill>
                </a:endParaRPr>
              </a:p>
            </p:txBody>
          </p:sp>
        </mc:Choice>
        <mc:Fallback xmlns="">
          <p:sp>
            <p:nvSpPr>
              <p:cNvPr id="55" name="テキスト ボックス 54">
                <a:extLst>
                  <a:ext uri="{FF2B5EF4-FFF2-40B4-BE49-F238E27FC236}">
                    <a16:creationId xmlns:a16="http://schemas.microsoft.com/office/drawing/2014/main" id="{5D1E1F8B-2F3C-48B5-9C0D-A0BBC604D796}"/>
                  </a:ext>
                </a:extLst>
              </p:cNvPr>
              <p:cNvSpPr txBox="1">
                <a:spLocks noRot="1" noChangeAspect="1" noMove="1" noResize="1" noEditPoints="1" noAdjustHandles="1" noChangeArrowheads="1" noChangeShapeType="1" noTextEdit="1"/>
              </p:cNvSpPr>
              <p:nvPr/>
            </p:nvSpPr>
            <p:spPr>
              <a:xfrm>
                <a:off x="5156033" y="4257677"/>
                <a:ext cx="1059264" cy="509242"/>
              </a:xfrm>
              <a:prstGeom prst="rect">
                <a:avLst/>
              </a:prstGeom>
              <a:blipFill>
                <a:blip r:embed="rId12"/>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27B1981D-4715-4498-BCF9-038B00E2AF1F}"/>
                  </a:ext>
                </a:extLst>
              </p:cNvPr>
              <p:cNvSpPr txBox="1"/>
              <p:nvPr/>
            </p:nvSpPr>
            <p:spPr>
              <a:xfrm>
                <a:off x="6230232" y="4239920"/>
                <a:ext cx="1498744" cy="574901"/>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r>
                            <a:rPr lang="en-US" i="1">
                              <a:solidFill>
                                <a:schemeClr val="tx1"/>
                              </a:solidFill>
                              <a:latin typeface="Cambria Math" panose="02040503050406030204" pitchFamily="18" charset="0"/>
                            </a:rPr>
                            <m:t>!</m:t>
                          </m:r>
                        </m:num>
                        <m:den>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−1</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den>
                      </m:f>
                    </m:oMath>
                  </m:oMathPara>
                </a14:m>
                <a:endParaRPr lang="en-GB" dirty="0">
                  <a:solidFill>
                    <a:schemeClr val="tx1"/>
                  </a:solidFill>
                </a:endParaRPr>
              </a:p>
            </p:txBody>
          </p:sp>
        </mc:Choice>
        <mc:Fallback xmlns="">
          <p:sp>
            <p:nvSpPr>
              <p:cNvPr id="56" name="テキスト ボックス 55">
                <a:extLst>
                  <a:ext uri="{FF2B5EF4-FFF2-40B4-BE49-F238E27FC236}">
                    <a16:creationId xmlns:a16="http://schemas.microsoft.com/office/drawing/2014/main" id="{27B1981D-4715-4498-BCF9-038B00E2AF1F}"/>
                  </a:ext>
                </a:extLst>
              </p:cNvPr>
              <p:cNvSpPr txBox="1">
                <a:spLocks noRot="1" noChangeAspect="1" noMove="1" noResize="1" noEditPoints="1" noAdjustHandles="1" noChangeArrowheads="1" noChangeShapeType="1" noTextEdit="1"/>
              </p:cNvSpPr>
              <p:nvPr/>
            </p:nvSpPr>
            <p:spPr>
              <a:xfrm>
                <a:off x="6230232" y="4239920"/>
                <a:ext cx="1498744" cy="574901"/>
              </a:xfrm>
              <a:prstGeom prst="rect">
                <a:avLst/>
              </a:prstGeom>
              <a:blipFill>
                <a:blip r:embed="rId13"/>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71B5B75C-7BA3-40FD-A865-C75DC54E3EE6}"/>
                  </a:ext>
                </a:extLst>
              </p:cNvPr>
              <p:cNvSpPr txBox="1"/>
              <p:nvPr/>
            </p:nvSpPr>
            <p:spPr>
              <a:xfrm>
                <a:off x="3036163" y="4596489"/>
                <a:ext cx="199747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What if we let </a:t>
                </a:r>
                <a14:m>
                  <m:oMath xmlns:m="http://schemas.openxmlformats.org/officeDocument/2006/math">
                    <m:r>
                      <a:rPr lang="en-US" sz="1200" b="0" i="1" smtClean="0">
                        <a:solidFill>
                          <a:srgbClr val="FF0000"/>
                        </a:solidFill>
                        <a:latin typeface="Cambria Math" panose="02040503050406030204" pitchFamily="18" charset="0"/>
                      </a:rPr>
                      <m:t>𝑛</m:t>
                    </m:r>
                    <m:r>
                      <a:rPr lang="en-US" sz="1200" b="0" i="1" smtClean="0">
                        <a:solidFill>
                          <a:srgbClr val="FF0000"/>
                        </a:solidFill>
                        <a:latin typeface="Cambria Math" panose="02040503050406030204" pitchFamily="18" charset="0"/>
                      </a:rPr>
                      <m:t>=</m:t>
                    </m:r>
                    <m:r>
                      <a:rPr lang="en-US" sz="1200" b="0" i="1" smtClean="0">
                        <a:solidFill>
                          <a:srgbClr val="FF0000"/>
                        </a:solidFill>
                        <a:latin typeface="Cambria Math" panose="02040503050406030204" pitchFamily="18" charset="0"/>
                      </a:rPr>
                      <m:t>𝑛</m:t>
                    </m:r>
                    <m:r>
                      <a:rPr lang="en-US" sz="1200" b="0" i="1" smtClean="0">
                        <a:solidFill>
                          <a:srgbClr val="FF0000"/>
                        </a:solidFill>
                        <a:latin typeface="Cambria Math" panose="02040503050406030204" pitchFamily="18" charset="0"/>
                      </a:rPr>
                      <m:t>−1</m:t>
                    </m:r>
                  </m:oMath>
                </a14:m>
                <a:r>
                  <a:rPr lang="en-GB" sz="1200" dirty="0">
                    <a:solidFill>
                      <a:srgbClr val="FF0000"/>
                    </a:solidFill>
                    <a:latin typeface="Comic Sans MS" panose="030F0702030302020204" pitchFamily="66" charset="0"/>
                  </a:rPr>
                  <a:t> and </a:t>
                </a:r>
                <a14:m>
                  <m:oMath xmlns:m="http://schemas.openxmlformats.org/officeDocument/2006/math">
                    <m:r>
                      <a:rPr lang="en-US" sz="1200" b="0" i="1" smtClean="0">
                        <a:solidFill>
                          <a:srgbClr val="FF0000"/>
                        </a:solidFill>
                        <a:latin typeface="Cambria Math" panose="02040503050406030204" pitchFamily="18" charset="0"/>
                      </a:rPr>
                      <m:t>𝑟</m:t>
                    </m:r>
                    <m:r>
                      <a:rPr lang="en-US" sz="1200" b="0" i="1" smtClean="0">
                        <a:solidFill>
                          <a:srgbClr val="FF0000"/>
                        </a:solidFill>
                        <a:latin typeface="Cambria Math" panose="02040503050406030204" pitchFamily="18" charset="0"/>
                      </a:rPr>
                      <m:t>=</m:t>
                    </m:r>
                    <m:r>
                      <a:rPr lang="en-US" sz="1200" b="0" i="1" smtClean="0">
                        <a:solidFill>
                          <a:srgbClr val="FF0000"/>
                        </a:solidFill>
                        <a:latin typeface="Cambria Math" panose="02040503050406030204" pitchFamily="18" charset="0"/>
                      </a:rPr>
                      <m:t>𝑦</m:t>
                    </m:r>
                  </m:oMath>
                </a14:m>
                <a:r>
                  <a:rPr lang="en-GB" sz="1200" dirty="0">
                    <a:solidFill>
                      <a:srgbClr val="FF0000"/>
                    </a:solidFill>
                    <a:latin typeface="Comic Sans MS" panose="030F0702030302020204" pitchFamily="66" charset="0"/>
                  </a:rPr>
                  <a:t>?</a:t>
                </a:r>
              </a:p>
            </p:txBody>
          </p:sp>
        </mc:Choice>
        <mc:Fallback xmlns="">
          <p:sp>
            <p:nvSpPr>
              <p:cNvPr id="57" name="テキスト ボックス 56">
                <a:extLst>
                  <a:ext uri="{FF2B5EF4-FFF2-40B4-BE49-F238E27FC236}">
                    <a16:creationId xmlns:a16="http://schemas.microsoft.com/office/drawing/2014/main" id="{71B5B75C-7BA3-40FD-A865-C75DC54E3EE6}"/>
                  </a:ext>
                </a:extLst>
              </p:cNvPr>
              <p:cNvSpPr txBox="1">
                <a:spLocks noRot="1" noChangeAspect="1" noMove="1" noResize="1" noEditPoints="1" noAdjustHandles="1" noChangeArrowheads="1" noChangeShapeType="1" noTextEdit="1"/>
              </p:cNvSpPr>
              <p:nvPr/>
            </p:nvSpPr>
            <p:spPr>
              <a:xfrm>
                <a:off x="3036163" y="4596489"/>
                <a:ext cx="1997476" cy="461665"/>
              </a:xfrm>
              <a:prstGeom prst="rect">
                <a:avLst/>
              </a:prstGeom>
              <a:blipFill>
                <a:blip r:embed="rId14"/>
                <a:stretch>
                  <a:fillRect b="-9211"/>
                </a:stretch>
              </a:blipFill>
            </p:spPr>
            <p:txBody>
              <a:bodyPr/>
              <a:lstStyle/>
              <a:p>
                <a:r>
                  <a:rPr lang="en-GB">
                    <a:noFill/>
                  </a:rPr>
                  <a:t> </a:t>
                </a:r>
              </a:p>
            </p:txBody>
          </p:sp>
        </mc:Fallback>
      </mc:AlternateContent>
      <p:cxnSp>
        <p:nvCxnSpPr>
          <p:cNvPr id="58" name="直線矢印コネクタ 57">
            <a:extLst>
              <a:ext uri="{FF2B5EF4-FFF2-40B4-BE49-F238E27FC236}">
                <a16:creationId xmlns:a16="http://schemas.microsoft.com/office/drawing/2014/main" id="{A96A5D85-E4DC-4772-94C4-3580EBCC4836}"/>
              </a:ext>
            </a:extLst>
          </p:cNvPr>
          <p:cNvCxnSpPr>
            <a:cxnSpLocks/>
          </p:cNvCxnSpPr>
          <p:nvPr/>
        </p:nvCxnSpPr>
        <p:spPr>
          <a:xfrm>
            <a:off x="3186382" y="4508624"/>
            <a:ext cx="180286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D2DA5F55-30A4-4708-9C08-E7D98460A253}"/>
              </a:ext>
            </a:extLst>
          </p:cNvPr>
          <p:cNvSpPr/>
          <p:nvPr/>
        </p:nvSpPr>
        <p:spPr>
          <a:xfrm>
            <a:off x="2595561" y="3160449"/>
            <a:ext cx="653666" cy="257454"/>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正方形/長方形 59">
            <a:extLst>
              <a:ext uri="{FF2B5EF4-FFF2-40B4-BE49-F238E27FC236}">
                <a16:creationId xmlns:a16="http://schemas.microsoft.com/office/drawing/2014/main" id="{4381DFAA-2671-46EF-B6CD-817C496A2BC5}"/>
              </a:ext>
            </a:extLst>
          </p:cNvPr>
          <p:cNvSpPr/>
          <p:nvPr/>
        </p:nvSpPr>
        <p:spPr>
          <a:xfrm>
            <a:off x="2863370" y="3419381"/>
            <a:ext cx="1335767" cy="257454"/>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正方形/長方形 60">
            <a:extLst>
              <a:ext uri="{FF2B5EF4-FFF2-40B4-BE49-F238E27FC236}">
                <a16:creationId xmlns:a16="http://schemas.microsoft.com/office/drawing/2014/main" id="{0DA30695-FC9C-4211-B673-09D3FC3080E0}"/>
              </a:ext>
            </a:extLst>
          </p:cNvPr>
          <p:cNvSpPr/>
          <p:nvPr/>
        </p:nvSpPr>
        <p:spPr>
          <a:xfrm>
            <a:off x="4949623" y="3153051"/>
            <a:ext cx="653666" cy="257454"/>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正方形/長方形 61">
            <a:extLst>
              <a:ext uri="{FF2B5EF4-FFF2-40B4-BE49-F238E27FC236}">
                <a16:creationId xmlns:a16="http://schemas.microsoft.com/office/drawing/2014/main" id="{9022140E-09FE-4545-925D-FB20F5EFB38C}"/>
              </a:ext>
            </a:extLst>
          </p:cNvPr>
          <p:cNvSpPr/>
          <p:nvPr/>
        </p:nvSpPr>
        <p:spPr>
          <a:xfrm>
            <a:off x="5217432" y="3411983"/>
            <a:ext cx="1335767" cy="257454"/>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正方形/長方形 63">
            <a:extLst>
              <a:ext uri="{FF2B5EF4-FFF2-40B4-BE49-F238E27FC236}">
                <a16:creationId xmlns:a16="http://schemas.microsoft.com/office/drawing/2014/main" id="{07C81FBC-DF82-4DBF-A69D-7631CA95984B}"/>
              </a:ext>
            </a:extLst>
          </p:cNvPr>
          <p:cNvSpPr/>
          <p:nvPr/>
        </p:nvSpPr>
        <p:spPr>
          <a:xfrm>
            <a:off x="5131293" y="4178421"/>
            <a:ext cx="2645546" cy="65990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正方形/長方形 64">
            <a:extLst>
              <a:ext uri="{FF2B5EF4-FFF2-40B4-BE49-F238E27FC236}">
                <a16:creationId xmlns:a16="http://schemas.microsoft.com/office/drawing/2014/main" id="{95E03A6D-BC6D-48AC-88E0-94A676DC4F09}"/>
              </a:ext>
            </a:extLst>
          </p:cNvPr>
          <p:cNvSpPr/>
          <p:nvPr/>
        </p:nvSpPr>
        <p:spPr>
          <a:xfrm>
            <a:off x="4973299" y="5671350"/>
            <a:ext cx="593000" cy="44536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正方形/長方形 65">
            <a:extLst>
              <a:ext uri="{FF2B5EF4-FFF2-40B4-BE49-F238E27FC236}">
                <a16:creationId xmlns:a16="http://schemas.microsoft.com/office/drawing/2014/main" id="{9A3ED2F6-2531-4812-979B-AD26A0A46C9C}"/>
              </a:ext>
            </a:extLst>
          </p:cNvPr>
          <p:cNvSpPr/>
          <p:nvPr/>
        </p:nvSpPr>
        <p:spPr>
          <a:xfrm>
            <a:off x="2648829" y="5663952"/>
            <a:ext cx="593000" cy="44536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94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linds(horizont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linds(horizontal)">
                                      <p:cBhvr>
                                        <p:cTn id="30" dur="500"/>
                                        <p:tgtEl>
                                          <p:spTgt spid="4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linds(horizont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38"/>
                                        </p:tgtEl>
                                      </p:cBhvr>
                                    </p:animEffect>
                                    <p:set>
                                      <p:cBhvr>
                                        <p:cTn id="41" dur="1" fill="hold">
                                          <p:stCondLst>
                                            <p:cond delay="499"/>
                                          </p:stCondLst>
                                        </p:cTn>
                                        <p:tgtEl>
                                          <p:spTgt spid="38"/>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2"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blinds(horizontal)">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3" nodeType="clickEffect">
                                  <p:stCondLst>
                                    <p:cond delay="0"/>
                                  </p:stCondLst>
                                  <p:childTnLst>
                                    <p:animEffect transition="out" filter="blinds(horizontal)">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52"/>
                                        </p:tgtEl>
                                      </p:cBhvr>
                                    </p:animEffect>
                                    <p:set>
                                      <p:cBhvr>
                                        <p:cTn id="68" dur="1" fill="hold">
                                          <p:stCondLst>
                                            <p:cond delay="499"/>
                                          </p:stCondLst>
                                        </p:cTn>
                                        <p:tgtEl>
                                          <p:spTgt spid="52"/>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blinds(horizontal)">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5"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blinds(vertical)">
                                      <p:cBhvr>
                                        <p:cTn id="81" dur="5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blinds(horizontal)">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blinds(horizontal)">
                                      <p:cBhvr>
                                        <p:cTn id="91" dur="500"/>
                                        <p:tgtEl>
                                          <p:spTgt spid="55"/>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blinds(horizontal)">
                                      <p:cBhvr>
                                        <p:cTn id="96" dur="500"/>
                                        <p:tgtEl>
                                          <p:spTgt spid="56"/>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blinds(horizontal)">
                                      <p:cBhvr>
                                        <p:cTn id="101" dur="500"/>
                                        <p:tgtEl>
                                          <p:spTgt spid="59"/>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blinds(horizontal)">
                                      <p:cBhvr>
                                        <p:cTn id="104" dur="500"/>
                                        <p:tgtEl>
                                          <p:spTgt spid="60"/>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blinds(horizontal)">
                                      <p:cBhvr>
                                        <p:cTn id="109" dur="500"/>
                                        <p:tgtEl>
                                          <p:spTgt spid="61"/>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blinds(horizontal)">
                                      <p:cBhvr>
                                        <p:cTn id="112" dur="500"/>
                                        <p:tgtEl>
                                          <p:spTgt spid="62"/>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grpId="1" nodeType="clickEffect">
                                  <p:stCondLst>
                                    <p:cond delay="0"/>
                                  </p:stCondLst>
                                  <p:childTnLst>
                                    <p:animEffect transition="out" filter="blinds(horizontal)">
                                      <p:cBhvr>
                                        <p:cTn id="116" dur="500"/>
                                        <p:tgtEl>
                                          <p:spTgt spid="59"/>
                                        </p:tgtEl>
                                      </p:cBhvr>
                                    </p:animEffect>
                                    <p:set>
                                      <p:cBhvr>
                                        <p:cTn id="117" dur="1" fill="hold">
                                          <p:stCondLst>
                                            <p:cond delay="499"/>
                                          </p:stCondLst>
                                        </p:cTn>
                                        <p:tgtEl>
                                          <p:spTgt spid="59"/>
                                        </p:tgtEl>
                                        <p:attrNameLst>
                                          <p:attrName>style.visibility</p:attrName>
                                        </p:attrNameLst>
                                      </p:cBhvr>
                                      <p:to>
                                        <p:strVal val="hidden"/>
                                      </p:to>
                                    </p:set>
                                  </p:childTnLst>
                                </p:cTn>
                              </p:par>
                              <p:par>
                                <p:cTn id="118" presetID="3" presetClass="exit" presetSubtype="10" fill="hold" grpId="1" nodeType="withEffect">
                                  <p:stCondLst>
                                    <p:cond delay="0"/>
                                  </p:stCondLst>
                                  <p:childTnLst>
                                    <p:animEffect transition="out" filter="blinds(horizontal)">
                                      <p:cBhvr>
                                        <p:cTn id="119" dur="500"/>
                                        <p:tgtEl>
                                          <p:spTgt spid="60"/>
                                        </p:tgtEl>
                                      </p:cBhvr>
                                    </p:animEffect>
                                    <p:set>
                                      <p:cBhvr>
                                        <p:cTn id="120" dur="1" fill="hold">
                                          <p:stCondLst>
                                            <p:cond delay="499"/>
                                          </p:stCondLst>
                                        </p:cTn>
                                        <p:tgtEl>
                                          <p:spTgt spid="60"/>
                                        </p:tgtEl>
                                        <p:attrNameLst>
                                          <p:attrName>style.visibility</p:attrName>
                                        </p:attrNameLst>
                                      </p:cBhvr>
                                      <p:to>
                                        <p:strVal val="hidden"/>
                                      </p:to>
                                    </p:set>
                                  </p:childTnLst>
                                </p:cTn>
                              </p:par>
                              <p:par>
                                <p:cTn id="121" presetID="3" presetClass="exit" presetSubtype="10" fill="hold" grpId="1" nodeType="withEffect">
                                  <p:stCondLst>
                                    <p:cond delay="0"/>
                                  </p:stCondLst>
                                  <p:childTnLst>
                                    <p:animEffect transition="out" filter="blinds(horizontal)">
                                      <p:cBhvr>
                                        <p:cTn id="122" dur="500"/>
                                        <p:tgtEl>
                                          <p:spTgt spid="61"/>
                                        </p:tgtEl>
                                      </p:cBhvr>
                                    </p:animEffect>
                                    <p:set>
                                      <p:cBhvr>
                                        <p:cTn id="123" dur="1" fill="hold">
                                          <p:stCondLst>
                                            <p:cond delay="499"/>
                                          </p:stCondLst>
                                        </p:cTn>
                                        <p:tgtEl>
                                          <p:spTgt spid="61"/>
                                        </p:tgtEl>
                                        <p:attrNameLst>
                                          <p:attrName>style.visibility</p:attrName>
                                        </p:attrNameLst>
                                      </p:cBhvr>
                                      <p:to>
                                        <p:strVal val="hidden"/>
                                      </p:to>
                                    </p:set>
                                  </p:childTnLst>
                                </p:cTn>
                              </p:par>
                              <p:par>
                                <p:cTn id="124" presetID="3" presetClass="exit" presetSubtype="10" fill="hold" grpId="1" nodeType="withEffect">
                                  <p:stCondLst>
                                    <p:cond delay="0"/>
                                  </p:stCondLst>
                                  <p:childTnLst>
                                    <p:animEffect transition="out" filter="blinds(horizontal)">
                                      <p:cBhvr>
                                        <p:cTn id="125" dur="500"/>
                                        <p:tgtEl>
                                          <p:spTgt spid="62"/>
                                        </p:tgtEl>
                                      </p:cBhvr>
                                    </p:animEffect>
                                    <p:set>
                                      <p:cBhvr>
                                        <p:cTn id="126" dur="1" fill="hold">
                                          <p:stCondLst>
                                            <p:cond delay="499"/>
                                          </p:stCondLst>
                                        </p:cTn>
                                        <p:tgtEl>
                                          <p:spTgt spid="6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grpId="0" nodeType="click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blinds(horizontal)">
                                      <p:cBhvr>
                                        <p:cTn id="131" dur="500"/>
                                        <p:tgtEl>
                                          <p:spTgt spid="53"/>
                                        </p:tgtEl>
                                      </p:cBhvr>
                                    </p:animEffect>
                                  </p:childTnLst>
                                </p:cTn>
                              </p:par>
                            </p:childTnLst>
                          </p:cTn>
                        </p:par>
                      </p:childTnLst>
                    </p:cTn>
                  </p:par>
                  <p:par>
                    <p:cTn id="132" fill="hold">
                      <p:stCondLst>
                        <p:cond delay="indefinite"/>
                      </p:stCondLst>
                      <p:childTnLst>
                        <p:par>
                          <p:cTn id="133" fill="hold">
                            <p:stCondLst>
                              <p:cond delay="0"/>
                            </p:stCondLst>
                            <p:childTnLst>
                              <p:par>
                                <p:cTn id="134" presetID="3" presetClass="entr" presetSubtype="10" fill="hold" grpId="2" nodeType="click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blinds(horizontal)">
                                      <p:cBhvr>
                                        <p:cTn id="136" dur="500"/>
                                        <p:tgtEl>
                                          <p:spTgt spid="59"/>
                                        </p:tgtEl>
                                      </p:cBhvr>
                                    </p:animEffect>
                                  </p:childTnLst>
                                </p:cTn>
                              </p:par>
                              <p:par>
                                <p:cTn id="137" presetID="3" presetClass="entr" presetSubtype="10" fill="hold" grpId="2"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blinds(horizontal)">
                                      <p:cBhvr>
                                        <p:cTn id="139" dur="500"/>
                                        <p:tgtEl>
                                          <p:spTgt spid="60"/>
                                        </p:tgtEl>
                                      </p:cBhvr>
                                    </p:animEffec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blinds(horizontal)">
                                      <p:cBhvr>
                                        <p:cTn id="144" dur="500"/>
                                        <p:tgtEl>
                                          <p:spTgt spid="66"/>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blinds(horizontal)">
                                      <p:cBhvr>
                                        <p:cTn id="149" dur="500"/>
                                        <p:tgtEl>
                                          <p:spTgt spid="64"/>
                                        </p:tgtEl>
                                      </p:cBhvr>
                                    </p:animEffect>
                                  </p:childTnLst>
                                </p:cTn>
                              </p:par>
                            </p:childTnLst>
                          </p:cTn>
                        </p:par>
                      </p:childTnLst>
                    </p:cTn>
                  </p:par>
                  <p:par>
                    <p:cTn id="150" fill="hold">
                      <p:stCondLst>
                        <p:cond delay="indefinite"/>
                      </p:stCondLst>
                      <p:childTnLst>
                        <p:par>
                          <p:cTn id="151" fill="hold">
                            <p:stCondLst>
                              <p:cond delay="0"/>
                            </p:stCondLst>
                            <p:childTnLst>
                              <p:par>
                                <p:cTn id="152" presetID="3" presetClass="exit" presetSubtype="10" fill="hold" grpId="3" nodeType="clickEffect">
                                  <p:stCondLst>
                                    <p:cond delay="0"/>
                                  </p:stCondLst>
                                  <p:childTnLst>
                                    <p:animEffect transition="out" filter="blinds(horizontal)">
                                      <p:cBhvr>
                                        <p:cTn id="153" dur="500"/>
                                        <p:tgtEl>
                                          <p:spTgt spid="59"/>
                                        </p:tgtEl>
                                      </p:cBhvr>
                                    </p:animEffect>
                                    <p:set>
                                      <p:cBhvr>
                                        <p:cTn id="154" dur="1" fill="hold">
                                          <p:stCondLst>
                                            <p:cond delay="499"/>
                                          </p:stCondLst>
                                        </p:cTn>
                                        <p:tgtEl>
                                          <p:spTgt spid="59"/>
                                        </p:tgtEl>
                                        <p:attrNameLst>
                                          <p:attrName>style.visibility</p:attrName>
                                        </p:attrNameLst>
                                      </p:cBhvr>
                                      <p:to>
                                        <p:strVal val="hidden"/>
                                      </p:to>
                                    </p:set>
                                  </p:childTnLst>
                                </p:cTn>
                              </p:par>
                              <p:par>
                                <p:cTn id="155" presetID="3" presetClass="exit" presetSubtype="10" fill="hold" grpId="3" nodeType="withEffect">
                                  <p:stCondLst>
                                    <p:cond delay="0"/>
                                  </p:stCondLst>
                                  <p:childTnLst>
                                    <p:animEffect transition="out" filter="blinds(horizontal)">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par>
                                <p:cTn id="158" presetID="3" presetClass="exit" presetSubtype="10" fill="hold" grpId="1" nodeType="withEffect">
                                  <p:stCondLst>
                                    <p:cond delay="0"/>
                                  </p:stCondLst>
                                  <p:childTnLst>
                                    <p:animEffect transition="out" filter="blinds(horizontal)">
                                      <p:cBhvr>
                                        <p:cTn id="159" dur="500"/>
                                        <p:tgtEl>
                                          <p:spTgt spid="66"/>
                                        </p:tgtEl>
                                      </p:cBhvr>
                                    </p:animEffect>
                                    <p:set>
                                      <p:cBhvr>
                                        <p:cTn id="160" dur="1" fill="hold">
                                          <p:stCondLst>
                                            <p:cond delay="499"/>
                                          </p:stCondLst>
                                        </p:cTn>
                                        <p:tgtEl>
                                          <p:spTgt spid="66"/>
                                        </p:tgtEl>
                                        <p:attrNameLst>
                                          <p:attrName>style.visibility</p:attrName>
                                        </p:attrNameLst>
                                      </p:cBhvr>
                                      <p:to>
                                        <p:strVal val="hidden"/>
                                      </p:to>
                                    </p:set>
                                  </p:childTnLst>
                                </p:cTn>
                              </p:par>
                              <p:par>
                                <p:cTn id="161" presetID="3" presetClass="exit" presetSubtype="10" fill="hold" grpId="1" nodeType="withEffect">
                                  <p:stCondLst>
                                    <p:cond delay="0"/>
                                  </p:stCondLst>
                                  <p:childTnLst>
                                    <p:animEffect transition="out" filter="blinds(horizontal)">
                                      <p:cBhvr>
                                        <p:cTn id="162" dur="500"/>
                                        <p:tgtEl>
                                          <p:spTgt spid="64"/>
                                        </p:tgtEl>
                                      </p:cBhvr>
                                    </p:animEffect>
                                    <p:set>
                                      <p:cBhvr>
                                        <p:cTn id="163" dur="1" fill="hold">
                                          <p:stCondLst>
                                            <p:cond delay="499"/>
                                          </p:stCondLst>
                                        </p:cTn>
                                        <p:tgtEl>
                                          <p:spTgt spid="64"/>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3" presetClass="entr" presetSubtype="10" fill="hold" grpId="2" nodeType="click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blinds(horizontal)">
                                      <p:cBhvr>
                                        <p:cTn id="168" dur="500"/>
                                        <p:tgtEl>
                                          <p:spTgt spid="61"/>
                                        </p:tgtEl>
                                      </p:cBhvr>
                                    </p:animEffect>
                                  </p:childTnLst>
                                </p:cTn>
                              </p:par>
                              <p:par>
                                <p:cTn id="169" presetID="3" presetClass="entr" presetSubtype="10" fill="hold" grpId="2" nodeType="withEffect">
                                  <p:stCondLst>
                                    <p:cond delay="0"/>
                                  </p:stCondLst>
                                  <p:childTnLst>
                                    <p:set>
                                      <p:cBhvr>
                                        <p:cTn id="170" dur="1" fill="hold">
                                          <p:stCondLst>
                                            <p:cond delay="0"/>
                                          </p:stCondLst>
                                        </p:cTn>
                                        <p:tgtEl>
                                          <p:spTgt spid="62"/>
                                        </p:tgtEl>
                                        <p:attrNameLst>
                                          <p:attrName>style.visibility</p:attrName>
                                        </p:attrNameLst>
                                      </p:cBhvr>
                                      <p:to>
                                        <p:strVal val="visible"/>
                                      </p:to>
                                    </p:set>
                                    <p:animEffect transition="in" filter="blinds(horizontal)">
                                      <p:cBhvr>
                                        <p:cTn id="171" dur="500"/>
                                        <p:tgtEl>
                                          <p:spTgt spid="62"/>
                                        </p:tgtEl>
                                      </p:cBhvr>
                                    </p:animEffec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65"/>
                                        </p:tgtEl>
                                        <p:attrNameLst>
                                          <p:attrName>style.visibility</p:attrName>
                                        </p:attrNameLst>
                                      </p:cBhvr>
                                      <p:to>
                                        <p:strVal val="visible"/>
                                      </p:to>
                                    </p:set>
                                    <p:animEffect transition="in" filter="blinds(horizontal)">
                                      <p:cBhvr>
                                        <p:cTn id="176" dur="500"/>
                                        <p:tgtEl>
                                          <p:spTgt spid="65"/>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2" nodeType="click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blinds(horizontal)">
                                      <p:cBhvr>
                                        <p:cTn id="181" dur="500"/>
                                        <p:tgtEl>
                                          <p:spTgt spid="64"/>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xit" presetSubtype="10" fill="hold" grpId="3" nodeType="clickEffect">
                                  <p:stCondLst>
                                    <p:cond delay="0"/>
                                  </p:stCondLst>
                                  <p:childTnLst>
                                    <p:animEffect transition="out" filter="blinds(horizontal)">
                                      <p:cBhvr>
                                        <p:cTn id="185" dur="500"/>
                                        <p:tgtEl>
                                          <p:spTgt spid="61"/>
                                        </p:tgtEl>
                                      </p:cBhvr>
                                    </p:animEffect>
                                    <p:set>
                                      <p:cBhvr>
                                        <p:cTn id="186" dur="1" fill="hold">
                                          <p:stCondLst>
                                            <p:cond delay="499"/>
                                          </p:stCondLst>
                                        </p:cTn>
                                        <p:tgtEl>
                                          <p:spTgt spid="61"/>
                                        </p:tgtEl>
                                        <p:attrNameLst>
                                          <p:attrName>style.visibility</p:attrName>
                                        </p:attrNameLst>
                                      </p:cBhvr>
                                      <p:to>
                                        <p:strVal val="hidden"/>
                                      </p:to>
                                    </p:set>
                                  </p:childTnLst>
                                </p:cTn>
                              </p:par>
                              <p:par>
                                <p:cTn id="187" presetID="3" presetClass="exit" presetSubtype="10" fill="hold" grpId="3" nodeType="withEffect">
                                  <p:stCondLst>
                                    <p:cond delay="0"/>
                                  </p:stCondLst>
                                  <p:childTnLst>
                                    <p:animEffect transition="out" filter="blinds(horizontal)">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3" presetClass="exit" presetSubtype="10" fill="hold" grpId="3" nodeType="withEffect">
                                  <p:stCondLst>
                                    <p:cond delay="0"/>
                                  </p:stCondLst>
                                  <p:childTnLst>
                                    <p:animEffect transition="out" filter="blinds(horizontal)">
                                      <p:cBhvr>
                                        <p:cTn id="191" dur="500"/>
                                        <p:tgtEl>
                                          <p:spTgt spid="64"/>
                                        </p:tgtEl>
                                      </p:cBhvr>
                                    </p:animEffect>
                                    <p:set>
                                      <p:cBhvr>
                                        <p:cTn id="192" dur="1" fill="hold">
                                          <p:stCondLst>
                                            <p:cond delay="499"/>
                                          </p:stCondLst>
                                        </p:cTn>
                                        <p:tgtEl>
                                          <p:spTgt spid="64"/>
                                        </p:tgtEl>
                                        <p:attrNameLst>
                                          <p:attrName>style.visibility</p:attrName>
                                        </p:attrNameLst>
                                      </p:cBhvr>
                                      <p:to>
                                        <p:strVal val="hidden"/>
                                      </p:to>
                                    </p:set>
                                  </p:childTnLst>
                                </p:cTn>
                              </p:par>
                              <p:par>
                                <p:cTn id="193" presetID="3" presetClass="exit" presetSubtype="10" fill="hold" grpId="1" nodeType="withEffect">
                                  <p:stCondLst>
                                    <p:cond delay="0"/>
                                  </p:stCondLst>
                                  <p:childTnLst>
                                    <p:animEffect transition="out" filter="blinds(horizontal)">
                                      <p:cBhvr>
                                        <p:cTn id="194" dur="500"/>
                                        <p:tgtEl>
                                          <p:spTgt spid="65"/>
                                        </p:tgtEl>
                                      </p:cBhvr>
                                    </p:animEffect>
                                    <p:set>
                                      <p:cBhvr>
                                        <p:cTn id="195"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animBg="1"/>
      <p:bldP spid="36" grpId="0"/>
      <p:bldP spid="37" grpId="0" animBg="1"/>
      <p:bldP spid="37" grpId="1" animBg="1"/>
      <p:bldP spid="38" grpId="0" animBg="1"/>
      <p:bldP spid="38" grpId="1" animBg="1"/>
      <p:bldP spid="38" grpId="2" animBg="1"/>
      <p:bldP spid="38" grpId="3" animBg="1"/>
      <p:bldP spid="39" grpId="0" animBg="1"/>
      <p:bldP spid="39" grpId="1" animBg="1"/>
      <p:bldP spid="40" grpId="0" animBg="1"/>
      <p:bldP spid="40" grpId="1" animBg="1"/>
      <p:bldP spid="41" grpId="0" animBg="1"/>
      <p:bldP spid="41" grpId="1" animBg="1"/>
      <p:bldP spid="52" grpId="0" animBg="1"/>
      <p:bldP spid="52" grpId="1" animBg="1"/>
      <p:bldP spid="53" grpId="0"/>
      <p:bldP spid="54" grpId="0"/>
      <p:bldP spid="55" grpId="0"/>
      <p:bldP spid="56" grpId="0"/>
      <p:bldP spid="57" grpId="0"/>
      <p:bldP spid="59" grpId="0" animBg="1"/>
      <p:bldP spid="59" grpId="1" animBg="1"/>
      <p:bldP spid="59" grpId="2" animBg="1"/>
      <p:bldP spid="59" grpId="3" animBg="1"/>
      <p:bldP spid="60" grpId="0" animBg="1"/>
      <p:bldP spid="60" grpId="1" animBg="1"/>
      <p:bldP spid="60" grpId="2" animBg="1"/>
      <p:bldP spid="60" grpId="3" animBg="1"/>
      <p:bldP spid="61" grpId="0" animBg="1"/>
      <p:bldP spid="61" grpId="1" animBg="1"/>
      <p:bldP spid="61" grpId="2" animBg="1"/>
      <p:bldP spid="61" grpId="3" animBg="1"/>
      <p:bldP spid="62" grpId="0" animBg="1"/>
      <p:bldP spid="62" grpId="1" animBg="1"/>
      <p:bldP spid="62" grpId="2" animBg="1"/>
      <p:bldP spid="62" grpId="3" animBg="1"/>
      <p:bldP spid="64" grpId="0" animBg="1"/>
      <p:bldP spid="64" grpId="1" animBg="1"/>
      <p:bldP spid="64" grpId="2" animBg="1"/>
      <p:bldP spid="64" grpId="3" animBg="1"/>
      <p:bldP spid="65" grpId="0" animBg="1"/>
      <p:bldP spid="65" grpId="1" animBg="1"/>
      <p:bldP spid="66" grpId="0" animBg="1"/>
      <p:bldP spid="6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9D7BFCFF-04D2-440D-A918-ECDC9E03ED10}"/>
                  </a:ext>
                </a:extLst>
              </p:cNvPr>
              <p:cNvSpPr txBox="1"/>
              <p:nvPr/>
            </p:nvSpPr>
            <p:spPr>
              <a:xfrm>
                <a:off x="1869992" y="2205410"/>
                <a:ext cx="5382820"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𝑛</m:t>
                                        </m:r>
                                        <m:r>
                                          <a:rPr lang="en-US" sz="1400" i="1">
                                            <a:latin typeface="Cambria Math" panose="02040503050406030204" pitchFamily="18" charset="0"/>
                                          </a:rPr>
                                          <m:t>−1</m:t>
                                        </m:r>
                                      </m:e>
                                    </m:mr>
                                    <m:mr>
                                      <m:e>
                                        <m:r>
                                          <a:rPr lang="en-US" sz="1400" i="1">
                                            <a:latin typeface="Cambria Math" panose="02040503050406030204" pitchFamily="18" charset="0"/>
                                          </a:rPr>
                                          <m:t>𝑦</m:t>
                                        </m:r>
                                      </m:e>
                                    </m:mr>
                                  </m:m>
                                </m:e>
                              </m:d>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nary>
                          <m:r>
                            <a:rPr lang="en-US" sz="1400" b="0" i="1" smtClean="0">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𝑦</m:t>
                              </m:r>
                              <m:r>
                                <a:rPr lang="en-US" sz="1400" i="1">
                                  <a:latin typeface="Cambria Math" panose="02040503050406030204" pitchFamily="18" charset="0"/>
                                </a:rPr>
                                <m:t>=0</m:t>
                              </m:r>
                            </m:sub>
                            <m:sup>
                              <m:r>
                                <a:rPr lang="en-US" sz="1400" i="1">
                                  <a:latin typeface="Cambria Math" panose="02040503050406030204" pitchFamily="18" charset="0"/>
                                </a:rPr>
                                <m:t>𝑛</m:t>
                              </m:r>
                              <m:r>
                                <a:rPr lang="en-US" sz="1400" i="1">
                                  <a:latin typeface="Cambria Math" panose="02040503050406030204" pitchFamily="18" charset="0"/>
                                </a:rPr>
                                <m:t>−1</m:t>
                              </m:r>
                            </m:sup>
                            <m:e>
                              <m:d>
                                <m:dPr>
                                  <m:ctrlPr>
                                    <a:rPr lang="en-US" sz="1400" i="1" smtClean="0">
                                      <a:latin typeface="Cambria Math" panose="02040503050406030204" pitchFamily="18" charset="0"/>
                                    </a:rPr>
                                  </m:ctrlPr>
                                </m:dPr>
                                <m:e>
                                  <m:m>
                                    <m:mPr>
                                      <m:mcs>
                                        <m:mc>
                                          <m:mcPr>
                                            <m:count m:val="1"/>
                                            <m:mcJc m:val="center"/>
                                          </m:mcPr>
                                        </m:mc>
                                      </m:mcs>
                                      <m:ctrlPr>
                                        <a:rPr lang="en-US" sz="1400" i="1" smtClean="0">
                                          <a:latin typeface="Cambria Math" panose="02040503050406030204" pitchFamily="18" charset="0"/>
                                        </a:rPr>
                                      </m:ctrlPr>
                                    </m:mPr>
                                    <m:mr>
                                      <m:e>
                                        <m:r>
                                          <m:rPr>
                                            <m:brk m:alnAt="7"/>
                                          </m:rPr>
                                          <a:rPr lang="en-US" sz="1400" b="0" i="1" smtClean="0">
                                            <a:latin typeface="Cambria Math" panose="02040503050406030204" pitchFamily="18" charset="0"/>
                                          </a:rPr>
                                          <m:t>𝑛</m:t>
                                        </m:r>
                                        <m:r>
                                          <a:rPr lang="en-US" sz="1400" b="0" i="1" smtClean="0">
                                            <a:latin typeface="Cambria Math" panose="02040503050406030204" pitchFamily="18" charset="0"/>
                                          </a:rPr>
                                          <m:t>−1</m:t>
                                        </m:r>
                                      </m:e>
                                    </m:mr>
                                    <m:mr>
                                      <m:e>
                                        <m:r>
                                          <a:rPr lang="en-US" sz="1400" b="0" i="1" smtClean="0">
                                            <a:latin typeface="Cambria Math" panose="02040503050406030204" pitchFamily="18" charset="0"/>
                                          </a:rPr>
                                          <m:t>𝑦</m:t>
                                        </m:r>
                                      </m:e>
                                    </m:mr>
                                  </m:m>
                                </m:e>
                              </m:d>
                            </m:e>
                          </m:nary>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d>
                    </m:oMath>
                  </m:oMathPara>
                </a14:m>
                <a:endParaRPr lang="en-GB" sz="1400" dirty="0"/>
              </a:p>
            </p:txBody>
          </p:sp>
        </mc:Choice>
        <mc:Fallback xmlns="">
          <p:sp>
            <p:nvSpPr>
              <p:cNvPr id="53" name="テキスト ボックス 52">
                <a:extLst>
                  <a:ext uri="{FF2B5EF4-FFF2-40B4-BE49-F238E27FC236}">
                    <a16:creationId xmlns:a16="http://schemas.microsoft.com/office/drawing/2014/main" id="{9D7BFCFF-04D2-440D-A918-ECDC9E03ED10}"/>
                  </a:ext>
                </a:extLst>
              </p:cNvPr>
              <p:cNvSpPr txBox="1">
                <a:spLocks noRot="1" noChangeAspect="1" noMove="1" noResize="1" noEditPoints="1" noAdjustHandles="1" noChangeArrowheads="1" noChangeShapeType="1" noTextEdit="1"/>
              </p:cNvSpPr>
              <p:nvPr/>
            </p:nvSpPr>
            <p:spPr>
              <a:xfrm>
                <a:off x="1869992" y="2205410"/>
                <a:ext cx="5382820" cy="684739"/>
              </a:xfrm>
              <a:prstGeom prst="rect">
                <a:avLst/>
              </a:prstGeom>
              <a:blipFill>
                <a:blip r:embed="rId7"/>
                <a:stretch>
                  <a:fillRect/>
                </a:stretch>
              </a:blipFill>
            </p:spPr>
            <p:txBody>
              <a:bodyPr/>
              <a:lstStyle/>
              <a:p>
                <a:r>
                  <a:rPr lang="en-GB">
                    <a:noFill/>
                  </a:rPr>
                  <a:t> </a:t>
                </a:r>
              </a:p>
            </p:txBody>
          </p:sp>
        </mc:Fallback>
      </mc:AlternateContent>
      <p:cxnSp>
        <p:nvCxnSpPr>
          <p:cNvPr id="6" name="直線矢印コネクタ 5">
            <a:extLst>
              <a:ext uri="{FF2B5EF4-FFF2-40B4-BE49-F238E27FC236}">
                <a16:creationId xmlns:a16="http://schemas.microsoft.com/office/drawing/2014/main" id="{17CAF123-5FC9-4A4B-B8D9-F05BE99A31C2}"/>
              </a:ext>
            </a:extLst>
          </p:cNvPr>
          <p:cNvCxnSpPr>
            <a:cxnSpLocks/>
          </p:cNvCxnSpPr>
          <p:nvPr/>
        </p:nvCxnSpPr>
        <p:spPr>
          <a:xfrm flipH="1">
            <a:off x="5522614" y="2922336"/>
            <a:ext cx="517365" cy="2554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5E2C6864-B186-4105-8650-40F46C1F9210}"/>
                  </a:ext>
                </a:extLst>
              </p:cNvPr>
              <p:cNvSpPr txBox="1"/>
              <p:nvPr/>
            </p:nvSpPr>
            <p:spPr>
              <a:xfrm>
                <a:off x="398352" y="3212046"/>
                <a:ext cx="8637007"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Lets think about the second summation</a:t>
                </a:r>
                <a:r>
                  <a:rPr lang="en-GB" sz="1400" dirty="0">
                    <a:solidFill>
                      <a:srgbClr val="FF0000"/>
                    </a:solidFill>
                    <a:latin typeface="Comic Sans MS" panose="030F0702030302020204" pitchFamily="66" charset="0"/>
                  </a:rPr>
                  <a:t>, using heads on the biased coin from before as an example</a:t>
                </a:r>
              </a:p>
              <a:p>
                <a:pPr algn="ctr"/>
                <a:endParaRPr lang="en-GB"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GB" sz="1400" dirty="0">
                    <a:solidFill>
                      <a:srgbClr val="FF0000"/>
                    </a:solidFill>
                    <a:latin typeface="Comic Sans MS" panose="030F0702030302020204" pitchFamily="66" charset="0"/>
                    <a:sym typeface="Wingdings" panose="05000000000000000000" pitchFamily="2" charset="2"/>
                  </a:rPr>
                  <a:t>Let the number of trials, </a:t>
                </a:r>
                <a14:m>
                  <m:oMath xmlns:m="http://schemas.openxmlformats.org/officeDocument/2006/math">
                    <m:r>
                      <a:rPr lang="en-GB" sz="1400" i="1" dirty="0" smtClean="0">
                        <a:solidFill>
                          <a:srgbClr val="FF0000"/>
                        </a:solidFill>
                        <a:latin typeface="Cambria Math" panose="02040503050406030204" pitchFamily="18" charset="0"/>
                        <a:sym typeface="Wingdings" panose="05000000000000000000" pitchFamily="2" charset="2"/>
                      </a:rPr>
                      <m:t>𝑛</m:t>
                    </m:r>
                  </m:oMath>
                </a14:m>
                <a:r>
                  <a:rPr lang="en-GB" sz="1400" dirty="0">
                    <a:solidFill>
                      <a:srgbClr val="FF0000"/>
                    </a:solidFill>
                    <a:latin typeface="Comic Sans MS" panose="030F0702030302020204" pitchFamily="66" charset="0"/>
                    <a:sym typeface="Wingdings" panose="05000000000000000000" pitchFamily="2" charset="2"/>
                  </a:rPr>
                  <a:t>, equal 3</a:t>
                </a: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L</a:t>
                </a:r>
                <a:r>
                  <a:rPr lang="en-GB" sz="1400" dirty="0">
                    <a:solidFill>
                      <a:srgbClr val="FF0000"/>
                    </a:solidFill>
                    <a:latin typeface="Comic Sans MS" panose="030F0702030302020204" pitchFamily="66" charset="0"/>
                    <a:sym typeface="Wingdings" panose="05000000000000000000" pitchFamily="2" charset="2"/>
                  </a:rPr>
                  <a:t>et </a:t>
                </a:r>
                <a14:m>
                  <m:oMath xmlns:m="http://schemas.openxmlformats.org/officeDocument/2006/math">
                    <m:r>
                      <a:rPr lang="en-GB" sz="1400" i="1" dirty="0" smtClean="0">
                        <a:solidFill>
                          <a:srgbClr val="FF0000"/>
                        </a:solidFill>
                        <a:latin typeface="Cambria Math" panose="02040503050406030204" pitchFamily="18" charset="0"/>
                        <a:sym typeface="Wingdings" panose="05000000000000000000" pitchFamily="2" charset="2"/>
                      </a:rPr>
                      <m:t>𝑃</m:t>
                    </m:r>
                    <m:r>
                      <a:rPr lang="en-GB" sz="1400" i="1" dirty="0" smtClean="0">
                        <a:solidFill>
                          <a:srgbClr val="FF0000"/>
                        </a:solidFill>
                        <a:latin typeface="Cambria Math" panose="02040503050406030204" pitchFamily="18" charset="0"/>
                        <a:sym typeface="Wingdings" panose="05000000000000000000" pitchFamily="2" charset="2"/>
                      </a:rPr>
                      <m:t>(</m:t>
                    </m:r>
                    <m:r>
                      <a:rPr lang="en-GB" sz="1400" i="1" dirty="0" smtClean="0">
                        <a:solidFill>
                          <a:srgbClr val="FF0000"/>
                        </a:solidFill>
                        <a:latin typeface="Cambria Math" panose="02040503050406030204" pitchFamily="18" charset="0"/>
                        <a:sym typeface="Wingdings" panose="05000000000000000000" pitchFamily="2" charset="2"/>
                      </a:rPr>
                      <m:t>𝐻𝑒𝑎𝑑𝑠</m:t>
                    </m:r>
                    <m:r>
                      <a:rPr lang="en-GB" sz="1400" i="1" dirty="0" smtClean="0">
                        <a:solidFill>
                          <a:srgbClr val="FF0000"/>
                        </a:solidFill>
                        <a:latin typeface="Cambria Math" panose="02040503050406030204" pitchFamily="18" charset="0"/>
                        <a:sym typeface="Wingdings" panose="05000000000000000000" pitchFamily="2" charset="2"/>
                      </a:rPr>
                      <m:t>)=0.4</m:t>
                    </m:r>
                  </m:oMath>
                </a14:m>
                <a:endParaRPr lang="en-US" sz="1400" dirty="0">
                  <a:solidFill>
                    <a:srgbClr val="FF0000"/>
                  </a:solidFill>
                  <a:latin typeface="Comic Sans MS" panose="030F0702030302020204" pitchFamily="66" charset="0"/>
                </a:endParaRPr>
              </a:p>
            </p:txBody>
          </p:sp>
        </mc:Choice>
        <mc:Fallback xmlns="">
          <p:sp>
            <p:nvSpPr>
              <p:cNvPr id="9" name="テキスト ボックス 8">
                <a:extLst>
                  <a:ext uri="{FF2B5EF4-FFF2-40B4-BE49-F238E27FC236}">
                    <a16:creationId xmlns:a16="http://schemas.microsoft.com/office/drawing/2014/main" id="{5E2C6864-B186-4105-8650-40F46C1F9210}"/>
                  </a:ext>
                </a:extLst>
              </p:cNvPr>
              <p:cNvSpPr txBox="1">
                <a:spLocks noRot="1" noChangeAspect="1" noMove="1" noResize="1" noEditPoints="1" noAdjustHandles="1" noChangeArrowheads="1" noChangeShapeType="1" noTextEdit="1"/>
              </p:cNvSpPr>
              <p:nvPr/>
            </p:nvSpPr>
            <p:spPr>
              <a:xfrm>
                <a:off x="398352" y="3212046"/>
                <a:ext cx="8637007" cy="954107"/>
              </a:xfrm>
              <a:prstGeom prst="rect">
                <a:avLst/>
              </a:prstGeom>
              <a:blipFill>
                <a:blip r:embed="rId8"/>
                <a:stretch>
                  <a:fillRect t="-1282" b="-5769"/>
                </a:stretch>
              </a:blipFill>
            </p:spPr>
            <p:txBody>
              <a:bodyPr/>
              <a:lstStyle/>
              <a:p>
                <a:r>
                  <a:rPr lang="en-GB">
                    <a:noFill/>
                  </a:rPr>
                  <a:t> </a:t>
                </a:r>
              </a:p>
            </p:txBody>
          </p:sp>
        </mc:Fallback>
      </mc:AlternateContent>
      <p:sp>
        <p:nvSpPr>
          <p:cNvPr id="42" name="正方形/長方形 41">
            <a:extLst>
              <a:ext uri="{FF2B5EF4-FFF2-40B4-BE49-F238E27FC236}">
                <a16:creationId xmlns:a16="http://schemas.microsoft.com/office/drawing/2014/main" id="{B5B53ABD-95D0-4035-A59D-167E15ABC9F3}"/>
              </a:ext>
            </a:extLst>
          </p:cNvPr>
          <p:cNvSpPr/>
          <p:nvPr/>
        </p:nvSpPr>
        <p:spPr>
          <a:xfrm>
            <a:off x="4908194" y="2214625"/>
            <a:ext cx="2171616" cy="6824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正方形/長方形 11">
                <a:extLst>
                  <a:ext uri="{FF2B5EF4-FFF2-40B4-BE49-F238E27FC236}">
                    <a16:creationId xmlns:a16="http://schemas.microsoft.com/office/drawing/2014/main" id="{EB810264-9DF0-42AF-A83E-96B2E95A4C91}"/>
                  </a:ext>
                </a:extLst>
              </p:cNvPr>
              <p:cNvSpPr/>
              <p:nvPr/>
            </p:nvSpPr>
            <p:spPr>
              <a:xfrm>
                <a:off x="3953225" y="4146166"/>
                <a:ext cx="1656031" cy="7220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sz="1400" i="1" smtClean="0">
                              <a:latin typeface="Cambria Math" panose="02040503050406030204" pitchFamily="18" charset="0"/>
                            </a:rPr>
                          </m:ctrlPr>
                        </m:naryPr>
                        <m:sub>
                          <m:r>
                            <m:rPr>
                              <m:brk m:alnAt="23"/>
                            </m:rPr>
                            <a:rPr lang="en-US" sz="1400" i="1">
                              <a:latin typeface="Cambria Math" panose="02040503050406030204" pitchFamily="18" charset="0"/>
                            </a:rPr>
                            <m:t>𝑦</m:t>
                          </m:r>
                          <m:r>
                            <a:rPr lang="en-US" sz="1400" i="1">
                              <a:latin typeface="Cambria Math" panose="02040503050406030204" pitchFamily="18" charset="0"/>
                            </a:rPr>
                            <m:t>=0</m:t>
                          </m:r>
                        </m:sub>
                        <m:sup>
                          <m:r>
                            <a:rPr lang="en-US" sz="1400" b="0" i="1" smtClean="0">
                              <a:latin typeface="Cambria Math" panose="02040503050406030204" pitchFamily="18" charset="0"/>
                            </a:rPr>
                            <m:t>2</m:t>
                          </m:r>
                        </m:sup>
                        <m:e>
                          <m:d>
                            <m:dPr>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b="0" i="1" smtClean="0">
                                        <a:latin typeface="Cambria Math" panose="02040503050406030204" pitchFamily="18" charset="0"/>
                                      </a:rPr>
                                      <m:t>2</m:t>
                                    </m:r>
                                  </m:e>
                                </m:mr>
                                <m:mr>
                                  <m:e>
                                    <m:r>
                                      <a:rPr lang="en-US" sz="1400" i="1">
                                        <a:latin typeface="Cambria Math" panose="02040503050406030204" pitchFamily="18" charset="0"/>
                                      </a:rPr>
                                      <m:t>𝑦</m:t>
                                    </m:r>
                                  </m:e>
                                </m:mr>
                              </m:m>
                            </m:e>
                          </m:d>
                        </m:e>
                      </m:nary>
                      <m:sSup>
                        <m:sSupPr>
                          <m:ctrlPr>
                            <a:rPr lang="en-GB" sz="1400" i="1">
                              <a:latin typeface="Cambria Math" panose="02040503050406030204" pitchFamily="18" charset="0"/>
                            </a:rPr>
                          </m:ctrlPr>
                        </m:sSupPr>
                        <m:e>
                          <m:r>
                            <a:rPr lang="en-US" sz="1400" b="0" i="1" smtClean="0">
                              <a:latin typeface="Cambria Math" panose="02040503050406030204" pitchFamily="18" charset="0"/>
                            </a:rPr>
                            <m:t>0.4</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r>
                            <a:rPr lang="en-US" sz="1400" b="0" i="1" smtClean="0">
                              <a:latin typeface="Cambria Math" panose="02040503050406030204" pitchFamily="18" charset="0"/>
                            </a:rPr>
                            <m:t>0.6</m:t>
                          </m:r>
                        </m:e>
                        <m:sup>
                          <m:r>
                            <a:rPr lang="en-US" sz="1400" b="0" i="1" smtClean="0">
                              <a:latin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𝑦</m:t>
                          </m:r>
                        </m:sup>
                      </m:sSup>
                    </m:oMath>
                  </m:oMathPara>
                </a14:m>
                <a:endParaRPr lang="en-GB" sz="1400" dirty="0"/>
              </a:p>
            </p:txBody>
          </p:sp>
        </mc:Choice>
        <mc:Fallback xmlns="">
          <p:sp>
            <p:nvSpPr>
              <p:cNvPr id="12" name="正方形/長方形 11">
                <a:extLst>
                  <a:ext uri="{FF2B5EF4-FFF2-40B4-BE49-F238E27FC236}">
                    <a16:creationId xmlns:a16="http://schemas.microsoft.com/office/drawing/2014/main" id="{EB810264-9DF0-42AF-A83E-96B2E95A4C91}"/>
                  </a:ext>
                </a:extLst>
              </p:cNvPr>
              <p:cNvSpPr>
                <a:spLocks noRot="1" noChangeAspect="1" noMove="1" noResize="1" noEditPoints="1" noAdjustHandles="1" noChangeArrowheads="1" noChangeShapeType="1" noTextEdit="1"/>
              </p:cNvSpPr>
              <p:nvPr/>
            </p:nvSpPr>
            <p:spPr>
              <a:xfrm>
                <a:off x="3953225" y="4146166"/>
                <a:ext cx="1656031" cy="72205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正方形/長方形 42">
                <a:extLst>
                  <a:ext uri="{FF2B5EF4-FFF2-40B4-BE49-F238E27FC236}">
                    <a16:creationId xmlns:a16="http://schemas.microsoft.com/office/drawing/2014/main" id="{D7AD3D9B-1C8F-4A45-A3EB-8E5CD48073FE}"/>
                  </a:ext>
                </a:extLst>
              </p:cNvPr>
              <p:cNvSpPr/>
              <p:nvPr/>
            </p:nvSpPr>
            <p:spPr>
              <a:xfrm>
                <a:off x="2910567" y="5158644"/>
                <a:ext cx="1211870"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2</m:t>
                                </m:r>
                              </m:e>
                            </m:mr>
                            <m:mr>
                              <m:e>
                                <m:r>
                                  <a:rPr lang="en-US" sz="1400" b="0" i="1" smtClean="0">
                                    <a:latin typeface="Cambria Math" panose="02040503050406030204" pitchFamily="18" charset="0"/>
                                  </a:rPr>
                                  <m:t>0</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0</m:t>
                          </m:r>
                        </m:sup>
                      </m:sSup>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0.6</m:t>
                          </m:r>
                        </m:e>
                        <m:sup>
                          <m:r>
                            <a:rPr lang="en-US" sz="1400" b="0" i="1" smtClean="0">
                              <a:latin typeface="Cambria Math" panose="02040503050406030204" pitchFamily="18" charset="0"/>
                            </a:rPr>
                            <m:t>2</m:t>
                          </m:r>
                        </m:sup>
                      </m:sSup>
                    </m:oMath>
                  </m:oMathPara>
                </a14:m>
                <a:endParaRPr lang="en-GB" sz="1400" dirty="0"/>
              </a:p>
            </p:txBody>
          </p:sp>
        </mc:Choice>
        <mc:Fallback xmlns="">
          <p:sp>
            <p:nvSpPr>
              <p:cNvPr id="43" name="正方形/長方形 42">
                <a:extLst>
                  <a:ext uri="{FF2B5EF4-FFF2-40B4-BE49-F238E27FC236}">
                    <a16:creationId xmlns:a16="http://schemas.microsoft.com/office/drawing/2014/main" id="{D7AD3D9B-1C8F-4A45-A3EB-8E5CD48073FE}"/>
                  </a:ext>
                </a:extLst>
              </p:cNvPr>
              <p:cNvSpPr>
                <a:spLocks noRot="1" noChangeAspect="1" noMove="1" noResize="1" noEditPoints="1" noAdjustHandles="1" noChangeArrowheads="1" noChangeShapeType="1" noTextEdit="1"/>
              </p:cNvSpPr>
              <p:nvPr/>
            </p:nvSpPr>
            <p:spPr>
              <a:xfrm>
                <a:off x="2910567" y="5158644"/>
                <a:ext cx="1211870" cy="451598"/>
              </a:xfrm>
              <a:prstGeom prst="rect">
                <a:avLst/>
              </a:prstGeom>
              <a:blipFill>
                <a:blip r:embed="rId10"/>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正方形/長方形 43">
                <a:extLst>
                  <a:ext uri="{FF2B5EF4-FFF2-40B4-BE49-F238E27FC236}">
                    <a16:creationId xmlns:a16="http://schemas.microsoft.com/office/drawing/2014/main" id="{4D6E10FF-CE8E-47B7-945C-FDC262DE96EE}"/>
                  </a:ext>
                </a:extLst>
              </p:cNvPr>
              <p:cNvSpPr/>
              <p:nvPr/>
            </p:nvSpPr>
            <p:spPr>
              <a:xfrm>
                <a:off x="4241426" y="5149591"/>
                <a:ext cx="1159292" cy="4501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2</m:t>
                                </m:r>
                              </m:e>
                            </m:mr>
                            <m:mr>
                              <m:e>
                                <m:r>
                                  <a:rPr lang="en-US" sz="1400" b="0" i="1" smtClean="0">
                                    <a:latin typeface="Cambria Math" panose="02040503050406030204" pitchFamily="18" charset="0"/>
                                  </a:rPr>
                                  <m:t>1</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1</m:t>
                          </m:r>
                        </m:sup>
                      </m:sSup>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0.6</m:t>
                          </m:r>
                        </m:e>
                        <m:sup>
                          <m:r>
                            <a:rPr lang="en-US" sz="1400" b="0" i="1" smtClean="0">
                              <a:latin typeface="Cambria Math" panose="02040503050406030204" pitchFamily="18" charset="0"/>
                            </a:rPr>
                            <m:t>1</m:t>
                          </m:r>
                        </m:sup>
                      </m:sSup>
                    </m:oMath>
                  </m:oMathPara>
                </a14:m>
                <a:endParaRPr lang="en-GB" sz="1400" dirty="0"/>
              </a:p>
            </p:txBody>
          </p:sp>
        </mc:Choice>
        <mc:Fallback xmlns="">
          <p:sp>
            <p:nvSpPr>
              <p:cNvPr id="44" name="正方形/長方形 43">
                <a:extLst>
                  <a:ext uri="{FF2B5EF4-FFF2-40B4-BE49-F238E27FC236}">
                    <a16:creationId xmlns:a16="http://schemas.microsoft.com/office/drawing/2014/main" id="{4D6E10FF-CE8E-47B7-945C-FDC262DE96EE}"/>
                  </a:ext>
                </a:extLst>
              </p:cNvPr>
              <p:cNvSpPr>
                <a:spLocks noRot="1" noChangeAspect="1" noMove="1" noResize="1" noEditPoints="1" noAdjustHandles="1" noChangeArrowheads="1" noChangeShapeType="1" noTextEdit="1"/>
              </p:cNvSpPr>
              <p:nvPr/>
            </p:nvSpPr>
            <p:spPr>
              <a:xfrm>
                <a:off x="4241426" y="5149591"/>
                <a:ext cx="1159292" cy="450188"/>
              </a:xfrm>
              <a:prstGeom prst="rect">
                <a:avLst/>
              </a:prstGeom>
              <a:blipFill>
                <a:blip r:embed="rId11"/>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正方形/長方形 44">
                <a:extLst>
                  <a:ext uri="{FF2B5EF4-FFF2-40B4-BE49-F238E27FC236}">
                    <a16:creationId xmlns:a16="http://schemas.microsoft.com/office/drawing/2014/main" id="{BBE57459-B843-4C66-8255-B01436538BC7}"/>
                  </a:ext>
                </a:extLst>
              </p:cNvPr>
              <p:cNvSpPr/>
              <p:nvPr/>
            </p:nvSpPr>
            <p:spPr>
              <a:xfrm>
                <a:off x="5490806" y="5149592"/>
                <a:ext cx="1211870" cy="4501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GB" sz="1400" i="1" smtClean="0">
                              <a:latin typeface="Cambria Math" panose="02040503050406030204" pitchFamily="18" charset="0"/>
                            </a:rPr>
                          </m:ctrlPr>
                        </m:dPr>
                        <m:e>
                          <m:m>
                            <m:mPr>
                              <m:mcs>
                                <m:mc>
                                  <m:mcPr>
                                    <m:count m:val="1"/>
                                    <m:mcJc m:val="center"/>
                                  </m:mcPr>
                                </m:mc>
                              </m:mcs>
                              <m:ctrlPr>
                                <a:rPr lang="en-GB" sz="1400" i="1" smtClean="0">
                                  <a:latin typeface="Cambria Math" panose="02040503050406030204" pitchFamily="18" charset="0"/>
                                </a:rPr>
                              </m:ctrlPr>
                            </m:mPr>
                            <m:mr>
                              <m:e>
                                <m:r>
                                  <m:rPr>
                                    <m:brk m:alnAt="7"/>
                                  </m:rPr>
                                  <a:rPr lang="en-US" sz="1400" b="0" i="1" smtClean="0">
                                    <a:latin typeface="Cambria Math" panose="02040503050406030204" pitchFamily="18" charset="0"/>
                                  </a:rPr>
                                  <m:t>2</m:t>
                                </m:r>
                              </m:e>
                            </m:mr>
                            <m:mr>
                              <m:e>
                                <m:r>
                                  <a:rPr lang="en-US" sz="1400" b="0" i="1" smtClean="0">
                                    <a:latin typeface="Cambria Math" panose="02040503050406030204" pitchFamily="18" charset="0"/>
                                  </a:rPr>
                                  <m:t>2</m:t>
                                </m:r>
                              </m:e>
                            </m:mr>
                          </m:m>
                        </m:e>
                      </m:d>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0.4</m:t>
                          </m:r>
                        </m:e>
                        <m:sup>
                          <m:r>
                            <a:rPr lang="en-US" sz="1400" b="0" i="1" smtClean="0">
                              <a:latin typeface="Cambria Math" panose="02040503050406030204" pitchFamily="18" charset="0"/>
                            </a:rPr>
                            <m:t>2</m:t>
                          </m:r>
                        </m:sup>
                      </m:sSup>
                      <m:sSup>
                        <m:sSupPr>
                          <m:ctrlPr>
                            <a:rPr lang="en-GB" sz="1400" i="1" smtClean="0">
                              <a:latin typeface="Cambria Math" panose="02040503050406030204" pitchFamily="18" charset="0"/>
                            </a:rPr>
                          </m:ctrlPr>
                        </m:sSupPr>
                        <m:e>
                          <m:r>
                            <a:rPr lang="en-US" sz="1400" b="0" i="1" smtClean="0">
                              <a:latin typeface="Cambria Math" panose="02040503050406030204" pitchFamily="18" charset="0"/>
                            </a:rPr>
                            <m:t>0.6</m:t>
                          </m:r>
                        </m:e>
                        <m:sup>
                          <m:r>
                            <a:rPr lang="en-US" sz="1400" b="0" i="1" smtClean="0">
                              <a:latin typeface="Cambria Math" panose="02040503050406030204" pitchFamily="18" charset="0"/>
                            </a:rPr>
                            <m:t>0</m:t>
                          </m:r>
                        </m:sup>
                      </m:sSup>
                    </m:oMath>
                  </m:oMathPara>
                </a14:m>
                <a:endParaRPr lang="en-GB" sz="1400" dirty="0"/>
              </a:p>
            </p:txBody>
          </p:sp>
        </mc:Choice>
        <mc:Fallback xmlns="">
          <p:sp>
            <p:nvSpPr>
              <p:cNvPr id="45" name="正方形/長方形 44">
                <a:extLst>
                  <a:ext uri="{FF2B5EF4-FFF2-40B4-BE49-F238E27FC236}">
                    <a16:creationId xmlns:a16="http://schemas.microsoft.com/office/drawing/2014/main" id="{BBE57459-B843-4C66-8255-B01436538BC7}"/>
                  </a:ext>
                </a:extLst>
              </p:cNvPr>
              <p:cNvSpPr>
                <a:spLocks noRot="1" noChangeAspect="1" noMove="1" noResize="1" noEditPoints="1" noAdjustHandles="1" noChangeArrowheads="1" noChangeShapeType="1" noTextEdit="1"/>
              </p:cNvSpPr>
              <p:nvPr/>
            </p:nvSpPr>
            <p:spPr>
              <a:xfrm>
                <a:off x="5490806" y="5149592"/>
                <a:ext cx="1211870" cy="450188"/>
              </a:xfrm>
              <a:prstGeom prst="rect">
                <a:avLst/>
              </a:prstGeom>
              <a:blipFill>
                <a:blip r:embed="rId12"/>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正方形/長方形 45">
                <a:extLst>
                  <a:ext uri="{FF2B5EF4-FFF2-40B4-BE49-F238E27FC236}">
                    <a16:creationId xmlns:a16="http://schemas.microsoft.com/office/drawing/2014/main" id="{E35D5DA1-2949-4877-9F9E-9D603DEBC447}"/>
                  </a:ext>
                </a:extLst>
              </p:cNvPr>
              <p:cNvSpPr/>
              <p:nvPr/>
            </p:nvSpPr>
            <p:spPr>
              <a:xfrm>
                <a:off x="3978877" y="5222019"/>
                <a:ext cx="3593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m:t>
                      </m:r>
                    </m:oMath>
                  </m:oMathPara>
                </a14:m>
                <a:endParaRPr lang="en-GB" sz="1400" dirty="0"/>
              </a:p>
            </p:txBody>
          </p:sp>
        </mc:Choice>
        <mc:Fallback xmlns="">
          <p:sp>
            <p:nvSpPr>
              <p:cNvPr id="46" name="正方形/長方形 45">
                <a:extLst>
                  <a:ext uri="{FF2B5EF4-FFF2-40B4-BE49-F238E27FC236}">
                    <a16:creationId xmlns:a16="http://schemas.microsoft.com/office/drawing/2014/main" id="{E35D5DA1-2949-4877-9F9E-9D603DEBC447}"/>
                  </a:ext>
                </a:extLst>
              </p:cNvPr>
              <p:cNvSpPr>
                <a:spLocks noRot="1" noChangeAspect="1" noMove="1" noResize="1" noEditPoints="1" noAdjustHandles="1" noChangeArrowheads="1" noChangeShapeType="1" noTextEdit="1"/>
              </p:cNvSpPr>
              <p:nvPr/>
            </p:nvSpPr>
            <p:spPr>
              <a:xfrm>
                <a:off x="3978877" y="5222019"/>
                <a:ext cx="359394" cy="30777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923379C9-7F7B-4D47-BAD8-02033FCC38AB}"/>
                  </a:ext>
                </a:extLst>
              </p:cNvPr>
              <p:cNvSpPr/>
              <p:nvPr/>
            </p:nvSpPr>
            <p:spPr>
              <a:xfrm>
                <a:off x="5273521" y="5212965"/>
                <a:ext cx="3593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m:t>
                      </m:r>
                    </m:oMath>
                  </m:oMathPara>
                </a14:m>
                <a:endParaRPr lang="en-GB" sz="1400" dirty="0"/>
              </a:p>
            </p:txBody>
          </p:sp>
        </mc:Choice>
        <mc:Fallback xmlns="">
          <p:sp>
            <p:nvSpPr>
              <p:cNvPr id="47" name="正方形/長方形 46">
                <a:extLst>
                  <a:ext uri="{FF2B5EF4-FFF2-40B4-BE49-F238E27FC236}">
                    <a16:creationId xmlns:a16="http://schemas.microsoft.com/office/drawing/2014/main" id="{923379C9-7F7B-4D47-BAD8-02033FCC38AB}"/>
                  </a:ext>
                </a:extLst>
              </p:cNvPr>
              <p:cNvSpPr>
                <a:spLocks noRot="1" noChangeAspect="1" noMove="1" noResize="1" noEditPoints="1" noAdjustHandles="1" noChangeArrowheads="1" noChangeShapeType="1" noTextEdit="1"/>
              </p:cNvSpPr>
              <p:nvPr/>
            </p:nvSpPr>
            <p:spPr>
              <a:xfrm>
                <a:off x="5273521" y="5212965"/>
                <a:ext cx="359394" cy="30777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C715270-781F-4EA8-AE08-71DD30C902F6}"/>
                  </a:ext>
                </a:extLst>
              </p:cNvPr>
              <p:cNvSpPr txBox="1"/>
              <p:nvPr/>
            </p:nvSpPr>
            <p:spPr>
              <a:xfrm>
                <a:off x="2969537" y="4877883"/>
                <a:ext cx="103209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When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=0</m:t>
                    </m:r>
                  </m:oMath>
                </a14:m>
                <a:endParaRPr lang="en-US" sz="1200" dirty="0">
                  <a:solidFill>
                    <a:srgbClr val="FF0000"/>
                  </a:solidFill>
                  <a:latin typeface="Comic Sans MS" panose="030F0702030302020204" pitchFamily="66" charset="0"/>
                </a:endParaRPr>
              </a:p>
            </p:txBody>
          </p:sp>
        </mc:Choice>
        <mc:Fallback xmlns="">
          <p:sp>
            <p:nvSpPr>
              <p:cNvPr id="48" name="テキスト ボックス 47">
                <a:extLst>
                  <a:ext uri="{FF2B5EF4-FFF2-40B4-BE49-F238E27FC236}">
                    <a16:creationId xmlns:a16="http://schemas.microsoft.com/office/drawing/2014/main" id="{1C715270-781F-4EA8-AE08-71DD30C902F6}"/>
                  </a:ext>
                </a:extLst>
              </p:cNvPr>
              <p:cNvSpPr txBox="1">
                <a:spLocks noRot="1" noChangeAspect="1" noMove="1" noResize="1" noEditPoints="1" noAdjustHandles="1" noChangeArrowheads="1" noChangeShapeType="1" noTextEdit="1"/>
              </p:cNvSpPr>
              <p:nvPr/>
            </p:nvSpPr>
            <p:spPr>
              <a:xfrm>
                <a:off x="2969537" y="4877883"/>
                <a:ext cx="1032094" cy="276999"/>
              </a:xfrm>
              <a:prstGeom prst="rect">
                <a:avLst/>
              </a:prstGeom>
              <a:blipFill>
                <a:blip r:embed="rId15"/>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E4716DE5-EFC2-49EE-A60F-55392F60B533}"/>
                  </a:ext>
                </a:extLst>
              </p:cNvPr>
              <p:cNvSpPr txBox="1"/>
              <p:nvPr/>
            </p:nvSpPr>
            <p:spPr>
              <a:xfrm>
                <a:off x="4300397" y="4886936"/>
                <a:ext cx="103209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When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=1</m:t>
                    </m:r>
                  </m:oMath>
                </a14:m>
                <a:endParaRPr lang="en-US" sz="1200" dirty="0">
                  <a:solidFill>
                    <a:srgbClr val="FF0000"/>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E4716DE5-EFC2-49EE-A60F-55392F60B533}"/>
                  </a:ext>
                </a:extLst>
              </p:cNvPr>
              <p:cNvSpPr txBox="1">
                <a:spLocks noRot="1" noChangeAspect="1" noMove="1" noResize="1" noEditPoints="1" noAdjustHandles="1" noChangeArrowheads="1" noChangeShapeType="1" noTextEdit="1"/>
              </p:cNvSpPr>
              <p:nvPr/>
            </p:nvSpPr>
            <p:spPr>
              <a:xfrm>
                <a:off x="4300397" y="4886936"/>
                <a:ext cx="1032094" cy="276999"/>
              </a:xfrm>
              <a:prstGeom prst="rect">
                <a:avLst/>
              </a:prstGeom>
              <a:blipFill>
                <a:blip r:embed="rId16"/>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CC01D352-0193-4DE9-B6B9-870E5D9B412C}"/>
                  </a:ext>
                </a:extLst>
              </p:cNvPr>
              <p:cNvSpPr txBox="1"/>
              <p:nvPr/>
            </p:nvSpPr>
            <p:spPr>
              <a:xfrm>
                <a:off x="5549775" y="4886937"/>
                <a:ext cx="1032094"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When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=2</m:t>
                    </m:r>
                  </m:oMath>
                </a14:m>
                <a:endParaRPr lang="en-US" sz="1200" dirty="0">
                  <a:solidFill>
                    <a:srgbClr val="FF0000"/>
                  </a:solidFill>
                  <a:latin typeface="Comic Sans MS" panose="030F0702030302020204" pitchFamily="66" charset="0"/>
                </a:endParaRPr>
              </a:p>
            </p:txBody>
          </p:sp>
        </mc:Choice>
        <mc:Fallback xmlns="">
          <p:sp>
            <p:nvSpPr>
              <p:cNvPr id="50" name="テキスト ボックス 49">
                <a:extLst>
                  <a:ext uri="{FF2B5EF4-FFF2-40B4-BE49-F238E27FC236}">
                    <a16:creationId xmlns:a16="http://schemas.microsoft.com/office/drawing/2014/main" id="{CC01D352-0193-4DE9-B6B9-870E5D9B412C}"/>
                  </a:ext>
                </a:extLst>
              </p:cNvPr>
              <p:cNvSpPr txBox="1">
                <a:spLocks noRot="1" noChangeAspect="1" noMove="1" noResize="1" noEditPoints="1" noAdjustHandles="1" noChangeArrowheads="1" noChangeShapeType="1" noTextEdit="1"/>
              </p:cNvSpPr>
              <p:nvPr/>
            </p:nvSpPr>
            <p:spPr>
              <a:xfrm>
                <a:off x="5549775" y="4886937"/>
                <a:ext cx="1032094" cy="276999"/>
              </a:xfrm>
              <a:prstGeom prst="rect">
                <a:avLst/>
              </a:prstGeom>
              <a:blipFill>
                <a:blip r:embed="rId17"/>
                <a:stretch>
                  <a:fillRect t="-2222" b="-17778"/>
                </a:stretch>
              </a:blipFill>
            </p:spPr>
            <p:txBody>
              <a:bodyPr/>
              <a:lstStyle/>
              <a:p>
                <a:r>
                  <a:rPr lang="en-GB">
                    <a:noFill/>
                  </a:rPr>
                  <a:t> </a:t>
                </a:r>
              </a:p>
            </p:txBody>
          </p:sp>
        </mc:Fallback>
      </mc:AlternateContent>
      <p:sp>
        <p:nvSpPr>
          <p:cNvPr id="51" name="テキスト ボックス 50">
            <a:extLst>
              <a:ext uri="{FF2B5EF4-FFF2-40B4-BE49-F238E27FC236}">
                <a16:creationId xmlns:a16="http://schemas.microsoft.com/office/drawing/2014/main" id="{E056446C-49A4-47BC-BF9F-C188BA99AE58}"/>
              </a:ext>
            </a:extLst>
          </p:cNvPr>
          <p:cNvSpPr txBox="1"/>
          <p:nvPr/>
        </p:nvSpPr>
        <p:spPr>
          <a:xfrm>
            <a:off x="1039918" y="5659294"/>
            <a:ext cx="7784486"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What will these add up to?</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 They will add up to 1 as they represent </a:t>
            </a:r>
            <a:r>
              <a:rPr lang="en-US" sz="1400" u="sng" dirty="0">
                <a:solidFill>
                  <a:srgbClr val="FF0000"/>
                </a:solidFill>
                <a:latin typeface="Comic Sans MS" panose="030F0702030302020204" pitchFamily="66" charset="0"/>
                <a:sym typeface="Wingdings" panose="05000000000000000000" pitchFamily="2" charset="2"/>
              </a:rPr>
              <a:t>all possible outcomes</a:t>
            </a:r>
            <a:r>
              <a:rPr lang="en-US" sz="1400" dirty="0">
                <a:solidFill>
                  <a:srgbClr val="FF0000"/>
                </a:solidFill>
                <a:latin typeface="Comic Sans MS" panose="030F0702030302020204" pitchFamily="66" charset="0"/>
                <a:sym typeface="Wingdings" panose="05000000000000000000" pitchFamily="2" charset="2"/>
              </a:rPr>
              <a:t> (from 2 choose 0 + from 2 choose 1 + from 2 choose 2)</a:t>
            </a:r>
            <a:endParaRPr lang="en-US" sz="1400" dirty="0">
              <a:solidFill>
                <a:srgbClr val="FF0000"/>
              </a:solidFill>
              <a:latin typeface="Comic Sans MS" panose="030F0702030302020204" pitchFamily="66" charset="0"/>
            </a:endParaRPr>
          </a:p>
        </p:txBody>
      </p:sp>
      <p:cxnSp>
        <p:nvCxnSpPr>
          <p:cNvPr id="14" name="直線矢印コネクタ 13">
            <a:extLst>
              <a:ext uri="{FF2B5EF4-FFF2-40B4-BE49-F238E27FC236}">
                <a16:creationId xmlns:a16="http://schemas.microsoft.com/office/drawing/2014/main" id="{B395D821-9EFF-4213-AFDE-F0B0982A707F}"/>
              </a:ext>
            </a:extLst>
          </p:cNvPr>
          <p:cNvCxnSpPr>
            <a:cxnSpLocks/>
          </p:cNvCxnSpPr>
          <p:nvPr/>
        </p:nvCxnSpPr>
        <p:spPr>
          <a:xfrm flipH="1">
            <a:off x="6385066" y="1819747"/>
            <a:ext cx="242071" cy="329529"/>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CB5736D0-A362-4708-BAA9-DEC2043D76EE}"/>
                  </a:ext>
                </a:extLst>
              </p:cNvPr>
              <p:cNvSpPr txBox="1"/>
              <p:nvPr/>
            </p:nvSpPr>
            <p:spPr>
              <a:xfrm>
                <a:off x="4526733" y="1049587"/>
                <a:ext cx="4553893" cy="738664"/>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This term represents all possible outcomes in a trial, so it will always equal 1 regardless of the values chosen for </a:t>
                </a:r>
                <a14:m>
                  <m:oMath xmlns:m="http://schemas.openxmlformats.org/officeDocument/2006/math">
                    <m:r>
                      <a:rPr lang="en-US" sz="1400" i="1" dirty="0" smtClean="0">
                        <a:solidFill>
                          <a:srgbClr val="0000FF"/>
                        </a:solidFill>
                        <a:latin typeface="Cambria Math" panose="02040503050406030204" pitchFamily="18" charset="0"/>
                      </a:rPr>
                      <m:t>𝑛</m:t>
                    </m:r>
                  </m:oMath>
                </a14:m>
                <a:r>
                  <a:rPr lang="en-US" sz="1400" dirty="0">
                    <a:solidFill>
                      <a:srgbClr val="0000FF"/>
                    </a:solidFill>
                    <a:latin typeface="Comic Sans MS" panose="030F0702030302020204" pitchFamily="66" charset="0"/>
                  </a:rPr>
                  <a:t>, </a:t>
                </a:r>
                <a14:m>
                  <m:oMath xmlns:m="http://schemas.openxmlformats.org/officeDocument/2006/math">
                    <m:r>
                      <a:rPr lang="en-US" sz="1400" i="1" dirty="0" smtClean="0">
                        <a:solidFill>
                          <a:srgbClr val="0000FF"/>
                        </a:solidFill>
                        <a:latin typeface="Cambria Math" panose="02040503050406030204" pitchFamily="18" charset="0"/>
                      </a:rPr>
                      <m:t>𝑦</m:t>
                    </m:r>
                  </m:oMath>
                </a14:m>
                <a:r>
                  <a:rPr lang="en-US" sz="1400" dirty="0">
                    <a:solidFill>
                      <a:srgbClr val="0000FF"/>
                    </a:solidFill>
                    <a:latin typeface="Comic Sans MS" panose="030F0702030302020204" pitchFamily="66" charset="0"/>
                  </a:rPr>
                  <a:t> and </a:t>
                </a:r>
                <a14:m>
                  <m:oMath xmlns:m="http://schemas.openxmlformats.org/officeDocument/2006/math">
                    <m:r>
                      <a:rPr lang="en-US" sz="1400" i="1" dirty="0" smtClean="0">
                        <a:solidFill>
                          <a:srgbClr val="0000FF"/>
                        </a:solidFill>
                        <a:latin typeface="Cambria Math" panose="02040503050406030204" pitchFamily="18" charset="0"/>
                      </a:rPr>
                      <m:t>𝑝</m:t>
                    </m:r>
                  </m:oMath>
                </a14:m>
                <a:r>
                  <a:rPr lang="en-US" sz="1400" dirty="0">
                    <a:solidFill>
                      <a:srgbClr val="0000FF"/>
                    </a:solidFill>
                    <a:latin typeface="Comic Sans MS" panose="030F0702030302020204" pitchFamily="66" charset="0"/>
                  </a:rPr>
                  <a:t>…</a:t>
                </a:r>
                <a:endParaRPr lang="en-GB" sz="1400" dirty="0">
                  <a:solidFill>
                    <a:srgbClr val="0000FF"/>
                  </a:solidFill>
                  <a:latin typeface="Comic Sans MS" panose="030F0702030302020204" pitchFamily="66" charset="0"/>
                </a:endParaRPr>
              </a:p>
            </p:txBody>
          </p:sp>
        </mc:Choice>
        <mc:Fallback xmlns="">
          <p:sp>
            <p:nvSpPr>
              <p:cNvPr id="16" name="テキスト ボックス 15">
                <a:extLst>
                  <a:ext uri="{FF2B5EF4-FFF2-40B4-BE49-F238E27FC236}">
                    <a16:creationId xmlns:a16="http://schemas.microsoft.com/office/drawing/2014/main" id="{CB5736D0-A362-4708-BAA9-DEC2043D76EE}"/>
                  </a:ext>
                </a:extLst>
              </p:cNvPr>
              <p:cNvSpPr txBox="1">
                <a:spLocks noRot="1" noChangeAspect="1" noMove="1" noResize="1" noEditPoints="1" noAdjustHandles="1" noChangeArrowheads="1" noChangeShapeType="1" noTextEdit="1"/>
              </p:cNvSpPr>
              <p:nvPr/>
            </p:nvSpPr>
            <p:spPr>
              <a:xfrm>
                <a:off x="4526733" y="1049587"/>
                <a:ext cx="4553893" cy="738664"/>
              </a:xfrm>
              <a:prstGeom prst="rect">
                <a:avLst/>
              </a:prstGeom>
              <a:blipFill>
                <a:blip r:embed="rId18"/>
                <a:stretch>
                  <a:fillRect l="-402" t="-1653" r="-1473" b="-8264"/>
                </a:stretch>
              </a:blipFill>
            </p:spPr>
            <p:txBody>
              <a:bodyPr/>
              <a:lstStyle/>
              <a:p>
                <a:r>
                  <a:rPr lang="en-GB">
                    <a:noFill/>
                  </a:rPr>
                  <a:t> </a:t>
                </a:r>
              </a:p>
            </p:txBody>
          </p:sp>
        </mc:Fallback>
      </mc:AlternateContent>
      <p:sp>
        <p:nvSpPr>
          <p:cNvPr id="63" name="正方形/長方形 62">
            <a:extLst>
              <a:ext uri="{FF2B5EF4-FFF2-40B4-BE49-F238E27FC236}">
                <a16:creationId xmlns:a16="http://schemas.microsoft.com/office/drawing/2014/main" id="{55EAC5F2-08DF-4826-B241-976997120B0F}"/>
              </a:ext>
            </a:extLst>
          </p:cNvPr>
          <p:cNvSpPr/>
          <p:nvPr/>
        </p:nvSpPr>
        <p:spPr>
          <a:xfrm>
            <a:off x="4899142" y="2231223"/>
            <a:ext cx="2171616" cy="68248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正方形/長方形 66">
            <a:extLst>
              <a:ext uri="{FF2B5EF4-FFF2-40B4-BE49-F238E27FC236}">
                <a16:creationId xmlns:a16="http://schemas.microsoft.com/office/drawing/2014/main" id="{4BCA7AD1-A689-407D-876F-499DD602684B}"/>
              </a:ext>
            </a:extLst>
          </p:cNvPr>
          <p:cNvSpPr/>
          <p:nvPr/>
        </p:nvSpPr>
        <p:spPr>
          <a:xfrm>
            <a:off x="3999829" y="4130942"/>
            <a:ext cx="1540892" cy="73982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6B51D952-8CA4-46A6-BD5B-B9FE421F4442}"/>
                  </a:ext>
                </a:extLst>
              </p:cNvPr>
              <p:cNvSpPr txBox="1"/>
              <p:nvPr/>
            </p:nvSpPr>
            <p:spPr>
              <a:xfrm>
                <a:off x="306587" y="4129259"/>
                <a:ext cx="2192169"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Remember this is going to be the sum of the terms from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=0 </m:t>
                    </m:r>
                  </m:oMath>
                </a14:m>
                <a:r>
                  <a:rPr lang="en-US" sz="1200" dirty="0">
                    <a:solidFill>
                      <a:srgbClr val="FF0000"/>
                    </a:solidFill>
                    <a:latin typeface="Comic Sans MS" panose="030F0702030302020204" pitchFamily="66" charset="0"/>
                  </a:rPr>
                  <a:t>to </a:t>
                </a:r>
                <a14:m>
                  <m:oMath xmlns:m="http://schemas.openxmlformats.org/officeDocument/2006/math">
                    <m:r>
                      <a:rPr lang="en-US" sz="1200" i="1" dirty="0" smtClean="0">
                        <a:solidFill>
                          <a:srgbClr val="FF0000"/>
                        </a:solidFill>
                        <a:latin typeface="Cambria Math" panose="02040503050406030204" pitchFamily="18" charset="0"/>
                      </a:rPr>
                      <m:t>𝑦</m:t>
                    </m:r>
                    <m:r>
                      <a:rPr lang="en-US" sz="1200" i="1" dirty="0" smtClean="0">
                        <a:solidFill>
                          <a:srgbClr val="FF0000"/>
                        </a:solidFill>
                        <a:latin typeface="Cambria Math" panose="02040503050406030204" pitchFamily="18" charset="0"/>
                      </a:rPr>
                      <m:t>=2</m:t>
                    </m:r>
                  </m:oMath>
                </a14:m>
                <a:endParaRPr lang="en-US" sz="1200" dirty="0">
                  <a:solidFill>
                    <a:srgbClr val="FF0000"/>
                  </a:solidFill>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6B51D952-8CA4-46A6-BD5B-B9FE421F4442}"/>
                  </a:ext>
                </a:extLst>
              </p:cNvPr>
              <p:cNvSpPr txBox="1">
                <a:spLocks noRot="1" noChangeAspect="1" noMove="1" noResize="1" noEditPoints="1" noAdjustHandles="1" noChangeArrowheads="1" noChangeShapeType="1" noTextEdit="1"/>
              </p:cNvSpPr>
              <p:nvPr/>
            </p:nvSpPr>
            <p:spPr>
              <a:xfrm>
                <a:off x="306587" y="4129259"/>
                <a:ext cx="2192169" cy="646331"/>
              </a:xfrm>
              <a:prstGeom prst="rect">
                <a:avLst/>
              </a:prstGeom>
              <a:blipFill>
                <a:blip r:embed="rId19"/>
                <a:stretch>
                  <a:fillRect b="-6604"/>
                </a:stretch>
              </a:blipFill>
            </p:spPr>
            <p:txBody>
              <a:bodyPr/>
              <a:lstStyle/>
              <a:p>
                <a:r>
                  <a:rPr lang="en-GB">
                    <a:noFill/>
                  </a:rPr>
                  <a:t> </a:t>
                </a:r>
              </a:p>
            </p:txBody>
          </p:sp>
        </mc:Fallback>
      </mc:AlternateContent>
      <p:cxnSp>
        <p:nvCxnSpPr>
          <p:cNvPr id="69" name="直線矢印コネクタ 68">
            <a:extLst>
              <a:ext uri="{FF2B5EF4-FFF2-40B4-BE49-F238E27FC236}">
                <a16:creationId xmlns:a16="http://schemas.microsoft.com/office/drawing/2014/main" id="{7713C7C2-3813-4B96-A5F3-CAC478AADEFD}"/>
              </a:ext>
            </a:extLst>
          </p:cNvPr>
          <p:cNvCxnSpPr>
            <a:cxnSpLocks/>
          </p:cNvCxnSpPr>
          <p:nvPr/>
        </p:nvCxnSpPr>
        <p:spPr>
          <a:xfrm>
            <a:off x="2444435" y="4443743"/>
            <a:ext cx="138518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9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blinds(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blinds(horizontal)">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blinds(horizontal)">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blinds(horizontal)">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63"/>
                                        </p:tgtEl>
                                      </p:cBhvr>
                                    </p:animEffect>
                                    <p:set>
                                      <p:cBhvr>
                                        <p:cTn id="55" dur="1" fill="hold">
                                          <p:stCondLst>
                                            <p:cond delay="499"/>
                                          </p:stCondLst>
                                        </p:cTn>
                                        <p:tgtEl>
                                          <p:spTgt spid="63"/>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blinds(horizontal)">
                                      <p:cBhvr>
                                        <p:cTn id="63" dur="500"/>
                                        <p:tgtEl>
                                          <p:spTgt spid="6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blinds(horizontal)">
                                      <p:cBhvr>
                                        <p:cTn id="66" dur="500"/>
                                        <p:tgtEl>
                                          <p:spTgt spid="68"/>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nodeType="clickEffect">
                                  <p:stCondLst>
                                    <p:cond delay="0"/>
                                  </p:stCondLst>
                                  <p:childTnLst>
                                    <p:animEffect transition="out" filter="blinds(horizontal)">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linds(horizontal)">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blinds(horizontal)">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blinds(horizontal)">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blinds(horizontal)">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blinds(horizontal)">
                                      <p:cBhvr>
                                        <p:cTn id="99" dur="5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blinds(horizontal)">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blinds(horizontal)">
                                      <p:cBhvr>
                                        <p:cTn id="109" dur="500"/>
                                        <p:tgtEl>
                                          <p:spTgt spid="50"/>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blinds(horizontal)">
                                      <p:cBhvr>
                                        <p:cTn id="114" dur="500"/>
                                        <p:tgtEl>
                                          <p:spTgt spid="45"/>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51">
                                            <p:txEl>
                                              <p:pRg st="0" end="0"/>
                                            </p:txEl>
                                          </p:spTgt>
                                        </p:tgtEl>
                                        <p:attrNameLst>
                                          <p:attrName>style.visibility</p:attrName>
                                        </p:attrNameLst>
                                      </p:cBhvr>
                                      <p:to>
                                        <p:strVal val="visible"/>
                                      </p:to>
                                    </p:set>
                                    <p:animEffect transition="in" filter="blinds(horizontal)">
                                      <p:cBhvr>
                                        <p:cTn id="119" dur="500"/>
                                        <p:tgtEl>
                                          <p:spTgt spid="51">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nodeType="clickEffect">
                                  <p:stCondLst>
                                    <p:cond delay="0"/>
                                  </p:stCondLst>
                                  <p:childTnLst>
                                    <p:set>
                                      <p:cBhvr>
                                        <p:cTn id="123" dur="1" fill="hold">
                                          <p:stCondLst>
                                            <p:cond delay="0"/>
                                          </p:stCondLst>
                                        </p:cTn>
                                        <p:tgtEl>
                                          <p:spTgt spid="51">
                                            <p:txEl>
                                              <p:pRg st="2" end="2"/>
                                            </p:txEl>
                                          </p:spTgt>
                                        </p:tgtEl>
                                        <p:attrNameLst>
                                          <p:attrName>style.visibility</p:attrName>
                                        </p:attrNameLst>
                                      </p:cBhvr>
                                      <p:to>
                                        <p:strVal val="visible"/>
                                      </p:to>
                                    </p:set>
                                    <p:animEffect transition="in" filter="blinds(horizontal)">
                                      <p:cBhvr>
                                        <p:cTn id="124" dur="500"/>
                                        <p:tgtEl>
                                          <p:spTgt spid="51">
                                            <p:txEl>
                                              <p:pRg st="2" end="2"/>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grpId="2" nodeType="click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blinds(horizontal)">
                                      <p:cBhvr>
                                        <p:cTn id="129" dur="500"/>
                                        <p:tgtEl>
                                          <p:spTgt spid="63"/>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blinds(horizontal)">
                                      <p:cBhvr>
                                        <p:cTn id="134" dur="500"/>
                                        <p:tgtEl>
                                          <p:spTgt spid="14"/>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blinds(horizontal)">
                                      <p:cBhvr>
                                        <p:cTn id="1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12" grpId="0"/>
      <p:bldP spid="43" grpId="0"/>
      <p:bldP spid="44" grpId="0"/>
      <p:bldP spid="45" grpId="0"/>
      <p:bldP spid="46" grpId="0"/>
      <p:bldP spid="47" grpId="0"/>
      <p:bldP spid="48" grpId="0"/>
      <p:bldP spid="49" grpId="0"/>
      <p:bldP spid="50" grpId="0"/>
      <p:bldP spid="16" grpId="0"/>
      <p:bldP spid="63" grpId="0" animBg="1"/>
      <p:bldP spid="63" grpId="1" animBg="1"/>
      <p:bldP spid="63" grpId="2" animBg="1"/>
      <p:bldP spid="67" grpId="0" animBg="1"/>
      <p:bldP spid="67" grpId="1" animBg="1"/>
      <p:bldP spid="68" grpId="0"/>
      <p:bldP spid="6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lnSpcReduction="10000"/>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For example, if we decided to model the heights of adult males in a city…</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Imagine that the mean height was 175cm, and the standard deviation was 12cm…</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The curve will be split into equal halves either side of 175cm</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The area under the curve is used to represent probabilities, with the total area underneath being equal to 1</a:t>
            </a: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cxnSp>
        <p:nvCxnSpPr>
          <p:cNvPr id="7" name="直線矢印コネクタ 6">
            <a:extLst>
              <a:ext uri="{FF2B5EF4-FFF2-40B4-BE49-F238E27FC236}">
                <a16:creationId xmlns:a16="http://schemas.microsoft.com/office/drawing/2014/main" id="{36F8E730-8433-421F-B51B-C8D3777B9916}"/>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0C6D6F29-7784-455B-B106-9ADF8160F112}"/>
              </a:ext>
            </a:extLst>
          </p:cNvPr>
          <p:cNvGrpSpPr/>
          <p:nvPr/>
        </p:nvGrpSpPr>
        <p:grpSpPr>
          <a:xfrm>
            <a:off x="5058300" y="1628800"/>
            <a:ext cx="3637208" cy="2973657"/>
            <a:chOff x="5004048" y="1412776"/>
            <a:chExt cx="3637208" cy="2973657"/>
          </a:xfrm>
        </p:grpSpPr>
        <p:sp>
          <p:nvSpPr>
            <p:cNvPr id="54" name="Freeform 22">
              <a:extLst>
                <a:ext uri="{FF2B5EF4-FFF2-40B4-BE49-F238E27FC236}">
                  <a16:creationId xmlns:a16="http://schemas.microsoft.com/office/drawing/2014/main" id="{B9049CB8-5C86-4D22-A4D1-57861288380E}"/>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22">
              <a:extLst>
                <a:ext uri="{FF2B5EF4-FFF2-40B4-BE49-F238E27FC236}">
                  <a16:creationId xmlns:a16="http://schemas.microsoft.com/office/drawing/2014/main" id="{164FCFA1-8C69-4E0E-A157-0272B29FFAA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2" name="直線矢印コネクタ 61">
            <a:extLst>
              <a:ext uri="{FF2B5EF4-FFF2-40B4-BE49-F238E27FC236}">
                <a16:creationId xmlns:a16="http://schemas.microsoft.com/office/drawing/2014/main" id="{39CE3848-A3A7-4CC7-A368-351FE19FE030}"/>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735A365-54AC-4AEB-ADE5-2013AE4DC357}"/>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10" name="テキスト ボックス 9">
                <a:extLst>
                  <a:ext uri="{FF2B5EF4-FFF2-40B4-BE49-F238E27FC236}">
                    <a16:creationId xmlns:a16="http://schemas.microsoft.com/office/drawing/2014/main" id="{B735A365-54AC-4AEB-ADE5-2013AE4DC357}"/>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2"/>
                <a:stretch>
                  <a:fillRect l="-33333" r="-3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160820FE-6A63-42BF-B3C3-D8F8CA8A3517}"/>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65" name="テキスト ボックス 64">
                <a:extLst>
                  <a:ext uri="{FF2B5EF4-FFF2-40B4-BE49-F238E27FC236}">
                    <a16:creationId xmlns:a16="http://schemas.microsoft.com/office/drawing/2014/main" id="{160820FE-6A63-42BF-B3C3-D8F8CA8A3517}"/>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3"/>
                <a:stretch>
                  <a:fillRect l="-16129" r="-12903"/>
                </a:stretch>
              </a:blipFill>
            </p:spPr>
            <p:txBody>
              <a:bodyPr/>
              <a:lstStyle/>
              <a:p>
                <a:r>
                  <a:rPr lang="en-GB">
                    <a:noFill/>
                  </a:rPr>
                  <a:t> </a:t>
                </a:r>
              </a:p>
            </p:txBody>
          </p:sp>
        </mc:Fallback>
      </mc:AlternateContent>
      <p:cxnSp>
        <p:nvCxnSpPr>
          <p:cNvPr id="67" name="直線矢印コネクタ 66">
            <a:extLst>
              <a:ext uri="{FF2B5EF4-FFF2-40B4-BE49-F238E27FC236}">
                <a16:creationId xmlns:a16="http://schemas.microsoft.com/office/drawing/2014/main" id="{6972141D-165F-49AF-88B0-BF7CC1F99980}"/>
              </a:ext>
            </a:extLst>
          </p:cNvPr>
          <p:cNvCxnSpPr>
            <a:cxnSpLocks/>
          </p:cNvCxnSpPr>
          <p:nvPr/>
        </p:nvCxnSpPr>
        <p:spPr>
          <a:xfrm>
            <a:off x="4932040"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D79729BC-C23F-4A97-8DCF-885C362A0792}"/>
              </a:ext>
            </a:extLst>
          </p:cNvPr>
          <p:cNvCxnSpPr>
            <a:cxnSpLocks/>
          </p:cNvCxnSpPr>
          <p:nvPr/>
        </p:nvCxnSpPr>
        <p:spPr>
          <a:xfrm>
            <a:off x="5364088"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5D523CD7-A4B0-4150-AD6D-463D28064852}"/>
              </a:ext>
            </a:extLst>
          </p:cNvPr>
          <p:cNvCxnSpPr>
            <a:cxnSpLocks/>
          </p:cNvCxnSpPr>
          <p:nvPr/>
        </p:nvCxnSpPr>
        <p:spPr>
          <a:xfrm>
            <a:off x="5796136"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13578C85-5ED8-499A-A6FB-D65C37FAFD79}"/>
              </a:ext>
            </a:extLst>
          </p:cNvPr>
          <p:cNvCxnSpPr>
            <a:cxnSpLocks/>
          </p:cNvCxnSpPr>
          <p:nvPr/>
        </p:nvCxnSpPr>
        <p:spPr>
          <a:xfrm>
            <a:off x="6228184"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956D7D7-AD3C-4C2F-80CD-0E7930FAAA83}"/>
              </a:ext>
            </a:extLst>
          </p:cNvPr>
          <p:cNvCxnSpPr>
            <a:cxnSpLocks/>
          </p:cNvCxnSpPr>
          <p:nvPr/>
        </p:nvCxnSpPr>
        <p:spPr>
          <a:xfrm>
            <a:off x="6660232"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1013041B-4268-4C69-9D3A-F2E522771497}"/>
              </a:ext>
            </a:extLst>
          </p:cNvPr>
          <p:cNvCxnSpPr>
            <a:cxnSpLocks/>
          </p:cNvCxnSpPr>
          <p:nvPr/>
        </p:nvCxnSpPr>
        <p:spPr>
          <a:xfrm>
            <a:off x="7092280"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D009E736-55D5-492F-BC97-32499F28BF41}"/>
              </a:ext>
            </a:extLst>
          </p:cNvPr>
          <p:cNvCxnSpPr>
            <a:cxnSpLocks/>
          </p:cNvCxnSpPr>
          <p:nvPr/>
        </p:nvCxnSpPr>
        <p:spPr>
          <a:xfrm>
            <a:off x="7524328"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B7732413-2465-41E4-9195-32514361AC41}"/>
              </a:ext>
            </a:extLst>
          </p:cNvPr>
          <p:cNvCxnSpPr>
            <a:cxnSpLocks/>
          </p:cNvCxnSpPr>
          <p:nvPr/>
        </p:nvCxnSpPr>
        <p:spPr>
          <a:xfrm>
            <a:off x="7956376"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415098ED-B9F9-4134-A17E-1F3106CC07A9}"/>
              </a:ext>
            </a:extLst>
          </p:cNvPr>
          <p:cNvCxnSpPr>
            <a:cxnSpLocks/>
          </p:cNvCxnSpPr>
          <p:nvPr/>
        </p:nvCxnSpPr>
        <p:spPr>
          <a:xfrm>
            <a:off x="8388424"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513E090B-2E35-494E-93E0-CC8EBE985F46}"/>
              </a:ext>
            </a:extLst>
          </p:cNvPr>
          <p:cNvSpPr txBox="1"/>
          <p:nvPr/>
        </p:nvSpPr>
        <p:spPr>
          <a:xfrm>
            <a:off x="5148064"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140</a:t>
            </a:r>
            <a:endParaRPr lang="en-GB" sz="1200" dirty="0">
              <a:latin typeface="Comic Sans MS" panose="030F0702030302020204" pitchFamily="66" charset="0"/>
            </a:endParaRPr>
          </a:p>
        </p:txBody>
      </p:sp>
      <p:sp>
        <p:nvSpPr>
          <p:cNvPr id="99" name="テキスト ボックス 98">
            <a:extLst>
              <a:ext uri="{FF2B5EF4-FFF2-40B4-BE49-F238E27FC236}">
                <a16:creationId xmlns:a16="http://schemas.microsoft.com/office/drawing/2014/main" id="{FA50A003-91E7-47FA-97A3-9BBFD18D5F51}"/>
              </a:ext>
            </a:extLst>
          </p:cNvPr>
          <p:cNvSpPr txBox="1"/>
          <p:nvPr/>
        </p:nvSpPr>
        <p:spPr>
          <a:xfrm>
            <a:off x="5580112"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150</a:t>
            </a:r>
            <a:endParaRPr lang="en-GB" sz="1200" dirty="0">
              <a:latin typeface="Comic Sans MS" panose="030F0702030302020204" pitchFamily="66" charset="0"/>
            </a:endParaRPr>
          </a:p>
        </p:txBody>
      </p:sp>
      <p:sp>
        <p:nvSpPr>
          <p:cNvPr id="102" name="テキスト ボックス 101">
            <a:extLst>
              <a:ext uri="{FF2B5EF4-FFF2-40B4-BE49-F238E27FC236}">
                <a16:creationId xmlns:a16="http://schemas.microsoft.com/office/drawing/2014/main" id="{2DEF8A53-5525-4B58-86A2-C7B8D81078B6}"/>
              </a:ext>
            </a:extLst>
          </p:cNvPr>
          <p:cNvSpPr txBox="1"/>
          <p:nvPr/>
        </p:nvSpPr>
        <p:spPr>
          <a:xfrm>
            <a:off x="6012160"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160</a:t>
            </a:r>
            <a:endParaRPr lang="en-GB" sz="1200" dirty="0">
              <a:latin typeface="Comic Sans MS" panose="030F0702030302020204" pitchFamily="66" charset="0"/>
            </a:endParaRPr>
          </a:p>
        </p:txBody>
      </p:sp>
      <p:sp>
        <p:nvSpPr>
          <p:cNvPr id="104" name="テキスト ボックス 103">
            <a:extLst>
              <a:ext uri="{FF2B5EF4-FFF2-40B4-BE49-F238E27FC236}">
                <a16:creationId xmlns:a16="http://schemas.microsoft.com/office/drawing/2014/main" id="{D2E778FC-F98F-4DAA-997F-6263121E227F}"/>
              </a:ext>
            </a:extLst>
          </p:cNvPr>
          <p:cNvSpPr txBox="1"/>
          <p:nvPr/>
        </p:nvSpPr>
        <p:spPr>
          <a:xfrm>
            <a:off x="6444208"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170</a:t>
            </a:r>
            <a:endParaRPr lang="en-GB" sz="1200" dirty="0">
              <a:latin typeface="Comic Sans MS" panose="030F0702030302020204" pitchFamily="66" charset="0"/>
            </a:endParaRPr>
          </a:p>
        </p:txBody>
      </p:sp>
      <p:sp>
        <p:nvSpPr>
          <p:cNvPr id="106" name="テキスト ボックス 105">
            <a:extLst>
              <a:ext uri="{FF2B5EF4-FFF2-40B4-BE49-F238E27FC236}">
                <a16:creationId xmlns:a16="http://schemas.microsoft.com/office/drawing/2014/main" id="{C9C23725-8722-460F-83AA-8EB3EB865794}"/>
              </a:ext>
            </a:extLst>
          </p:cNvPr>
          <p:cNvSpPr txBox="1"/>
          <p:nvPr/>
        </p:nvSpPr>
        <p:spPr>
          <a:xfrm>
            <a:off x="6876256"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180</a:t>
            </a:r>
            <a:endParaRPr lang="en-GB" sz="1200" dirty="0">
              <a:latin typeface="Comic Sans MS" panose="030F0702030302020204" pitchFamily="66" charset="0"/>
            </a:endParaRPr>
          </a:p>
        </p:txBody>
      </p:sp>
      <p:sp>
        <p:nvSpPr>
          <p:cNvPr id="137" name="テキスト ボックス 136">
            <a:extLst>
              <a:ext uri="{FF2B5EF4-FFF2-40B4-BE49-F238E27FC236}">
                <a16:creationId xmlns:a16="http://schemas.microsoft.com/office/drawing/2014/main" id="{600428C5-ECFA-4D53-8B87-4E8DBF70130B}"/>
              </a:ext>
            </a:extLst>
          </p:cNvPr>
          <p:cNvSpPr txBox="1"/>
          <p:nvPr/>
        </p:nvSpPr>
        <p:spPr>
          <a:xfrm>
            <a:off x="7308304"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190</a:t>
            </a:r>
            <a:endParaRPr lang="en-GB" sz="1200" dirty="0">
              <a:latin typeface="Comic Sans MS" panose="030F0702030302020204" pitchFamily="66" charset="0"/>
            </a:endParaRPr>
          </a:p>
        </p:txBody>
      </p:sp>
      <p:sp>
        <p:nvSpPr>
          <p:cNvPr id="138" name="テキスト ボックス 137">
            <a:extLst>
              <a:ext uri="{FF2B5EF4-FFF2-40B4-BE49-F238E27FC236}">
                <a16:creationId xmlns:a16="http://schemas.microsoft.com/office/drawing/2014/main" id="{62B60FA5-D606-4B93-A9DA-E3A90A4E4C20}"/>
              </a:ext>
            </a:extLst>
          </p:cNvPr>
          <p:cNvSpPr txBox="1"/>
          <p:nvPr/>
        </p:nvSpPr>
        <p:spPr>
          <a:xfrm>
            <a:off x="7740352" y="4797152"/>
            <a:ext cx="468398" cy="276999"/>
          </a:xfrm>
          <a:prstGeom prst="rect">
            <a:avLst/>
          </a:prstGeom>
          <a:noFill/>
        </p:spPr>
        <p:txBody>
          <a:bodyPr wrap="none" rtlCol="0">
            <a:spAutoFit/>
          </a:bodyPr>
          <a:lstStyle/>
          <a:p>
            <a:pPr algn="ctr"/>
            <a:r>
              <a:rPr lang="en-US" sz="1200" dirty="0">
                <a:latin typeface="Comic Sans MS" panose="030F0702030302020204" pitchFamily="66" charset="0"/>
              </a:rPr>
              <a:t>200</a:t>
            </a:r>
            <a:endParaRPr lang="en-GB" sz="1200" dirty="0">
              <a:latin typeface="Comic Sans MS" panose="030F0702030302020204" pitchFamily="66" charset="0"/>
            </a:endParaRPr>
          </a:p>
        </p:txBody>
      </p:sp>
      <p:sp>
        <p:nvSpPr>
          <p:cNvPr id="139" name="テキスト ボックス 138">
            <a:extLst>
              <a:ext uri="{FF2B5EF4-FFF2-40B4-BE49-F238E27FC236}">
                <a16:creationId xmlns:a16="http://schemas.microsoft.com/office/drawing/2014/main" id="{6AF0A815-826F-417F-8807-8F773760AB8E}"/>
              </a:ext>
            </a:extLst>
          </p:cNvPr>
          <p:cNvSpPr txBox="1"/>
          <p:nvPr/>
        </p:nvSpPr>
        <p:spPr>
          <a:xfrm>
            <a:off x="8172400" y="4797152"/>
            <a:ext cx="442750" cy="276999"/>
          </a:xfrm>
          <a:prstGeom prst="rect">
            <a:avLst/>
          </a:prstGeom>
          <a:noFill/>
        </p:spPr>
        <p:txBody>
          <a:bodyPr wrap="none" rtlCol="0">
            <a:spAutoFit/>
          </a:bodyPr>
          <a:lstStyle/>
          <a:p>
            <a:pPr algn="ctr"/>
            <a:r>
              <a:rPr lang="en-US" sz="1200" dirty="0">
                <a:latin typeface="Comic Sans MS" panose="030F0702030302020204" pitchFamily="66" charset="0"/>
              </a:rPr>
              <a:t>210</a:t>
            </a:r>
            <a:endParaRPr lang="en-GB" sz="1200" dirty="0">
              <a:latin typeface="Comic Sans MS" panose="030F0702030302020204" pitchFamily="66" charset="0"/>
            </a:endParaRPr>
          </a:p>
        </p:txBody>
      </p:sp>
      <p:cxnSp>
        <p:nvCxnSpPr>
          <p:cNvPr id="143" name="直線矢印コネクタ 142">
            <a:extLst>
              <a:ext uri="{FF2B5EF4-FFF2-40B4-BE49-F238E27FC236}">
                <a16:creationId xmlns:a16="http://schemas.microsoft.com/office/drawing/2014/main" id="{B50ED889-7D04-467E-A4D7-9545390AF1DE}"/>
              </a:ext>
            </a:extLst>
          </p:cNvPr>
          <p:cNvCxnSpPr>
            <a:cxnSpLocks/>
          </p:cNvCxnSpPr>
          <p:nvPr/>
        </p:nvCxnSpPr>
        <p:spPr>
          <a:xfrm flipV="1">
            <a:off x="6876256" y="1556792"/>
            <a:ext cx="0" cy="3096344"/>
          </a:xfrm>
          <a:prstGeom prst="straightConnector1">
            <a:avLst/>
          </a:prstGeom>
          <a:ln w="254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77AD785C-A503-4CDE-9B62-126EFBDD386F}"/>
              </a:ext>
            </a:extLst>
          </p:cNvPr>
          <p:cNvSpPr txBox="1"/>
          <p:nvPr/>
        </p:nvSpPr>
        <p:spPr>
          <a:xfrm>
            <a:off x="6588224" y="1340768"/>
            <a:ext cx="641522" cy="276999"/>
          </a:xfrm>
          <a:prstGeom prst="rect">
            <a:avLst/>
          </a:prstGeom>
          <a:noFill/>
        </p:spPr>
        <p:txBody>
          <a:bodyPr wrap="none" rtlCol="0">
            <a:spAutoFit/>
          </a:bodyPr>
          <a:lstStyle/>
          <a:p>
            <a:pPr algn="ctr"/>
            <a:r>
              <a:rPr lang="en-US" sz="1200" dirty="0">
                <a:latin typeface="Comic Sans MS" panose="030F0702030302020204" pitchFamily="66" charset="0"/>
              </a:rPr>
              <a:t>175cm</a:t>
            </a:r>
            <a:endParaRPr lang="en-GB" sz="1200" dirty="0">
              <a:latin typeface="Comic Sans MS" panose="030F0702030302020204" pitchFamily="66" charset="0"/>
            </a:endParaRPr>
          </a:p>
        </p:txBody>
      </p:sp>
      <p:sp>
        <p:nvSpPr>
          <p:cNvPr id="19" name="テキスト ボックス 18">
            <a:extLst>
              <a:ext uri="{FF2B5EF4-FFF2-40B4-BE49-F238E27FC236}">
                <a16:creationId xmlns:a16="http://schemas.microsoft.com/office/drawing/2014/main" id="{8AE758E4-16B1-48BA-8A7E-8BC97F5ADB60}"/>
              </a:ext>
            </a:extLst>
          </p:cNvPr>
          <p:cNvSpPr txBox="1"/>
          <p:nvPr/>
        </p:nvSpPr>
        <p:spPr>
          <a:xfrm>
            <a:off x="6228184" y="3933056"/>
            <a:ext cx="648072" cy="523220"/>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Area = 0.5</a:t>
            </a:r>
            <a:endParaRPr lang="en-GB" sz="1400" dirty="0">
              <a:solidFill>
                <a:srgbClr val="FF0000"/>
              </a:solidFill>
              <a:latin typeface="Comic Sans MS" panose="030F0702030302020204" pitchFamily="66" charset="0"/>
            </a:endParaRPr>
          </a:p>
        </p:txBody>
      </p:sp>
      <p:sp>
        <p:nvSpPr>
          <p:cNvPr id="145" name="テキスト ボックス 144">
            <a:extLst>
              <a:ext uri="{FF2B5EF4-FFF2-40B4-BE49-F238E27FC236}">
                <a16:creationId xmlns:a16="http://schemas.microsoft.com/office/drawing/2014/main" id="{5309B1EC-008E-4A1C-B4EA-EAD84E6841D2}"/>
              </a:ext>
            </a:extLst>
          </p:cNvPr>
          <p:cNvSpPr txBox="1"/>
          <p:nvPr/>
        </p:nvSpPr>
        <p:spPr>
          <a:xfrm>
            <a:off x="6948264" y="3933056"/>
            <a:ext cx="648072" cy="523220"/>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Area = 0.5</a:t>
            </a:r>
            <a:endParaRPr lang="en-GB" sz="1400" dirty="0">
              <a:solidFill>
                <a:srgbClr val="FF0000"/>
              </a:solidFill>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015B2190-4750-4B48-B8DA-E3B622046AC7}"/>
              </a:ext>
            </a:extLst>
          </p:cNvPr>
          <p:cNvSpPr txBox="1"/>
          <p:nvPr/>
        </p:nvSpPr>
        <p:spPr>
          <a:xfrm>
            <a:off x="4860032" y="5373216"/>
            <a:ext cx="3960440" cy="830997"/>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So the probability of a randomly selected person being under 175cm tall is 0.5, based on this data</a:t>
            </a:r>
            <a:endParaRPr lang="en-GB" sz="1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8954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linds(horizontal)">
                                      <p:cBhvr>
                                        <p:cTn id="18" dur="500"/>
                                        <p:tgtEl>
                                          <p:spTgt spid="6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linds(horizontal)">
                                      <p:cBhvr>
                                        <p:cTn id="24" dur="500"/>
                                        <p:tgtEl>
                                          <p:spTgt spid="65"/>
                                        </p:tgtEl>
                                      </p:cBhvr>
                                    </p:animEffect>
                                  </p:childTnLst>
                                </p:cTn>
                              </p:par>
                              <p:par>
                                <p:cTn id="25" presetID="3" presetClass="entr" presetSubtype="1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linds(horizontal)">
                                      <p:cBhvr>
                                        <p:cTn id="27" dur="500"/>
                                        <p:tgtEl>
                                          <p:spTgt spid="67"/>
                                        </p:tgtEl>
                                      </p:cBhvr>
                                    </p:animEffect>
                                  </p:childTnLst>
                                </p:cTn>
                              </p:par>
                              <p:par>
                                <p:cTn id="28" presetID="3" presetClass="entr" presetSubtype="1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par>
                                <p:cTn id="31" presetID="3" presetClass="entr" presetSubtype="1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blinds(horizontal)">
                                      <p:cBhvr>
                                        <p:cTn id="33" dur="500"/>
                                        <p:tgtEl>
                                          <p:spTgt spid="72"/>
                                        </p:tgtEl>
                                      </p:cBhvr>
                                    </p:animEffect>
                                  </p:childTnLst>
                                </p:cTn>
                              </p:par>
                              <p:par>
                                <p:cTn id="34" presetID="3" presetClass="entr" presetSubtype="1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blinds(horizontal)">
                                      <p:cBhvr>
                                        <p:cTn id="36" dur="500"/>
                                        <p:tgtEl>
                                          <p:spTgt spid="73"/>
                                        </p:tgtEl>
                                      </p:cBhvr>
                                    </p:animEffect>
                                  </p:childTnLst>
                                </p:cTn>
                              </p:par>
                              <p:par>
                                <p:cTn id="37" presetID="3" presetClass="entr" presetSubtype="1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blinds(horizontal)">
                                      <p:cBhvr>
                                        <p:cTn id="39" dur="500"/>
                                        <p:tgtEl>
                                          <p:spTgt spid="74"/>
                                        </p:tgtEl>
                                      </p:cBhvr>
                                    </p:animEffect>
                                  </p:childTnLst>
                                </p:cTn>
                              </p:par>
                              <p:par>
                                <p:cTn id="40" presetID="3" presetClass="entr" presetSubtype="1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linds(horizontal)">
                                      <p:cBhvr>
                                        <p:cTn id="42" dur="500"/>
                                        <p:tgtEl>
                                          <p:spTgt spid="75"/>
                                        </p:tgtEl>
                                      </p:cBhvr>
                                    </p:animEffect>
                                  </p:childTnLst>
                                </p:cTn>
                              </p:par>
                              <p:par>
                                <p:cTn id="43" presetID="3" presetClass="entr" presetSubtype="1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blinds(horizontal)">
                                      <p:cBhvr>
                                        <p:cTn id="45" dur="500"/>
                                        <p:tgtEl>
                                          <p:spTgt spid="76"/>
                                        </p:tgtEl>
                                      </p:cBhvr>
                                    </p:animEffect>
                                  </p:childTnLst>
                                </p:cTn>
                              </p:par>
                              <p:par>
                                <p:cTn id="46" presetID="3"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blinds(horizontal)">
                                      <p:cBhvr>
                                        <p:cTn id="48" dur="500"/>
                                        <p:tgtEl>
                                          <p:spTgt spid="95"/>
                                        </p:tgtEl>
                                      </p:cBhvr>
                                    </p:animEffect>
                                  </p:childTnLst>
                                </p:cTn>
                              </p:par>
                              <p:par>
                                <p:cTn id="49" presetID="3" presetClass="entr" presetSubtype="10" fill="hold"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blinds(horizontal)">
                                      <p:cBhvr>
                                        <p:cTn id="51" dur="500"/>
                                        <p:tgtEl>
                                          <p:spTgt spid="9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blinds(horizontal)">
                                      <p:cBhvr>
                                        <p:cTn id="54" dur="500"/>
                                        <p:tgtEl>
                                          <p:spTgt spid="9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blinds(horizontal)">
                                      <p:cBhvr>
                                        <p:cTn id="57" dur="500"/>
                                        <p:tgtEl>
                                          <p:spTgt spid="9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blinds(horizontal)">
                                      <p:cBhvr>
                                        <p:cTn id="60" dur="500"/>
                                        <p:tgtEl>
                                          <p:spTgt spid="102"/>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animEffect transition="in" filter="blinds(horizontal)">
                                      <p:cBhvr>
                                        <p:cTn id="63" dur="500"/>
                                        <p:tgtEl>
                                          <p:spTgt spid="104"/>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blinds(horizontal)">
                                      <p:cBhvr>
                                        <p:cTn id="66" dur="500"/>
                                        <p:tgtEl>
                                          <p:spTgt spid="106"/>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37"/>
                                        </p:tgtEl>
                                        <p:attrNameLst>
                                          <p:attrName>style.visibility</p:attrName>
                                        </p:attrNameLst>
                                      </p:cBhvr>
                                      <p:to>
                                        <p:strVal val="visible"/>
                                      </p:to>
                                    </p:set>
                                    <p:animEffect transition="in" filter="blinds(horizontal)">
                                      <p:cBhvr>
                                        <p:cTn id="69" dur="500"/>
                                        <p:tgtEl>
                                          <p:spTgt spid="13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38"/>
                                        </p:tgtEl>
                                        <p:attrNameLst>
                                          <p:attrName>style.visibility</p:attrName>
                                        </p:attrNameLst>
                                      </p:cBhvr>
                                      <p:to>
                                        <p:strVal val="visible"/>
                                      </p:to>
                                    </p:set>
                                    <p:animEffect transition="in" filter="blinds(horizontal)">
                                      <p:cBhvr>
                                        <p:cTn id="72" dur="500"/>
                                        <p:tgtEl>
                                          <p:spTgt spid="13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39"/>
                                        </p:tgtEl>
                                        <p:attrNameLst>
                                          <p:attrName>style.visibility</p:attrName>
                                        </p:attrNameLst>
                                      </p:cBhvr>
                                      <p:to>
                                        <p:strVal val="visible"/>
                                      </p:to>
                                    </p:set>
                                    <p:animEffect transition="in" filter="blinds(horizontal)">
                                      <p:cBhvr>
                                        <p:cTn id="75" dur="500"/>
                                        <p:tgtEl>
                                          <p:spTgt spid="13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blinds(horizontal)">
                                      <p:cBhvr>
                                        <p:cTn id="80" dur="500"/>
                                        <p:tgtEl>
                                          <p:spTgt spid="3">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44"/>
                                        </p:tgtEl>
                                        <p:attrNameLst>
                                          <p:attrName>style.visibility</p:attrName>
                                        </p:attrNameLst>
                                      </p:cBhvr>
                                      <p:to>
                                        <p:strVal val="visible"/>
                                      </p:to>
                                    </p:set>
                                    <p:animEffect transition="in" filter="blinds(horizontal)">
                                      <p:cBhvr>
                                        <p:cTn id="85" dur="500"/>
                                        <p:tgtEl>
                                          <p:spTgt spid="144"/>
                                        </p:tgtEl>
                                      </p:cBhvr>
                                    </p:animEffect>
                                  </p:childTnLst>
                                </p:cTn>
                              </p:par>
                              <p:par>
                                <p:cTn id="86" presetID="3" presetClass="entr" presetSubtype="10" fill="hold" nodeType="withEffect">
                                  <p:stCondLst>
                                    <p:cond delay="0"/>
                                  </p:stCondLst>
                                  <p:childTnLst>
                                    <p:set>
                                      <p:cBhvr>
                                        <p:cTn id="87" dur="1" fill="hold">
                                          <p:stCondLst>
                                            <p:cond delay="0"/>
                                          </p:stCondLst>
                                        </p:cTn>
                                        <p:tgtEl>
                                          <p:spTgt spid="143"/>
                                        </p:tgtEl>
                                        <p:attrNameLst>
                                          <p:attrName>style.visibility</p:attrName>
                                        </p:attrNameLst>
                                      </p:cBhvr>
                                      <p:to>
                                        <p:strVal val="visible"/>
                                      </p:to>
                                    </p:set>
                                    <p:animEffect transition="in" filter="blinds(horizontal)">
                                      <p:cBhvr>
                                        <p:cTn id="88" dur="500"/>
                                        <p:tgtEl>
                                          <p:spTgt spid="143"/>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8" end="8"/>
                                            </p:txEl>
                                          </p:spTgt>
                                        </p:tgtEl>
                                        <p:attrNameLst>
                                          <p:attrName>style.visibility</p:attrName>
                                        </p:attrNameLst>
                                      </p:cBhvr>
                                      <p:to>
                                        <p:strVal val="visible"/>
                                      </p:to>
                                    </p:set>
                                    <p:animEffect transition="in" filter="blinds(horizontal)">
                                      <p:cBhvr>
                                        <p:cTn id="93" dur="500"/>
                                        <p:tgtEl>
                                          <p:spTgt spid="3">
                                            <p:txEl>
                                              <p:pRg st="8" end="8"/>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linds(horizontal)">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45"/>
                                        </p:tgtEl>
                                        <p:attrNameLst>
                                          <p:attrName>style.visibility</p:attrName>
                                        </p:attrNameLst>
                                      </p:cBhvr>
                                      <p:to>
                                        <p:strVal val="visible"/>
                                      </p:to>
                                    </p:set>
                                    <p:animEffect transition="in" filter="blinds(horizontal)">
                                      <p:cBhvr>
                                        <p:cTn id="103" dur="500"/>
                                        <p:tgtEl>
                                          <p:spTgt spid="1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blinds(horizontal)">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5" grpId="0"/>
      <p:bldP spid="98" grpId="0"/>
      <p:bldP spid="99" grpId="0"/>
      <p:bldP spid="102" grpId="0"/>
      <p:bldP spid="104" grpId="0"/>
      <p:bldP spid="106" grpId="0"/>
      <p:bldP spid="137" grpId="0"/>
      <p:bldP spid="138" grpId="0"/>
      <p:bldP spid="139" grpId="0"/>
      <p:bldP spid="144" grpId="0"/>
      <p:bldP spid="19" grpId="0"/>
      <p:bldP spid="145"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2"/>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3"/>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4"/>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9D7BFCFF-04D2-440D-A918-ECDC9E03ED10}"/>
                  </a:ext>
                </a:extLst>
              </p:cNvPr>
              <p:cNvSpPr txBox="1"/>
              <p:nvPr/>
            </p:nvSpPr>
            <p:spPr>
              <a:xfrm>
                <a:off x="1869992" y="2205410"/>
                <a:ext cx="5382820"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𝑛</m:t>
                                        </m:r>
                                        <m:r>
                                          <a:rPr lang="en-US" sz="1400" i="1">
                                            <a:latin typeface="Cambria Math" panose="02040503050406030204" pitchFamily="18" charset="0"/>
                                          </a:rPr>
                                          <m:t>−1</m:t>
                                        </m:r>
                                      </m:e>
                                    </m:mr>
                                    <m:mr>
                                      <m:e>
                                        <m:r>
                                          <a:rPr lang="en-US" sz="1400" i="1">
                                            <a:latin typeface="Cambria Math" panose="02040503050406030204" pitchFamily="18" charset="0"/>
                                          </a:rPr>
                                          <m:t>𝑦</m:t>
                                        </m:r>
                                      </m:e>
                                    </m:mr>
                                  </m:m>
                                </m:e>
                              </m:d>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nary>
                          <m:r>
                            <a:rPr lang="en-US" sz="1400" b="0" i="1" smtClean="0">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𝑦</m:t>
                              </m:r>
                              <m:r>
                                <a:rPr lang="en-US" sz="1400" i="1">
                                  <a:latin typeface="Cambria Math" panose="02040503050406030204" pitchFamily="18" charset="0"/>
                                </a:rPr>
                                <m:t>=0</m:t>
                              </m:r>
                            </m:sub>
                            <m:sup>
                              <m:r>
                                <a:rPr lang="en-US" sz="1400" i="1">
                                  <a:latin typeface="Cambria Math" panose="02040503050406030204" pitchFamily="18" charset="0"/>
                                </a:rPr>
                                <m:t>𝑛</m:t>
                              </m:r>
                              <m:r>
                                <a:rPr lang="en-US" sz="1400" i="1">
                                  <a:latin typeface="Cambria Math" panose="02040503050406030204" pitchFamily="18" charset="0"/>
                                </a:rPr>
                                <m:t>−1</m:t>
                              </m:r>
                            </m:sup>
                            <m:e>
                              <m:d>
                                <m:dPr>
                                  <m:ctrlPr>
                                    <a:rPr lang="en-US" sz="1400" i="1" smtClean="0">
                                      <a:latin typeface="Cambria Math" panose="02040503050406030204" pitchFamily="18" charset="0"/>
                                    </a:rPr>
                                  </m:ctrlPr>
                                </m:dPr>
                                <m:e>
                                  <m:m>
                                    <m:mPr>
                                      <m:mcs>
                                        <m:mc>
                                          <m:mcPr>
                                            <m:count m:val="1"/>
                                            <m:mcJc m:val="center"/>
                                          </m:mcPr>
                                        </m:mc>
                                      </m:mcs>
                                      <m:ctrlPr>
                                        <a:rPr lang="en-US" sz="1400" i="1" smtClean="0">
                                          <a:latin typeface="Cambria Math" panose="02040503050406030204" pitchFamily="18" charset="0"/>
                                        </a:rPr>
                                      </m:ctrlPr>
                                    </m:mPr>
                                    <m:mr>
                                      <m:e>
                                        <m:r>
                                          <m:rPr>
                                            <m:brk m:alnAt="7"/>
                                          </m:rPr>
                                          <a:rPr lang="en-US" sz="1400" b="0" i="1" smtClean="0">
                                            <a:latin typeface="Cambria Math" panose="02040503050406030204" pitchFamily="18" charset="0"/>
                                          </a:rPr>
                                          <m:t>𝑛</m:t>
                                        </m:r>
                                        <m:r>
                                          <a:rPr lang="en-US" sz="1400" b="0" i="1" smtClean="0">
                                            <a:latin typeface="Cambria Math" panose="02040503050406030204" pitchFamily="18" charset="0"/>
                                          </a:rPr>
                                          <m:t>−1</m:t>
                                        </m:r>
                                      </m:e>
                                    </m:mr>
                                    <m:mr>
                                      <m:e>
                                        <m:r>
                                          <a:rPr lang="en-US" sz="1400" b="0" i="1" smtClean="0">
                                            <a:latin typeface="Cambria Math" panose="02040503050406030204" pitchFamily="18" charset="0"/>
                                          </a:rPr>
                                          <m:t>𝑦</m:t>
                                        </m:r>
                                      </m:e>
                                    </m:mr>
                                  </m:m>
                                </m:e>
                              </m:d>
                            </m:e>
                          </m:nary>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d>
                    </m:oMath>
                  </m:oMathPara>
                </a14:m>
                <a:endParaRPr lang="en-GB" sz="1400" dirty="0"/>
              </a:p>
            </p:txBody>
          </p:sp>
        </mc:Choice>
        <mc:Fallback xmlns="">
          <p:sp>
            <p:nvSpPr>
              <p:cNvPr id="53" name="テキスト ボックス 52">
                <a:extLst>
                  <a:ext uri="{FF2B5EF4-FFF2-40B4-BE49-F238E27FC236}">
                    <a16:creationId xmlns:a16="http://schemas.microsoft.com/office/drawing/2014/main" id="{9D7BFCFF-04D2-440D-A918-ECDC9E03ED10}"/>
                  </a:ext>
                </a:extLst>
              </p:cNvPr>
              <p:cNvSpPr txBox="1">
                <a:spLocks noRot="1" noChangeAspect="1" noMove="1" noResize="1" noEditPoints="1" noAdjustHandles="1" noChangeArrowheads="1" noChangeShapeType="1" noTextEdit="1"/>
              </p:cNvSpPr>
              <p:nvPr/>
            </p:nvSpPr>
            <p:spPr>
              <a:xfrm>
                <a:off x="1869992" y="2205410"/>
                <a:ext cx="5382820" cy="68473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81013380-EDBD-4CB7-874A-5ECD51D91E42}"/>
                  </a:ext>
                </a:extLst>
              </p:cNvPr>
              <p:cNvSpPr txBox="1"/>
              <p:nvPr/>
            </p:nvSpPr>
            <p:spPr>
              <a:xfrm>
                <a:off x="1958051" y="3365030"/>
                <a:ext cx="3172150"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r>
                                          <m:rPr>
                                            <m:brk m:alnAt="7"/>
                                          </m:rPr>
                                          <a:rPr lang="en-US" sz="1400" i="1">
                                            <a:latin typeface="Cambria Math" panose="02040503050406030204" pitchFamily="18" charset="0"/>
                                          </a:rPr>
                                          <m:t>𝑛</m:t>
                                        </m:r>
                                        <m:r>
                                          <a:rPr lang="en-US" sz="1400" i="1">
                                            <a:latin typeface="Cambria Math" panose="02040503050406030204" pitchFamily="18" charset="0"/>
                                          </a:rPr>
                                          <m:t>−1</m:t>
                                        </m:r>
                                      </m:e>
                                    </m:mr>
                                    <m:mr>
                                      <m:e>
                                        <m:r>
                                          <a:rPr lang="en-US" sz="1400" i="1">
                                            <a:latin typeface="Cambria Math" panose="02040503050406030204" pitchFamily="18" charset="0"/>
                                          </a:rPr>
                                          <m:t>𝑦</m:t>
                                        </m:r>
                                      </m:e>
                                    </m:mr>
                                  </m:m>
                                </m:e>
                              </m:d>
                              <m:sSup>
                                <m:sSupPr>
                                  <m:ctrlPr>
                                    <a:rPr lang="en-GB" sz="1400" i="1">
                                      <a:latin typeface="Cambria Math" panose="02040503050406030204" pitchFamily="18" charset="0"/>
                                    </a:rPr>
                                  </m:ctrlPr>
                                </m:sSupPr>
                                <m:e>
                                  <m:r>
                                    <a:rPr lang="en-US" sz="1400" i="1">
                                      <a:latin typeface="Cambria Math" panose="02040503050406030204" pitchFamily="18" charset="0"/>
                                    </a:rPr>
                                    <m:t>𝑝</m:t>
                                  </m:r>
                                </m:e>
                                <m:sup>
                                  <m:r>
                                    <a:rPr lang="en-US" sz="1400" i="1">
                                      <a:latin typeface="Cambria Math" panose="02040503050406030204" pitchFamily="18" charset="0"/>
                                    </a:rPr>
                                    <m:t>𝑦</m:t>
                                  </m:r>
                                </m:sup>
                              </m:sSup>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𝑝</m:t>
                                      </m:r>
                                    </m:e>
                                  </m:d>
                                </m:e>
                                <m:sup>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−1</m:t>
                                  </m:r>
                                </m:sup>
                              </m:sSup>
                            </m:e>
                          </m:nary>
                          <m:r>
                            <a:rPr lang="en-US" sz="1400" b="0" i="1" smtClean="0">
                              <a:latin typeface="Cambria Math" panose="02040503050406030204" pitchFamily="18" charset="0"/>
                            </a:rPr>
                            <m:t>+</m:t>
                          </m:r>
                          <m:r>
                            <a:rPr lang="en-US" sz="1400" i="1" smtClean="0">
                              <a:latin typeface="Cambria Math" panose="02040503050406030204" pitchFamily="18" charset="0"/>
                            </a:rPr>
                            <m:t>1</m:t>
                          </m:r>
                        </m:e>
                      </m:d>
                    </m:oMath>
                  </m:oMathPara>
                </a14:m>
                <a:endParaRPr lang="en-GB" sz="1400" dirty="0"/>
              </a:p>
            </p:txBody>
          </p:sp>
        </mc:Choice>
        <mc:Fallback xmlns="">
          <p:sp>
            <p:nvSpPr>
              <p:cNvPr id="29" name="テキスト ボックス 28">
                <a:extLst>
                  <a:ext uri="{FF2B5EF4-FFF2-40B4-BE49-F238E27FC236}">
                    <a16:creationId xmlns:a16="http://schemas.microsoft.com/office/drawing/2014/main" id="{81013380-EDBD-4CB7-874A-5ECD51D91E42}"/>
                  </a:ext>
                </a:extLst>
              </p:cNvPr>
              <p:cNvSpPr txBox="1">
                <a:spLocks noRot="1" noChangeAspect="1" noMove="1" noResize="1" noEditPoints="1" noAdjustHandles="1" noChangeArrowheads="1" noChangeShapeType="1" noTextEdit="1"/>
              </p:cNvSpPr>
              <p:nvPr/>
            </p:nvSpPr>
            <p:spPr>
              <a:xfrm>
                <a:off x="1958051" y="3365030"/>
                <a:ext cx="3172150" cy="684739"/>
              </a:xfrm>
              <a:prstGeom prst="rect">
                <a:avLst/>
              </a:prstGeom>
              <a:blipFill>
                <a:blip r:embed="rId8"/>
                <a:stretch>
                  <a:fillRect/>
                </a:stretch>
              </a:blipFill>
            </p:spPr>
            <p:txBody>
              <a:bodyPr/>
              <a:lstStyle/>
              <a:p>
                <a:r>
                  <a:rPr lang="en-GB">
                    <a:noFill/>
                  </a:rPr>
                  <a:t> </a:t>
                </a:r>
              </a:p>
            </p:txBody>
          </p:sp>
        </mc:Fallback>
      </mc:AlternateContent>
      <p:sp>
        <p:nvSpPr>
          <p:cNvPr id="30" name="正方形/長方形 29">
            <a:extLst>
              <a:ext uri="{FF2B5EF4-FFF2-40B4-BE49-F238E27FC236}">
                <a16:creationId xmlns:a16="http://schemas.microsoft.com/office/drawing/2014/main" id="{E677780D-5E46-47EE-9D4C-B62EDAA556F7}"/>
              </a:ext>
            </a:extLst>
          </p:cNvPr>
          <p:cNvSpPr/>
          <p:nvPr/>
        </p:nvSpPr>
        <p:spPr>
          <a:xfrm>
            <a:off x="2850876" y="3480046"/>
            <a:ext cx="1892174" cy="4971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FF5E1A95-ACF9-4322-9CC4-E4EA59E9A7D8}"/>
                  </a:ext>
                </a:extLst>
              </p:cNvPr>
              <p:cNvSpPr txBox="1"/>
              <p:nvPr/>
            </p:nvSpPr>
            <p:spPr>
              <a:xfrm>
                <a:off x="5250043" y="3065081"/>
                <a:ext cx="3893957" cy="2031325"/>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If </a:t>
                </a:r>
                <a14:m>
                  <m:oMath xmlns:m="http://schemas.openxmlformats.org/officeDocument/2006/math">
                    <m:r>
                      <a:rPr lang="en-US" sz="1400" i="1" dirty="0" smtClean="0">
                        <a:solidFill>
                          <a:srgbClr val="FF0000"/>
                        </a:solidFill>
                        <a:latin typeface="Cambria Math" panose="02040503050406030204" pitchFamily="18" charset="0"/>
                      </a:rPr>
                      <m:t>𝑦</m:t>
                    </m:r>
                  </m:oMath>
                </a14:m>
                <a:r>
                  <a:rPr lang="en-US" sz="1400" dirty="0">
                    <a:solidFill>
                      <a:srgbClr val="FF0000"/>
                    </a:solidFill>
                    <a:latin typeface="Comic Sans MS" panose="030F0702030302020204" pitchFamily="66" charset="0"/>
                  </a:rPr>
                  <a:t> is the number of heads on a coin, this part represents the probability of each value of </a:t>
                </a:r>
                <a14:m>
                  <m:oMath xmlns:m="http://schemas.openxmlformats.org/officeDocument/2006/math">
                    <m:r>
                      <a:rPr lang="en-US" sz="1400" i="1" dirty="0" smtClean="0">
                        <a:solidFill>
                          <a:srgbClr val="FF0000"/>
                        </a:solidFill>
                        <a:latin typeface="Cambria Math" panose="02040503050406030204" pitchFamily="18" charset="0"/>
                      </a:rPr>
                      <m:t>𝑦</m:t>
                    </m:r>
                  </m:oMath>
                </a14:m>
                <a:r>
                  <a:rPr lang="en-US" sz="1400" dirty="0">
                    <a:solidFill>
                      <a:srgbClr val="FF0000"/>
                    </a:solidFill>
                    <a:latin typeface="Comic Sans MS" panose="030F0702030302020204" pitchFamily="66" charset="0"/>
                  </a:rPr>
                  <a:t> happening</a:t>
                </a:r>
              </a:p>
              <a:p>
                <a:pPr algn="ct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err="1">
                    <a:solidFill>
                      <a:srgbClr val="FF0000"/>
                    </a:solidFill>
                    <a:latin typeface="Comic Sans MS" panose="030F0702030302020204" pitchFamily="66" charset="0"/>
                    <a:sym typeface="Wingdings" panose="05000000000000000000" pitchFamily="2" charset="2"/>
                  </a:rPr>
                  <a:t>ie</a:t>
                </a:r>
                <a:r>
                  <a:rPr lang="en-US" sz="1400" dirty="0">
                    <a:solidFill>
                      <a:srgbClr val="FF0000"/>
                    </a:solidFill>
                    <a:latin typeface="Comic Sans MS" panose="030F0702030302020204" pitchFamily="66" charset="0"/>
                    <a:sym typeface="Wingdings" panose="05000000000000000000" pitchFamily="2" charset="2"/>
                  </a:rPr>
                  <a:t>) We can rewrite this as </a:t>
                </a:r>
                <a14:m>
                  <m:oMath xmlns:m="http://schemas.openxmlformats.org/officeDocument/2006/math">
                    <m:r>
                      <a:rPr lang="en-US" sz="1400" b="0" i="1" smtClean="0">
                        <a:solidFill>
                          <a:srgbClr val="FF0000"/>
                        </a:solidFill>
                        <a:latin typeface="Cambria Math" panose="02040503050406030204" pitchFamily="18" charset="0"/>
                        <a:sym typeface="Wingdings" panose="05000000000000000000" pitchFamily="2" charset="2"/>
                      </a:rPr>
                      <m:t>𝑝</m:t>
                    </m:r>
                    <m:r>
                      <a:rPr lang="en-US" sz="1400" b="0" i="1" smtClean="0">
                        <a:solidFill>
                          <a:srgbClr val="FF0000"/>
                        </a:solidFill>
                        <a:latin typeface="Cambria Math" panose="02040503050406030204" pitchFamily="18" charset="0"/>
                        <a:sym typeface="Wingdings" panose="05000000000000000000" pitchFamily="2" charset="2"/>
                      </a:rPr>
                      <m:t>(</m:t>
                    </m:r>
                    <m:r>
                      <a:rPr lang="en-US" sz="1400" b="0" i="1" smtClean="0">
                        <a:solidFill>
                          <a:srgbClr val="FF0000"/>
                        </a:solidFill>
                        <a:latin typeface="Cambria Math" panose="02040503050406030204" pitchFamily="18" charset="0"/>
                        <a:sym typeface="Wingdings" panose="05000000000000000000" pitchFamily="2" charset="2"/>
                      </a:rPr>
                      <m:t>𝑦</m:t>
                    </m:r>
                    <m:r>
                      <a:rPr lang="en-US" sz="1400" b="0" i="1" smtClean="0">
                        <a:solidFill>
                          <a:srgbClr val="FF0000"/>
                        </a:solidFill>
                        <a:latin typeface="Cambria Math" panose="02040503050406030204" pitchFamily="18" charset="0"/>
                        <a:sym typeface="Wingdings" panose="05000000000000000000" pitchFamily="2" charset="2"/>
                      </a:rPr>
                      <m:t>)</m:t>
                    </m:r>
                  </m:oMath>
                </a14:m>
                <a:endParaRPr lang="en-GB"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rPr>
                  <a:t>T</a:t>
                </a:r>
                <a:r>
                  <a:rPr lang="en-GB" sz="1400" dirty="0">
                    <a:solidFill>
                      <a:srgbClr val="FF0000"/>
                    </a:solidFill>
                    <a:latin typeface="Comic Sans MS" panose="030F0702030302020204" pitchFamily="66" charset="0"/>
                  </a:rPr>
                  <a:t>he only difference is that the number of terms is </a:t>
                </a:r>
                <a14:m>
                  <m:oMath xmlns:m="http://schemas.openxmlformats.org/officeDocument/2006/math">
                    <m:r>
                      <a:rPr lang="en-GB" sz="1400" i="1" dirty="0" smtClean="0">
                        <a:solidFill>
                          <a:srgbClr val="FF0000"/>
                        </a:solidFill>
                        <a:latin typeface="Cambria Math" panose="02040503050406030204" pitchFamily="18" charset="0"/>
                      </a:rPr>
                      <m:t>𝑛</m:t>
                    </m:r>
                    <m:r>
                      <a:rPr lang="en-GB" sz="1400" i="1" dirty="0" smtClean="0">
                        <a:solidFill>
                          <a:srgbClr val="FF0000"/>
                        </a:solidFill>
                        <a:latin typeface="Cambria Math" panose="02040503050406030204" pitchFamily="18" charset="0"/>
                      </a:rPr>
                      <m:t>−1</m:t>
                    </m:r>
                  </m:oMath>
                </a14:m>
                <a:r>
                  <a:rPr lang="en-GB" sz="1400" dirty="0">
                    <a:solidFill>
                      <a:srgbClr val="FF0000"/>
                    </a:solidFill>
                    <a:latin typeface="Comic Sans MS" panose="030F0702030302020204" pitchFamily="66" charset="0"/>
                  </a:rPr>
                  <a:t>, which is accounted for in the summation term</a:t>
                </a:r>
              </a:p>
            </p:txBody>
          </p:sp>
        </mc:Choice>
        <mc:Fallback xmlns="">
          <p:sp>
            <p:nvSpPr>
              <p:cNvPr id="5" name="テキスト ボックス 4">
                <a:extLst>
                  <a:ext uri="{FF2B5EF4-FFF2-40B4-BE49-F238E27FC236}">
                    <a16:creationId xmlns:a16="http://schemas.microsoft.com/office/drawing/2014/main" id="{FF5E1A95-ACF9-4322-9CC4-E4EA59E9A7D8}"/>
                  </a:ext>
                </a:extLst>
              </p:cNvPr>
              <p:cNvSpPr txBox="1">
                <a:spLocks noRot="1" noChangeAspect="1" noMove="1" noResize="1" noEditPoints="1" noAdjustHandles="1" noChangeArrowheads="1" noChangeShapeType="1" noTextEdit="1"/>
              </p:cNvSpPr>
              <p:nvPr/>
            </p:nvSpPr>
            <p:spPr>
              <a:xfrm>
                <a:off x="5250043" y="3065081"/>
                <a:ext cx="3893957" cy="2031325"/>
              </a:xfrm>
              <a:prstGeom prst="rect">
                <a:avLst/>
              </a:prstGeom>
              <a:blipFill>
                <a:blip r:embed="rId9"/>
                <a:stretch>
                  <a:fillRect t="-601" r="-939" b="-2102"/>
                </a:stretch>
              </a:blipFill>
            </p:spPr>
            <p:txBody>
              <a:bodyPr/>
              <a:lstStyle/>
              <a:p>
                <a:r>
                  <a:rPr lang="en-GB">
                    <a:noFill/>
                  </a:rPr>
                  <a:t> </a:t>
                </a:r>
              </a:p>
            </p:txBody>
          </p:sp>
        </mc:Fallback>
      </mc:AlternateContent>
      <p:sp>
        <p:nvSpPr>
          <p:cNvPr id="34" name="円弧 33">
            <a:extLst>
              <a:ext uri="{FF2B5EF4-FFF2-40B4-BE49-F238E27FC236}">
                <a16:creationId xmlns:a16="http://schemas.microsoft.com/office/drawing/2014/main" id="{41F92EAE-CBA5-4644-9896-6F4E1EF776D7}"/>
              </a:ext>
            </a:extLst>
          </p:cNvPr>
          <p:cNvSpPr/>
          <p:nvPr/>
        </p:nvSpPr>
        <p:spPr>
          <a:xfrm>
            <a:off x="4999258" y="3719375"/>
            <a:ext cx="287000" cy="1035979"/>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F08E2325-0B03-4B23-923A-5F1CFB5B51CF}"/>
                  </a:ext>
                </a:extLst>
              </p:cNvPr>
              <p:cNvSpPr txBox="1"/>
              <p:nvPr/>
            </p:nvSpPr>
            <p:spPr>
              <a:xfrm>
                <a:off x="1967105" y="4351858"/>
                <a:ext cx="1688347"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𝑝</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𝑦</m:t>
                                  </m:r>
                                </m:e>
                              </m:d>
                              <m:r>
                                <a:rPr lang="en-US" sz="1400" b="0" i="1" smtClean="0">
                                  <a:latin typeface="Cambria Math" panose="02040503050406030204" pitchFamily="18" charset="0"/>
                                  <a:ea typeface="Cambria Math" panose="02040503050406030204" pitchFamily="18" charset="0"/>
                                </a:rPr>
                                <m:t>+1</m:t>
                              </m:r>
                            </m:e>
                          </m:nary>
                        </m:e>
                      </m:d>
                    </m:oMath>
                  </m:oMathPara>
                </a14:m>
                <a:endParaRPr lang="en-GB" sz="1400" dirty="0"/>
              </a:p>
            </p:txBody>
          </p:sp>
        </mc:Choice>
        <mc:Fallback xmlns="">
          <p:sp>
            <p:nvSpPr>
              <p:cNvPr id="35" name="テキスト ボックス 34">
                <a:extLst>
                  <a:ext uri="{FF2B5EF4-FFF2-40B4-BE49-F238E27FC236}">
                    <a16:creationId xmlns:a16="http://schemas.microsoft.com/office/drawing/2014/main" id="{F08E2325-0B03-4B23-923A-5F1CFB5B51CF}"/>
                  </a:ext>
                </a:extLst>
              </p:cNvPr>
              <p:cNvSpPr txBox="1">
                <a:spLocks noRot="1" noChangeAspect="1" noMove="1" noResize="1" noEditPoints="1" noAdjustHandles="1" noChangeArrowheads="1" noChangeShapeType="1" noTextEdit="1"/>
              </p:cNvSpPr>
              <p:nvPr/>
            </p:nvSpPr>
            <p:spPr>
              <a:xfrm>
                <a:off x="1967105" y="4351858"/>
                <a:ext cx="1688347" cy="684739"/>
              </a:xfrm>
              <a:prstGeom prst="rect">
                <a:avLst/>
              </a:prstGeom>
              <a:blipFill>
                <a:blip r:embed="rId10"/>
                <a:stretch>
                  <a:fillRect/>
                </a:stretch>
              </a:blipFill>
            </p:spPr>
            <p:txBody>
              <a:bodyPr/>
              <a:lstStyle/>
              <a:p>
                <a:r>
                  <a:rPr lang="en-GB">
                    <a:noFill/>
                  </a:rPr>
                  <a:t> </a:t>
                </a:r>
              </a:p>
            </p:txBody>
          </p:sp>
        </mc:Fallback>
      </mc:AlternateContent>
      <p:sp>
        <p:nvSpPr>
          <p:cNvPr id="38" name="正方形/長方形 37">
            <a:extLst>
              <a:ext uri="{FF2B5EF4-FFF2-40B4-BE49-F238E27FC236}">
                <a16:creationId xmlns:a16="http://schemas.microsoft.com/office/drawing/2014/main" id="{B05D59B0-9B7D-4DC7-8110-C3C7D3622A1D}"/>
              </a:ext>
            </a:extLst>
          </p:cNvPr>
          <p:cNvSpPr/>
          <p:nvPr/>
        </p:nvSpPr>
        <p:spPr>
          <a:xfrm>
            <a:off x="2840314" y="4540633"/>
            <a:ext cx="463235" cy="30525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円弧 40">
            <a:extLst>
              <a:ext uri="{FF2B5EF4-FFF2-40B4-BE49-F238E27FC236}">
                <a16:creationId xmlns:a16="http://schemas.microsoft.com/office/drawing/2014/main" id="{56233EC2-DF31-46FC-8FDE-C722CFC162A2}"/>
              </a:ext>
            </a:extLst>
          </p:cNvPr>
          <p:cNvSpPr/>
          <p:nvPr/>
        </p:nvSpPr>
        <p:spPr>
          <a:xfrm flipH="1">
            <a:off x="1677879" y="2620024"/>
            <a:ext cx="428738" cy="1035979"/>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正方形/長方形 51">
            <a:extLst>
              <a:ext uri="{FF2B5EF4-FFF2-40B4-BE49-F238E27FC236}">
                <a16:creationId xmlns:a16="http://schemas.microsoft.com/office/drawing/2014/main" id="{63E38266-1060-475F-8B15-2468EDDB5E5A}"/>
              </a:ext>
            </a:extLst>
          </p:cNvPr>
          <p:cNvSpPr/>
          <p:nvPr/>
        </p:nvSpPr>
        <p:spPr>
          <a:xfrm>
            <a:off x="4885341" y="2221451"/>
            <a:ext cx="2190161" cy="68248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正方形/長方形 53">
            <a:extLst>
              <a:ext uri="{FF2B5EF4-FFF2-40B4-BE49-F238E27FC236}">
                <a16:creationId xmlns:a16="http://schemas.microsoft.com/office/drawing/2014/main" id="{9AD13BF3-5ECD-40F8-81CB-902361603198}"/>
              </a:ext>
            </a:extLst>
          </p:cNvPr>
          <p:cNvSpPr/>
          <p:nvPr/>
        </p:nvSpPr>
        <p:spPr>
          <a:xfrm>
            <a:off x="4869065" y="3572337"/>
            <a:ext cx="200085" cy="28944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 name="TextBox 26">
                <a:extLst>
                  <a:ext uri="{FF2B5EF4-FFF2-40B4-BE49-F238E27FC236}">
                    <a16:creationId xmlns:a16="http://schemas.microsoft.com/office/drawing/2014/main" id="{78124DD4-6CEC-4444-BDFC-779F5D3EE05A}"/>
                  </a:ext>
                </a:extLst>
              </p:cNvPr>
              <p:cNvSpPr txBox="1"/>
              <p:nvPr/>
            </p:nvSpPr>
            <p:spPr>
              <a:xfrm>
                <a:off x="5824384" y="5220422"/>
                <a:ext cx="2836354" cy="460832"/>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m:t>
                          </m:r>
                          <m:r>
                            <a:rPr lang="en-US" sz="1600" b="0" i="1" smtClean="0">
                              <a:latin typeface="Cambria Math" panose="02040503050406030204" pitchFamily="18" charset="0"/>
                            </a:rPr>
                            <m:t>𝑟</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m>
                            <m:mPr>
                              <m:mcs>
                                <m:mc>
                                  <m:mcPr>
                                    <m:count m:val="1"/>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𝑛</m:t>
                                </m:r>
                              </m:e>
                            </m:mr>
                            <m:mr>
                              <m:e>
                                <m:r>
                                  <a:rPr lang="en-US" sz="1600" b="0" i="1" smtClean="0">
                                    <a:latin typeface="Cambria Math" panose="02040503050406030204" pitchFamily="18" charset="0"/>
                                  </a:rPr>
                                  <m:t>𝑟</m:t>
                                </m:r>
                              </m:e>
                            </m:mr>
                          </m:m>
                        </m:e>
                      </m:d>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𝑝</m:t>
                          </m:r>
                        </m:e>
                        <m:sup>
                          <m:r>
                            <a:rPr lang="en-US" sz="1600" b="0" i="1" smtClean="0">
                              <a:latin typeface="Cambria Math" panose="02040503050406030204" pitchFamily="18" charset="0"/>
                            </a:rPr>
                            <m:t>𝑟</m:t>
                          </m:r>
                        </m:sup>
                      </m:sSup>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𝑝</m:t>
                              </m:r>
                            </m:e>
                          </m:d>
                        </m:e>
                        <m:sup>
                          <m:r>
                            <a:rPr lang="en-US" sz="1600" b="0" i="1" smtClean="0">
                              <a:latin typeface="Cambria Math" panose="02040503050406030204" pitchFamily="18" charset="0"/>
                            </a:rPr>
                            <m:t>𝑛</m:t>
                          </m:r>
                          <m:r>
                            <a:rPr lang="en-US" sz="1600" b="0" i="1" smtClean="0">
                              <a:latin typeface="Cambria Math" panose="02040503050406030204" pitchFamily="18" charset="0"/>
                            </a:rPr>
                            <m:t>−</m:t>
                          </m:r>
                          <m:r>
                            <a:rPr lang="en-US" sz="1600" b="0" i="1" smtClean="0">
                              <a:latin typeface="Cambria Math" panose="02040503050406030204" pitchFamily="18" charset="0"/>
                            </a:rPr>
                            <m:t>𝑟</m:t>
                          </m:r>
                        </m:sup>
                      </m:sSup>
                    </m:oMath>
                  </m:oMathPara>
                </a14:m>
                <a:endParaRPr lang="en-GB" sz="1600" dirty="0">
                  <a:latin typeface="Comic Sans MS" panose="030F0702030302020204" pitchFamily="66" charset="0"/>
                </a:endParaRPr>
              </a:p>
            </p:txBody>
          </p:sp>
        </mc:Choice>
        <mc:Fallback xmlns="">
          <p:sp>
            <p:nvSpPr>
              <p:cNvPr id="55" name="TextBox 26">
                <a:extLst>
                  <a:ext uri="{FF2B5EF4-FFF2-40B4-BE49-F238E27FC236}">
                    <a16:creationId xmlns:a16="http://schemas.microsoft.com/office/drawing/2014/main" id="{78124DD4-6CEC-4444-BDFC-779F5D3EE05A}"/>
                  </a:ext>
                </a:extLst>
              </p:cNvPr>
              <p:cNvSpPr txBox="1">
                <a:spLocks noRot="1" noChangeAspect="1" noMove="1" noResize="1" noEditPoints="1" noAdjustHandles="1" noChangeArrowheads="1" noChangeShapeType="1" noTextEdit="1"/>
              </p:cNvSpPr>
              <p:nvPr/>
            </p:nvSpPr>
            <p:spPr>
              <a:xfrm>
                <a:off x="5824384" y="5220422"/>
                <a:ext cx="2836354" cy="460832"/>
              </a:xfrm>
              <a:prstGeom prst="rect">
                <a:avLst/>
              </a:prstGeom>
              <a:blipFill>
                <a:blip r:embed="rId11"/>
                <a:stretch>
                  <a:fillRect/>
                </a:stretch>
              </a:blipFill>
              <a:ln w="25400">
                <a:noFill/>
              </a:ln>
            </p:spPr>
            <p:txBody>
              <a:bodyPr/>
              <a:lstStyle/>
              <a:p>
                <a:r>
                  <a:rPr lang="en-GB">
                    <a:noFill/>
                  </a:rPr>
                  <a:t> </a:t>
                </a:r>
              </a:p>
            </p:txBody>
          </p:sp>
        </mc:Fallback>
      </mc:AlternateContent>
      <p:sp>
        <p:nvSpPr>
          <p:cNvPr id="57" name="正方形/長方形 56">
            <a:extLst>
              <a:ext uri="{FF2B5EF4-FFF2-40B4-BE49-F238E27FC236}">
                <a16:creationId xmlns:a16="http://schemas.microsoft.com/office/drawing/2014/main" id="{280A76D5-79D8-48E8-B0B4-31F91DD5ECA6}"/>
              </a:ext>
            </a:extLst>
          </p:cNvPr>
          <p:cNvSpPr/>
          <p:nvPr/>
        </p:nvSpPr>
        <p:spPr>
          <a:xfrm>
            <a:off x="2878989" y="3473202"/>
            <a:ext cx="1879442" cy="51287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正方形/長方形 57">
            <a:extLst>
              <a:ext uri="{FF2B5EF4-FFF2-40B4-BE49-F238E27FC236}">
                <a16:creationId xmlns:a16="http://schemas.microsoft.com/office/drawing/2014/main" id="{EECAD36D-0FCE-447D-8057-56D86278FADB}"/>
              </a:ext>
            </a:extLst>
          </p:cNvPr>
          <p:cNvSpPr/>
          <p:nvPr/>
        </p:nvSpPr>
        <p:spPr>
          <a:xfrm>
            <a:off x="2267909" y="4353571"/>
            <a:ext cx="333248" cy="1651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26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linds(horizont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linds(horizontal)">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54"/>
                                        </p:tgtEl>
                                      </p:cBhvr>
                                    </p:animEffect>
                                    <p:set>
                                      <p:cBhvr>
                                        <p:cTn id="30" dur="1" fill="hold">
                                          <p:stCondLst>
                                            <p:cond delay="499"/>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linds(horizont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blinds(horizontal)">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blinds(horizontal)">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grpId="1" nodeType="clickEffect">
                                  <p:stCondLst>
                                    <p:cond delay="0"/>
                                  </p:stCondLst>
                                  <p:childTnLst>
                                    <p:animEffect transition="out" filter="blinds(horizontal)">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5">
                                            <p:txEl>
                                              <p:pRg st="2" end="2"/>
                                            </p:txEl>
                                          </p:spTgt>
                                        </p:tgtEl>
                                        <p:attrNameLst>
                                          <p:attrName>style.visibility</p:attrName>
                                        </p:attrNameLst>
                                      </p:cBhvr>
                                      <p:to>
                                        <p:strVal val="visible"/>
                                      </p:to>
                                    </p:set>
                                    <p:animEffect transition="in" filter="blinds(horizontal)">
                                      <p:cBhvr>
                                        <p:cTn id="65" dur="500"/>
                                        <p:tgtEl>
                                          <p:spTgt spid="5">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linds(horizontal)">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blinds(horizontal)">
                                      <p:cBhvr>
                                        <p:cTn id="75" dur="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linds(horizontal)">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xit" presetSubtype="10" fill="hold" grpId="1" nodeType="clickEffect">
                                  <p:stCondLst>
                                    <p:cond delay="0"/>
                                  </p:stCondLst>
                                  <p:childTnLst>
                                    <p:animEffect transition="out" filter="blinds(horizontal)">
                                      <p:cBhvr>
                                        <p:cTn id="84" dur="500"/>
                                        <p:tgtEl>
                                          <p:spTgt spid="57"/>
                                        </p:tgtEl>
                                      </p:cBhvr>
                                    </p:animEffect>
                                    <p:set>
                                      <p:cBhvr>
                                        <p:cTn id="85" dur="1" fill="hold">
                                          <p:stCondLst>
                                            <p:cond delay="499"/>
                                          </p:stCondLst>
                                        </p:cTn>
                                        <p:tgtEl>
                                          <p:spTgt spid="57"/>
                                        </p:tgtEl>
                                        <p:attrNameLst>
                                          <p:attrName>style.visibility</p:attrName>
                                        </p:attrNameLst>
                                      </p:cBhvr>
                                      <p:to>
                                        <p:strVal val="hidden"/>
                                      </p:to>
                                    </p:set>
                                  </p:childTnLst>
                                </p:cTn>
                              </p:par>
                              <p:par>
                                <p:cTn id="86" presetID="3" presetClass="exit" presetSubtype="10" fill="hold" grpId="1" nodeType="withEffect">
                                  <p:stCondLst>
                                    <p:cond delay="0"/>
                                  </p:stCondLst>
                                  <p:childTnLst>
                                    <p:animEffect transition="out" filter="blinds(horizontal)">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5">
                                            <p:txEl>
                                              <p:pRg st="4" end="4"/>
                                            </p:txEl>
                                          </p:spTgt>
                                        </p:tgtEl>
                                        <p:attrNameLst>
                                          <p:attrName>style.visibility</p:attrName>
                                        </p:attrNameLst>
                                      </p:cBhvr>
                                      <p:to>
                                        <p:strVal val="visible"/>
                                      </p:to>
                                    </p:set>
                                    <p:animEffect transition="in" filter="blinds(horizontal)">
                                      <p:cBhvr>
                                        <p:cTn id="93" dur="500"/>
                                        <p:tgtEl>
                                          <p:spTgt spid="5">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blinds(horizontal)">
                                      <p:cBhvr>
                                        <p:cTn id="98" dur="500"/>
                                        <p:tgtEl>
                                          <p:spTgt spid="58"/>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0" grpId="1" animBg="1"/>
      <p:bldP spid="34" grpId="0" animBg="1"/>
      <p:bldP spid="35" grpId="0"/>
      <p:bldP spid="38" grpId="0" animBg="1"/>
      <p:bldP spid="38" grpId="1" animBg="1"/>
      <p:bldP spid="41" grpId="0" animBg="1"/>
      <p:bldP spid="52" grpId="0" animBg="1"/>
      <p:bldP spid="52" grpId="1" animBg="1"/>
      <p:bldP spid="54" grpId="0" animBg="1"/>
      <p:bldP spid="54" grpId="1" animBg="1"/>
      <p:bldP spid="55" grpId="0"/>
      <p:bldP spid="55" grpId="1"/>
      <p:bldP spid="57" grpId="0" animBg="1"/>
      <p:bldP spid="57" grpId="1" animBg="1"/>
      <p:bldP spid="58" grpId="0" animBg="1"/>
      <p:bldP spid="5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5"/>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F08E2325-0B03-4B23-923A-5F1CFB5B51CF}"/>
                  </a:ext>
                </a:extLst>
              </p:cNvPr>
              <p:cNvSpPr txBox="1"/>
              <p:nvPr/>
            </p:nvSpPr>
            <p:spPr>
              <a:xfrm>
                <a:off x="697598" y="2443159"/>
                <a:ext cx="1688347" cy="684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𝑦</m:t>
                              </m:r>
                              <m:r>
                                <a:rPr lang="en-US" sz="1400" b="0" i="1" smtClean="0">
                                  <a:latin typeface="Cambria Math" panose="02040503050406030204" pitchFamily="18" charset="0"/>
                                </a:rPr>
                                <m:t>=0</m:t>
                              </m:r>
                            </m:sub>
                            <m:sup>
                              <m:r>
                                <a:rPr lang="en-US" sz="1400" b="0" i="1" smtClean="0">
                                  <a:latin typeface="Cambria Math" panose="02040503050406030204" pitchFamily="18" charset="0"/>
                                </a:rPr>
                                <m:t>𝑛</m:t>
                              </m:r>
                              <m:r>
                                <a:rPr lang="en-US" sz="1400" b="0" i="1" smtClean="0">
                                  <a:latin typeface="Cambria Math" panose="02040503050406030204" pitchFamily="18" charset="0"/>
                                </a:rPr>
                                <m:t>−1</m:t>
                              </m:r>
                            </m:sup>
                            <m:e>
                              <m:r>
                                <a:rPr lang="en-US" sz="1400" b="0" i="1" smtClean="0">
                                  <a:latin typeface="Cambria Math" panose="02040503050406030204" pitchFamily="18" charset="0"/>
                                </a:rPr>
                                <m:t>𝑦</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𝑝</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𝑦</m:t>
                                  </m:r>
                                </m:e>
                              </m:d>
                              <m:r>
                                <a:rPr lang="en-US" sz="1400" b="0" i="1" smtClean="0">
                                  <a:latin typeface="Cambria Math" panose="02040503050406030204" pitchFamily="18" charset="0"/>
                                  <a:ea typeface="Cambria Math" panose="02040503050406030204" pitchFamily="18" charset="0"/>
                                </a:rPr>
                                <m:t>+1</m:t>
                              </m:r>
                            </m:e>
                          </m:nary>
                        </m:e>
                      </m:d>
                    </m:oMath>
                  </m:oMathPara>
                </a14:m>
                <a:endParaRPr lang="en-GB" sz="1400" dirty="0"/>
              </a:p>
            </p:txBody>
          </p:sp>
        </mc:Choice>
        <mc:Fallback xmlns="">
          <p:sp>
            <p:nvSpPr>
              <p:cNvPr id="35" name="テキスト ボックス 34">
                <a:extLst>
                  <a:ext uri="{FF2B5EF4-FFF2-40B4-BE49-F238E27FC236}">
                    <a16:creationId xmlns:a16="http://schemas.microsoft.com/office/drawing/2014/main" id="{F08E2325-0B03-4B23-923A-5F1CFB5B51CF}"/>
                  </a:ext>
                </a:extLst>
              </p:cNvPr>
              <p:cNvSpPr txBox="1">
                <a:spLocks noRot="1" noChangeAspect="1" noMove="1" noResize="1" noEditPoints="1" noAdjustHandles="1" noChangeArrowheads="1" noChangeShapeType="1" noTextEdit="1"/>
              </p:cNvSpPr>
              <p:nvPr/>
            </p:nvSpPr>
            <p:spPr>
              <a:xfrm>
                <a:off x="697598" y="2443159"/>
                <a:ext cx="1688347" cy="68473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4898426F-99F9-47D7-91C5-7025490DC994}"/>
                  </a:ext>
                </a:extLst>
              </p:cNvPr>
              <p:cNvSpPr txBox="1"/>
              <p:nvPr/>
            </p:nvSpPr>
            <p:spPr>
              <a:xfrm>
                <a:off x="493411" y="4156550"/>
                <a:ext cx="153830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𝑛𝑝</m:t>
                      </m:r>
                      <m:d>
                        <m:dPr>
                          <m:begChr m:val="["/>
                          <m:endChr m:val="]"/>
                          <m:ctrlPr>
                            <a:rPr lang="en-US" sz="1400" b="0" i="1" smtClean="0">
                              <a:latin typeface="Cambria Math" panose="02040503050406030204" pitchFamily="18" charset="0"/>
                            </a:rPr>
                          </m:ctrlPr>
                        </m:d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𝑛</m:t>
                              </m:r>
                              <m:r>
                                <a:rPr lang="en-US" sz="1400" b="0" i="1" smtClean="0">
                                  <a:latin typeface="Cambria Math" panose="02040503050406030204" pitchFamily="18" charset="0"/>
                                </a:rPr>
                                <m:t>−1</m:t>
                              </m:r>
                            </m:e>
                          </m:d>
                          <m:r>
                            <a:rPr lang="en-US" sz="1400" b="0" i="1" smtClean="0">
                              <a:latin typeface="Cambria Math" panose="02040503050406030204" pitchFamily="18" charset="0"/>
                            </a:rPr>
                            <m:t>𝑝</m:t>
                          </m:r>
                          <m:r>
                            <a:rPr lang="en-US" sz="1400" b="0" i="1" smtClean="0">
                              <a:latin typeface="Cambria Math" panose="02040503050406030204" pitchFamily="18" charset="0"/>
                            </a:rPr>
                            <m:t>+1</m:t>
                          </m:r>
                        </m:e>
                      </m:d>
                    </m:oMath>
                  </m:oMathPara>
                </a14:m>
                <a:endParaRPr lang="en-GB" sz="1400" dirty="0"/>
              </a:p>
            </p:txBody>
          </p:sp>
        </mc:Choice>
        <mc:Fallback xmlns="">
          <p:sp>
            <p:nvSpPr>
              <p:cNvPr id="22" name="テキスト ボックス 21">
                <a:extLst>
                  <a:ext uri="{FF2B5EF4-FFF2-40B4-BE49-F238E27FC236}">
                    <a16:creationId xmlns:a16="http://schemas.microsoft.com/office/drawing/2014/main" id="{4898426F-99F9-47D7-91C5-7025490DC994}"/>
                  </a:ext>
                </a:extLst>
              </p:cNvPr>
              <p:cNvSpPr txBox="1">
                <a:spLocks noRot="1" noChangeAspect="1" noMove="1" noResize="1" noEditPoints="1" noAdjustHandles="1" noChangeArrowheads="1" noChangeShapeType="1" noTextEdit="1"/>
              </p:cNvSpPr>
              <p:nvPr/>
            </p:nvSpPr>
            <p:spPr>
              <a:xfrm>
                <a:off x="493411" y="4156550"/>
                <a:ext cx="1538306" cy="215444"/>
              </a:xfrm>
              <a:prstGeom prst="rect">
                <a:avLst/>
              </a:prstGeom>
              <a:blipFill>
                <a:blip r:embed="rId8"/>
                <a:stretch>
                  <a:fillRect l="-1190" b="-22857"/>
                </a:stretch>
              </a:blipFill>
            </p:spPr>
            <p:txBody>
              <a:bodyPr/>
              <a:lstStyle/>
              <a:p>
                <a:r>
                  <a:rPr lang="en-GB">
                    <a:noFill/>
                  </a:rPr>
                  <a:t> </a:t>
                </a:r>
              </a:p>
            </p:txBody>
          </p:sp>
        </mc:Fallback>
      </mc:AlternateContent>
      <p:sp>
        <p:nvSpPr>
          <p:cNvPr id="23" name="円弧 22">
            <a:extLst>
              <a:ext uri="{FF2B5EF4-FFF2-40B4-BE49-F238E27FC236}">
                <a16:creationId xmlns:a16="http://schemas.microsoft.com/office/drawing/2014/main" id="{B63DA1DC-B723-4252-8D08-BD0772B6091C}"/>
              </a:ext>
            </a:extLst>
          </p:cNvPr>
          <p:cNvSpPr/>
          <p:nvPr/>
        </p:nvSpPr>
        <p:spPr>
          <a:xfrm>
            <a:off x="2398100" y="2778343"/>
            <a:ext cx="265201" cy="1545082"/>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正方形/長方形 23">
            <a:extLst>
              <a:ext uri="{FF2B5EF4-FFF2-40B4-BE49-F238E27FC236}">
                <a16:creationId xmlns:a16="http://schemas.microsoft.com/office/drawing/2014/main" id="{6365E080-F454-4554-A6BD-0B35316362FE}"/>
              </a:ext>
            </a:extLst>
          </p:cNvPr>
          <p:cNvSpPr/>
          <p:nvPr/>
        </p:nvSpPr>
        <p:spPr>
          <a:xfrm>
            <a:off x="972544" y="2461940"/>
            <a:ext cx="1016054" cy="67187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A9AF46BF-EE62-44FB-A5EA-06238AD16EA5}"/>
                  </a:ext>
                </a:extLst>
              </p:cNvPr>
              <p:cNvSpPr txBox="1"/>
              <p:nvPr/>
            </p:nvSpPr>
            <p:spPr>
              <a:xfrm>
                <a:off x="2711029" y="2479156"/>
                <a:ext cx="4701826" cy="2123658"/>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This term is saying to multiply all the possible values of </a:t>
                </a:r>
                <a14:m>
                  <m:oMath xmlns:m="http://schemas.openxmlformats.org/officeDocument/2006/math">
                    <m:r>
                      <a:rPr lang="en-US" sz="1200" i="1" dirty="0" smtClean="0">
                        <a:solidFill>
                          <a:srgbClr val="FF0000"/>
                        </a:solidFill>
                        <a:latin typeface="Cambria Math" panose="02040503050406030204" pitchFamily="18" charset="0"/>
                      </a:rPr>
                      <m:t>𝑦</m:t>
                    </m:r>
                  </m:oMath>
                </a14:m>
                <a:r>
                  <a:rPr lang="en-US" sz="1200" dirty="0">
                    <a:solidFill>
                      <a:srgbClr val="FF0000"/>
                    </a:solidFill>
                    <a:latin typeface="Comic Sans MS" panose="030F0702030302020204" pitchFamily="66" charset="0"/>
                  </a:rPr>
                  <a:t> by their probabilities, and then add the answers up</a:t>
                </a:r>
              </a:p>
              <a:p>
                <a:pPr algn="ctr"/>
                <a:endParaRPr lang="en-US" sz="1200" dirty="0">
                  <a:solidFill>
                    <a:srgbClr val="FF0000"/>
                  </a:solidFill>
                  <a:latin typeface="Comic Sans MS" panose="030F0702030302020204" pitchFamily="66" charset="0"/>
                </a:endParaRPr>
              </a:p>
              <a:p>
                <a:pPr marL="285750" indent="-2857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What does that give us?</a:t>
                </a:r>
              </a:p>
              <a:p>
                <a:pPr marL="285750" indent="-2857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It gives us the </a:t>
                </a:r>
                <a:r>
                  <a:rPr lang="en-US" sz="1200" b="1" u="sng" dirty="0">
                    <a:solidFill>
                      <a:srgbClr val="FF0000"/>
                    </a:solidFill>
                    <a:latin typeface="Comic Sans MS" panose="030F0702030302020204" pitchFamily="66" charset="0"/>
                    <a:sym typeface="Wingdings" panose="05000000000000000000" pitchFamily="2" charset="2"/>
                  </a:rPr>
                  <a:t>expected value</a:t>
                </a:r>
                <a:r>
                  <a:rPr lang="en-US" sz="1200" dirty="0">
                    <a:solidFill>
                      <a:srgbClr val="FF0000"/>
                    </a:solidFill>
                    <a:latin typeface="Comic Sans MS" panose="030F0702030302020204" pitchFamily="66" charset="0"/>
                    <a:sym typeface="Wingdings" panose="05000000000000000000" pitchFamily="2" charset="2"/>
                  </a:rPr>
                  <a:t> of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𝑦</m:t>
                    </m:r>
                  </m:oMath>
                </a14:m>
                <a:endParaRPr lang="en-US" sz="1200" dirty="0">
                  <a:solidFill>
                    <a:srgbClr val="FF0000"/>
                  </a:solidFill>
                  <a:latin typeface="Comic Sans MS" panose="030F0702030302020204" pitchFamily="66" charset="0"/>
                  <a:sym typeface="Wingdings" panose="05000000000000000000" pitchFamily="2" charset="2"/>
                </a:endParaRPr>
              </a:p>
              <a:p>
                <a:pPr algn="ctr"/>
                <a:endParaRPr lang="en-US" sz="12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And how do we calculate the expected value if we know the number of trials and the probability of success?</a:t>
                </a:r>
              </a:p>
              <a:p>
                <a:pPr marL="285750" indent="-2857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200" dirty="0">
                    <a:solidFill>
                      <a:srgbClr val="FF0000"/>
                    </a:solidFill>
                    <a:latin typeface="Comic Sans MS" panose="030F0702030302020204" pitchFamily="66" charset="0"/>
                    <a:sym typeface="Wingdings" panose="05000000000000000000" pitchFamily="2" charset="2"/>
                  </a:rPr>
                  <a:t>Multiply the number of trials by the probability of success!</a:t>
                </a:r>
                <a:endParaRPr lang="en-GB" sz="1200" dirty="0">
                  <a:solidFill>
                    <a:srgbClr val="FF0000"/>
                  </a:solidFill>
                  <a:latin typeface="Comic Sans MS" panose="030F0702030302020204" pitchFamily="66" charset="0"/>
                </a:endParaRPr>
              </a:p>
            </p:txBody>
          </p:sp>
        </mc:Choice>
        <mc:Fallback xmlns="">
          <p:sp>
            <p:nvSpPr>
              <p:cNvPr id="25" name="テキスト ボックス 24">
                <a:extLst>
                  <a:ext uri="{FF2B5EF4-FFF2-40B4-BE49-F238E27FC236}">
                    <a16:creationId xmlns:a16="http://schemas.microsoft.com/office/drawing/2014/main" id="{A9AF46BF-EE62-44FB-A5EA-06238AD16EA5}"/>
                  </a:ext>
                </a:extLst>
              </p:cNvPr>
              <p:cNvSpPr txBox="1">
                <a:spLocks noRot="1" noChangeAspect="1" noMove="1" noResize="1" noEditPoints="1" noAdjustHandles="1" noChangeArrowheads="1" noChangeShapeType="1" noTextEdit="1"/>
              </p:cNvSpPr>
              <p:nvPr/>
            </p:nvSpPr>
            <p:spPr>
              <a:xfrm>
                <a:off x="2711029" y="2479156"/>
                <a:ext cx="4701826" cy="2123658"/>
              </a:xfrm>
              <a:prstGeom prst="rect">
                <a:avLst/>
              </a:prstGeom>
              <a:blipFill>
                <a:blip r:embed="rId9"/>
                <a:stretch>
                  <a:fillRect t="-287" r="-649" b="-14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2FDCC6EF-7234-4CEB-B109-CEA3A945BACD}"/>
                  </a:ext>
                </a:extLst>
              </p:cNvPr>
              <p:cNvSpPr txBox="1"/>
              <p:nvPr/>
            </p:nvSpPr>
            <p:spPr>
              <a:xfrm>
                <a:off x="2742585" y="4784977"/>
                <a:ext cx="4970968" cy="1077218"/>
              </a:xfrm>
              <a:prstGeom prst="rect">
                <a:avLst/>
              </a:prstGeom>
              <a:noFill/>
            </p:spPr>
            <p:txBody>
              <a:bodyPr wrap="square" rtlCol="0">
                <a:spAutoFit/>
              </a:bodyPr>
              <a:lstStyle/>
              <a:p>
                <a:pPr algn="ctr"/>
                <a:r>
                  <a:rPr lang="en-US" sz="1600" dirty="0">
                    <a:solidFill>
                      <a:srgbClr val="0000FF"/>
                    </a:solidFill>
                    <a:latin typeface="Comic Sans MS" panose="030F0702030302020204" pitchFamily="66" charset="0"/>
                  </a:rPr>
                  <a:t>In this case, the probability of success is </a:t>
                </a:r>
                <a14:m>
                  <m:oMath xmlns:m="http://schemas.openxmlformats.org/officeDocument/2006/math">
                    <m:r>
                      <a:rPr lang="en-US" sz="1600" i="1" dirty="0" smtClean="0">
                        <a:solidFill>
                          <a:srgbClr val="0000FF"/>
                        </a:solidFill>
                        <a:latin typeface="Cambria Math" panose="02040503050406030204" pitchFamily="18" charset="0"/>
                      </a:rPr>
                      <m:t>𝑝</m:t>
                    </m:r>
                  </m:oMath>
                </a14:m>
                <a:r>
                  <a:rPr lang="en-US" sz="1600" dirty="0">
                    <a:solidFill>
                      <a:srgbClr val="0000FF"/>
                    </a:solidFill>
                    <a:latin typeface="Comic Sans MS" panose="030F0702030302020204" pitchFamily="66" charset="0"/>
                  </a:rPr>
                  <a:t>, and the number of trials is </a:t>
                </a:r>
                <a14:m>
                  <m:oMath xmlns:m="http://schemas.openxmlformats.org/officeDocument/2006/math">
                    <m:r>
                      <a:rPr lang="en-US" sz="1600" i="1" dirty="0" smtClean="0">
                        <a:solidFill>
                          <a:srgbClr val="0000FF"/>
                        </a:solidFill>
                        <a:latin typeface="Cambria Math" panose="02040503050406030204" pitchFamily="18" charset="0"/>
                      </a:rPr>
                      <m:t>(</m:t>
                    </m:r>
                    <m:r>
                      <a:rPr lang="en-US" sz="1600" i="1" dirty="0" smtClean="0">
                        <a:solidFill>
                          <a:srgbClr val="0000FF"/>
                        </a:solidFill>
                        <a:latin typeface="Cambria Math" panose="02040503050406030204" pitchFamily="18" charset="0"/>
                      </a:rPr>
                      <m:t>𝑛</m:t>
                    </m:r>
                    <m:r>
                      <a:rPr lang="en-US" sz="1600" i="1" dirty="0" smtClean="0">
                        <a:solidFill>
                          <a:srgbClr val="0000FF"/>
                        </a:solidFill>
                        <a:latin typeface="Cambria Math" panose="02040503050406030204" pitchFamily="18" charset="0"/>
                      </a:rPr>
                      <m:t>−1)</m:t>
                    </m:r>
                  </m:oMath>
                </a14:m>
                <a:endParaRPr lang="en-GB" sz="1600" dirty="0">
                  <a:solidFill>
                    <a:srgbClr val="0000FF"/>
                  </a:solidFill>
                  <a:latin typeface="Comic Sans MS" panose="030F0702030302020204" pitchFamily="66" charset="0"/>
                </a:endParaRPr>
              </a:p>
              <a:p>
                <a:pPr algn="ctr"/>
                <a:endParaRPr lang="en-US" sz="1600" dirty="0">
                  <a:solidFill>
                    <a:srgbClr val="0000FF"/>
                  </a:solidFill>
                  <a:latin typeface="Comic Sans MS" panose="030F0702030302020204" pitchFamily="66" charset="0"/>
                </a:endParaRPr>
              </a:p>
              <a:p>
                <a:pPr algn="ctr"/>
                <a:r>
                  <a:rPr lang="en-US" sz="1600" dirty="0">
                    <a:solidFill>
                      <a:srgbClr val="0000FF"/>
                    </a:solidFill>
                    <a:latin typeface="Comic Sans MS" panose="030F0702030302020204" pitchFamily="66" charset="0"/>
                  </a:rPr>
                  <a:t>So the expected value of </a:t>
                </a:r>
                <a14:m>
                  <m:oMath xmlns:m="http://schemas.openxmlformats.org/officeDocument/2006/math">
                    <m:r>
                      <a:rPr lang="en-US" sz="1600" i="1" dirty="0" smtClean="0">
                        <a:solidFill>
                          <a:srgbClr val="0000FF"/>
                        </a:solidFill>
                        <a:latin typeface="Cambria Math" panose="02040503050406030204" pitchFamily="18" charset="0"/>
                      </a:rPr>
                      <m:t>𝑦</m:t>
                    </m:r>
                  </m:oMath>
                </a14:m>
                <a:r>
                  <a:rPr lang="en-US" sz="1600" dirty="0">
                    <a:solidFill>
                      <a:srgbClr val="0000FF"/>
                    </a:solidFill>
                    <a:latin typeface="Comic Sans MS" panose="030F0702030302020204" pitchFamily="66" charset="0"/>
                  </a:rPr>
                  <a:t> is </a:t>
                </a:r>
                <a14:m>
                  <m:oMath xmlns:m="http://schemas.openxmlformats.org/officeDocument/2006/math">
                    <m:d>
                      <m:dPr>
                        <m:ctrlPr>
                          <a:rPr lang="en-US" sz="1600" b="0" i="1" smtClean="0">
                            <a:solidFill>
                              <a:srgbClr val="0000FF"/>
                            </a:solidFill>
                            <a:latin typeface="Cambria Math" panose="02040503050406030204" pitchFamily="18" charset="0"/>
                          </a:rPr>
                        </m:ctrlPr>
                      </m:dPr>
                      <m:e>
                        <m:r>
                          <a:rPr lang="en-US" sz="1600" b="0" i="1" smtClean="0">
                            <a:solidFill>
                              <a:srgbClr val="0000FF"/>
                            </a:solidFill>
                            <a:latin typeface="Cambria Math" panose="02040503050406030204" pitchFamily="18" charset="0"/>
                          </a:rPr>
                          <m:t>𝑛</m:t>
                        </m:r>
                        <m:r>
                          <a:rPr lang="en-US" sz="1600" b="0" i="1" smtClean="0">
                            <a:solidFill>
                              <a:srgbClr val="0000FF"/>
                            </a:solidFill>
                            <a:latin typeface="Cambria Math" panose="02040503050406030204" pitchFamily="18" charset="0"/>
                          </a:rPr>
                          <m:t>−1</m:t>
                        </m:r>
                      </m:e>
                    </m:d>
                    <m:r>
                      <a:rPr lang="en-US" sz="1600" b="0" i="1" smtClean="0">
                        <a:solidFill>
                          <a:srgbClr val="0000FF"/>
                        </a:solidFill>
                        <a:latin typeface="Cambria Math" panose="02040503050406030204" pitchFamily="18" charset="0"/>
                      </a:rPr>
                      <m:t>𝑝</m:t>
                    </m:r>
                  </m:oMath>
                </a14:m>
                <a:endParaRPr lang="en-GB" sz="1600" dirty="0">
                  <a:solidFill>
                    <a:srgbClr val="0000FF"/>
                  </a:solidFill>
                  <a:latin typeface="Comic Sans MS" panose="030F0702030302020204" pitchFamily="66" charset="0"/>
                </a:endParaRPr>
              </a:p>
            </p:txBody>
          </p:sp>
        </mc:Choice>
        <mc:Fallback xmlns="">
          <p:sp>
            <p:nvSpPr>
              <p:cNvPr id="6" name="テキスト ボックス 5">
                <a:extLst>
                  <a:ext uri="{FF2B5EF4-FFF2-40B4-BE49-F238E27FC236}">
                    <a16:creationId xmlns:a16="http://schemas.microsoft.com/office/drawing/2014/main" id="{2FDCC6EF-7234-4CEB-B109-CEA3A945BACD}"/>
                  </a:ext>
                </a:extLst>
              </p:cNvPr>
              <p:cNvSpPr txBox="1">
                <a:spLocks noRot="1" noChangeAspect="1" noMove="1" noResize="1" noEditPoints="1" noAdjustHandles="1" noChangeArrowheads="1" noChangeShapeType="1" noTextEdit="1"/>
              </p:cNvSpPr>
              <p:nvPr/>
            </p:nvSpPr>
            <p:spPr>
              <a:xfrm>
                <a:off x="2742585" y="4784977"/>
                <a:ext cx="4970968" cy="1077218"/>
              </a:xfrm>
              <a:prstGeom prst="rect">
                <a:avLst/>
              </a:prstGeom>
              <a:blipFill>
                <a:blip r:embed="rId10"/>
                <a:stretch>
                  <a:fillRect t="-1130" b="-6780"/>
                </a:stretch>
              </a:blipFill>
            </p:spPr>
            <p:txBody>
              <a:bodyPr/>
              <a:lstStyle/>
              <a:p>
                <a:r>
                  <a:rPr lang="en-GB">
                    <a:noFill/>
                  </a:rPr>
                  <a:t> </a:t>
                </a:r>
              </a:p>
            </p:txBody>
          </p:sp>
        </mc:Fallback>
      </mc:AlternateContent>
      <p:sp>
        <p:nvSpPr>
          <p:cNvPr id="27" name="正方形/長方形 26">
            <a:extLst>
              <a:ext uri="{FF2B5EF4-FFF2-40B4-BE49-F238E27FC236}">
                <a16:creationId xmlns:a16="http://schemas.microsoft.com/office/drawing/2014/main" id="{1D1999BD-93C3-42C4-BC26-DB7DFE66518F}"/>
              </a:ext>
            </a:extLst>
          </p:cNvPr>
          <p:cNvSpPr/>
          <p:nvPr/>
        </p:nvSpPr>
        <p:spPr>
          <a:xfrm>
            <a:off x="952928" y="4135323"/>
            <a:ext cx="721963" cy="24655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正方形/長方形 27">
            <a:extLst>
              <a:ext uri="{FF2B5EF4-FFF2-40B4-BE49-F238E27FC236}">
                <a16:creationId xmlns:a16="http://schemas.microsoft.com/office/drawing/2014/main" id="{68AB0FF7-BA4E-48B5-89DE-91ECF62F8006}"/>
              </a:ext>
            </a:extLst>
          </p:cNvPr>
          <p:cNvSpPr/>
          <p:nvPr/>
        </p:nvSpPr>
        <p:spPr>
          <a:xfrm>
            <a:off x="991779" y="2454542"/>
            <a:ext cx="1016054" cy="6718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9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blinds(horizontal)">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linds(horizont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linds(horizont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5">
                                            <p:txEl>
                                              <p:pRg st="6" end="6"/>
                                            </p:txEl>
                                          </p:spTgt>
                                        </p:tgtEl>
                                        <p:attrNameLst>
                                          <p:attrName>style.visibility</p:attrName>
                                        </p:attrNameLst>
                                      </p:cBhvr>
                                      <p:to>
                                        <p:strVal val="visible"/>
                                      </p:to>
                                    </p:set>
                                    <p:animEffect transition="in" filter="blinds(horizontal)">
                                      <p:cBhvr>
                                        <p:cTn id="32" dur="500"/>
                                        <p:tgtEl>
                                          <p:spTgt spid="2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5">
                                            <p:txEl>
                                              <p:pRg st="8" end="8"/>
                                            </p:txEl>
                                          </p:spTgt>
                                        </p:tgtEl>
                                        <p:attrNameLst>
                                          <p:attrName>style.visibility</p:attrName>
                                        </p:attrNameLst>
                                      </p:cBhvr>
                                      <p:to>
                                        <p:strVal val="visible"/>
                                      </p:to>
                                    </p:set>
                                    <p:animEffect transition="in" filter="blinds(horizontal)">
                                      <p:cBhvr>
                                        <p:cTn id="37" dur="500"/>
                                        <p:tgtEl>
                                          <p:spTgt spid="2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blinds(horizontal)">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blinds(horizontal)">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linds(horizont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linds(horizont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par>
                                <p:cTn id="73" presetID="3" presetClass="exit" presetSubtype="10" fill="hold" grpId="1" nodeType="withEffect">
                                  <p:stCondLst>
                                    <p:cond delay="0"/>
                                  </p:stCondLst>
                                  <p:childTnLst>
                                    <p:animEffect transition="out" filter="blinds(horizontal)">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4" grpId="1" animBg="1"/>
      <p:bldP spid="27" grpId="0" animBg="1"/>
      <p:bldP spid="27" grpId="1" animBg="1"/>
      <p:bldP spid="28" grpId="0" animBg="1"/>
      <p:bldP spid="2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If you remember (quite a while back), we were finding an expression for the variance</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expression we just found is that:</a:t>
                </a:r>
              </a:p>
              <a:p>
                <a:pPr marL="0" indent="0" algn="ctr">
                  <a:buNone/>
                </a:pP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 </a:t>
                </a:r>
                <a:r>
                  <a:rPr lang="en-US" sz="1600" dirty="0">
                    <a:latin typeface="Comic Sans MS" panose="030F0702030302020204" pitchFamily="66" charset="0"/>
                    <a:sym typeface="Wingdings" panose="05000000000000000000" pitchFamily="2" charset="2"/>
                  </a:rPr>
                  <a:t> A reminder that we were finding this so we could use it to replace the expected value of </a:t>
                </a:r>
                <a14:m>
                  <m:oMath xmlns:m="http://schemas.openxmlformats.org/officeDocument/2006/math">
                    <m:sSup>
                      <m:sSupPr>
                        <m:ctrlPr>
                          <a:rPr lang="en-US" sz="1600" i="1" smtClean="0">
                            <a:latin typeface="Cambria Math" panose="02040503050406030204" pitchFamily="18" charset="0"/>
                            <a:sym typeface="Wingdings" panose="05000000000000000000" pitchFamily="2" charset="2"/>
                          </a:rPr>
                        </m:ctrlPr>
                      </m:sSupPr>
                      <m:e>
                        <m:r>
                          <a:rPr lang="en-US" sz="1600" b="0" i="1" smtClean="0">
                            <a:latin typeface="Cambria Math" panose="02040503050406030204" pitchFamily="18" charset="0"/>
                            <a:sym typeface="Wingdings" panose="05000000000000000000" pitchFamily="2" charset="2"/>
                          </a:rPr>
                          <m:t>𝑥</m:t>
                        </m:r>
                      </m:e>
                      <m:sup>
                        <m:r>
                          <a:rPr lang="en-US" sz="1600" b="0" i="1" smtClean="0">
                            <a:latin typeface="Cambria Math" panose="02040503050406030204" pitchFamily="18" charset="0"/>
                            <a:sym typeface="Wingdings" panose="05000000000000000000" pitchFamily="2" charset="2"/>
                          </a:rPr>
                          <m:t>2</m:t>
                        </m:r>
                      </m:sup>
                    </m:sSup>
                  </m:oMath>
                </a14:m>
                <a:r>
                  <a:rPr lang="en-US" sz="1600" dirty="0">
                    <a:latin typeface="Comic Sans MS" panose="030F0702030302020204" pitchFamily="66" charset="0"/>
                  </a:rPr>
                  <a:t>, which we can now do!</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3"/>
                <a:stretch>
                  <a:fillRect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4"/>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5"/>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6"/>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26">
                <a:extLst>
                  <a:ext uri="{FF2B5EF4-FFF2-40B4-BE49-F238E27FC236}">
                    <a16:creationId xmlns:a16="http://schemas.microsoft.com/office/drawing/2014/main" id="{AFFB467C-6AC9-488F-8849-3945F3AB370E}"/>
                  </a:ext>
                </a:extLst>
              </p:cNvPr>
              <p:cNvSpPr txBox="1"/>
              <p:nvPr/>
            </p:nvSpPr>
            <p:spPr>
              <a:xfrm>
                <a:off x="0" y="0"/>
                <a:ext cx="2498756" cy="414729"/>
              </a:xfrm>
              <a:prstGeom prst="rect">
                <a:avLst/>
              </a:prstGeom>
              <a:solidFill>
                <a:schemeClr val="bg1"/>
              </a:solidFill>
              <a:ln w="254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𝑟</m:t>
                          </m:r>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m>
                            <m:mPr>
                              <m:mcs>
                                <m:mc>
                                  <m:mcPr>
                                    <m:count m:val="1"/>
                                    <m:mcJc m:val="center"/>
                                  </m:mcPr>
                                </m:mc>
                              </m:mcs>
                              <m:ctrlPr>
                                <a:rPr lang="en-US" sz="1400" b="0" i="1" smtClean="0">
                                  <a:latin typeface="Cambria Math" panose="02040503050406030204" pitchFamily="18" charset="0"/>
                                </a:rPr>
                              </m:ctrlPr>
                            </m:mPr>
                            <m:mr>
                              <m:e>
                                <m:r>
                                  <m:rPr>
                                    <m:brk m:alnAt="7"/>
                                  </m:rPr>
                                  <a:rPr lang="en-US" sz="1400" b="0" i="1" smtClean="0">
                                    <a:latin typeface="Cambria Math" panose="02040503050406030204" pitchFamily="18" charset="0"/>
                                  </a:rPr>
                                  <m:t>𝑛</m:t>
                                </m:r>
                              </m:e>
                            </m:mr>
                            <m:mr>
                              <m:e>
                                <m:r>
                                  <a:rPr lang="en-US" sz="1400" b="0" i="1" smtClean="0">
                                    <a:latin typeface="Cambria Math" panose="02040503050406030204" pitchFamily="18" charset="0"/>
                                  </a:rPr>
                                  <m:t>𝑟</m:t>
                                </m:r>
                              </m:e>
                            </m:mr>
                          </m:m>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𝑝</m:t>
                          </m:r>
                        </m:e>
                        <m:sup>
                          <m:r>
                            <a:rPr lang="en-US" sz="1400" b="0" i="1" smtClean="0">
                              <a:latin typeface="Cambria Math" panose="02040503050406030204" pitchFamily="18" charset="0"/>
                            </a:rPr>
                            <m:t>𝑟</m:t>
                          </m:r>
                        </m:sup>
                      </m:sSup>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r>
                                <a:rPr lang="en-US" sz="1400" b="0" i="1" smtClean="0">
                                  <a:latin typeface="Cambria Math" panose="02040503050406030204" pitchFamily="18" charset="0"/>
                                </a:rPr>
                                <m:t>𝑝</m:t>
                              </m:r>
                            </m:e>
                          </m:d>
                        </m:e>
                        <m:sup>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𝑟</m:t>
                          </m:r>
                        </m:sup>
                      </m:sSup>
                    </m:oMath>
                  </m:oMathPara>
                </a14:m>
                <a:endParaRPr lang="en-GB" sz="1400" dirty="0">
                  <a:latin typeface="Comic Sans MS" panose="030F0702030302020204" pitchFamily="66" charset="0"/>
                </a:endParaRPr>
              </a:p>
            </p:txBody>
          </p:sp>
        </mc:Choice>
        <mc:Fallback xmlns="">
          <p:sp>
            <p:nvSpPr>
              <p:cNvPr id="70" name="TextBox 26">
                <a:extLst>
                  <a:ext uri="{FF2B5EF4-FFF2-40B4-BE49-F238E27FC236}">
                    <a16:creationId xmlns:a16="http://schemas.microsoft.com/office/drawing/2014/main" id="{AFFB467C-6AC9-488F-8849-3945F3AB370E}"/>
                  </a:ext>
                </a:extLst>
              </p:cNvPr>
              <p:cNvSpPr txBox="1">
                <a:spLocks noRot="1" noChangeAspect="1" noMove="1" noResize="1" noEditPoints="1" noAdjustHandles="1" noChangeArrowheads="1" noChangeShapeType="1" noTextEdit="1"/>
              </p:cNvSpPr>
              <p:nvPr/>
            </p:nvSpPr>
            <p:spPr>
              <a:xfrm>
                <a:off x="0" y="0"/>
                <a:ext cx="2498756" cy="414729"/>
              </a:xfrm>
              <a:prstGeom prst="rect">
                <a:avLst/>
              </a:prstGeom>
              <a:blipFill>
                <a:blip r:embed="rId7"/>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5">
                <a:extLst>
                  <a:ext uri="{FF2B5EF4-FFF2-40B4-BE49-F238E27FC236}">
                    <a16:creationId xmlns:a16="http://schemas.microsoft.com/office/drawing/2014/main" id="{E8CAB88D-2BD4-4BD3-AEC7-1F5334F37B09}"/>
                  </a:ext>
                </a:extLst>
              </p:cNvPr>
              <p:cNvSpPr txBox="1"/>
              <p:nvPr/>
            </p:nvSpPr>
            <p:spPr>
              <a:xfrm>
                <a:off x="4417064" y="1471960"/>
                <a:ext cx="1806905" cy="6018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r>
                                        <a:rPr lang="en-US" sz="1600" b="0" i="1" smtClean="0">
                                          <a:latin typeface="Cambria Math" panose="02040503050406030204" pitchFamily="18" charset="0"/>
                                        </a:rPr>
                                        <m:t>𝑥</m:t>
                                      </m:r>
                                    </m:e>
                                  </m:nary>
                                </m:num>
                                <m:den>
                                  <m:r>
                                    <a:rPr lang="en-US" sz="1600" b="0" i="1" smtClean="0">
                                      <a:latin typeface="Cambria Math" panose="02040503050406030204" pitchFamily="18" charset="0"/>
                                    </a:rPr>
                                    <m:t>𝑛</m:t>
                                  </m:r>
                                </m:den>
                              </m:f>
                            </m:e>
                          </m:d>
                        </m:e>
                        <m:sup>
                          <m:r>
                            <a:rPr lang="en-US" sz="1600" b="0" i="1" smtClean="0">
                              <a:latin typeface="Cambria Math" panose="02040503050406030204" pitchFamily="18" charset="0"/>
                            </a:rPr>
                            <m:t>2</m:t>
                          </m:r>
                        </m:sup>
                      </m:sSup>
                    </m:oMath>
                  </m:oMathPara>
                </a14:m>
                <a:endParaRPr lang="en-GB" sz="1600" dirty="0"/>
              </a:p>
            </p:txBody>
          </p:sp>
        </mc:Choice>
        <mc:Fallback xmlns="">
          <p:sp>
            <p:nvSpPr>
              <p:cNvPr id="19" name="TextBox 5">
                <a:extLst>
                  <a:ext uri="{FF2B5EF4-FFF2-40B4-BE49-F238E27FC236}">
                    <a16:creationId xmlns:a16="http://schemas.microsoft.com/office/drawing/2014/main" id="{E8CAB88D-2BD4-4BD3-AEC7-1F5334F37B09}"/>
                  </a:ext>
                </a:extLst>
              </p:cNvPr>
              <p:cNvSpPr txBox="1">
                <a:spLocks noRot="1" noChangeAspect="1" noMove="1" noResize="1" noEditPoints="1" noAdjustHandles="1" noChangeArrowheads="1" noChangeShapeType="1" noTextEdit="1"/>
              </p:cNvSpPr>
              <p:nvPr/>
            </p:nvSpPr>
            <p:spPr>
              <a:xfrm>
                <a:off x="4417064" y="1471960"/>
                <a:ext cx="1806905" cy="601831"/>
              </a:xfrm>
              <a:prstGeom prst="rect">
                <a:avLst/>
              </a:prstGeom>
              <a:blipFill>
                <a:blip r:embed="rId8"/>
                <a:stretch>
                  <a:fillRect b="-10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5">
                <a:extLst>
                  <a:ext uri="{FF2B5EF4-FFF2-40B4-BE49-F238E27FC236}">
                    <a16:creationId xmlns:a16="http://schemas.microsoft.com/office/drawing/2014/main" id="{5B0A2221-5366-4A16-A18D-0C5099A1B059}"/>
                  </a:ext>
                </a:extLst>
              </p:cNvPr>
              <p:cNvSpPr txBox="1"/>
              <p:nvPr/>
            </p:nvSpPr>
            <p:spPr>
              <a:xfrm>
                <a:off x="4409666" y="2387840"/>
                <a:ext cx="1680332" cy="494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nary>
                            <m:naryPr>
                              <m:chr m:val="∑"/>
                              <m:subHide m:val="on"/>
                              <m:supHide m:val="on"/>
                              <m:ctrlPr>
                                <a:rPr lang="en-US" sz="1600" b="0" i="1" smtClean="0">
                                  <a:latin typeface="Cambria Math" panose="02040503050406030204" pitchFamily="18" charset="0"/>
                                </a:rPr>
                              </m:ctrlPr>
                            </m:naryPr>
                            <m:sub/>
                            <m:sup/>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nary>
                        </m:num>
                        <m:den>
                          <m:r>
                            <a:rPr lang="en-US" sz="1600" b="0" i="1" smtClean="0">
                              <a:latin typeface="Cambria Math" panose="02040503050406030204" pitchFamily="18" charset="0"/>
                            </a:rPr>
                            <m:t>𝑛</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20" name="TextBox 5">
                <a:extLst>
                  <a:ext uri="{FF2B5EF4-FFF2-40B4-BE49-F238E27FC236}">
                    <a16:creationId xmlns:a16="http://schemas.microsoft.com/office/drawing/2014/main" id="{5B0A2221-5366-4A16-A18D-0C5099A1B059}"/>
                  </a:ext>
                </a:extLst>
              </p:cNvPr>
              <p:cNvSpPr txBox="1">
                <a:spLocks noRot="1" noChangeAspect="1" noMove="1" noResize="1" noEditPoints="1" noAdjustHandles="1" noChangeArrowheads="1" noChangeShapeType="1" noTextEdit="1"/>
              </p:cNvSpPr>
              <p:nvPr/>
            </p:nvSpPr>
            <p:spPr>
              <a:xfrm>
                <a:off x="4409666" y="2387840"/>
                <a:ext cx="1680332" cy="494110"/>
              </a:xfrm>
              <a:prstGeom prst="rect">
                <a:avLst/>
              </a:prstGeom>
              <a:blipFill>
                <a:blip r:embed="rId9"/>
                <a:stretch>
                  <a:fillRect/>
                </a:stretch>
              </a:blipFill>
            </p:spPr>
            <p:txBody>
              <a:bodyPr/>
              <a:lstStyle/>
              <a:p>
                <a:r>
                  <a:rPr lang="en-GB">
                    <a:noFill/>
                  </a:rPr>
                  <a:t> </a:t>
                </a:r>
              </a:p>
            </p:txBody>
          </p:sp>
        </mc:Fallback>
      </mc:AlternateContent>
      <p:sp>
        <p:nvSpPr>
          <p:cNvPr id="21" name="円弧 20">
            <a:extLst>
              <a:ext uri="{FF2B5EF4-FFF2-40B4-BE49-F238E27FC236}">
                <a16:creationId xmlns:a16="http://schemas.microsoft.com/office/drawing/2014/main" id="{259A0BFD-9475-4FC0-819A-AA0A3EAB9168}"/>
              </a:ext>
            </a:extLst>
          </p:cNvPr>
          <p:cNvSpPr/>
          <p:nvPr/>
        </p:nvSpPr>
        <p:spPr>
          <a:xfrm>
            <a:off x="6209725" y="1810093"/>
            <a:ext cx="262096" cy="835454"/>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5">
                <a:extLst>
                  <a:ext uri="{FF2B5EF4-FFF2-40B4-BE49-F238E27FC236}">
                    <a16:creationId xmlns:a16="http://schemas.microsoft.com/office/drawing/2014/main" id="{1C833370-ED38-4FE1-85A0-B4FBF830C4AA}"/>
                  </a:ext>
                </a:extLst>
              </p:cNvPr>
              <p:cNvSpPr txBox="1"/>
              <p:nvPr/>
            </p:nvSpPr>
            <p:spPr>
              <a:xfrm>
                <a:off x="1231461" y="4252152"/>
                <a:ext cx="15483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𝑛𝑝</m:t>
                      </m:r>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r>
                                <a:rPr lang="en-US" sz="1600" i="1">
                                  <a:latin typeface="Cambria Math" panose="02040503050406030204" pitchFamily="18" charset="0"/>
                                </a:rPr>
                                <m:t>𝑛</m:t>
                              </m:r>
                              <m:r>
                                <a:rPr lang="en-US" sz="1600" i="1">
                                  <a:latin typeface="Cambria Math" panose="02040503050406030204" pitchFamily="18" charset="0"/>
                                </a:rPr>
                                <m:t>−1</m:t>
                              </m:r>
                            </m:e>
                          </m:d>
                          <m:r>
                            <a:rPr lang="en-US" sz="1600" i="1">
                              <a:latin typeface="Cambria Math" panose="02040503050406030204" pitchFamily="18" charset="0"/>
                            </a:rPr>
                            <m:t>𝑝</m:t>
                          </m:r>
                          <m:r>
                            <a:rPr lang="en-US" sz="1600" i="1">
                              <a:latin typeface="Cambria Math" panose="02040503050406030204" pitchFamily="18" charset="0"/>
                            </a:rPr>
                            <m:t>+1</m:t>
                          </m:r>
                        </m:e>
                      </m:d>
                    </m:oMath>
                  </m:oMathPara>
                </a14:m>
                <a:endParaRPr lang="en-GB" sz="1600" dirty="0"/>
              </a:p>
            </p:txBody>
          </p:sp>
        </mc:Choice>
        <mc:Fallback xmlns="">
          <p:sp>
            <p:nvSpPr>
              <p:cNvPr id="26" name="TextBox 5">
                <a:extLst>
                  <a:ext uri="{FF2B5EF4-FFF2-40B4-BE49-F238E27FC236}">
                    <a16:creationId xmlns:a16="http://schemas.microsoft.com/office/drawing/2014/main" id="{1C833370-ED38-4FE1-85A0-B4FBF830C4AA}"/>
                  </a:ext>
                </a:extLst>
              </p:cNvPr>
              <p:cNvSpPr txBox="1">
                <a:spLocks noRot="1" noChangeAspect="1" noMove="1" noResize="1" noEditPoints="1" noAdjustHandles="1" noChangeArrowheads="1" noChangeShapeType="1" noTextEdit="1"/>
              </p:cNvSpPr>
              <p:nvPr/>
            </p:nvSpPr>
            <p:spPr>
              <a:xfrm>
                <a:off x="1231461" y="4252152"/>
                <a:ext cx="1548373" cy="246221"/>
              </a:xfrm>
              <a:prstGeom prst="rect">
                <a:avLst/>
              </a:prstGeom>
              <a:blipFill>
                <a:blip r:embed="rId10"/>
                <a:stretch>
                  <a:fillRect l="-2756"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185A246E-CEA2-4A53-8FDF-5BA02160E1C7}"/>
                  </a:ext>
                </a:extLst>
              </p:cNvPr>
              <p:cNvSpPr txBox="1"/>
              <p:nvPr/>
            </p:nvSpPr>
            <p:spPr>
              <a:xfrm>
                <a:off x="6475161" y="1955375"/>
                <a:ext cx="1603518"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Earlier, we replaced the mean with </a:t>
                </a:r>
                <a14:m>
                  <m:oMath xmlns:m="http://schemas.openxmlformats.org/officeDocument/2006/math">
                    <m:r>
                      <a:rPr lang="en-US" sz="1200" b="0" i="1" smtClean="0">
                        <a:solidFill>
                          <a:srgbClr val="FF0000"/>
                        </a:solidFill>
                        <a:latin typeface="Cambria Math" panose="02040503050406030204" pitchFamily="18" charset="0"/>
                      </a:rPr>
                      <m:t>𝑛𝑝</m:t>
                    </m:r>
                  </m:oMath>
                </a14:m>
                <a:endParaRPr lang="en-GB" sz="1200" dirty="0">
                  <a:solidFill>
                    <a:srgbClr val="FF0000"/>
                  </a:solidFill>
                  <a:latin typeface="Comic Sans MS" panose="030F0702030302020204" pitchFamily="66" charset="0"/>
                </a:endParaRPr>
              </a:p>
            </p:txBody>
          </p:sp>
        </mc:Choice>
        <mc:Fallback xmlns="">
          <p:sp>
            <p:nvSpPr>
              <p:cNvPr id="29" name="テキスト ボックス 28">
                <a:extLst>
                  <a:ext uri="{FF2B5EF4-FFF2-40B4-BE49-F238E27FC236}">
                    <a16:creationId xmlns:a16="http://schemas.microsoft.com/office/drawing/2014/main" id="{185A246E-CEA2-4A53-8FDF-5BA02160E1C7}"/>
                  </a:ext>
                </a:extLst>
              </p:cNvPr>
              <p:cNvSpPr txBox="1">
                <a:spLocks noRot="1" noChangeAspect="1" noMove="1" noResize="1" noEditPoints="1" noAdjustHandles="1" noChangeArrowheads="1" noChangeShapeType="1" noTextEdit="1"/>
              </p:cNvSpPr>
              <p:nvPr/>
            </p:nvSpPr>
            <p:spPr>
              <a:xfrm>
                <a:off x="6475161" y="1955375"/>
                <a:ext cx="1603518" cy="461665"/>
              </a:xfrm>
              <a:prstGeom prst="rect">
                <a:avLst/>
              </a:prstGeom>
              <a:blipFill>
                <a:blip r:embed="rId11"/>
                <a:stretch>
                  <a:fillRect t="-1333" r="-2662" b="-10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5">
                <a:extLst>
                  <a:ext uri="{FF2B5EF4-FFF2-40B4-BE49-F238E27FC236}">
                    <a16:creationId xmlns:a16="http://schemas.microsoft.com/office/drawing/2014/main" id="{4F6E672A-C9D0-4E8D-AD87-F4CB5A5A5011}"/>
                  </a:ext>
                </a:extLst>
              </p:cNvPr>
              <p:cNvSpPr txBox="1"/>
              <p:nvPr/>
            </p:nvSpPr>
            <p:spPr>
              <a:xfrm>
                <a:off x="4277980" y="3241575"/>
                <a:ext cx="3019464"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r>
                        <a:rPr lang="en-US" sz="1600" i="1">
                          <a:latin typeface="Cambria Math" panose="02040503050406030204" pitchFamily="18" charset="0"/>
                        </a:rPr>
                        <m:t>𝑛𝑝</m:t>
                      </m:r>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r>
                                <a:rPr lang="en-US" sz="1600" i="1">
                                  <a:latin typeface="Cambria Math" panose="02040503050406030204" pitchFamily="18" charset="0"/>
                                </a:rPr>
                                <m:t>𝑛</m:t>
                              </m:r>
                              <m:r>
                                <a:rPr lang="en-US" sz="1600" i="1">
                                  <a:latin typeface="Cambria Math" panose="02040503050406030204" pitchFamily="18" charset="0"/>
                                </a:rPr>
                                <m:t>−1</m:t>
                              </m:r>
                            </m:e>
                          </m:d>
                          <m:r>
                            <a:rPr lang="en-US" sz="1600" i="1">
                              <a:latin typeface="Cambria Math" panose="02040503050406030204" pitchFamily="18" charset="0"/>
                            </a:rPr>
                            <m:t>𝑝</m:t>
                          </m:r>
                          <m:r>
                            <a:rPr lang="en-US" sz="1600" i="1">
                              <a:latin typeface="Cambria Math" panose="02040503050406030204" pitchFamily="18" charset="0"/>
                            </a:rPr>
                            <m:t>+1</m:t>
                          </m:r>
                        </m:e>
                      </m:d>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30" name="TextBox 5">
                <a:extLst>
                  <a:ext uri="{FF2B5EF4-FFF2-40B4-BE49-F238E27FC236}">
                    <a16:creationId xmlns:a16="http://schemas.microsoft.com/office/drawing/2014/main" id="{4F6E672A-C9D0-4E8D-AD87-F4CB5A5A5011}"/>
                  </a:ext>
                </a:extLst>
              </p:cNvPr>
              <p:cNvSpPr txBox="1">
                <a:spLocks noRot="1" noChangeAspect="1" noMove="1" noResize="1" noEditPoints="1" noAdjustHandles="1" noChangeArrowheads="1" noChangeShapeType="1" noTextEdit="1"/>
              </p:cNvSpPr>
              <p:nvPr/>
            </p:nvSpPr>
            <p:spPr>
              <a:xfrm>
                <a:off x="4277980" y="3241575"/>
                <a:ext cx="3019464" cy="246221"/>
              </a:xfrm>
              <a:prstGeom prst="rect">
                <a:avLst/>
              </a:prstGeom>
              <a:blipFill>
                <a:blip r:embed="rId12"/>
                <a:stretch>
                  <a:fillRect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5">
                <a:extLst>
                  <a:ext uri="{FF2B5EF4-FFF2-40B4-BE49-F238E27FC236}">
                    <a16:creationId xmlns:a16="http://schemas.microsoft.com/office/drawing/2014/main" id="{BB9A7457-C060-4D4A-9015-EAF3E3C16501}"/>
                  </a:ext>
                </a:extLst>
              </p:cNvPr>
              <p:cNvSpPr txBox="1"/>
              <p:nvPr/>
            </p:nvSpPr>
            <p:spPr>
              <a:xfrm>
                <a:off x="4190683" y="3837858"/>
                <a:ext cx="3019464"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r>
                        <a:rPr lang="en-US" sz="1600" i="1">
                          <a:latin typeface="Cambria Math" panose="02040503050406030204" pitchFamily="18" charset="0"/>
                        </a:rPr>
                        <m:t>𝑛𝑝</m:t>
                      </m:r>
                      <m:d>
                        <m:dPr>
                          <m:begChr m:val="["/>
                          <m:endChr m:val="]"/>
                          <m:ctrlPr>
                            <a:rPr lang="en-US" sz="1600" i="1">
                              <a:latin typeface="Cambria Math" panose="02040503050406030204" pitchFamily="18" charset="0"/>
                            </a:rPr>
                          </m:ctrlPr>
                        </m:dPr>
                        <m:e>
                          <m:r>
                            <a:rPr lang="en-US" sz="1600" b="0" i="1" smtClean="0">
                              <a:latin typeface="Cambria Math" panose="02040503050406030204" pitchFamily="18" charset="0"/>
                            </a:rPr>
                            <m:t>𝑛𝑝</m:t>
                          </m:r>
                          <m:r>
                            <a:rPr lang="en-US" sz="1600" b="0" i="1" smtClean="0">
                              <a:latin typeface="Cambria Math" panose="02040503050406030204" pitchFamily="18" charset="0"/>
                            </a:rPr>
                            <m:t>−</m:t>
                          </m:r>
                          <m:r>
                            <a:rPr lang="en-US" sz="1600" b="0" i="1" smtClean="0">
                              <a:latin typeface="Cambria Math" panose="02040503050406030204" pitchFamily="18" charset="0"/>
                            </a:rPr>
                            <m:t>𝑝</m:t>
                          </m:r>
                          <m:r>
                            <a:rPr lang="en-US" sz="1600" i="1">
                              <a:latin typeface="Cambria Math" panose="02040503050406030204" pitchFamily="18" charset="0"/>
                            </a:rPr>
                            <m:t>+1</m:t>
                          </m:r>
                        </m:e>
                      </m:d>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31" name="TextBox 5">
                <a:extLst>
                  <a:ext uri="{FF2B5EF4-FFF2-40B4-BE49-F238E27FC236}">
                    <a16:creationId xmlns:a16="http://schemas.microsoft.com/office/drawing/2014/main" id="{BB9A7457-C060-4D4A-9015-EAF3E3C16501}"/>
                  </a:ext>
                </a:extLst>
              </p:cNvPr>
              <p:cNvSpPr txBox="1">
                <a:spLocks noRot="1" noChangeAspect="1" noMove="1" noResize="1" noEditPoints="1" noAdjustHandles="1" noChangeArrowheads="1" noChangeShapeType="1" noTextEdit="1"/>
              </p:cNvSpPr>
              <p:nvPr/>
            </p:nvSpPr>
            <p:spPr>
              <a:xfrm>
                <a:off x="4190683" y="3837858"/>
                <a:ext cx="3019464" cy="246221"/>
              </a:xfrm>
              <a:prstGeom prst="rect">
                <a:avLst/>
              </a:prstGeom>
              <a:blipFill>
                <a:blip r:embed="rId13"/>
                <a:stretch>
                  <a:fillRect t="-25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5">
                <a:extLst>
                  <a:ext uri="{FF2B5EF4-FFF2-40B4-BE49-F238E27FC236}">
                    <a16:creationId xmlns:a16="http://schemas.microsoft.com/office/drawing/2014/main" id="{1904FDFF-C459-4319-B698-3C483CA208BE}"/>
                  </a:ext>
                </a:extLst>
              </p:cNvPr>
              <p:cNvSpPr txBox="1"/>
              <p:nvPr/>
            </p:nvSpPr>
            <p:spPr>
              <a:xfrm>
                <a:off x="4297214" y="4441540"/>
                <a:ext cx="3019464"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1">
                                  <a:latin typeface="Cambria Math" panose="02040503050406030204" pitchFamily="18" charset="0"/>
                                </a:rPr>
                                <m:t>𝑛𝑝</m:t>
                              </m:r>
                            </m:e>
                          </m:d>
                        </m:e>
                        <m:sup>
                          <m:r>
                            <a:rPr lang="en-US" sz="1600" i="1">
                              <a:latin typeface="Cambria Math" panose="02040503050406030204" pitchFamily="18" charset="0"/>
                            </a:rPr>
                            <m:t>2</m:t>
                          </m:r>
                        </m:sup>
                      </m:sSup>
                      <m:r>
                        <a:rPr lang="en-US" sz="1600" b="0" i="1" smtClean="0">
                          <a:latin typeface="Cambria Math" panose="02040503050406030204" pitchFamily="18" charset="0"/>
                        </a:rPr>
                        <m:t>−</m:t>
                      </m:r>
                      <m:r>
                        <a:rPr lang="en-US" sz="1600" b="0" i="1" smtClean="0">
                          <a:latin typeface="Cambria Math" panose="02040503050406030204" pitchFamily="18" charset="0"/>
                        </a:rPr>
                        <m:t>𝑛</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𝑝</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r>
                        <a:rPr lang="en-US" sz="1600" b="0" i="1" smtClean="0">
                          <a:latin typeface="Cambria Math" panose="02040503050406030204" pitchFamily="18" charset="0"/>
                        </a:rPr>
                        <m:t>𝑛𝑝</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𝑛𝑝</m:t>
                              </m:r>
                            </m:e>
                          </m:d>
                        </m:e>
                        <m:sup>
                          <m:r>
                            <a:rPr lang="en-US" sz="1600" b="0" i="1" smtClean="0">
                              <a:latin typeface="Cambria Math" panose="02040503050406030204" pitchFamily="18" charset="0"/>
                            </a:rPr>
                            <m:t>2</m:t>
                          </m:r>
                        </m:sup>
                      </m:sSup>
                    </m:oMath>
                  </m:oMathPara>
                </a14:m>
                <a:endParaRPr lang="en-GB" sz="1600" dirty="0"/>
              </a:p>
            </p:txBody>
          </p:sp>
        </mc:Choice>
        <mc:Fallback xmlns="">
          <p:sp>
            <p:nvSpPr>
              <p:cNvPr id="34" name="TextBox 5">
                <a:extLst>
                  <a:ext uri="{FF2B5EF4-FFF2-40B4-BE49-F238E27FC236}">
                    <a16:creationId xmlns:a16="http://schemas.microsoft.com/office/drawing/2014/main" id="{1904FDFF-C459-4319-B698-3C483CA208BE}"/>
                  </a:ext>
                </a:extLst>
              </p:cNvPr>
              <p:cNvSpPr txBox="1">
                <a:spLocks noRot="1" noChangeAspect="1" noMove="1" noResize="1" noEditPoints="1" noAdjustHandles="1" noChangeArrowheads="1" noChangeShapeType="1" noTextEdit="1"/>
              </p:cNvSpPr>
              <p:nvPr/>
            </p:nvSpPr>
            <p:spPr>
              <a:xfrm>
                <a:off x="4297214" y="4441540"/>
                <a:ext cx="3019464" cy="246221"/>
              </a:xfrm>
              <a:prstGeom prst="rect">
                <a:avLst/>
              </a:prstGeom>
              <a:blipFill>
                <a:blip r:embed="rId14"/>
                <a:stretch>
                  <a:fillRect t="-25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5">
                <a:extLst>
                  <a:ext uri="{FF2B5EF4-FFF2-40B4-BE49-F238E27FC236}">
                    <a16:creationId xmlns:a16="http://schemas.microsoft.com/office/drawing/2014/main" id="{002EE459-A18E-48DF-8F41-81D197B52C3F}"/>
                  </a:ext>
                </a:extLst>
              </p:cNvPr>
              <p:cNvSpPr txBox="1"/>
              <p:nvPr/>
            </p:nvSpPr>
            <p:spPr>
              <a:xfrm>
                <a:off x="4280939" y="4984557"/>
                <a:ext cx="15605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r>
                        <a:rPr lang="en-US" sz="1600" i="1" smtClean="0">
                          <a:latin typeface="Cambria Math" panose="02040503050406030204" pitchFamily="18" charset="0"/>
                        </a:rPr>
                        <m:t>𝑛</m:t>
                      </m:r>
                      <m:r>
                        <a:rPr lang="en-US" sz="1600" b="0" i="1" smtClean="0">
                          <a:latin typeface="Cambria Math" panose="02040503050406030204" pitchFamily="18" charset="0"/>
                        </a:rPr>
                        <m:t>𝑝</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𝑛𝑝</m:t>
                          </m:r>
                        </m:e>
                        <m:sup>
                          <m:r>
                            <a:rPr lang="en-US" sz="1600" b="0" i="1" smtClean="0">
                              <a:latin typeface="Cambria Math" panose="02040503050406030204" pitchFamily="18" charset="0"/>
                            </a:rPr>
                            <m:t>2</m:t>
                          </m:r>
                        </m:sup>
                      </m:sSup>
                    </m:oMath>
                  </m:oMathPara>
                </a14:m>
                <a:endParaRPr lang="en-GB" sz="1600" dirty="0"/>
              </a:p>
            </p:txBody>
          </p:sp>
        </mc:Choice>
        <mc:Fallback xmlns="">
          <p:sp>
            <p:nvSpPr>
              <p:cNvPr id="36" name="TextBox 5">
                <a:extLst>
                  <a:ext uri="{FF2B5EF4-FFF2-40B4-BE49-F238E27FC236}">
                    <a16:creationId xmlns:a16="http://schemas.microsoft.com/office/drawing/2014/main" id="{002EE459-A18E-48DF-8F41-81D197B52C3F}"/>
                  </a:ext>
                </a:extLst>
              </p:cNvPr>
              <p:cNvSpPr txBox="1">
                <a:spLocks noRot="1" noChangeAspect="1" noMove="1" noResize="1" noEditPoints="1" noAdjustHandles="1" noChangeArrowheads="1" noChangeShapeType="1" noTextEdit="1"/>
              </p:cNvSpPr>
              <p:nvPr/>
            </p:nvSpPr>
            <p:spPr>
              <a:xfrm>
                <a:off x="4280939" y="4984557"/>
                <a:ext cx="1560568" cy="246221"/>
              </a:xfrm>
              <a:prstGeom prst="rect">
                <a:avLst/>
              </a:prstGeom>
              <a:blipFill>
                <a:blip r:embed="rId15"/>
                <a:stretch>
                  <a:fillRect t="-25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5">
                <a:extLst>
                  <a:ext uri="{FF2B5EF4-FFF2-40B4-BE49-F238E27FC236}">
                    <a16:creationId xmlns:a16="http://schemas.microsoft.com/office/drawing/2014/main" id="{28A697CC-BA12-4753-8A49-0DBF62B513D9}"/>
                  </a:ext>
                </a:extLst>
              </p:cNvPr>
              <p:cNvSpPr txBox="1"/>
              <p:nvPr/>
            </p:nvSpPr>
            <p:spPr>
              <a:xfrm>
                <a:off x="4422982" y="6049877"/>
                <a:ext cx="1560568" cy="3095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37" name="TextBox 5">
                <a:extLst>
                  <a:ext uri="{FF2B5EF4-FFF2-40B4-BE49-F238E27FC236}">
                    <a16:creationId xmlns:a16="http://schemas.microsoft.com/office/drawing/2014/main" id="{28A697CC-BA12-4753-8A49-0DBF62B513D9}"/>
                  </a:ext>
                </a:extLst>
              </p:cNvPr>
              <p:cNvSpPr txBox="1">
                <a:spLocks noRot="1" noChangeAspect="1" noMove="1" noResize="1" noEditPoints="1" noAdjustHandles="1" noChangeArrowheads="1" noChangeShapeType="1" noTextEdit="1"/>
              </p:cNvSpPr>
              <p:nvPr/>
            </p:nvSpPr>
            <p:spPr>
              <a:xfrm>
                <a:off x="4422982" y="6049877"/>
                <a:ext cx="1560568" cy="309508"/>
              </a:xfrm>
              <a:prstGeom prst="rect">
                <a:avLst/>
              </a:prstGeom>
              <a:blipFill>
                <a:blip r:embed="rId16"/>
                <a:stretch>
                  <a:fillRect r="-1172" b="-19608"/>
                </a:stretch>
              </a:blipFill>
            </p:spPr>
            <p:txBody>
              <a:bodyPr/>
              <a:lstStyle/>
              <a:p>
                <a:r>
                  <a:rPr lang="en-GB">
                    <a:noFill/>
                  </a:rPr>
                  <a:t> </a:t>
                </a:r>
              </a:p>
            </p:txBody>
          </p:sp>
        </mc:Fallback>
      </mc:AlternateContent>
      <p:sp>
        <p:nvSpPr>
          <p:cNvPr id="38" name="円弧 37">
            <a:extLst>
              <a:ext uri="{FF2B5EF4-FFF2-40B4-BE49-F238E27FC236}">
                <a16:creationId xmlns:a16="http://schemas.microsoft.com/office/drawing/2014/main" id="{E3887252-79A6-4073-A137-C04E37ABB571}"/>
              </a:ext>
            </a:extLst>
          </p:cNvPr>
          <p:cNvSpPr/>
          <p:nvPr/>
        </p:nvSpPr>
        <p:spPr>
          <a:xfrm>
            <a:off x="7090094" y="2618913"/>
            <a:ext cx="287250" cy="76496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円弧 38">
            <a:extLst>
              <a:ext uri="{FF2B5EF4-FFF2-40B4-BE49-F238E27FC236}">
                <a16:creationId xmlns:a16="http://schemas.microsoft.com/office/drawing/2014/main" id="{340F1F71-8E05-4652-9A9D-1E89690E10D4}"/>
              </a:ext>
            </a:extLst>
          </p:cNvPr>
          <p:cNvSpPr/>
          <p:nvPr/>
        </p:nvSpPr>
        <p:spPr>
          <a:xfrm>
            <a:off x="7180350" y="3400148"/>
            <a:ext cx="232504" cy="606642"/>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円弧 40">
            <a:extLst>
              <a:ext uri="{FF2B5EF4-FFF2-40B4-BE49-F238E27FC236}">
                <a16:creationId xmlns:a16="http://schemas.microsoft.com/office/drawing/2014/main" id="{8D43D83E-F065-4DCA-95A9-C7FF98F916FC}"/>
              </a:ext>
            </a:extLst>
          </p:cNvPr>
          <p:cNvSpPr/>
          <p:nvPr/>
        </p:nvSpPr>
        <p:spPr>
          <a:xfrm>
            <a:off x="7323872" y="3978677"/>
            <a:ext cx="232504" cy="606642"/>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円弧 41">
            <a:extLst>
              <a:ext uri="{FF2B5EF4-FFF2-40B4-BE49-F238E27FC236}">
                <a16:creationId xmlns:a16="http://schemas.microsoft.com/office/drawing/2014/main" id="{5F5056E2-C451-49B8-BEAC-B8121FE928F8}"/>
              </a:ext>
            </a:extLst>
          </p:cNvPr>
          <p:cNvSpPr/>
          <p:nvPr/>
        </p:nvSpPr>
        <p:spPr>
          <a:xfrm>
            <a:off x="7138920" y="4592716"/>
            <a:ext cx="238424" cy="56521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円弧 42">
            <a:extLst>
              <a:ext uri="{FF2B5EF4-FFF2-40B4-BE49-F238E27FC236}">
                <a16:creationId xmlns:a16="http://schemas.microsoft.com/office/drawing/2014/main" id="{88DE69E3-9571-434E-8C6D-B5DF839069FB}"/>
              </a:ext>
            </a:extLst>
          </p:cNvPr>
          <p:cNvSpPr/>
          <p:nvPr/>
        </p:nvSpPr>
        <p:spPr>
          <a:xfrm>
            <a:off x="5870893" y="5126856"/>
            <a:ext cx="238424" cy="56521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BBB3DD10-3F07-48F6-8B87-FDE5D2184CDF}"/>
                  </a:ext>
                </a:extLst>
              </p:cNvPr>
              <p:cNvSpPr txBox="1"/>
              <p:nvPr/>
            </p:nvSpPr>
            <p:spPr>
              <a:xfrm>
                <a:off x="7238639" y="2567934"/>
                <a:ext cx="2003015" cy="830997"/>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Now we can replace the expected value of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𝑥</m:t>
                        </m:r>
                      </m:e>
                      <m:sup>
                        <m:r>
                          <a:rPr lang="en-US" sz="1200" b="0" i="1" smtClean="0">
                            <a:solidFill>
                              <a:srgbClr val="FF0000"/>
                            </a:solidFill>
                            <a:latin typeface="Cambria Math" panose="02040503050406030204" pitchFamily="18" charset="0"/>
                          </a:rPr>
                          <m:t>2</m:t>
                        </m:r>
                      </m:sup>
                    </m:sSup>
                  </m:oMath>
                </a14:m>
                <a:r>
                  <a:rPr lang="en-GB" sz="1200" dirty="0">
                    <a:solidFill>
                      <a:srgbClr val="FF0000"/>
                    </a:solidFill>
                    <a:latin typeface="Comic Sans MS" panose="030F0702030302020204" pitchFamily="66" charset="0"/>
                  </a:rPr>
                  <a:t> with the expression we found…</a:t>
                </a:r>
              </a:p>
            </p:txBody>
          </p:sp>
        </mc:Choice>
        <mc:Fallback xmlns="">
          <p:sp>
            <p:nvSpPr>
              <p:cNvPr id="44" name="テキスト ボックス 43">
                <a:extLst>
                  <a:ext uri="{FF2B5EF4-FFF2-40B4-BE49-F238E27FC236}">
                    <a16:creationId xmlns:a16="http://schemas.microsoft.com/office/drawing/2014/main" id="{BBB3DD10-3F07-48F6-8B87-FDE5D2184CDF}"/>
                  </a:ext>
                </a:extLst>
              </p:cNvPr>
              <p:cNvSpPr txBox="1">
                <a:spLocks noRot="1" noChangeAspect="1" noMove="1" noResize="1" noEditPoints="1" noAdjustHandles="1" noChangeArrowheads="1" noChangeShapeType="1" noTextEdit="1"/>
              </p:cNvSpPr>
              <p:nvPr/>
            </p:nvSpPr>
            <p:spPr>
              <a:xfrm>
                <a:off x="7238639" y="2567934"/>
                <a:ext cx="2003015" cy="830997"/>
              </a:xfrm>
              <a:prstGeom prst="rect">
                <a:avLst/>
              </a:prstGeom>
              <a:blipFill>
                <a:blip r:embed="rId17"/>
                <a:stretch>
                  <a:fillRect b="-4380"/>
                </a:stretch>
              </a:blipFill>
            </p:spPr>
            <p:txBody>
              <a:bodyPr/>
              <a:lstStyle/>
              <a:p>
                <a:r>
                  <a:rPr lang="en-GB">
                    <a:noFill/>
                  </a:rPr>
                  <a:t> </a:t>
                </a:r>
              </a:p>
            </p:txBody>
          </p:sp>
        </mc:Fallback>
      </mc:AlternateContent>
      <p:sp>
        <p:nvSpPr>
          <p:cNvPr id="45" name="テキスト ボックス 44">
            <a:extLst>
              <a:ext uri="{FF2B5EF4-FFF2-40B4-BE49-F238E27FC236}">
                <a16:creationId xmlns:a16="http://schemas.microsoft.com/office/drawing/2014/main" id="{BE3C8125-62D8-4633-B230-AF89D44ED766}"/>
              </a:ext>
            </a:extLst>
          </p:cNvPr>
          <p:cNvSpPr txBox="1"/>
          <p:nvPr/>
        </p:nvSpPr>
        <p:spPr>
          <a:xfrm>
            <a:off x="7354050" y="3420189"/>
            <a:ext cx="1239536"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the inner bracket</a:t>
            </a:r>
            <a:endParaRPr lang="en-GB" sz="1200" dirty="0">
              <a:solidFill>
                <a:srgbClr val="FF0000"/>
              </a:solidFill>
              <a:latin typeface="Comic Sans MS" panose="030F0702030302020204" pitchFamily="66" charset="0"/>
            </a:endParaRPr>
          </a:p>
        </p:txBody>
      </p:sp>
      <p:sp>
        <p:nvSpPr>
          <p:cNvPr id="46" name="テキスト ボックス 45">
            <a:extLst>
              <a:ext uri="{FF2B5EF4-FFF2-40B4-BE49-F238E27FC236}">
                <a16:creationId xmlns:a16="http://schemas.microsoft.com/office/drawing/2014/main" id="{0B0FDFE3-3FB3-4833-BA6C-2731C14436B0}"/>
              </a:ext>
            </a:extLst>
          </p:cNvPr>
          <p:cNvSpPr txBox="1"/>
          <p:nvPr/>
        </p:nvSpPr>
        <p:spPr>
          <a:xfrm>
            <a:off x="7460582" y="4041626"/>
            <a:ext cx="1381578"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Multiply the square bracket</a:t>
            </a:r>
            <a:endParaRPr lang="en-GB" sz="1200" dirty="0">
              <a:solidFill>
                <a:srgbClr val="FF0000"/>
              </a:solidFill>
              <a:latin typeface="Comic Sans MS" panose="030F0702030302020204" pitchFamily="66" charset="0"/>
            </a:endParaRPr>
          </a:p>
        </p:txBody>
      </p:sp>
      <p:sp>
        <p:nvSpPr>
          <p:cNvPr id="47" name="テキスト ボックス 46">
            <a:extLst>
              <a:ext uri="{FF2B5EF4-FFF2-40B4-BE49-F238E27FC236}">
                <a16:creationId xmlns:a16="http://schemas.microsoft.com/office/drawing/2014/main" id="{3E7EB0B8-C6AE-40A6-B863-A60555057C17}"/>
              </a:ext>
            </a:extLst>
          </p:cNvPr>
          <p:cNvSpPr txBox="1"/>
          <p:nvPr/>
        </p:nvSpPr>
        <p:spPr>
          <a:xfrm>
            <a:off x="7345172" y="4734084"/>
            <a:ext cx="804529"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Simplify</a:t>
            </a:r>
            <a:endParaRPr lang="en-GB" sz="1200" dirty="0">
              <a:solidFill>
                <a:srgbClr val="FF0000"/>
              </a:solidFill>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8D79EBB5-9E26-4F0C-9864-228E860938DE}"/>
              </a:ext>
            </a:extLst>
          </p:cNvPr>
          <p:cNvSpPr txBox="1"/>
          <p:nvPr/>
        </p:nvSpPr>
        <p:spPr>
          <a:xfrm>
            <a:off x="6066787" y="5284500"/>
            <a:ext cx="919939" cy="276999"/>
          </a:xfrm>
          <a:prstGeom prst="rect">
            <a:avLst/>
          </a:prstGeom>
          <a:noFill/>
        </p:spPr>
        <p:txBody>
          <a:bodyPr wrap="square" rtlCol="0">
            <a:spAutoFit/>
          </a:bodyPr>
          <a:lstStyle/>
          <a:p>
            <a:pPr algn="ctr"/>
            <a:r>
              <a:rPr lang="en-US" sz="1200" dirty="0" err="1">
                <a:solidFill>
                  <a:srgbClr val="FF0000"/>
                </a:solidFill>
                <a:latin typeface="Comic Sans MS" panose="030F0702030302020204" pitchFamily="66" charset="0"/>
              </a:rPr>
              <a:t>Factorise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9" name="TextBox 5">
                <a:extLst>
                  <a:ext uri="{FF2B5EF4-FFF2-40B4-BE49-F238E27FC236}">
                    <a16:creationId xmlns:a16="http://schemas.microsoft.com/office/drawing/2014/main" id="{8DBDE52B-36F3-4A1B-8DE7-C41030CB23CE}"/>
                  </a:ext>
                </a:extLst>
              </p:cNvPr>
              <p:cNvSpPr txBox="1"/>
              <p:nvPr/>
            </p:nvSpPr>
            <p:spPr>
              <a:xfrm>
                <a:off x="4325328" y="5543849"/>
                <a:ext cx="15605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𝜎</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r>
                        <a:rPr lang="en-US" sz="1600" i="1" smtClean="0">
                          <a:latin typeface="Cambria Math" panose="02040503050406030204" pitchFamily="18" charset="0"/>
                        </a:rPr>
                        <m:t>𝑛</m:t>
                      </m:r>
                      <m:r>
                        <a:rPr lang="en-US" sz="1600" b="0" i="1" smtClean="0">
                          <a:latin typeface="Cambria Math" panose="02040503050406030204" pitchFamily="18" charset="0"/>
                        </a:rPr>
                        <m:t>𝑝</m:t>
                      </m:r>
                      <m:r>
                        <a:rPr lang="en-US" sz="1600" b="0" i="1" smtClean="0">
                          <a:latin typeface="Cambria Math" panose="02040503050406030204" pitchFamily="18" charset="0"/>
                        </a:rPr>
                        <m:t>(1−</m:t>
                      </m:r>
                      <m:r>
                        <a:rPr lang="en-US" sz="1600" b="0" i="1" smtClean="0">
                          <a:latin typeface="Cambria Math" panose="02040503050406030204" pitchFamily="18" charset="0"/>
                        </a:rPr>
                        <m:t>𝑝</m:t>
                      </m:r>
                      <m:r>
                        <a:rPr lang="en-US" sz="1600" b="0" i="1" smtClean="0">
                          <a:latin typeface="Cambria Math" panose="02040503050406030204" pitchFamily="18" charset="0"/>
                        </a:rPr>
                        <m:t>)</m:t>
                      </m:r>
                    </m:oMath>
                  </m:oMathPara>
                </a14:m>
                <a:endParaRPr lang="en-GB" sz="1600" dirty="0"/>
              </a:p>
            </p:txBody>
          </p:sp>
        </mc:Choice>
        <mc:Fallback xmlns="">
          <p:sp>
            <p:nvSpPr>
              <p:cNvPr id="49" name="TextBox 5">
                <a:extLst>
                  <a:ext uri="{FF2B5EF4-FFF2-40B4-BE49-F238E27FC236}">
                    <a16:creationId xmlns:a16="http://schemas.microsoft.com/office/drawing/2014/main" id="{8DBDE52B-36F3-4A1B-8DE7-C41030CB23CE}"/>
                  </a:ext>
                </a:extLst>
              </p:cNvPr>
              <p:cNvSpPr txBox="1">
                <a:spLocks noRot="1" noChangeAspect="1" noMove="1" noResize="1" noEditPoints="1" noAdjustHandles="1" noChangeArrowheads="1" noChangeShapeType="1" noTextEdit="1"/>
              </p:cNvSpPr>
              <p:nvPr/>
            </p:nvSpPr>
            <p:spPr>
              <a:xfrm>
                <a:off x="4325328" y="5543849"/>
                <a:ext cx="1560568" cy="246221"/>
              </a:xfrm>
              <a:prstGeom prst="rect">
                <a:avLst/>
              </a:prstGeom>
              <a:blipFill>
                <a:blip r:embed="rId18"/>
                <a:stretch>
                  <a:fillRect b="-31707"/>
                </a:stretch>
              </a:blipFill>
            </p:spPr>
            <p:txBody>
              <a:bodyPr/>
              <a:lstStyle/>
              <a:p>
                <a:r>
                  <a:rPr lang="en-GB">
                    <a:noFill/>
                  </a:rPr>
                  <a:t> </a:t>
                </a:r>
              </a:p>
            </p:txBody>
          </p:sp>
        </mc:Fallback>
      </mc:AlternateContent>
      <p:sp>
        <p:nvSpPr>
          <p:cNvPr id="50" name="円弧 49">
            <a:extLst>
              <a:ext uri="{FF2B5EF4-FFF2-40B4-BE49-F238E27FC236}">
                <a16:creationId xmlns:a16="http://schemas.microsoft.com/office/drawing/2014/main" id="{A18DC69C-30CD-415B-98D2-001334989566}"/>
              </a:ext>
            </a:extLst>
          </p:cNvPr>
          <p:cNvSpPr/>
          <p:nvPr/>
        </p:nvSpPr>
        <p:spPr>
          <a:xfrm>
            <a:off x="5881251" y="5705385"/>
            <a:ext cx="238424" cy="56521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テキスト ボックス 50">
            <a:extLst>
              <a:ext uri="{FF2B5EF4-FFF2-40B4-BE49-F238E27FC236}">
                <a16:creationId xmlns:a16="http://schemas.microsoft.com/office/drawing/2014/main" id="{E9A3F51E-45B7-4158-B526-F8E0DA656078}"/>
              </a:ext>
            </a:extLst>
          </p:cNvPr>
          <p:cNvSpPr txBox="1"/>
          <p:nvPr/>
        </p:nvSpPr>
        <p:spPr>
          <a:xfrm>
            <a:off x="6077145" y="5863029"/>
            <a:ext cx="1087135"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Square root</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19"/>
                <a:stretch>
                  <a:fillRect l="-2101" r="-5042" b="-19231"/>
                </a:stretch>
              </a:blipFill>
              <a:ln w="25400">
                <a:solidFill>
                  <a:schemeClr val="tx1"/>
                </a:solidFill>
              </a:ln>
            </p:spPr>
            <p:txBody>
              <a:bodyPr/>
              <a:lstStyle/>
              <a:p>
                <a:r>
                  <a:rPr lang="en-GB">
                    <a:noFill/>
                  </a:rPr>
                  <a:t> </a:t>
                </a:r>
              </a:p>
            </p:txBody>
          </p:sp>
        </mc:Fallback>
      </mc:AlternateContent>
      <p:sp>
        <p:nvSpPr>
          <p:cNvPr id="53" name="正方形/長方形 52">
            <a:extLst>
              <a:ext uri="{FF2B5EF4-FFF2-40B4-BE49-F238E27FC236}">
                <a16:creationId xmlns:a16="http://schemas.microsoft.com/office/drawing/2014/main" id="{B786EEF8-D202-4C29-9A77-34CBC69EB1E0}"/>
              </a:ext>
            </a:extLst>
          </p:cNvPr>
          <p:cNvSpPr/>
          <p:nvPr/>
        </p:nvSpPr>
        <p:spPr>
          <a:xfrm>
            <a:off x="4903096" y="2363494"/>
            <a:ext cx="450139" cy="57501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正方形/長方形 53">
            <a:extLst>
              <a:ext uri="{FF2B5EF4-FFF2-40B4-BE49-F238E27FC236}">
                <a16:creationId xmlns:a16="http://schemas.microsoft.com/office/drawing/2014/main" id="{7FF01FCD-3EA2-415E-B8E6-27D4057FD4CF}"/>
              </a:ext>
            </a:extLst>
          </p:cNvPr>
          <p:cNvSpPr/>
          <p:nvPr/>
        </p:nvSpPr>
        <p:spPr>
          <a:xfrm>
            <a:off x="4904575" y="3172843"/>
            <a:ext cx="1531736" cy="38710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520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linds(horizont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linds(horizont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blinds(horizont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54"/>
                                        </p:tgtEl>
                                      </p:cBhvr>
                                    </p:animEffect>
                                    <p:set>
                                      <p:cBhvr>
                                        <p:cTn id="70" dur="1" fill="hold">
                                          <p:stCondLst>
                                            <p:cond delay="499"/>
                                          </p:stCondLst>
                                        </p:cTn>
                                        <p:tgtEl>
                                          <p:spTgt spid="5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linds(horizontal)">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linds(horizontal)">
                                      <p:cBhvr>
                                        <p:cTn id="90" dur="5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blinds(horizontal)">
                                      <p:cBhvr>
                                        <p:cTn id="95" dur="500"/>
                                        <p:tgtEl>
                                          <p:spTgt spid="46"/>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blinds(horizontal)">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linds(horizontal)">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blinds(horizontal)">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linds(horizontal)">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blinds(horizontal)">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blinds(horizontal)">
                                      <p:cBhvr>
                                        <p:cTn id="125" dur="500"/>
                                        <p:tgtEl>
                                          <p:spTgt spid="48"/>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blinds(horizontal)">
                                      <p:cBhvr>
                                        <p:cTn id="130" dur="500"/>
                                        <p:tgtEl>
                                          <p:spTgt spid="49"/>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blinds(horizontal)">
                                      <p:cBhvr>
                                        <p:cTn id="135" dur="500"/>
                                        <p:tgtEl>
                                          <p:spTgt spid="50"/>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blinds(horizontal)">
                                      <p:cBhvr>
                                        <p:cTn id="140" dur="500"/>
                                        <p:tgtEl>
                                          <p:spTgt spid="51"/>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blinds(horizontal)">
                                      <p:cBhvr>
                                        <p:cTn id="145" dur="500"/>
                                        <p:tgtEl>
                                          <p:spTgt spid="37"/>
                                        </p:tgtEl>
                                      </p:cBhvr>
                                    </p:animEffec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grpId="0" nodeType="click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blinds(horizontal)">
                                      <p:cBhvr>
                                        <p:cTn id="1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6" grpId="0"/>
      <p:bldP spid="29" grpId="0"/>
      <p:bldP spid="30" grpId="0"/>
      <p:bldP spid="31" grpId="0"/>
      <p:bldP spid="34" grpId="0"/>
      <p:bldP spid="36" grpId="0"/>
      <p:bldP spid="37" grpId="0"/>
      <p:bldP spid="38" grpId="0" animBg="1"/>
      <p:bldP spid="39" grpId="0" animBg="1"/>
      <p:bldP spid="41" grpId="0" animBg="1"/>
      <p:bldP spid="42" grpId="0" animBg="1"/>
      <p:bldP spid="43" grpId="0" animBg="1"/>
      <p:bldP spid="44" grpId="0"/>
      <p:bldP spid="45" grpId="0"/>
      <p:bldP spid="46" grpId="0"/>
      <p:bldP spid="47" grpId="0"/>
      <p:bldP spid="48" grpId="0"/>
      <p:bldP spid="49" grpId="0"/>
      <p:bldP spid="50" grpId="0" animBg="1"/>
      <p:bldP spid="51" grpId="0"/>
      <p:bldP spid="52" grpId="0" animBg="1"/>
      <p:bldP spid="53" grpId="0" animBg="1"/>
      <p:bldP spid="53" grpId="1" animBg="1"/>
      <p:bldP spid="54" grpId="0" animBg="1"/>
      <p:bldP spid="5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 biased coin has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𝐻𝑒𝑎𝑑</m:t>
                        </m:r>
                      </m:e>
                    </m:d>
                    <m:r>
                      <a:rPr lang="en-US" sz="1600" b="0" i="1" smtClean="0">
                        <a:latin typeface="Cambria Math" panose="02040503050406030204" pitchFamily="18" charset="0"/>
                      </a:rPr>
                      <m:t>=0.53</m:t>
                    </m:r>
                  </m:oMath>
                </a14:m>
                <a:r>
                  <a:rPr lang="en-US" sz="1600" dirty="0">
                    <a:latin typeface="Comic Sans MS" panose="030F0702030302020204" pitchFamily="66" charset="0"/>
                  </a:rPr>
                  <a:t>. The coin is tossed 100 times and the number of heads, X, is recorded.</a:t>
                </a:r>
              </a:p>
              <a:p>
                <a:pPr marL="0" indent="0" algn="ctr">
                  <a:buNone/>
                </a:pPr>
                <a:endParaRPr lang="en-US" sz="1600" dirty="0">
                  <a:latin typeface="Comic Sans MS" panose="030F0702030302020204" pitchFamily="66" charset="0"/>
                </a:endParaRPr>
              </a:p>
              <a:p>
                <a:pPr marL="342900" indent="-342900" algn="ctr">
                  <a:buAutoNum type="alphaLcParenR"/>
                </a:pPr>
                <a:r>
                  <a:rPr lang="en-US" sz="1600" dirty="0">
                    <a:latin typeface="Comic Sans MS" panose="030F0702030302020204" pitchFamily="66" charset="0"/>
                  </a:rPr>
                  <a:t>Write down a binomial model for </a:t>
                </a:r>
                <a14:m>
                  <m:oMath xmlns:m="http://schemas.openxmlformats.org/officeDocument/2006/math">
                    <m:r>
                      <a:rPr lang="en-US" sz="1600" i="1" dirty="0" smtClean="0">
                        <a:latin typeface="Cambria Math" panose="02040503050406030204" pitchFamily="18" charset="0"/>
                      </a:rPr>
                      <m:t>𝑋</m:t>
                    </m:r>
                  </m:oMath>
                </a14:m>
                <a:endParaRPr lang="en-US" sz="1600" dirty="0">
                  <a:latin typeface="Comic Sans MS" panose="030F0702030302020204" pitchFamily="66" charset="0"/>
                </a:endParaRPr>
              </a:p>
              <a:p>
                <a:pPr marL="342900" indent="-342900" algn="ctr">
                  <a:buAutoNum type="alphaLcParenR"/>
                </a:pPr>
                <a:endParaRPr lang="en-US" sz="1600" dirty="0">
                  <a:latin typeface="Comic Sans MS" panose="030F0702030302020204" pitchFamily="66" charset="0"/>
                </a:endParaRPr>
              </a:p>
              <a:p>
                <a:pPr marL="342900" indent="-342900" algn="ctr">
                  <a:buAutoNum type="alphaLcParenR"/>
                </a:pPr>
                <a:r>
                  <a:rPr lang="en-US" sz="1600" dirty="0">
                    <a:latin typeface="Comic Sans MS" panose="030F0702030302020204" pitchFamily="66" charset="0"/>
                  </a:rPr>
                  <a:t>Explain why </a:t>
                </a:r>
                <a14:m>
                  <m:oMath xmlns:m="http://schemas.openxmlformats.org/officeDocument/2006/math">
                    <m:r>
                      <a:rPr lang="en-US" sz="1600" i="1" dirty="0" smtClean="0">
                        <a:latin typeface="Cambria Math" panose="02040503050406030204" pitchFamily="18" charset="0"/>
                      </a:rPr>
                      <m:t>𝑋</m:t>
                    </m:r>
                  </m:oMath>
                </a14:m>
                <a:r>
                  <a:rPr lang="en-US" sz="1600" dirty="0">
                    <a:latin typeface="Comic Sans MS" panose="030F0702030302020204" pitchFamily="66" charset="0"/>
                  </a:rPr>
                  <a:t> can be approximated using a normal distribution</a:t>
                </a:r>
              </a:p>
              <a:p>
                <a:pPr marL="342900" indent="-342900" algn="ctr">
                  <a:buAutoNum type="alphaLcParenR"/>
                </a:pPr>
                <a:endParaRPr lang="en-US" sz="1600" dirty="0">
                  <a:latin typeface="Comic Sans MS" panose="030F0702030302020204" pitchFamily="66" charset="0"/>
                </a:endParaRPr>
              </a:p>
              <a:p>
                <a:pPr marL="342900" indent="-342900" algn="ctr">
                  <a:buAutoNum type="alphaLcParenR"/>
                </a:pPr>
                <a:r>
                  <a:rPr lang="en-US" sz="1600" dirty="0">
                    <a:latin typeface="Comic Sans MS" panose="030F0702030302020204" pitchFamily="66" charset="0"/>
                  </a:rPr>
                  <a:t>Find the values of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a:latin typeface="Comic Sans MS" panose="030F0702030302020204" pitchFamily="66" charset="0"/>
                  </a:rPr>
                  <a:t> and </a:t>
                </a:r>
                <a14:m>
                  <m:oMath xmlns:m="http://schemas.openxmlformats.org/officeDocument/2006/math">
                    <m:r>
                      <a:rPr lang="en-US" sz="1600" i="1" smtClean="0">
                        <a:latin typeface="Cambria Math" panose="02040503050406030204" pitchFamily="18" charset="0"/>
                        <a:ea typeface="Cambria Math" panose="02040503050406030204" pitchFamily="18" charset="0"/>
                      </a:rPr>
                      <m:t>𝜎</m:t>
                    </m:r>
                  </m:oMath>
                </a14:m>
                <a:r>
                  <a:rPr lang="en-US" sz="1600" dirty="0">
                    <a:latin typeface="Comic Sans MS" panose="030F0702030302020204" pitchFamily="66" charset="0"/>
                  </a:rPr>
                  <a:t> in this approximation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3"/>
                <a:stretch>
                  <a:fillRect l="-948" t="-735" r="-2370"/>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4"/>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5"/>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6"/>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7"/>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B3F75808-4BDE-40C6-BCDE-F8B93BC54456}"/>
                  </a:ext>
                </a:extLst>
              </p:cNvPr>
              <p:cNvSpPr txBox="1"/>
              <p:nvPr/>
            </p:nvSpPr>
            <p:spPr>
              <a:xfrm>
                <a:off x="1305018" y="3870664"/>
                <a:ext cx="16058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𝑋</m:t>
                      </m:r>
                      <m:r>
                        <a:rPr lang="en-US" sz="1600" b="0" i="1" smtClean="0">
                          <a:solidFill>
                            <a:srgbClr val="FF0000"/>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𝐵</m:t>
                      </m:r>
                      <m:r>
                        <a:rPr lang="en-US" sz="1600" b="0" i="1" smtClean="0">
                          <a:solidFill>
                            <a:srgbClr val="FF0000"/>
                          </a:solidFill>
                          <a:latin typeface="Cambria Math" panose="02040503050406030204" pitchFamily="18" charset="0"/>
                          <a:ea typeface="Cambria Math" panose="02040503050406030204" pitchFamily="18" charset="0"/>
                        </a:rPr>
                        <m:t>(100,0.53)</m:t>
                      </m:r>
                    </m:oMath>
                  </m:oMathPara>
                </a14:m>
                <a:endParaRPr lang="en-GB" sz="1600" dirty="0">
                  <a:solidFill>
                    <a:srgbClr val="FF0000"/>
                  </a:solidFill>
                  <a:latin typeface="Comic Sans MS" panose="030F0702030302020204" pitchFamily="66" charset="0"/>
                </a:endParaRPr>
              </a:p>
            </p:txBody>
          </p:sp>
        </mc:Choice>
        <mc:Fallback xmlns="">
          <p:sp>
            <p:nvSpPr>
              <p:cNvPr id="5" name="テキスト ボックス 4">
                <a:extLst>
                  <a:ext uri="{FF2B5EF4-FFF2-40B4-BE49-F238E27FC236}">
                    <a16:creationId xmlns:a16="http://schemas.microsoft.com/office/drawing/2014/main" id="{B3F75808-4BDE-40C6-BCDE-F8B93BC54456}"/>
                  </a:ext>
                </a:extLst>
              </p:cNvPr>
              <p:cNvSpPr txBox="1">
                <a:spLocks noRot="1" noChangeAspect="1" noMove="1" noResize="1" noEditPoints="1" noAdjustHandles="1" noChangeArrowheads="1" noChangeShapeType="1" noTextEdit="1"/>
              </p:cNvSpPr>
              <p:nvPr/>
            </p:nvSpPr>
            <p:spPr>
              <a:xfrm>
                <a:off x="1305018" y="3870664"/>
                <a:ext cx="1605824" cy="338554"/>
              </a:xfrm>
              <a:prstGeom prst="rect">
                <a:avLst/>
              </a:prstGeom>
              <a:blipFill>
                <a:blip r:embed="rId8"/>
                <a:stretch>
                  <a:fillRect b="-1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CC3DA1D4-4743-43F2-8C9F-CC3CCA67818D}"/>
                  </a:ext>
                </a:extLst>
              </p:cNvPr>
              <p:cNvSpPr txBox="1"/>
              <p:nvPr/>
            </p:nvSpPr>
            <p:spPr>
              <a:xfrm>
                <a:off x="248575" y="4776186"/>
                <a:ext cx="3591048" cy="338554"/>
              </a:xfrm>
              <a:prstGeom prst="rect">
                <a:avLst/>
              </a:prstGeom>
              <a:noFill/>
            </p:spPr>
            <p:txBody>
              <a:bodyPr wrap="none" rtlCol="0">
                <a:spAutoFit/>
              </a:bodyPr>
              <a:lstStyle/>
              <a:p>
                <a:r>
                  <a:rPr lang="en-US" sz="1600" dirty="0">
                    <a:solidFill>
                      <a:srgbClr val="FF0000"/>
                    </a:solidFill>
                    <a:latin typeface="Comic Sans MS" panose="030F0702030302020204" pitchFamily="66" charset="0"/>
                  </a:rPr>
                  <a:t>Since </a:t>
                </a:r>
                <a14:m>
                  <m:oMath xmlns:m="http://schemas.openxmlformats.org/officeDocument/2006/math">
                    <m:r>
                      <a:rPr lang="en-US" sz="1600" i="1" dirty="0" smtClean="0">
                        <a:solidFill>
                          <a:srgbClr val="FF0000"/>
                        </a:solidFill>
                        <a:latin typeface="Cambria Math" panose="02040503050406030204" pitchFamily="18" charset="0"/>
                      </a:rPr>
                      <m:t>𝑛</m:t>
                    </m:r>
                  </m:oMath>
                </a14:m>
                <a:r>
                  <a:rPr lang="en-US" sz="1600" dirty="0">
                    <a:solidFill>
                      <a:srgbClr val="FF0000"/>
                    </a:solidFill>
                    <a:latin typeface="Comic Sans MS" panose="030F0702030302020204" pitchFamily="66" charset="0"/>
                  </a:rPr>
                  <a:t> is large and </a:t>
                </a:r>
                <a14:m>
                  <m:oMath xmlns:m="http://schemas.openxmlformats.org/officeDocument/2006/math">
                    <m:r>
                      <a:rPr lang="en-US" sz="1600" i="1" dirty="0" smtClean="0">
                        <a:solidFill>
                          <a:srgbClr val="FF0000"/>
                        </a:solidFill>
                        <a:latin typeface="Cambria Math" panose="02040503050406030204" pitchFamily="18" charset="0"/>
                      </a:rPr>
                      <m:t>𝑝</m:t>
                    </m:r>
                  </m:oMath>
                </a14:m>
                <a:r>
                  <a:rPr lang="en-US" sz="1600" dirty="0">
                    <a:solidFill>
                      <a:srgbClr val="FF0000"/>
                    </a:solidFill>
                    <a:latin typeface="Comic Sans MS" panose="030F0702030302020204" pitchFamily="66" charset="0"/>
                  </a:rPr>
                  <a:t> is close to 0.5</a:t>
                </a:r>
                <a:endParaRPr lang="en-GB" sz="1600" dirty="0">
                  <a:solidFill>
                    <a:srgbClr val="FF0000"/>
                  </a:solidFill>
                  <a:latin typeface="Comic Sans MS" panose="030F0702030302020204" pitchFamily="66" charset="0"/>
                </a:endParaRPr>
              </a:p>
            </p:txBody>
          </p:sp>
        </mc:Choice>
        <mc:Fallback xmlns="">
          <p:sp>
            <p:nvSpPr>
              <p:cNvPr id="40" name="テキスト ボックス 39">
                <a:extLst>
                  <a:ext uri="{FF2B5EF4-FFF2-40B4-BE49-F238E27FC236}">
                    <a16:creationId xmlns:a16="http://schemas.microsoft.com/office/drawing/2014/main" id="{CC3DA1D4-4743-43F2-8C9F-CC3CCA67818D}"/>
                  </a:ext>
                </a:extLst>
              </p:cNvPr>
              <p:cNvSpPr txBox="1">
                <a:spLocks noRot="1" noChangeAspect="1" noMove="1" noResize="1" noEditPoints="1" noAdjustHandles="1" noChangeArrowheads="1" noChangeShapeType="1" noTextEdit="1"/>
              </p:cNvSpPr>
              <p:nvPr/>
            </p:nvSpPr>
            <p:spPr>
              <a:xfrm>
                <a:off x="248575" y="4776186"/>
                <a:ext cx="3591048" cy="338554"/>
              </a:xfrm>
              <a:prstGeom prst="rect">
                <a:avLst/>
              </a:prstGeom>
              <a:blipFill>
                <a:blip r:embed="rId9"/>
                <a:stretch>
                  <a:fillRect l="-1019" t="-3571" r="-340" b="-232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E7A89FD6-D685-47EE-8B59-4CCC796F9BFF}"/>
                  </a:ext>
                </a:extLst>
              </p:cNvPr>
              <p:cNvSpPr txBox="1"/>
              <p:nvPr/>
            </p:nvSpPr>
            <p:spPr>
              <a:xfrm>
                <a:off x="4594606" y="1643849"/>
                <a:ext cx="751231"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55" name="テキスト ボックス 54">
                <a:extLst>
                  <a:ext uri="{FF2B5EF4-FFF2-40B4-BE49-F238E27FC236}">
                    <a16:creationId xmlns:a16="http://schemas.microsoft.com/office/drawing/2014/main" id="{E7A89FD6-D685-47EE-8B59-4CCC796F9BFF}"/>
                  </a:ext>
                </a:extLst>
              </p:cNvPr>
              <p:cNvSpPr txBox="1">
                <a:spLocks noRot="1" noChangeAspect="1" noMove="1" noResize="1" noEditPoints="1" noAdjustHandles="1" noChangeArrowheads="1" noChangeShapeType="1" noTextEdit="1"/>
              </p:cNvSpPr>
              <p:nvPr/>
            </p:nvSpPr>
            <p:spPr>
              <a:xfrm>
                <a:off x="4594606" y="1643849"/>
                <a:ext cx="751231" cy="276999"/>
              </a:xfrm>
              <a:prstGeom prst="rect">
                <a:avLst/>
              </a:prstGeom>
              <a:blipFill>
                <a:blip r:embed="rId10"/>
                <a:stretch>
                  <a:fillRect l="-7317" r="-7317" b="-26667"/>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C62E643B-45D4-4BE6-8C27-553962D173E5}"/>
                  </a:ext>
                </a:extLst>
              </p:cNvPr>
              <p:cNvSpPr txBox="1"/>
              <p:nvPr/>
            </p:nvSpPr>
            <p:spPr>
              <a:xfrm>
                <a:off x="4594606" y="2069977"/>
                <a:ext cx="1689373"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=(100)(0.53)</m:t>
                      </m:r>
                    </m:oMath>
                  </m:oMathPara>
                </a14:m>
                <a:endParaRPr lang="en-GB" dirty="0">
                  <a:solidFill>
                    <a:schemeClr val="tx1"/>
                  </a:solidFill>
                </a:endParaRPr>
              </a:p>
            </p:txBody>
          </p:sp>
        </mc:Choice>
        <mc:Fallback xmlns="">
          <p:sp>
            <p:nvSpPr>
              <p:cNvPr id="56" name="テキスト ボックス 55">
                <a:extLst>
                  <a:ext uri="{FF2B5EF4-FFF2-40B4-BE49-F238E27FC236}">
                    <a16:creationId xmlns:a16="http://schemas.microsoft.com/office/drawing/2014/main" id="{C62E643B-45D4-4BE6-8C27-553962D173E5}"/>
                  </a:ext>
                </a:extLst>
              </p:cNvPr>
              <p:cNvSpPr txBox="1">
                <a:spLocks noRot="1" noChangeAspect="1" noMove="1" noResize="1" noEditPoints="1" noAdjustHandles="1" noChangeArrowheads="1" noChangeShapeType="1" noTextEdit="1"/>
              </p:cNvSpPr>
              <p:nvPr/>
            </p:nvSpPr>
            <p:spPr>
              <a:xfrm>
                <a:off x="4594606" y="2069977"/>
                <a:ext cx="1689373" cy="276999"/>
              </a:xfrm>
              <a:prstGeom prst="rect">
                <a:avLst/>
              </a:prstGeom>
              <a:blipFill>
                <a:blip r:embed="rId11"/>
                <a:stretch>
                  <a:fillRect l="-2888" t="-4444" r="-4693" b="-35556"/>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8F386186-35FE-45A6-B491-44273B14A5F9}"/>
                  </a:ext>
                </a:extLst>
              </p:cNvPr>
              <p:cNvSpPr txBox="1"/>
              <p:nvPr/>
            </p:nvSpPr>
            <p:spPr>
              <a:xfrm>
                <a:off x="4594606" y="2513861"/>
                <a:ext cx="743602"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=53</m:t>
                      </m:r>
                    </m:oMath>
                  </m:oMathPara>
                </a14:m>
                <a:endParaRPr lang="en-GB" dirty="0">
                  <a:solidFill>
                    <a:schemeClr val="tx1"/>
                  </a:solidFill>
                </a:endParaRPr>
              </a:p>
            </p:txBody>
          </p:sp>
        </mc:Choice>
        <mc:Fallback xmlns="">
          <p:sp>
            <p:nvSpPr>
              <p:cNvPr id="57" name="テキスト ボックス 56">
                <a:extLst>
                  <a:ext uri="{FF2B5EF4-FFF2-40B4-BE49-F238E27FC236}">
                    <a16:creationId xmlns:a16="http://schemas.microsoft.com/office/drawing/2014/main" id="{8F386186-35FE-45A6-B491-44273B14A5F9}"/>
                  </a:ext>
                </a:extLst>
              </p:cNvPr>
              <p:cNvSpPr txBox="1">
                <a:spLocks noRot="1" noChangeAspect="1" noMove="1" noResize="1" noEditPoints="1" noAdjustHandles="1" noChangeArrowheads="1" noChangeShapeType="1" noTextEdit="1"/>
              </p:cNvSpPr>
              <p:nvPr/>
            </p:nvSpPr>
            <p:spPr>
              <a:xfrm>
                <a:off x="4594606" y="2513861"/>
                <a:ext cx="743602" cy="276999"/>
              </a:xfrm>
              <a:prstGeom prst="rect">
                <a:avLst/>
              </a:prstGeom>
              <a:blipFill>
                <a:blip r:embed="rId12"/>
                <a:stretch>
                  <a:fillRect l="-7377" r="-7377" b="-21739"/>
                </a:stretch>
              </a:blipFill>
              <a:ln w="25400">
                <a:noFill/>
              </a:ln>
            </p:spPr>
            <p:txBody>
              <a:bodyPr/>
              <a:lstStyle/>
              <a:p>
                <a:r>
                  <a:rPr lang="en-GB">
                    <a:noFill/>
                  </a:rPr>
                  <a:t> </a:t>
                </a:r>
              </a:p>
            </p:txBody>
          </p:sp>
        </mc:Fallback>
      </mc:AlternateContent>
      <p:sp>
        <p:nvSpPr>
          <p:cNvPr id="58" name="円弧 57">
            <a:extLst>
              <a:ext uri="{FF2B5EF4-FFF2-40B4-BE49-F238E27FC236}">
                <a16:creationId xmlns:a16="http://schemas.microsoft.com/office/drawing/2014/main" id="{29FF0F04-C295-4FFA-BEC1-0E9103C0075C}"/>
              </a:ext>
            </a:extLst>
          </p:cNvPr>
          <p:cNvSpPr/>
          <p:nvPr/>
        </p:nvSpPr>
        <p:spPr>
          <a:xfrm>
            <a:off x="6236358" y="1802166"/>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テキスト ボックス 58">
            <a:extLst>
              <a:ext uri="{FF2B5EF4-FFF2-40B4-BE49-F238E27FC236}">
                <a16:creationId xmlns:a16="http://schemas.microsoft.com/office/drawing/2014/main" id="{99868052-5ADB-49CD-B261-0C6B47FF5659}"/>
              </a:ext>
            </a:extLst>
          </p:cNvPr>
          <p:cNvSpPr txBox="1"/>
          <p:nvPr/>
        </p:nvSpPr>
        <p:spPr>
          <a:xfrm>
            <a:off x="6281333" y="1841445"/>
            <a:ext cx="1619794"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Sub in values</a:t>
            </a:r>
            <a:endParaRPr lang="en-GB" sz="1400" dirty="0">
              <a:solidFill>
                <a:srgbClr val="FF0000"/>
              </a:solidFill>
              <a:latin typeface="Comic Sans MS" panose="030F0702030302020204" pitchFamily="66" charset="0"/>
            </a:endParaRPr>
          </a:p>
        </p:txBody>
      </p:sp>
      <p:sp>
        <p:nvSpPr>
          <p:cNvPr id="60" name="円弧 59">
            <a:extLst>
              <a:ext uri="{FF2B5EF4-FFF2-40B4-BE49-F238E27FC236}">
                <a16:creationId xmlns:a16="http://schemas.microsoft.com/office/drawing/2014/main" id="{79B3DA27-5ACD-4409-8A60-789F0199C758}"/>
              </a:ext>
            </a:extLst>
          </p:cNvPr>
          <p:cNvSpPr/>
          <p:nvPr/>
        </p:nvSpPr>
        <p:spPr>
          <a:xfrm>
            <a:off x="6202327" y="2238652"/>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テキスト ボックス 60">
            <a:extLst>
              <a:ext uri="{FF2B5EF4-FFF2-40B4-BE49-F238E27FC236}">
                <a16:creationId xmlns:a16="http://schemas.microsoft.com/office/drawing/2014/main" id="{BC79D83F-885A-4B78-822A-B0412B490E77}"/>
              </a:ext>
            </a:extLst>
          </p:cNvPr>
          <p:cNvSpPr txBox="1"/>
          <p:nvPr/>
        </p:nvSpPr>
        <p:spPr>
          <a:xfrm>
            <a:off x="6423375" y="2311962"/>
            <a:ext cx="962846"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Calculate</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2" name="TextBox 5">
                <a:extLst>
                  <a:ext uri="{FF2B5EF4-FFF2-40B4-BE49-F238E27FC236}">
                    <a16:creationId xmlns:a16="http://schemas.microsoft.com/office/drawing/2014/main" id="{D7219293-7361-4F63-A042-D5FECBC3CF9E}"/>
                  </a:ext>
                </a:extLst>
              </p:cNvPr>
              <p:cNvSpPr txBox="1"/>
              <p:nvPr/>
            </p:nvSpPr>
            <p:spPr>
              <a:xfrm>
                <a:off x="4545367" y="3235653"/>
                <a:ext cx="1740023" cy="335413"/>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i="1">
                              <a:latin typeface="Cambria Math" panose="02040503050406030204" pitchFamily="18" charset="0"/>
                            </a:rPr>
                            <m:t>𝑛𝑝</m:t>
                          </m:r>
                          <m:r>
                            <a:rPr lang="en-US" i="1">
                              <a:latin typeface="Cambria Math" panose="02040503050406030204" pitchFamily="18" charset="0"/>
                            </a:rPr>
                            <m:t>(1−</m:t>
                          </m:r>
                          <m:r>
                            <a:rPr lang="en-US" i="1">
                              <a:latin typeface="Cambria Math" panose="02040503050406030204" pitchFamily="18" charset="0"/>
                            </a:rPr>
                            <m:t>𝑝</m:t>
                          </m:r>
                          <m:r>
                            <a:rPr lang="en-US" i="1">
                              <a:latin typeface="Cambria Math" panose="02040503050406030204" pitchFamily="18" charset="0"/>
                            </a:rPr>
                            <m:t>)</m:t>
                          </m:r>
                        </m:e>
                      </m:rad>
                    </m:oMath>
                  </m:oMathPara>
                </a14:m>
                <a:endParaRPr lang="en-GB" dirty="0"/>
              </a:p>
            </p:txBody>
          </p:sp>
        </mc:Choice>
        <mc:Fallback xmlns="">
          <p:sp>
            <p:nvSpPr>
              <p:cNvPr id="62" name="TextBox 5">
                <a:extLst>
                  <a:ext uri="{FF2B5EF4-FFF2-40B4-BE49-F238E27FC236}">
                    <a16:creationId xmlns:a16="http://schemas.microsoft.com/office/drawing/2014/main" id="{D7219293-7361-4F63-A042-D5FECBC3CF9E}"/>
                  </a:ext>
                </a:extLst>
              </p:cNvPr>
              <p:cNvSpPr txBox="1">
                <a:spLocks noRot="1" noChangeAspect="1" noMove="1" noResize="1" noEditPoints="1" noAdjustHandles="1" noChangeArrowheads="1" noChangeShapeType="1" noTextEdit="1"/>
              </p:cNvSpPr>
              <p:nvPr/>
            </p:nvSpPr>
            <p:spPr>
              <a:xfrm>
                <a:off x="4545367" y="3235653"/>
                <a:ext cx="1740023" cy="335413"/>
              </a:xfrm>
              <a:prstGeom prst="rect">
                <a:avLst/>
              </a:prstGeom>
              <a:blipFill>
                <a:blip r:embed="rId13"/>
                <a:stretch>
                  <a:fillRect r="-2105" b="-25455"/>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5">
                <a:extLst>
                  <a:ext uri="{FF2B5EF4-FFF2-40B4-BE49-F238E27FC236}">
                    <a16:creationId xmlns:a16="http://schemas.microsoft.com/office/drawing/2014/main" id="{A62EBABA-6684-414D-BB84-6FBC53E5E12A}"/>
                  </a:ext>
                </a:extLst>
              </p:cNvPr>
              <p:cNvSpPr txBox="1"/>
              <p:nvPr/>
            </p:nvSpPr>
            <p:spPr>
              <a:xfrm>
                <a:off x="4456590" y="4327606"/>
                <a:ext cx="1171853" cy="276999"/>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=4.99</m:t>
                      </m:r>
                    </m:oMath>
                  </m:oMathPara>
                </a14:m>
                <a:endParaRPr lang="en-GB" dirty="0"/>
              </a:p>
            </p:txBody>
          </p:sp>
        </mc:Choice>
        <mc:Fallback xmlns="">
          <p:sp>
            <p:nvSpPr>
              <p:cNvPr id="63" name="TextBox 5">
                <a:extLst>
                  <a:ext uri="{FF2B5EF4-FFF2-40B4-BE49-F238E27FC236}">
                    <a16:creationId xmlns:a16="http://schemas.microsoft.com/office/drawing/2014/main" id="{A62EBABA-6684-414D-BB84-6FBC53E5E12A}"/>
                  </a:ext>
                </a:extLst>
              </p:cNvPr>
              <p:cNvSpPr txBox="1">
                <a:spLocks noRot="1" noChangeAspect="1" noMove="1" noResize="1" noEditPoints="1" noAdjustHandles="1" noChangeArrowheads="1" noChangeShapeType="1" noTextEdit="1"/>
              </p:cNvSpPr>
              <p:nvPr/>
            </p:nvSpPr>
            <p:spPr>
              <a:xfrm>
                <a:off x="4456590" y="4327606"/>
                <a:ext cx="1171853" cy="276999"/>
              </a:xfrm>
              <a:prstGeom prst="rect">
                <a:avLst/>
              </a:prstGeom>
              <a:blipFill>
                <a:blip r:embed="rId14"/>
                <a:stretch>
                  <a:fillRect b="-6667"/>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5">
                <a:extLst>
                  <a:ext uri="{FF2B5EF4-FFF2-40B4-BE49-F238E27FC236}">
                    <a16:creationId xmlns:a16="http://schemas.microsoft.com/office/drawing/2014/main" id="{611BBE00-DCAF-46D4-9A4C-3473CCDB81B5}"/>
                  </a:ext>
                </a:extLst>
              </p:cNvPr>
              <p:cNvSpPr txBox="1"/>
              <p:nvPr/>
            </p:nvSpPr>
            <p:spPr>
              <a:xfrm>
                <a:off x="4536489" y="3750557"/>
                <a:ext cx="2982897" cy="335413"/>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(100)(0.53)</m:t>
                          </m:r>
                          <m:r>
                            <a:rPr lang="en-US" i="1">
                              <a:latin typeface="Cambria Math" panose="02040503050406030204" pitchFamily="18" charset="0"/>
                            </a:rPr>
                            <m:t>(1−</m:t>
                          </m:r>
                          <m:r>
                            <a:rPr lang="en-US" b="0" i="1" smtClean="0">
                              <a:latin typeface="Cambria Math" panose="02040503050406030204" pitchFamily="18" charset="0"/>
                            </a:rPr>
                            <m:t>0.53</m:t>
                          </m:r>
                          <m:r>
                            <a:rPr lang="en-US" i="1">
                              <a:latin typeface="Cambria Math" panose="02040503050406030204" pitchFamily="18" charset="0"/>
                            </a:rPr>
                            <m:t>)</m:t>
                          </m:r>
                        </m:e>
                      </m:rad>
                    </m:oMath>
                  </m:oMathPara>
                </a14:m>
                <a:endParaRPr lang="en-GB" dirty="0"/>
              </a:p>
            </p:txBody>
          </p:sp>
        </mc:Choice>
        <mc:Fallback xmlns="">
          <p:sp>
            <p:nvSpPr>
              <p:cNvPr id="64" name="TextBox 5">
                <a:extLst>
                  <a:ext uri="{FF2B5EF4-FFF2-40B4-BE49-F238E27FC236}">
                    <a16:creationId xmlns:a16="http://schemas.microsoft.com/office/drawing/2014/main" id="{611BBE00-DCAF-46D4-9A4C-3473CCDB81B5}"/>
                  </a:ext>
                </a:extLst>
              </p:cNvPr>
              <p:cNvSpPr txBox="1">
                <a:spLocks noRot="1" noChangeAspect="1" noMove="1" noResize="1" noEditPoints="1" noAdjustHandles="1" noChangeArrowheads="1" noChangeShapeType="1" noTextEdit="1"/>
              </p:cNvSpPr>
              <p:nvPr/>
            </p:nvSpPr>
            <p:spPr>
              <a:xfrm>
                <a:off x="4536489" y="3750557"/>
                <a:ext cx="2982897" cy="335413"/>
              </a:xfrm>
              <a:prstGeom prst="rect">
                <a:avLst/>
              </a:prstGeom>
              <a:blipFill>
                <a:blip r:embed="rId15"/>
                <a:stretch>
                  <a:fillRect r="-1227" b="-25455"/>
                </a:stretch>
              </a:blipFill>
              <a:ln w="25400">
                <a:noFill/>
              </a:ln>
            </p:spPr>
            <p:txBody>
              <a:bodyPr/>
              <a:lstStyle/>
              <a:p>
                <a:r>
                  <a:rPr lang="en-GB">
                    <a:noFill/>
                  </a:rPr>
                  <a:t> </a:t>
                </a:r>
              </a:p>
            </p:txBody>
          </p:sp>
        </mc:Fallback>
      </mc:AlternateContent>
      <p:sp>
        <p:nvSpPr>
          <p:cNvPr id="65" name="円弧 64">
            <a:extLst>
              <a:ext uri="{FF2B5EF4-FFF2-40B4-BE49-F238E27FC236}">
                <a16:creationId xmlns:a16="http://schemas.microsoft.com/office/drawing/2014/main" id="{AAC99BA5-26D4-438A-888B-BBF8F4B1384C}"/>
              </a:ext>
            </a:extLst>
          </p:cNvPr>
          <p:cNvSpPr/>
          <p:nvPr/>
        </p:nvSpPr>
        <p:spPr>
          <a:xfrm>
            <a:off x="7479231" y="3525914"/>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テキスト ボックス 65">
            <a:extLst>
              <a:ext uri="{FF2B5EF4-FFF2-40B4-BE49-F238E27FC236}">
                <a16:creationId xmlns:a16="http://schemas.microsoft.com/office/drawing/2014/main" id="{5C665921-359D-4D46-BF01-17A7B0DF72E7}"/>
              </a:ext>
            </a:extLst>
          </p:cNvPr>
          <p:cNvSpPr txBox="1"/>
          <p:nvPr/>
        </p:nvSpPr>
        <p:spPr>
          <a:xfrm>
            <a:off x="7524206" y="3565193"/>
            <a:ext cx="1619794"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Sub in values</a:t>
            </a:r>
            <a:endParaRPr lang="en-GB" sz="1400" dirty="0">
              <a:solidFill>
                <a:srgbClr val="FF0000"/>
              </a:solidFill>
              <a:latin typeface="Comic Sans MS" panose="030F0702030302020204" pitchFamily="66" charset="0"/>
            </a:endParaRPr>
          </a:p>
        </p:txBody>
      </p:sp>
      <p:sp>
        <p:nvSpPr>
          <p:cNvPr id="67" name="円弧 66">
            <a:extLst>
              <a:ext uri="{FF2B5EF4-FFF2-40B4-BE49-F238E27FC236}">
                <a16:creationId xmlns:a16="http://schemas.microsoft.com/office/drawing/2014/main" id="{D5D46498-6AD6-45D7-A833-E043785C0F4A}"/>
              </a:ext>
            </a:extLst>
          </p:cNvPr>
          <p:cNvSpPr/>
          <p:nvPr/>
        </p:nvSpPr>
        <p:spPr>
          <a:xfrm>
            <a:off x="7445200" y="3962400"/>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テキスト ボックス 67">
            <a:extLst>
              <a:ext uri="{FF2B5EF4-FFF2-40B4-BE49-F238E27FC236}">
                <a16:creationId xmlns:a16="http://schemas.microsoft.com/office/drawing/2014/main" id="{FBFEA58E-21F1-4A9D-AEE7-D44BAFD0B25B}"/>
              </a:ext>
            </a:extLst>
          </p:cNvPr>
          <p:cNvSpPr txBox="1"/>
          <p:nvPr/>
        </p:nvSpPr>
        <p:spPr>
          <a:xfrm>
            <a:off x="7666248" y="4035710"/>
            <a:ext cx="962846"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Calculate</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2520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blinds(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linds(horizontal)">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linds(horizontal)">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blinds(horizontal)">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blinds(horizontal)">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blinds(horizontal)">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blinds(horizontal)">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blinds(horizontal)">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blinds(horizontal)">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blinds(horizontal)">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blinds(horizontal)">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blinds(horizontal)">
                                      <p:cBhvr>
                                        <p:cTn id="87" dur="500"/>
                                        <p:tgtEl>
                                          <p:spTgt spid="6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blinds(horizontal)">
                                      <p:cBhvr>
                                        <p:cTn id="92" dur="500"/>
                                        <p:tgtEl>
                                          <p:spTgt spid="6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blinds(horizontal)">
                                      <p:cBhvr>
                                        <p:cTn id="9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55" grpId="0"/>
      <p:bldP spid="56" grpId="0"/>
      <p:bldP spid="57" grpId="0"/>
      <p:bldP spid="58" grpId="0" animBg="1"/>
      <p:bldP spid="59" grpId="0"/>
      <p:bldP spid="60" grpId="0" animBg="1"/>
      <p:bldP spid="61" grpId="0"/>
      <p:bldP spid="62" grpId="0"/>
      <p:bldP spid="63" grpId="0"/>
      <p:bldP spid="64" grpId="0"/>
      <p:bldP spid="65" grpId="0" animBg="1"/>
      <p:bldP spid="66" grpId="0"/>
      <p:bldP spid="67" grpId="0" animBg="1"/>
      <p:bldP spid="6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binomial random variable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(150,0.48)</m:t>
                    </m:r>
                  </m:oMath>
                </a14:m>
                <a:r>
                  <a:rPr lang="en-US" sz="1600" dirty="0">
                    <a:latin typeface="Comic Sans MS" panose="030F0702030302020204" pitchFamily="66" charset="0"/>
                  </a:rPr>
                  <a:t> is approximated by the normal random variable </a:t>
                </a:r>
                <a14:m>
                  <m:oMath xmlns:m="http://schemas.openxmlformats.org/officeDocument/2006/math">
                    <m:r>
                      <a:rPr lang="en-US" sz="1600" b="0" i="1" smtClean="0">
                        <a:latin typeface="Cambria Math" panose="02040503050406030204" pitchFamily="18" charset="0"/>
                      </a:rPr>
                      <m:t>𝑌</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(72,</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6.12</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US" sz="1600" dirty="0">
                    <a:latin typeface="Comic Sans MS" panose="030F0702030302020204" pitchFamily="66" charset="0"/>
                  </a:rPr>
                  <a:t>.</a:t>
                </a:r>
              </a:p>
              <a:p>
                <a:pPr marL="0" indent="0" algn="ctr">
                  <a:buNone/>
                </a:pPr>
                <a:endParaRPr lang="en-US" sz="1600" dirty="0">
                  <a:latin typeface="Comic Sans MS" panose="030F0702030302020204" pitchFamily="66" charset="0"/>
                </a:endParaRPr>
              </a:p>
              <a:p>
                <a:pPr marL="342900" indent="-342900" algn="ctr">
                  <a:buAutoNum type="alphaLcParenR"/>
                </a:pPr>
                <a:r>
                  <a:rPr lang="en-US" sz="1600" dirty="0">
                    <a:latin typeface="Comic Sans MS" panose="030F0702030302020204" pitchFamily="66" charset="0"/>
                  </a:rPr>
                  <a:t>Use this approximation to find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≤70)</m:t>
                    </m:r>
                  </m:oMath>
                </a14:m>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3"/>
                <a:stretch>
                  <a:fillRect l="-790"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4"/>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5"/>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6"/>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7"/>
                <a:stretch>
                  <a:fillRect l="-2101" r="-5042" b="-19231"/>
                </a:stretch>
              </a:blipFill>
              <a:ln w="25400">
                <a:solidFill>
                  <a:schemeClr val="tx1"/>
                </a:solidFill>
              </a:ln>
            </p:spPr>
            <p:txBody>
              <a:bodyPr/>
              <a:lstStyle/>
              <a:p>
                <a:r>
                  <a:rPr lang="en-GB">
                    <a:noFill/>
                  </a:rPr>
                  <a:t> </a:t>
                </a:r>
              </a:p>
            </p:txBody>
          </p:sp>
        </mc:Fallback>
      </mc:AlternateContent>
      <p:sp>
        <p:nvSpPr>
          <p:cNvPr id="6" name="テキスト ボックス 5">
            <a:extLst>
              <a:ext uri="{FF2B5EF4-FFF2-40B4-BE49-F238E27FC236}">
                <a16:creationId xmlns:a16="http://schemas.microsoft.com/office/drawing/2014/main" id="{8C4CB833-5E00-4480-BD63-073C7BB98A89}"/>
              </a:ext>
            </a:extLst>
          </p:cNvPr>
          <p:cNvSpPr txBox="1"/>
          <p:nvPr/>
        </p:nvSpPr>
        <p:spPr>
          <a:xfrm>
            <a:off x="4110274" y="1553065"/>
            <a:ext cx="4843604" cy="1169551"/>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Something to be careful is that the normal distribution is continuous and the binomial distribution is discrete</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You need to apply a ‘continuity correction’</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69B2E60F-29B4-473E-9D85-8DDDBAD27AE6}"/>
                  </a:ext>
                </a:extLst>
              </p:cNvPr>
              <p:cNvSpPr/>
              <p:nvPr/>
            </p:nvSpPr>
            <p:spPr>
              <a:xfrm>
                <a:off x="4152936" y="3786487"/>
                <a:ext cx="152304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i="1">
                          <a:latin typeface="Cambria Math" panose="02040503050406030204" pitchFamily="18" charset="0"/>
                        </a:rPr>
                        <m:t>𝑃</m:t>
                      </m:r>
                      <m:r>
                        <a:rPr lang="en-US" sz="1600" i="1">
                          <a:latin typeface="Cambria Math" panose="02040503050406030204" pitchFamily="18" charset="0"/>
                        </a:rPr>
                        <m:t>(</m:t>
                      </m:r>
                      <m:r>
                        <a:rPr lang="en-US" sz="1600" b="0" i="1" smtClean="0">
                          <a:latin typeface="Cambria Math" panose="02040503050406030204" pitchFamily="18" charset="0"/>
                        </a:rPr>
                        <m:t>𝑌</m:t>
                      </m:r>
                      <m:r>
                        <a:rPr lang="en-US" sz="1600" b="0" i="1" smtClean="0">
                          <a:latin typeface="Cambria Math" panose="02040503050406030204" pitchFamily="18" charset="0"/>
                          <a:ea typeface="Cambria Math" panose="02040503050406030204" pitchFamily="18" charset="0"/>
                        </a:rPr>
                        <m:t>&lt;</m:t>
                      </m:r>
                      <m:r>
                        <a:rPr lang="en-US" sz="1600" i="1">
                          <a:latin typeface="Cambria Math" panose="02040503050406030204" pitchFamily="18" charset="0"/>
                          <a:ea typeface="Cambria Math" panose="02040503050406030204" pitchFamily="18" charset="0"/>
                        </a:rPr>
                        <m:t>70</m:t>
                      </m:r>
                      <m:r>
                        <a:rPr lang="en-US" sz="1600" b="0" i="1" smtClean="0">
                          <a:latin typeface="Cambria Math" panose="02040503050406030204" pitchFamily="18" charset="0"/>
                          <a:ea typeface="Cambria Math" panose="02040503050406030204" pitchFamily="18" charset="0"/>
                        </a:rPr>
                        <m:t>.5</m:t>
                      </m:r>
                      <m:r>
                        <a:rPr lang="en-US" sz="1600" i="1">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8" name="正方形/長方形 7">
                <a:extLst>
                  <a:ext uri="{FF2B5EF4-FFF2-40B4-BE49-F238E27FC236}">
                    <a16:creationId xmlns:a16="http://schemas.microsoft.com/office/drawing/2014/main" id="{69B2E60F-29B4-473E-9D85-8DDDBAD27AE6}"/>
                  </a:ext>
                </a:extLst>
              </p:cNvPr>
              <p:cNvSpPr>
                <a:spLocks noRot="1" noChangeAspect="1" noMove="1" noResize="1" noEditPoints="1" noAdjustHandles="1" noChangeArrowheads="1" noChangeShapeType="1" noTextEdit="1"/>
              </p:cNvSpPr>
              <p:nvPr/>
            </p:nvSpPr>
            <p:spPr>
              <a:xfrm>
                <a:off x="4152936" y="3786487"/>
                <a:ext cx="1523046" cy="338554"/>
              </a:xfrm>
              <a:prstGeom prst="rect">
                <a:avLst/>
              </a:prstGeom>
              <a:blipFill>
                <a:blip r:embed="rId8"/>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正方形/長方形 26">
                <a:extLst>
                  <a:ext uri="{FF2B5EF4-FFF2-40B4-BE49-F238E27FC236}">
                    <a16:creationId xmlns:a16="http://schemas.microsoft.com/office/drawing/2014/main" id="{9E6B687E-1F59-4A4D-8878-491566A27184}"/>
                  </a:ext>
                </a:extLst>
              </p:cNvPr>
              <p:cNvSpPr/>
              <p:nvPr/>
            </p:nvSpPr>
            <p:spPr>
              <a:xfrm>
                <a:off x="4361165" y="2972730"/>
                <a:ext cx="116628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𝑃</m:t>
                      </m:r>
                      <m:r>
                        <a:rPr lang="en-US" sz="1600" i="1">
                          <a:latin typeface="Cambria Math" panose="02040503050406030204" pitchFamily="18" charset="0"/>
                        </a:rPr>
                        <m:t>(</m:t>
                      </m:r>
                      <m:r>
                        <a:rPr lang="en-US" sz="1600" i="1">
                          <a:latin typeface="Cambria Math" panose="02040503050406030204" pitchFamily="18" charset="0"/>
                        </a:rPr>
                        <m:t>𝑋</m:t>
                      </m:r>
                      <m:r>
                        <a:rPr lang="en-US" sz="1600" i="1">
                          <a:latin typeface="Cambria Math" panose="02040503050406030204" pitchFamily="18" charset="0"/>
                          <a:ea typeface="Cambria Math" panose="02040503050406030204" pitchFamily="18" charset="0"/>
                        </a:rPr>
                        <m:t>≤70)</m:t>
                      </m:r>
                    </m:oMath>
                  </m:oMathPara>
                </a14:m>
                <a:endParaRPr lang="en-GB" sz="1600" dirty="0"/>
              </a:p>
            </p:txBody>
          </p:sp>
        </mc:Choice>
        <mc:Fallback xmlns="">
          <p:sp>
            <p:nvSpPr>
              <p:cNvPr id="27" name="正方形/長方形 26">
                <a:extLst>
                  <a:ext uri="{FF2B5EF4-FFF2-40B4-BE49-F238E27FC236}">
                    <a16:creationId xmlns:a16="http://schemas.microsoft.com/office/drawing/2014/main" id="{9E6B687E-1F59-4A4D-8878-491566A27184}"/>
                  </a:ext>
                </a:extLst>
              </p:cNvPr>
              <p:cNvSpPr>
                <a:spLocks noRot="1" noChangeAspect="1" noMove="1" noResize="1" noEditPoints="1" noAdjustHandles="1" noChangeArrowheads="1" noChangeShapeType="1" noTextEdit="1"/>
              </p:cNvSpPr>
              <p:nvPr/>
            </p:nvSpPr>
            <p:spPr>
              <a:xfrm>
                <a:off x="4361165" y="2972730"/>
                <a:ext cx="1166281" cy="338554"/>
              </a:xfrm>
              <a:prstGeom prst="rect">
                <a:avLst/>
              </a:prstGeom>
              <a:blipFill>
                <a:blip r:embed="rId9"/>
                <a:stretch>
                  <a:fillRect b="-1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F10F68F3-DA33-48CF-AB7C-4DF7831CBE7F}"/>
                  </a:ext>
                </a:extLst>
              </p:cNvPr>
              <p:cNvSpPr txBox="1"/>
              <p:nvPr/>
            </p:nvSpPr>
            <p:spPr>
              <a:xfrm>
                <a:off x="5857592" y="2929192"/>
                <a:ext cx="3286407" cy="120032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Since </a:t>
                </a:r>
                <a14:m>
                  <m:oMath xmlns:m="http://schemas.openxmlformats.org/officeDocument/2006/math">
                    <m:r>
                      <a:rPr lang="en-US" sz="1200" i="1" dirty="0" smtClean="0">
                        <a:solidFill>
                          <a:srgbClr val="FF0000"/>
                        </a:solidFill>
                        <a:latin typeface="Cambria Math" panose="02040503050406030204" pitchFamily="18" charset="0"/>
                        <a:sym typeface="Wingdings" panose="05000000000000000000" pitchFamily="2" charset="2"/>
                      </a:rPr>
                      <m:t>𝑌</m:t>
                    </m:r>
                  </m:oMath>
                </a14:m>
                <a:r>
                  <a:rPr lang="en-US" sz="1200" dirty="0">
                    <a:solidFill>
                      <a:srgbClr val="FF0000"/>
                    </a:solidFill>
                    <a:latin typeface="Comic Sans MS" panose="030F0702030302020204" pitchFamily="66" charset="0"/>
                    <a:sym typeface="Wingdings" panose="05000000000000000000" pitchFamily="2" charset="2"/>
                  </a:rPr>
                  <a:t> is the continuous distribution, any values up to 70.5 would round to 70 when converted to the binomial distribution</a:t>
                </a:r>
              </a:p>
              <a:p>
                <a:pPr marL="285750" indent="-285750" algn="ctr">
                  <a:buFont typeface="Wingdings" panose="05000000000000000000" pitchFamily="2" charset="2"/>
                  <a:buChar char="à"/>
                </a:pPr>
                <a:endParaRPr lang="en-US" sz="1200" dirty="0">
                  <a:solidFill>
                    <a:srgbClr val="FF0000"/>
                  </a:solidFill>
                  <a:latin typeface="Comic Sans MS" panose="030F0702030302020204" pitchFamily="66" charset="0"/>
                  <a:sym typeface="Wingdings" panose="05000000000000000000" pitchFamily="2" charset="2"/>
                </a:endParaRPr>
              </a:p>
              <a:p>
                <a:pPr algn="ctr"/>
                <a:r>
                  <a:rPr lang="en-US" sz="1200" dirty="0">
                    <a:solidFill>
                      <a:srgbClr val="FF0000"/>
                    </a:solidFill>
                    <a:latin typeface="Comic Sans MS" panose="030F0702030302020204" pitchFamily="66" charset="0"/>
                    <a:sym typeface="Wingdings" panose="05000000000000000000" pitchFamily="2" charset="2"/>
                  </a:rPr>
                  <a:t>So you need to go up to 70.5 when calculating…</a:t>
                </a:r>
                <a:endParaRPr lang="en-GB" sz="1200" dirty="0">
                  <a:solidFill>
                    <a:srgbClr val="FF0000"/>
                  </a:solidFill>
                  <a:latin typeface="Comic Sans MS" panose="030F0702030302020204" pitchFamily="66" charset="0"/>
                </a:endParaRPr>
              </a:p>
            </p:txBody>
          </p:sp>
        </mc:Choice>
        <mc:Fallback xmlns="">
          <p:sp>
            <p:nvSpPr>
              <p:cNvPr id="28" name="テキスト ボックス 27">
                <a:extLst>
                  <a:ext uri="{FF2B5EF4-FFF2-40B4-BE49-F238E27FC236}">
                    <a16:creationId xmlns:a16="http://schemas.microsoft.com/office/drawing/2014/main" id="{F10F68F3-DA33-48CF-AB7C-4DF7831CBE7F}"/>
                  </a:ext>
                </a:extLst>
              </p:cNvPr>
              <p:cNvSpPr txBox="1">
                <a:spLocks noRot="1" noChangeAspect="1" noMove="1" noResize="1" noEditPoints="1" noAdjustHandles="1" noChangeArrowheads="1" noChangeShapeType="1" noTextEdit="1"/>
              </p:cNvSpPr>
              <p:nvPr/>
            </p:nvSpPr>
            <p:spPr>
              <a:xfrm>
                <a:off x="5857592" y="2929192"/>
                <a:ext cx="3286407" cy="1200329"/>
              </a:xfrm>
              <a:prstGeom prst="rect">
                <a:avLst/>
              </a:prstGeom>
              <a:blipFill>
                <a:blip r:embed="rId10"/>
                <a:stretch>
                  <a:fillRect t="-510" b="-3571"/>
                </a:stretch>
              </a:blipFill>
            </p:spPr>
            <p:txBody>
              <a:bodyPr/>
              <a:lstStyle/>
              <a:p>
                <a:r>
                  <a:rPr lang="en-GB">
                    <a:noFill/>
                  </a:rPr>
                  <a:t> </a:t>
                </a:r>
              </a:p>
            </p:txBody>
          </p:sp>
        </mc:Fallback>
      </mc:AlternateContent>
      <p:sp>
        <p:nvSpPr>
          <p:cNvPr id="29" name="円弧 28">
            <a:extLst>
              <a:ext uri="{FF2B5EF4-FFF2-40B4-BE49-F238E27FC236}">
                <a16:creationId xmlns:a16="http://schemas.microsoft.com/office/drawing/2014/main" id="{F92EA398-E510-4CB7-BE83-3BBC59EC0883}"/>
              </a:ext>
            </a:extLst>
          </p:cNvPr>
          <p:cNvSpPr/>
          <p:nvPr/>
        </p:nvSpPr>
        <p:spPr>
          <a:xfrm>
            <a:off x="5548822" y="3131898"/>
            <a:ext cx="254450" cy="79730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円弧 29">
            <a:extLst>
              <a:ext uri="{FF2B5EF4-FFF2-40B4-BE49-F238E27FC236}">
                <a16:creationId xmlns:a16="http://schemas.microsoft.com/office/drawing/2014/main" id="{E5226255-2156-4E73-8B0C-ADAC2F9A285B}"/>
              </a:ext>
            </a:extLst>
          </p:cNvPr>
          <p:cNvSpPr/>
          <p:nvPr/>
        </p:nvSpPr>
        <p:spPr>
          <a:xfrm>
            <a:off x="5610687" y="4126270"/>
            <a:ext cx="254450" cy="79730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22719EB7-A431-43A5-9B66-88279B22D875}"/>
                  </a:ext>
                </a:extLst>
              </p:cNvPr>
              <p:cNvSpPr txBox="1"/>
              <p:nvPr/>
            </p:nvSpPr>
            <p:spPr>
              <a:xfrm>
                <a:off x="5857595" y="4178571"/>
                <a:ext cx="2652662"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Use your calculator with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𝜇</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=72</m:t>
                    </m:r>
                  </m:oMath>
                </a14:m>
                <a:r>
                  <a:rPr lang="en-GB" sz="1200" dirty="0">
                    <a:solidFill>
                      <a:srgbClr val="FF0000"/>
                    </a:solidFill>
                    <a:latin typeface="Comic Sans MS" panose="030F0702030302020204" pitchFamily="66" charset="0"/>
                  </a:rPr>
                  <a:t>, </a:t>
                </a:r>
                <a14:m>
                  <m:oMath xmlns:m="http://schemas.openxmlformats.org/officeDocument/2006/math">
                    <m:r>
                      <a:rPr lang="en-GB" sz="1200" i="1" smtClean="0">
                        <a:solidFill>
                          <a:srgbClr val="FF0000"/>
                        </a:solidFill>
                        <a:latin typeface="Cambria Math" panose="02040503050406030204" pitchFamily="18" charset="0"/>
                        <a:ea typeface="Cambria Math" panose="02040503050406030204" pitchFamily="18" charset="0"/>
                      </a:rPr>
                      <m:t>𝜎</m:t>
                    </m:r>
                    <m:r>
                      <a:rPr lang="en-US" sz="1200" b="0" i="1" smtClean="0">
                        <a:solidFill>
                          <a:srgbClr val="FF0000"/>
                        </a:solidFill>
                        <a:latin typeface="Cambria Math" panose="02040503050406030204" pitchFamily="18" charset="0"/>
                        <a:ea typeface="Cambria Math" panose="02040503050406030204" pitchFamily="18" charset="0"/>
                      </a:rPr>
                      <m:t>=6.12</m:t>
                    </m:r>
                  </m:oMath>
                </a14:m>
                <a:r>
                  <a:rPr lang="en-GB" sz="1200" dirty="0">
                    <a:solidFill>
                      <a:srgbClr val="FF0000"/>
                    </a:solidFill>
                    <a:latin typeface="Comic Sans MS" panose="030F0702030302020204" pitchFamily="66" charset="0"/>
                  </a:rPr>
                  <a:t>, lower limit of -100 and upper limit of 70.5</a:t>
                </a:r>
              </a:p>
            </p:txBody>
          </p:sp>
        </mc:Choice>
        <mc:Fallback xmlns="">
          <p:sp>
            <p:nvSpPr>
              <p:cNvPr id="31" name="テキスト ボックス 30">
                <a:extLst>
                  <a:ext uri="{FF2B5EF4-FFF2-40B4-BE49-F238E27FC236}">
                    <a16:creationId xmlns:a16="http://schemas.microsoft.com/office/drawing/2014/main" id="{22719EB7-A431-43A5-9B66-88279B22D875}"/>
                  </a:ext>
                </a:extLst>
              </p:cNvPr>
              <p:cNvSpPr txBox="1">
                <a:spLocks noRot="1" noChangeAspect="1" noMove="1" noResize="1" noEditPoints="1" noAdjustHandles="1" noChangeArrowheads="1" noChangeShapeType="1" noTextEdit="1"/>
              </p:cNvSpPr>
              <p:nvPr/>
            </p:nvSpPr>
            <p:spPr>
              <a:xfrm>
                <a:off x="5857595" y="4178571"/>
                <a:ext cx="2652662" cy="646331"/>
              </a:xfrm>
              <a:prstGeom prst="rect">
                <a:avLst/>
              </a:prstGeom>
              <a:blipFill>
                <a:blip r:embed="rId11"/>
                <a:stretch>
                  <a:fillRect b="-66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id="{E5E4B4A6-432B-42EA-8848-4EBE3AAFA618}"/>
                  </a:ext>
                </a:extLst>
              </p:cNvPr>
              <p:cNvSpPr/>
              <p:nvPr/>
            </p:nvSpPr>
            <p:spPr>
              <a:xfrm>
                <a:off x="4152936" y="4691659"/>
                <a:ext cx="10527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i="1" smtClean="0">
                          <a:latin typeface="Cambria Math" panose="02040503050406030204" pitchFamily="18" charset="0"/>
                        </a:rPr>
                        <m:t>0</m:t>
                      </m:r>
                      <m:r>
                        <a:rPr lang="en-US" sz="1600" b="0" i="1" smtClean="0">
                          <a:latin typeface="Cambria Math" panose="02040503050406030204" pitchFamily="18" charset="0"/>
                        </a:rPr>
                        <m:t>.4032</m:t>
                      </m:r>
                    </m:oMath>
                  </m:oMathPara>
                </a14:m>
                <a:endParaRPr lang="en-GB" sz="1600" dirty="0"/>
              </a:p>
            </p:txBody>
          </p:sp>
        </mc:Choice>
        <mc:Fallback xmlns="">
          <p:sp>
            <p:nvSpPr>
              <p:cNvPr id="34" name="正方形/長方形 33">
                <a:extLst>
                  <a:ext uri="{FF2B5EF4-FFF2-40B4-BE49-F238E27FC236}">
                    <a16:creationId xmlns:a16="http://schemas.microsoft.com/office/drawing/2014/main" id="{E5E4B4A6-432B-42EA-8848-4EBE3AAFA618}"/>
                  </a:ext>
                </a:extLst>
              </p:cNvPr>
              <p:cNvSpPr>
                <a:spLocks noRot="1" noChangeAspect="1" noMove="1" noResize="1" noEditPoints="1" noAdjustHandles="1" noChangeArrowheads="1" noChangeShapeType="1" noTextEdit="1"/>
              </p:cNvSpPr>
              <p:nvPr/>
            </p:nvSpPr>
            <p:spPr>
              <a:xfrm>
                <a:off x="4152936" y="4691659"/>
                <a:ext cx="1052789" cy="3385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正方形/長方形 34">
                <a:extLst>
                  <a:ext uri="{FF2B5EF4-FFF2-40B4-BE49-F238E27FC236}">
                    <a16:creationId xmlns:a16="http://schemas.microsoft.com/office/drawing/2014/main" id="{FBAD35E5-6EFE-4180-AF7B-F52DB0726AD1}"/>
                  </a:ext>
                </a:extLst>
              </p:cNvPr>
              <p:cNvSpPr/>
              <p:nvPr/>
            </p:nvSpPr>
            <p:spPr>
              <a:xfrm>
                <a:off x="1572699" y="4104414"/>
                <a:ext cx="10527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i="1" smtClean="0">
                          <a:solidFill>
                            <a:srgbClr val="FF0000"/>
                          </a:solidFill>
                          <a:latin typeface="Cambria Math" panose="02040503050406030204" pitchFamily="18" charset="0"/>
                        </a:rPr>
                        <m:t>0</m:t>
                      </m:r>
                      <m:r>
                        <a:rPr lang="en-US" sz="1600" b="0" i="1" smtClean="0">
                          <a:solidFill>
                            <a:srgbClr val="FF0000"/>
                          </a:solidFill>
                          <a:latin typeface="Cambria Math" panose="02040503050406030204" pitchFamily="18" charset="0"/>
                        </a:rPr>
                        <m:t>.4032</m:t>
                      </m:r>
                    </m:oMath>
                  </m:oMathPara>
                </a14:m>
                <a:endParaRPr lang="en-GB" sz="1600" dirty="0">
                  <a:solidFill>
                    <a:srgbClr val="FF0000"/>
                  </a:solidFill>
                </a:endParaRPr>
              </a:p>
            </p:txBody>
          </p:sp>
        </mc:Choice>
        <mc:Fallback xmlns="">
          <p:sp>
            <p:nvSpPr>
              <p:cNvPr id="35" name="正方形/長方形 34">
                <a:extLst>
                  <a:ext uri="{FF2B5EF4-FFF2-40B4-BE49-F238E27FC236}">
                    <a16:creationId xmlns:a16="http://schemas.microsoft.com/office/drawing/2014/main" id="{FBAD35E5-6EFE-4180-AF7B-F52DB0726AD1}"/>
                  </a:ext>
                </a:extLst>
              </p:cNvPr>
              <p:cNvSpPr>
                <a:spLocks noRot="1" noChangeAspect="1" noMove="1" noResize="1" noEditPoints="1" noAdjustHandles="1" noChangeArrowheads="1" noChangeShapeType="1" noTextEdit="1"/>
              </p:cNvSpPr>
              <p:nvPr/>
            </p:nvSpPr>
            <p:spPr>
              <a:xfrm>
                <a:off x="1572699" y="4104414"/>
                <a:ext cx="1052789" cy="338554"/>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725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blinds(horizontal)">
                                      <p:cBhvr>
                                        <p:cTn id="32" dur="500"/>
                                        <p:tgtEl>
                                          <p:spTgt spid="2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linds(horizontal)">
                                      <p:cBhvr>
                                        <p:cTn id="37" dur="500"/>
                                        <p:tgtEl>
                                          <p:spTgt spid="2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linds(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linds(horizont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linds(horizont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9" grpId="0" animBg="1"/>
      <p:bldP spid="30" grpId="0" animBg="1"/>
      <p:bldP spid="31" grpId="0"/>
      <p:bldP spid="34" grpId="0"/>
      <p:bldP spid="3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binomial random variable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(150,0.48)</m:t>
                    </m:r>
                  </m:oMath>
                </a14:m>
                <a:r>
                  <a:rPr lang="en-US" sz="1600" dirty="0">
                    <a:latin typeface="Comic Sans MS" panose="030F0702030302020204" pitchFamily="66" charset="0"/>
                  </a:rPr>
                  <a:t> is approximated by the normal random variable </a:t>
                </a:r>
                <a14:m>
                  <m:oMath xmlns:m="http://schemas.openxmlformats.org/officeDocument/2006/math">
                    <m:r>
                      <a:rPr lang="en-US" sz="1600" b="0" i="1" smtClean="0">
                        <a:latin typeface="Cambria Math" panose="02040503050406030204" pitchFamily="18" charset="0"/>
                      </a:rPr>
                      <m:t>𝑌</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(72,</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6.12</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US" sz="1600" dirty="0">
                    <a:latin typeface="Comic Sans MS" panose="030F0702030302020204" pitchFamily="66" charset="0"/>
                  </a:rPr>
                  <a:t>.</a:t>
                </a:r>
              </a:p>
              <a:p>
                <a:pPr marL="0" indent="0" algn="ctr">
                  <a:buNone/>
                </a:pPr>
                <a:endParaRPr lang="en-US" sz="1600" dirty="0">
                  <a:latin typeface="Comic Sans MS" panose="030F0702030302020204" pitchFamily="66" charset="0"/>
                </a:endParaRPr>
              </a:p>
              <a:p>
                <a:pPr marL="342900" indent="-342900" algn="ctr">
                  <a:buAutoNum type="alphaLcParenR"/>
                </a:pPr>
                <a:r>
                  <a:rPr lang="en-US" sz="1600" dirty="0">
                    <a:latin typeface="Comic Sans MS" panose="030F0702030302020204" pitchFamily="66" charset="0"/>
                  </a:rPr>
                  <a:t>Use this approximation to find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≤70)</m:t>
                    </m:r>
                  </m:oMath>
                </a14:m>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b) Also use the approximation to find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(80≤</m:t>
                    </m:r>
                    <m:r>
                      <a:rPr lang="en-US"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&lt;90)</m:t>
                    </m:r>
                  </m:oMath>
                </a14:m>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0" y="1544715"/>
                <a:ext cx="3861786" cy="4973780"/>
              </a:xfrm>
              <a:blipFill>
                <a:blip r:embed="rId3"/>
                <a:stretch>
                  <a:fillRect l="-790" t="-735" r="-189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4"/>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5"/>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6"/>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7"/>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正方形/長方形 34">
                <a:extLst>
                  <a:ext uri="{FF2B5EF4-FFF2-40B4-BE49-F238E27FC236}">
                    <a16:creationId xmlns:a16="http://schemas.microsoft.com/office/drawing/2014/main" id="{FBAD35E5-6EFE-4180-AF7B-F52DB0726AD1}"/>
                  </a:ext>
                </a:extLst>
              </p:cNvPr>
              <p:cNvSpPr/>
              <p:nvPr/>
            </p:nvSpPr>
            <p:spPr>
              <a:xfrm>
                <a:off x="1572699" y="4104414"/>
                <a:ext cx="10527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i="1" smtClean="0">
                          <a:solidFill>
                            <a:srgbClr val="FF0000"/>
                          </a:solidFill>
                          <a:latin typeface="Cambria Math" panose="02040503050406030204" pitchFamily="18" charset="0"/>
                        </a:rPr>
                        <m:t>0</m:t>
                      </m:r>
                      <m:r>
                        <a:rPr lang="en-US" sz="1600" b="0" i="1" smtClean="0">
                          <a:solidFill>
                            <a:srgbClr val="FF0000"/>
                          </a:solidFill>
                          <a:latin typeface="Cambria Math" panose="02040503050406030204" pitchFamily="18" charset="0"/>
                        </a:rPr>
                        <m:t>.4032</m:t>
                      </m:r>
                    </m:oMath>
                  </m:oMathPara>
                </a14:m>
                <a:endParaRPr lang="en-GB" sz="1600" dirty="0">
                  <a:solidFill>
                    <a:srgbClr val="FF0000"/>
                  </a:solidFill>
                </a:endParaRPr>
              </a:p>
            </p:txBody>
          </p:sp>
        </mc:Choice>
        <mc:Fallback xmlns="">
          <p:sp>
            <p:nvSpPr>
              <p:cNvPr id="35" name="正方形/長方形 34">
                <a:extLst>
                  <a:ext uri="{FF2B5EF4-FFF2-40B4-BE49-F238E27FC236}">
                    <a16:creationId xmlns:a16="http://schemas.microsoft.com/office/drawing/2014/main" id="{FBAD35E5-6EFE-4180-AF7B-F52DB0726AD1}"/>
                  </a:ext>
                </a:extLst>
              </p:cNvPr>
              <p:cNvSpPr>
                <a:spLocks noRot="1" noChangeAspect="1" noMove="1" noResize="1" noEditPoints="1" noAdjustHandles="1" noChangeArrowheads="1" noChangeShapeType="1" noTextEdit="1"/>
              </p:cNvSpPr>
              <p:nvPr/>
            </p:nvSpPr>
            <p:spPr>
              <a:xfrm>
                <a:off x="1572699" y="4104414"/>
                <a:ext cx="1052789"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D823FE87-866D-417F-875E-9F22591D432C}"/>
                  </a:ext>
                </a:extLst>
              </p:cNvPr>
              <p:cNvSpPr/>
              <p:nvPr/>
            </p:nvSpPr>
            <p:spPr>
              <a:xfrm>
                <a:off x="4455544" y="1708498"/>
                <a:ext cx="166180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𝑃</m:t>
                      </m:r>
                      <m:r>
                        <a:rPr lang="en-US" sz="1600" i="1">
                          <a:latin typeface="Cambria Math" panose="02040503050406030204" pitchFamily="18" charset="0"/>
                        </a:rPr>
                        <m:t>(80≤</m:t>
                      </m:r>
                      <m:r>
                        <a:rPr lang="en-US" sz="1600" i="1">
                          <a:latin typeface="Cambria Math" panose="02040503050406030204" pitchFamily="18" charset="0"/>
                          <a:ea typeface="Cambria Math" panose="02040503050406030204" pitchFamily="18" charset="0"/>
                        </a:rPr>
                        <m:t>𝑋</m:t>
                      </m:r>
                      <m:r>
                        <a:rPr lang="en-US" sz="1600" i="1">
                          <a:latin typeface="Cambria Math" panose="02040503050406030204" pitchFamily="18" charset="0"/>
                          <a:ea typeface="Cambria Math" panose="02040503050406030204" pitchFamily="18" charset="0"/>
                        </a:rPr>
                        <m:t>&lt;90)</m:t>
                      </m:r>
                    </m:oMath>
                  </m:oMathPara>
                </a14:m>
                <a:endParaRPr lang="en-GB" sz="1600" dirty="0"/>
              </a:p>
            </p:txBody>
          </p:sp>
        </mc:Choice>
        <mc:Fallback xmlns="">
          <p:sp>
            <p:nvSpPr>
              <p:cNvPr id="5" name="正方形/長方形 4">
                <a:extLst>
                  <a:ext uri="{FF2B5EF4-FFF2-40B4-BE49-F238E27FC236}">
                    <a16:creationId xmlns:a16="http://schemas.microsoft.com/office/drawing/2014/main" id="{D823FE87-866D-417F-875E-9F22591D432C}"/>
                  </a:ext>
                </a:extLst>
              </p:cNvPr>
              <p:cNvSpPr>
                <a:spLocks noRot="1" noChangeAspect="1" noMove="1" noResize="1" noEditPoints="1" noAdjustHandles="1" noChangeArrowheads="1" noChangeShapeType="1" noTextEdit="1"/>
              </p:cNvSpPr>
              <p:nvPr/>
            </p:nvSpPr>
            <p:spPr>
              <a:xfrm>
                <a:off x="4455544" y="1708498"/>
                <a:ext cx="1661802" cy="338554"/>
              </a:xfrm>
              <a:prstGeom prst="rect">
                <a:avLst/>
              </a:prstGeom>
              <a:blipFill>
                <a:blip r:embed="rId9"/>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B78DAE04-E317-444F-B93B-E774663DE967}"/>
                  </a:ext>
                </a:extLst>
              </p:cNvPr>
              <p:cNvSpPr/>
              <p:nvPr/>
            </p:nvSpPr>
            <p:spPr>
              <a:xfrm>
                <a:off x="4217326" y="2553356"/>
                <a:ext cx="218367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i="1">
                          <a:latin typeface="Cambria Math" panose="02040503050406030204" pitchFamily="18" charset="0"/>
                        </a:rPr>
                        <m:t>𝑃</m:t>
                      </m:r>
                      <m:r>
                        <a:rPr lang="en-US" sz="1600" i="1">
                          <a:latin typeface="Cambria Math" panose="02040503050406030204" pitchFamily="18" charset="0"/>
                        </a:rPr>
                        <m:t>(79.5≤</m:t>
                      </m:r>
                      <m:r>
                        <a:rPr lang="en-US" sz="1600" b="0" i="1" smtClean="0">
                          <a:latin typeface="Cambria Math" panose="02040503050406030204" pitchFamily="18" charset="0"/>
                          <a:ea typeface="Cambria Math" panose="02040503050406030204" pitchFamily="18" charset="0"/>
                        </a:rPr>
                        <m:t>𝑌</m:t>
                      </m:r>
                      <m:r>
                        <a:rPr lang="en-US" sz="1600" i="1">
                          <a:latin typeface="Cambria Math" panose="02040503050406030204" pitchFamily="18" charset="0"/>
                          <a:ea typeface="Cambria Math" panose="02040503050406030204" pitchFamily="18" charset="0"/>
                        </a:rPr>
                        <m:t>&lt;</m:t>
                      </m:r>
                      <m:r>
                        <a:rPr lang="en-US" sz="1600" b="0" i="1" smtClean="0">
                          <a:latin typeface="Cambria Math" panose="02040503050406030204" pitchFamily="18" charset="0"/>
                          <a:ea typeface="Cambria Math" panose="02040503050406030204" pitchFamily="18" charset="0"/>
                        </a:rPr>
                        <m:t>89.5</m:t>
                      </m:r>
                      <m:r>
                        <a:rPr lang="en-US" sz="1600" i="1">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19" name="正方形/長方形 18">
                <a:extLst>
                  <a:ext uri="{FF2B5EF4-FFF2-40B4-BE49-F238E27FC236}">
                    <a16:creationId xmlns:a16="http://schemas.microsoft.com/office/drawing/2014/main" id="{B78DAE04-E317-444F-B93B-E774663DE967}"/>
                  </a:ext>
                </a:extLst>
              </p:cNvPr>
              <p:cNvSpPr>
                <a:spLocks noRot="1" noChangeAspect="1" noMove="1" noResize="1" noEditPoints="1" noAdjustHandles="1" noChangeArrowheads="1" noChangeShapeType="1" noTextEdit="1"/>
              </p:cNvSpPr>
              <p:nvPr/>
            </p:nvSpPr>
            <p:spPr>
              <a:xfrm>
                <a:off x="4217326" y="2553356"/>
                <a:ext cx="2183675" cy="338554"/>
              </a:xfrm>
              <a:prstGeom prst="rect">
                <a:avLst/>
              </a:prstGeom>
              <a:blipFill>
                <a:blip r:embed="rId10"/>
                <a:stretch>
                  <a:fillRect b="-10909"/>
                </a:stretch>
              </a:blipFill>
            </p:spPr>
            <p:txBody>
              <a:bodyPr/>
              <a:lstStyle/>
              <a:p>
                <a:r>
                  <a:rPr lang="en-GB">
                    <a:noFill/>
                  </a:rPr>
                  <a:t> </a:t>
                </a:r>
              </a:p>
            </p:txBody>
          </p:sp>
        </mc:Fallback>
      </mc:AlternateContent>
      <p:sp>
        <p:nvSpPr>
          <p:cNvPr id="20" name="円弧 19">
            <a:extLst>
              <a:ext uri="{FF2B5EF4-FFF2-40B4-BE49-F238E27FC236}">
                <a16:creationId xmlns:a16="http://schemas.microsoft.com/office/drawing/2014/main" id="{CBB84208-4D2A-4D44-99D5-1B17CDAF647E}"/>
              </a:ext>
            </a:extLst>
          </p:cNvPr>
          <p:cNvSpPr/>
          <p:nvPr/>
        </p:nvSpPr>
        <p:spPr>
          <a:xfrm>
            <a:off x="6196613" y="1915731"/>
            <a:ext cx="254450" cy="79730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テキスト ボックス 20">
            <a:extLst>
              <a:ext uri="{FF2B5EF4-FFF2-40B4-BE49-F238E27FC236}">
                <a16:creationId xmlns:a16="http://schemas.microsoft.com/office/drawing/2014/main" id="{8DAEEA2A-93D8-4E5C-9332-72B1AECF1654}"/>
              </a:ext>
            </a:extLst>
          </p:cNvPr>
          <p:cNvSpPr txBox="1"/>
          <p:nvPr/>
        </p:nvSpPr>
        <p:spPr>
          <a:xfrm>
            <a:off x="6408007" y="1686319"/>
            <a:ext cx="2842525" cy="120032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Apply the continuity correction</a:t>
            </a:r>
          </a:p>
          <a:p>
            <a:pPr algn="ctr"/>
            <a:endParaRPr lang="en-US" sz="1200" dirty="0">
              <a:solidFill>
                <a:srgbClr val="FF0000"/>
              </a:solidFill>
              <a:latin typeface="Comic Sans MS" panose="030F0702030302020204" pitchFamily="66" charset="0"/>
              <a:sym typeface="Wingdings" panose="05000000000000000000" pitchFamily="2" charset="2"/>
            </a:endParaRPr>
          </a:p>
          <a:p>
            <a:pPr algn="ctr"/>
            <a:r>
              <a:rPr lang="en-US" sz="1200" dirty="0">
                <a:solidFill>
                  <a:srgbClr val="FF0000"/>
                </a:solidFill>
                <a:latin typeface="Comic Sans MS" panose="030F0702030302020204" pitchFamily="66" charset="0"/>
                <a:sym typeface="Wingdings" panose="05000000000000000000" pitchFamily="2" charset="2"/>
              </a:rPr>
              <a:t> Be careful! The upper limit should not include 90. As such, in the continuous distribution we should not go higher than 89.5</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92BC1E88-9A41-4E92-A610-B947D7A14569}"/>
                  </a:ext>
                </a:extLst>
              </p:cNvPr>
              <p:cNvSpPr/>
              <p:nvPr/>
            </p:nvSpPr>
            <p:spPr>
              <a:xfrm>
                <a:off x="4227683" y="3442603"/>
                <a:ext cx="10527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i="1" smtClean="0">
                          <a:latin typeface="Cambria Math" panose="02040503050406030204" pitchFamily="18" charset="0"/>
                        </a:rPr>
                        <m:t>0</m:t>
                      </m:r>
                      <m:r>
                        <a:rPr lang="en-US" sz="1600" b="0" i="1" smtClean="0">
                          <a:latin typeface="Cambria Math" panose="02040503050406030204" pitchFamily="18" charset="0"/>
                        </a:rPr>
                        <m:t>.1081</m:t>
                      </m:r>
                    </m:oMath>
                  </m:oMathPara>
                </a14:m>
                <a:endParaRPr lang="en-GB" sz="1600" dirty="0"/>
              </a:p>
            </p:txBody>
          </p:sp>
        </mc:Choice>
        <mc:Fallback xmlns="">
          <p:sp>
            <p:nvSpPr>
              <p:cNvPr id="22" name="正方形/長方形 21">
                <a:extLst>
                  <a:ext uri="{FF2B5EF4-FFF2-40B4-BE49-F238E27FC236}">
                    <a16:creationId xmlns:a16="http://schemas.microsoft.com/office/drawing/2014/main" id="{92BC1E88-9A41-4E92-A610-B947D7A14569}"/>
                  </a:ext>
                </a:extLst>
              </p:cNvPr>
              <p:cNvSpPr>
                <a:spLocks noRot="1" noChangeAspect="1" noMove="1" noResize="1" noEditPoints="1" noAdjustHandles="1" noChangeArrowheads="1" noChangeShapeType="1" noTextEdit="1"/>
              </p:cNvSpPr>
              <p:nvPr/>
            </p:nvSpPr>
            <p:spPr>
              <a:xfrm>
                <a:off x="4227683" y="3442603"/>
                <a:ext cx="1052789" cy="338554"/>
              </a:xfrm>
              <a:prstGeom prst="rect">
                <a:avLst/>
              </a:prstGeom>
              <a:blipFill>
                <a:blip r:embed="rId11"/>
                <a:stretch>
                  <a:fillRect/>
                </a:stretch>
              </a:blipFill>
            </p:spPr>
            <p:txBody>
              <a:bodyPr/>
              <a:lstStyle/>
              <a:p>
                <a:r>
                  <a:rPr lang="en-GB">
                    <a:noFill/>
                  </a:rPr>
                  <a:t> </a:t>
                </a:r>
              </a:p>
            </p:txBody>
          </p:sp>
        </mc:Fallback>
      </mc:AlternateContent>
      <p:sp>
        <p:nvSpPr>
          <p:cNvPr id="24" name="円弧 23">
            <a:extLst>
              <a:ext uri="{FF2B5EF4-FFF2-40B4-BE49-F238E27FC236}">
                <a16:creationId xmlns:a16="http://schemas.microsoft.com/office/drawing/2014/main" id="{81168644-6F9F-4427-80DF-3CBFD92032CA}"/>
              </a:ext>
            </a:extLst>
          </p:cNvPr>
          <p:cNvSpPr/>
          <p:nvPr/>
        </p:nvSpPr>
        <p:spPr>
          <a:xfrm>
            <a:off x="6198092" y="2893754"/>
            <a:ext cx="254450" cy="797305"/>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A1E7C252-4C16-4DEA-AA07-132DCCA20A66}"/>
                  </a:ext>
                </a:extLst>
              </p:cNvPr>
              <p:cNvSpPr txBox="1"/>
              <p:nvPr/>
            </p:nvSpPr>
            <p:spPr>
              <a:xfrm>
                <a:off x="6452396" y="2946949"/>
                <a:ext cx="2549562"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Use your calculator with a lower limit of 79.5, upper limit of 89.5,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𝜇</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=72</m:t>
                    </m:r>
                  </m:oMath>
                </a14:m>
                <a:r>
                  <a:rPr lang="en-US" sz="1200" dirty="0">
                    <a:solidFill>
                      <a:srgbClr val="FF0000"/>
                    </a:solidFill>
                    <a:latin typeface="Comic Sans MS" panose="030F0702030302020204" pitchFamily="66" charset="0"/>
                    <a:sym typeface="Wingdings" panose="05000000000000000000" pitchFamily="2" charset="2"/>
                  </a:rPr>
                  <a:t> and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𝜎</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=6.12</m:t>
                    </m:r>
                  </m:oMath>
                </a14:m>
                <a:r>
                  <a:rPr lang="en-US" sz="1200" dirty="0">
                    <a:solidFill>
                      <a:srgbClr val="FF0000"/>
                    </a:solidFill>
                    <a:latin typeface="Comic Sans MS" panose="030F0702030302020204" pitchFamily="66" charset="0"/>
                    <a:sym typeface="Wingdings" panose="05000000000000000000" pitchFamily="2" charset="2"/>
                  </a:rPr>
                  <a:t> </a:t>
                </a:r>
                <a:endParaRPr lang="en-GB" sz="1200" dirty="0">
                  <a:solidFill>
                    <a:srgbClr val="FF0000"/>
                  </a:solidFill>
                  <a:latin typeface="Comic Sans MS" panose="030F0702030302020204" pitchFamily="66" charset="0"/>
                </a:endParaRPr>
              </a:p>
            </p:txBody>
          </p:sp>
        </mc:Choice>
        <mc:Fallback xmlns="">
          <p:sp>
            <p:nvSpPr>
              <p:cNvPr id="25" name="テキスト ボックス 24">
                <a:extLst>
                  <a:ext uri="{FF2B5EF4-FFF2-40B4-BE49-F238E27FC236}">
                    <a16:creationId xmlns:a16="http://schemas.microsoft.com/office/drawing/2014/main" id="{A1E7C252-4C16-4DEA-AA07-132DCCA20A66}"/>
                  </a:ext>
                </a:extLst>
              </p:cNvPr>
              <p:cNvSpPr txBox="1">
                <a:spLocks noRot="1" noChangeAspect="1" noMove="1" noResize="1" noEditPoints="1" noAdjustHandles="1" noChangeArrowheads="1" noChangeShapeType="1" noTextEdit="1"/>
              </p:cNvSpPr>
              <p:nvPr/>
            </p:nvSpPr>
            <p:spPr>
              <a:xfrm>
                <a:off x="6452396" y="2946949"/>
                <a:ext cx="2549562" cy="646331"/>
              </a:xfrm>
              <a:prstGeom prst="rect">
                <a:avLst/>
              </a:prstGeom>
              <a:blipFill>
                <a:blip r:embed="rId12"/>
                <a:stretch>
                  <a:fillRect r="-1671" b="-6604"/>
                </a:stretch>
              </a:blipFill>
            </p:spPr>
            <p:txBody>
              <a:bodyPr/>
              <a:lstStyle/>
              <a:p>
                <a:r>
                  <a:rPr lang="en-GB">
                    <a:noFill/>
                  </a:rPr>
                  <a:t> </a:t>
                </a:r>
              </a:p>
            </p:txBody>
          </p:sp>
        </mc:Fallback>
      </mc:AlternateContent>
    </p:spTree>
    <p:extLst>
      <p:ext uri="{BB962C8B-B14F-4D97-AF65-F5344CB8AC3E}">
        <p14:creationId xmlns:p14="http://schemas.microsoft.com/office/powerpoint/2010/main" val="299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linds(horizontal)">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blinds(horizontal)">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animBg="1"/>
      <p:bldP spid="22" grpId="0"/>
      <p:bldP spid="24" grpId="0" animBg="1"/>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For a particular type of flower bulb, 55% will produce yellow flowers. A random sample of 80 bulbs is planted.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Calculate the percentage error incurred when using a normal approximation to estimate the probability that there are </a:t>
            </a:r>
            <a:r>
              <a:rPr lang="en-US" sz="1600" u="sng" dirty="0">
                <a:latin typeface="Comic Sans MS" panose="030F0702030302020204" pitchFamily="66" charset="0"/>
              </a:rPr>
              <a:t>exactly</a:t>
            </a:r>
            <a:r>
              <a:rPr lang="en-US" sz="1600" dirty="0">
                <a:latin typeface="Comic Sans MS" panose="030F0702030302020204" pitchFamily="66" charset="0"/>
              </a:rPr>
              <a:t> 50 yellow flowers.</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First, calculate the actual probability using the binomial distribution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5"/>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6"/>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26">
                <a:extLst>
                  <a:ext uri="{FF2B5EF4-FFF2-40B4-BE49-F238E27FC236}">
                    <a16:creationId xmlns:a16="http://schemas.microsoft.com/office/drawing/2014/main" id="{1FEF608C-4785-4657-B490-B0898AE6DFA2}"/>
                  </a:ext>
                </a:extLst>
              </p:cNvPr>
              <p:cNvSpPr txBox="1"/>
              <p:nvPr/>
            </p:nvSpPr>
            <p:spPr>
              <a:xfrm>
                <a:off x="4199770" y="2033338"/>
                <a:ext cx="2836354" cy="460832"/>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𝑌</m:t>
                          </m:r>
                          <m:r>
                            <a:rPr lang="en-US" sz="1600" b="0" i="1" smtClean="0">
                              <a:latin typeface="Cambria Math" panose="02040503050406030204" pitchFamily="18" charset="0"/>
                            </a:rPr>
                            <m:t>=</m:t>
                          </m:r>
                          <m:r>
                            <a:rPr lang="en-US" sz="1600" b="0" i="1" smtClean="0">
                              <a:latin typeface="Cambria Math" panose="02040503050406030204" pitchFamily="18" charset="0"/>
                            </a:rPr>
                            <m:t>𝑟</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m>
                            <m:mPr>
                              <m:mcs>
                                <m:mc>
                                  <m:mcPr>
                                    <m:count m:val="1"/>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𝑛</m:t>
                                </m:r>
                              </m:e>
                            </m:mr>
                            <m:mr>
                              <m:e>
                                <m:r>
                                  <a:rPr lang="en-US" sz="1600" b="0" i="1" smtClean="0">
                                    <a:latin typeface="Cambria Math" panose="02040503050406030204" pitchFamily="18" charset="0"/>
                                  </a:rPr>
                                  <m:t>𝑟</m:t>
                                </m:r>
                              </m:e>
                            </m:mr>
                          </m:m>
                        </m:e>
                      </m:d>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𝑝</m:t>
                          </m:r>
                        </m:e>
                        <m:sup>
                          <m:r>
                            <a:rPr lang="en-US" sz="1600" b="0" i="1" smtClean="0">
                              <a:latin typeface="Cambria Math" panose="02040503050406030204" pitchFamily="18" charset="0"/>
                            </a:rPr>
                            <m:t>𝑟</m:t>
                          </m:r>
                        </m:sup>
                      </m:sSup>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𝑝</m:t>
                              </m:r>
                            </m:e>
                          </m:d>
                        </m:e>
                        <m:sup>
                          <m:r>
                            <a:rPr lang="en-US" sz="1600" b="0" i="1" smtClean="0">
                              <a:latin typeface="Cambria Math" panose="02040503050406030204" pitchFamily="18" charset="0"/>
                            </a:rPr>
                            <m:t>𝑛</m:t>
                          </m:r>
                          <m:r>
                            <a:rPr lang="en-US" sz="1600" b="0" i="1" smtClean="0">
                              <a:latin typeface="Cambria Math" panose="02040503050406030204" pitchFamily="18" charset="0"/>
                            </a:rPr>
                            <m:t>−</m:t>
                          </m:r>
                          <m:r>
                            <a:rPr lang="en-US" sz="1600" b="0" i="1" smtClean="0">
                              <a:latin typeface="Cambria Math" panose="02040503050406030204" pitchFamily="18" charset="0"/>
                            </a:rPr>
                            <m:t>𝑟</m:t>
                          </m:r>
                        </m:sup>
                      </m:sSup>
                    </m:oMath>
                  </m:oMathPara>
                </a14:m>
                <a:endParaRPr lang="en-GB" sz="1600" dirty="0">
                  <a:latin typeface="Comic Sans MS" panose="030F0702030302020204" pitchFamily="66" charset="0"/>
                </a:endParaRPr>
              </a:p>
            </p:txBody>
          </p:sp>
        </mc:Choice>
        <mc:Fallback xmlns="">
          <p:sp>
            <p:nvSpPr>
              <p:cNvPr id="17" name="TextBox 26">
                <a:extLst>
                  <a:ext uri="{FF2B5EF4-FFF2-40B4-BE49-F238E27FC236}">
                    <a16:creationId xmlns:a16="http://schemas.microsoft.com/office/drawing/2014/main" id="{1FEF608C-4785-4657-B490-B0898AE6DFA2}"/>
                  </a:ext>
                </a:extLst>
              </p:cNvPr>
              <p:cNvSpPr txBox="1">
                <a:spLocks noRot="1" noChangeAspect="1" noMove="1" noResize="1" noEditPoints="1" noAdjustHandles="1" noChangeArrowheads="1" noChangeShapeType="1" noTextEdit="1"/>
              </p:cNvSpPr>
              <p:nvPr/>
            </p:nvSpPr>
            <p:spPr>
              <a:xfrm>
                <a:off x="4199770" y="2033338"/>
                <a:ext cx="2836354" cy="460832"/>
              </a:xfrm>
              <a:prstGeom prst="rect">
                <a:avLst/>
              </a:prstGeom>
              <a:blipFill>
                <a:blip r:embed="rId7"/>
                <a:stretch>
                  <a:fillRect b="-1333"/>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26">
                <a:extLst>
                  <a:ext uri="{FF2B5EF4-FFF2-40B4-BE49-F238E27FC236}">
                    <a16:creationId xmlns:a16="http://schemas.microsoft.com/office/drawing/2014/main" id="{41F9B183-4E0F-4DE5-8298-60AA0201480B}"/>
                  </a:ext>
                </a:extLst>
              </p:cNvPr>
              <p:cNvSpPr txBox="1"/>
              <p:nvPr/>
            </p:nvSpPr>
            <p:spPr>
              <a:xfrm>
                <a:off x="4084360" y="2619265"/>
                <a:ext cx="3202223" cy="502958"/>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𝑌</m:t>
                          </m:r>
                          <m:r>
                            <a:rPr lang="en-US" sz="1600" b="0" i="1" smtClean="0">
                              <a:latin typeface="Cambria Math" panose="02040503050406030204" pitchFamily="18" charset="0"/>
                            </a:rPr>
                            <m:t>=50</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m>
                            <m:mPr>
                              <m:mcs>
                                <m:mc>
                                  <m:mcPr>
                                    <m:count m:val="1"/>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8</m:t>
                                </m:r>
                                <m:r>
                                  <a:rPr lang="en-US" sz="1600" b="0" i="1" smtClean="0">
                                    <a:latin typeface="Cambria Math" panose="02040503050406030204" pitchFamily="18" charset="0"/>
                                  </a:rPr>
                                  <m:t>0</m:t>
                                </m:r>
                              </m:e>
                            </m:mr>
                            <m:mr>
                              <m:e>
                                <m:r>
                                  <a:rPr lang="en-US" sz="1600" b="0" i="1" smtClean="0">
                                    <a:latin typeface="Cambria Math" panose="02040503050406030204" pitchFamily="18" charset="0"/>
                                  </a:rPr>
                                  <m:t>50</m:t>
                                </m:r>
                              </m:e>
                            </m:mr>
                          </m:m>
                        </m:e>
                      </m:d>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0.55</m:t>
                          </m:r>
                        </m:e>
                        <m:sup>
                          <m:r>
                            <a:rPr lang="en-US" sz="1600" b="0" i="1" smtClean="0">
                              <a:latin typeface="Cambria Math" panose="02040503050406030204" pitchFamily="18" charset="0"/>
                            </a:rPr>
                            <m:t>50</m:t>
                          </m:r>
                        </m:sup>
                      </m:sSup>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0.45</m:t>
                              </m:r>
                            </m:e>
                          </m:d>
                        </m:e>
                        <m:sup>
                          <m:r>
                            <a:rPr lang="en-US" sz="1600" b="0" i="1" smtClean="0">
                              <a:latin typeface="Cambria Math" panose="02040503050406030204" pitchFamily="18" charset="0"/>
                            </a:rPr>
                            <m:t>30</m:t>
                          </m:r>
                        </m:sup>
                      </m:sSup>
                    </m:oMath>
                  </m:oMathPara>
                </a14:m>
                <a:endParaRPr lang="en-GB" sz="1600" dirty="0">
                  <a:latin typeface="Comic Sans MS" panose="030F0702030302020204" pitchFamily="66" charset="0"/>
                </a:endParaRPr>
              </a:p>
            </p:txBody>
          </p:sp>
        </mc:Choice>
        <mc:Fallback xmlns="">
          <p:sp>
            <p:nvSpPr>
              <p:cNvPr id="18" name="TextBox 26">
                <a:extLst>
                  <a:ext uri="{FF2B5EF4-FFF2-40B4-BE49-F238E27FC236}">
                    <a16:creationId xmlns:a16="http://schemas.microsoft.com/office/drawing/2014/main" id="{41F9B183-4E0F-4DE5-8298-60AA0201480B}"/>
                  </a:ext>
                </a:extLst>
              </p:cNvPr>
              <p:cNvSpPr txBox="1">
                <a:spLocks noRot="1" noChangeAspect="1" noMove="1" noResize="1" noEditPoints="1" noAdjustHandles="1" noChangeArrowheads="1" noChangeShapeType="1" noTextEdit="1"/>
              </p:cNvSpPr>
              <p:nvPr/>
            </p:nvSpPr>
            <p:spPr>
              <a:xfrm>
                <a:off x="4084360" y="2619265"/>
                <a:ext cx="3202223" cy="502958"/>
              </a:xfrm>
              <a:prstGeom prst="rect">
                <a:avLst/>
              </a:prstGeom>
              <a:blipFill>
                <a:blip r:embed="rId8"/>
                <a:stretch>
                  <a:fillRect b="-365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6">
                <a:extLst>
                  <a:ext uri="{FF2B5EF4-FFF2-40B4-BE49-F238E27FC236}">
                    <a16:creationId xmlns:a16="http://schemas.microsoft.com/office/drawing/2014/main" id="{0219B5FD-F958-4346-91DA-D63BDDE83D95}"/>
                  </a:ext>
                </a:extLst>
              </p:cNvPr>
              <p:cNvSpPr txBox="1"/>
              <p:nvPr/>
            </p:nvSpPr>
            <p:spPr>
              <a:xfrm>
                <a:off x="4093238" y="3267335"/>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𝑌</m:t>
                          </m:r>
                          <m:r>
                            <a:rPr lang="en-US" sz="1600" b="0" i="1" smtClean="0">
                              <a:latin typeface="Cambria Math" panose="02040503050406030204" pitchFamily="18" charset="0"/>
                            </a:rPr>
                            <m:t>=50</m:t>
                          </m:r>
                        </m:e>
                      </m:d>
                      <m:r>
                        <a:rPr lang="en-US" sz="1600" b="0" i="1" smtClean="0">
                          <a:latin typeface="Cambria Math" panose="02040503050406030204" pitchFamily="18" charset="0"/>
                        </a:rPr>
                        <m:t>=0.0365</m:t>
                      </m:r>
                    </m:oMath>
                  </m:oMathPara>
                </a14:m>
                <a:endParaRPr lang="en-GB" sz="1600" dirty="0">
                  <a:latin typeface="Comic Sans MS" panose="030F0702030302020204" pitchFamily="66" charset="0"/>
                </a:endParaRPr>
              </a:p>
            </p:txBody>
          </p:sp>
        </mc:Choice>
        <mc:Fallback xmlns="">
          <p:sp>
            <p:nvSpPr>
              <p:cNvPr id="23" name="TextBox 26">
                <a:extLst>
                  <a:ext uri="{FF2B5EF4-FFF2-40B4-BE49-F238E27FC236}">
                    <a16:creationId xmlns:a16="http://schemas.microsoft.com/office/drawing/2014/main" id="{0219B5FD-F958-4346-91DA-D63BDDE83D95}"/>
                  </a:ext>
                </a:extLst>
              </p:cNvPr>
              <p:cNvSpPr txBox="1">
                <a:spLocks noRot="1" noChangeAspect="1" noMove="1" noResize="1" noEditPoints="1" noAdjustHandles="1" noChangeArrowheads="1" noChangeShapeType="1" noTextEdit="1"/>
              </p:cNvSpPr>
              <p:nvPr/>
            </p:nvSpPr>
            <p:spPr>
              <a:xfrm>
                <a:off x="4093238" y="3267335"/>
                <a:ext cx="2050113" cy="338554"/>
              </a:xfrm>
              <a:prstGeom prst="rect">
                <a:avLst/>
              </a:prstGeom>
              <a:blipFill>
                <a:blip r:embed="rId9"/>
                <a:stretch>
                  <a:fillRect/>
                </a:stretch>
              </a:blipFill>
              <a:ln w="25400">
                <a:noFill/>
              </a:ln>
            </p:spPr>
            <p:txBody>
              <a:bodyPr/>
              <a:lstStyle/>
              <a:p>
                <a:r>
                  <a:rPr lang="en-GB">
                    <a:noFill/>
                  </a:rPr>
                  <a:t> </a:t>
                </a:r>
              </a:p>
            </p:txBody>
          </p:sp>
        </mc:Fallback>
      </mc:AlternateContent>
      <p:sp>
        <p:nvSpPr>
          <p:cNvPr id="26" name="円弧 25">
            <a:extLst>
              <a:ext uri="{FF2B5EF4-FFF2-40B4-BE49-F238E27FC236}">
                <a16:creationId xmlns:a16="http://schemas.microsoft.com/office/drawing/2014/main" id="{6A9A5176-A996-483E-AF57-0DC94479A8D4}"/>
              </a:ext>
            </a:extLst>
          </p:cNvPr>
          <p:cNvSpPr/>
          <p:nvPr/>
        </p:nvSpPr>
        <p:spPr>
          <a:xfrm>
            <a:off x="7111014" y="2272683"/>
            <a:ext cx="266330" cy="568171"/>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テキスト ボックス 26">
            <a:extLst>
              <a:ext uri="{FF2B5EF4-FFF2-40B4-BE49-F238E27FC236}">
                <a16:creationId xmlns:a16="http://schemas.microsoft.com/office/drawing/2014/main" id="{A180FF31-EF21-4CA6-9111-813712A50826}"/>
              </a:ext>
            </a:extLst>
          </p:cNvPr>
          <p:cNvSpPr txBox="1"/>
          <p:nvPr/>
        </p:nvSpPr>
        <p:spPr>
          <a:xfrm>
            <a:off x="7322411" y="2181095"/>
            <a:ext cx="1759445"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Sub in values, with the number of yellow bulbs being 30</a:t>
            </a:r>
            <a:endParaRPr lang="en-GB" sz="1200" dirty="0">
              <a:solidFill>
                <a:srgbClr val="FF0000"/>
              </a:solidFill>
              <a:latin typeface="Comic Sans MS" panose="030F0702030302020204" pitchFamily="66" charset="0"/>
            </a:endParaRPr>
          </a:p>
        </p:txBody>
      </p:sp>
      <p:sp>
        <p:nvSpPr>
          <p:cNvPr id="28" name="円弧 27">
            <a:extLst>
              <a:ext uri="{FF2B5EF4-FFF2-40B4-BE49-F238E27FC236}">
                <a16:creationId xmlns:a16="http://schemas.microsoft.com/office/drawing/2014/main" id="{368BACB1-E7F1-45BB-B305-57DDEA7DE6B1}"/>
              </a:ext>
            </a:extLst>
          </p:cNvPr>
          <p:cNvSpPr/>
          <p:nvPr/>
        </p:nvSpPr>
        <p:spPr>
          <a:xfrm>
            <a:off x="7050350" y="2904478"/>
            <a:ext cx="264850" cy="540058"/>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テキスト ボックス 28">
            <a:extLst>
              <a:ext uri="{FF2B5EF4-FFF2-40B4-BE49-F238E27FC236}">
                <a16:creationId xmlns:a16="http://schemas.microsoft.com/office/drawing/2014/main" id="{56A4CE9C-A74D-41E8-AF64-850004A5BAA3}"/>
              </a:ext>
            </a:extLst>
          </p:cNvPr>
          <p:cNvSpPr txBox="1"/>
          <p:nvPr/>
        </p:nvSpPr>
        <p:spPr>
          <a:xfrm>
            <a:off x="7233636" y="2971208"/>
            <a:ext cx="907188"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Calculate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0" name="TextBox 26">
                <a:extLst>
                  <a:ext uri="{FF2B5EF4-FFF2-40B4-BE49-F238E27FC236}">
                    <a16:creationId xmlns:a16="http://schemas.microsoft.com/office/drawing/2014/main" id="{0516F17C-0DF2-4557-815F-1CAE24A8755D}"/>
                  </a:ext>
                </a:extLst>
              </p:cNvPr>
              <p:cNvSpPr txBox="1"/>
              <p:nvPr/>
            </p:nvSpPr>
            <p:spPr>
              <a:xfrm>
                <a:off x="916512" y="4778019"/>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𝑃</m:t>
                      </m:r>
                      <m:d>
                        <m:dPr>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𝑌</m:t>
                          </m:r>
                          <m:r>
                            <a:rPr lang="en-US" sz="1600" b="0" i="1" smtClean="0">
                              <a:solidFill>
                                <a:srgbClr val="FF0000"/>
                              </a:solidFill>
                              <a:latin typeface="Cambria Math" panose="02040503050406030204" pitchFamily="18" charset="0"/>
                            </a:rPr>
                            <m:t>=50</m:t>
                          </m:r>
                        </m:e>
                      </m:d>
                      <m:r>
                        <a:rPr lang="en-US" sz="1600" b="0" i="1" smtClean="0">
                          <a:solidFill>
                            <a:srgbClr val="FF0000"/>
                          </a:solidFill>
                          <a:latin typeface="Cambria Math" panose="02040503050406030204" pitchFamily="18" charset="0"/>
                        </a:rPr>
                        <m:t>=0.0365</m:t>
                      </m:r>
                    </m:oMath>
                  </m:oMathPara>
                </a14:m>
                <a:endParaRPr lang="en-GB" sz="1600" dirty="0">
                  <a:solidFill>
                    <a:srgbClr val="FF0000"/>
                  </a:solidFill>
                  <a:latin typeface="Comic Sans MS" panose="030F0702030302020204" pitchFamily="66" charset="0"/>
                </a:endParaRPr>
              </a:p>
            </p:txBody>
          </p:sp>
        </mc:Choice>
        <mc:Fallback xmlns="">
          <p:sp>
            <p:nvSpPr>
              <p:cNvPr id="30" name="TextBox 26">
                <a:extLst>
                  <a:ext uri="{FF2B5EF4-FFF2-40B4-BE49-F238E27FC236}">
                    <a16:creationId xmlns:a16="http://schemas.microsoft.com/office/drawing/2014/main" id="{0516F17C-0DF2-4557-815F-1CAE24A8755D}"/>
                  </a:ext>
                </a:extLst>
              </p:cNvPr>
              <p:cNvSpPr txBox="1">
                <a:spLocks noRot="1" noChangeAspect="1" noMove="1" noResize="1" noEditPoints="1" noAdjustHandles="1" noChangeArrowheads="1" noChangeShapeType="1" noTextEdit="1"/>
              </p:cNvSpPr>
              <p:nvPr/>
            </p:nvSpPr>
            <p:spPr>
              <a:xfrm>
                <a:off x="916512" y="4778019"/>
                <a:ext cx="2050113" cy="338554"/>
              </a:xfrm>
              <a:prstGeom prst="rect">
                <a:avLst/>
              </a:prstGeom>
              <a:blipFill>
                <a:blip r:embed="rId10"/>
                <a:stretch>
                  <a:fillRect/>
                </a:stretch>
              </a:blipFill>
              <a:ln w="25400">
                <a:noFill/>
              </a:ln>
            </p:spPr>
            <p:txBody>
              <a:bodyPr/>
              <a:lstStyle/>
              <a:p>
                <a:r>
                  <a:rPr lang="en-GB">
                    <a:noFill/>
                  </a:rPr>
                  <a:t> </a:t>
                </a:r>
              </a:p>
            </p:txBody>
          </p:sp>
        </mc:Fallback>
      </mc:AlternateContent>
    </p:spTree>
    <p:extLst>
      <p:ext uri="{BB962C8B-B14F-4D97-AF65-F5344CB8AC3E}">
        <p14:creationId xmlns:p14="http://schemas.microsoft.com/office/powerpoint/2010/main" val="418039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6" grpId="0" animBg="1"/>
      <p:bldP spid="27" grpId="0"/>
      <p:bldP spid="28" grpId="0" animBg="1"/>
      <p:bldP spid="29"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For a particular type of flower bulb, 55% will produce yellow flowers. A random sample of 80 bulbs is planted.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Calculate the percentage error incurred when using a normal approximation to estimate the probability that there are </a:t>
            </a:r>
            <a:r>
              <a:rPr lang="en-US" sz="1600" u="sng" dirty="0">
                <a:latin typeface="Comic Sans MS" panose="030F0702030302020204" pitchFamily="66" charset="0"/>
              </a:rPr>
              <a:t>exactly</a:t>
            </a:r>
            <a:r>
              <a:rPr lang="en-US" sz="1600" dirty="0">
                <a:latin typeface="Comic Sans MS" panose="030F0702030302020204" pitchFamily="66" charset="0"/>
              </a:rPr>
              <a:t> 50 yellow flowers.</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Now convert the problem to a normal distribution…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5"/>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6"/>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6">
                <a:extLst>
                  <a:ext uri="{FF2B5EF4-FFF2-40B4-BE49-F238E27FC236}">
                    <a16:creationId xmlns:a16="http://schemas.microsoft.com/office/drawing/2014/main" id="{0516F17C-0DF2-4557-815F-1CAE24A8755D}"/>
                  </a:ext>
                </a:extLst>
              </p:cNvPr>
              <p:cNvSpPr txBox="1"/>
              <p:nvPr/>
            </p:nvSpPr>
            <p:spPr>
              <a:xfrm>
                <a:off x="916512" y="4778019"/>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𝑃</m:t>
                      </m:r>
                      <m:d>
                        <m:dPr>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𝑌</m:t>
                          </m:r>
                          <m:r>
                            <a:rPr lang="en-US" sz="1600" b="0" i="1" smtClean="0">
                              <a:solidFill>
                                <a:srgbClr val="FF0000"/>
                              </a:solidFill>
                              <a:latin typeface="Cambria Math" panose="02040503050406030204" pitchFamily="18" charset="0"/>
                            </a:rPr>
                            <m:t>=50</m:t>
                          </m:r>
                        </m:e>
                      </m:d>
                      <m:r>
                        <a:rPr lang="en-US" sz="1600" b="0" i="1" smtClean="0">
                          <a:solidFill>
                            <a:srgbClr val="FF0000"/>
                          </a:solidFill>
                          <a:latin typeface="Cambria Math" panose="02040503050406030204" pitchFamily="18" charset="0"/>
                        </a:rPr>
                        <m:t>=0.0365</m:t>
                      </m:r>
                    </m:oMath>
                  </m:oMathPara>
                </a14:m>
                <a:endParaRPr lang="en-GB" sz="1600" dirty="0">
                  <a:solidFill>
                    <a:srgbClr val="FF0000"/>
                  </a:solidFill>
                  <a:latin typeface="Comic Sans MS" panose="030F0702030302020204" pitchFamily="66" charset="0"/>
                </a:endParaRPr>
              </a:p>
            </p:txBody>
          </p:sp>
        </mc:Choice>
        <mc:Fallback xmlns="">
          <p:sp>
            <p:nvSpPr>
              <p:cNvPr id="30" name="TextBox 26">
                <a:extLst>
                  <a:ext uri="{FF2B5EF4-FFF2-40B4-BE49-F238E27FC236}">
                    <a16:creationId xmlns:a16="http://schemas.microsoft.com/office/drawing/2014/main" id="{0516F17C-0DF2-4557-815F-1CAE24A8755D}"/>
                  </a:ext>
                </a:extLst>
              </p:cNvPr>
              <p:cNvSpPr txBox="1">
                <a:spLocks noRot="1" noChangeAspect="1" noMove="1" noResize="1" noEditPoints="1" noAdjustHandles="1" noChangeArrowheads="1" noChangeShapeType="1" noTextEdit="1"/>
              </p:cNvSpPr>
              <p:nvPr/>
            </p:nvSpPr>
            <p:spPr>
              <a:xfrm>
                <a:off x="916512" y="4778019"/>
                <a:ext cx="2050113" cy="338554"/>
              </a:xfrm>
              <a:prstGeom prst="rect">
                <a:avLst/>
              </a:prstGeom>
              <a:blipFill>
                <a:blip r:embed="rId7"/>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3163793E-D768-4A33-816D-79310D689BEC}"/>
                  </a:ext>
                </a:extLst>
              </p:cNvPr>
              <p:cNvSpPr txBox="1"/>
              <p:nvPr/>
            </p:nvSpPr>
            <p:spPr>
              <a:xfrm>
                <a:off x="4594606" y="1643849"/>
                <a:ext cx="751231"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19" name="テキスト ボックス 18">
                <a:extLst>
                  <a:ext uri="{FF2B5EF4-FFF2-40B4-BE49-F238E27FC236}">
                    <a16:creationId xmlns:a16="http://schemas.microsoft.com/office/drawing/2014/main" id="{3163793E-D768-4A33-816D-79310D689BEC}"/>
                  </a:ext>
                </a:extLst>
              </p:cNvPr>
              <p:cNvSpPr txBox="1">
                <a:spLocks noRot="1" noChangeAspect="1" noMove="1" noResize="1" noEditPoints="1" noAdjustHandles="1" noChangeArrowheads="1" noChangeShapeType="1" noTextEdit="1"/>
              </p:cNvSpPr>
              <p:nvPr/>
            </p:nvSpPr>
            <p:spPr>
              <a:xfrm>
                <a:off x="4594606" y="1643849"/>
                <a:ext cx="751231" cy="276999"/>
              </a:xfrm>
              <a:prstGeom prst="rect">
                <a:avLst/>
              </a:prstGeom>
              <a:blipFill>
                <a:blip r:embed="rId8"/>
                <a:stretch>
                  <a:fillRect l="-7317" r="-7317" b="-26667"/>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EFE38582-30DA-4FAC-8EE0-636BC2598C2A}"/>
                  </a:ext>
                </a:extLst>
              </p:cNvPr>
              <p:cNvSpPr txBox="1"/>
              <p:nvPr/>
            </p:nvSpPr>
            <p:spPr>
              <a:xfrm>
                <a:off x="4594606" y="2069977"/>
                <a:ext cx="1561133"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=(80)(0.55)</m:t>
                      </m:r>
                    </m:oMath>
                  </m:oMathPara>
                </a14:m>
                <a:endParaRPr lang="en-GB" dirty="0">
                  <a:solidFill>
                    <a:schemeClr val="tx1"/>
                  </a:solidFill>
                </a:endParaRPr>
              </a:p>
            </p:txBody>
          </p:sp>
        </mc:Choice>
        <mc:Fallback xmlns="">
          <p:sp>
            <p:nvSpPr>
              <p:cNvPr id="20" name="テキスト ボックス 19">
                <a:extLst>
                  <a:ext uri="{FF2B5EF4-FFF2-40B4-BE49-F238E27FC236}">
                    <a16:creationId xmlns:a16="http://schemas.microsoft.com/office/drawing/2014/main" id="{EFE38582-30DA-4FAC-8EE0-636BC2598C2A}"/>
                  </a:ext>
                </a:extLst>
              </p:cNvPr>
              <p:cNvSpPr txBox="1">
                <a:spLocks noRot="1" noChangeAspect="1" noMove="1" noResize="1" noEditPoints="1" noAdjustHandles="1" noChangeArrowheads="1" noChangeShapeType="1" noTextEdit="1"/>
              </p:cNvSpPr>
              <p:nvPr/>
            </p:nvSpPr>
            <p:spPr>
              <a:xfrm>
                <a:off x="4594606" y="2069977"/>
                <a:ext cx="1561133" cy="276999"/>
              </a:xfrm>
              <a:prstGeom prst="rect">
                <a:avLst/>
              </a:prstGeom>
              <a:blipFill>
                <a:blip r:embed="rId9"/>
                <a:stretch>
                  <a:fillRect l="-3516" t="-4444" r="-5469" b="-35556"/>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C8C9F1BB-C8C2-4C68-B4CD-A78D8657982E}"/>
                  </a:ext>
                </a:extLst>
              </p:cNvPr>
              <p:cNvSpPr txBox="1"/>
              <p:nvPr/>
            </p:nvSpPr>
            <p:spPr>
              <a:xfrm>
                <a:off x="4594606" y="2513861"/>
                <a:ext cx="743602"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=44</m:t>
                      </m:r>
                    </m:oMath>
                  </m:oMathPara>
                </a14:m>
                <a:endParaRPr lang="en-GB" dirty="0">
                  <a:solidFill>
                    <a:schemeClr val="tx1"/>
                  </a:solidFill>
                </a:endParaRPr>
              </a:p>
            </p:txBody>
          </p:sp>
        </mc:Choice>
        <mc:Fallback xmlns="">
          <p:sp>
            <p:nvSpPr>
              <p:cNvPr id="21" name="テキスト ボックス 20">
                <a:extLst>
                  <a:ext uri="{FF2B5EF4-FFF2-40B4-BE49-F238E27FC236}">
                    <a16:creationId xmlns:a16="http://schemas.microsoft.com/office/drawing/2014/main" id="{C8C9F1BB-C8C2-4C68-B4CD-A78D8657982E}"/>
                  </a:ext>
                </a:extLst>
              </p:cNvPr>
              <p:cNvSpPr txBox="1">
                <a:spLocks noRot="1" noChangeAspect="1" noMove="1" noResize="1" noEditPoints="1" noAdjustHandles="1" noChangeArrowheads="1" noChangeShapeType="1" noTextEdit="1"/>
              </p:cNvSpPr>
              <p:nvPr/>
            </p:nvSpPr>
            <p:spPr>
              <a:xfrm>
                <a:off x="4594606" y="2513861"/>
                <a:ext cx="743602" cy="276999"/>
              </a:xfrm>
              <a:prstGeom prst="rect">
                <a:avLst/>
              </a:prstGeom>
              <a:blipFill>
                <a:blip r:embed="rId10"/>
                <a:stretch>
                  <a:fillRect l="-7377" r="-6557" b="-21739"/>
                </a:stretch>
              </a:blipFill>
              <a:ln w="25400">
                <a:noFill/>
              </a:ln>
            </p:spPr>
            <p:txBody>
              <a:bodyPr/>
              <a:lstStyle/>
              <a:p>
                <a:r>
                  <a:rPr lang="en-GB">
                    <a:noFill/>
                  </a:rPr>
                  <a:t> </a:t>
                </a:r>
              </a:p>
            </p:txBody>
          </p:sp>
        </mc:Fallback>
      </mc:AlternateContent>
      <p:sp>
        <p:nvSpPr>
          <p:cNvPr id="22" name="円弧 21">
            <a:extLst>
              <a:ext uri="{FF2B5EF4-FFF2-40B4-BE49-F238E27FC236}">
                <a16:creationId xmlns:a16="http://schemas.microsoft.com/office/drawing/2014/main" id="{724FC894-B3E2-48C0-B006-7D509C5D5484}"/>
              </a:ext>
            </a:extLst>
          </p:cNvPr>
          <p:cNvSpPr/>
          <p:nvPr/>
        </p:nvSpPr>
        <p:spPr>
          <a:xfrm>
            <a:off x="6236358" y="1802166"/>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テキスト ボックス 23">
            <a:extLst>
              <a:ext uri="{FF2B5EF4-FFF2-40B4-BE49-F238E27FC236}">
                <a16:creationId xmlns:a16="http://schemas.microsoft.com/office/drawing/2014/main" id="{46A64ACA-5C2F-4368-AD70-55FF6D589A9C}"/>
              </a:ext>
            </a:extLst>
          </p:cNvPr>
          <p:cNvSpPr txBox="1"/>
          <p:nvPr/>
        </p:nvSpPr>
        <p:spPr>
          <a:xfrm>
            <a:off x="6281333" y="1841445"/>
            <a:ext cx="1619794"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Sub in values</a:t>
            </a:r>
            <a:endParaRPr lang="en-GB" sz="1400" dirty="0">
              <a:solidFill>
                <a:srgbClr val="FF0000"/>
              </a:solidFill>
              <a:latin typeface="Comic Sans MS" panose="030F0702030302020204" pitchFamily="66" charset="0"/>
            </a:endParaRPr>
          </a:p>
        </p:txBody>
      </p:sp>
      <p:sp>
        <p:nvSpPr>
          <p:cNvPr id="25" name="円弧 24">
            <a:extLst>
              <a:ext uri="{FF2B5EF4-FFF2-40B4-BE49-F238E27FC236}">
                <a16:creationId xmlns:a16="http://schemas.microsoft.com/office/drawing/2014/main" id="{8EC773DE-19CD-4773-86DB-665AF983573D}"/>
              </a:ext>
            </a:extLst>
          </p:cNvPr>
          <p:cNvSpPr/>
          <p:nvPr/>
        </p:nvSpPr>
        <p:spPr>
          <a:xfrm>
            <a:off x="6202327" y="2238652"/>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テキスト ボックス 30">
            <a:extLst>
              <a:ext uri="{FF2B5EF4-FFF2-40B4-BE49-F238E27FC236}">
                <a16:creationId xmlns:a16="http://schemas.microsoft.com/office/drawing/2014/main" id="{08DE9D98-80BE-4A1B-B310-A53902E6BEAF}"/>
              </a:ext>
            </a:extLst>
          </p:cNvPr>
          <p:cNvSpPr txBox="1"/>
          <p:nvPr/>
        </p:nvSpPr>
        <p:spPr>
          <a:xfrm>
            <a:off x="6423375" y="2311962"/>
            <a:ext cx="962846"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Calculate</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4" name="TextBox 5">
                <a:extLst>
                  <a:ext uri="{FF2B5EF4-FFF2-40B4-BE49-F238E27FC236}">
                    <a16:creationId xmlns:a16="http://schemas.microsoft.com/office/drawing/2014/main" id="{A8171808-8320-43C1-8142-116E35DF0BB4}"/>
                  </a:ext>
                </a:extLst>
              </p:cNvPr>
              <p:cNvSpPr txBox="1"/>
              <p:nvPr/>
            </p:nvSpPr>
            <p:spPr>
              <a:xfrm>
                <a:off x="4545367" y="3235653"/>
                <a:ext cx="1740023" cy="335413"/>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i="1" smtClean="0">
                              <a:latin typeface="Cambria Math" panose="02040503050406030204" pitchFamily="18" charset="0"/>
                            </a:rPr>
                            <m:t>𝑛𝑝</m:t>
                          </m:r>
                          <m:r>
                            <a:rPr lang="en-US" i="1">
                              <a:latin typeface="Cambria Math" panose="02040503050406030204" pitchFamily="18" charset="0"/>
                            </a:rPr>
                            <m:t>(1−</m:t>
                          </m:r>
                          <m:r>
                            <a:rPr lang="en-US" i="1">
                              <a:latin typeface="Cambria Math" panose="02040503050406030204" pitchFamily="18" charset="0"/>
                            </a:rPr>
                            <m:t>𝑝</m:t>
                          </m:r>
                          <m:r>
                            <a:rPr lang="en-US" i="1">
                              <a:latin typeface="Cambria Math" panose="02040503050406030204" pitchFamily="18" charset="0"/>
                            </a:rPr>
                            <m:t>)</m:t>
                          </m:r>
                        </m:e>
                      </m:rad>
                    </m:oMath>
                  </m:oMathPara>
                </a14:m>
                <a:endParaRPr lang="en-GB" dirty="0"/>
              </a:p>
            </p:txBody>
          </p:sp>
        </mc:Choice>
        <mc:Fallback xmlns="">
          <p:sp>
            <p:nvSpPr>
              <p:cNvPr id="34" name="TextBox 5">
                <a:extLst>
                  <a:ext uri="{FF2B5EF4-FFF2-40B4-BE49-F238E27FC236}">
                    <a16:creationId xmlns:a16="http://schemas.microsoft.com/office/drawing/2014/main" id="{A8171808-8320-43C1-8142-116E35DF0BB4}"/>
                  </a:ext>
                </a:extLst>
              </p:cNvPr>
              <p:cNvSpPr txBox="1">
                <a:spLocks noRot="1" noChangeAspect="1" noMove="1" noResize="1" noEditPoints="1" noAdjustHandles="1" noChangeArrowheads="1" noChangeShapeType="1" noTextEdit="1"/>
              </p:cNvSpPr>
              <p:nvPr/>
            </p:nvSpPr>
            <p:spPr>
              <a:xfrm>
                <a:off x="4545367" y="3235653"/>
                <a:ext cx="1740023" cy="335413"/>
              </a:xfrm>
              <a:prstGeom prst="rect">
                <a:avLst/>
              </a:prstGeom>
              <a:blipFill>
                <a:blip r:embed="rId11"/>
                <a:stretch>
                  <a:fillRect r="-2105" b="-25455"/>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5">
                <a:extLst>
                  <a:ext uri="{FF2B5EF4-FFF2-40B4-BE49-F238E27FC236}">
                    <a16:creationId xmlns:a16="http://schemas.microsoft.com/office/drawing/2014/main" id="{061629F4-2FE2-4D87-8AED-502AFA428E7C}"/>
                  </a:ext>
                </a:extLst>
              </p:cNvPr>
              <p:cNvSpPr txBox="1"/>
              <p:nvPr/>
            </p:nvSpPr>
            <p:spPr>
              <a:xfrm>
                <a:off x="4589755" y="4327606"/>
                <a:ext cx="1171853" cy="276999"/>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=4.45…</m:t>
                      </m:r>
                    </m:oMath>
                  </m:oMathPara>
                </a14:m>
                <a:endParaRPr lang="en-GB" dirty="0"/>
              </a:p>
            </p:txBody>
          </p:sp>
        </mc:Choice>
        <mc:Fallback xmlns="">
          <p:sp>
            <p:nvSpPr>
              <p:cNvPr id="35" name="TextBox 5">
                <a:extLst>
                  <a:ext uri="{FF2B5EF4-FFF2-40B4-BE49-F238E27FC236}">
                    <a16:creationId xmlns:a16="http://schemas.microsoft.com/office/drawing/2014/main" id="{061629F4-2FE2-4D87-8AED-502AFA428E7C}"/>
                  </a:ext>
                </a:extLst>
              </p:cNvPr>
              <p:cNvSpPr txBox="1">
                <a:spLocks noRot="1" noChangeAspect="1" noMove="1" noResize="1" noEditPoints="1" noAdjustHandles="1" noChangeArrowheads="1" noChangeShapeType="1" noTextEdit="1"/>
              </p:cNvSpPr>
              <p:nvPr/>
            </p:nvSpPr>
            <p:spPr>
              <a:xfrm>
                <a:off x="4589755" y="4327606"/>
                <a:ext cx="1171853" cy="276999"/>
              </a:xfrm>
              <a:prstGeom prst="rect">
                <a:avLst/>
              </a:prstGeom>
              <a:blipFill>
                <a:blip r:embed="rId12"/>
                <a:stretch>
                  <a:fillRect l="-1042" b="-888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5">
                <a:extLst>
                  <a:ext uri="{FF2B5EF4-FFF2-40B4-BE49-F238E27FC236}">
                    <a16:creationId xmlns:a16="http://schemas.microsoft.com/office/drawing/2014/main" id="{7D11C0C2-9D95-4A33-932B-999D1A7B7BC3}"/>
                  </a:ext>
                </a:extLst>
              </p:cNvPr>
              <p:cNvSpPr txBox="1"/>
              <p:nvPr/>
            </p:nvSpPr>
            <p:spPr>
              <a:xfrm>
                <a:off x="4483223" y="3750557"/>
                <a:ext cx="2982897" cy="335413"/>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(80)(0.55)</m:t>
                          </m:r>
                          <m:r>
                            <a:rPr lang="en-US" i="1">
                              <a:latin typeface="Cambria Math" panose="02040503050406030204" pitchFamily="18" charset="0"/>
                            </a:rPr>
                            <m:t>(1−</m:t>
                          </m:r>
                          <m:r>
                            <a:rPr lang="en-US" b="0" i="1" smtClean="0">
                              <a:latin typeface="Cambria Math" panose="02040503050406030204" pitchFamily="18" charset="0"/>
                            </a:rPr>
                            <m:t>0.55</m:t>
                          </m:r>
                          <m:r>
                            <a:rPr lang="en-US" i="1">
                              <a:latin typeface="Cambria Math" panose="02040503050406030204" pitchFamily="18" charset="0"/>
                            </a:rPr>
                            <m:t>)</m:t>
                          </m:r>
                        </m:e>
                      </m:rad>
                    </m:oMath>
                  </m:oMathPara>
                </a14:m>
                <a:endParaRPr lang="en-GB" dirty="0"/>
              </a:p>
            </p:txBody>
          </p:sp>
        </mc:Choice>
        <mc:Fallback xmlns="">
          <p:sp>
            <p:nvSpPr>
              <p:cNvPr id="36" name="TextBox 5">
                <a:extLst>
                  <a:ext uri="{FF2B5EF4-FFF2-40B4-BE49-F238E27FC236}">
                    <a16:creationId xmlns:a16="http://schemas.microsoft.com/office/drawing/2014/main" id="{7D11C0C2-9D95-4A33-932B-999D1A7B7BC3}"/>
                  </a:ext>
                </a:extLst>
              </p:cNvPr>
              <p:cNvSpPr txBox="1">
                <a:spLocks noRot="1" noChangeAspect="1" noMove="1" noResize="1" noEditPoints="1" noAdjustHandles="1" noChangeArrowheads="1" noChangeShapeType="1" noTextEdit="1"/>
              </p:cNvSpPr>
              <p:nvPr/>
            </p:nvSpPr>
            <p:spPr>
              <a:xfrm>
                <a:off x="4483223" y="3750557"/>
                <a:ext cx="2982897" cy="335413"/>
              </a:xfrm>
              <a:prstGeom prst="rect">
                <a:avLst/>
              </a:prstGeom>
              <a:blipFill>
                <a:blip r:embed="rId13"/>
                <a:stretch>
                  <a:fillRect b="-25455"/>
                </a:stretch>
              </a:blipFill>
              <a:ln w="25400">
                <a:noFill/>
              </a:ln>
            </p:spPr>
            <p:txBody>
              <a:bodyPr/>
              <a:lstStyle/>
              <a:p>
                <a:r>
                  <a:rPr lang="en-GB">
                    <a:noFill/>
                  </a:rPr>
                  <a:t> </a:t>
                </a:r>
              </a:p>
            </p:txBody>
          </p:sp>
        </mc:Fallback>
      </mc:AlternateContent>
      <p:sp>
        <p:nvSpPr>
          <p:cNvPr id="37" name="円弧 36">
            <a:extLst>
              <a:ext uri="{FF2B5EF4-FFF2-40B4-BE49-F238E27FC236}">
                <a16:creationId xmlns:a16="http://schemas.microsoft.com/office/drawing/2014/main" id="{06FB17F1-1C3A-4B77-8E4B-D83A087679C2}"/>
              </a:ext>
            </a:extLst>
          </p:cNvPr>
          <p:cNvSpPr/>
          <p:nvPr/>
        </p:nvSpPr>
        <p:spPr>
          <a:xfrm>
            <a:off x="7479231" y="3525914"/>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テキスト ボックス 37">
            <a:extLst>
              <a:ext uri="{FF2B5EF4-FFF2-40B4-BE49-F238E27FC236}">
                <a16:creationId xmlns:a16="http://schemas.microsoft.com/office/drawing/2014/main" id="{45903F07-0D03-4EE2-9B8C-6ACEF22DCC0C}"/>
              </a:ext>
            </a:extLst>
          </p:cNvPr>
          <p:cNvSpPr txBox="1"/>
          <p:nvPr/>
        </p:nvSpPr>
        <p:spPr>
          <a:xfrm>
            <a:off x="7524206" y="3565193"/>
            <a:ext cx="1619794"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Sub in values</a:t>
            </a:r>
            <a:endParaRPr lang="en-GB" sz="1400" dirty="0">
              <a:solidFill>
                <a:srgbClr val="FF0000"/>
              </a:solidFill>
              <a:latin typeface="Comic Sans MS" panose="030F0702030302020204" pitchFamily="66" charset="0"/>
            </a:endParaRPr>
          </a:p>
        </p:txBody>
      </p:sp>
      <p:sp>
        <p:nvSpPr>
          <p:cNvPr id="39" name="円弧 38">
            <a:extLst>
              <a:ext uri="{FF2B5EF4-FFF2-40B4-BE49-F238E27FC236}">
                <a16:creationId xmlns:a16="http://schemas.microsoft.com/office/drawing/2014/main" id="{6713E49A-7096-4560-8EE3-7BC228FD9D36}"/>
              </a:ext>
            </a:extLst>
          </p:cNvPr>
          <p:cNvSpPr/>
          <p:nvPr/>
        </p:nvSpPr>
        <p:spPr>
          <a:xfrm>
            <a:off x="7445200" y="3962400"/>
            <a:ext cx="235463" cy="446843"/>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テキスト ボックス 39">
            <a:extLst>
              <a:ext uri="{FF2B5EF4-FFF2-40B4-BE49-F238E27FC236}">
                <a16:creationId xmlns:a16="http://schemas.microsoft.com/office/drawing/2014/main" id="{1A4F0869-763E-4E45-B2B0-C995534A3C4A}"/>
              </a:ext>
            </a:extLst>
          </p:cNvPr>
          <p:cNvSpPr txBox="1"/>
          <p:nvPr/>
        </p:nvSpPr>
        <p:spPr>
          <a:xfrm>
            <a:off x="7666248" y="4035710"/>
            <a:ext cx="962846"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Calculate</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F6D3C3DD-97FE-43A1-A7B7-38F0C8E2D4EE}"/>
                  </a:ext>
                </a:extLst>
              </p:cNvPr>
              <p:cNvSpPr txBox="1"/>
              <p:nvPr/>
            </p:nvSpPr>
            <p:spPr>
              <a:xfrm>
                <a:off x="965118" y="5755691"/>
                <a:ext cx="743602"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r>
                        <a:rPr lang="en-US" i="1" smtClean="0">
                          <a:solidFill>
                            <a:srgbClr val="FF0000"/>
                          </a:solidFill>
                          <a:latin typeface="Cambria Math" panose="02040503050406030204" pitchFamily="18" charset="0"/>
                          <a:ea typeface="Cambria Math" panose="02040503050406030204" pitchFamily="18" charset="0"/>
                        </a:rPr>
                        <m:t>=44</m:t>
                      </m:r>
                    </m:oMath>
                  </m:oMathPara>
                </a14:m>
                <a:endParaRPr lang="en-GB" dirty="0">
                  <a:solidFill>
                    <a:srgbClr val="FF0000"/>
                  </a:solidFill>
                </a:endParaRPr>
              </a:p>
            </p:txBody>
          </p:sp>
        </mc:Choice>
        <mc:Fallback xmlns="">
          <p:sp>
            <p:nvSpPr>
              <p:cNvPr id="41" name="テキスト ボックス 40">
                <a:extLst>
                  <a:ext uri="{FF2B5EF4-FFF2-40B4-BE49-F238E27FC236}">
                    <a16:creationId xmlns:a16="http://schemas.microsoft.com/office/drawing/2014/main" id="{F6D3C3DD-97FE-43A1-A7B7-38F0C8E2D4EE}"/>
                  </a:ext>
                </a:extLst>
              </p:cNvPr>
              <p:cNvSpPr txBox="1">
                <a:spLocks noRot="1" noChangeAspect="1" noMove="1" noResize="1" noEditPoints="1" noAdjustHandles="1" noChangeArrowheads="1" noChangeShapeType="1" noTextEdit="1"/>
              </p:cNvSpPr>
              <p:nvPr/>
            </p:nvSpPr>
            <p:spPr>
              <a:xfrm>
                <a:off x="965118" y="5755691"/>
                <a:ext cx="743602" cy="276999"/>
              </a:xfrm>
              <a:prstGeom prst="rect">
                <a:avLst/>
              </a:prstGeom>
              <a:blipFill>
                <a:blip r:embed="rId14"/>
                <a:stretch>
                  <a:fillRect l="-6557" r="-7377" b="-2173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5">
                <a:extLst>
                  <a:ext uri="{FF2B5EF4-FFF2-40B4-BE49-F238E27FC236}">
                    <a16:creationId xmlns:a16="http://schemas.microsoft.com/office/drawing/2014/main" id="{99B2210D-66BD-4B15-8E5A-59DD0C6DC439}"/>
                  </a:ext>
                </a:extLst>
              </p:cNvPr>
              <p:cNvSpPr txBox="1"/>
              <p:nvPr/>
            </p:nvSpPr>
            <p:spPr>
              <a:xfrm>
                <a:off x="1919055" y="5749513"/>
                <a:ext cx="1171853" cy="276999"/>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𝜎</m:t>
                      </m:r>
                      <m:r>
                        <a:rPr lang="en-US" b="0" i="1" smtClean="0">
                          <a:solidFill>
                            <a:srgbClr val="FF0000"/>
                          </a:solidFill>
                          <a:latin typeface="Cambria Math" panose="02040503050406030204" pitchFamily="18" charset="0"/>
                        </a:rPr>
                        <m:t>=4.45…</m:t>
                      </m:r>
                    </m:oMath>
                  </m:oMathPara>
                </a14:m>
                <a:endParaRPr lang="en-GB" dirty="0">
                  <a:solidFill>
                    <a:srgbClr val="FF0000"/>
                  </a:solidFill>
                </a:endParaRPr>
              </a:p>
            </p:txBody>
          </p:sp>
        </mc:Choice>
        <mc:Fallback xmlns="">
          <p:sp>
            <p:nvSpPr>
              <p:cNvPr id="42" name="TextBox 5">
                <a:extLst>
                  <a:ext uri="{FF2B5EF4-FFF2-40B4-BE49-F238E27FC236}">
                    <a16:creationId xmlns:a16="http://schemas.microsoft.com/office/drawing/2014/main" id="{99B2210D-66BD-4B15-8E5A-59DD0C6DC439}"/>
                  </a:ext>
                </a:extLst>
              </p:cNvPr>
              <p:cNvSpPr txBox="1">
                <a:spLocks noRot="1" noChangeAspect="1" noMove="1" noResize="1" noEditPoints="1" noAdjustHandles="1" noChangeArrowheads="1" noChangeShapeType="1" noTextEdit="1"/>
              </p:cNvSpPr>
              <p:nvPr/>
            </p:nvSpPr>
            <p:spPr>
              <a:xfrm>
                <a:off x="1919055" y="5749513"/>
                <a:ext cx="1171853" cy="276999"/>
              </a:xfrm>
              <a:prstGeom prst="rect">
                <a:avLst/>
              </a:prstGeom>
              <a:blipFill>
                <a:blip r:embed="rId15"/>
                <a:stretch>
                  <a:fillRect l="-1042" b="-6522"/>
                </a:stretch>
              </a:blipFill>
              <a:ln w="25400">
                <a:noFill/>
              </a:ln>
            </p:spPr>
            <p:txBody>
              <a:bodyPr/>
              <a:lstStyle/>
              <a:p>
                <a:r>
                  <a:rPr lang="en-GB">
                    <a:noFill/>
                  </a:rPr>
                  <a:t> </a:t>
                </a:r>
              </a:p>
            </p:txBody>
          </p:sp>
        </mc:Fallback>
      </mc:AlternateContent>
    </p:spTree>
    <p:extLst>
      <p:ext uri="{BB962C8B-B14F-4D97-AF65-F5344CB8AC3E}">
        <p14:creationId xmlns:p14="http://schemas.microsoft.com/office/powerpoint/2010/main" val="14132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linds(horizont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linds(horizontal)">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linds(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linds(horizontal)">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blinds(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linds(horizontal)">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linds(horizont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linds(horizontal)">
                                      <p:cBhvr>
                                        <p:cTn id="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P spid="24" grpId="0"/>
      <p:bldP spid="25" grpId="0" animBg="1"/>
      <p:bldP spid="31" grpId="0"/>
      <p:bldP spid="34" grpId="0"/>
      <p:bldP spid="35" grpId="0"/>
      <p:bldP spid="36" grpId="0"/>
      <p:bldP spid="37" grpId="0" animBg="1"/>
      <p:bldP spid="38" grpId="0"/>
      <p:bldP spid="39" grpId="0" animBg="1"/>
      <p:bldP spid="40" grpId="0"/>
      <p:bldP spid="41" grpId="0"/>
      <p:bldP spid="4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For a particular type of flower bulb, 55% will produce yellow flowers. A random sample of 80 bulbs is planted.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Calculate the percentage error incurred when using a normal approximation to estimate the probability that there are </a:t>
            </a:r>
            <a:r>
              <a:rPr lang="en-US" sz="1600" u="sng" dirty="0">
                <a:latin typeface="Comic Sans MS" panose="030F0702030302020204" pitchFamily="66" charset="0"/>
              </a:rPr>
              <a:t>exactly</a:t>
            </a:r>
            <a:r>
              <a:rPr lang="en-US" sz="1600" dirty="0">
                <a:latin typeface="Comic Sans MS" panose="030F0702030302020204" pitchFamily="66" charset="0"/>
              </a:rPr>
              <a:t> 50 yellow flowers.</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Now convert the problem to a normal distribution…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5"/>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6"/>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6">
                <a:extLst>
                  <a:ext uri="{FF2B5EF4-FFF2-40B4-BE49-F238E27FC236}">
                    <a16:creationId xmlns:a16="http://schemas.microsoft.com/office/drawing/2014/main" id="{0516F17C-0DF2-4557-815F-1CAE24A8755D}"/>
                  </a:ext>
                </a:extLst>
              </p:cNvPr>
              <p:cNvSpPr txBox="1"/>
              <p:nvPr/>
            </p:nvSpPr>
            <p:spPr>
              <a:xfrm>
                <a:off x="916512" y="4778019"/>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𝑃</m:t>
                      </m:r>
                      <m:d>
                        <m:dPr>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𝑌</m:t>
                          </m:r>
                          <m:r>
                            <a:rPr lang="en-US" sz="1600" b="0" i="1" smtClean="0">
                              <a:solidFill>
                                <a:srgbClr val="FF0000"/>
                              </a:solidFill>
                              <a:latin typeface="Cambria Math" panose="02040503050406030204" pitchFamily="18" charset="0"/>
                            </a:rPr>
                            <m:t>=50</m:t>
                          </m:r>
                        </m:e>
                      </m:d>
                      <m:r>
                        <a:rPr lang="en-US" sz="1600" b="0" i="1" smtClean="0">
                          <a:solidFill>
                            <a:srgbClr val="FF0000"/>
                          </a:solidFill>
                          <a:latin typeface="Cambria Math" panose="02040503050406030204" pitchFamily="18" charset="0"/>
                        </a:rPr>
                        <m:t>=0.0365</m:t>
                      </m:r>
                    </m:oMath>
                  </m:oMathPara>
                </a14:m>
                <a:endParaRPr lang="en-GB" sz="1600" dirty="0">
                  <a:solidFill>
                    <a:srgbClr val="FF0000"/>
                  </a:solidFill>
                  <a:latin typeface="Comic Sans MS" panose="030F0702030302020204" pitchFamily="66" charset="0"/>
                </a:endParaRPr>
              </a:p>
            </p:txBody>
          </p:sp>
        </mc:Choice>
        <mc:Fallback xmlns="">
          <p:sp>
            <p:nvSpPr>
              <p:cNvPr id="30" name="TextBox 26">
                <a:extLst>
                  <a:ext uri="{FF2B5EF4-FFF2-40B4-BE49-F238E27FC236}">
                    <a16:creationId xmlns:a16="http://schemas.microsoft.com/office/drawing/2014/main" id="{0516F17C-0DF2-4557-815F-1CAE24A8755D}"/>
                  </a:ext>
                </a:extLst>
              </p:cNvPr>
              <p:cNvSpPr txBox="1">
                <a:spLocks noRot="1" noChangeAspect="1" noMove="1" noResize="1" noEditPoints="1" noAdjustHandles="1" noChangeArrowheads="1" noChangeShapeType="1" noTextEdit="1"/>
              </p:cNvSpPr>
              <p:nvPr/>
            </p:nvSpPr>
            <p:spPr>
              <a:xfrm>
                <a:off x="916512" y="4778019"/>
                <a:ext cx="2050113" cy="338554"/>
              </a:xfrm>
              <a:prstGeom prst="rect">
                <a:avLst/>
              </a:prstGeom>
              <a:blipFill>
                <a:blip r:embed="rId7"/>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F6D3C3DD-97FE-43A1-A7B7-38F0C8E2D4EE}"/>
                  </a:ext>
                </a:extLst>
              </p:cNvPr>
              <p:cNvSpPr txBox="1"/>
              <p:nvPr/>
            </p:nvSpPr>
            <p:spPr>
              <a:xfrm>
                <a:off x="965118" y="5755691"/>
                <a:ext cx="743602"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r>
                        <a:rPr lang="en-US" i="1" smtClean="0">
                          <a:solidFill>
                            <a:srgbClr val="FF0000"/>
                          </a:solidFill>
                          <a:latin typeface="Cambria Math" panose="02040503050406030204" pitchFamily="18" charset="0"/>
                          <a:ea typeface="Cambria Math" panose="02040503050406030204" pitchFamily="18" charset="0"/>
                        </a:rPr>
                        <m:t>=44</m:t>
                      </m:r>
                    </m:oMath>
                  </m:oMathPara>
                </a14:m>
                <a:endParaRPr lang="en-GB" dirty="0">
                  <a:solidFill>
                    <a:srgbClr val="FF0000"/>
                  </a:solidFill>
                </a:endParaRPr>
              </a:p>
            </p:txBody>
          </p:sp>
        </mc:Choice>
        <mc:Fallback xmlns="">
          <p:sp>
            <p:nvSpPr>
              <p:cNvPr id="41" name="テキスト ボックス 40">
                <a:extLst>
                  <a:ext uri="{FF2B5EF4-FFF2-40B4-BE49-F238E27FC236}">
                    <a16:creationId xmlns:a16="http://schemas.microsoft.com/office/drawing/2014/main" id="{F6D3C3DD-97FE-43A1-A7B7-38F0C8E2D4EE}"/>
                  </a:ext>
                </a:extLst>
              </p:cNvPr>
              <p:cNvSpPr txBox="1">
                <a:spLocks noRot="1" noChangeAspect="1" noMove="1" noResize="1" noEditPoints="1" noAdjustHandles="1" noChangeArrowheads="1" noChangeShapeType="1" noTextEdit="1"/>
              </p:cNvSpPr>
              <p:nvPr/>
            </p:nvSpPr>
            <p:spPr>
              <a:xfrm>
                <a:off x="965118" y="5755691"/>
                <a:ext cx="743602" cy="276999"/>
              </a:xfrm>
              <a:prstGeom prst="rect">
                <a:avLst/>
              </a:prstGeom>
              <a:blipFill>
                <a:blip r:embed="rId8"/>
                <a:stretch>
                  <a:fillRect l="-6557" r="-7377" b="-2173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5">
                <a:extLst>
                  <a:ext uri="{FF2B5EF4-FFF2-40B4-BE49-F238E27FC236}">
                    <a16:creationId xmlns:a16="http://schemas.microsoft.com/office/drawing/2014/main" id="{99B2210D-66BD-4B15-8E5A-59DD0C6DC439}"/>
                  </a:ext>
                </a:extLst>
              </p:cNvPr>
              <p:cNvSpPr txBox="1"/>
              <p:nvPr/>
            </p:nvSpPr>
            <p:spPr>
              <a:xfrm>
                <a:off x="1919055" y="5749513"/>
                <a:ext cx="1171853" cy="276999"/>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𝜎</m:t>
                      </m:r>
                      <m:r>
                        <a:rPr lang="en-US" b="0" i="1" smtClean="0">
                          <a:solidFill>
                            <a:srgbClr val="FF0000"/>
                          </a:solidFill>
                          <a:latin typeface="Cambria Math" panose="02040503050406030204" pitchFamily="18" charset="0"/>
                        </a:rPr>
                        <m:t>=4.45…</m:t>
                      </m:r>
                    </m:oMath>
                  </m:oMathPara>
                </a14:m>
                <a:endParaRPr lang="en-GB" dirty="0">
                  <a:solidFill>
                    <a:srgbClr val="FF0000"/>
                  </a:solidFill>
                </a:endParaRPr>
              </a:p>
            </p:txBody>
          </p:sp>
        </mc:Choice>
        <mc:Fallback xmlns="">
          <p:sp>
            <p:nvSpPr>
              <p:cNvPr id="42" name="TextBox 5">
                <a:extLst>
                  <a:ext uri="{FF2B5EF4-FFF2-40B4-BE49-F238E27FC236}">
                    <a16:creationId xmlns:a16="http://schemas.microsoft.com/office/drawing/2014/main" id="{99B2210D-66BD-4B15-8E5A-59DD0C6DC439}"/>
                  </a:ext>
                </a:extLst>
              </p:cNvPr>
              <p:cNvSpPr txBox="1">
                <a:spLocks noRot="1" noChangeAspect="1" noMove="1" noResize="1" noEditPoints="1" noAdjustHandles="1" noChangeArrowheads="1" noChangeShapeType="1" noTextEdit="1"/>
              </p:cNvSpPr>
              <p:nvPr/>
            </p:nvSpPr>
            <p:spPr>
              <a:xfrm>
                <a:off x="1919055" y="5749513"/>
                <a:ext cx="1171853" cy="276999"/>
              </a:xfrm>
              <a:prstGeom prst="rect">
                <a:avLst/>
              </a:prstGeom>
              <a:blipFill>
                <a:blip r:embed="rId9"/>
                <a:stretch>
                  <a:fillRect l="-1042" b="-6522"/>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3F5C97FD-696A-4DA3-96AC-80A833CC5F59}"/>
                  </a:ext>
                </a:extLst>
              </p:cNvPr>
              <p:cNvSpPr txBox="1"/>
              <p:nvPr/>
            </p:nvSpPr>
            <p:spPr>
              <a:xfrm>
                <a:off x="4345619" y="1686757"/>
                <a:ext cx="12929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𝑌</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(80,0.55)</m:t>
                      </m:r>
                    </m:oMath>
                  </m:oMathPara>
                </a14:m>
                <a:endParaRPr lang="en-GB" sz="1600" dirty="0"/>
              </a:p>
            </p:txBody>
          </p:sp>
        </mc:Choice>
        <mc:Fallback xmlns="">
          <p:sp>
            <p:nvSpPr>
              <p:cNvPr id="5" name="テキスト ボックス 4">
                <a:extLst>
                  <a:ext uri="{FF2B5EF4-FFF2-40B4-BE49-F238E27FC236}">
                    <a16:creationId xmlns:a16="http://schemas.microsoft.com/office/drawing/2014/main" id="{3F5C97FD-696A-4DA3-96AC-80A833CC5F59}"/>
                  </a:ext>
                </a:extLst>
              </p:cNvPr>
              <p:cNvSpPr txBox="1">
                <a:spLocks noRot="1" noChangeAspect="1" noMove="1" noResize="1" noEditPoints="1" noAdjustHandles="1" noChangeArrowheads="1" noChangeShapeType="1" noTextEdit="1"/>
              </p:cNvSpPr>
              <p:nvPr/>
            </p:nvSpPr>
            <p:spPr>
              <a:xfrm>
                <a:off x="4345619" y="1686757"/>
                <a:ext cx="1292918" cy="246221"/>
              </a:xfrm>
              <a:prstGeom prst="rect">
                <a:avLst/>
              </a:prstGeom>
              <a:blipFill>
                <a:blip r:embed="rId10"/>
                <a:stretch>
                  <a:fillRect l="-2830" r="-4717" b="-3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86887E41-327B-4E85-8AF7-0C64DE6763C7}"/>
                  </a:ext>
                </a:extLst>
              </p:cNvPr>
              <p:cNvSpPr txBox="1"/>
              <p:nvPr/>
            </p:nvSpPr>
            <p:spPr>
              <a:xfrm>
                <a:off x="4354497" y="2228294"/>
                <a:ext cx="142808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(44,</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4.45</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27" name="テキスト ボックス 26">
                <a:extLst>
                  <a:ext uri="{FF2B5EF4-FFF2-40B4-BE49-F238E27FC236}">
                    <a16:creationId xmlns:a16="http://schemas.microsoft.com/office/drawing/2014/main" id="{86887E41-327B-4E85-8AF7-0C64DE6763C7}"/>
                  </a:ext>
                </a:extLst>
              </p:cNvPr>
              <p:cNvSpPr txBox="1">
                <a:spLocks noRot="1" noChangeAspect="1" noMove="1" noResize="1" noEditPoints="1" noAdjustHandles="1" noChangeArrowheads="1" noChangeShapeType="1" noTextEdit="1"/>
              </p:cNvSpPr>
              <p:nvPr/>
            </p:nvSpPr>
            <p:spPr>
              <a:xfrm>
                <a:off x="4354497" y="2228294"/>
                <a:ext cx="1428083" cy="246221"/>
              </a:xfrm>
              <a:prstGeom prst="rect">
                <a:avLst/>
              </a:prstGeom>
              <a:blipFill>
                <a:blip r:embed="rId11"/>
                <a:stretch>
                  <a:fillRect l="-2979" t="-2500" r="-4681" b="-32500"/>
                </a:stretch>
              </a:blipFill>
            </p:spPr>
            <p:txBody>
              <a:bodyPr/>
              <a:lstStyle/>
              <a:p>
                <a:r>
                  <a:rPr lang="en-GB">
                    <a:noFill/>
                  </a:rPr>
                  <a:t> </a:t>
                </a:r>
              </a:p>
            </p:txBody>
          </p:sp>
        </mc:Fallback>
      </mc:AlternateContent>
      <p:sp>
        <p:nvSpPr>
          <p:cNvPr id="28" name="円弧 27">
            <a:extLst>
              <a:ext uri="{FF2B5EF4-FFF2-40B4-BE49-F238E27FC236}">
                <a16:creationId xmlns:a16="http://schemas.microsoft.com/office/drawing/2014/main" id="{AAB20586-D774-4C53-934F-BA33390670D0}"/>
              </a:ext>
            </a:extLst>
          </p:cNvPr>
          <p:cNvSpPr/>
          <p:nvPr/>
        </p:nvSpPr>
        <p:spPr>
          <a:xfrm>
            <a:off x="5718699" y="1821403"/>
            <a:ext cx="264850" cy="540058"/>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テキスト ボックス 28">
            <a:extLst>
              <a:ext uri="{FF2B5EF4-FFF2-40B4-BE49-F238E27FC236}">
                <a16:creationId xmlns:a16="http://schemas.microsoft.com/office/drawing/2014/main" id="{57A7B96B-09DB-45E5-B341-BFE8ABB00019}"/>
              </a:ext>
            </a:extLst>
          </p:cNvPr>
          <p:cNvSpPr txBox="1"/>
          <p:nvPr/>
        </p:nvSpPr>
        <p:spPr>
          <a:xfrm>
            <a:off x="5981883" y="1852623"/>
            <a:ext cx="2070163"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Convert using the values we calculated</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346F5BF-88AF-4F3A-8003-193CDD24D23F}"/>
                  </a:ext>
                </a:extLst>
              </p:cNvPr>
              <p:cNvSpPr txBox="1"/>
              <p:nvPr/>
            </p:nvSpPr>
            <p:spPr>
              <a:xfrm>
                <a:off x="4345620" y="3009530"/>
                <a:ext cx="97199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𝑌</m:t>
                      </m:r>
                      <m:r>
                        <a:rPr lang="en-US" sz="1600" b="0" i="1" smtClean="0">
                          <a:latin typeface="Cambria Math" panose="02040503050406030204" pitchFamily="18" charset="0"/>
                        </a:rPr>
                        <m:t>=50)</m:t>
                      </m:r>
                    </m:oMath>
                  </m:oMathPara>
                </a14:m>
                <a:endParaRPr lang="en-GB" sz="1600" dirty="0"/>
              </a:p>
            </p:txBody>
          </p:sp>
        </mc:Choice>
        <mc:Fallback xmlns="">
          <p:sp>
            <p:nvSpPr>
              <p:cNvPr id="6" name="テキスト ボックス 5">
                <a:extLst>
                  <a:ext uri="{FF2B5EF4-FFF2-40B4-BE49-F238E27FC236}">
                    <a16:creationId xmlns:a16="http://schemas.microsoft.com/office/drawing/2014/main" id="{3346F5BF-88AF-4F3A-8003-193CDD24D23F}"/>
                  </a:ext>
                </a:extLst>
              </p:cNvPr>
              <p:cNvSpPr txBox="1">
                <a:spLocks noRot="1" noChangeAspect="1" noMove="1" noResize="1" noEditPoints="1" noAdjustHandles="1" noChangeArrowheads="1" noChangeShapeType="1" noTextEdit="1"/>
              </p:cNvSpPr>
              <p:nvPr/>
            </p:nvSpPr>
            <p:spPr>
              <a:xfrm>
                <a:off x="4345620" y="3009530"/>
                <a:ext cx="971997" cy="246221"/>
              </a:xfrm>
              <a:prstGeom prst="rect">
                <a:avLst/>
              </a:prstGeom>
              <a:blipFill>
                <a:blip r:embed="rId12"/>
                <a:stretch>
                  <a:fillRect l="-4403" r="-6918" b="-3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BE603188-16DD-47DB-9BE8-28B3F4E31D89}"/>
                  </a:ext>
                </a:extLst>
              </p:cNvPr>
              <p:cNvSpPr txBox="1"/>
              <p:nvPr/>
            </p:nvSpPr>
            <p:spPr>
              <a:xfrm>
                <a:off x="4114801" y="3551068"/>
                <a:ext cx="19990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𝑃</m:t>
                      </m:r>
                      <m:r>
                        <a:rPr lang="en-US" sz="1600" b="0" i="1" smtClean="0">
                          <a:latin typeface="Cambria Math" panose="02040503050406030204" pitchFamily="18" charset="0"/>
                        </a:rPr>
                        <m:t>(49.5&lt;</m:t>
                      </m:r>
                      <m:r>
                        <a:rPr lang="en-US" sz="1600" b="0" i="1" smtClean="0">
                          <a:latin typeface="Cambria Math" panose="02040503050406030204" pitchFamily="18" charset="0"/>
                        </a:rPr>
                        <m:t>𝑋</m:t>
                      </m:r>
                      <m:r>
                        <a:rPr lang="en-US" sz="1600" b="0" i="1" smtClean="0">
                          <a:latin typeface="Cambria Math" panose="02040503050406030204" pitchFamily="18" charset="0"/>
                        </a:rPr>
                        <m:t>&lt;50.5)</m:t>
                      </m:r>
                    </m:oMath>
                  </m:oMathPara>
                </a14:m>
                <a:endParaRPr lang="en-GB" sz="1600" dirty="0"/>
              </a:p>
            </p:txBody>
          </p:sp>
        </mc:Choice>
        <mc:Fallback xmlns="">
          <p:sp>
            <p:nvSpPr>
              <p:cNvPr id="43" name="テキスト ボックス 42">
                <a:extLst>
                  <a:ext uri="{FF2B5EF4-FFF2-40B4-BE49-F238E27FC236}">
                    <a16:creationId xmlns:a16="http://schemas.microsoft.com/office/drawing/2014/main" id="{BE603188-16DD-47DB-9BE8-28B3F4E31D89}"/>
                  </a:ext>
                </a:extLst>
              </p:cNvPr>
              <p:cNvSpPr txBox="1">
                <a:spLocks noRot="1" noChangeAspect="1" noMove="1" noResize="1" noEditPoints="1" noAdjustHandles="1" noChangeArrowheads="1" noChangeShapeType="1" noTextEdit="1"/>
              </p:cNvSpPr>
              <p:nvPr/>
            </p:nvSpPr>
            <p:spPr>
              <a:xfrm>
                <a:off x="4114801" y="3551068"/>
                <a:ext cx="1999009" cy="246221"/>
              </a:xfrm>
              <a:prstGeom prst="rect">
                <a:avLst/>
              </a:prstGeom>
              <a:blipFill>
                <a:blip r:embed="rId13"/>
                <a:stretch>
                  <a:fillRect l="-610" r="-3049" b="-32500"/>
                </a:stretch>
              </a:blipFill>
            </p:spPr>
            <p:txBody>
              <a:bodyPr/>
              <a:lstStyle/>
              <a:p>
                <a:r>
                  <a:rPr lang="en-GB">
                    <a:noFill/>
                  </a:rPr>
                  <a:t> </a:t>
                </a:r>
              </a:p>
            </p:txBody>
          </p:sp>
        </mc:Fallback>
      </mc:AlternateContent>
      <p:sp>
        <p:nvSpPr>
          <p:cNvPr id="44" name="円弧 43">
            <a:extLst>
              <a:ext uri="{FF2B5EF4-FFF2-40B4-BE49-F238E27FC236}">
                <a16:creationId xmlns:a16="http://schemas.microsoft.com/office/drawing/2014/main" id="{128590F0-AA72-46CC-A60F-2DE9CA829F70}"/>
              </a:ext>
            </a:extLst>
          </p:cNvPr>
          <p:cNvSpPr/>
          <p:nvPr/>
        </p:nvSpPr>
        <p:spPr>
          <a:xfrm>
            <a:off x="6066407" y="3145655"/>
            <a:ext cx="264850" cy="540058"/>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テキスト ボックス 44">
            <a:extLst>
              <a:ext uri="{FF2B5EF4-FFF2-40B4-BE49-F238E27FC236}">
                <a16:creationId xmlns:a16="http://schemas.microsoft.com/office/drawing/2014/main" id="{2DC6D14F-9D07-4B61-9EC9-65BEBE59BE8B}"/>
              </a:ext>
            </a:extLst>
          </p:cNvPr>
          <p:cNvSpPr txBox="1"/>
          <p:nvPr/>
        </p:nvSpPr>
        <p:spPr>
          <a:xfrm>
            <a:off x="6187548" y="2990444"/>
            <a:ext cx="2787776"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Apply continuity corrections and change to a normal distribution calculation</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1BBCDFBE-63A0-4FC8-B37E-9C559747C04F}"/>
                  </a:ext>
                </a:extLst>
              </p:cNvPr>
              <p:cNvSpPr txBox="1"/>
              <p:nvPr/>
            </p:nvSpPr>
            <p:spPr>
              <a:xfrm>
                <a:off x="6336987" y="3728183"/>
                <a:ext cx="2549562"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Use your calculator with a lower limit of 49.5, upper limit of 50.5,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𝜇</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=44</m:t>
                    </m:r>
                  </m:oMath>
                </a14:m>
                <a:r>
                  <a:rPr lang="en-US" sz="1200" dirty="0">
                    <a:solidFill>
                      <a:srgbClr val="FF0000"/>
                    </a:solidFill>
                    <a:latin typeface="Comic Sans MS" panose="030F0702030302020204" pitchFamily="66" charset="0"/>
                    <a:sym typeface="Wingdings" panose="05000000000000000000" pitchFamily="2" charset="2"/>
                  </a:rPr>
                  <a:t> and </a:t>
                </a:r>
                <a14:m>
                  <m:oMath xmlns:m="http://schemas.openxmlformats.org/officeDocument/2006/math">
                    <m:r>
                      <a:rPr lang="en-US" sz="12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𝜎</m:t>
                    </m:r>
                    <m:r>
                      <a:rPr lang="en-US" sz="1200" b="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=4.45</m:t>
                    </m:r>
                  </m:oMath>
                </a14:m>
                <a:r>
                  <a:rPr lang="en-US" sz="1200" dirty="0">
                    <a:solidFill>
                      <a:srgbClr val="FF0000"/>
                    </a:solidFill>
                    <a:latin typeface="Comic Sans MS" panose="030F0702030302020204" pitchFamily="66" charset="0"/>
                    <a:sym typeface="Wingdings" panose="05000000000000000000" pitchFamily="2" charset="2"/>
                  </a:rPr>
                  <a:t> </a:t>
                </a:r>
                <a:endParaRPr lang="en-GB" sz="1200" dirty="0">
                  <a:solidFill>
                    <a:srgbClr val="FF0000"/>
                  </a:solidFill>
                  <a:latin typeface="Comic Sans MS" panose="030F0702030302020204" pitchFamily="66" charset="0"/>
                </a:endParaRPr>
              </a:p>
            </p:txBody>
          </p:sp>
        </mc:Choice>
        <mc:Fallback xmlns="">
          <p:sp>
            <p:nvSpPr>
              <p:cNvPr id="47" name="テキスト ボックス 46">
                <a:extLst>
                  <a:ext uri="{FF2B5EF4-FFF2-40B4-BE49-F238E27FC236}">
                    <a16:creationId xmlns:a16="http://schemas.microsoft.com/office/drawing/2014/main" id="{1BBCDFBE-63A0-4FC8-B37E-9C559747C04F}"/>
                  </a:ext>
                </a:extLst>
              </p:cNvPr>
              <p:cNvSpPr txBox="1">
                <a:spLocks noRot="1" noChangeAspect="1" noMove="1" noResize="1" noEditPoints="1" noAdjustHandles="1" noChangeArrowheads="1" noChangeShapeType="1" noTextEdit="1"/>
              </p:cNvSpPr>
              <p:nvPr/>
            </p:nvSpPr>
            <p:spPr>
              <a:xfrm>
                <a:off x="6336987" y="3728183"/>
                <a:ext cx="2549562" cy="646331"/>
              </a:xfrm>
              <a:prstGeom prst="rect">
                <a:avLst/>
              </a:prstGeom>
              <a:blipFill>
                <a:blip r:embed="rId14"/>
                <a:stretch>
                  <a:fillRect t="-943" r="-1675" b="-6604"/>
                </a:stretch>
              </a:blipFill>
            </p:spPr>
            <p:txBody>
              <a:bodyPr/>
              <a:lstStyle/>
              <a:p>
                <a:r>
                  <a:rPr lang="en-GB">
                    <a:noFill/>
                  </a:rPr>
                  <a:t> </a:t>
                </a:r>
              </a:p>
            </p:txBody>
          </p:sp>
        </mc:Fallback>
      </mc:AlternateContent>
      <p:sp>
        <p:nvSpPr>
          <p:cNvPr id="48" name="円弧 47">
            <a:extLst>
              <a:ext uri="{FF2B5EF4-FFF2-40B4-BE49-F238E27FC236}">
                <a16:creationId xmlns:a16="http://schemas.microsoft.com/office/drawing/2014/main" id="{B5E946E0-00DC-4504-8762-36236191238E}"/>
              </a:ext>
            </a:extLst>
          </p:cNvPr>
          <p:cNvSpPr/>
          <p:nvPr/>
        </p:nvSpPr>
        <p:spPr>
          <a:xfrm>
            <a:off x="6076764" y="3759694"/>
            <a:ext cx="264850" cy="540058"/>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01236C7E-3CA8-4F3C-B9FE-83B3936DCBA7}"/>
                  </a:ext>
                </a:extLst>
              </p:cNvPr>
              <p:cNvSpPr txBox="1"/>
              <p:nvPr/>
            </p:nvSpPr>
            <p:spPr>
              <a:xfrm>
                <a:off x="4123679" y="4154750"/>
                <a:ext cx="86812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=0.0362</m:t>
                      </m:r>
                    </m:oMath>
                  </m:oMathPara>
                </a14:m>
                <a:endParaRPr lang="en-GB" sz="1600" dirty="0"/>
              </a:p>
            </p:txBody>
          </p:sp>
        </mc:Choice>
        <mc:Fallback xmlns="">
          <p:sp>
            <p:nvSpPr>
              <p:cNvPr id="49" name="テキスト ボックス 48">
                <a:extLst>
                  <a:ext uri="{FF2B5EF4-FFF2-40B4-BE49-F238E27FC236}">
                    <a16:creationId xmlns:a16="http://schemas.microsoft.com/office/drawing/2014/main" id="{01236C7E-3CA8-4F3C-B9FE-83B3936DCBA7}"/>
                  </a:ext>
                </a:extLst>
              </p:cNvPr>
              <p:cNvSpPr txBox="1">
                <a:spLocks noRot="1" noChangeAspect="1" noMove="1" noResize="1" noEditPoints="1" noAdjustHandles="1" noChangeArrowheads="1" noChangeShapeType="1" noTextEdit="1"/>
              </p:cNvSpPr>
              <p:nvPr/>
            </p:nvSpPr>
            <p:spPr>
              <a:xfrm>
                <a:off x="4123679" y="4154750"/>
                <a:ext cx="868123" cy="246221"/>
              </a:xfrm>
              <a:prstGeom prst="rect">
                <a:avLst/>
              </a:prstGeom>
              <a:blipFill>
                <a:blip r:embed="rId15"/>
                <a:stretch>
                  <a:fillRect l="-2098" r="-4196" b="-5000"/>
                </a:stretch>
              </a:blipFill>
            </p:spPr>
            <p:txBody>
              <a:bodyPr/>
              <a:lstStyle/>
              <a:p>
                <a:r>
                  <a:rPr lang="en-GB">
                    <a:noFill/>
                  </a:rPr>
                  <a:t> </a:t>
                </a:r>
              </a:p>
            </p:txBody>
          </p:sp>
        </mc:Fallback>
      </mc:AlternateContent>
    </p:spTree>
    <p:extLst>
      <p:ext uri="{BB962C8B-B14F-4D97-AF65-F5344CB8AC3E}">
        <p14:creationId xmlns:p14="http://schemas.microsoft.com/office/powerpoint/2010/main" val="282323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linds(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linds(horizontal)">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linds(horizont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linds(horizont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linds(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animBg="1"/>
      <p:bldP spid="29" grpId="0"/>
      <p:bldP spid="6" grpId="0"/>
      <p:bldP spid="43" grpId="0"/>
      <p:bldP spid="44" grpId="0" animBg="1"/>
      <p:bldP spid="45" grpId="0"/>
      <p:bldP spid="47" grpId="0"/>
      <p:bldP spid="48" grpId="0" animBg="1"/>
      <p:bldP spid="4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81916" y="187573"/>
            <a:ext cx="7886700" cy="1325563"/>
          </a:xfrm>
        </p:spPr>
        <p:txBody>
          <a:bodyPr>
            <a:normAutofit/>
          </a:bodyPr>
          <a:lstStyle/>
          <a:p>
            <a:pPr algn="ctr"/>
            <a:r>
              <a:rPr lang="en-US">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0" y="1544715"/>
            <a:ext cx="3861786" cy="4973780"/>
          </a:xfrm>
        </p:spPr>
        <p:txBody>
          <a:bodyPr>
            <a:normAutofit/>
          </a:bodyPr>
          <a:lstStyle/>
          <a:p>
            <a:pPr marL="0" indent="0" algn="ctr">
              <a:buNone/>
            </a:pPr>
            <a:r>
              <a:rPr lang="en-US" sz="1600" b="1" dirty="0">
                <a:latin typeface="Comic Sans MS" panose="030F0702030302020204" pitchFamily="66" charset="0"/>
              </a:rPr>
              <a:t>You need to be able to approximate a binomial distribution</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For a particular type of flower bulb, 55% will produce yellow flowers. A random sample of 80 bulbs is planted.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Calculate the percentage error incurred when using a normal approximation to estimate the probability that there are </a:t>
            </a:r>
            <a:r>
              <a:rPr lang="en-US" sz="1600" u="sng" dirty="0">
                <a:latin typeface="Comic Sans MS" panose="030F0702030302020204" pitchFamily="66" charset="0"/>
              </a:rPr>
              <a:t>exactly</a:t>
            </a:r>
            <a:r>
              <a:rPr lang="en-US" sz="1600" dirty="0">
                <a:latin typeface="Comic Sans MS" panose="030F0702030302020204" pitchFamily="66" charset="0"/>
              </a:rPr>
              <a:t> 50 yellow flowers.</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Now convert the problem to a normal distribution…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3F</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455473C-C35F-4C68-BF6E-5635BD17F824}"/>
                  </a:ext>
                </a:extLst>
              </p:cNvPr>
              <p:cNvSpPr txBox="1"/>
              <p:nvPr/>
            </p:nvSpPr>
            <p:spPr>
              <a:xfrm>
                <a:off x="8065756" y="0"/>
                <a:ext cx="1078244"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テキスト ボックス 6">
                <a:extLst>
                  <a:ext uri="{FF2B5EF4-FFF2-40B4-BE49-F238E27FC236}">
                    <a16:creationId xmlns:a16="http://schemas.microsoft.com/office/drawing/2014/main" id="{7455473C-C35F-4C68-BF6E-5635BD17F824}"/>
                  </a:ext>
                </a:extLst>
              </p:cNvPr>
              <p:cNvSpPr txBox="1">
                <a:spLocks noRot="1" noChangeAspect="1" noMove="1" noResize="1" noEditPoints="1" noAdjustHandles="1" noChangeArrowheads="1" noChangeShapeType="1" noTextEdit="1"/>
              </p:cNvSpPr>
              <p:nvPr/>
            </p:nvSpPr>
            <p:spPr>
              <a:xfrm>
                <a:off x="8065756" y="0"/>
                <a:ext cx="1078244" cy="276999"/>
              </a:xfrm>
              <a:prstGeom prst="rect">
                <a:avLst/>
              </a:prstGeom>
              <a:blipFill>
                <a:blip r:embed="rId3"/>
                <a:stretch>
                  <a:fillRect l="-3315" r="-6077"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788F23F-35CA-45F2-AD30-34BEFC4F9AEF}"/>
                  </a:ext>
                </a:extLst>
              </p:cNvPr>
              <p:cNvSpPr txBox="1"/>
              <p:nvPr/>
            </p:nvSpPr>
            <p:spPr>
              <a:xfrm>
                <a:off x="8045238" y="279646"/>
                <a:ext cx="1098762"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2" name="テキスト ボックス 31">
                <a:extLst>
                  <a:ext uri="{FF2B5EF4-FFF2-40B4-BE49-F238E27FC236}">
                    <a16:creationId xmlns:a16="http://schemas.microsoft.com/office/drawing/2014/main" id="{C788F23F-35CA-45F2-AD30-34BEFC4F9AEF}"/>
                  </a:ext>
                </a:extLst>
              </p:cNvPr>
              <p:cNvSpPr txBox="1">
                <a:spLocks noRot="1" noChangeAspect="1" noMove="1" noResize="1" noEditPoints="1" noAdjustHandles="1" noChangeArrowheads="1" noChangeShapeType="1" noTextEdit="1"/>
              </p:cNvSpPr>
              <p:nvPr/>
            </p:nvSpPr>
            <p:spPr>
              <a:xfrm>
                <a:off x="8045238" y="279646"/>
                <a:ext cx="1098762" cy="276999"/>
              </a:xfrm>
              <a:prstGeom prst="rect">
                <a:avLst/>
              </a:prstGeom>
              <a:blipFill>
                <a:blip r:embed="rId4"/>
                <a:stretch>
                  <a:fillRect l="-3804" r="-5978"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49CC887C-6797-4B97-B768-F70F419A1443}"/>
                  </a:ext>
                </a:extLst>
              </p:cNvPr>
              <p:cNvSpPr txBox="1"/>
              <p:nvPr/>
            </p:nvSpPr>
            <p:spPr>
              <a:xfrm>
                <a:off x="8392769" y="612560"/>
                <a:ext cx="751231"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ea typeface="Cambria Math" panose="02040503050406030204" pitchFamily="18" charset="0"/>
                        </a:rPr>
                        <m:t>𝑛𝑝</m:t>
                      </m:r>
                    </m:oMath>
                  </m:oMathPara>
                </a14:m>
                <a:endParaRPr lang="en-GB" dirty="0">
                  <a:solidFill>
                    <a:schemeClr val="tx1"/>
                  </a:solidFill>
                </a:endParaRPr>
              </a:p>
            </p:txBody>
          </p:sp>
        </mc:Choice>
        <mc:Fallback xmlns="">
          <p:sp>
            <p:nvSpPr>
              <p:cNvPr id="33" name="テキスト ボックス 32">
                <a:extLst>
                  <a:ext uri="{FF2B5EF4-FFF2-40B4-BE49-F238E27FC236}">
                    <a16:creationId xmlns:a16="http://schemas.microsoft.com/office/drawing/2014/main" id="{49CC887C-6797-4B97-B768-F70F419A1443}"/>
                  </a:ext>
                </a:extLst>
              </p:cNvPr>
              <p:cNvSpPr txBox="1">
                <a:spLocks noRot="1" noChangeAspect="1" noMove="1" noResize="1" noEditPoints="1" noAdjustHandles="1" noChangeArrowheads="1" noChangeShapeType="1" noTextEdit="1"/>
              </p:cNvSpPr>
              <p:nvPr/>
            </p:nvSpPr>
            <p:spPr>
              <a:xfrm>
                <a:off x="8392769" y="612560"/>
                <a:ext cx="751231" cy="276999"/>
              </a:xfrm>
              <a:prstGeom prst="rect">
                <a:avLst/>
              </a:prstGeom>
              <a:blipFill>
                <a:blip r:embed="rId5"/>
                <a:stretch>
                  <a:fillRect l="-5512" r="-5512" b="-18000"/>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
                <a:extLst>
                  <a:ext uri="{FF2B5EF4-FFF2-40B4-BE49-F238E27FC236}">
                    <a16:creationId xmlns:a16="http://schemas.microsoft.com/office/drawing/2014/main" id="{85199086-6109-440D-B539-31EF243DA5E0}"/>
                  </a:ext>
                </a:extLst>
              </p:cNvPr>
              <p:cNvSpPr txBox="1"/>
              <p:nvPr/>
            </p:nvSpPr>
            <p:spPr>
              <a:xfrm>
                <a:off x="7714695" y="954093"/>
                <a:ext cx="1429305" cy="298159"/>
              </a:xfrm>
              <a:prstGeom prst="rect">
                <a:avLst/>
              </a:prstGeom>
              <a:solidFill>
                <a:schemeClr val="bg1"/>
              </a:solidFill>
              <a:ln w="2540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𝑛𝑝</m:t>
                          </m:r>
                          <m:r>
                            <a:rPr lang="en-US" sz="1600" i="1">
                              <a:latin typeface="Cambria Math" panose="02040503050406030204" pitchFamily="18" charset="0"/>
                            </a:rPr>
                            <m:t>(1−</m:t>
                          </m:r>
                          <m:r>
                            <a:rPr lang="en-US" sz="1600" i="1">
                              <a:latin typeface="Cambria Math" panose="02040503050406030204" pitchFamily="18" charset="0"/>
                            </a:rPr>
                            <m:t>𝑝</m:t>
                          </m:r>
                          <m:r>
                            <a:rPr lang="en-US" sz="1600" i="1">
                              <a:latin typeface="Cambria Math" panose="02040503050406030204" pitchFamily="18" charset="0"/>
                            </a:rPr>
                            <m:t>)</m:t>
                          </m:r>
                        </m:e>
                      </m:rad>
                    </m:oMath>
                  </m:oMathPara>
                </a14:m>
                <a:endParaRPr lang="en-GB" sz="1600" dirty="0"/>
              </a:p>
            </p:txBody>
          </p:sp>
        </mc:Choice>
        <mc:Fallback xmlns="">
          <p:sp>
            <p:nvSpPr>
              <p:cNvPr id="52" name="TextBox 5">
                <a:extLst>
                  <a:ext uri="{FF2B5EF4-FFF2-40B4-BE49-F238E27FC236}">
                    <a16:creationId xmlns:a16="http://schemas.microsoft.com/office/drawing/2014/main" id="{85199086-6109-440D-B539-31EF243DA5E0}"/>
                  </a:ext>
                </a:extLst>
              </p:cNvPr>
              <p:cNvSpPr txBox="1">
                <a:spLocks noRot="1" noChangeAspect="1" noMove="1" noResize="1" noEditPoints="1" noAdjustHandles="1" noChangeArrowheads="1" noChangeShapeType="1" noTextEdit="1"/>
              </p:cNvSpPr>
              <p:nvPr/>
            </p:nvSpPr>
            <p:spPr>
              <a:xfrm>
                <a:off x="7714695" y="954093"/>
                <a:ext cx="1429305" cy="298159"/>
              </a:xfrm>
              <a:prstGeom prst="rect">
                <a:avLst/>
              </a:prstGeom>
              <a:blipFill>
                <a:blip r:embed="rId6"/>
                <a:stretch>
                  <a:fillRect l="-2101" r="-5042" b="-1923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6">
                <a:extLst>
                  <a:ext uri="{FF2B5EF4-FFF2-40B4-BE49-F238E27FC236}">
                    <a16:creationId xmlns:a16="http://schemas.microsoft.com/office/drawing/2014/main" id="{0516F17C-0DF2-4557-815F-1CAE24A8755D}"/>
                  </a:ext>
                </a:extLst>
              </p:cNvPr>
              <p:cNvSpPr txBox="1"/>
              <p:nvPr/>
            </p:nvSpPr>
            <p:spPr>
              <a:xfrm>
                <a:off x="916512" y="4778019"/>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𝑃</m:t>
                      </m:r>
                      <m:d>
                        <m:dPr>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𝑌</m:t>
                          </m:r>
                          <m:r>
                            <a:rPr lang="en-US" sz="1600" b="0" i="1" smtClean="0">
                              <a:solidFill>
                                <a:srgbClr val="FF0000"/>
                              </a:solidFill>
                              <a:latin typeface="Cambria Math" panose="02040503050406030204" pitchFamily="18" charset="0"/>
                            </a:rPr>
                            <m:t>=50</m:t>
                          </m:r>
                        </m:e>
                      </m:d>
                      <m:r>
                        <a:rPr lang="en-US" sz="1600" b="0" i="1" smtClean="0">
                          <a:solidFill>
                            <a:srgbClr val="FF0000"/>
                          </a:solidFill>
                          <a:latin typeface="Cambria Math" panose="02040503050406030204" pitchFamily="18" charset="0"/>
                        </a:rPr>
                        <m:t>=0.0365</m:t>
                      </m:r>
                    </m:oMath>
                  </m:oMathPara>
                </a14:m>
                <a:endParaRPr lang="en-GB" sz="1600" dirty="0">
                  <a:solidFill>
                    <a:srgbClr val="FF0000"/>
                  </a:solidFill>
                  <a:latin typeface="Comic Sans MS" panose="030F0702030302020204" pitchFamily="66" charset="0"/>
                </a:endParaRPr>
              </a:p>
            </p:txBody>
          </p:sp>
        </mc:Choice>
        <mc:Fallback xmlns="">
          <p:sp>
            <p:nvSpPr>
              <p:cNvPr id="30" name="TextBox 26">
                <a:extLst>
                  <a:ext uri="{FF2B5EF4-FFF2-40B4-BE49-F238E27FC236}">
                    <a16:creationId xmlns:a16="http://schemas.microsoft.com/office/drawing/2014/main" id="{0516F17C-0DF2-4557-815F-1CAE24A8755D}"/>
                  </a:ext>
                </a:extLst>
              </p:cNvPr>
              <p:cNvSpPr txBox="1">
                <a:spLocks noRot="1" noChangeAspect="1" noMove="1" noResize="1" noEditPoints="1" noAdjustHandles="1" noChangeArrowheads="1" noChangeShapeType="1" noTextEdit="1"/>
              </p:cNvSpPr>
              <p:nvPr/>
            </p:nvSpPr>
            <p:spPr>
              <a:xfrm>
                <a:off x="916512" y="4778019"/>
                <a:ext cx="2050113" cy="338554"/>
              </a:xfrm>
              <a:prstGeom prst="rect">
                <a:avLst/>
              </a:prstGeom>
              <a:blipFill>
                <a:blip r:embed="rId7"/>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F6D3C3DD-97FE-43A1-A7B7-38F0C8E2D4EE}"/>
                  </a:ext>
                </a:extLst>
              </p:cNvPr>
              <p:cNvSpPr txBox="1"/>
              <p:nvPr/>
            </p:nvSpPr>
            <p:spPr>
              <a:xfrm>
                <a:off x="965118" y="5755691"/>
                <a:ext cx="743602"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r>
                        <a:rPr lang="en-US" i="1" smtClean="0">
                          <a:solidFill>
                            <a:srgbClr val="FF0000"/>
                          </a:solidFill>
                          <a:latin typeface="Cambria Math" panose="02040503050406030204" pitchFamily="18" charset="0"/>
                          <a:ea typeface="Cambria Math" panose="02040503050406030204" pitchFamily="18" charset="0"/>
                        </a:rPr>
                        <m:t>=44</m:t>
                      </m:r>
                    </m:oMath>
                  </m:oMathPara>
                </a14:m>
                <a:endParaRPr lang="en-GB" dirty="0">
                  <a:solidFill>
                    <a:srgbClr val="FF0000"/>
                  </a:solidFill>
                </a:endParaRPr>
              </a:p>
            </p:txBody>
          </p:sp>
        </mc:Choice>
        <mc:Fallback xmlns="">
          <p:sp>
            <p:nvSpPr>
              <p:cNvPr id="41" name="テキスト ボックス 40">
                <a:extLst>
                  <a:ext uri="{FF2B5EF4-FFF2-40B4-BE49-F238E27FC236}">
                    <a16:creationId xmlns:a16="http://schemas.microsoft.com/office/drawing/2014/main" id="{F6D3C3DD-97FE-43A1-A7B7-38F0C8E2D4EE}"/>
                  </a:ext>
                </a:extLst>
              </p:cNvPr>
              <p:cNvSpPr txBox="1">
                <a:spLocks noRot="1" noChangeAspect="1" noMove="1" noResize="1" noEditPoints="1" noAdjustHandles="1" noChangeArrowheads="1" noChangeShapeType="1" noTextEdit="1"/>
              </p:cNvSpPr>
              <p:nvPr/>
            </p:nvSpPr>
            <p:spPr>
              <a:xfrm>
                <a:off x="965118" y="5755691"/>
                <a:ext cx="743602" cy="276999"/>
              </a:xfrm>
              <a:prstGeom prst="rect">
                <a:avLst/>
              </a:prstGeom>
              <a:blipFill>
                <a:blip r:embed="rId8"/>
                <a:stretch>
                  <a:fillRect l="-6557" r="-7377" b="-2173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5">
                <a:extLst>
                  <a:ext uri="{FF2B5EF4-FFF2-40B4-BE49-F238E27FC236}">
                    <a16:creationId xmlns:a16="http://schemas.microsoft.com/office/drawing/2014/main" id="{99B2210D-66BD-4B15-8E5A-59DD0C6DC439}"/>
                  </a:ext>
                </a:extLst>
              </p:cNvPr>
              <p:cNvSpPr txBox="1"/>
              <p:nvPr/>
            </p:nvSpPr>
            <p:spPr>
              <a:xfrm>
                <a:off x="1919055" y="5749513"/>
                <a:ext cx="1171853" cy="276999"/>
              </a:xfrm>
              <a:prstGeom prst="rect">
                <a:avLst/>
              </a:prstGeom>
              <a:noFill/>
              <a:ln w="2540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𝜎</m:t>
                      </m:r>
                      <m:r>
                        <a:rPr lang="en-US" b="0" i="1" smtClean="0">
                          <a:solidFill>
                            <a:srgbClr val="FF0000"/>
                          </a:solidFill>
                          <a:latin typeface="Cambria Math" panose="02040503050406030204" pitchFamily="18" charset="0"/>
                        </a:rPr>
                        <m:t>=4.45…</m:t>
                      </m:r>
                    </m:oMath>
                  </m:oMathPara>
                </a14:m>
                <a:endParaRPr lang="en-GB" dirty="0">
                  <a:solidFill>
                    <a:srgbClr val="FF0000"/>
                  </a:solidFill>
                </a:endParaRPr>
              </a:p>
            </p:txBody>
          </p:sp>
        </mc:Choice>
        <mc:Fallback xmlns="">
          <p:sp>
            <p:nvSpPr>
              <p:cNvPr id="42" name="TextBox 5">
                <a:extLst>
                  <a:ext uri="{FF2B5EF4-FFF2-40B4-BE49-F238E27FC236}">
                    <a16:creationId xmlns:a16="http://schemas.microsoft.com/office/drawing/2014/main" id="{99B2210D-66BD-4B15-8E5A-59DD0C6DC439}"/>
                  </a:ext>
                </a:extLst>
              </p:cNvPr>
              <p:cNvSpPr txBox="1">
                <a:spLocks noRot="1" noChangeAspect="1" noMove="1" noResize="1" noEditPoints="1" noAdjustHandles="1" noChangeArrowheads="1" noChangeShapeType="1" noTextEdit="1"/>
              </p:cNvSpPr>
              <p:nvPr/>
            </p:nvSpPr>
            <p:spPr>
              <a:xfrm>
                <a:off x="1919055" y="5749513"/>
                <a:ext cx="1171853" cy="276999"/>
              </a:xfrm>
              <a:prstGeom prst="rect">
                <a:avLst/>
              </a:prstGeom>
              <a:blipFill>
                <a:blip r:embed="rId9"/>
                <a:stretch>
                  <a:fillRect l="-1042" b="-6522"/>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6">
                <a:extLst>
                  <a:ext uri="{FF2B5EF4-FFF2-40B4-BE49-F238E27FC236}">
                    <a16:creationId xmlns:a16="http://schemas.microsoft.com/office/drawing/2014/main" id="{4579FFB3-0CC7-4EFC-89AF-9D9B7A3837EB}"/>
                  </a:ext>
                </a:extLst>
              </p:cNvPr>
              <p:cNvSpPr txBox="1"/>
              <p:nvPr/>
            </p:nvSpPr>
            <p:spPr>
              <a:xfrm>
                <a:off x="4025176" y="1832112"/>
                <a:ext cx="2050113"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𝑃</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𝑌</m:t>
                          </m:r>
                          <m:r>
                            <a:rPr lang="en-US" sz="1600" b="0" i="1" smtClean="0">
                              <a:solidFill>
                                <a:schemeClr val="tx1"/>
                              </a:solidFill>
                              <a:latin typeface="Cambria Math" panose="02040503050406030204" pitchFamily="18" charset="0"/>
                            </a:rPr>
                            <m:t>=50</m:t>
                          </m:r>
                        </m:e>
                      </m:d>
                      <m:r>
                        <a:rPr lang="en-US" sz="1600" b="0" i="1" smtClean="0">
                          <a:solidFill>
                            <a:schemeClr val="tx1"/>
                          </a:solidFill>
                          <a:latin typeface="Cambria Math" panose="02040503050406030204" pitchFamily="18" charset="0"/>
                        </a:rPr>
                        <m:t>=0.0365</m:t>
                      </m:r>
                    </m:oMath>
                  </m:oMathPara>
                </a14:m>
                <a:endParaRPr lang="en-GB" sz="1600" dirty="0">
                  <a:solidFill>
                    <a:schemeClr val="tx1"/>
                  </a:solidFill>
                  <a:latin typeface="Comic Sans MS" panose="030F0702030302020204" pitchFamily="66" charset="0"/>
                </a:endParaRPr>
              </a:p>
            </p:txBody>
          </p:sp>
        </mc:Choice>
        <mc:Fallback xmlns="">
          <p:sp>
            <p:nvSpPr>
              <p:cNvPr id="23" name="TextBox 26">
                <a:extLst>
                  <a:ext uri="{FF2B5EF4-FFF2-40B4-BE49-F238E27FC236}">
                    <a16:creationId xmlns:a16="http://schemas.microsoft.com/office/drawing/2014/main" id="{4579FFB3-0CC7-4EFC-89AF-9D9B7A3837EB}"/>
                  </a:ext>
                </a:extLst>
              </p:cNvPr>
              <p:cNvSpPr txBox="1">
                <a:spLocks noRot="1" noChangeAspect="1" noMove="1" noResize="1" noEditPoints="1" noAdjustHandles="1" noChangeArrowheads="1" noChangeShapeType="1" noTextEdit="1"/>
              </p:cNvSpPr>
              <p:nvPr/>
            </p:nvSpPr>
            <p:spPr>
              <a:xfrm>
                <a:off x="4025176" y="1832112"/>
                <a:ext cx="2050113" cy="338554"/>
              </a:xfrm>
              <a:prstGeom prst="rect">
                <a:avLst/>
              </a:prstGeom>
              <a:blipFill>
                <a:blip r:embed="rId10"/>
                <a:stretch>
                  <a:fillRect/>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6">
                <a:extLst>
                  <a:ext uri="{FF2B5EF4-FFF2-40B4-BE49-F238E27FC236}">
                    <a16:creationId xmlns:a16="http://schemas.microsoft.com/office/drawing/2014/main" id="{3F5DCFAF-17DC-4E7B-A27B-921D62A16D71}"/>
                  </a:ext>
                </a:extLst>
              </p:cNvPr>
              <p:cNvSpPr txBox="1"/>
              <p:nvPr/>
            </p:nvSpPr>
            <p:spPr>
              <a:xfrm>
                <a:off x="6166173" y="1824713"/>
                <a:ext cx="2866234" cy="338554"/>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𝑃</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49.5&lt;</m:t>
                          </m:r>
                          <m:r>
                            <a:rPr lang="en-US" sz="1600" b="0" i="1" smtClean="0">
                              <a:solidFill>
                                <a:schemeClr val="tx1"/>
                              </a:solidFill>
                              <a:latin typeface="Cambria Math" panose="02040503050406030204" pitchFamily="18" charset="0"/>
                            </a:rPr>
                            <m:t>𝑋</m:t>
                          </m:r>
                          <m:r>
                            <a:rPr lang="en-US" sz="1600" b="0" i="1" smtClean="0">
                              <a:solidFill>
                                <a:schemeClr val="tx1"/>
                              </a:solidFill>
                              <a:latin typeface="Cambria Math" panose="02040503050406030204" pitchFamily="18" charset="0"/>
                            </a:rPr>
                            <m:t>&lt;50.5</m:t>
                          </m:r>
                        </m:e>
                      </m:d>
                      <m:r>
                        <a:rPr lang="en-US" sz="1600" b="0" i="1" smtClean="0">
                          <a:solidFill>
                            <a:schemeClr val="tx1"/>
                          </a:solidFill>
                          <a:latin typeface="Cambria Math" panose="02040503050406030204" pitchFamily="18" charset="0"/>
                        </a:rPr>
                        <m:t>=0.0362</m:t>
                      </m:r>
                    </m:oMath>
                  </m:oMathPara>
                </a14:m>
                <a:endParaRPr lang="en-GB" sz="1600" dirty="0">
                  <a:solidFill>
                    <a:schemeClr val="tx1"/>
                  </a:solidFill>
                  <a:latin typeface="Comic Sans MS" panose="030F0702030302020204" pitchFamily="66" charset="0"/>
                </a:endParaRPr>
              </a:p>
            </p:txBody>
          </p:sp>
        </mc:Choice>
        <mc:Fallback xmlns="">
          <p:sp>
            <p:nvSpPr>
              <p:cNvPr id="24" name="TextBox 26">
                <a:extLst>
                  <a:ext uri="{FF2B5EF4-FFF2-40B4-BE49-F238E27FC236}">
                    <a16:creationId xmlns:a16="http://schemas.microsoft.com/office/drawing/2014/main" id="{3F5DCFAF-17DC-4E7B-A27B-921D62A16D71}"/>
                  </a:ext>
                </a:extLst>
              </p:cNvPr>
              <p:cNvSpPr txBox="1">
                <a:spLocks noRot="1" noChangeAspect="1" noMove="1" noResize="1" noEditPoints="1" noAdjustHandles="1" noChangeArrowheads="1" noChangeShapeType="1" noTextEdit="1"/>
              </p:cNvSpPr>
              <p:nvPr/>
            </p:nvSpPr>
            <p:spPr>
              <a:xfrm>
                <a:off x="6166173" y="1824713"/>
                <a:ext cx="2866234" cy="338554"/>
              </a:xfrm>
              <a:prstGeom prst="rect">
                <a:avLst/>
              </a:prstGeom>
              <a:blipFill>
                <a:blip r:embed="rId11"/>
                <a:stretch>
                  <a:fillRect/>
                </a:stretch>
              </a:blipFill>
              <a:ln w="25400">
                <a:noFill/>
              </a:ln>
            </p:spPr>
            <p:txBody>
              <a:bodyPr/>
              <a:lstStyle/>
              <a:p>
                <a:r>
                  <a:rPr lang="en-GB">
                    <a:noFill/>
                  </a:rPr>
                  <a:t> </a:t>
                </a:r>
              </a:p>
            </p:txBody>
          </p:sp>
        </mc:Fallback>
      </mc:AlternateContent>
      <p:sp>
        <p:nvSpPr>
          <p:cNvPr id="8" name="テキスト ボックス 7">
            <a:extLst>
              <a:ext uri="{FF2B5EF4-FFF2-40B4-BE49-F238E27FC236}">
                <a16:creationId xmlns:a16="http://schemas.microsoft.com/office/drawing/2014/main" id="{0A16CC97-ADD5-4EFE-9DE9-3D371E398844}"/>
              </a:ext>
            </a:extLst>
          </p:cNvPr>
          <p:cNvSpPr txBox="1"/>
          <p:nvPr/>
        </p:nvSpPr>
        <p:spPr>
          <a:xfrm>
            <a:off x="4607510" y="2325949"/>
            <a:ext cx="3876382" cy="307777"/>
          </a:xfrm>
          <a:prstGeom prst="rect">
            <a:avLst/>
          </a:prstGeom>
          <a:noFill/>
        </p:spPr>
        <p:txBody>
          <a:bodyPr wrap="none" rtlCol="0">
            <a:spAutoFit/>
          </a:bodyPr>
          <a:lstStyle/>
          <a:p>
            <a:r>
              <a:rPr lang="en-US" sz="1400" dirty="0">
                <a:solidFill>
                  <a:srgbClr val="FF0000"/>
                </a:solidFill>
                <a:latin typeface="Comic Sans MS" panose="030F0702030302020204" pitchFamily="66" charset="0"/>
              </a:rPr>
              <a:t>Divide the difference by the correct value…</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0BA3BA7-1183-4B30-9F98-0143738A9A00}"/>
                  </a:ext>
                </a:extLst>
              </p:cNvPr>
              <p:cNvSpPr txBox="1"/>
              <p:nvPr/>
            </p:nvSpPr>
            <p:spPr>
              <a:xfrm>
                <a:off x="5242264" y="2867487"/>
                <a:ext cx="2240678"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 </m:t>
                      </m:r>
                      <m:r>
                        <a:rPr lang="en-US" sz="1600" b="0" i="1" smtClean="0">
                          <a:latin typeface="Cambria Math" panose="02040503050406030204" pitchFamily="18" charset="0"/>
                        </a:rPr>
                        <m:t>𝑒𝑟𝑟𝑜𝑟</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0.0003</m:t>
                          </m:r>
                        </m:num>
                        <m:den>
                          <m:r>
                            <a:rPr lang="en-US" sz="1600" b="0" i="1" smtClean="0">
                              <a:latin typeface="Cambria Math" panose="02040503050406030204" pitchFamily="18" charset="0"/>
                            </a:rPr>
                            <m:t>0.0365</m:t>
                          </m:r>
                        </m:den>
                      </m:f>
                      <m:r>
                        <a:rPr lang="en-US" sz="1600" b="0" i="1" smtClean="0">
                          <a:latin typeface="Cambria Math" panose="02040503050406030204" pitchFamily="18" charset="0"/>
                          <a:ea typeface="Cambria Math" panose="02040503050406030204" pitchFamily="18" charset="0"/>
                        </a:rPr>
                        <m:t>×100</m:t>
                      </m:r>
                    </m:oMath>
                  </m:oMathPara>
                </a14:m>
                <a:endParaRPr lang="en-GB" sz="1600" dirty="0"/>
              </a:p>
            </p:txBody>
          </p:sp>
        </mc:Choice>
        <mc:Fallback xmlns="">
          <p:sp>
            <p:nvSpPr>
              <p:cNvPr id="9" name="テキスト ボックス 8">
                <a:extLst>
                  <a:ext uri="{FF2B5EF4-FFF2-40B4-BE49-F238E27FC236}">
                    <a16:creationId xmlns:a16="http://schemas.microsoft.com/office/drawing/2014/main" id="{A0BA3BA7-1183-4B30-9F98-0143738A9A00}"/>
                  </a:ext>
                </a:extLst>
              </p:cNvPr>
              <p:cNvSpPr txBox="1">
                <a:spLocks noRot="1" noChangeAspect="1" noMove="1" noResize="1" noEditPoints="1" noAdjustHandles="1" noChangeArrowheads="1" noChangeShapeType="1" noTextEdit="1"/>
              </p:cNvSpPr>
              <p:nvPr/>
            </p:nvSpPr>
            <p:spPr>
              <a:xfrm>
                <a:off x="5242264" y="2867487"/>
                <a:ext cx="2240678" cy="46262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6B2C5B4D-9C95-4149-A0DF-43808F839072}"/>
                  </a:ext>
                </a:extLst>
              </p:cNvPr>
              <p:cNvSpPr txBox="1"/>
              <p:nvPr/>
            </p:nvSpPr>
            <p:spPr>
              <a:xfrm>
                <a:off x="6033855" y="3623568"/>
                <a:ext cx="82323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=0.82%</m:t>
                      </m:r>
                    </m:oMath>
                  </m:oMathPara>
                </a14:m>
                <a:endParaRPr lang="en-GB" sz="1600" dirty="0"/>
              </a:p>
            </p:txBody>
          </p:sp>
        </mc:Choice>
        <mc:Fallback xmlns="">
          <p:sp>
            <p:nvSpPr>
              <p:cNvPr id="31" name="テキスト ボックス 30">
                <a:extLst>
                  <a:ext uri="{FF2B5EF4-FFF2-40B4-BE49-F238E27FC236}">
                    <a16:creationId xmlns:a16="http://schemas.microsoft.com/office/drawing/2014/main" id="{6B2C5B4D-9C95-4149-A0DF-43808F839072}"/>
                  </a:ext>
                </a:extLst>
              </p:cNvPr>
              <p:cNvSpPr txBox="1">
                <a:spLocks noRot="1" noChangeAspect="1" noMove="1" noResize="1" noEditPoints="1" noAdjustHandles="1" noChangeArrowheads="1" noChangeShapeType="1" noTextEdit="1"/>
              </p:cNvSpPr>
              <p:nvPr/>
            </p:nvSpPr>
            <p:spPr>
              <a:xfrm>
                <a:off x="6033855" y="3623568"/>
                <a:ext cx="823239" cy="246221"/>
              </a:xfrm>
              <a:prstGeom prst="rect">
                <a:avLst/>
              </a:prstGeom>
              <a:blipFill>
                <a:blip r:embed="rId13"/>
                <a:stretch>
                  <a:fillRect l="-2222" r="-5185" b="-12195"/>
                </a:stretch>
              </a:blipFill>
            </p:spPr>
            <p:txBody>
              <a:bodyPr/>
              <a:lstStyle/>
              <a:p>
                <a:r>
                  <a:rPr lang="en-GB">
                    <a:noFill/>
                  </a:rPr>
                  <a:t> </a:t>
                </a:r>
              </a:p>
            </p:txBody>
          </p:sp>
        </mc:Fallback>
      </mc:AlternateContent>
    </p:spTree>
    <p:extLst>
      <p:ext uri="{BB962C8B-B14F-4D97-AF65-F5344CB8AC3E}">
        <p14:creationId xmlns:p14="http://schemas.microsoft.com/office/powerpoint/2010/main" val="28850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lnSpcReduction="10000"/>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The normal distribution has 2 parameters, the mean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anose="05000000000000000000" pitchFamily="2" charset="2"/>
                      </a:rPr>
                      <m:t>𝜇</m:t>
                    </m:r>
                  </m:oMath>
                </a14:m>
                <a:r>
                  <a:rPr lang="en-US" sz="1600" dirty="0">
                    <a:latin typeface="Comic Sans MS" panose="030F0702030302020204" pitchFamily="66" charset="0"/>
                    <a:sym typeface="Wingdings" panose="05000000000000000000" pitchFamily="2" charset="2"/>
                  </a:rPr>
                  <a:t>) and variance (</a:t>
                </a:r>
                <a14:m>
                  <m:oMath xmlns:m="http://schemas.openxmlformats.org/officeDocument/2006/math">
                    <m:sSup>
                      <m:sSupPr>
                        <m:ctrlPr>
                          <a:rPr lang="en-US" sz="1600" i="1" smtClean="0">
                            <a:latin typeface="Cambria Math" panose="02040503050406030204" pitchFamily="18" charset="0"/>
                            <a:sym typeface="Wingdings" panose="05000000000000000000" pitchFamily="2" charset="2"/>
                          </a:rPr>
                        </m:ctrlPr>
                      </m:sSupPr>
                      <m:e>
                        <m:r>
                          <a:rPr lang="en-US" sz="1600" i="1" smtClean="0">
                            <a:latin typeface="Cambria Math" panose="02040503050406030204" pitchFamily="18" charset="0"/>
                            <a:ea typeface="Cambria Math" panose="02040503050406030204" pitchFamily="18" charset="0"/>
                            <a:sym typeface="Wingdings" panose="05000000000000000000" pitchFamily="2" charset="2"/>
                          </a:rPr>
                          <m:t>𝜎</m:t>
                        </m:r>
                      </m:e>
                      <m:sup>
                        <m:r>
                          <a:rPr lang="en-US" sz="1600" b="0" i="1" smtClean="0">
                            <a:latin typeface="Cambria Math" panose="02040503050406030204" pitchFamily="18" charset="0"/>
                            <a:sym typeface="Wingdings" panose="05000000000000000000" pitchFamily="2" charset="2"/>
                          </a:rPr>
                          <m:t>2</m:t>
                        </m:r>
                      </m:sup>
                    </m:sSup>
                  </m:oMath>
                </a14:m>
                <a:r>
                  <a:rPr lang="en-US" sz="1600" dirty="0">
                    <a:latin typeface="Comic Sans MS" panose="030F0702030302020204" pitchFamily="66" charset="0"/>
                    <a:sym typeface="Wingdings" panose="05000000000000000000" pitchFamily="2" charset="2"/>
                  </a:rPr>
                  <a:t>), so the standard deviation is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anose="05000000000000000000" pitchFamily="2" charset="2"/>
                      </a:rPr>
                      <m:t>𝜎</m:t>
                    </m:r>
                  </m:oMath>
                </a14:m>
                <a:endParaRPr lang="en-US" sz="1600" dirty="0">
                  <a:latin typeface="Comic Sans MS" panose="030F0702030302020204" pitchFamily="66" charset="0"/>
                </a:endParaRPr>
              </a:p>
              <a:p>
                <a:pPr algn="ctr">
                  <a:buFont typeface="Wingdings" panose="05000000000000000000" pitchFamily="2" charset="2"/>
                  <a:buChar char="à"/>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rPr>
                  <a:t>It is symmetrical, so </a:t>
                </a:r>
              </a:p>
              <a:p>
                <a:pPr marL="0" indent="0" algn="ctr">
                  <a:buNone/>
                </a:pPr>
                <a:r>
                  <a:rPr lang="en-US" sz="1600" dirty="0">
                    <a:latin typeface="Comic Sans MS" panose="030F0702030302020204" pitchFamily="66" charset="0"/>
                  </a:rPr>
                  <a:t>Mean = Median = Mode</a:t>
                </a: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It has asymptotes at each end</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The total area beneath it is equal to 1</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It has points of inflexion at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anose="05000000000000000000" pitchFamily="2" charset="2"/>
                      </a:rPr>
                      <m:t>𝜇</m:t>
                    </m:r>
                    <m:r>
                      <a:rPr lang="en-US" sz="1600" b="0" i="1" smtClean="0">
                        <a:latin typeface="Cambria Math" panose="02040503050406030204" pitchFamily="18" charset="0"/>
                        <a:ea typeface="Cambria Math" panose="02040503050406030204" pitchFamily="18" charset="0"/>
                        <a:sym typeface="Wingdings" panose="05000000000000000000" pitchFamily="2" charset="2"/>
                      </a:rPr>
                      <m:t>+</m:t>
                    </m:r>
                    <m:r>
                      <a:rPr lang="en-US" sz="1600" b="0" i="1" smtClean="0">
                        <a:latin typeface="Cambria Math" panose="02040503050406030204" pitchFamily="18" charset="0"/>
                        <a:ea typeface="Cambria Math" panose="02040503050406030204" pitchFamily="18" charset="0"/>
                        <a:sym typeface="Wingdings" panose="05000000000000000000" pitchFamily="2" charset="2"/>
                      </a:rPr>
                      <m:t>𝜎</m:t>
                    </m:r>
                  </m:oMath>
                </a14:m>
                <a:r>
                  <a:rPr lang="en-US" sz="1600" dirty="0">
                    <a:latin typeface="Comic Sans MS" panose="030F0702030302020204" pitchFamily="66" charset="0"/>
                  </a:rPr>
                  <a:t> and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𝜎</m:t>
                    </m:r>
                  </m:oMath>
                </a14:m>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4053148" cy="4836614"/>
              </a:xfrm>
              <a:blipFill>
                <a:blip r:embed="rId2"/>
                <a:stretch>
                  <a:fillRect l="-301" t="-1259" r="-240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cxnSp>
        <p:nvCxnSpPr>
          <p:cNvPr id="7" name="直線矢印コネクタ 6">
            <a:extLst>
              <a:ext uri="{FF2B5EF4-FFF2-40B4-BE49-F238E27FC236}">
                <a16:creationId xmlns:a16="http://schemas.microsoft.com/office/drawing/2014/main" id="{36F8E730-8433-421F-B51B-C8D3777B9916}"/>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0C6D6F29-7784-455B-B106-9ADF8160F112}"/>
              </a:ext>
            </a:extLst>
          </p:cNvPr>
          <p:cNvGrpSpPr/>
          <p:nvPr/>
        </p:nvGrpSpPr>
        <p:grpSpPr>
          <a:xfrm>
            <a:off x="5058300" y="1628800"/>
            <a:ext cx="3637208" cy="2973657"/>
            <a:chOff x="5004048" y="1412776"/>
            <a:chExt cx="3637208" cy="2973657"/>
          </a:xfrm>
        </p:grpSpPr>
        <p:sp>
          <p:nvSpPr>
            <p:cNvPr id="54" name="Freeform 22">
              <a:extLst>
                <a:ext uri="{FF2B5EF4-FFF2-40B4-BE49-F238E27FC236}">
                  <a16:creationId xmlns:a16="http://schemas.microsoft.com/office/drawing/2014/main" id="{B9049CB8-5C86-4D22-A4D1-57861288380E}"/>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22">
              <a:extLst>
                <a:ext uri="{FF2B5EF4-FFF2-40B4-BE49-F238E27FC236}">
                  <a16:creationId xmlns:a16="http://schemas.microsoft.com/office/drawing/2014/main" id="{164FCFA1-8C69-4E0E-A157-0272B29FFAA4}"/>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2" name="直線矢印コネクタ 61">
            <a:extLst>
              <a:ext uri="{FF2B5EF4-FFF2-40B4-BE49-F238E27FC236}">
                <a16:creationId xmlns:a16="http://schemas.microsoft.com/office/drawing/2014/main" id="{39CE3848-A3A7-4CC7-A368-351FE19FE030}"/>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735A365-54AC-4AEB-ADE5-2013AE4DC357}"/>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10" name="テキスト ボックス 9">
                <a:extLst>
                  <a:ext uri="{FF2B5EF4-FFF2-40B4-BE49-F238E27FC236}">
                    <a16:creationId xmlns:a16="http://schemas.microsoft.com/office/drawing/2014/main" id="{B735A365-54AC-4AEB-ADE5-2013AE4DC357}"/>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3"/>
                <a:stretch>
                  <a:fillRect l="-33333" r="-3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160820FE-6A63-42BF-B3C3-D8F8CA8A3517}"/>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65" name="テキスト ボックス 64">
                <a:extLst>
                  <a:ext uri="{FF2B5EF4-FFF2-40B4-BE49-F238E27FC236}">
                    <a16:creationId xmlns:a16="http://schemas.microsoft.com/office/drawing/2014/main" id="{160820FE-6A63-42BF-B3C3-D8F8CA8A3517}"/>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4"/>
                <a:stretch>
                  <a:fillRect l="-16129" r="-12903"/>
                </a:stretch>
              </a:blipFill>
            </p:spPr>
            <p:txBody>
              <a:bodyPr/>
              <a:lstStyle/>
              <a:p>
                <a:r>
                  <a:rPr lang="en-GB">
                    <a:noFill/>
                  </a:rPr>
                  <a:t> </a:t>
                </a:r>
              </a:p>
            </p:txBody>
          </p:sp>
        </mc:Fallback>
      </mc:AlternateContent>
      <p:cxnSp>
        <p:nvCxnSpPr>
          <p:cNvPr id="67" name="直線矢印コネクタ 66">
            <a:extLst>
              <a:ext uri="{FF2B5EF4-FFF2-40B4-BE49-F238E27FC236}">
                <a16:creationId xmlns:a16="http://schemas.microsoft.com/office/drawing/2014/main" id="{6972141D-165F-49AF-88B0-BF7CC1F99980}"/>
              </a:ext>
            </a:extLst>
          </p:cNvPr>
          <p:cNvCxnSpPr>
            <a:cxnSpLocks/>
          </p:cNvCxnSpPr>
          <p:nvPr/>
        </p:nvCxnSpPr>
        <p:spPr>
          <a:xfrm>
            <a:off x="4932040"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D79729BC-C23F-4A97-8DCF-885C362A0792}"/>
              </a:ext>
            </a:extLst>
          </p:cNvPr>
          <p:cNvCxnSpPr>
            <a:cxnSpLocks/>
          </p:cNvCxnSpPr>
          <p:nvPr/>
        </p:nvCxnSpPr>
        <p:spPr>
          <a:xfrm>
            <a:off x="5364088"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5D523CD7-A4B0-4150-AD6D-463D28064852}"/>
              </a:ext>
            </a:extLst>
          </p:cNvPr>
          <p:cNvCxnSpPr>
            <a:cxnSpLocks/>
          </p:cNvCxnSpPr>
          <p:nvPr/>
        </p:nvCxnSpPr>
        <p:spPr>
          <a:xfrm>
            <a:off x="5796136"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13578C85-5ED8-499A-A6FB-D65C37FAFD79}"/>
              </a:ext>
            </a:extLst>
          </p:cNvPr>
          <p:cNvCxnSpPr>
            <a:cxnSpLocks/>
          </p:cNvCxnSpPr>
          <p:nvPr/>
        </p:nvCxnSpPr>
        <p:spPr>
          <a:xfrm>
            <a:off x="6228184"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956D7D7-AD3C-4C2F-80CD-0E7930FAAA83}"/>
              </a:ext>
            </a:extLst>
          </p:cNvPr>
          <p:cNvCxnSpPr>
            <a:cxnSpLocks/>
          </p:cNvCxnSpPr>
          <p:nvPr/>
        </p:nvCxnSpPr>
        <p:spPr>
          <a:xfrm>
            <a:off x="6660232"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1013041B-4268-4C69-9D3A-F2E522771497}"/>
              </a:ext>
            </a:extLst>
          </p:cNvPr>
          <p:cNvCxnSpPr>
            <a:cxnSpLocks/>
          </p:cNvCxnSpPr>
          <p:nvPr/>
        </p:nvCxnSpPr>
        <p:spPr>
          <a:xfrm>
            <a:off x="7092280"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D009E736-55D5-492F-BC97-32499F28BF41}"/>
              </a:ext>
            </a:extLst>
          </p:cNvPr>
          <p:cNvCxnSpPr>
            <a:cxnSpLocks/>
          </p:cNvCxnSpPr>
          <p:nvPr/>
        </p:nvCxnSpPr>
        <p:spPr>
          <a:xfrm>
            <a:off x="7524328"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B7732413-2465-41E4-9195-32514361AC41}"/>
              </a:ext>
            </a:extLst>
          </p:cNvPr>
          <p:cNvCxnSpPr>
            <a:cxnSpLocks/>
          </p:cNvCxnSpPr>
          <p:nvPr/>
        </p:nvCxnSpPr>
        <p:spPr>
          <a:xfrm>
            <a:off x="7956376"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415098ED-B9F9-4134-A17E-1F3106CC07A9}"/>
              </a:ext>
            </a:extLst>
          </p:cNvPr>
          <p:cNvCxnSpPr>
            <a:cxnSpLocks/>
          </p:cNvCxnSpPr>
          <p:nvPr/>
        </p:nvCxnSpPr>
        <p:spPr>
          <a:xfrm>
            <a:off x="8388424" y="4653136"/>
            <a:ext cx="0" cy="1356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EF5AAE9-0FEA-49C1-8B85-E741F1BD107C}"/>
              </a:ext>
            </a:extLst>
          </p:cNvPr>
          <p:cNvCxnSpPr>
            <a:cxnSpLocks/>
          </p:cNvCxnSpPr>
          <p:nvPr/>
        </p:nvCxnSpPr>
        <p:spPr>
          <a:xfrm flipV="1">
            <a:off x="6876256" y="1484784"/>
            <a:ext cx="0" cy="316835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17B1563E-AEB5-44B6-A72D-0C75442057C0}"/>
                  </a:ext>
                </a:extLst>
              </p:cNvPr>
              <p:cNvSpPr txBox="1"/>
              <p:nvPr/>
            </p:nvSpPr>
            <p:spPr>
              <a:xfrm>
                <a:off x="6732240" y="4725144"/>
                <a:ext cx="36004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𝜇</m:t>
                      </m:r>
                    </m:oMath>
                  </m:oMathPara>
                </a14:m>
                <a:endParaRPr lang="en-GB" sz="1600" dirty="0">
                  <a:solidFill>
                    <a:srgbClr val="0000FF"/>
                  </a:solidFill>
                  <a:latin typeface="Comic Sans MS" panose="030F0702030302020204" pitchFamily="66" charset="0"/>
                </a:endParaRPr>
              </a:p>
            </p:txBody>
          </p:sp>
        </mc:Choice>
        <mc:Fallback xmlns="">
          <p:sp>
            <p:nvSpPr>
              <p:cNvPr id="35" name="テキスト ボックス 34">
                <a:extLst>
                  <a:ext uri="{FF2B5EF4-FFF2-40B4-BE49-F238E27FC236}">
                    <a16:creationId xmlns:a16="http://schemas.microsoft.com/office/drawing/2014/main" id="{17B1563E-AEB5-44B6-A72D-0C75442057C0}"/>
                  </a:ext>
                </a:extLst>
              </p:cNvPr>
              <p:cNvSpPr txBox="1">
                <a:spLocks noRot="1" noChangeAspect="1" noMove="1" noResize="1" noEditPoints="1" noAdjustHandles="1" noChangeArrowheads="1" noChangeShapeType="1" noTextEdit="1"/>
              </p:cNvSpPr>
              <p:nvPr/>
            </p:nvSpPr>
            <p:spPr>
              <a:xfrm>
                <a:off x="6732240" y="4725144"/>
                <a:ext cx="360040" cy="338554"/>
              </a:xfrm>
              <a:prstGeom prst="rect">
                <a:avLst/>
              </a:prstGeom>
              <a:blipFill>
                <a:blip r:embed="rId5"/>
                <a:stretch>
                  <a:fillRect b="-17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B6E2C753-946B-47A7-8720-C18C8E1EAC9C}"/>
                  </a:ext>
                </a:extLst>
              </p:cNvPr>
              <p:cNvSpPr txBox="1"/>
              <p:nvPr/>
            </p:nvSpPr>
            <p:spPr>
              <a:xfrm>
                <a:off x="7020272" y="4725144"/>
                <a:ext cx="733599" cy="33855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600" i="1" smtClean="0">
                          <a:solidFill>
                            <a:schemeClr val="accent6">
                              <a:lumMod val="50000"/>
                            </a:schemeClr>
                          </a:solidFill>
                          <a:latin typeface="Cambria Math" panose="02040503050406030204" pitchFamily="18" charset="0"/>
                          <a:ea typeface="Cambria Math" panose="02040503050406030204" pitchFamily="18" charset="0"/>
                        </a:rPr>
                        <m:t>𝜇</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𝜎</m:t>
                      </m:r>
                    </m:oMath>
                  </m:oMathPara>
                </a14:m>
                <a:endParaRPr lang="en-GB" sz="1600" dirty="0">
                  <a:solidFill>
                    <a:schemeClr val="accent6">
                      <a:lumMod val="50000"/>
                    </a:schemeClr>
                  </a:solidFill>
                  <a:latin typeface="Comic Sans MS" panose="030F0702030302020204" pitchFamily="66" charset="0"/>
                </a:endParaRPr>
              </a:p>
            </p:txBody>
          </p:sp>
        </mc:Choice>
        <mc:Fallback xmlns="">
          <p:sp>
            <p:nvSpPr>
              <p:cNvPr id="36" name="テキスト ボックス 35">
                <a:extLst>
                  <a:ext uri="{FF2B5EF4-FFF2-40B4-BE49-F238E27FC236}">
                    <a16:creationId xmlns:a16="http://schemas.microsoft.com/office/drawing/2014/main" id="{B6E2C753-946B-47A7-8720-C18C8E1EAC9C}"/>
                  </a:ext>
                </a:extLst>
              </p:cNvPr>
              <p:cNvSpPr txBox="1">
                <a:spLocks noRot="1" noChangeAspect="1" noMove="1" noResize="1" noEditPoints="1" noAdjustHandles="1" noChangeArrowheads="1" noChangeShapeType="1" noTextEdit="1"/>
              </p:cNvSpPr>
              <p:nvPr/>
            </p:nvSpPr>
            <p:spPr>
              <a:xfrm>
                <a:off x="7020272" y="4725144"/>
                <a:ext cx="733599" cy="338554"/>
              </a:xfrm>
              <a:prstGeom prst="rect">
                <a:avLst/>
              </a:prstGeom>
              <a:blipFill>
                <a:blip r:embed="rId6"/>
                <a:stretch>
                  <a:fillRect b="-17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D72F7050-0F09-46E9-829F-9F8C27BB8B7D}"/>
                  </a:ext>
                </a:extLst>
              </p:cNvPr>
              <p:cNvSpPr txBox="1"/>
              <p:nvPr/>
            </p:nvSpPr>
            <p:spPr>
              <a:xfrm>
                <a:off x="6084168" y="4725144"/>
                <a:ext cx="733599" cy="33855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600" i="1" smtClean="0">
                          <a:solidFill>
                            <a:schemeClr val="accent6">
                              <a:lumMod val="50000"/>
                            </a:schemeClr>
                          </a:solidFill>
                          <a:latin typeface="Cambria Math" panose="02040503050406030204" pitchFamily="18" charset="0"/>
                          <a:ea typeface="Cambria Math" panose="02040503050406030204" pitchFamily="18" charset="0"/>
                        </a:rPr>
                        <m:t>𝜇</m:t>
                      </m:r>
                      <m:r>
                        <a:rPr lang="en-US" sz="1600" b="0" i="1" smtClean="0">
                          <a:solidFill>
                            <a:schemeClr val="accent6">
                              <a:lumMod val="50000"/>
                            </a:schemeClr>
                          </a:solidFill>
                          <a:latin typeface="Cambria Math" panose="02040503050406030204" pitchFamily="18" charset="0"/>
                          <a:ea typeface="Cambria Math" panose="02040503050406030204" pitchFamily="18" charset="0"/>
                        </a:rPr>
                        <m:t>−</m:t>
                      </m:r>
                      <m:r>
                        <a:rPr lang="en-US" sz="1600" b="0" i="1" smtClean="0">
                          <a:solidFill>
                            <a:schemeClr val="accent6">
                              <a:lumMod val="50000"/>
                            </a:schemeClr>
                          </a:solidFill>
                          <a:latin typeface="Cambria Math" panose="02040503050406030204" pitchFamily="18" charset="0"/>
                          <a:ea typeface="Cambria Math" panose="02040503050406030204" pitchFamily="18" charset="0"/>
                        </a:rPr>
                        <m:t>𝜎</m:t>
                      </m:r>
                    </m:oMath>
                  </m:oMathPara>
                </a14:m>
                <a:endParaRPr lang="en-GB" sz="1600" dirty="0">
                  <a:solidFill>
                    <a:schemeClr val="accent6">
                      <a:lumMod val="50000"/>
                    </a:schemeClr>
                  </a:solidFill>
                  <a:latin typeface="Comic Sans MS" panose="030F0702030302020204" pitchFamily="66" charset="0"/>
                </a:endParaRPr>
              </a:p>
            </p:txBody>
          </p:sp>
        </mc:Choice>
        <mc:Fallback xmlns="">
          <p:sp>
            <p:nvSpPr>
              <p:cNvPr id="37" name="テキスト ボックス 36">
                <a:extLst>
                  <a:ext uri="{FF2B5EF4-FFF2-40B4-BE49-F238E27FC236}">
                    <a16:creationId xmlns:a16="http://schemas.microsoft.com/office/drawing/2014/main" id="{D72F7050-0F09-46E9-829F-9F8C27BB8B7D}"/>
                  </a:ext>
                </a:extLst>
              </p:cNvPr>
              <p:cNvSpPr txBox="1">
                <a:spLocks noRot="1" noChangeAspect="1" noMove="1" noResize="1" noEditPoints="1" noAdjustHandles="1" noChangeArrowheads="1" noChangeShapeType="1" noTextEdit="1"/>
              </p:cNvSpPr>
              <p:nvPr/>
            </p:nvSpPr>
            <p:spPr>
              <a:xfrm>
                <a:off x="6084168" y="4725144"/>
                <a:ext cx="733599" cy="338554"/>
              </a:xfrm>
              <a:prstGeom prst="rect">
                <a:avLst/>
              </a:prstGeom>
              <a:blipFill>
                <a:blip r:embed="rId7"/>
                <a:stretch>
                  <a:fillRect b="-1786"/>
                </a:stretch>
              </a:blipFill>
            </p:spPr>
            <p:txBody>
              <a:bodyPr/>
              <a:lstStyle/>
              <a:p>
                <a:r>
                  <a:rPr lang="en-GB">
                    <a:noFill/>
                  </a:rPr>
                  <a:t> </a:t>
                </a:r>
              </a:p>
            </p:txBody>
          </p:sp>
        </mc:Fallback>
      </mc:AlternateContent>
      <p:cxnSp>
        <p:nvCxnSpPr>
          <p:cNvPr id="38" name="直線矢印コネクタ 37">
            <a:extLst>
              <a:ext uri="{FF2B5EF4-FFF2-40B4-BE49-F238E27FC236}">
                <a16:creationId xmlns:a16="http://schemas.microsoft.com/office/drawing/2014/main" id="{A325BC1E-2C42-4043-9386-6AB1027727E7}"/>
              </a:ext>
            </a:extLst>
          </p:cNvPr>
          <p:cNvCxnSpPr>
            <a:cxnSpLocks/>
          </p:cNvCxnSpPr>
          <p:nvPr/>
        </p:nvCxnSpPr>
        <p:spPr>
          <a:xfrm flipV="1">
            <a:off x="7236296" y="2780928"/>
            <a:ext cx="0" cy="1872208"/>
          </a:xfrm>
          <a:prstGeom prst="straightConnector1">
            <a:avLst/>
          </a:prstGeom>
          <a:ln w="25400">
            <a:solidFill>
              <a:schemeClr val="accent6">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08625FD4-D224-4B68-9700-3100559C9914}"/>
              </a:ext>
            </a:extLst>
          </p:cNvPr>
          <p:cNvCxnSpPr>
            <a:cxnSpLocks/>
          </p:cNvCxnSpPr>
          <p:nvPr/>
        </p:nvCxnSpPr>
        <p:spPr>
          <a:xfrm flipV="1">
            <a:off x="6516216" y="2780928"/>
            <a:ext cx="0" cy="1872208"/>
          </a:xfrm>
          <a:prstGeom prst="straightConnector1">
            <a:avLst/>
          </a:prstGeom>
          <a:ln w="25400">
            <a:solidFill>
              <a:schemeClr val="accent6">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linds(horizont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linds(horizont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linds(horizontal)">
                                      <p:cBhvr>
                                        <p:cTn id="48" dur="500"/>
                                        <p:tgtEl>
                                          <p:spTgt spid="3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linds(horizontal)">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0B3ED-5FE6-4D9B-846B-4F0F303DADB3}"/>
              </a:ext>
            </a:extLst>
          </p:cNvPr>
          <p:cNvSpPr/>
          <p:nvPr/>
        </p:nvSpPr>
        <p:spPr>
          <a:xfrm>
            <a:off x="801727" y="2106202"/>
            <a:ext cx="7576113" cy="2800767"/>
          </a:xfrm>
          <a:prstGeom prst="rect">
            <a:avLst/>
          </a:prstGeom>
          <a:noFill/>
        </p:spPr>
        <p:txBody>
          <a:bodyPr wrap="none" lIns="91440" tIns="45720" rIns="91440" bIns="45720">
            <a:spAutoFit/>
          </a:bodyPr>
          <a:lstStyle/>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Teachings for </a:t>
            </a:r>
          </a:p>
          <a:p>
            <a:pPr algn="ctr"/>
            <a:r>
              <a:rPr lang="en-US" altLang="ja-JP"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ea typeface="Microsoft Himalaya" panose="01010100010101010101" pitchFamily="2" charset="0"/>
                <a:cs typeface="Microsoft Himalaya" panose="01010100010101010101" pitchFamily="2" charset="0"/>
              </a:rPr>
              <a:t>Exercise 3G</a:t>
            </a:r>
            <a:endParaRPr lang="ja-JP" altLang="en-US" sz="8800" b="0" cap="none" spc="0" dirty="0">
              <a:ln w="19050">
                <a:solidFill>
                  <a:schemeClr val="tx1"/>
                </a:solidFill>
              </a:ln>
              <a:solidFill>
                <a:schemeClr val="accent4">
                  <a:lumMod val="60000"/>
                  <a:lumOff val="40000"/>
                </a:schemeClr>
              </a:solidFill>
              <a:effectLst>
                <a:reflection blurRad="6350" stA="53000" endA="300" endPos="35500" dir="5400000" sy="-90000" algn="bl" rotWithShape="0"/>
              </a:effectLst>
              <a:latin typeface="Racing Sans One" panose="02000000000000000000" pitchFamily="2" charset="0"/>
              <a:cs typeface="Microsoft Himalaya" panose="01010100010101010101" pitchFamily="2" charset="0"/>
            </a:endParaRPr>
          </a:p>
        </p:txBody>
      </p:sp>
    </p:spTree>
    <p:extLst>
      <p:ext uri="{BB962C8B-B14F-4D97-AF65-F5344CB8AC3E}">
        <p14:creationId xmlns:p14="http://schemas.microsoft.com/office/powerpoint/2010/main" val="2582356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Imagine we had a set of data as follows:</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1  2  3  4  4  5  5  6  </a:t>
                </a:r>
              </a:p>
              <a:p>
                <a:pPr marL="0" indent="0" algn="ctr">
                  <a:buNone/>
                </a:pPr>
                <a:r>
                  <a:rPr lang="en-US" sz="1500" dirty="0">
                    <a:latin typeface="Comic Sans MS" panose="030F0702030302020204" pitchFamily="66" charset="0"/>
                  </a:rPr>
                  <a:t>6  6  7  7  8  8  9  10  11</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For this data, the information is as follows:</a:t>
                </a:r>
              </a:p>
              <a:p>
                <a:pPr marL="0" indent="0" algn="ctr">
                  <a:buNone/>
                </a:pPr>
                <a:endParaRPr lang="en-US" sz="1500" dirty="0">
                  <a:latin typeface="Comic Sans MS" panose="030F0702030302020204" pitchFamily="66" charset="0"/>
                </a:endParaRPr>
              </a:p>
              <a:p>
                <a:pPr marL="0" indent="0" algn="ctr">
                  <a:buNone/>
                </a:pPr>
                <a14:m>
                  <m:oMathPara xmlns:m="http://schemas.openxmlformats.org/officeDocument/2006/math">
                    <m:oMathParaPr>
                      <m:jc m:val="centerGroup"/>
                    </m:oMathParaPr>
                    <m:oMath xmlns:m="http://schemas.openxmlformats.org/officeDocument/2006/math">
                      <m:r>
                        <a:rPr lang="en-US" sz="1500" b="0" i="1" smtClean="0">
                          <a:latin typeface="Cambria Math" panose="02040503050406030204" pitchFamily="18" charset="0"/>
                        </a:rPr>
                        <m:t>𝑋</m:t>
                      </m:r>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𝑁</m:t>
                      </m:r>
                      <m:r>
                        <a:rPr lang="en-US" sz="1500" b="0" i="1" smtClean="0">
                          <a:latin typeface="Cambria Math" panose="02040503050406030204" pitchFamily="18" charset="0"/>
                          <a:ea typeface="Cambria Math" panose="02040503050406030204" pitchFamily="18" charset="0"/>
                        </a:rPr>
                        <m:t>(6, </m:t>
                      </m:r>
                      <m:sSup>
                        <m:sSupPr>
                          <m:ctrlPr>
                            <a:rPr lang="en-US" sz="1500" b="0" i="1" smtClean="0">
                              <a:latin typeface="Cambria Math" panose="02040503050406030204" pitchFamily="18" charset="0"/>
                              <a:ea typeface="Cambria Math" panose="02040503050406030204" pitchFamily="18" charset="0"/>
                            </a:rPr>
                          </m:ctrlPr>
                        </m:sSupPr>
                        <m:e>
                          <m:r>
                            <a:rPr lang="en-US" sz="1500" b="0" i="1" smtClean="0">
                              <a:latin typeface="Cambria Math" panose="02040503050406030204" pitchFamily="18" charset="0"/>
                              <a:ea typeface="Cambria Math" panose="02040503050406030204" pitchFamily="18" charset="0"/>
                            </a:rPr>
                            <m:t>2.65</m:t>
                          </m:r>
                        </m:e>
                        <m:sup>
                          <m:r>
                            <a:rPr lang="en-US" sz="1500" b="0" i="1" smtClean="0">
                              <a:latin typeface="Cambria Math" panose="02040503050406030204" pitchFamily="18" charset="0"/>
                              <a:ea typeface="Cambria Math" panose="02040503050406030204" pitchFamily="18" charset="0"/>
                            </a:rPr>
                            <m:t>2</m:t>
                          </m:r>
                        </m:sup>
                      </m:sSup>
                      <m:r>
                        <a:rPr lang="en-US" sz="1500" b="0" i="1" smtClean="0">
                          <a:latin typeface="Cambria Math" panose="02040503050406030204" pitchFamily="18" charset="0"/>
                          <a:ea typeface="Cambria Math" panose="02040503050406030204" pitchFamily="18" charset="0"/>
                        </a:rPr>
                        <m:t>)</m:t>
                      </m:r>
                    </m:oMath>
                  </m:oMathPara>
                </a14:m>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p:txBody>
          </p:sp>
        </mc:Choice>
        <mc:Fallback xmlns="">
          <p:sp>
            <p:nvSpPr>
              <p:cNvPr id="7" name="コンテンツ プレースホルダー 2">
                <a:extLst>
                  <a:ext uri="{FF2B5EF4-FFF2-40B4-BE49-F238E27FC236}">
                    <a16:creationId xmlns:a16="http://schemas.microsoft.com/office/drawing/2014/main" id="{54434D81-CA02-45B1-B721-073B459E58CD}"/>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325" t="-623" r="-1461"/>
                </a:stretch>
              </a:blipFill>
            </p:spPr>
            <p:txBody>
              <a:bodyPr/>
              <a:lstStyle/>
              <a:p>
                <a:r>
                  <a:rPr lang="en-GB">
                    <a:noFill/>
                  </a:rPr>
                  <a:t> </a:t>
                </a:r>
              </a:p>
            </p:txBody>
          </p:sp>
        </mc:Fallback>
      </mc:AlternateContent>
      <p:sp>
        <p:nvSpPr>
          <p:cNvPr id="3" name="テキスト ボックス 2">
            <a:extLst>
              <a:ext uri="{FF2B5EF4-FFF2-40B4-BE49-F238E27FC236}">
                <a16:creationId xmlns:a16="http://schemas.microsoft.com/office/drawing/2014/main" id="{9CB0399A-F01D-44D4-8741-C07E6F8FDF43}"/>
              </a:ext>
            </a:extLst>
          </p:cNvPr>
          <p:cNvSpPr txBox="1"/>
          <p:nvPr/>
        </p:nvSpPr>
        <p:spPr>
          <a:xfrm>
            <a:off x="4048220" y="4074851"/>
            <a:ext cx="4518733" cy="1815882"/>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In this case, the data set is so small that we can include all the data</a:t>
            </a:r>
          </a:p>
          <a:p>
            <a:endParaRPr lang="en-US" sz="1400" dirty="0">
              <a:solidFill>
                <a:srgbClr val="FF0000"/>
              </a:solidFill>
              <a:latin typeface="Comic Sans MS" panose="030F0702030302020204" pitchFamily="66" charset="0"/>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In more practical situations, we would most likely take a sample of the population</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We need to consider how this would affect our use of the mean and variance</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2876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animEffect transition="in" filter="blinds(horizontal)">
                                      <p:cBhvr>
                                        <p:cTn id="7" dur="500"/>
                                        <p:tgtEl>
                                          <p:spTgt spid="7">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9" end="9"/>
                                            </p:txEl>
                                          </p:spTgt>
                                        </p:tgtEl>
                                        <p:attrNameLst>
                                          <p:attrName>style.visibility</p:attrName>
                                        </p:attrNameLst>
                                      </p:cBhvr>
                                      <p:to>
                                        <p:strVal val="visible"/>
                                      </p:to>
                                    </p:set>
                                    <p:animEffect transition="in" filter="blinds(horizontal)">
                                      <p:cBhvr>
                                        <p:cTn id="12" dur="500"/>
                                        <p:tgtEl>
                                          <p:spTgt spid="7">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Imagine we had a set of data as follows:</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1  2  3  4  4  5  5  6  </a:t>
            </a:r>
          </a:p>
          <a:p>
            <a:pPr marL="0" indent="0" algn="ctr">
              <a:buNone/>
            </a:pPr>
            <a:r>
              <a:rPr lang="en-US" sz="1500" dirty="0">
                <a:latin typeface="Comic Sans MS" panose="030F0702030302020204" pitchFamily="66" charset="0"/>
              </a:rPr>
              <a:t>6  6  7  7  8  8  9  10  11</a:t>
            </a:r>
          </a:p>
          <a:p>
            <a:pPr marL="0" indent="0" algn="ctr">
              <a:buNone/>
            </a:pPr>
            <a:endParaRPr lang="en-US" sz="15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3BA0E0C4-80CD-47F2-9514-6661284A4AA8}"/>
                  </a:ext>
                </a:extLst>
              </p:cNvPr>
              <p:cNvSpPr/>
              <p:nvPr/>
            </p:nvSpPr>
            <p:spPr>
              <a:xfrm>
                <a:off x="1363192" y="3874648"/>
                <a:ext cx="169469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2.65</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 name="正方形/長方形 4">
                <a:extLst>
                  <a:ext uri="{FF2B5EF4-FFF2-40B4-BE49-F238E27FC236}">
                    <a16:creationId xmlns:a16="http://schemas.microsoft.com/office/drawing/2014/main" id="{3BA0E0C4-80CD-47F2-9514-6661284A4AA8}"/>
                  </a:ext>
                </a:extLst>
              </p:cNvPr>
              <p:cNvSpPr>
                <a:spLocks noRot="1" noChangeAspect="1" noMove="1" noResize="1" noEditPoints="1" noAdjustHandles="1" noChangeArrowheads="1" noChangeShapeType="1" noTextEdit="1"/>
              </p:cNvSpPr>
              <p:nvPr/>
            </p:nvSpPr>
            <p:spPr>
              <a:xfrm>
                <a:off x="1363192" y="3874648"/>
                <a:ext cx="1694695" cy="369332"/>
              </a:xfrm>
              <a:prstGeom prst="rect">
                <a:avLst/>
              </a:prstGeom>
              <a:blipFill>
                <a:blip r:embed="rId3"/>
                <a:stretch>
                  <a:fillRect b="-15000"/>
                </a:stretch>
              </a:blipFill>
            </p:spPr>
            <p:txBody>
              <a:bodyPr/>
              <a:lstStyle/>
              <a:p>
                <a:r>
                  <a:rPr lang="en-GB">
                    <a:noFill/>
                  </a:rPr>
                  <a:t> </a:t>
                </a:r>
              </a:p>
            </p:txBody>
          </p:sp>
        </mc:Fallback>
      </mc:AlternateContent>
      <p:sp>
        <p:nvSpPr>
          <p:cNvPr id="6" name="テキスト ボックス 5">
            <a:extLst>
              <a:ext uri="{FF2B5EF4-FFF2-40B4-BE49-F238E27FC236}">
                <a16:creationId xmlns:a16="http://schemas.microsoft.com/office/drawing/2014/main" id="{55618B69-2613-42BD-95D0-97CEC1604B4E}"/>
              </a:ext>
            </a:extLst>
          </p:cNvPr>
          <p:cNvSpPr txBox="1"/>
          <p:nvPr/>
        </p:nvSpPr>
        <p:spPr>
          <a:xfrm>
            <a:off x="4237021" y="1441259"/>
            <a:ext cx="4644427" cy="954107"/>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Imagine we took samples from this data, all of size 2 (</a:t>
            </a:r>
            <a:r>
              <a:rPr lang="en-US" sz="1400" dirty="0" err="1">
                <a:solidFill>
                  <a:srgbClr val="FF0000"/>
                </a:solidFill>
                <a:latin typeface="Comic Sans MS" panose="030F0702030302020204" pitchFamily="66" charset="0"/>
                <a:sym typeface="Wingdings" panose="05000000000000000000" pitchFamily="2" charset="2"/>
              </a:rPr>
              <a:t>ie</a:t>
            </a:r>
            <a:r>
              <a:rPr lang="en-US" sz="1400" dirty="0">
                <a:solidFill>
                  <a:srgbClr val="FF0000"/>
                </a:solidFill>
                <a:latin typeface="Comic Sans MS" panose="030F0702030302020204" pitchFamily="66" charset="0"/>
                <a:sym typeface="Wingdings" panose="05000000000000000000" pitchFamily="2" charset="2"/>
              </a:rPr>
              <a:t> – choosing 2 values at random)</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For example:</a:t>
            </a:r>
          </a:p>
        </p:txBody>
      </p:sp>
      <p:graphicFrame>
        <p:nvGraphicFramePr>
          <p:cNvPr id="10" name="表 9">
            <a:extLst>
              <a:ext uri="{FF2B5EF4-FFF2-40B4-BE49-F238E27FC236}">
                <a16:creationId xmlns:a16="http://schemas.microsoft.com/office/drawing/2014/main" id="{40E0D764-2EF3-4985-8FE7-2E750A08A876}"/>
              </a:ext>
            </a:extLst>
          </p:cNvPr>
          <p:cNvGraphicFramePr>
            <a:graphicFrameLocks noGrp="1"/>
          </p:cNvGraphicFramePr>
          <p:nvPr>
            <p:extLst>
              <p:ext uri="{D42A27DB-BD31-4B8C-83A1-F6EECF244321}">
                <p14:modId xmlns:p14="http://schemas.microsoft.com/office/powerpoint/2010/main" val="3290700067"/>
              </p:ext>
            </p:extLst>
          </p:nvPr>
        </p:nvGraphicFramePr>
        <p:xfrm>
          <a:off x="5223849" y="2589291"/>
          <a:ext cx="2888055" cy="2346960"/>
        </p:xfrm>
        <a:graphic>
          <a:graphicData uri="http://schemas.openxmlformats.org/drawingml/2006/table">
            <a:tbl>
              <a:tblPr firstRow="1" bandRow="1">
                <a:tableStyleId>{2D5ABB26-0587-4C30-8999-92F81FD0307C}</a:tableStyleId>
              </a:tblPr>
              <a:tblGrid>
                <a:gridCol w="962685">
                  <a:extLst>
                    <a:ext uri="{9D8B030D-6E8A-4147-A177-3AD203B41FA5}">
                      <a16:colId xmlns:a16="http://schemas.microsoft.com/office/drawing/2014/main" val="3347301784"/>
                    </a:ext>
                  </a:extLst>
                </a:gridCol>
                <a:gridCol w="962685">
                  <a:extLst>
                    <a:ext uri="{9D8B030D-6E8A-4147-A177-3AD203B41FA5}">
                      <a16:colId xmlns:a16="http://schemas.microsoft.com/office/drawing/2014/main" val="308623272"/>
                    </a:ext>
                  </a:extLst>
                </a:gridCol>
                <a:gridCol w="962685">
                  <a:extLst>
                    <a:ext uri="{9D8B030D-6E8A-4147-A177-3AD203B41FA5}">
                      <a16:colId xmlns:a16="http://schemas.microsoft.com/office/drawing/2014/main" val="2658758871"/>
                    </a:ext>
                  </a:extLst>
                </a:gridCol>
              </a:tblGrid>
              <a:tr h="294884">
                <a:tc>
                  <a:txBody>
                    <a:bodyPr/>
                    <a:lstStyle/>
                    <a:p>
                      <a:pPr algn="ctr"/>
                      <a:r>
                        <a:rPr lang="en-US" sz="1600" dirty="0">
                          <a:latin typeface="Comic Sans MS" panose="030F0702030302020204" pitchFamily="66" charset="0"/>
                        </a:rPr>
                        <a:t>Value 1</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Value 2</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Mean</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365952"/>
                  </a:ext>
                </a:extLst>
              </a:tr>
              <a:tr h="294884">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278438"/>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9742"/>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2760329"/>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400035"/>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897254"/>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877931"/>
                  </a:ext>
                </a:extLst>
              </a:tr>
            </a:tbl>
          </a:graphicData>
        </a:graphic>
      </p:graphicFrame>
      <p:sp>
        <p:nvSpPr>
          <p:cNvPr id="11" name="テキスト ボックス 10">
            <a:extLst>
              <a:ext uri="{FF2B5EF4-FFF2-40B4-BE49-F238E27FC236}">
                <a16:creationId xmlns:a16="http://schemas.microsoft.com/office/drawing/2014/main" id="{1D6C1A7F-D6F3-406C-9E7D-5FB9E69CCB5C}"/>
              </a:ext>
            </a:extLst>
          </p:cNvPr>
          <p:cNvSpPr txBox="1"/>
          <p:nvPr/>
        </p:nvSpPr>
        <p:spPr>
          <a:xfrm>
            <a:off x="5531668" y="2933323"/>
            <a:ext cx="309700" cy="338554"/>
          </a:xfrm>
          <a:prstGeom prst="rect">
            <a:avLst/>
          </a:prstGeom>
          <a:noFill/>
        </p:spPr>
        <p:txBody>
          <a:bodyPr wrap="none" rtlCol="0">
            <a:spAutoFit/>
          </a:bodyPr>
          <a:lstStyle/>
          <a:p>
            <a:r>
              <a:rPr lang="en-US" sz="1600" dirty="0">
                <a:latin typeface="Comic Sans MS" panose="030F0702030302020204" pitchFamily="66" charset="0"/>
              </a:rPr>
              <a:t>4</a:t>
            </a:r>
            <a:endParaRPr lang="en-GB" sz="1600"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66F8108D-BEAA-487E-8E85-580D83935511}"/>
              </a:ext>
            </a:extLst>
          </p:cNvPr>
          <p:cNvSpPr txBox="1"/>
          <p:nvPr/>
        </p:nvSpPr>
        <p:spPr>
          <a:xfrm>
            <a:off x="6471719" y="2922760"/>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13" name="テキスト ボックス 12">
            <a:extLst>
              <a:ext uri="{FF2B5EF4-FFF2-40B4-BE49-F238E27FC236}">
                <a16:creationId xmlns:a16="http://schemas.microsoft.com/office/drawing/2014/main" id="{54711C3A-0C0F-47A1-8125-7A1F02667BA8}"/>
              </a:ext>
            </a:extLst>
          </p:cNvPr>
          <p:cNvSpPr txBox="1"/>
          <p:nvPr/>
        </p:nvSpPr>
        <p:spPr>
          <a:xfrm>
            <a:off x="5530159" y="3266792"/>
            <a:ext cx="309700" cy="338554"/>
          </a:xfrm>
          <a:prstGeom prst="rect">
            <a:avLst/>
          </a:prstGeom>
          <a:noFill/>
        </p:spPr>
        <p:txBody>
          <a:bodyPr wrap="none" rtlCol="0">
            <a:spAutoFit/>
          </a:bodyPr>
          <a:lstStyle/>
          <a:p>
            <a:r>
              <a:rPr lang="en-US" sz="1600" dirty="0">
                <a:latin typeface="Comic Sans MS" panose="030F0702030302020204" pitchFamily="66" charset="0"/>
              </a:rPr>
              <a:t>3</a:t>
            </a:r>
            <a:endParaRPr lang="en-GB" sz="1600" dirty="0">
              <a:latin typeface="Comic Sans MS" panose="030F0702030302020204" pitchFamily="66" charset="0"/>
            </a:endParaRPr>
          </a:p>
        </p:txBody>
      </p:sp>
      <p:sp>
        <p:nvSpPr>
          <p:cNvPr id="14" name="テキスト ボックス 13">
            <a:extLst>
              <a:ext uri="{FF2B5EF4-FFF2-40B4-BE49-F238E27FC236}">
                <a16:creationId xmlns:a16="http://schemas.microsoft.com/office/drawing/2014/main" id="{DCC3007B-6DA6-416B-8227-1C14EF484930}"/>
              </a:ext>
            </a:extLst>
          </p:cNvPr>
          <p:cNvSpPr txBox="1"/>
          <p:nvPr/>
        </p:nvSpPr>
        <p:spPr>
          <a:xfrm>
            <a:off x="6470210" y="3256229"/>
            <a:ext cx="309700" cy="338554"/>
          </a:xfrm>
          <a:prstGeom prst="rect">
            <a:avLst/>
          </a:prstGeom>
          <a:noFill/>
        </p:spPr>
        <p:txBody>
          <a:bodyPr wrap="none" rtlCol="0">
            <a:spAutoFit/>
          </a:bodyPr>
          <a:lstStyle/>
          <a:p>
            <a:r>
              <a:rPr lang="en-US" sz="1600" dirty="0">
                <a:latin typeface="Comic Sans MS" panose="030F0702030302020204" pitchFamily="66" charset="0"/>
              </a:rPr>
              <a:t>9</a:t>
            </a:r>
            <a:endParaRPr lang="en-GB" sz="1600" dirty="0">
              <a:latin typeface="Comic Sans MS" panose="030F0702030302020204" pitchFamily="66" charset="0"/>
            </a:endParaRPr>
          </a:p>
        </p:txBody>
      </p:sp>
      <p:sp>
        <p:nvSpPr>
          <p:cNvPr id="15" name="テキスト ボックス 14">
            <a:extLst>
              <a:ext uri="{FF2B5EF4-FFF2-40B4-BE49-F238E27FC236}">
                <a16:creationId xmlns:a16="http://schemas.microsoft.com/office/drawing/2014/main" id="{85A48BBF-9E56-4FA0-A9D6-5B44DFAB793A}"/>
              </a:ext>
            </a:extLst>
          </p:cNvPr>
          <p:cNvSpPr txBox="1"/>
          <p:nvPr/>
        </p:nvSpPr>
        <p:spPr>
          <a:xfrm>
            <a:off x="5539212" y="3610824"/>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16" name="テキスト ボックス 15">
            <a:extLst>
              <a:ext uri="{FF2B5EF4-FFF2-40B4-BE49-F238E27FC236}">
                <a16:creationId xmlns:a16="http://schemas.microsoft.com/office/drawing/2014/main" id="{24DE2D0F-F487-4FB0-919F-27B30F1873EE}"/>
              </a:ext>
            </a:extLst>
          </p:cNvPr>
          <p:cNvSpPr txBox="1"/>
          <p:nvPr/>
        </p:nvSpPr>
        <p:spPr>
          <a:xfrm>
            <a:off x="6479263" y="3600261"/>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17" name="テキスト ボックス 16">
            <a:extLst>
              <a:ext uri="{FF2B5EF4-FFF2-40B4-BE49-F238E27FC236}">
                <a16:creationId xmlns:a16="http://schemas.microsoft.com/office/drawing/2014/main" id="{5DC8FD53-9D64-4F54-997E-9B7005C9A183}"/>
              </a:ext>
            </a:extLst>
          </p:cNvPr>
          <p:cNvSpPr txBox="1"/>
          <p:nvPr/>
        </p:nvSpPr>
        <p:spPr>
          <a:xfrm>
            <a:off x="5537703" y="3944293"/>
            <a:ext cx="309700" cy="338554"/>
          </a:xfrm>
          <a:prstGeom prst="rect">
            <a:avLst/>
          </a:prstGeom>
          <a:noFill/>
        </p:spPr>
        <p:txBody>
          <a:bodyPr wrap="none" rtlCol="0">
            <a:spAutoFit/>
          </a:bodyPr>
          <a:lstStyle/>
          <a:p>
            <a:r>
              <a:rPr lang="en-US" sz="1600" dirty="0">
                <a:latin typeface="Comic Sans MS" panose="030F0702030302020204" pitchFamily="66" charset="0"/>
              </a:rPr>
              <a:t>2</a:t>
            </a:r>
            <a:endParaRPr lang="en-GB" sz="1600" dirty="0">
              <a:latin typeface="Comic Sans MS" panose="030F0702030302020204" pitchFamily="66" charset="0"/>
            </a:endParaRPr>
          </a:p>
        </p:txBody>
      </p:sp>
      <p:sp>
        <p:nvSpPr>
          <p:cNvPr id="18" name="テキスト ボックス 17">
            <a:extLst>
              <a:ext uri="{FF2B5EF4-FFF2-40B4-BE49-F238E27FC236}">
                <a16:creationId xmlns:a16="http://schemas.microsoft.com/office/drawing/2014/main" id="{7AA83724-28BE-481E-9E90-0E5D364D9628}"/>
              </a:ext>
            </a:extLst>
          </p:cNvPr>
          <p:cNvSpPr txBox="1"/>
          <p:nvPr/>
        </p:nvSpPr>
        <p:spPr>
          <a:xfrm>
            <a:off x="6477754" y="3933730"/>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19" name="テキスト ボックス 18">
            <a:extLst>
              <a:ext uri="{FF2B5EF4-FFF2-40B4-BE49-F238E27FC236}">
                <a16:creationId xmlns:a16="http://schemas.microsoft.com/office/drawing/2014/main" id="{4D7CDA9D-EB7C-4592-A78C-538278F1B13E}"/>
              </a:ext>
            </a:extLst>
          </p:cNvPr>
          <p:cNvSpPr txBox="1"/>
          <p:nvPr/>
        </p:nvSpPr>
        <p:spPr>
          <a:xfrm>
            <a:off x="5546757" y="4279272"/>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20" name="テキスト ボックス 19">
            <a:extLst>
              <a:ext uri="{FF2B5EF4-FFF2-40B4-BE49-F238E27FC236}">
                <a16:creationId xmlns:a16="http://schemas.microsoft.com/office/drawing/2014/main" id="{F9578117-FD28-48DC-A29A-8968EFFB697D}"/>
              </a:ext>
            </a:extLst>
          </p:cNvPr>
          <p:cNvSpPr txBox="1"/>
          <p:nvPr/>
        </p:nvSpPr>
        <p:spPr>
          <a:xfrm>
            <a:off x="6441541" y="4268709"/>
            <a:ext cx="402674" cy="338554"/>
          </a:xfrm>
          <a:prstGeom prst="rect">
            <a:avLst/>
          </a:prstGeom>
          <a:noFill/>
        </p:spPr>
        <p:txBody>
          <a:bodyPr wrap="none" rtlCol="0">
            <a:spAutoFit/>
          </a:bodyPr>
          <a:lstStyle/>
          <a:p>
            <a:r>
              <a:rPr lang="en-US" sz="1600" dirty="0">
                <a:latin typeface="Comic Sans MS" panose="030F0702030302020204" pitchFamily="66" charset="0"/>
              </a:rPr>
              <a:t>10</a:t>
            </a:r>
            <a:endParaRPr lang="en-GB" sz="1600" dirty="0">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101400E1-407A-444B-8C2A-1557B1DEE31F}"/>
              </a:ext>
            </a:extLst>
          </p:cNvPr>
          <p:cNvSpPr txBox="1"/>
          <p:nvPr/>
        </p:nvSpPr>
        <p:spPr>
          <a:xfrm>
            <a:off x="5545248" y="4612741"/>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22" name="テキスト ボックス 21">
            <a:extLst>
              <a:ext uri="{FF2B5EF4-FFF2-40B4-BE49-F238E27FC236}">
                <a16:creationId xmlns:a16="http://schemas.microsoft.com/office/drawing/2014/main" id="{21AADB8B-FE6B-472A-BAF4-0C57CB2AACDD}"/>
              </a:ext>
            </a:extLst>
          </p:cNvPr>
          <p:cNvSpPr txBox="1"/>
          <p:nvPr/>
        </p:nvSpPr>
        <p:spPr>
          <a:xfrm>
            <a:off x="6485299" y="4602178"/>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23" name="テキスト ボックス 22">
            <a:extLst>
              <a:ext uri="{FF2B5EF4-FFF2-40B4-BE49-F238E27FC236}">
                <a16:creationId xmlns:a16="http://schemas.microsoft.com/office/drawing/2014/main" id="{8774F709-B042-4124-8645-3CD951E31C84}"/>
              </a:ext>
            </a:extLst>
          </p:cNvPr>
          <p:cNvSpPr txBox="1"/>
          <p:nvPr/>
        </p:nvSpPr>
        <p:spPr>
          <a:xfrm>
            <a:off x="7366503" y="2921251"/>
            <a:ext cx="486030" cy="338554"/>
          </a:xfrm>
          <a:prstGeom prst="rect">
            <a:avLst/>
          </a:prstGeom>
          <a:noFill/>
        </p:spPr>
        <p:txBody>
          <a:bodyPr wrap="none" rtlCol="0">
            <a:spAutoFit/>
          </a:bodyPr>
          <a:lstStyle/>
          <a:p>
            <a:r>
              <a:rPr lang="en-US" sz="1600" dirty="0">
                <a:latin typeface="Comic Sans MS" panose="030F0702030302020204" pitchFamily="66" charset="0"/>
              </a:rPr>
              <a:t>4.5</a:t>
            </a:r>
            <a:endParaRPr lang="en-GB" sz="1600" dirty="0">
              <a:latin typeface="Comic Sans MS" panose="030F0702030302020204" pitchFamily="66" charset="0"/>
            </a:endParaRPr>
          </a:p>
        </p:txBody>
      </p:sp>
      <p:sp>
        <p:nvSpPr>
          <p:cNvPr id="24" name="テキスト ボックス 23">
            <a:extLst>
              <a:ext uri="{FF2B5EF4-FFF2-40B4-BE49-F238E27FC236}">
                <a16:creationId xmlns:a16="http://schemas.microsoft.com/office/drawing/2014/main" id="{169FC959-55D0-4E72-A23F-9966333E4EB3}"/>
              </a:ext>
            </a:extLst>
          </p:cNvPr>
          <p:cNvSpPr txBox="1"/>
          <p:nvPr/>
        </p:nvSpPr>
        <p:spPr>
          <a:xfrm>
            <a:off x="7457037" y="3265283"/>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D1604971-9D93-422C-90D6-77C73ED97338}"/>
              </a:ext>
            </a:extLst>
          </p:cNvPr>
          <p:cNvSpPr txBox="1"/>
          <p:nvPr/>
        </p:nvSpPr>
        <p:spPr>
          <a:xfrm>
            <a:off x="7366503" y="3591207"/>
            <a:ext cx="486030" cy="338554"/>
          </a:xfrm>
          <a:prstGeom prst="rect">
            <a:avLst/>
          </a:prstGeom>
          <a:noFill/>
        </p:spPr>
        <p:txBody>
          <a:bodyPr wrap="none" rtlCol="0">
            <a:spAutoFit/>
          </a:bodyPr>
          <a:lstStyle/>
          <a:p>
            <a:r>
              <a:rPr lang="en-US" sz="1600" dirty="0">
                <a:latin typeface="Comic Sans MS" panose="030F0702030302020204" pitchFamily="66" charset="0"/>
              </a:rPr>
              <a:t>5.5</a:t>
            </a:r>
            <a:endParaRPr lang="en-GB" sz="1600" dirty="0">
              <a:latin typeface="Comic Sans MS" panose="030F0702030302020204" pitchFamily="66" charset="0"/>
            </a:endParaRPr>
          </a:p>
        </p:txBody>
      </p:sp>
      <p:sp>
        <p:nvSpPr>
          <p:cNvPr id="26" name="テキスト ボックス 25">
            <a:extLst>
              <a:ext uri="{FF2B5EF4-FFF2-40B4-BE49-F238E27FC236}">
                <a16:creationId xmlns:a16="http://schemas.microsoft.com/office/drawing/2014/main" id="{AA4FB581-41DD-451D-AF12-A6D34E5DAE5D}"/>
              </a:ext>
            </a:extLst>
          </p:cNvPr>
          <p:cNvSpPr txBox="1"/>
          <p:nvPr/>
        </p:nvSpPr>
        <p:spPr>
          <a:xfrm>
            <a:off x="7466091" y="3926186"/>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27" name="テキスト ボックス 26">
            <a:extLst>
              <a:ext uri="{FF2B5EF4-FFF2-40B4-BE49-F238E27FC236}">
                <a16:creationId xmlns:a16="http://schemas.microsoft.com/office/drawing/2014/main" id="{DF349FB3-8166-41C6-B119-0A98FDF01491}"/>
              </a:ext>
            </a:extLst>
          </p:cNvPr>
          <p:cNvSpPr txBox="1"/>
          <p:nvPr/>
        </p:nvSpPr>
        <p:spPr>
          <a:xfrm>
            <a:off x="7375557" y="4261164"/>
            <a:ext cx="486030" cy="338554"/>
          </a:xfrm>
          <a:prstGeom prst="rect">
            <a:avLst/>
          </a:prstGeom>
          <a:noFill/>
        </p:spPr>
        <p:txBody>
          <a:bodyPr wrap="none" rtlCol="0">
            <a:spAutoFit/>
          </a:bodyPr>
          <a:lstStyle/>
          <a:p>
            <a:r>
              <a:rPr lang="en-US" sz="1600" dirty="0">
                <a:latin typeface="Comic Sans MS" panose="030F0702030302020204" pitchFamily="66" charset="0"/>
              </a:rPr>
              <a:t>8.5</a:t>
            </a:r>
            <a:endParaRPr lang="en-GB" sz="1600" dirty="0">
              <a:latin typeface="Comic Sans MS" panose="030F0702030302020204" pitchFamily="66" charset="0"/>
            </a:endParaRPr>
          </a:p>
        </p:txBody>
      </p:sp>
      <p:sp>
        <p:nvSpPr>
          <p:cNvPr id="28" name="テキスト ボックス 27">
            <a:extLst>
              <a:ext uri="{FF2B5EF4-FFF2-40B4-BE49-F238E27FC236}">
                <a16:creationId xmlns:a16="http://schemas.microsoft.com/office/drawing/2014/main" id="{63CC73D3-CB54-4190-A042-F78A37F75456}"/>
              </a:ext>
            </a:extLst>
          </p:cNvPr>
          <p:cNvSpPr txBox="1"/>
          <p:nvPr/>
        </p:nvSpPr>
        <p:spPr>
          <a:xfrm>
            <a:off x="7447984" y="4596142"/>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29" name="テキスト ボックス 28">
            <a:extLst>
              <a:ext uri="{FF2B5EF4-FFF2-40B4-BE49-F238E27FC236}">
                <a16:creationId xmlns:a16="http://schemas.microsoft.com/office/drawing/2014/main" id="{D3C49149-6035-4C72-BE2B-BC5385F549D8}"/>
              </a:ext>
            </a:extLst>
          </p:cNvPr>
          <p:cNvSpPr txBox="1"/>
          <p:nvPr/>
        </p:nvSpPr>
        <p:spPr>
          <a:xfrm>
            <a:off x="4217405" y="4988709"/>
            <a:ext cx="4644427" cy="523220"/>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Let’s now calculate the mean and variance of this data set…</a:t>
            </a:r>
          </a:p>
        </p:txBody>
      </p:sp>
      <p:sp>
        <p:nvSpPr>
          <p:cNvPr id="31" name="テキスト ボックス 30">
            <a:extLst>
              <a:ext uri="{FF2B5EF4-FFF2-40B4-BE49-F238E27FC236}">
                <a16:creationId xmlns:a16="http://schemas.microsoft.com/office/drawing/2014/main" id="{A29C584B-1F7F-4CA7-9A7E-FC0BA1C803FD}"/>
              </a:ext>
            </a:extLst>
          </p:cNvPr>
          <p:cNvSpPr txBox="1"/>
          <p:nvPr/>
        </p:nvSpPr>
        <p:spPr>
          <a:xfrm>
            <a:off x="5640309" y="5522615"/>
            <a:ext cx="2066591" cy="338554"/>
          </a:xfrm>
          <a:prstGeom prst="rect">
            <a:avLst/>
          </a:prstGeom>
          <a:noFill/>
        </p:spPr>
        <p:txBody>
          <a:bodyPr wrap="none" rtlCol="0">
            <a:spAutoFit/>
          </a:bodyPr>
          <a:lstStyle/>
          <a:p>
            <a:r>
              <a:rPr lang="en-US" sz="1600" dirty="0">
                <a:latin typeface="Comic Sans MS" panose="030F0702030302020204" pitchFamily="66" charset="0"/>
              </a:rPr>
              <a:t>Sample mean = 6.08</a:t>
            </a:r>
            <a:endParaRPr lang="en-GB" sz="1600" dirty="0">
              <a:latin typeface="Comic Sans MS" panose="030F0702030302020204" pitchFamily="66" charset="0"/>
            </a:endParaRPr>
          </a:p>
        </p:txBody>
      </p:sp>
      <p:sp>
        <p:nvSpPr>
          <p:cNvPr id="32" name="テキスト ボックス 31">
            <a:extLst>
              <a:ext uri="{FF2B5EF4-FFF2-40B4-BE49-F238E27FC236}">
                <a16:creationId xmlns:a16="http://schemas.microsoft.com/office/drawing/2014/main" id="{6E51AE3B-4397-4F3C-A682-45345E6FC458}"/>
              </a:ext>
            </a:extLst>
          </p:cNvPr>
          <p:cNvSpPr txBox="1"/>
          <p:nvPr/>
        </p:nvSpPr>
        <p:spPr>
          <a:xfrm>
            <a:off x="4644428" y="5812326"/>
            <a:ext cx="3789820" cy="338554"/>
          </a:xfrm>
          <a:prstGeom prst="rect">
            <a:avLst/>
          </a:prstGeom>
          <a:noFill/>
        </p:spPr>
        <p:txBody>
          <a:bodyPr wrap="none" rtlCol="0">
            <a:spAutoFit/>
          </a:bodyPr>
          <a:lstStyle/>
          <a:p>
            <a:r>
              <a:rPr lang="en-US" sz="1600" dirty="0">
                <a:latin typeface="Comic Sans MS" panose="030F0702030302020204" pitchFamily="66" charset="0"/>
              </a:rPr>
              <a:t>Variance (of the sample means) = 1.78</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AE3EEF71-A356-4D75-ACC1-DDFBD0A97079}"/>
                  </a:ext>
                </a:extLst>
              </p:cNvPr>
              <p:cNvSpPr/>
              <p:nvPr/>
            </p:nvSpPr>
            <p:spPr>
              <a:xfrm>
                <a:off x="1247120" y="5703449"/>
                <a:ext cx="199926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(6.08, </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1.33</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33" name="正方形/長方形 32">
                <a:extLst>
                  <a:ext uri="{FF2B5EF4-FFF2-40B4-BE49-F238E27FC236}">
                    <a16:creationId xmlns:a16="http://schemas.microsoft.com/office/drawing/2014/main" id="{AE3EEF71-A356-4D75-ACC1-DDFBD0A97079}"/>
                  </a:ext>
                </a:extLst>
              </p:cNvPr>
              <p:cNvSpPr>
                <a:spLocks noRot="1" noChangeAspect="1" noMove="1" noResize="1" noEditPoints="1" noAdjustHandles="1" noChangeArrowheads="1" noChangeShapeType="1" noTextEdit="1"/>
              </p:cNvSpPr>
              <p:nvPr/>
            </p:nvSpPr>
            <p:spPr>
              <a:xfrm>
                <a:off x="1247120" y="5703449"/>
                <a:ext cx="1999265" cy="369332"/>
              </a:xfrm>
              <a:prstGeom prst="rect">
                <a:avLst/>
              </a:prstGeom>
              <a:blipFill>
                <a:blip r:embed="rId4"/>
                <a:stretch>
                  <a:fillRect b="-15000"/>
                </a:stretch>
              </a:blipFill>
            </p:spPr>
            <p:txBody>
              <a:bodyPr/>
              <a:lstStyle/>
              <a:p>
                <a:r>
                  <a:rPr lang="en-GB">
                    <a:noFill/>
                  </a:rPr>
                  <a:t> </a:t>
                </a:r>
              </a:p>
            </p:txBody>
          </p:sp>
        </mc:Fallback>
      </mc:AlternateContent>
      <p:sp>
        <p:nvSpPr>
          <p:cNvPr id="34" name="テキスト ボックス 33">
            <a:extLst>
              <a:ext uri="{FF2B5EF4-FFF2-40B4-BE49-F238E27FC236}">
                <a16:creationId xmlns:a16="http://schemas.microsoft.com/office/drawing/2014/main" id="{367C20F1-224C-4192-B672-590A6A201AE1}"/>
              </a:ext>
            </a:extLst>
          </p:cNvPr>
          <p:cNvSpPr txBox="1"/>
          <p:nvPr/>
        </p:nvSpPr>
        <p:spPr>
          <a:xfrm>
            <a:off x="4172140" y="6127690"/>
            <a:ext cx="4812536" cy="338554"/>
          </a:xfrm>
          <a:prstGeom prst="rect">
            <a:avLst/>
          </a:prstGeom>
          <a:noFill/>
        </p:spPr>
        <p:txBody>
          <a:bodyPr wrap="none" rtlCol="0">
            <a:spAutoFit/>
          </a:bodyPr>
          <a:lstStyle/>
          <a:p>
            <a:r>
              <a:rPr lang="en-US" sz="1600" dirty="0">
                <a:latin typeface="Comic Sans MS" panose="030F0702030302020204" pitchFamily="66" charset="0"/>
              </a:rPr>
              <a:t>Standard Deviation (of the sample means) = 1.33</a:t>
            </a:r>
            <a:endParaRPr lang="en-GB" sz="1600" dirty="0">
              <a:latin typeface="Comic Sans MS" panose="030F0702030302020204" pitchFamily="66" charset="0"/>
            </a:endParaRPr>
          </a:p>
        </p:txBody>
      </p:sp>
      <p:sp>
        <p:nvSpPr>
          <p:cNvPr id="35" name="テキスト ボックス 34">
            <a:extLst>
              <a:ext uri="{FF2B5EF4-FFF2-40B4-BE49-F238E27FC236}">
                <a16:creationId xmlns:a16="http://schemas.microsoft.com/office/drawing/2014/main" id="{80B8D369-2646-4C37-8495-A2FAC93CFCA0}"/>
              </a:ext>
            </a:extLst>
          </p:cNvPr>
          <p:cNvSpPr txBox="1"/>
          <p:nvPr/>
        </p:nvSpPr>
        <p:spPr>
          <a:xfrm>
            <a:off x="669957" y="4635624"/>
            <a:ext cx="2906162"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Notation for the population</a:t>
            </a:r>
          </a:p>
        </p:txBody>
      </p:sp>
      <p:sp>
        <p:nvSpPr>
          <p:cNvPr id="36" name="テキスト ボックス 35">
            <a:extLst>
              <a:ext uri="{FF2B5EF4-FFF2-40B4-BE49-F238E27FC236}">
                <a16:creationId xmlns:a16="http://schemas.microsoft.com/office/drawing/2014/main" id="{C84B2A86-F0C3-4D7A-9C78-A0BF65F3FB52}"/>
              </a:ext>
            </a:extLst>
          </p:cNvPr>
          <p:cNvSpPr txBox="1"/>
          <p:nvPr/>
        </p:nvSpPr>
        <p:spPr>
          <a:xfrm>
            <a:off x="697118" y="5006816"/>
            <a:ext cx="2906162"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Notation for this sample</a:t>
            </a:r>
          </a:p>
        </p:txBody>
      </p:sp>
      <p:cxnSp>
        <p:nvCxnSpPr>
          <p:cNvPr id="37" name="直線矢印コネクタ 36">
            <a:extLst>
              <a:ext uri="{FF2B5EF4-FFF2-40B4-BE49-F238E27FC236}">
                <a16:creationId xmlns:a16="http://schemas.microsoft.com/office/drawing/2014/main" id="{4916BDEB-B770-4A71-A980-00ED51416F6D}"/>
              </a:ext>
            </a:extLst>
          </p:cNvPr>
          <p:cNvCxnSpPr>
            <a:cxnSpLocks/>
          </p:cNvCxnSpPr>
          <p:nvPr/>
        </p:nvCxnSpPr>
        <p:spPr>
          <a:xfrm flipV="1">
            <a:off x="2210540" y="4271141"/>
            <a:ext cx="0" cy="3008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3ACF163B-9773-4D96-A54E-0E2F33F065D8}"/>
              </a:ext>
            </a:extLst>
          </p:cNvPr>
          <p:cNvCxnSpPr>
            <a:cxnSpLocks/>
          </p:cNvCxnSpPr>
          <p:nvPr/>
        </p:nvCxnSpPr>
        <p:spPr>
          <a:xfrm>
            <a:off x="2199978" y="5365101"/>
            <a:ext cx="0" cy="3008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AA47BBEF-5B8F-45AF-AFED-1BD03F7EF83F}"/>
              </a:ext>
            </a:extLst>
          </p:cNvPr>
          <p:cNvSpPr/>
          <p:nvPr/>
        </p:nvSpPr>
        <p:spPr>
          <a:xfrm>
            <a:off x="1429305" y="3950563"/>
            <a:ext cx="204186" cy="23082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正方形/長方形 42">
            <a:extLst>
              <a:ext uri="{FF2B5EF4-FFF2-40B4-BE49-F238E27FC236}">
                <a16:creationId xmlns:a16="http://schemas.microsoft.com/office/drawing/2014/main" id="{0BF8C9F6-6A16-4030-8993-21B9D81F7B76}"/>
              </a:ext>
            </a:extLst>
          </p:cNvPr>
          <p:cNvSpPr/>
          <p:nvPr/>
        </p:nvSpPr>
        <p:spPr>
          <a:xfrm>
            <a:off x="1313895" y="5754210"/>
            <a:ext cx="241177" cy="273728"/>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5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linds(horizont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linds(horizontal)">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linds(horizont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linds(horizontal)">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linds(horizont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linds(horizontal)">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blinds(horizontal)">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blinds(horizontal)">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blinds(horizontal)">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linds(horizontal)">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blinds(horizontal)">
                                      <p:cBhvr>
                                        <p:cTn id="127" dur="500"/>
                                        <p:tgtEl>
                                          <p:spTgt spid="34"/>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blinds(horizontal)">
                                      <p:cBhvr>
                                        <p:cTn id="132" dur="500"/>
                                        <p:tgtEl>
                                          <p:spTgt spid="33"/>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linds(horizontal)">
                                      <p:cBhvr>
                                        <p:cTn id="137" dur="500"/>
                                        <p:tgtEl>
                                          <p:spTgt spid="37"/>
                                        </p:tgtEl>
                                      </p:cBhvr>
                                    </p:animEffect>
                                  </p:childTnLst>
                                </p:cTn>
                              </p:par>
                              <p:par>
                                <p:cTn id="138" presetID="3" presetClass="entr" presetSubtype="10" fill="hold" grpId="0" nodeType="withEffect">
                                  <p:stCondLst>
                                    <p:cond delay="0"/>
                                  </p:stCondLst>
                                  <p:childTnLst>
                                    <p:set>
                                      <p:cBhvr>
                                        <p:cTn id="139" dur="1" fill="hold">
                                          <p:stCondLst>
                                            <p:cond delay="0"/>
                                          </p:stCondLst>
                                        </p:cTn>
                                        <p:tgtEl>
                                          <p:spTgt spid="35"/>
                                        </p:tgtEl>
                                        <p:attrNameLst>
                                          <p:attrName>style.visibility</p:attrName>
                                        </p:attrNameLst>
                                      </p:cBhvr>
                                      <p:to>
                                        <p:strVal val="visible"/>
                                      </p:to>
                                    </p:set>
                                    <p:animEffect transition="in" filter="blinds(horizontal)">
                                      <p:cBhvr>
                                        <p:cTn id="140" dur="500"/>
                                        <p:tgtEl>
                                          <p:spTgt spid="35"/>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blinds(horizontal)">
                                      <p:cBhvr>
                                        <p:cTn id="145" dur="500"/>
                                        <p:tgtEl>
                                          <p:spTgt spid="36"/>
                                        </p:tgtEl>
                                      </p:cBhvr>
                                    </p:animEffect>
                                  </p:childTnLst>
                                </p:cTn>
                              </p:par>
                              <p:par>
                                <p:cTn id="146" presetID="3" presetClass="entr" presetSubtype="10" fill="hold" nodeType="with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blinds(horizontal)">
                                      <p:cBhvr>
                                        <p:cTn id="148" dur="500"/>
                                        <p:tgtEl>
                                          <p:spTgt spid="41"/>
                                        </p:tgtEl>
                                      </p:cBhvr>
                                    </p:animEffect>
                                  </p:childTnLst>
                                </p:cTn>
                              </p:par>
                            </p:childTnLst>
                          </p:cTn>
                        </p:par>
                      </p:childTnLst>
                    </p:cTn>
                  </p:par>
                  <p:par>
                    <p:cTn id="149" fill="hold">
                      <p:stCondLst>
                        <p:cond delay="indefinite"/>
                      </p:stCondLst>
                      <p:childTnLst>
                        <p:par>
                          <p:cTn id="150" fill="hold">
                            <p:stCondLst>
                              <p:cond delay="0"/>
                            </p:stCondLst>
                            <p:childTnLst>
                              <p:par>
                                <p:cTn id="151" presetID="3" presetClass="entr" presetSubtype="10" fill="hold" grpId="0" nodeType="clickEffect">
                                  <p:stCondLst>
                                    <p:cond delay="0"/>
                                  </p:stCondLst>
                                  <p:childTnLst>
                                    <p:set>
                                      <p:cBhvr>
                                        <p:cTn id="152" dur="1" fill="hold">
                                          <p:stCondLst>
                                            <p:cond delay="0"/>
                                          </p:stCondLst>
                                        </p:cTn>
                                        <p:tgtEl>
                                          <p:spTgt spid="42"/>
                                        </p:tgtEl>
                                        <p:attrNameLst>
                                          <p:attrName>style.visibility</p:attrName>
                                        </p:attrNameLst>
                                      </p:cBhvr>
                                      <p:to>
                                        <p:strVal val="visible"/>
                                      </p:to>
                                    </p:set>
                                    <p:animEffect transition="in" filter="blinds(horizontal)">
                                      <p:cBhvr>
                                        <p:cTn id="153" dur="500"/>
                                        <p:tgtEl>
                                          <p:spTgt spid="42"/>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43"/>
                                        </p:tgtEl>
                                        <p:attrNameLst>
                                          <p:attrName>style.visibility</p:attrName>
                                        </p:attrNameLst>
                                      </p:cBhvr>
                                      <p:to>
                                        <p:strVal val="visible"/>
                                      </p:to>
                                    </p:set>
                                    <p:animEffect transition="in" filter="blinds(horizontal)">
                                      <p:cBhvr>
                                        <p:cTn id="156" dur="500"/>
                                        <p:tgtEl>
                                          <p:spTgt spid="43"/>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xit" presetSubtype="10" fill="hold" grpId="1" nodeType="clickEffect">
                                  <p:stCondLst>
                                    <p:cond delay="0"/>
                                  </p:stCondLst>
                                  <p:childTnLst>
                                    <p:animEffect transition="out" filter="blinds(horizontal)">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43"/>
                                        </p:tgtEl>
                                      </p:cBhvr>
                                    </p:animEffect>
                                    <p:set>
                                      <p:cBhvr>
                                        <p:cTn id="164"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1" grpId="0"/>
      <p:bldP spid="32" grpId="0"/>
      <p:bldP spid="33" grpId="0"/>
      <p:bldP spid="34" grpId="0"/>
      <p:bldP spid="35" grpId="0"/>
      <p:bldP spid="36" grpId="0"/>
      <p:bldP spid="42" grpId="0" animBg="1"/>
      <p:bldP spid="42" grpId="1" animBg="1"/>
      <p:bldP spid="43" grpId="0" animBg="1"/>
      <p:bldP spid="43"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Imagine we had a set of data as follows:</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1  2  3  4  4  5  5  6  </a:t>
            </a:r>
          </a:p>
          <a:p>
            <a:pPr marL="0" indent="0" algn="ctr">
              <a:buNone/>
            </a:pPr>
            <a:r>
              <a:rPr lang="en-US" sz="1500" dirty="0">
                <a:latin typeface="Comic Sans MS" panose="030F0702030302020204" pitchFamily="66" charset="0"/>
              </a:rPr>
              <a:t>6  6  7  7  8  8  9  10  11</a:t>
            </a:r>
          </a:p>
          <a:p>
            <a:pPr marL="0" indent="0" algn="ctr">
              <a:buNone/>
            </a:pPr>
            <a:endParaRPr lang="en-US" sz="15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3BA0E0C4-80CD-47F2-9514-6661284A4AA8}"/>
                  </a:ext>
                </a:extLst>
              </p:cNvPr>
              <p:cNvSpPr/>
              <p:nvPr/>
            </p:nvSpPr>
            <p:spPr>
              <a:xfrm>
                <a:off x="1363192" y="3874648"/>
                <a:ext cx="169469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2.65</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 name="正方形/長方形 4">
                <a:extLst>
                  <a:ext uri="{FF2B5EF4-FFF2-40B4-BE49-F238E27FC236}">
                    <a16:creationId xmlns:a16="http://schemas.microsoft.com/office/drawing/2014/main" id="{3BA0E0C4-80CD-47F2-9514-6661284A4AA8}"/>
                  </a:ext>
                </a:extLst>
              </p:cNvPr>
              <p:cNvSpPr>
                <a:spLocks noRot="1" noChangeAspect="1" noMove="1" noResize="1" noEditPoints="1" noAdjustHandles="1" noChangeArrowheads="1" noChangeShapeType="1" noTextEdit="1"/>
              </p:cNvSpPr>
              <p:nvPr/>
            </p:nvSpPr>
            <p:spPr>
              <a:xfrm>
                <a:off x="1363192" y="3874648"/>
                <a:ext cx="1694695" cy="369332"/>
              </a:xfrm>
              <a:prstGeom prst="rect">
                <a:avLst/>
              </a:prstGeom>
              <a:blipFill>
                <a:blip r:embed="rId3"/>
                <a:stretch>
                  <a:fillRect b="-15000"/>
                </a:stretch>
              </a:blipFill>
            </p:spPr>
            <p:txBody>
              <a:bodyPr/>
              <a:lstStyle/>
              <a:p>
                <a:r>
                  <a:rPr lang="en-GB">
                    <a:noFill/>
                  </a:rPr>
                  <a:t> </a:t>
                </a:r>
              </a:p>
            </p:txBody>
          </p:sp>
        </mc:Fallback>
      </mc:AlternateContent>
      <p:sp>
        <p:nvSpPr>
          <p:cNvPr id="6" name="テキスト ボックス 5">
            <a:extLst>
              <a:ext uri="{FF2B5EF4-FFF2-40B4-BE49-F238E27FC236}">
                <a16:creationId xmlns:a16="http://schemas.microsoft.com/office/drawing/2014/main" id="{55618B69-2613-42BD-95D0-97CEC1604B4E}"/>
              </a:ext>
            </a:extLst>
          </p:cNvPr>
          <p:cNvSpPr txBox="1"/>
          <p:nvPr/>
        </p:nvSpPr>
        <p:spPr>
          <a:xfrm>
            <a:off x="4237021" y="1441259"/>
            <a:ext cx="4644427" cy="954107"/>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Imagine we took samples from this data, all of size 2 (</a:t>
            </a:r>
            <a:r>
              <a:rPr lang="en-US" sz="1400" dirty="0" err="1">
                <a:solidFill>
                  <a:srgbClr val="FF0000"/>
                </a:solidFill>
                <a:latin typeface="Comic Sans MS" panose="030F0702030302020204" pitchFamily="66" charset="0"/>
                <a:sym typeface="Wingdings" panose="05000000000000000000" pitchFamily="2" charset="2"/>
              </a:rPr>
              <a:t>ie</a:t>
            </a:r>
            <a:r>
              <a:rPr lang="en-US" sz="1400" dirty="0">
                <a:solidFill>
                  <a:srgbClr val="FF0000"/>
                </a:solidFill>
                <a:latin typeface="Comic Sans MS" panose="030F0702030302020204" pitchFamily="66" charset="0"/>
                <a:sym typeface="Wingdings" panose="05000000000000000000" pitchFamily="2" charset="2"/>
              </a:rPr>
              <a:t> – choosing 2 values at random)</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For example:</a:t>
            </a:r>
          </a:p>
        </p:txBody>
      </p:sp>
      <p:graphicFrame>
        <p:nvGraphicFramePr>
          <p:cNvPr id="10" name="表 9">
            <a:extLst>
              <a:ext uri="{FF2B5EF4-FFF2-40B4-BE49-F238E27FC236}">
                <a16:creationId xmlns:a16="http://schemas.microsoft.com/office/drawing/2014/main" id="{40E0D764-2EF3-4985-8FE7-2E750A08A876}"/>
              </a:ext>
            </a:extLst>
          </p:cNvPr>
          <p:cNvGraphicFramePr>
            <a:graphicFrameLocks noGrp="1"/>
          </p:cNvGraphicFramePr>
          <p:nvPr/>
        </p:nvGraphicFramePr>
        <p:xfrm>
          <a:off x="5223849" y="2589291"/>
          <a:ext cx="2888055" cy="2346960"/>
        </p:xfrm>
        <a:graphic>
          <a:graphicData uri="http://schemas.openxmlformats.org/drawingml/2006/table">
            <a:tbl>
              <a:tblPr firstRow="1" bandRow="1">
                <a:tableStyleId>{2D5ABB26-0587-4C30-8999-92F81FD0307C}</a:tableStyleId>
              </a:tblPr>
              <a:tblGrid>
                <a:gridCol w="962685">
                  <a:extLst>
                    <a:ext uri="{9D8B030D-6E8A-4147-A177-3AD203B41FA5}">
                      <a16:colId xmlns:a16="http://schemas.microsoft.com/office/drawing/2014/main" val="3347301784"/>
                    </a:ext>
                  </a:extLst>
                </a:gridCol>
                <a:gridCol w="962685">
                  <a:extLst>
                    <a:ext uri="{9D8B030D-6E8A-4147-A177-3AD203B41FA5}">
                      <a16:colId xmlns:a16="http://schemas.microsoft.com/office/drawing/2014/main" val="308623272"/>
                    </a:ext>
                  </a:extLst>
                </a:gridCol>
                <a:gridCol w="962685">
                  <a:extLst>
                    <a:ext uri="{9D8B030D-6E8A-4147-A177-3AD203B41FA5}">
                      <a16:colId xmlns:a16="http://schemas.microsoft.com/office/drawing/2014/main" val="2658758871"/>
                    </a:ext>
                  </a:extLst>
                </a:gridCol>
              </a:tblGrid>
              <a:tr h="294884">
                <a:tc>
                  <a:txBody>
                    <a:bodyPr/>
                    <a:lstStyle/>
                    <a:p>
                      <a:pPr algn="ctr"/>
                      <a:r>
                        <a:rPr lang="en-US" sz="1600" dirty="0">
                          <a:latin typeface="Comic Sans MS" panose="030F0702030302020204" pitchFamily="66" charset="0"/>
                        </a:rPr>
                        <a:t>Value 1</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Value 2</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Mean</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365952"/>
                  </a:ext>
                </a:extLst>
              </a:tr>
              <a:tr h="294884">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278438"/>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9742"/>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2760329"/>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400035"/>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897254"/>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877931"/>
                  </a:ext>
                </a:extLst>
              </a:tr>
            </a:tbl>
          </a:graphicData>
        </a:graphic>
      </p:graphicFrame>
      <p:sp>
        <p:nvSpPr>
          <p:cNvPr id="11" name="テキスト ボックス 10">
            <a:extLst>
              <a:ext uri="{FF2B5EF4-FFF2-40B4-BE49-F238E27FC236}">
                <a16:creationId xmlns:a16="http://schemas.microsoft.com/office/drawing/2014/main" id="{1D6C1A7F-D6F3-406C-9E7D-5FB9E69CCB5C}"/>
              </a:ext>
            </a:extLst>
          </p:cNvPr>
          <p:cNvSpPr txBox="1"/>
          <p:nvPr/>
        </p:nvSpPr>
        <p:spPr>
          <a:xfrm>
            <a:off x="5531668" y="2933323"/>
            <a:ext cx="309700" cy="338554"/>
          </a:xfrm>
          <a:prstGeom prst="rect">
            <a:avLst/>
          </a:prstGeom>
          <a:noFill/>
        </p:spPr>
        <p:txBody>
          <a:bodyPr wrap="none" rtlCol="0">
            <a:spAutoFit/>
          </a:bodyPr>
          <a:lstStyle/>
          <a:p>
            <a:r>
              <a:rPr lang="en-US" sz="1600" dirty="0">
                <a:latin typeface="Comic Sans MS" panose="030F0702030302020204" pitchFamily="66" charset="0"/>
              </a:rPr>
              <a:t>4</a:t>
            </a:r>
            <a:endParaRPr lang="en-GB" sz="1600"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66F8108D-BEAA-487E-8E85-580D83935511}"/>
              </a:ext>
            </a:extLst>
          </p:cNvPr>
          <p:cNvSpPr txBox="1"/>
          <p:nvPr/>
        </p:nvSpPr>
        <p:spPr>
          <a:xfrm>
            <a:off x="6471719" y="2922760"/>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13" name="テキスト ボックス 12">
            <a:extLst>
              <a:ext uri="{FF2B5EF4-FFF2-40B4-BE49-F238E27FC236}">
                <a16:creationId xmlns:a16="http://schemas.microsoft.com/office/drawing/2014/main" id="{54711C3A-0C0F-47A1-8125-7A1F02667BA8}"/>
              </a:ext>
            </a:extLst>
          </p:cNvPr>
          <p:cNvSpPr txBox="1"/>
          <p:nvPr/>
        </p:nvSpPr>
        <p:spPr>
          <a:xfrm>
            <a:off x="5530159" y="3266792"/>
            <a:ext cx="309700" cy="338554"/>
          </a:xfrm>
          <a:prstGeom prst="rect">
            <a:avLst/>
          </a:prstGeom>
          <a:noFill/>
        </p:spPr>
        <p:txBody>
          <a:bodyPr wrap="none" rtlCol="0">
            <a:spAutoFit/>
          </a:bodyPr>
          <a:lstStyle/>
          <a:p>
            <a:r>
              <a:rPr lang="en-US" sz="1600" dirty="0">
                <a:latin typeface="Comic Sans MS" panose="030F0702030302020204" pitchFamily="66" charset="0"/>
              </a:rPr>
              <a:t>3</a:t>
            </a:r>
            <a:endParaRPr lang="en-GB" sz="1600" dirty="0">
              <a:latin typeface="Comic Sans MS" panose="030F0702030302020204" pitchFamily="66" charset="0"/>
            </a:endParaRPr>
          </a:p>
        </p:txBody>
      </p:sp>
      <p:sp>
        <p:nvSpPr>
          <p:cNvPr id="14" name="テキスト ボックス 13">
            <a:extLst>
              <a:ext uri="{FF2B5EF4-FFF2-40B4-BE49-F238E27FC236}">
                <a16:creationId xmlns:a16="http://schemas.microsoft.com/office/drawing/2014/main" id="{DCC3007B-6DA6-416B-8227-1C14EF484930}"/>
              </a:ext>
            </a:extLst>
          </p:cNvPr>
          <p:cNvSpPr txBox="1"/>
          <p:nvPr/>
        </p:nvSpPr>
        <p:spPr>
          <a:xfrm>
            <a:off x="6470210" y="3256229"/>
            <a:ext cx="309700" cy="338554"/>
          </a:xfrm>
          <a:prstGeom prst="rect">
            <a:avLst/>
          </a:prstGeom>
          <a:noFill/>
        </p:spPr>
        <p:txBody>
          <a:bodyPr wrap="none" rtlCol="0">
            <a:spAutoFit/>
          </a:bodyPr>
          <a:lstStyle/>
          <a:p>
            <a:r>
              <a:rPr lang="en-US" sz="1600" dirty="0">
                <a:latin typeface="Comic Sans MS" panose="030F0702030302020204" pitchFamily="66" charset="0"/>
              </a:rPr>
              <a:t>9</a:t>
            </a:r>
            <a:endParaRPr lang="en-GB" sz="1600" dirty="0">
              <a:latin typeface="Comic Sans MS" panose="030F0702030302020204" pitchFamily="66" charset="0"/>
            </a:endParaRPr>
          </a:p>
        </p:txBody>
      </p:sp>
      <p:sp>
        <p:nvSpPr>
          <p:cNvPr id="15" name="テキスト ボックス 14">
            <a:extLst>
              <a:ext uri="{FF2B5EF4-FFF2-40B4-BE49-F238E27FC236}">
                <a16:creationId xmlns:a16="http://schemas.microsoft.com/office/drawing/2014/main" id="{85A48BBF-9E56-4FA0-A9D6-5B44DFAB793A}"/>
              </a:ext>
            </a:extLst>
          </p:cNvPr>
          <p:cNvSpPr txBox="1"/>
          <p:nvPr/>
        </p:nvSpPr>
        <p:spPr>
          <a:xfrm>
            <a:off x="5539212" y="3610824"/>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16" name="テキスト ボックス 15">
            <a:extLst>
              <a:ext uri="{FF2B5EF4-FFF2-40B4-BE49-F238E27FC236}">
                <a16:creationId xmlns:a16="http://schemas.microsoft.com/office/drawing/2014/main" id="{24DE2D0F-F487-4FB0-919F-27B30F1873EE}"/>
              </a:ext>
            </a:extLst>
          </p:cNvPr>
          <p:cNvSpPr txBox="1"/>
          <p:nvPr/>
        </p:nvSpPr>
        <p:spPr>
          <a:xfrm>
            <a:off x="6479263" y="3600261"/>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17" name="テキスト ボックス 16">
            <a:extLst>
              <a:ext uri="{FF2B5EF4-FFF2-40B4-BE49-F238E27FC236}">
                <a16:creationId xmlns:a16="http://schemas.microsoft.com/office/drawing/2014/main" id="{5DC8FD53-9D64-4F54-997E-9B7005C9A183}"/>
              </a:ext>
            </a:extLst>
          </p:cNvPr>
          <p:cNvSpPr txBox="1"/>
          <p:nvPr/>
        </p:nvSpPr>
        <p:spPr>
          <a:xfrm>
            <a:off x="5537703" y="3944293"/>
            <a:ext cx="309700" cy="338554"/>
          </a:xfrm>
          <a:prstGeom prst="rect">
            <a:avLst/>
          </a:prstGeom>
          <a:noFill/>
        </p:spPr>
        <p:txBody>
          <a:bodyPr wrap="none" rtlCol="0">
            <a:spAutoFit/>
          </a:bodyPr>
          <a:lstStyle/>
          <a:p>
            <a:r>
              <a:rPr lang="en-US" sz="1600" dirty="0">
                <a:latin typeface="Comic Sans MS" panose="030F0702030302020204" pitchFamily="66" charset="0"/>
              </a:rPr>
              <a:t>2</a:t>
            </a:r>
            <a:endParaRPr lang="en-GB" sz="1600" dirty="0">
              <a:latin typeface="Comic Sans MS" panose="030F0702030302020204" pitchFamily="66" charset="0"/>
            </a:endParaRPr>
          </a:p>
        </p:txBody>
      </p:sp>
      <p:sp>
        <p:nvSpPr>
          <p:cNvPr id="18" name="テキスト ボックス 17">
            <a:extLst>
              <a:ext uri="{FF2B5EF4-FFF2-40B4-BE49-F238E27FC236}">
                <a16:creationId xmlns:a16="http://schemas.microsoft.com/office/drawing/2014/main" id="{7AA83724-28BE-481E-9E90-0E5D364D9628}"/>
              </a:ext>
            </a:extLst>
          </p:cNvPr>
          <p:cNvSpPr txBox="1"/>
          <p:nvPr/>
        </p:nvSpPr>
        <p:spPr>
          <a:xfrm>
            <a:off x="6477754" y="3933730"/>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19" name="テキスト ボックス 18">
            <a:extLst>
              <a:ext uri="{FF2B5EF4-FFF2-40B4-BE49-F238E27FC236}">
                <a16:creationId xmlns:a16="http://schemas.microsoft.com/office/drawing/2014/main" id="{4D7CDA9D-EB7C-4592-A78C-538278F1B13E}"/>
              </a:ext>
            </a:extLst>
          </p:cNvPr>
          <p:cNvSpPr txBox="1"/>
          <p:nvPr/>
        </p:nvSpPr>
        <p:spPr>
          <a:xfrm>
            <a:off x="5546757" y="4279272"/>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20" name="テキスト ボックス 19">
            <a:extLst>
              <a:ext uri="{FF2B5EF4-FFF2-40B4-BE49-F238E27FC236}">
                <a16:creationId xmlns:a16="http://schemas.microsoft.com/office/drawing/2014/main" id="{F9578117-FD28-48DC-A29A-8968EFFB697D}"/>
              </a:ext>
            </a:extLst>
          </p:cNvPr>
          <p:cNvSpPr txBox="1"/>
          <p:nvPr/>
        </p:nvSpPr>
        <p:spPr>
          <a:xfrm>
            <a:off x="6441541" y="4268709"/>
            <a:ext cx="402674" cy="338554"/>
          </a:xfrm>
          <a:prstGeom prst="rect">
            <a:avLst/>
          </a:prstGeom>
          <a:noFill/>
        </p:spPr>
        <p:txBody>
          <a:bodyPr wrap="none" rtlCol="0">
            <a:spAutoFit/>
          </a:bodyPr>
          <a:lstStyle/>
          <a:p>
            <a:r>
              <a:rPr lang="en-US" sz="1600" dirty="0">
                <a:latin typeface="Comic Sans MS" panose="030F0702030302020204" pitchFamily="66" charset="0"/>
              </a:rPr>
              <a:t>10</a:t>
            </a:r>
            <a:endParaRPr lang="en-GB" sz="1600" dirty="0">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101400E1-407A-444B-8C2A-1557B1DEE31F}"/>
              </a:ext>
            </a:extLst>
          </p:cNvPr>
          <p:cNvSpPr txBox="1"/>
          <p:nvPr/>
        </p:nvSpPr>
        <p:spPr>
          <a:xfrm>
            <a:off x="5545248" y="4612741"/>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22" name="テキスト ボックス 21">
            <a:extLst>
              <a:ext uri="{FF2B5EF4-FFF2-40B4-BE49-F238E27FC236}">
                <a16:creationId xmlns:a16="http://schemas.microsoft.com/office/drawing/2014/main" id="{21AADB8B-FE6B-472A-BAF4-0C57CB2AACDD}"/>
              </a:ext>
            </a:extLst>
          </p:cNvPr>
          <p:cNvSpPr txBox="1"/>
          <p:nvPr/>
        </p:nvSpPr>
        <p:spPr>
          <a:xfrm>
            <a:off x="6485299" y="4602178"/>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23" name="テキスト ボックス 22">
            <a:extLst>
              <a:ext uri="{FF2B5EF4-FFF2-40B4-BE49-F238E27FC236}">
                <a16:creationId xmlns:a16="http://schemas.microsoft.com/office/drawing/2014/main" id="{8774F709-B042-4124-8645-3CD951E31C84}"/>
              </a:ext>
            </a:extLst>
          </p:cNvPr>
          <p:cNvSpPr txBox="1"/>
          <p:nvPr/>
        </p:nvSpPr>
        <p:spPr>
          <a:xfrm>
            <a:off x="7366503" y="2921251"/>
            <a:ext cx="486030" cy="338554"/>
          </a:xfrm>
          <a:prstGeom prst="rect">
            <a:avLst/>
          </a:prstGeom>
          <a:noFill/>
        </p:spPr>
        <p:txBody>
          <a:bodyPr wrap="none" rtlCol="0">
            <a:spAutoFit/>
          </a:bodyPr>
          <a:lstStyle/>
          <a:p>
            <a:r>
              <a:rPr lang="en-US" sz="1600" dirty="0">
                <a:latin typeface="Comic Sans MS" panose="030F0702030302020204" pitchFamily="66" charset="0"/>
              </a:rPr>
              <a:t>4.5</a:t>
            </a:r>
            <a:endParaRPr lang="en-GB" sz="1600" dirty="0">
              <a:latin typeface="Comic Sans MS" panose="030F0702030302020204" pitchFamily="66" charset="0"/>
            </a:endParaRPr>
          </a:p>
        </p:txBody>
      </p:sp>
      <p:sp>
        <p:nvSpPr>
          <p:cNvPr id="24" name="テキスト ボックス 23">
            <a:extLst>
              <a:ext uri="{FF2B5EF4-FFF2-40B4-BE49-F238E27FC236}">
                <a16:creationId xmlns:a16="http://schemas.microsoft.com/office/drawing/2014/main" id="{169FC959-55D0-4E72-A23F-9966333E4EB3}"/>
              </a:ext>
            </a:extLst>
          </p:cNvPr>
          <p:cNvSpPr txBox="1"/>
          <p:nvPr/>
        </p:nvSpPr>
        <p:spPr>
          <a:xfrm>
            <a:off x="7457037" y="3265283"/>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25" name="テキスト ボックス 24">
            <a:extLst>
              <a:ext uri="{FF2B5EF4-FFF2-40B4-BE49-F238E27FC236}">
                <a16:creationId xmlns:a16="http://schemas.microsoft.com/office/drawing/2014/main" id="{D1604971-9D93-422C-90D6-77C73ED97338}"/>
              </a:ext>
            </a:extLst>
          </p:cNvPr>
          <p:cNvSpPr txBox="1"/>
          <p:nvPr/>
        </p:nvSpPr>
        <p:spPr>
          <a:xfrm>
            <a:off x="7366503" y="3591207"/>
            <a:ext cx="486030" cy="338554"/>
          </a:xfrm>
          <a:prstGeom prst="rect">
            <a:avLst/>
          </a:prstGeom>
          <a:noFill/>
        </p:spPr>
        <p:txBody>
          <a:bodyPr wrap="none" rtlCol="0">
            <a:spAutoFit/>
          </a:bodyPr>
          <a:lstStyle/>
          <a:p>
            <a:r>
              <a:rPr lang="en-US" sz="1600" dirty="0">
                <a:latin typeface="Comic Sans MS" panose="030F0702030302020204" pitchFamily="66" charset="0"/>
              </a:rPr>
              <a:t>5.5</a:t>
            </a:r>
            <a:endParaRPr lang="en-GB" sz="1600" dirty="0">
              <a:latin typeface="Comic Sans MS" panose="030F0702030302020204" pitchFamily="66" charset="0"/>
            </a:endParaRPr>
          </a:p>
        </p:txBody>
      </p:sp>
      <p:sp>
        <p:nvSpPr>
          <p:cNvPr id="26" name="テキスト ボックス 25">
            <a:extLst>
              <a:ext uri="{FF2B5EF4-FFF2-40B4-BE49-F238E27FC236}">
                <a16:creationId xmlns:a16="http://schemas.microsoft.com/office/drawing/2014/main" id="{AA4FB581-41DD-451D-AF12-A6D34E5DAE5D}"/>
              </a:ext>
            </a:extLst>
          </p:cNvPr>
          <p:cNvSpPr txBox="1"/>
          <p:nvPr/>
        </p:nvSpPr>
        <p:spPr>
          <a:xfrm>
            <a:off x="7466091" y="3926186"/>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27" name="テキスト ボックス 26">
            <a:extLst>
              <a:ext uri="{FF2B5EF4-FFF2-40B4-BE49-F238E27FC236}">
                <a16:creationId xmlns:a16="http://schemas.microsoft.com/office/drawing/2014/main" id="{DF349FB3-8166-41C6-B119-0A98FDF01491}"/>
              </a:ext>
            </a:extLst>
          </p:cNvPr>
          <p:cNvSpPr txBox="1"/>
          <p:nvPr/>
        </p:nvSpPr>
        <p:spPr>
          <a:xfrm>
            <a:off x="7375557" y="4261164"/>
            <a:ext cx="486030" cy="338554"/>
          </a:xfrm>
          <a:prstGeom prst="rect">
            <a:avLst/>
          </a:prstGeom>
          <a:noFill/>
        </p:spPr>
        <p:txBody>
          <a:bodyPr wrap="none" rtlCol="0">
            <a:spAutoFit/>
          </a:bodyPr>
          <a:lstStyle/>
          <a:p>
            <a:r>
              <a:rPr lang="en-US" sz="1600" dirty="0">
                <a:latin typeface="Comic Sans MS" panose="030F0702030302020204" pitchFamily="66" charset="0"/>
              </a:rPr>
              <a:t>8.5</a:t>
            </a:r>
            <a:endParaRPr lang="en-GB" sz="1600" dirty="0">
              <a:latin typeface="Comic Sans MS" panose="030F0702030302020204" pitchFamily="66" charset="0"/>
            </a:endParaRPr>
          </a:p>
        </p:txBody>
      </p:sp>
      <p:sp>
        <p:nvSpPr>
          <p:cNvPr id="28" name="テキスト ボックス 27">
            <a:extLst>
              <a:ext uri="{FF2B5EF4-FFF2-40B4-BE49-F238E27FC236}">
                <a16:creationId xmlns:a16="http://schemas.microsoft.com/office/drawing/2014/main" id="{63CC73D3-CB54-4190-A042-F78A37F75456}"/>
              </a:ext>
            </a:extLst>
          </p:cNvPr>
          <p:cNvSpPr txBox="1"/>
          <p:nvPr/>
        </p:nvSpPr>
        <p:spPr>
          <a:xfrm>
            <a:off x="7447984" y="4596142"/>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29" name="テキスト ボックス 28">
            <a:extLst>
              <a:ext uri="{FF2B5EF4-FFF2-40B4-BE49-F238E27FC236}">
                <a16:creationId xmlns:a16="http://schemas.microsoft.com/office/drawing/2014/main" id="{D3C49149-6035-4C72-BE2B-BC5385F549D8}"/>
              </a:ext>
            </a:extLst>
          </p:cNvPr>
          <p:cNvSpPr txBox="1"/>
          <p:nvPr/>
        </p:nvSpPr>
        <p:spPr>
          <a:xfrm>
            <a:off x="4199650" y="5139629"/>
            <a:ext cx="4644427" cy="1169551"/>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If we take enough samples, then because the data is normally distributed, the sample mean will average out to be the same as the population mean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How is the variance affected though?</a:t>
            </a:r>
          </a:p>
        </p:txBody>
      </p:sp>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AE3EEF71-A356-4D75-ACC1-DDFBD0A97079}"/>
                  </a:ext>
                </a:extLst>
              </p:cNvPr>
              <p:cNvSpPr/>
              <p:nvPr/>
            </p:nvSpPr>
            <p:spPr>
              <a:xfrm>
                <a:off x="1247120" y="5703449"/>
                <a:ext cx="199926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(6.08, </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1.33</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33" name="正方形/長方形 32">
                <a:extLst>
                  <a:ext uri="{FF2B5EF4-FFF2-40B4-BE49-F238E27FC236}">
                    <a16:creationId xmlns:a16="http://schemas.microsoft.com/office/drawing/2014/main" id="{AE3EEF71-A356-4D75-ACC1-DDFBD0A97079}"/>
                  </a:ext>
                </a:extLst>
              </p:cNvPr>
              <p:cNvSpPr>
                <a:spLocks noRot="1" noChangeAspect="1" noMove="1" noResize="1" noEditPoints="1" noAdjustHandles="1" noChangeArrowheads="1" noChangeShapeType="1" noTextEdit="1"/>
              </p:cNvSpPr>
              <p:nvPr/>
            </p:nvSpPr>
            <p:spPr>
              <a:xfrm>
                <a:off x="1247120" y="5703449"/>
                <a:ext cx="1999265" cy="369332"/>
              </a:xfrm>
              <a:prstGeom prst="rect">
                <a:avLst/>
              </a:prstGeom>
              <a:blipFill>
                <a:blip r:embed="rId4"/>
                <a:stretch>
                  <a:fillRect b="-15000"/>
                </a:stretch>
              </a:blipFill>
            </p:spPr>
            <p:txBody>
              <a:bodyPr/>
              <a:lstStyle/>
              <a:p>
                <a:r>
                  <a:rPr lang="en-GB">
                    <a:noFill/>
                  </a:rPr>
                  <a:t> </a:t>
                </a:r>
              </a:p>
            </p:txBody>
          </p:sp>
        </mc:Fallback>
      </mc:AlternateContent>
      <p:sp>
        <p:nvSpPr>
          <p:cNvPr id="35" name="テキスト ボックス 34">
            <a:extLst>
              <a:ext uri="{FF2B5EF4-FFF2-40B4-BE49-F238E27FC236}">
                <a16:creationId xmlns:a16="http://schemas.microsoft.com/office/drawing/2014/main" id="{80B8D369-2646-4C37-8495-A2FAC93CFCA0}"/>
              </a:ext>
            </a:extLst>
          </p:cNvPr>
          <p:cNvSpPr txBox="1"/>
          <p:nvPr/>
        </p:nvSpPr>
        <p:spPr>
          <a:xfrm>
            <a:off x="669957" y="4635624"/>
            <a:ext cx="2906162"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Notation for the population</a:t>
            </a:r>
          </a:p>
        </p:txBody>
      </p:sp>
      <p:sp>
        <p:nvSpPr>
          <p:cNvPr id="36" name="テキスト ボックス 35">
            <a:extLst>
              <a:ext uri="{FF2B5EF4-FFF2-40B4-BE49-F238E27FC236}">
                <a16:creationId xmlns:a16="http://schemas.microsoft.com/office/drawing/2014/main" id="{C84B2A86-F0C3-4D7A-9C78-A0BF65F3FB52}"/>
              </a:ext>
            </a:extLst>
          </p:cNvPr>
          <p:cNvSpPr txBox="1"/>
          <p:nvPr/>
        </p:nvSpPr>
        <p:spPr>
          <a:xfrm>
            <a:off x="697118" y="5006816"/>
            <a:ext cx="2906162"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sym typeface="Wingdings" panose="05000000000000000000" pitchFamily="2" charset="2"/>
              </a:rPr>
              <a:t>Notation for this sample</a:t>
            </a:r>
          </a:p>
        </p:txBody>
      </p:sp>
      <p:cxnSp>
        <p:nvCxnSpPr>
          <p:cNvPr id="37" name="直線矢印コネクタ 36">
            <a:extLst>
              <a:ext uri="{FF2B5EF4-FFF2-40B4-BE49-F238E27FC236}">
                <a16:creationId xmlns:a16="http://schemas.microsoft.com/office/drawing/2014/main" id="{4916BDEB-B770-4A71-A980-00ED51416F6D}"/>
              </a:ext>
            </a:extLst>
          </p:cNvPr>
          <p:cNvCxnSpPr>
            <a:cxnSpLocks/>
          </p:cNvCxnSpPr>
          <p:nvPr/>
        </p:nvCxnSpPr>
        <p:spPr>
          <a:xfrm flipV="1">
            <a:off x="2210540" y="4271141"/>
            <a:ext cx="0" cy="3008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3ACF163B-9773-4D96-A54E-0E2F33F065D8}"/>
              </a:ext>
            </a:extLst>
          </p:cNvPr>
          <p:cNvCxnSpPr>
            <a:cxnSpLocks/>
          </p:cNvCxnSpPr>
          <p:nvPr/>
        </p:nvCxnSpPr>
        <p:spPr>
          <a:xfrm>
            <a:off x="2199978" y="5365101"/>
            <a:ext cx="0" cy="3008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5969389C-4C81-4FD6-B811-D40062E7A2E5}"/>
              </a:ext>
            </a:extLst>
          </p:cNvPr>
          <p:cNvSpPr/>
          <p:nvPr/>
        </p:nvSpPr>
        <p:spPr>
          <a:xfrm>
            <a:off x="1988598" y="3950563"/>
            <a:ext cx="204186" cy="23082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正方形/長方形 38">
            <a:extLst>
              <a:ext uri="{FF2B5EF4-FFF2-40B4-BE49-F238E27FC236}">
                <a16:creationId xmlns:a16="http://schemas.microsoft.com/office/drawing/2014/main" id="{93DFD333-F915-4271-B5F3-2DC9EBC7624B}"/>
              </a:ext>
            </a:extLst>
          </p:cNvPr>
          <p:cNvSpPr/>
          <p:nvPr/>
        </p:nvSpPr>
        <p:spPr>
          <a:xfrm>
            <a:off x="1873188" y="5754210"/>
            <a:ext cx="523783" cy="273728"/>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251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linds(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linds(horizont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9">
                                            <p:txEl>
                                              <p:pRg st="2" end="2"/>
                                            </p:txEl>
                                          </p:spTgt>
                                        </p:tgtEl>
                                        <p:attrNameLst>
                                          <p:attrName>style.visibility</p:attrName>
                                        </p:attrNameLst>
                                      </p:cBhvr>
                                      <p:to>
                                        <p:strVal val="visible"/>
                                      </p:to>
                                    </p:set>
                                    <p:animEffect transition="in" filter="blinds(horizontal)">
                                      <p:cBhvr>
                                        <p:cTn id="28"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Imagine we had a set of data as follows:</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1  2  3  4  4  5  5  6  </a:t>
            </a:r>
          </a:p>
          <a:p>
            <a:pPr marL="0" indent="0" algn="ctr">
              <a:buNone/>
            </a:pPr>
            <a:r>
              <a:rPr lang="en-US" sz="1500" dirty="0">
                <a:latin typeface="Comic Sans MS" panose="030F0702030302020204" pitchFamily="66" charset="0"/>
              </a:rPr>
              <a:t>6  6  7  7  8  8  9  10  11</a:t>
            </a:r>
          </a:p>
          <a:p>
            <a:pPr marL="0" indent="0" algn="ctr">
              <a:buNone/>
            </a:pPr>
            <a:endParaRPr lang="en-US" sz="15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3BA0E0C4-80CD-47F2-9514-6661284A4AA8}"/>
                  </a:ext>
                </a:extLst>
              </p:cNvPr>
              <p:cNvSpPr/>
              <p:nvPr/>
            </p:nvSpPr>
            <p:spPr>
              <a:xfrm>
                <a:off x="1363192" y="3874648"/>
                <a:ext cx="169469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2.65</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 name="正方形/長方形 4">
                <a:extLst>
                  <a:ext uri="{FF2B5EF4-FFF2-40B4-BE49-F238E27FC236}">
                    <a16:creationId xmlns:a16="http://schemas.microsoft.com/office/drawing/2014/main" id="{3BA0E0C4-80CD-47F2-9514-6661284A4AA8}"/>
                  </a:ext>
                </a:extLst>
              </p:cNvPr>
              <p:cNvSpPr>
                <a:spLocks noRot="1" noChangeAspect="1" noMove="1" noResize="1" noEditPoints="1" noAdjustHandles="1" noChangeArrowheads="1" noChangeShapeType="1" noTextEdit="1"/>
              </p:cNvSpPr>
              <p:nvPr/>
            </p:nvSpPr>
            <p:spPr>
              <a:xfrm>
                <a:off x="1363192" y="3874648"/>
                <a:ext cx="1694695" cy="369332"/>
              </a:xfrm>
              <a:prstGeom prst="rect">
                <a:avLst/>
              </a:prstGeom>
              <a:blipFill>
                <a:blip r:embed="rId3"/>
                <a:stretch>
                  <a:fillRect b="-15000"/>
                </a:stretch>
              </a:blipFill>
            </p:spPr>
            <p:txBody>
              <a:bodyPr/>
              <a:lstStyle/>
              <a:p>
                <a:r>
                  <a:rPr lang="en-GB">
                    <a:noFill/>
                  </a:rPr>
                  <a:t> </a:t>
                </a:r>
              </a:p>
            </p:txBody>
          </p:sp>
        </mc:Fallback>
      </mc:AlternateContent>
      <p:graphicFrame>
        <p:nvGraphicFramePr>
          <p:cNvPr id="38" name="表 37">
            <a:extLst>
              <a:ext uri="{FF2B5EF4-FFF2-40B4-BE49-F238E27FC236}">
                <a16:creationId xmlns:a16="http://schemas.microsoft.com/office/drawing/2014/main" id="{67580278-925B-46E2-9260-80025CE22B83}"/>
              </a:ext>
            </a:extLst>
          </p:cNvPr>
          <p:cNvGraphicFramePr>
            <a:graphicFrameLocks noGrp="1"/>
          </p:cNvGraphicFramePr>
          <p:nvPr>
            <p:extLst>
              <p:ext uri="{D42A27DB-BD31-4B8C-83A1-F6EECF244321}">
                <p14:modId xmlns:p14="http://schemas.microsoft.com/office/powerpoint/2010/main" val="2780451550"/>
              </p:ext>
            </p:extLst>
          </p:nvPr>
        </p:nvGraphicFramePr>
        <p:xfrm>
          <a:off x="5142368" y="1312753"/>
          <a:ext cx="2888055" cy="2346960"/>
        </p:xfrm>
        <a:graphic>
          <a:graphicData uri="http://schemas.openxmlformats.org/drawingml/2006/table">
            <a:tbl>
              <a:tblPr firstRow="1" bandRow="1">
                <a:tableStyleId>{2D5ABB26-0587-4C30-8999-92F81FD0307C}</a:tableStyleId>
              </a:tblPr>
              <a:tblGrid>
                <a:gridCol w="962685">
                  <a:extLst>
                    <a:ext uri="{9D8B030D-6E8A-4147-A177-3AD203B41FA5}">
                      <a16:colId xmlns:a16="http://schemas.microsoft.com/office/drawing/2014/main" val="3347301784"/>
                    </a:ext>
                  </a:extLst>
                </a:gridCol>
                <a:gridCol w="962685">
                  <a:extLst>
                    <a:ext uri="{9D8B030D-6E8A-4147-A177-3AD203B41FA5}">
                      <a16:colId xmlns:a16="http://schemas.microsoft.com/office/drawing/2014/main" val="308623272"/>
                    </a:ext>
                  </a:extLst>
                </a:gridCol>
                <a:gridCol w="962685">
                  <a:extLst>
                    <a:ext uri="{9D8B030D-6E8A-4147-A177-3AD203B41FA5}">
                      <a16:colId xmlns:a16="http://schemas.microsoft.com/office/drawing/2014/main" val="2658758871"/>
                    </a:ext>
                  </a:extLst>
                </a:gridCol>
              </a:tblGrid>
              <a:tr h="294884">
                <a:tc>
                  <a:txBody>
                    <a:bodyPr/>
                    <a:lstStyle/>
                    <a:p>
                      <a:pPr algn="ctr"/>
                      <a:r>
                        <a:rPr lang="en-US" sz="1600" dirty="0">
                          <a:latin typeface="Comic Sans MS" panose="030F0702030302020204" pitchFamily="66" charset="0"/>
                        </a:rPr>
                        <a:t>Value 1</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Value 2</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Mean</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365952"/>
                  </a:ext>
                </a:extLst>
              </a:tr>
              <a:tr h="294884">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278438"/>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9742"/>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2760329"/>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400035"/>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897254"/>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877931"/>
                  </a:ext>
                </a:extLst>
              </a:tr>
            </a:tbl>
          </a:graphicData>
        </a:graphic>
      </p:graphicFrame>
      <p:sp>
        <p:nvSpPr>
          <p:cNvPr id="39" name="テキスト ボックス 38">
            <a:extLst>
              <a:ext uri="{FF2B5EF4-FFF2-40B4-BE49-F238E27FC236}">
                <a16:creationId xmlns:a16="http://schemas.microsoft.com/office/drawing/2014/main" id="{294EF166-DC51-4C60-8994-61B9CE92A8EA}"/>
              </a:ext>
            </a:extLst>
          </p:cNvPr>
          <p:cNvSpPr txBox="1"/>
          <p:nvPr/>
        </p:nvSpPr>
        <p:spPr>
          <a:xfrm>
            <a:off x="5450187" y="1656785"/>
            <a:ext cx="309700" cy="338554"/>
          </a:xfrm>
          <a:prstGeom prst="rect">
            <a:avLst/>
          </a:prstGeom>
          <a:noFill/>
        </p:spPr>
        <p:txBody>
          <a:bodyPr wrap="none" rtlCol="0">
            <a:spAutoFit/>
          </a:bodyPr>
          <a:lstStyle/>
          <a:p>
            <a:r>
              <a:rPr lang="en-US" sz="1600" dirty="0">
                <a:latin typeface="Comic Sans MS" panose="030F0702030302020204" pitchFamily="66" charset="0"/>
              </a:rPr>
              <a:t>4</a:t>
            </a:r>
            <a:endParaRPr lang="en-GB" sz="1600" dirty="0">
              <a:latin typeface="Comic Sans MS" panose="030F0702030302020204" pitchFamily="66" charset="0"/>
            </a:endParaRPr>
          </a:p>
        </p:txBody>
      </p:sp>
      <p:sp>
        <p:nvSpPr>
          <p:cNvPr id="40" name="テキスト ボックス 39">
            <a:extLst>
              <a:ext uri="{FF2B5EF4-FFF2-40B4-BE49-F238E27FC236}">
                <a16:creationId xmlns:a16="http://schemas.microsoft.com/office/drawing/2014/main" id="{F76137F0-E4E4-4D47-94A5-083E9BD83C13}"/>
              </a:ext>
            </a:extLst>
          </p:cNvPr>
          <p:cNvSpPr txBox="1"/>
          <p:nvPr/>
        </p:nvSpPr>
        <p:spPr>
          <a:xfrm>
            <a:off x="6390238" y="1646222"/>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42" name="テキスト ボックス 41">
            <a:extLst>
              <a:ext uri="{FF2B5EF4-FFF2-40B4-BE49-F238E27FC236}">
                <a16:creationId xmlns:a16="http://schemas.microsoft.com/office/drawing/2014/main" id="{14695379-3329-496C-BCA6-7183E03CF91E}"/>
              </a:ext>
            </a:extLst>
          </p:cNvPr>
          <p:cNvSpPr txBox="1"/>
          <p:nvPr/>
        </p:nvSpPr>
        <p:spPr>
          <a:xfrm>
            <a:off x="5448678" y="1990254"/>
            <a:ext cx="309700" cy="338554"/>
          </a:xfrm>
          <a:prstGeom prst="rect">
            <a:avLst/>
          </a:prstGeom>
          <a:noFill/>
        </p:spPr>
        <p:txBody>
          <a:bodyPr wrap="none" rtlCol="0">
            <a:spAutoFit/>
          </a:bodyPr>
          <a:lstStyle/>
          <a:p>
            <a:r>
              <a:rPr lang="en-US" sz="1600" dirty="0">
                <a:latin typeface="Comic Sans MS" panose="030F0702030302020204" pitchFamily="66" charset="0"/>
              </a:rPr>
              <a:t>3</a:t>
            </a:r>
            <a:endParaRPr lang="en-GB" sz="1600" dirty="0">
              <a:latin typeface="Comic Sans MS" panose="030F0702030302020204" pitchFamily="66" charset="0"/>
            </a:endParaRPr>
          </a:p>
        </p:txBody>
      </p:sp>
      <p:sp>
        <p:nvSpPr>
          <p:cNvPr id="43" name="テキスト ボックス 42">
            <a:extLst>
              <a:ext uri="{FF2B5EF4-FFF2-40B4-BE49-F238E27FC236}">
                <a16:creationId xmlns:a16="http://schemas.microsoft.com/office/drawing/2014/main" id="{20D698D9-8C85-4C13-8EE2-5DFC7E4455C3}"/>
              </a:ext>
            </a:extLst>
          </p:cNvPr>
          <p:cNvSpPr txBox="1"/>
          <p:nvPr/>
        </p:nvSpPr>
        <p:spPr>
          <a:xfrm>
            <a:off x="6388729" y="1979691"/>
            <a:ext cx="309700" cy="338554"/>
          </a:xfrm>
          <a:prstGeom prst="rect">
            <a:avLst/>
          </a:prstGeom>
          <a:noFill/>
        </p:spPr>
        <p:txBody>
          <a:bodyPr wrap="none" rtlCol="0">
            <a:spAutoFit/>
          </a:bodyPr>
          <a:lstStyle/>
          <a:p>
            <a:r>
              <a:rPr lang="en-US" sz="1600" dirty="0">
                <a:latin typeface="Comic Sans MS" panose="030F0702030302020204" pitchFamily="66" charset="0"/>
              </a:rPr>
              <a:t>9</a:t>
            </a:r>
            <a:endParaRPr lang="en-GB" sz="1600" dirty="0">
              <a:latin typeface="Comic Sans MS" panose="030F0702030302020204" pitchFamily="66" charset="0"/>
            </a:endParaRPr>
          </a:p>
        </p:txBody>
      </p:sp>
      <p:sp>
        <p:nvSpPr>
          <p:cNvPr id="44" name="テキスト ボックス 43">
            <a:extLst>
              <a:ext uri="{FF2B5EF4-FFF2-40B4-BE49-F238E27FC236}">
                <a16:creationId xmlns:a16="http://schemas.microsoft.com/office/drawing/2014/main" id="{E3C70FA4-D04C-4E13-9AB4-823FF25CD627}"/>
              </a:ext>
            </a:extLst>
          </p:cNvPr>
          <p:cNvSpPr txBox="1"/>
          <p:nvPr/>
        </p:nvSpPr>
        <p:spPr>
          <a:xfrm>
            <a:off x="5457731" y="2334286"/>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45" name="テキスト ボックス 44">
            <a:extLst>
              <a:ext uri="{FF2B5EF4-FFF2-40B4-BE49-F238E27FC236}">
                <a16:creationId xmlns:a16="http://schemas.microsoft.com/office/drawing/2014/main" id="{2CEC4536-8E13-42CD-B6CB-7C6050169095}"/>
              </a:ext>
            </a:extLst>
          </p:cNvPr>
          <p:cNvSpPr txBox="1"/>
          <p:nvPr/>
        </p:nvSpPr>
        <p:spPr>
          <a:xfrm>
            <a:off x="6397782" y="2323723"/>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46" name="テキスト ボックス 45">
            <a:extLst>
              <a:ext uri="{FF2B5EF4-FFF2-40B4-BE49-F238E27FC236}">
                <a16:creationId xmlns:a16="http://schemas.microsoft.com/office/drawing/2014/main" id="{3664570C-BF46-4C23-BAD6-889DC18F46F9}"/>
              </a:ext>
            </a:extLst>
          </p:cNvPr>
          <p:cNvSpPr txBox="1"/>
          <p:nvPr/>
        </p:nvSpPr>
        <p:spPr>
          <a:xfrm>
            <a:off x="5456222" y="2667755"/>
            <a:ext cx="309700" cy="338554"/>
          </a:xfrm>
          <a:prstGeom prst="rect">
            <a:avLst/>
          </a:prstGeom>
          <a:noFill/>
        </p:spPr>
        <p:txBody>
          <a:bodyPr wrap="none" rtlCol="0">
            <a:spAutoFit/>
          </a:bodyPr>
          <a:lstStyle/>
          <a:p>
            <a:r>
              <a:rPr lang="en-US" sz="1600" dirty="0">
                <a:latin typeface="Comic Sans MS" panose="030F0702030302020204" pitchFamily="66" charset="0"/>
              </a:rPr>
              <a:t>2</a:t>
            </a:r>
            <a:endParaRPr lang="en-GB" sz="1600" dirty="0">
              <a:latin typeface="Comic Sans MS" panose="030F0702030302020204" pitchFamily="66" charset="0"/>
            </a:endParaRPr>
          </a:p>
        </p:txBody>
      </p:sp>
      <p:sp>
        <p:nvSpPr>
          <p:cNvPr id="47" name="テキスト ボックス 46">
            <a:extLst>
              <a:ext uri="{FF2B5EF4-FFF2-40B4-BE49-F238E27FC236}">
                <a16:creationId xmlns:a16="http://schemas.microsoft.com/office/drawing/2014/main" id="{64A6BCA0-AA24-4192-A87A-7ED6179AC22D}"/>
              </a:ext>
            </a:extLst>
          </p:cNvPr>
          <p:cNvSpPr txBox="1"/>
          <p:nvPr/>
        </p:nvSpPr>
        <p:spPr>
          <a:xfrm>
            <a:off x="6396273" y="2657192"/>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3526637D-E84F-492E-98BB-93B64E0BB02A}"/>
              </a:ext>
            </a:extLst>
          </p:cNvPr>
          <p:cNvSpPr txBox="1"/>
          <p:nvPr/>
        </p:nvSpPr>
        <p:spPr>
          <a:xfrm>
            <a:off x="5465276" y="3002734"/>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49" name="テキスト ボックス 48">
            <a:extLst>
              <a:ext uri="{FF2B5EF4-FFF2-40B4-BE49-F238E27FC236}">
                <a16:creationId xmlns:a16="http://schemas.microsoft.com/office/drawing/2014/main" id="{81E2CFC4-FB15-494D-A2FB-84E2715FFA42}"/>
              </a:ext>
            </a:extLst>
          </p:cNvPr>
          <p:cNvSpPr txBox="1"/>
          <p:nvPr/>
        </p:nvSpPr>
        <p:spPr>
          <a:xfrm>
            <a:off x="6360060" y="2992171"/>
            <a:ext cx="402674" cy="338554"/>
          </a:xfrm>
          <a:prstGeom prst="rect">
            <a:avLst/>
          </a:prstGeom>
          <a:noFill/>
        </p:spPr>
        <p:txBody>
          <a:bodyPr wrap="none" rtlCol="0">
            <a:spAutoFit/>
          </a:bodyPr>
          <a:lstStyle/>
          <a:p>
            <a:r>
              <a:rPr lang="en-US" sz="1600" dirty="0">
                <a:latin typeface="Comic Sans MS" panose="030F0702030302020204" pitchFamily="66" charset="0"/>
              </a:rPr>
              <a:t>10</a:t>
            </a:r>
            <a:endParaRPr lang="en-GB" sz="1600" dirty="0">
              <a:latin typeface="Comic Sans MS" panose="030F0702030302020204" pitchFamily="66" charset="0"/>
            </a:endParaRPr>
          </a:p>
        </p:txBody>
      </p:sp>
      <p:sp>
        <p:nvSpPr>
          <p:cNvPr id="50" name="テキスト ボックス 49">
            <a:extLst>
              <a:ext uri="{FF2B5EF4-FFF2-40B4-BE49-F238E27FC236}">
                <a16:creationId xmlns:a16="http://schemas.microsoft.com/office/drawing/2014/main" id="{1EE3D253-E3AD-447D-9608-5D7792FFF6F0}"/>
              </a:ext>
            </a:extLst>
          </p:cNvPr>
          <p:cNvSpPr txBox="1"/>
          <p:nvPr/>
        </p:nvSpPr>
        <p:spPr>
          <a:xfrm>
            <a:off x="5463767" y="3336203"/>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51" name="テキスト ボックス 50">
            <a:extLst>
              <a:ext uri="{FF2B5EF4-FFF2-40B4-BE49-F238E27FC236}">
                <a16:creationId xmlns:a16="http://schemas.microsoft.com/office/drawing/2014/main" id="{4B44EDB4-5813-4193-AAAF-EB564CD9A0DB}"/>
              </a:ext>
            </a:extLst>
          </p:cNvPr>
          <p:cNvSpPr txBox="1"/>
          <p:nvPr/>
        </p:nvSpPr>
        <p:spPr>
          <a:xfrm>
            <a:off x="6403818" y="3325640"/>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52" name="テキスト ボックス 51">
            <a:extLst>
              <a:ext uri="{FF2B5EF4-FFF2-40B4-BE49-F238E27FC236}">
                <a16:creationId xmlns:a16="http://schemas.microsoft.com/office/drawing/2014/main" id="{9456FBE3-E715-4146-BECA-91F59F16C6D1}"/>
              </a:ext>
            </a:extLst>
          </p:cNvPr>
          <p:cNvSpPr txBox="1"/>
          <p:nvPr/>
        </p:nvSpPr>
        <p:spPr>
          <a:xfrm>
            <a:off x="7285022" y="1644713"/>
            <a:ext cx="486030" cy="338554"/>
          </a:xfrm>
          <a:prstGeom prst="rect">
            <a:avLst/>
          </a:prstGeom>
          <a:noFill/>
        </p:spPr>
        <p:txBody>
          <a:bodyPr wrap="none" rtlCol="0">
            <a:spAutoFit/>
          </a:bodyPr>
          <a:lstStyle/>
          <a:p>
            <a:r>
              <a:rPr lang="en-US" sz="1600" dirty="0">
                <a:latin typeface="Comic Sans MS" panose="030F0702030302020204" pitchFamily="66" charset="0"/>
              </a:rPr>
              <a:t>4.5</a:t>
            </a:r>
            <a:endParaRPr lang="en-GB" sz="1600" dirty="0">
              <a:latin typeface="Comic Sans MS" panose="030F0702030302020204" pitchFamily="66" charset="0"/>
            </a:endParaRPr>
          </a:p>
        </p:txBody>
      </p:sp>
      <p:sp>
        <p:nvSpPr>
          <p:cNvPr id="53" name="テキスト ボックス 52">
            <a:extLst>
              <a:ext uri="{FF2B5EF4-FFF2-40B4-BE49-F238E27FC236}">
                <a16:creationId xmlns:a16="http://schemas.microsoft.com/office/drawing/2014/main" id="{2AE2098A-6161-4944-AA25-805C90CC5553}"/>
              </a:ext>
            </a:extLst>
          </p:cNvPr>
          <p:cNvSpPr txBox="1"/>
          <p:nvPr/>
        </p:nvSpPr>
        <p:spPr>
          <a:xfrm>
            <a:off x="7375556" y="1988745"/>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54" name="テキスト ボックス 53">
            <a:extLst>
              <a:ext uri="{FF2B5EF4-FFF2-40B4-BE49-F238E27FC236}">
                <a16:creationId xmlns:a16="http://schemas.microsoft.com/office/drawing/2014/main" id="{C5F50F71-3F46-4D8B-8C6F-DD2F9046D4CC}"/>
              </a:ext>
            </a:extLst>
          </p:cNvPr>
          <p:cNvSpPr txBox="1"/>
          <p:nvPr/>
        </p:nvSpPr>
        <p:spPr>
          <a:xfrm>
            <a:off x="7285022" y="2314669"/>
            <a:ext cx="486030" cy="338554"/>
          </a:xfrm>
          <a:prstGeom prst="rect">
            <a:avLst/>
          </a:prstGeom>
          <a:noFill/>
        </p:spPr>
        <p:txBody>
          <a:bodyPr wrap="none" rtlCol="0">
            <a:spAutoFit/>
          </a:bodyPr>
          <a:lstStyle/>
          <a:p>
            <a:r>
              <a:rPr lang="en-US" sz="1600" dirty="0">
                <a:latin typeface="Comic Sans MS" panose="030F0702030302020204" pitchFamily="66" charset="0"/>
              </a:rPr>
              <a:t>5.5</a:t>
            </a:r>
            <a:endParaRPr lang="en-GB" sz="1600" dirty="0">
              <a:latin typeface="Comic Sans MS" panose="030F0702030302020204" pitchFamily="66" charset="0"/>
            </a:endParaRPr>
          </a:p>
        </p:txBody>
      </p:sp>
      <p:sp>
        <p:nvSpPr>
          <p:cNvPr id="55" name="テキスト ボックス 54">
            <a:extLst>
              <a:ext uri="{FF2B5EF4-FFF2-40B4-BE49-F238E27FC236}">
                <a16:creationId xmlns:a16="http://schemas.microsoft.com/office/drawing/2014/main" id="{1D862926-BB39-4B94-BAC6-DBF73D77CBF3}"/>
              </a:ext>
            </a:extLst>
          </p:cNvPr>
          <p:cNvSpPr txBox="1"/>
          <p:nvPr/>
        </p:nvSpPr>
        <p:spPr>
          <a:xfrm>
            <a:off x="7384610" y="2649648"/>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56" name="テキスト ボックス 55">
            <a:extLst>
              <a:ext uri="{FF2B5EF4-FFF2-40B4-BE49-F238E27FC236}">
                <a16:creationId xmlns:a16="http://schemas.microsoft.com/office/drawing/2014/main" id="{6BF92ED0-2552-44F1-BB6A-49C0E0E54CDD}"/>
              </a:ext>
            </a:extLst>
          </p:cNvPr>
          <p:cNvSpPr txBox="1"/>
          <p:nvPr/>
        </p:nvSpPr>
        <p:spPr>
          <a:xfrm>
            <a:off x="7294076" y="2984626"/>
            <a:ext cx="486030" cy="338554"/>
          </a:xfrm>
          <a:prstGeom prst="rect">
            <a:avLst/>
          </a:prstGeom>
          <a:noFill/>
        </p:spPr>
        <p:txBody>
          <a:bodyPr wrap="none" rtlCol="0">
            <a:spAutoFit/>
          </a:bodyPr>
          <a:lstStyle/>
          <a:p>
            <a:r>
              <a:rPr lang="en-US" sz="1600" dirty="0">
                <a:latin typeface="Comic Sans MS" panose="030F0702030302020204" pitchFamily="66" charset="0"/>
              </a:rPr>
              <a:t>8.5</a:t>
            </a:r>
            <a:endParaRPr lang="en-GB" sz="1600" dirty="0">
              <a:latin typeface="Comic Sans MS" panose="030F0702030302020204" pitchFamily="66" charset="0"/>
            </a:endParaRPr>
          </a:p>
        </p:txBody>
      </p:sp>
      <p:sp>
        <p:nvSpPr>
          <p:cNvPr id="57" name="テキスト ボックス 56">
            <a:extLst>
              <a:ext uri="{FF2B5EF4-FFF2-40B4-BE49-F238E27FC236}">
                <a16:creationId xmlns:a16="http://schemas.microsoft.com/office/drawing/2014/main" id="{64EC5F05-AF1F-4B97-B169-7CA74A091F9B}"/>
              </a:ext>
            </a:extLst>
          </p:cNvPr>
          <p:cNvSpPr txBox="1"/>
          <p:nvPr/>
        </p:nvSpPr>
        <p:spPr>
          <a:xfrm>
            <a:off x="7366503" y="3319604"/>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8" name="正方形/長方形 57">
                <a:extLst>
                  <a:ext uri="{FF2B5EF4-FFF2-40B4-BE49-F238E27FC236}">
                    <a16:creationId xmlns:a16="http://schemas.microsoft.com/office/drawing/2014/main" id="{24AD259C-F90F-45DC-B9D3-9A9B0AABE3AF}"/>
                  </a:ext>
                </a:extLst>
              </p:cNvPr>
              <p:cNvSpPr/>
              <p:nvPr/>
            </p:nvSpPr>
            <p:spPr>
              <a:xfrm>
                <a:off x="1219959" y="4300162"/>
                <a:ext cx="199926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(6.08, </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1.33</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8" name="正方形/長方形 57">
                <a:extLst>
                  <a:ext uri="{FF2B5EF4-FFF2-40B4-BE49-F238E27FC236}">
                    <a16:creationId xmlns:a16="http://schemas.microsoft.com/office/drawing/2014/main" id="{24AD259C-F90F-45DC-B9D3-9A9B0AABE3AF}"/>
                  </a:ext>
                </a:extLst>
              </p:cNvPr>
              <p:cNvSpPr>
                <a:spLocks noRot="1" noChangeAspect="1" noMove="1" noResize="1" noEditPoints="1" noAdjustHandles="1" noChangeArrowheads="1" noChangeShapeType="1" noTextEdit="1"/>
              </p:cNvSpPr>
              <p:nvPr/>
            </p:nvSpPr>
            <p:spPr>
              <a:xfrm>
                <a:off x="1219959" y="4300162"/>
                <a:ext cx="1999265" cy="369332"/>
              </a:xfrm>
              <a:prstGeom prst="rect">
                <a:avLst/>
              </a:prstGeom>
              <a:blipFill>
                <a:blip r:embed="rId4"/>
                <a:stretch>
                  <a:fillRect b="-14754"/>
                </a:stretch>
              </a:blipFill>
            </p:spPr>
            <p:txBody>
              <a:bodyPr/>
              <a:lstStyle/>
              <a:p>
                <a:r>
                  <a:rPr lang="en-GB">
                    <a:noFill/>
                  </a:rPr>
                  <a:t> </a:t>
                </a:r>
              </a:p>
            </p:txBody>
          </p:sp>
        </mc:Fallback>
      </mc:AlternateContent>
      <p:sp>
        <p:nvSpPr>
          <p:cNvPr id="59" name="テキスト ボックス 58">
            <a:extLst>
              <a:ext uri="{FF2B5EF4-FFF2-40B4-BE49-F238E27FC236}">
                <a16:creationId xmlns:a16="http://schemas.microsoft.com/office/drawing/2014/main" id="{61285A0A-2A46-43F8-BC65-8B59C043CCEC}"/>
              </a:ext>
            </a:extLst>
          </p:cNvPr>
          <p:cNvSpPr txBox="1"/>
          <p:nvPr/>
        </p:nvSpPr>
        <p:spPr>
          <a:xfrm>
            <a:off x="3965418" y="3858535"/>
            <a:ext cx="4879815" cy="2031325"/>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When choosing only 2 values for our sample, consider the range of possible means</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smallest possible mean would be 1.5 (if 1 and 2 were selected), and the highest would be 10.5, if 10 and 11 were selected)</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If we took a sample size 10, the smallest possible mean would be 4.2, and the largest would be 7.8</a:t>
            </a:r>
          </a:p>
        </p:txBody>
      </p:sp>
      <p:sp>
        <p:nvSpPr>
          <p:cNvPr id="3" name="テキスト ボックス 2">
            <a:extLst>
              <a:ext uri="{FF2B5EF4-FFF2-40B4-BE49-F238E27FC236}">
                <a16:creationId xmlns:a16="http://schemas.microsoft.com/office/drawing/2014/main" id="{60A54D56-1BFA-4679-A237-F915FC133924}"/>
              </a:ext>
            </a:extLst>
          </p:cNvPr>
          <p:cNvSpPr txBox="1"/>
          <p:nvPr/>
        </p:nvSpPr>
        <p:spPr>
          <a:xfrm>
            <a:off x="-63374" y="4807391"/>
            <a:ext cx="4101220" cy="1477328"/>
          </a:xfrm>
          <a:prstGeom prst="rect">
            <a:avLst/>
          </a:prstGeom>
          <a:noFill/>
        </p:spPr>
        <p:txBody>
          <a:bodyPr wrap="square" rtlCol="0">
            <a:spAutoFit/>
          </a:bodyPr>
          <a:lstStyle/>
          <a:p>
            <a:pPr algn="ctr"/>
            <a:r>
              <a:rPr lang="en-US" dirty="0">
                <a:latin typeface="Comic Sans MS" panose="030F0702030302020204" pitchFamily="66" charset="0"/>
              </a:rPr>
              <a:t>Population range: 	1-11</a:t>
            </a:r>
          </a:p>
          <a:p>
            <a:pPr algn="ctr"/>
            <a:endParaRPr lang="en-US" dirty="0">
              <a:latin typeface="Comic Sans MS" panose="030F0702030302020204" pitchFamily="66" charset="0"/>
            </a:endParaRPr>
          </a:p>
          <a:p>
            <a:pPr algn="ctr"/>
            <a:r>
              <a:rPr lang="en-US" dirty="0">
                <a:latin typeface="Comic Sans MS" panose="030F0702030302020204" pitchFamily="66" charset="0"/>
              </a:rPr>
              <a:t>Sample size 2 range: 		1.5-10.5</a:t>
            </a:r>
          </a:p>
          <a:p>
            <a:pPr algn="ctr"/>
            <a:endParaRPr lang="en-US" dirty="0">
              <a:latin typeface="Comic Sans MS" panose="030F0702030302020204" pitchFamily="66" charset="0"/>
            </a:endParaRPr>
          </a:p>
          <a:p>
            <a:pPr algn="ctr"/>
            <a:r>
              <a:rPr lang="en-US" dirty="0">
                <a:latin typeface="Comic Sans MS" panose="030F0702030302020204" pitchFamily="66" charset="0"/>
              </a:rPr>
              <a:t>Sample size 10 range:	4.2-7.8 </a:t>
            </a:r>
            <a:endParaRPr lang="en-GB" dirty="0">
              <a:latin typeface="Comic Sans MS" panose="030F0702030302020204" pitchFamily="66" charset="0"/>
            </a:endParaRPr>
          </a:p>
        </p:txBody>
      </p:sp>
    </p:spTree>
    <p:extLst>
      <p:ext uri="{BB962C8B-B14F-4D97-AF65-F5344CB8AC3E}">
        <p14:creationId xmlns:p14="http://schemas.microsoft.com/office/powerpoint/2010/main" val="36477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blinds(horizontal)">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blinds(horizontal)">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blinds(horizontal)">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Imagine we had a set of data as follows:</a:t>
            </a: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1  2  3  4  4  5  5  6  </a:t>
            </a:r>
          </a:p>
          <a:p>
            <a:pPr marL="0" indent="0" algn="ctr">
              <a:buNone/>
            </a:pPr>
            <a:r>
              <a:rPr lang="en-US" sz="1500" dirty="0">
                <a:latin typeface="Comic Sans MS" panose="030F0702030302020204" pitchFamily="66" charset="0"/>
              </a:rPr>
              <a:t>6  6  7  7  8  8  9  10  11</a:t>
            </a:r>
          </a:p>
          <a:p>
            <a:pPr marL="0" indent="0" algn="ctr">
              <a:buNone/>
            </a:pPr>
            <a:endParaRPr lang="en-US" sz="15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3BA0E0C4-80CD-47F2-9514-6661284A4AA8}"/>
                  </a:ext>
                </a:extLst>
              </p:cNvPr>
              <p:cNvSpPr/>
              <p:nvPr/>
            </p:nvSpPr>
            <p:spPr>
              <a:xfrm>
                <a:off x="1363192" y="3874648"/>
                <a:ext cx="169469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2.65</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 name="正方形/長方形 4">
                <a:extLst>
                  <a:ext uri="{FF2B5EF4-FFF2-40B4-BE49-F238E27FC236}">
                    <a16:creationId xmlns:a16="http://schemas.microsoft.com/office/drawing/2014/main" id="{3BA0E0C4-80CD-47F2-9514-6661284A4AA8}"/>
                  </a:ext>
                </a:extLst>
              </p:cNvPr>
              <p:cNvSpPr>
                <a:spLocks noRot="1" noChangeAspect="1" noMove="1" noResize="1" noEditPoints="1" noAdjustHandles="1" noChangeArrowheads="1" noChangeShapeType="1" noTextEdit="1"/>
              </p:cNvSpPr>
              <p:nvPr/>
            </p:nvSpPr>
            <p:spPr>
              <a:xfrm>
                <a:off x="1363192" y="3874648"/>
                <a:ext cx="1694695" cy="369332"/>
              </a:xfrm>
              <a:prstGeom prst="rect">
                <a:avLst/>
              </a:prstGeom>
              <a:blipFill>
                <a:blip r:embed="rId3"/>
                <a:stretch>
                  <a:fillRect b="-15000"/>
                </a:stretch>
              </a:blipFill>
            </p:spPr>
            <p:txBody>
              <a:bodyPr/>
              <a:lstStyle/>
              <a:p>
                <a:r>
                  <a:rPr lang="en-GB">
                    <a:noFill/>
                  </a:rPr>
                  <a:t> </a:t>
                </a:r>
              </a:p>
            </p:txBody>
          </p:sp>
        </mc:Fallback>
      </mc:AlternateContent>
      <p:graphicFrame>
        <p:nvGraphicFramePr>
          <p:cNvPr id="38" name="表 37">
            <a:extLst>
              <a:ext uri="{FF2B5EF4-FFF2-40B4-BE49-F238E27FC236}">
                <a16:creationId xmlns:a16="http://schemas.microsoft.com/office/drawing/2014/main" id="{67580278-925B-46E2-9260-80025CE22B83}"/>
              </a:ext>
            </a:extLst>
          </p:cNvPr>
          <p:cNvGraphicFramePr>
            <a:graphicFrameLocks noGrp="1"/>
          </p:cNvGraphicFramePr>
          <p:nvPr/>
        </p:nvGraphicFramePr>
        <p:xfrm>
          <a:off x="5142368" y="1312753"/>
          <a:ext cx="2888055" cy="2346960"/>
        </p:xfrm>
        <a:graphic>
          <a:graphicData uri="http://schemas.openxmlformats.org/drawingml/2006/table">
            <a:tbl>
              <a:tblPr firstRow="1" bandRow="1">
                <a:tableStyleId>{2D5ABB26-0587-4C30-8999-92F81FD0307C}</a:tableStyleId>
              </a:tblPr>
              <a:tblGrid>
                <a:gridCol w="962685">
                  <a:extLst>
                    <a:ext uri="{9D8B030D-6E8A-4147-A177-3AD203B41FA5}">
                      <a16:colId xmlns:a16="http://schemas.microsoft.com/office/drawing/2014/main" val="3347301784"/>
                    </a:ext>
                  </a:extLst>
                </a:gridCol>
                <a:gridCol w="962685">
                  <a:extLst>
                    <a:ext uri="{9D8B030D-6E8A-4147-A177-3AD203B41FA5}">
                      <a16:colId xmlns:a16="http://schemas.microsoft.com/office/drawing/2014/main" val="308623272"/>
                    </a:ext>
                  </a:extLst>
                </a:gridCol>
                <a:gridCol w="962685">
                  <a:extLst>
                    <a:ext uri="{9D8B030D-6E8A-4147-A177-3AD203B41FA5}">
                      <a16:colId xmlns:a16="http://schemas.microsoft.com/office/drawing/2014/main" val="2658758871"/>
                    </a:ext>
                  </a:extLst>
                </a:gridCol>
              </a:tblGrid>
              <a:tr h="294884">
                <a:tc>
                  <a:txBody>
                    <a:bodyPr/>
                    <a:lstStyle/>
                    <a:p>
                      <a:pPr algn="ctr"/>
                      <a:r>
                        <a:rPr lang="en-US" sz="1600" dirty="0">
                          <a:latin typeface="Comic Sans MS" panose="030F0702030302020204" pitchFamily="66" charset="0"/>
                        </a:rPr>
                        <a:t>Value 1</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Value 2</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Comic Sans MS" panose="030F0702030302020204" pitchFamily="66" charset="0"/>
                        </a:rPr>
                        <a:t>Mean</a:t>
                      </a: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365952"/>
                  </a:ext>
                </a:extLst>
              </a:tr>
              <a:tr h="294884">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278438"/>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9742"/>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2760329"/>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400035"/>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897254"/>
                  </a:ext>
                </a:extLst>
              </a:tr>
              <a:tr h="294884">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877931"/>
                  </a:ext>
                </a:extLst>
              </a:tr>
            </a:tbl>
          </a:graphicData>
        </a:graphic>
      </p:graphicFrame>
      <p:sp>
        <p:nvSpPr>
          <p:cNvPr id="39" name="テキスト ボックス 38">
            <a:extLst>
              <a:ext uri="{FF2B5EF4-FFF2-40B4-BE49-F238E27FC236}">
                <a16:creationId xmlns:a16="http://schemas.microsoft.com/office/drawing/2014/main" id="{294EF166-DC51-4C60-8994-61B9CE92A8EA}"/>
              </a:ext>
            </a:extLst>
          </p:cNvPr>
          <p:cNvSpPr txBox="1"/>
          <p:nvPr/>
        </p:nvSpPr>
        <p:spPr>
          <a:xfrm>
            <a:off x="5450187" y="1656785"/>
            <a:ext cx="309700" cy="338554"/>
          </a:xfrm>
          <a:prstGeom prst="rect">
            <a:avLst/>
          </a:prstGeom>
          <a:noFill/>
        </p:spPr>
        <p:txBody>
          <a:bodyPr wrap="none" rtlCol="0">
            <a:spAutoFit/>
          </a:bodyPr>
          <a:lstStyle/>
          <a:p>
            <a:r>
              <a:rPr lang="en-US" sz="1600" dirty="0">
                <a:latin typeface="Comic Sans MS" panose="030F0702030302020204" pitchFamily="66" charset="0"/>
              </a:rPr>
              <a:t>4</a:t>
            </a:r>
            <a:endParaRPr lang="en-GB" sz="1600" dirty="0">
              <a:latin typeface="Comic Sans MS" panose="030F0702030302020204" pitchFamily="66" charset="0"/>
            </a:endParaRPr>
          </a:p>
        </p:txBody>
      </p:sp>
      <p:sp>
        <p:nvSpPr>
          <p:cNvPr id="40" name="テキスト ボックス 39">
            <a:extLst>
              <a:ext uri="{FF2B5EF4-FFF2-40B4-BE49-F238E27FC236}">
                <a16:creationId xmlns:a16="http://schemas.microsoft.com/office/drawing/2014/main" id="{F76137F0-E4E4-4D47-94A5-083E9BD83C13}"/>
              </a:ext>
            </a:extLst>
          </p:cNvPr>
          <p:cNvSpPr txBox="1"/>
          <p:nvPr/>
        </p:nvSpPr>
        <p:spPr>
          <a:xfrm>
            <a:off x="6390238" y="1646222"/>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42" name="テキスト ボックス 41">
            <a:extLst>
              <a:ext uri="{FF2B5EF4-FFF2-40B4-BE49-F238E27FC236}">
                <a16:creationId xmlns:a16="http://schemas.microsoft.com/office/drawing/2014/main" id="{14695379-3329-496C-BCA6-7183E03CF91E}"/>
              </a:ext>
            </a:extLst>
          </p:cNvPr>
          <p:cNvSpPr txBox="1"/>
          <p:nvPr/>
        </p:nvSpPr>
        <p:spPr>
          <a:xfrm>
            <a:off x="5448678" y="1990254"/>
            <a:ext cx="309700" cy="338554"/>
          </a:xfrm>
          <a:prstGeom prst="rect">
            <a:avLst/>
          </a:prstGeom>
          <a:noFill/>
        </p:spPr>
        <p:txBody>
          <a:bodyPr wrap="none" rtlCol="0">
            <a:spAutoFit/>
          </a:bodyPr>
          <a:lstStyle/>
          <a:p>
            <a:r>
              <a:rPr lang="en-US" sz="1600" dirty="0">
                <a:latin typeface="Comic Sans MS" panose="030F0702030302020204" pitchFamily="66" charset="0"/>
              </a:rPr>
              <a:t>3</a:t>
            </a:r>
            <a:endParaRPr lang="en-GB" sz="1600" dirty="0">
              <a:latin typeface="Comic Sans MS" panose="030F0702030302020204" pitchFamily="66" charset="0"/>
            </a:endParaRPr>
          </a:p>
        </p:txBody>
      </p:sp>
      <p:sp>
        <p:nvSpPr>
          <p:cNvPr id="43" name="テキスト ボックス 42">
            <a:extLst>
              <a:ext uri="{FF2B5EF4-FFF2-40B4-BE49-F238E27FC236}">
                <a16:creationId xmlns:a16="http://schemas.microsoft.com/office/drawing/2014/main" id="{20D698D9-8C85-4C13-8EE2-5DFC7E4455C3}"/>
              </a:ext>
            </a:extLst>
          </p:cNvPr>
          <p:cNvSpPr txBox="1"/>
          <p:nvPr/>
        </p:nvSpPr>
        <p:spPr>
          <a:xfrm>
            <a:off x="6388729" y="1979691"/>
            <a:ext cx="309700" cy="338554"/>
          </a:xfrm>
          <a:prstGeom prst="rect">
            <a:avLst/>
          </a:prstGeom>
          <a:noFill/>
        </p:spPr>
        <p:txBody>
          <a:bodyPr wrap="none" rtlCol="0">
            <a:spAutoFit/>
          </a:bodyPr>
          <a:lstStyle/>
          <a:p>
            <a:r>
              <a:rPr lang="en-US" sz="1600" dirty="0">
                <a:latin typeface="Comic Sans MS" panose="030F0702030302020204" pitchFamily="66" charset="0"/>
              </a:rPr>
              <a:t>9</a:t>
            </a:r>
            <a:endParaRPr lang="en-GB" sz="1600" dirty="0">
              <a:latin typeface="Comic Sans MS" panose="030F0702030302020204" pitchFamily="66" charset="0"/>
            </a:endParaRPr>
          </a:p>
        </p:txBody>
      </p:sp>
      <p:sp>
        <p:nvSpPr>
          <p:cNvPr id="44" name="テキスト ボックス 43">
            <a:extLst>
              <a:ext uri="{FF2B5EF4-FFF2-40B4-BE49-F238E27FC236}">
                <a16:creationId xmlns:a16="http://schemas.microsoft.com/office/drawing/2014/main" id="{E3C70FA4-D04C-4E13-9AB4-823FF25CD627}"/>
              </a:ext>
            </a:extLst>
          </p:cNvPr>
          <p:cNvSpPr txBox="1"/>
          <p:nvPr/>
        </p:nvSpPr>
        <p:spPr>
          <a:xfrm>
            <a:off x="5457731" y="2334286"/>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45" name="テキスト ボックス 44">
            <a:extLst>
              <a:ext uri="{FF2B5EF4-FFF2-40B4-BE49-F238E27FC236}">
                <a16:creationId xmlns:a16="http://schemas.microsoft.com/office/drawing/2014/main" id="{2CEC4536-8E13-42CD-B6CB-7C6050169095}"/>
              </a:ext>
            </a:extLst>
          </p:cNvPr>
          <p:cNvSpPr txBox="1"/>
          <p:nvPr/>
        </p:nvSpPr>
        <p:spPr>
          <a:xfrm>
            <a:off x="6397782" y="2323723"/>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46" name="テキスト ボックス 45">
            <a:extLst>
              <a:ext uri="{FF2B5EF4-FFF2-40B4-BE49-F238E27FC236}">
                <a16:creationId xmlns:a16="http://schemas.microsoft.com/office/drawing/2014/main" id="{3664570C-BF46-4C23-BAD6-889DC18F46F9}"/>
              </a:ext>
            </a:extLst>
          </p:cNvPr>
          <p:cNvSpPr txBox="1"/>
          <p:nvPr/>
        </p:nvSpPr>
        <p:spPr>
          <a:xfrm>
            <a:off x="5456222" y="2667755"/>
            <a:ext cx="309700" cy="338554"/>
          </a:xfrm>
          <a:prstGeom prst="rect">
            <a:avLst/>
          </a:prstGeom>
          <a:noFill/>
        </p:spPr>
        <p:txBody>
          <a:bodyPr wrap="none" rtlCol="0">
            <a:spAutoFit/>
          </a:bodyPr>
          <a:lstStyle/>
          <a:p>
            <a:r>
              <a:rPr lang="en-US" sz="1600" dirty="0">
                <a:latin typeface="Comic Sans MS" panose="030F0702030302020204" pitchFamily="66" charset="0"/>
              </a:rPr>
              <a:t>2</a:t>
            </a:r>
            <a:endParaRPr lang="en-GB" sz="1600" dirty="0">
              <a:latin typeface="Comic Sans MS" panose="030F0702030302020204" pitchFamily="66" charset="0"/>
            </a:endParaRPr>
          </a:p>
        </p:txBody>
      </p:sp>
      <p:sp>
        <p:nvSpPr>
          <p:cNvPr id="47" name="テキスト ボックス 46">
            <a:extLst>
              <a:ext uri="{FF2B5EF4-FFF2-40B4-BE49-F238E27FC236}">
                <a16:creationId xmlns:a16="http://schemas.microsoft.com/office/drawing/2014/main" id="{64A6BCA0-AA24-4192-A87A-7ED6179AC22D}"/>
              </a:ext>
            </a:extLst>
          </p:cNvPr>
          <p:cNvSpPr txBox="1"/>
          <p:nvPr/>
        </p:nvSpPr>
        <p:spPr>
          <a:xfrm>
            <a:off x="6396273" y="2657192"/>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3526637D-E84F-492E-98BB-93B64E0BB02A}"/>
              </a:ext>
            </a:extLst>
          </p:cNvPr>
          <p:cNvSpPr txBox="1"/>
          <p:nvPr/>
        </p:nvSpPr>
        <p:spPr>
          <a:xfrm>
            <a:off x="5465276" y="3002734"/>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p:sp>
        <p:nvSpPr>
          <p:cNvPr id="49" name="テキスト ボックス 48">
            <a:extLst>
              <a:ext uri="{FF2B5EF4-FFF2-40B4-BE49-F238E27FC236}">
                <a16:creationId xmlns:a16="http://schemas.microsoft.com/office/drawing/2014/main" id="{81E2CFC4-FB15-494D-A2FB-84E2715FFA42}"/>
              </a:ext>
            </a:extLst>
          </p:cNvPr>
          <p:cNvSpPr txBox="1"/>
          <p:nvPr/>
        </p:nvSpPr>
        <p:spPr>
          <a:xfrm>
            <a:off x="6360060" y="2992171"/>
            <a:ext cx="402674" cy="338554"/>
          </a:xfrm>
          <a:prstGeom prst="rect">
            <a:avLst/>
          </a:prstGeom>
          <a:noFill/>
        </p:spPr>
        <p:txBody>
          <a:bodyPr wrap="none" rtlCol="0">
            <a:spAutoFit/>
          </a:bodyPr>
          <a:lstStyle/>
          <a:p>
            <a:r>
              <a:rPr lang="en-US" sz="1600" dirty="0">
                <a:latin typeface="Comic Sans MS" panose="030F0702030302020204" pitchFamily="66" charset="0"/>
              </a:rPr>
              <a:t>10</a:t>
            </a:r>
            <a:endParaRPr lang="en-GB" sz="1600" dirty="0">
              <a:latin typeface="Comic Sans MS" panose="030F0702030302020204" pitchFamily="66" charset="0"/>
            </a:endParaRPr>
          </a:p>
        </p:txBody>
      </p:sp>
      <p:sp>
        <p:nvSpPr>
          <p:cNvPr id="50" name="テキスト ボックス 49">
            <a:extLst>
              <a:ext uri="{FF2B5EF4-FFF2-40B4-BE49-F238E27FC236}">
                <a16:creationId xmlns:a16="http://schemas.microsoft.com/office/drawing/2014/main" id="{1EE3D253-E3AD-447D-9608-5D7792FFF6F0}"/>
              </a:ext>
            </a:extLst>
          </p:cNvPr>
          <p:cNvSpPr txBox="1"/>
          <p:nvPr/>
        </p:nvSpPr>
        <p:spPr>
          <a:xfrm>
            <a:off x="5463767" y="3336203"/>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51" name="テキスト ボックス 50">
            <a:extLst>
              <a:ext uri="{FF2B5EF4-FFF2-40B4-BE49-F238E27FC236}">
                <a16:creationId xmlns:a16="http://schemas.microsoft.com/office/drawing/2014/main" id="{4B44EDB4-5813-4193-AAAF-EB564CD9A0DB}"/>
              </a:ext>
            </a:extLst>
          </p:cNvPr>
          <p:cNvSpPr txBox="1"/>
          <p:nvPr/>
        </p:nvSpPr>
        <p:spPr>
          <a:xfrm>
            <a:off x="6403818" y="3325640"/>
            <a:ext cx="309700" cy="338554"/>
          </a:xfrm>
          <a:prstGeom prst="rect">
            <a:avLst/>
          </a:prstGeom>
          <a:noFill/>
        </p:spPr>
        <p:txBody>
          <a:bodyPr wrap="none" rtlCol="0">
            <a:spAutoFit/>
          </a:bodyPr>
          <a:lstStyle/>
          <a:p>
            <a:r>
              <a:rPr lang="en-US" sz="1600" dirty="0">
                <a:latin typeface="Comic Sans MS" panose="030F0702030302020204" pitchFamily="66" charset="0"/>
              </a:rPr>
              <a:t>8</a:t>
            </a:r>
            <a:endParaRPr lang="en-GB" sz="1600" dirty="0">
              <a:latin typeface="Comic Sans MS" panose="030F0702030302020204" pitchFamily="66" charset="0"/>
            </a:endParaRPr>
          </a:p>
        </p:txBody>
      </p:sp>
      <p:sp>
        <p:nvSpPr>
          <p:cNvPr id="52" name="テキスト ボックス 51">
            <a:extLst>
              <a:ext uri="{FF2B5EF4-FFF2-40B4-BE49-F238E27FC236}">
                <a16:creationId xmlns:a16="http://schemas.microsoft.com/office/drawing/2014/main" id="{9456FBE3-E715-4146-BECA-91F59F16C6D1}"/>
              </a:ext>
            </a:extLst>
          </p:cNvPr>
          <p:cNvSpPr txBox="1"/>
          <p:nvPr/>
        </p:nvSpPr>
        <p:spPr>
          <a:xfrm>
            <a:off x="7285022" y="1644713"/>
            <a:ext cx="486030" cy="338554"/>
          </a:xfrm>
          <a:prstGeom prst="rect">
            <a:avLst/>
          </a:prstGeom>
          <a:noFill/>
        </p:spPr>
        <p:txBody>
          <a:bodyPr wrap="none" rtlCol="0">
            <a:spAutoFit/>
          </a:bodyPr>
          <a:lstStyle/>
          <a:p>
            <a:r>
              <a:rPr lang="en-US" sz="1600" dirty="0">
                <a:latin typeface="Comic Sans MS" panose="030F0702030302020204" pitchFamily="66" charset="0"/>
              </a:rPr>
              <a:t>4.5</a:t>
            </a:r>
            <a:endParaRPr lang="en-GB" sz="1600" dirty="0">
              <a:latin typeface="Comic Sans MS" panose="030F0702030302020204" pitchFamily="66" charset="0"/>
            </a:endParaRPr>
          </a:p>
        </p:txBody>
      </p:sp>
      <p:sp>
        <p:nvSpPr>
          <p:cNvPr id="53" name="テキスト ボックス 52">
            <a:extLst>
              <a:ext uri="{FF2B5EF4-FFF2-40B4-BE49-F238E27FC236}">
                <a16:creationId xmlns:a16="http://schemas.microsoft.com/office/drawing/2014/main" id="{2AE2098A-6161-4944-AA25-805C90CC5553}"/>
              </a:ext>
            </a:extLst>
          </p:cNvPr>
          <p:cNvSpPr txBox="1"/>
          <p:nvPr/>
        </p:nvSpPr>
        <p:spPr>
          <a:xfrm>
            <a:off x="7375556" y="1988745"/>
            <a:ext cx="309700" cy="338554"/>
          </a:xfrm>
          <a:prstGeom prst="rect">
            <a:avLst/>
          </a:prstGeom>
          <a:noFill/>
        </p:spPr>
        <p:txBody>
          <a:bodyPr wrap="none" rtlCol="0">
            <a:spAutoFit/>
          </a:bodyPr>
          <a:lstStyle/>
          <a:p>
            <a:r>
              <a:rPr lang="en-US" sz="1600" dirty="0">
                <a:latin typeface="Comic Sans MS" panose="030F0702030302020204" pitchFamily="66" charset="0"/>
              </a:rPr>
              <a:t>6</a:t>
            </a:r>
            <a:endParaRPr lang="en-GB" sz="1600" dirty="0">
              <a:latin typeface="Comic Sans MS" panose="030F0702030302020204" pitchFamily="66" charset="0"/>
            </a:endParaRPr>
          </a:p>
        </p:txBody>
      </p:sp>
      <p:sp>
        <p:nvSpPr>
          <p:cNvPr id="54" name="テキスト ボックス 53">
            <a:extLst>
              <a:ext uri="{FF2B5EF4-FFF2-40B4-BE49-F238E27FC236}">
                <a16:creationId xmlns:a16="http://schemas.microsoft.com/office/drawing/2014/main" id="{C5F50F71-3F46-4D8B-8C6F-DD2F9046D4CC}"/>
              </a:ext>
            </a:extLst>
          </p:cNvPr>
          <p:cNvSpPr txBox="1"/>
          <p:nvPr/>
        </p:nvSpPr>
        <p:spPr>
          <a:xfrm>
            <a:off x="7285022" y="2314669"/>
            <a:ext cx="486030" cy="338554"/>
          </a:xfrm>
          <a:prstGeom prst="rect">
            <a:avLst/>
          </a:prstGeom>
          <a:noFill/>
        </p:spPr>
        <p:txBody>
          <a:bodyPr wrap="none" rtlCol="0">
            <a:spAutoFit/>
          </a:bodyPr>
          <a:lstStyle/>
          <a:p>
            <a:r>
              <a:rPr lang="en-US" sz="1600" dirty="0">
                <a:latin typeface="Comic Sans MS" panose="030F0702030302020204" pitchFamily="66" charset="0"/>
              </a:rPr>
              <a:t>5.5</a:t>
            </a:r>
            <a:endParaRPr lang="en-GB" sz="1600" dirty="0">
              <a:latin typeface="Comic Sans MS" panose="030F0702030302020204" pitchFamily="66" charset="0"/>
            </a:endParaRPr>
          </a:p>
        </p:txBody>
      </p:sp>
      <p:sp>
        <p:nvSpPr>
          <p:cNvPr id="55" name="テキスト ボックス 54">
            <a:extLst>
              <a:ext uri="{FF2B5EF4-FFF2-40B4-BE49-F238E27FC236}">
                <a16:creationId xmlns:a16="http://schemas.microsoft.com/office/drawing/2014/main" id="{1D862926-BB39-4B94-BAC6-DBF73D77CBF3}"/>
              </a:ext>
            </a:extLst>
          </p:cNvPr>
          <p:cNvSpPr txBox="1"/>
          <p:nvPr/>
        </p:nvSpPr>
        <p:spPr>
          <a:xfrm>
            <a:off x="7384610" y="2649648"/>
            <a:ext cx="309700" cy="338554"/>
          </a:xfrm>
          <a:prstGeom prst="rect">
            <a:avLst/>
          </a:prstGeom>
          <a:noFill/>
        </p:spPr>
        <p:txBody>
          <a:bodyPr wrap="none" rtlCol="0">
            <a:spAutoFit/>
          </a:bodyPr>
          <a:lstStyle/>
          <a:p>
            <a:r>
              <a:rPr lang="en-US" sz="1600" dirty="0">
                <a:latin typeface="Comic Sans MS" panose="030F0702030302020204" pitchFamily="66" charset="0"/>
              </a:rPr>
              <a:t>5</a:t>
            </a:r>
            <a:endParaRPr lang="en-GB" sz="1600" dirty="0">
              <a:latin typeface="Comic Sans MS" panose="030F0702030302020204" pitchFamily="66" charset="0"/>
            </a:endParaRPr>
          </a:p>
        </p:txBody>
      </p:sp>
      <p:sp>
        <p:nvSpPr>
          <p:cNvPr id="56" name="テキスト ボックス 55">
            <a:extLst>
              <a:ext uri="{FF2B5EF4-FFF2-40B4-BE49-F238E27FC236}">
                <a16:creationId xmlns:a16="http://schemas.microsoft.com/office/drawing/2014/main" id="{6BF92ED0-2552-44F1-BB6A-49C0E0E54CDD}"/>
              </a:ext>
            </a:extLst>
          </p:cNvPr>
          <p:cNvSpPr txBox="1"/>
          <p:nvPr/>
        </p:nvSpPr>
        <p:spPr>
          <a:xfrm>
            <a:off x="7294076" y="2984626"/>
            <a:ext cx="486030" cy="338554"/>
          </a:xfrm>
          <a:prstGeom prst="rect">
            <a:avLst/>
          </a:prstGeom>
          <a:noFill/>
        </p:spPr>
        <p:txBody>
          <a:bodyPr wrap="none" rtlCol="0">
            <a:spAutoFit/>
          </a:bodyPr>
          <a:lstStyle/>
          <a:p>
            <a:r>
              <a:rPr lang="en-US" sz="1600" dirty="0">
                <a:latin typeface="Comic Sans MS" panose="030F0702030302020204" pitchFamily="66" charset="0"/>
              </a:rPr>
              <a:t>8.5</a:t>
            </a:r>
            <a:endParaRPr lang="en-GB" sz="1600" dirty="0">
              <a:latin typeface="Comic Sans MS" panose="030F0702030302020204" pitchFamily="66" charset="0"/>
            </a:endParaRPr>
          </a:p>
        </p:txBody>
      </p:sp>
      <p:sp>
        <p:nvSpPr>
          <p:cNvPr id="57" name="テキスト ボックス 56">
            <a:extLst>
              <a:ext uri="{FF2B5EF4-FFF2-40B4-BE49-F238E27FC236}">
                <a16:creationId xmlns:a16="http://schemas.microsoft.com/office/drawing/2014/main" id="{64EC5F05-AF1F-4B97-B169-7CA74A091F9B}"/>
              </a:ext>
            </a:extLst>
          </p:cNvPr>
          <p:cNvSpPr txBox="1"/>
          <p:nvPr/>
        </p:nvSpPr>
        <p:spPr>
          <a:xfrm>
            <a:off x="7366503" y="3319604"/>
            <a:ext cx="309700" cy="338554"/>
          </a:xfrm>
          <a:prstGeom prst="rect">
            <a:avLst/>
          </a:prstGeom>
          <a:noFill/>
        </p:spPr>
        <p:txBody>
          <a:bodyPr wrap="none" rtlCol="0">
            <a:spAutoFit/>
          </a:bodyPr>
          <a:lstStyle/>
          <a:p>
            <a:r>
              <a:rPr lang="en-US" sz="1600" dirty="0">
                <a:latin typeface="Comic Sans MS" panose="030F0702030302020204" pitchFamily="66" charset="0"/>
              </a:rPr>
              <a:t>7</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8" name="正方形/長方形 57">
                <a:extLst>
                  <a:ext uri="{FF2B5EF4-FFF2-40B4-BE49-F238E27FC236}">
                    <a16:creationId xmlns:a16="http://schemas.microsoft.com/office/drawing/2014/main" id="{24AD259C-F90F-45DC-B9D3-9A9B0AABE3AF}"/>
                  </a:ext>
                </a:extLst>
              </p:cNvPr>
              <p:cNvSpPr/>
              <p:nvPr/>
            </p:nvSpPr>
            <p:spPr>
              <a:xfrm>
                <a:off x="1219959" y="4300162"/>
                <a:ext cx="199926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(6.08, </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1.33</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oMath>
                  </m:oMathPara>
                </a14:m>
                <a:endParaRPr lang="en-US" dirty="0">
                  <a:latin typeface="Comic Sans MS" panose="030F0702030302020204" pitchFamily="66" charset="0"/>
                </a:endParaRPr>
              </a:p>
            </p:txBody>
          </p:sp>
        </mc:Choice>
        <mc:Fallback xmlns="">
          <p:sp>
            <p:nvSpPr>
              <p:cNvPr id="58" name="正方形/長方形 57">
                <a:extLst>
                  <a:ext uri="{FF2B5EF4-FFF2-40B4-BE49-F238E27FC236}">
                    <a16:creationId xmlns:a16="http://schemas.microsoft.com/office/drawing/2014/main" id="{24AD259C-F90F-45DC-B9D3-9A9B0AABE3AF}"/>
                  </a:ext>
                </a:extLst>
              </p:cNvPr>
              <p:cNvSpPr>
                <a:spLocks noRot="1" noChangeAspect="1" noMove="1" noResize="1" noEditPoints="1" noAdjustHandles="1" noChangeArrowheads="1" noChangeShapeType="1" noTextEdit="1"/>
              </p:cNvSpPr>
              <p:nvPr/>
            </p:nvSpPr>
            <p:spPr>
              <a:xfrm>
                <a:off x="1219959" y="4300162"/>
                <a:ext cx="1999265" cy="369332"/>
              </a:xfrm>
              <a:prstGeom prst="rect">
                <a:avLst/>
              </a:prstGeom>
              <a:blipFill>
                <a:blip r:embed="rId4"/>
                <a:stretch>
                  <a:fillRect b="-14754"/>
                </a:stretch>
              </a:blipFill>
            </p:spPr>
            <p:txBody>
              <a:bodyPr/>
              <a:lstStyle/>
              <a:p>
                <a:r>
                  <a:rPr lang="en-GB">
                    <a:noFill/>
                  </a:rPr>
                  <a:t> </a:t>
                </a:r>
              </a:p>
            </p:txBody>
          </p:sp>
        </mc:Fallback>
      </mc:AlternateContent>
      <p:sp>
        <p:nvSpPr>
          <p:cNvPr id="59" name="テキスト ボックス 58">
            <a:extLst>
              <a:ext uri="{FF2B5EF4-FFF2-40B4-BE49-F238E27FC236}">
                <a16:creationId xmlns:a16="http://schemas.microsoft.com/office/drawing/2014/main" id="{61285A0A-2A46-43F8-BC65-8B59C043CCEC}"/>
              </a:ext>
            </a:extLst>
          </p:cNvPr>
          <p:cNvSpPr txBox="1"/>
          <p:nvPr/>
        </p:nvSpPr>
        <p:spPr>
          <a:xfrm>
            <a:off x="3965418" y="3858535"/>
            <a:ext cx="4879815" cy="2677656"/>
          </a:xfrm>
          <a:prstGeom prst="rect">
            <a:avLst/>
          </a:prstGeom>
          <a:noFill/>
        </p:spPr>
        <p:txBody>
          <a:bodyPr wrap="square" rtlCol="0">
            <a:spAutoFit/>
          </a:bodyPr>
          <a:lstStyle/>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 key idea to take from this is that with a larger sample size, the range of possible values is lower</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Hence, the variance is also going to be lower as there is a smaller range for the values to exist in</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When dealing with a sample, the variance is estimated by dividing the population variance by the size of the sample</a:t>
            </a:r>
          </a:p>
          <a:p>
            <a:pPr marL="285750" indent="-285750" algn="ctr">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lgn="ctr">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That way, a larger sample will have a smaller estimated value for the variance…</a:t>
            </a:r>
          </a:p>
        </p:txBody>
      </p:sp>
      <p:sp>
        <p:nvSpPr>
          <p:cNvPr id="3" name="テキスト ボックス 2">
            <a:extLst>
              <a:ext uri="{FF2B5EF4-FFF2-40B4-BE49-F238E27FC236}">
                <a16:creationId xmlns:a16="http://schemas.microsoft.com/office/drawing/2014/main" id="{60A54D56-1BFA-4679-A237-F915FC133924}"/>
              </a:ext>
            </a:extLst>
          </p:cNvPr>
          <p:cNvSpPr txBox="1"/>
          <p:nvPr/>
        </p:nvSpPr>
        <p:spPr>
          <a:xfrm>
            <a:off x="-63374" y="4807391"/>
            <a:ext cx="4101220" cy="1477328"/>
          </a:xfrm>
          <a:prstGeom prst="rect">
            <a:avLst/>
          </a:prstGeom>
          <a:noFill/>
        </p:spPr>
        <p:txBody>
          <a:bodyPr wrap="square" rtlCol="0">
            <a:spAutoFit/>
          </a:bodyPr>
          <a:lstStyle/>
          <a:p>
            <a:pPr algn="ctr"/>
            <a:r>
              <a:rPr lang="en-US" dirty="0">
                <a:latin typeface="Comic Sans MS" panose="030F0702030302020204" pitchFamily="66" charset="0"/>
              </a:rPr>
              <a:t>Population range: 	1-11</a:t>
            </a:r>
          </a:p>
          <a:p>
            <a:pPr algn="ctr"/>
            <a:endParaRPr lang="en-US" dirty="0">
              <a:latin typeface="Comic Sans MS" panose="030F0702030302020204" pitchFamily="66" charset="0"/>
            </a:endParaRPr>
          </a:p>
          <a:p>
            <a:pPr algn="ctr"/>
            <a:r>
              <a:rPr lang="en-US" dirty="0">
                <a:latin typeface="Comic Sans MS" panose="030F0702030302020204" pitchFamily="66" charset="0"/>
              </a:rPr>
              <a:t>Sample size 2 range: 		1.5-10.5</a:t>
            </a:r>
          </a:p>
          <a:p>
            <a:pPr algn="ctr"/>
            <a:endParaRPr lang="en-US" dirty="0">
              <a:latin typeface="Comic Sans MS" panose="030F0702030302020204" pitchFamily="66" charset="0"/>
            </a:endParaRPr>
          </a:p>
          <a:p>
            <a:pPr algn="ctr"/>
            <a:r>
              <a:rPr lang="en-US" dirty="0">
                <a:latin typeface="Comic Sans MS" panose="030F0702030302020204" pitchFamily="66" charset="0"/>
              </a:rPr>
              <a:t>Sample size 10 range:	4.2-7.8 </a:t>
            </a:r>
            <a:endParaRPr lang="en-GB" dirty="0">
              <a:latin typeface="Comic Sans MS" panose="030F0702030302020204" pitchFamily="66" charset="0"/>
            </a:endParaRPr>
          </a:p>
        </p:txBody>
      </p:sp>
    </p:spTree>
    <p:extLst>
      <p:ext uri="{BB962C8B-B14F-4D97-AF65-F5344CB8AC3E}">
        <p14:creationId xmlns:p14="http://schemas.microsoft.com/office/powerpoint/2010/main" val="21035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blinds(horizontal)">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
                                            <p:txEl>
                                              <p:pRg st="2" end="2"/>
                                            </p:txEl>
                                          </p:spTgt>
                                        </p:tgtEl>
                                        <p:attrNameLst>
                                          <p:attrName>style.visibility</p:attrName>
                                        </p:attrNameLst>
                                      </p:cBhvr>
                                      <p:to>
                                        <p:strVal val="visible"/>
                                      </p:to>
                                    </p:set>
                                    <p:animEffect transition="in" filter="blinds(horizontal)">
                                      <p:cBhvr>
                                        <p:cTn id="12" dur="500"/>
                                        <p:tgtEl>
                                          <p:spTgt spid="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
                                            <p:txEl>
                                              <p:pRg st="4" end="4"/>
                                            </p:txEl>
                                          </p:spTgt>
                                        </p:tgtEl>
                                        <p:attrNameLst>
                                          <p:attrName>style.visibility</p:attrName>
                                        </p:attrNameLst>
                                      </p:cBhvr>
                                      <p:to>
                                        <p:strVal val="visible"/>
                                      </p:to>
                                    </p:set>
                                    <p:animEffect transition="in" filter="blinds(horizontal)">
                                      <p:cBhvr>
                                        <p:cTn id="17" dur="500"/>
                                        <p:tgtEl>
                                          <p:spTgt spid="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9">
                                            <p:txEl>
                                              <p:pRg st="6" end="6"/>
                                            </p:txEl>
                                          </p:spTgt>
                                        </p:tgtEl>
                                        <p:attrNameLst>
                                          <p:attrName>style.visibility</p:attrName>
                                        </p:attrNameLst>
                                      </p:cBhvr>
                                      <p:to>
                                        <p:strVal val="visible"/>
                                      </p:to>
                                    </p:set>
                                    <p:animEffect transition="in" filter="blinds(horizontal)">
                                      <p:cBhvr>
                                        <p:cTn id="22" dur="500"/>
                                        <p:tgtEl>
                                          <p:spTgt spid="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p:sp>
        <p:nvSpPr>
          <p:cNvPr id="7" name="コンテンツ プレースホルダー 2">
            <a:extLst>
              <a:ext uri="{FF2B5EF4-FFF2-40B4-BE49-F238E27FC236}">
                <a16:creationId xmlns:a16="http://schemas.microsoft.com/office/drawing/2014/main" id="{54434D81-CA02-45B1-B721-073B459E58CD}"/>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When hypothesis testing with a population, you use values as follows:</a:t>
            </a:r>
          </a:p>
          <a:p>
            <a:pPr marL="0" indent="0" algn="ctr">
              <a:buNone/>
            </a:pPr>
            <a:endParaRPr lang="en-US" sz="1500" dirty="0">
              <a:latin typeface="Comic Sans MS" panose="030F0702030302020204" pitchFamily="66" charset="0"/>
            </a:endParaRPr>
          </a:p>
          <a:p>
            <a:pPr marL="0" indent="0" algn="ctr">
              <a:buNone/>
            </a:pPr>
            <a:endParaRPr lang="en-US" sz="1500" dirty="0">
              <a:latin typeface="Comic Sans MS" panose="030F0702030302020204" pitchFamily="66" charset="0"/>
            </a:endParaRPr>
          </a:p>
          <a:p>
            <a:pPr marL="0" indent="0" algn="ctr">
              <a:buNone/>
            </a:pPr>
            <a:r>
              <a:rPr lang="en-US" sz="1500" dirty="0">
                <a:latin typeface="Comic Sans MS" panose="030F0702030302020204" pitchFamily="66" charset="0"/>
              </a:rPr>
              <a:t>With a sample, we use the following relationship instead:</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F575BCD9-FEFE-4B19-8F46-C9E938698906}"/>
                  </a:ext>
                </a:extLst>
              </p:cNvPr>
              <p:cNvSpPr txBox="1"/>
              <p:nvPr/>
            </p:nvSpPr>
            <p:spPr>
              <a:xfrm>
                <a:off x="1562470" y="3098307"/>
                <a:ext cx="1213987"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F575BCD9-FEFE-4B19-8F46-C9E938698906}"/>
                  </a:ext>
                </a:extLst>
              </p:cNvPr>
              <p:cNvSpPr txBox="1">
                <a:spLocks noRot="1" noChangeAspect="1" noMove="1" noResize="1" noEditPoints="1" noAdjustHandles="1" noChangeArrowheads="1" noChangeShapeType="1" noTextEdit="1"/>
              </p:cNvSpPr>
              <p:nvPr/>
            </p:nvSpPr>
            <p:spPr>
              <a:xfrm>
                <a:off x="1562470" y="3098307"/>
                <a:ext cx="1213987" cy="276999"/>
              </a:xfrm>
              <a:prstGeom prst="rect">
                <a:avLst/>
              </a:prstGeom>
              <a:blipFill>
                <a:blip r:embed="rId2"/>
                <a:stretch>
                  <a:fillRect l="-4020" t="-4348" r="-7035" b="-32609"/>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3D68712-5FC7-4DC4-86D3-4B6222386B2C}"/>
                  </a:ext>
                </a:extLst>
              </p:cNvPr>
              <p:cNvSpPr txBox="1"/>
              <p:nvPr/>
            </p:nvSpPr>
            <p:spPr>
              <a:xfrm>
                <a:off x="1553593" y="4165107"/>
                <a:ext cx="1324914" cy="627992"/>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13D68712-5FC7-4DC4-86D3-4B6222386B2C}"/>
                  </a:ext>
                </a:extLst>
              </p:cNvPr>
              <p:cNvSpPr txBox="1">
                <a:spLocks noRot="1" noChangeAspect="1" noMove="1" noResize="1" noEditPoints="1" noAdjustHandles="1" noChangeArrowheads="1" noChangeShapeType="1" noTextEdit="1"/>
              </p:cNvSpPr>
              <p:nvPr/>
            </p:nvSpPr>
            <p:spPr>
              <a:xfrm>
                <a:off x="1553593" y="4165107"/>
                <a:ext cx="1324914" cy="627992"/>
              </a:xfrm>
              <a:prstGeom prst="rect">
                <a:avLst/>
              </a:prstGeom>
              <a:blipFill>
                <a:blip r:embed="rId3"/>
                <a:stretch>
                  <a:fillRect/>
                </a:stretch>
              </a:blipFill>
              <a:ln w="25400">
                <a:noFill/>
              </a:ln>
            </p:spPr>
            <p:txBody>
              <a:bodyPr/>
              <a:lstStyle/>
              <a:p>
                <a:r>
                  <a:rPr lang="en-GB">
                    <a:noFill/>
                  </a:rPr>
                  <a:t> </a:t>
                </a:r>
              </a:p>
            </p:txBody>
          </p:sp>
        </mc:Fallback>
      </mc:AlternateContent>
      <p:cxnSp>
        <p:nvCxnSpPr>
          <p:cNvPr id="8" name="直線矢印コネクタ 7">
            <a:extLst>
              <a:ext uri="{FF2B5EF4-FFF2-40B4-BE49-F238E27FC236}">
                <a16:creationId xmlns:a16="http://schemas.microsoft.com/office/drawing/2014/main" id="{9AD1EA1E-A615-46DB-B2EC-7AE49819A84E}"/>
              </a:ext>
            </a:extLst>
          </p:cNvPr>
          <p:cNvCxnSpPr>
            <a:cxnSpLocks/>
          </p:cNvCxnSpPr>
          <p:nvPr/>
        </p:nvCxnSpPr>
        <p:spPr>
          <a:xfrm flipV="1">
            <a:off x="1926455" y="4802819"/>
            <a:ext cx="355107" cy="8167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0CB0139-C5F1-45C0-ABCD-BA6A4B399155}"/>
              </a:ext>
            </a:extLst>
          </p:cNvPr>
          <p:cNvSpPr txBox="1"/>
          <p:nvPr/>
        </p:nvSpPr>
        <p:spPr>
          <a:xfrm>
            <a:off x="949910" y="5672831"/>
            <a:ext cx="1509205" cy="52322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We use the population mean</a:t>
            </a:r>
            <a:endParaRPr lang="en-GB" sz="1400" dirty="0">
              <a:solidFill>
                <a:srgbClr val="FF0000"/>
              </a:solidFill>
              <a:latin typeface="Comic Sans MS" panose="030F0702030302020204" pitchFamily="66" charset="0"/>
            </a:endParaRPr>
          </a:p>
        </p:txBody>
      </p:sp>
      <p:cxnSp>
        <p:nvCxnSpPr>
          <p:cNvPr id="11" name="直線矢印コネクタ 10">
            <a:extLst>
              <a:ext uri="{FF2B5EF4-FFF2-40B4-BE49-F238E27FC236}">
                <a16:creationId xmlns:a16="http://schemas.microsoft.com/office/drawing/2014/main" id="{DCDE285C-9EC4-44BD-8592-488F13FE5DCC}"/>
              </a:ext>
            </a:extLst>
          </p:cNvPr>
          <p:cNvCxnSpPr>
            <a:cxnSpLocks/>
          </p:cNvCxnSpPr>
          <p:nvPr/>
        </p:nvCxnSpPr>
        <p:spPr>
          <a:xfrm flipH="1" flipV="1">
            <a:off x="2913356" y="4537968"/>
            <a:ext cx="912920" cy="3181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653C842-FD40-426D-8C41-8E99ACA53ED9}"/>
                  </a:ext>
                </a:extLst>
              </p:cNvPr>
              <p:cNvSpPr txBox="1"/>
              <p:nvPr/>
            </p:nvSpPr>
            <p:spPr>
              <a:xfrm>
                <a:off x="3577701" y="4722920"/>
                <a:ext cx="2947387" cy="1384995"/>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We divide the population variance by the sample size, </a:t>
                </a:r>
                <a14:m>
                  <m:oMath xmlns:m="http://schemas.openxmlformats.org/officeDocument/2006/math">
                    <m:r>
                      <a:rPr lang="en-US" sz="1400" i="1" dirty="0" smtClean="0">
                        <a:solidFill>
                          <a:srgbClr val="FF0000"/>
                        </a:solidFill>
                        <a:latin typeface="Cambria Math" panose="02040503050406030204" pitchFamily="18" charset="0"/>
                      </a:rPr>
                      <m:t>𝑛</m:t>
                    </m:r>
                  </m:oMath>
                </a14:m>
                <a:endParaRPr lang="en-GB" sz="1400" dirty="0">
                  <a:solidFill>
                    <a:srgbClr val="FF0000"/>
                  </a:solidFill>
                  <a:latin typeface="Comic Sans MS" panose="030F0702030302020204" pitchFamily="66" charset="0"/>
                </a:endParaRP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 Remember that this represents the variance of the sample means!</a:t>
                </a:r>
                <a:endParaRPr lang="en-GB" sz="1400" dirty="0">
                  <a:solidFill>
                    <a:srgbClr val="FF0000"/>
                  </a:solidFill>
                  <a:latin typeface="Comic Sans MS" panose="030F0702030302020204" pitchFamily="66" charset="0"/>
                </a:endParaRPr>
              </a:p>
            </p:txBody>
          </p:sp>
        </mc:Choice>
        <mc:Fallback xmlns="">
          <p:sp>
            <p:nvSpPr>
              <p:cNvPr id="13" name="テキスト ボックス 12">
                <a:extLst>
                  <a:ext uri="{FF2B5EF4-FFF2-40B4-BE49-F238E27FC236}">
                    <a16:creationId xmlns:a16="http://schemas.microsoft.com/office/drawing/2014/main" id="{B653C842-FD40-426D-8C41-8E99ACA53ED9}"/>
                  </a:ext>
                </a:extLst>
              </p:cNvPr>
              <p:cNvSpPr txBox="1">
                <a:spLocks noRot="1" noChangeAspect="1" noMove="1" noResize="1" noEditPoints="1" noAdjustHandles="1" noChangeArrowheads="1" noChangeShapeType="1" noTextEdit="1"/>
              </p:cNvSpPr>
              <p:nvPr/>
            </p:nvSpPr>
            <p:spPr>
              <a:xfrm>
                <a:off x="3577701" y="4722920"/>
                <a:ext cx="2947387" cy="1384995"/>
              </a:xfrm>
              <a:prstGeom prst="rect">
                <a:avLst/>
              </a:prstGeom>
              <a:blipFill>
                <a:blip r:embed="rId4"/>
                <a:stretch>
                  <a:fillRect t="-881" b="-3524"/>
                </a:stretch>
              </a:blipFill>
            </p:spPr>
            <p:txBody>
              <a:bodyPr/>
              <a:lstStyle/>
              <a:p>
                <a:r>
                  <a:rPr lang="en-GB">
                    <a:noFill/>
                  </a:rPr>
                  <a:t> </a:t>
                </a:r>
              </a:p>
            </p:txBody>
          </p:sp>
        </mc:Fallback>
      </mc:AlternateContent>
      <p:sp>
        <p:nvSpPr>
          <p:cNvPr id="14" name="正方形/長方形 13">
            <a:extLst>
              <a:ext uri="{FF2B5EF4-FFF2-40B4-BE49-F238E27FC236}">
                <a16:creationId xmlns:a16="http://schemas.microsoft.com/office/drawing/2014/main" id="{741D096C-40DA-40EB-A6BA-B70DC59EB058}"/>
              </a:ext>
            </a:extLst>
          </p:cNvPr>
          <p:cNvSpPr/>
          <p:nvPr/>
        </p:nvSpPr>
        <p:spPr>
          <a:xfrm>
            <a:off x="2442575" y="4151129"/>
            <a:ext cx="307817" cy="64430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正方形/長方形 14">
            <a:extLst>
              <a:ext uri="{FF2B5EF4-FFF2-40B4-BE49-F238E27FC236}">
                <a16:creationId xmlns:a16="http://schemas.microsoft.com/office/drawing/2014/main" id="{1EE7B736-B35E-45CD-B9FB-62B6C0FD2435}"/>
              </a:ext>
            </a:extLst>
          </p:cNvPr>
          <p:cNvSpPr/>
          <p:nvPr/>
        </p:nvSpPr>
        <p:spPr>
          <a:xfrm>
            <a:off x="2381911" y="3087289"/>
            <a:ext cx="307817" cy="295104"/>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正方形/長方形 16">
            <a:extLst>
              <a:ext uri="{FF2B5EF4-FFF2-40B4-BE49-F238E27FC236}">
                <a16:creationId xmlns:a16="http://schemas.microsoft.com/office/drawing/2014/main" id="{68AA8386-162C-4A03-9110-59048711AF4F}"/>
              </a:ext>
            </a:extLst>
          </p:cNvPr>
          <p:cNvSpPr/>
          <p:nvPr/>
        </p:nvSpPr>
        <p:spPr>
          <a:xfrm>
            <a:off x="2142214" y="3149433"/>
            <a:ext cx="210370" cy="23295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正方形/長方形 17">
            <a:extLst>
              <a:ext uri="{FF2B5EF4-FFF2-40B4-BE49-F238E27FC236}">
                <a16:creationId xmlns:a16="http://schemas.microsoft.com/office/drawing/2014/main" id="{00F047C4-6475-489D-83B2-3ACC28DEA3AB}"/>
              </a:ext>
            </a:extLst>
          </p:cNvPr>
          <p:cNvSpPr/>
          <p:nvPr/>
        </p:nvSpPr>
        <p:spPr>
          <a:xfrm>
            <a:off x="2214715" y="4393786"/>
            <a:ext cx="210370" cy="23295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338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blinds(horizontal)">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par>
                                <p:cTn id="42" presetID="3" presetClass="entr" presetSubtype="10"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blinds(horizontal)">
                                      <p:cBhvr>
                                        <p:cTn id="44" dur="500"/>
                                        <p:tgtEl>
                                          <p:spTgt spid="1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13">
                                            <p:txEl>
                                              <p:pRg st="2" end="2"/>
                                            </p:txEl>
                                          </p:spTgt>
                                        </p:tgtEl>
                                        <p:attrNameLst>
                                          <p:attrName>style.visibility</p:attrName>
                                        </p:attrNameLst>
                                      </p:cBhvr>
                                      <p:to>
                                        <p:strVal val="visible"/>
                                      </p:to>
                                    </p:set>
                                    <p:animEffect transition="in" filter="blinds(horizontal)">
                                      <p:cBhvr>
                                        <p:cTn id="6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P spid="14" grpId="1" animBg="1"/>
      <p:bldP spid="15" grpId="0" animBg="1"/>
      <p:bldP spid="15" grpId="1" animBg="1"/>
      <p:bldP spid="17" grpId="0" animBg="1"/>
      <p:bldP spid="17" grpId="1" animBg="1"/>
      <p:bldP spid="18" grpId="0" animBg="1"/>
      <p:bldP spid="1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fontScale="92500"/>
              </a:bodyPr>
              <a:lstStyle/>
              <a:p>
                <a:pPr marL="0" indent="0" algn="ctr">
                  <a:buNone/>
                </a:pPr>
                <a:r>
                  <a:rPr lang="en-US" sz="1600" b="1" dirty="0">
                    <a:latin typeface="Comic Sans MS" panose="030F0702030302020204" pitchFamily="66" charset="0"/>
                  </a:rPr>
                  <a:t>You need to be able to do hypothesis testing using the normal distribution</a:t>
                </a:r>
                <a:endParaRPr lang="en-US" sz="1600" dirty="0">
                  <a:latin typeface="Comic Sans MS" panose="030F0702030302020204" pitchFamily="66" charset="0"/>
                </a:endParaRP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A company sells fruit juice in cartons. The amount of juice in a carton has a normal distribution with a standard deviation of 3ml.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The company claims that the mean amount of juice per carton,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GB" sz="1400" dirty="0">
                    <a:latin typeface="Comic Sans MS" panose="030F0702030302020204" pitchFamily="66" charset="0"/>
                  </a:rPr>
                  <a:t>, is 60ml. A trading inspector has received complaints that the company is overstating the amount of juice per carton and wishes to investigate this complaint.</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a:t>
                </a:r>
                <a:r>
                  <a:rPr lang="en-GB" sz="1400" dirty="0">
                    <a:latin typeface="Comic Sans MS" panose="030F0702030302020204" pitchFamily="66" charset="0"/>
                  </a:rPr>
                  <a:t>he inspector takes a random sample of 16 cartons and finds that the mean amount of juice per carton is 59.1ml.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Using a 5% significance level, and stating your hypotheses clearly, test whether or not there is sufficient evidence to uphold the complaints.</a:t>
                </a:r>
                <a:endParaRPr lang="en-GB"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162"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p:sp>
        <p:nvSpPr>
          <p:cNvPr id="7" name="テキスト ボックス 6">
            <a:extLst>
              <a:ext uri="{FF2B5EF4-FFF2-40B4-BE49-F238E27FC236}">
                <a16:creationId xmlns:a16="http://schemas.microsoft.com/office/drawing/2014/main" id="{DD4A9999-FD27-4182-99A4-07AE3007A987}"/>
              </a:ext>
            </a:extLst>
          </p:cNvPr>
          <p:cNvSpPr txBox="1"/>
          <p:nvPr/>
        </p:nvSpPr>
        <p:spPr>
          <a:xfrm>
            <a:off x="4305671" y="1438183"/>
            <a:ext cx="2343911" cy="307777"/>
          </a:xfrm>
          <a:prstGeom prst="rect">
            <a:avLst/>
          </a:prstGeom>
          <a:noFill/>
        </p:spPr>
        <p:txBody>
          <a:bodyPr wrap="none" rtlCol="0">
            <a:spAutoFit/>
          </a:bodyPr>
          <a:lstStyle/>
          <a:p>
            <a:r>
              <a:rPr lang="en-US" sz="1400" dirty="0">
                <a:latin typeface="Comic Sans MS" panose="030F0702030302020204" pitchFamily="66" charset="0"/>
              </a:rPr>
              <a:t>1) Write your Hypotheses</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644BCBF-A830-4F97-84F5-353999FE0189}"/>
                  </a:ext>
                </a:extLst>
              </p:cNvPr>
              <p:cNvSpPr txBox="1"/>
              <p:nvPr/>
            </p:nvSpPr>
            <p:spPr>
              <a:xfrm>
                <a:off x="4722130" y="1802168"/>
                <a:ext cx="109517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=60</m:t>
                      </m:r>
                    </m:oMath>
                  </m:oMathPara>
                </a14:m>
                <a:endParaRPr lang="en-GB" sz="1400" dirty="0">
                  <a:latin typeface="Comic Sans MS" panose="030F0702030302020204" pitchFamily="66" charset="0"/>
                </a:endParaRPr>
              </a:p>
            </p:txBody>
          </p:sp>
        </mc:Choice>
        <mc:Fallback xmlns="">
          <p:sp>
            <p:nvSpPr>
              <p:cNvPr id="8" name="テキスト ボックス 7">
                <a:extLst>
                  <a:ext uri="{FF2B5EF4-FFF2-40B4-BE49-F238E27FC236}">
                    <a16:creationId xmlns:a16="http://schemas.microsoft.com/office/drawing/2014/main" id="{3644BCBF-A830-4F97-84F5-353999FE0189}"/>
                  </a:ext>
                </a:extLst>
              </p:cNvPr>
              <p:cNvSpPr txBox="1">
                <a:spLocks noRot="1" noChangeAspect="1" noMove="1" noResize="1" noEditPoints="1" noAdjustHandles="1" noChangeArrowheads="1" noChangeShapeType="1" noTextEdit="1"/>
              </p:cNvSpPr>
              <p:nvPr/>
            </p:nvSpPr>
            <p:spPr>
              <a:xfrm>
                <a:off x="4722130" y="1802168"/>
                <a:ext cx="1095172" cy="307777"/>
              </a:xfrm>
              <a:prstGeom prst="rect">
                <a:avLst/>
              </a:prstGeom>
              <a:blipFill>
                <a:blip r:embed="rId5"/>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13AE1AE2-A2AA-4A1D-9007-417B0399D666}"/>
                  </a:ext>
                </a:extLst>
              </p:cNvPr>
              <p:cNvSpPr txBox="1"/>
              <p:nvPr/>
            </p:nvSpPr>
            <p:spPr>
              <a:xfrm>
                <a:off x="7030766" y="1821769"/>
                <a:ext cx="109100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&lt;60</m:t>
                      </m:r>
                    </m:oMath>
                  </m:oMathPara>
                </a14:m>
                <a:endParaRPr lang="en-GB" sz="1400" dirty="0">
                  <a:latin typeface="Comic Sans MS" panose="030F0702030302020204" pitchFamily="66" charset="0"/>
                </a:endParaRPr>
              </a:p>
            </p:txBody>
          </p:sp>
        </mc:Choice>
        <mc:Fallback xmlns="">
          <p:sp>
            <p:nvSpPr>
              <p:cNvPr id="9" name="テキスト ボックス 8">
                <a:extLst>
                  <a:ext uri="{FF2B5EF4-FFF2-40B4-BE49-F238E27FC236}">
                    <a16:creationId xmlns:a16="http://schemas.microsoft.com/office/drawing/2014/main" id="{13AE1AE2-A2AA-4A1D-9007-417B0399D666}"/>
                  </a:ext>
                </a:extLst>
              </p:cNvPr>
              <p:cNvSpPr txBox="1">
                <a:spLocks noRot="1" noChangeAspect="1" noMove="1" noResize="1" noEditPoints="1" noAdjustHandles="1" noChangeArrowheads="1" noChangeShapeType="1" noTextEdit="1"/>
              </p:cNvSpPr>
              <p:nvPr/>
            </p:nvSpPr>
            <p:spPr>
              <a:xfrm>
                <a:off x="7030766" y="1821769"/>
                <a:ext cx="1091004" cy="307777"/>
              </a:xfrm>
              <a:prstGeom prst="rect">
                <a:avLst/>
              </a:prstGeom>
              <a:blipFill>
                <a:blip r:embed="rId6"/>
                <a:stretch>
                  <a:fillRect b="-4000"/>
                </a:stretch>
              </a:blipFill>
            </p:spPr>
            <p:txBody>
              <a:bodyPr/>
              <a:lstStyle/>
              <a:p>
                <a:r>
                  <a:rPr lang="en-GB">
                    <a:noFill/>
                  </a:rPr>
                  <a:t> </a:t>
                </a:r>
              </a:p>
            </p:txBody>
          </p:sp>
        </mc:Fallback>
      </mc:AlternateContent>
      <p:sp>
        <p:nvSpPr>
          <p:cNvPr id="10" name="テキスト ボックス 9">
            <a:extLst>
              <a:ext uri="{FF2B5EF4-FFF2-40B4-BE49-F238E27FC236}">
                <a16:creationId xmlns:a16="http://schemas.microsoft.com/office/drawing/2014/main" id="{7683E287-3774-4E6F-812C-214CCA51C0E2}"/>
              </a:ext>
            </a:extLst>
          </p:cNvPr>
          <p:cNvSpPr txBox="1"/>
          <p:nvPr/>
        </p:nvSpPr>
        <p:spPr>
          <a:xfrm>
            <a:off x="4293893" y="2132750"/>
            <a:ext cx="1925838" cy="830997"/>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 Remember that the null hypothesis is the default position </a:t>
            </a:r>
            <a:r>
              <a:rPr lang="en-US" sz="1200" dirty="0" err="1">
                <a:solidFill>
                  <a:srgbClr val="FF0000"/>
                </a:solidFill>
                <a:latin typeface="Comic Sans MS" panose="030F0702030302020204" pitchFamily="66" charset="0"/>
                <a:sym typeface="Wingdings" panose="05000000000000000000" pitchFamily="2" charset="2"/>
              </a:rPr>
              <a:t>ie</a:t>
            </a:r>
            <a:r>
              <a:rPr lang="en-US" sz="1200" dirty="0">
                <a:solidFill>
                  <a:srgbClr val="FF0000"/>
                </a:solidFill>
                <a:latin typeface="Comic Sans MS" panose="030F0702030302020204" pitchFamily="66" charset="0"/>
                <a:sym typeface="Wingdings" panose="05000000000000000000" pitchFamily="2" charset="2"/>
              </a:rPr>
              <a:t>) Nothing has changed</a:t>
            </a:r>
            <a:endParaRPr lang="en-GB" sz="12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F037E1D1-EA25-4A32-BB59-1F9F7877787B}"/>
              </a:ext>
            </a:extLst>
          </p:cNvPr>
          <p:cNvSpPr txBox="1"/>
          <p:nvPr/>
        </p:nvSpPr>
        <p:spPr>
          <a:xfrm>
            <a:off x="6457674" y="2141805"/>
            <a:ext cx="2469046" cy="120032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 The alternative hypothesis is where we consider the statement in the question. In this case, the claim is that the mean is lower than the company is saying</a:t>
            </a:r>
            <a:endParaRPr lang="en-GB" sz="1200" dirty="0">
              <a:solidFill>
                <a:srgbClr val="FF0000"/>
              </a:solidFill>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27FF3183-D82B-431B-A844-416A2169B13C}"/>
              </a:ext>
            </a:extLst>
          </p:cNvPr>
          <p:cNvSpPr txBox="1"/>
          <p:nvPr/>
        </p:nvSpPr>
        <p:spPr>
          <a:xfrm>
            <a:off x="4332831" y="3484266"/>
            <a:ext cx="4811169" cy="523220"/>
          </a:xfrm>
          <a:prstGeom prst="rect">
            <a:avLst/>
          </a:prstGeom>
          <a:noFill/>
        </p:spPr>
        <p:txBody>
          <a:bodyPr wrap="square" rtlCol="0">
            <a:spAutoFit/>
          </a:bodyPr>
          <a:lstStyle/>
          <a:p>
            <a:r>
              <a:rPr lang="en-US" sz="1400" dirty="0">
                <a:latin typeface="Comic Sans MS" panose="030F0702030302020204" pitchFamily="66" charset="0"/>
              </a:rPr>
              <a:t>2) Convert the population distribution to the sample distribution</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1E845DF-7E6B-436E-AFAB-B12C2B595B65}"/>
                  </a:ext>
                </a:extLst>
              </p:cNvPr>
              <p:cNvSpPr txBox="1"/>
              <p:nvPr/>
            </p:nvSpPr>
            <p:spPr>
              <a:xfrm>
                <a:off x="5056360" y="4667060"/>
                <a:ext cx="116839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(60,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3</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13" name="テキスト ボックス 12">
                <a:extLst>
                  <a:ext uri="{FF2B5EF4-FFF2-40B4-BE49-F238E27FC236}">
                    <a16:creationId xmlns:a16="http://schemas.microsoft.com/office/drawing/2014/main" id="{F1E845DF-7E6B-436E-AFAB-B12C2B595B65}"/>
                  </a:ext>
                </a:extLst>
              </p:cNvPr>
              <p:cNvSpPr txBox="1">
                <a:spLocks noRot="1" noChangeAspect="1" noMove="1" noResize="1" noEditPoints="1" noAdjustHandles="1" noChangeArrowheads="1" noChangeShapeType="1" noTextEdit="1"/>
              </p:cNvSpPr>
              <p:nvPr/>
            </p:nvSpPr>
            <p:spPr>
              <a:xfrm>
                <a:off x="5056360" y="4667060"/>
                <a:ext cx="1168397" cy="246221"/>
              </a:xfrm>
              <a:prstGeom prst="rect">
                <a:avLst/>
              </a:prstGeom>
              <a:blipFill>
                <a:blip r:embed="rId7"/>
                <a:stretch>
                  <a:fillRect l="-3125" t="-2500" r="-5729" b="-3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5DBD6AD5-99D1-41C4-8D05-BC5C7D75A87E}"/>
                  </a:ext>
                </a:extLst>
              </p:cNvPr>
              <p:cNvSpPr txBox="1"/>
              <p:nvPr/>
            </p:nvSpPr>
            <p:spPr>
              <a:xfrm>
                <a:off x="6839893" y="4495045"/>
                <a:ext cx="1286826"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𝑋</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60,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3</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16</m:t>
                              </m:r>
                            </m:den>
                          </m:f>
                        </m:e>
                      </m:d>
                    </m:oMath>
                  </m:oMathPara>
                </a14:m>
                <a:endParaRPr lang="en-GB" sz="1600" dirty="0"/>
              </a:p>
            </p:txBody>
          </p:sp>
        </mc:Choice>
        <mc:Fallback xmlns="">
          <p:sp>
            <p:nvSpPr>
              <p:cNvPr id="14" name="テキスト ボックス 13">
                <a:extLst>
                  <a:ext uri="{FF2B5EF4-FFF2-40B4-BE49-F238E27FC236}">
                    <a16:creationId xmlns:a16="http://schemas.microsoft.com/office/drawing/2014/main" id="{5DBD6AD5-99D1-41C4-8D05-BC5C7D75A87E}"/>
                  </a:ext>
                </a:extLst>
              </p:cNvPr>
              <p:cNvSpPr txBox="1">
                <a:spLocks noRot="1" noChangeAspect="1" noMove="1" noResize="1" noEditPoints="1" noAdjustHandles="1" noChangeArrowheads="1" noChangeShapeType="1" noTextEdit="1"/>
              </p:cNvSpPr>
              <p:nvPr/>
            </p:nvSpPr>
            <p:spPr>
              <a:xfrm>
                <a:off x="6839893" y="4495045"/>
                <a:ext cx="1286826" cy="558230"/>
              </a:xfrm>
              <a:prstGeom prst="rect">
                <a:avLst/>
              </a:prstGeom>
              <a:blipFill>
                <a:blip r:embed="rId8"/>
                <a:stretch>
                  <a:fillRect b="-1087"/>
                </a:stretch>
              </a:blipFill>
            </p:spPr>
            <p:txBody>
              <a:bodyPr/>
              <a:lstStyle/>
              <a:p>
                <a:r>
                  <a:rPr lang="en-GB">
                    <a:noFill/>
                  </a:rPr>
                  <a:t> </a:t>
                </a:r>
              </a:p>
            </p:txBody>
          </p:sp>
        </mc:Fallback>
      </mc:AlternateContent>
      <p:cxnSp>
        <p:nvCxnSpPr>
          <p:cNvPr id="16" name="直線矢印コネクタ 15">
            <a:extLst>
              <a:ext uri="{FF2B5EF4-FFF2-40B4-BE49-F238E27FC236}">
                <a16:creationId xmlns:a16="http://schemas.microsoft.com/office/drawing/2014/main" id="{1FFD4672-16F1-4010-81EE-200F207C317F}"/>
              </a:ext>
            </a:extLst>
          </p:cNvPr>
          <p:cNvCxnSpPr/>
          <p:nvPr/>
        </p:nvCxnSpPr>
        <p:spPr>
          <a:xfrm>
            <a:off x="6301213" y="4789282"/>
            <a:ext cx="46172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DC807C2-E313-4978-990D-BD069C5080C2}"/>
              </a:ext>
            </a:extLst>
          </p:cNvPr>
          <p:cNvSpPr txBox="1"/>
          <p:nvPr/>
        </p:nvSpPr>
        <p:spPr>
          <a:xfrm>
            <a:off x="6919401" y="3997764"/>
            <a:ext cx="10567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Sample distribution</a:t>
            </a:r>
            <a:endParaRPr lang="en-GB" sz="1200" dirty="0">
              <a:solidFill>
                <a:srgbClr val="FF0000"/>
              </a:solidFill>
              <a:latin typeface="Comic Sans MS" panose="030F0702030302020204" pitchFamily="66" charset="0"/>
            </a:endParaRPr>
          </a:p>
        </p:txBody>
      </p:sp>
      <p:sp>
        <p:nvSpPr>
          <p:cNvPr id="18" name="テキスト ボックス 17">
            <a:extLst>
              <a:ext uri="{FF2B5EF4-FFF2-40B4-BE49-F238E27FC236}">
                <a16:creationId xmlns:a16="http://schemas.microsoft.com/office/drawing/2014/main" id="{2F12D35E-C2D2-4467-A809-F3A10899DCCB}"/>
              </a:ext>
            </a:extLst>
          </p:cNvPr>
          <p:cNvSpPr txBox="1"/>
          <p:nvPr/>
        </p:nvSpPr>
        <p:spPr>
          <a:xfrm>
            <a:off x="5090601" y="3979657"/>
            <a:ext cx="10567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Population distribution</a:t>
            </a:r>
            <a:endParaRPr lang="en-GB" sz="1200" dirty="0">
              <a:solidFill>
                <a:srgbClr val="FF0000"/>
              </a:solidFill>
              <a:latin typeface="Comic Sans MS" panose="030F0702030302020204" pitchFamily="66" charset="0"/>
            </a:endParaRPr>
          </a:p>
        </p:txBody>
      </p:sp>
      <p:sp>
        <p:nvSpPr>
          <p:cNvPr id="21" name="テキスト ボックス 20">
            <a:extLst>
              <a:ext uri="{FF2B5EF4-FFF2-40B4-BE49-F238E27FC236}">
                <a16:creationId xmlns:a16="http://schemas.microsoft.com/office/drawing/2014/main" id="{FC48A4A1-0693-4690-A754-6D21A0C5A375}"/>
              </a:ext>
            </a:extLst>
          </p:cNvPr>
          <p:cNvSpPr txBox="1"/>
          <p:nvPr/>
        </p:nvSpPr>
        <p:spPr>
          <a:xfrm>
            <a:off x="4332831" y="538549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probability that a random sample of 16 gives a mean equal to or lower than 59.1…</a:t>
            </a:r>
            <a:endParaRPr lang="en-GB" sz="1400" dirty="0">
              <a:latin typeface="Comic Sans MS" panose="030F0702030302020204" pitchFamily="66" charset="0"/>
            </a:endParaRPr>
          </a:p>
        </p:txBody>
      </p:sp>
    </p:spTree>
    <p:extLst>
      <p:ext uri="{BB962C8B-B14F-4D97-AF65-F5344CB8AC3E}">
        <p14:creationId xmlns:p14="http://schemas.microsoft.com/office/powerpoint/2010/main" val="27264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linds(horizontal)">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linds(horizontal)">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7" grpId="0"/>
      <p:bldP spid="18" grpId="0"/>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フリーフォーム: 図形 40">
            <a:extLst>
              <a:ext uri="{FF2B5EF4-FFF2-40B4-BE49-F238E27FC236}">
                <a16:creationId xmlns:a16="http://schemas.microsoft.com/office/drawing/2014/main" id="{EEC03A0F-5CAD-4322-A78C-DCCA24DAE7CC}"/>
              </a:ext>
            </a:extLst>
          </p:cNvPr>
          <p:cNvSpPr/>
          <p:nvPr/>
        </p:nvSpPr>
        <p:spPr>
          <a:xfrm>
            <a:off x="5620983" y="4390099"/>
            <a:ext cx="673100" cy="473075"/>
          </a:xfrm>
          <a:custGeom>
            <a:avLst/>
            <a:gdLst>
              <a:gd name="connsiteX0" fmla="*/ 673100 w 673100"/>
              <a:gd name="connsiteY0" fmla="*/ 466725 h 473075"/>
              <a:gd name="connsiteX1" fmla="*/ 673100 w 673100"/>
              <a:gd name="connsiteY1" fmla="*/ 0 h 473075"/>
              <a:gd name="connsiteX2" fmla="*/ 584200 w 673100"/>
              <a:gd name="connsiteY2" fmla="*/ 193675 h 473075"/>
              <a:gd name="connsiteX3" fmla="*/ 444500 w 673100"/>
              <a:gd name="connsiteY3" fmla="*/ 320675 h 473075"/>
              <a:gd name="connsiteX4" fmla="*/ 292100 w 673100"/>
              <a:gd name="connsiteY4" fmla="*/ 361950 h 473075"/>
              <a:gd name="connsiteX5" fmla="*/ 95250 w 673100"/>
              <a:gd name="connsiteY5" fmla="*/ 415925 h 473075"/>
              <a:gd name="connsiteX6" fmla="*/ 0 w 673100"/>
              <a:gd name="connsiteY6" fmla="*/ 434975 h 473075"/>
              <a:gd name="connsiteX7" fmla="*/ 0 w 673100"/>
              <a:gd name="connsiteY7" fmla="*/ 473075 h 473075"/>
              <a:gd name="connsiteX8" fmla="*/ 673100 w 673100"/>
              <a:gd name="connsiteY8" fmla="*/ 466725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473075">
                <a:moveTo>
                  <a:pt x="673100" y="466725"/>
                </a:moveTo>
                <a:lnTo>
                  <a:pt x="673100" y="0"/>
                </a:lnTo>
                <a:lnTo>
                  <a:pt x="584200" y="193675"/>
                </a:lnTo>
                <a:lnTo>
                  <a:pt x="444500" y="320675"/>
                </a:lnTo>
                <a:lnTo>
                  <a:pt x="292100" y="361950"/>
                </a:lnTo>
                <a:lnTo>
                  <a:pt x="95250" y="415925"/>
                </a:lnTo>
                <a:lnTo>
                  <a:pt x="0" y="434975"/>
                </a:lnTo>
                <a:lnTo>
                  <a:pt x="0" y="473075"/>
                </a:lnTo>
                <a:lnTo>
                  <a:pt x="673100" y="466725"/>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fontScale="92500"/>
              </a:bodyPr>
              <a:lstStyle/>
              <a:p>
                <a:pPr marL="0" indent="0" algn="ctr">
                  <a:buNone/>
                </a:pPr>
                <a:r>
                  <a:rPr lang="en-US" sz="1600" b="1" dirty="0">
                    <a:latin typeface="Comic Sans MS" panose="030F0702030302020204" pitchFamily="66" charset="0"/>
                  </a:rPr>
                  <a:t>You need to be able to do hypothesis testing using the normal distribution</a:t>
                </a:r>
                <a:endParaRPr lang="en-US" sz="1600" dirty="0">
                  <a:latin typeface="Comic Sans MS" panose="030F0702030302020204" pitchFamily="66" charset="0"/>
                </a:endParaRP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A company sells fruit juice in cartons. The amount of juice in a carton has a normal distribution with a standard deviation of 3ml.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The company claims that the mean amount of juice per carton,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GB" sz="1400" dirty="0">
                    <a:latin typeface="Comic Sans MS" panose="030F0702030302020204" pitchFamily="66" charset="0"/>
                  </a:rPr>
                  <a:t>, is 60ml. A trading inspector has received complaints that the company is overstating the amount of juice per carton and wishes to investigate this complaint.</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a:t>
                </a:r>
                <a:r>
                  <a:rPr lang="en-GB" sz="1400" dirty="0">
                    <a:latin typeface="Comic Sans MS" panose="030F0702030302020204" pitchFamily="66" charset="0"/>
                  </a:rPr>
                  <a:t>he inspector takes a random sample of 16 cartons and finds that the mean amount of juice per carton is 59.1ml.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Using a 5% significance level, and stating your hypotheses clearly, test whether or not there is sufficient evidence to uphold the complaints.</a:t>
                </a:r>
                <a:endParaRPr lang="en-GB"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162"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A374E4D-E2AF-4DDA-9538-237CFB007846}"/>
                  </a:ext>
                </a:extLst>
              </p:cNvPr>
              <p:cNvSpPr txBox="1"/>
              <p:nvPr/>
            </p:nvSpPr>
            <p:spPr>
              <a:xfrm>
                <a:off x="5272546" y="1420428"/>
                <a:ext cx="109517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=60</m:t>
                      </m:r>
                    </m:oMath>
                  </m:oMathPara>
                </a14:m>
                <a:endParaRPr lang="en-GB" sz="1400" dirty="0">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7A374E4D-E2AF-4DDA-9538-237CFB007846}"/>
                  </a:ext>
                </a:extLst>
              </p:cNvPr>
              <p:cNvSpPr txBox="1">
                <a:spLocks noRot="1" noChangeAspect="1" noMove="1" noResize="1" noEditPoints="1" noAdjustHandles="1" noChangeArrowheads="1" noChangeShapeType="1" noTextEdit="1"/>
              </p:cNvSpPr>
              <p:nvPr/>
            </p:nvSpPr>
            <p:spPr>
              <a:xfrm>
                <a:off x="5272546" y="1420428"/>
                <a:ext cx="1095172" cy="307777"/>
              </a:xfrm>
              <a:prstGeom prst="rect">
                <a:avLst/>
              </a:prstGeom>
              <a:blipFill>
                <a:blip r:embed="rId5"/>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26EFBC43-7D32-4FC4-B9AB-E6D123DB929F}"/>
                  </a:ext>
                </a:extLst>
              </p:cNvPr>
              <p:cNvSpPr txBox="1"/>
              <p:nvPr/>
            </p:nvSpPr>
            <p:spPr>
              <a:xfrm>
                <a:off x="5272988" y="1777381"/>
                <a:ext cx="109100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&lt;60</m:t>
                      </m:r>
                    </m:oMath>
                  </m:oMathPara>
                </a14:m>
                <a:endParaRPr lang="en-GB" sz="1400" dirty="0">
                  <a:latin typeface="Comic Sans MS" panose="030F0702030302020204" pitchFamily="66" charset="0"/>
                </a:endParaRPr>
              </a:p>
            </p:txBody>
          </p:sp>
        </mc:Choice>
        <mc:Fallback xmlns="">
          <p:sp>
            <p:nvSpPr>
              <p:cNvPr id="20" name="テキスト ボックス 19">
                <a:extLst>
                  <a:ext uri="{FF2B5EF4-FFF2-40B4-BE49-F238E27FC236}">
                    <a16:creationId xmlns:a16="http://schemas.microsoft.com/office/drawing/2014/main" id="{26EFBC43-7D32-4FC4-B9AB-E6D123DB929F}"/>
                  </a:ext>
                </a:extLst>
              </p:cNvPr>
              <p:cNvSpPr txBox="1">
                <a:spLocks noRot="1" noChangeAspect="1" noMove="1" noResize="1" noEditPoints="1" noAdjustHandles="1" noChangeArrowheads="1" noChangeShapeType="1" noTextEdit="1"/>
              </p:cNvSpPr>
              <p:nvPr/>
            </p:nvSpPr>
            <p:spPr>
              <a:xfrm>
                <a:off x="5272988" y="1777381"/>
                <a:ext cx="1091004" cy="307777"/>
              </a:xfrm>
              <a:prstGeom prst="rect">
                <a:avLst/>
              </a:prstGeom>
              <a:blipFill>
                <a:blip r:embed="rId6"/>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4C5330D2-C3C7-4314-9D40-CE0FA6331578}"/>
                  </a:ext>
                </a:extLst>
              </p:cNvPr>
              <p:cNvSpPr txBox="1"/>
              <p:nvPr/>
            </p:nvSpPr>
            <p:spPr>
              <a:xfrm>
                <a:off x="6635707" y="1432248"/>
                <a:ext cx="1286826"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𝑋</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60,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3</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16</m:t>
                              </m:r>
                            </m:den>
                          </m:f>
                        </m:e>
                      </m:d>
                    </m:oMath>
                  </m:oMathPara>
                </a14:m>
                <a:endParaRPr lang="en-GB" sz="1600" dirty="0"/>
              </a:p>
            </p:txBody>
          </p:sp>
        </mc:Choice>
        <mc:Fallback xmlns="">
          <p:sp>
            <p:nvSpPr>
              <p:cNvPr id="22" name="テキスト ボックス 21">
                <a:extLst>
                  <a:ext uri="{FF2B5EF4-FFF2-40B4-BE49-F238E27FC236}">
                    <a16:creationId xmlns:a16="http://schemas.microsoft.com/office/drawing/2014/main" id="{4C5330D2-C3C7-4314-9D40-CE0FA6331578}"/>
                  </a:ext>
                </a:extLst>
              </p:cNvPr>
              <p:cNvSpPr txBox="1">
                <a:spLocks noRot="1" noChangeAspect="1" noMove="1" noResize="1" noEditPoints="1" noAdjustHandles="1" noChangeArrowheads="1" noChangeShapeType="1" noTextEdit="1"/>
              </p:cNvSpPr>
              <p:nvPr/>
            </p:nvSpPr>
            <p:spPr>
              <a:xfrm>
                <a:off x="6635707" y="1432248"/>
                <a:ext cx="1286826" cy="558230"/>
              </a:xfrm>
              <a:prstGeom prst="rect">
                <a:avLst/>
              </a:prstGeom>
              <a:blipFill>
                <a:blip r:embed="rId7"/>
                <a:stretch>
                  <a:fillRect/>
                </a:stretch>
              </a:blipFill>
            </p:spPr>
            <p:txBody>
              <a:bodyPr/>
              <a:lstStyle/>
              <a:p>
                <a:r>
                  <a:rPr lang="en-GB">
                    <a:noFill/>
                  </a:rPr>
                  <a:t> </a:t>
                </a:r>
              </a:p>
            </p:txBody>
          </p:sp>
        </mc:Fallback>
      </mc:AlternateContent>
      <p:sp>
        <p:nvSpPr>
          <p:cNvPr id="23" name="テキスト ボックス 22">
            <a:extLst>
              <a:ext uri="{FF2B5EF4-FFF2-40B4-BE49-F238E27FC236}">
                <a16:creationId xmlns:a16="http://schemas.microsoft.com/office/drawing/2014/main" id="{F6AE669D-5C57-40DF-8B70-94AB4B3562A4}"/>
              </a:ext>
            </a:extLst>
          </p:cNvPr>
          <p:cNvSpPr txBox="1"/>
          <p:nvPr/>
        </p:nvSpPr>
        <p:spPr>
          <a:xfrm>
            <a:off x="4332831" y="2216165"/>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probability that a random sample of 16 gives a mean equal to or lower than 59.1…</a:t>
            </a:r>
            <a:endParaRPr lang="en-GB" sz="1400" dirty="0">
              <a:latin typeface="Comic Sans MS" panose="030F0702030302020204" pitchFamily="66" charset="0"/>
            </a:endParaRPr>
          </a:p>
        </p:txBody>
      </p:sp>
      <p:grpSp>
        <p:nvGrpSpPr>
          <p:cNvPr id="25" name="グループ化 24">
            <a:extLst>
              <a:ext uri="{FF2B5EF4-FFF2-40B4-BE49-F238E27FC236}">
                <a16:creationId xmlns:a16="http://schemas.microsoft.com/office/drawing/2014/main" id="{2A8F4747-B8BF-4A10-9DC2-E8C3C9602878}"/>
              </a:ext>
            </a:extLst>
          </p:cNvPr>
          <p:cNvGrpSpPr/>
          <p:nvPr/>
        </p:nvGrpSpPr>
        <p:grpSpPr>
          <a:xfrm>
            <a:off x="5311843" y="3048165"/>
            <a:ext cx="2314772" cy="2087293"/>
            <a:chOff x="4499342" y="1196752"/>
            <a:chExt cx="4321250" cy="3985257"/>
          </a:xfrm>
        </p:grpSpPr>
        <p:cxnSp>
          <p:nvCxnSpPr>
            <p:cNvPr id="26" name="直線矢印コネクタ 25">
              <a:extLst>
                <a:ext uri="{FF2B5EF4-FFF2-40B4-BE49-F238E27FC236}">
                  <a16:creationId xmlns:a16="http://schemas.microsoft.com/office/drawing/2014/main" id="{D9FA895F-A115-40FA-812E-277014424F45}"/>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7780044-E41E-49FA-AD03-E712E0E5A7E2}"/>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971B3FA-D19F-4A3D-B17B-375E962DFDF1}"/>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29" name="テキスト ボックス 28">
              <a:extLst>
                <a:ext uri="{FF2B5EF4-FFF2-40B4-BE49-F238E27FC236}">
                  <a16:creationId xmlns:a16="http://schemas.microsoft.com/office/drawing/2014/main" id="{EABD961B-64EE-40E7-B4AC-1CB64C025161}"/>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0" name="グループ化 29">
              <a:extLst>
                <a:ext uri="{FF2B5EF4-FFF2-40B4-BE49-F238E27FC236}">
                  <a16:creationId xmlns:a16="http://schemas.microsoft.com/office/drawing/2014/main" id="{21F828CA-F7EC-468A-926D-97103AA4A681}"/>
                </a:ext>
              </a:extLst>
            </p:cNvPr>
            <p:cNvGrpSpPr/>
            <p:nvPr/>
          </p:nvGrpSpPr>
          <p:grpSpPr>
            <a:xfrm>
              <a:off x="5058300" y="1628800"/>
              <a:ext cx="3637208" cy="2973657"/>
              <a:chOff x="5004048" y="1412776"/>
              <a:chExt cx="3637208" cy="2973657"/>
            </a:xfrm>
          </p:grpSpPr>
          <p:sp>
            <p:nvSpPr>
              <p:cNvPr id="31" name="Freeform 22">
                <a:extLst>
                  <a:ext uri="{FF2B5EF4-FFF2-40B4-BE49-F238E27FC236}">
                    <a16:creationId xmlns:a16="http://schemas.microsoft.com/office/drawing/2014/main" id="{875151DA-F69E-4241-8A4F-F76F005103FB}"/>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22">
                <a:extLst>
                  <a:ext uri="{FF2B5EF4-FFF2-40B4-BE49-F238E27FC236}">
                    <a16:creationId xmlns:a16="http://schemas.microsoft.com/office/drawing/2014/main" id="{55D533FE-AF34-48BC-919F-0B43E2AC1D92}"/>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35" name="直線矢印コネクタ 34">
            <a:extLst>
              <a:ext uri="{FF2B5EF4-FFF2-40B4-BE49-F238E27FC236}">
                <a16:creationId xmlns:a16="http://schemas.microsoft.com/office/drawing/2014/main" id="{A841008B-D337-4FD0-B8F8-488CB7044E63}"/>
              </a:ext>
            </a:extLst>
          </p:cNvPr>
          <p:cNvCxnSpPr>
            <a:cxnSpLocks/>
          </p:cNvCxnSpPr>
          <p:nvPr/>
        </p:nvCxnSpPr>
        <p:spPr>
          <a:xfrm flipV="1">
            <a:off x="6585102" y="3274452"/>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97A033C9-AB52-4436-99ED-DD92EF581544}"/>
                  </a:ext>
                </a:extLst>
              </p:cNvPr>
              <p:cNvSpPr txBox="1"/>
              <p:nvPr/>
            </p:nvSpPr>
            <p:spPr>
              <a:xfrm>
                <a:off x="6483389" y="4848513"/>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60</m:t>
                      </m:r>
                    </m:oMath>
                  </m:oMathPara>
                </a14:m>
                <a:endParaRPr lang="en-GB" sz="1100" dirty="0">
                  <a:solidFill>
                    <a:srgbClr val="0000FF"/>
                  </a:solidFill>
                  <a:latin typeface="Comic Sans MS" panose="030F0702030302020204" pitchFamily="66" charset="0"/>
                </a:endParaRPr>
              </a:p>
            </p:txBody>
          </p:sp>
        </mc:Choice>
        <mc:Fallback xmlns="">
          <p:sp>
            <p:nvSpPr>
              <p:cNvPr id="36" name="テキスト ボックス 35">
                <a:extLst>
                  <a:ext uri="{FF2B5EF4-FFF2-40B4-BE49-F238E27FC236}">
                    <a16:creationId xmlns:a16="http://schemas.microsoft.com/office/drawing/2014/main" id="{97A033C9-AB52-4436-99ED-DD92EF581544}"/>
                  </a:ext>
                </a:extLst>
              </p:cNvPr>
              <p:cNvSpPr txBox="1">
                <a:spLocks noRot="1" noChangeAspect="1" noMove="1" noResize="1" noEditPoints="1" noAdjustHandles="1" noChangeArrowheads="1" noChangeShapeType="1" noTextEdit="1"/>
              </p:cNvSpPr>
              <p:nvPr/>
            </p:nvSpPr>
            <p:spPr>
              <a:xfrm>
                <a:off x="6483389" y="4848513"/>
                <a:ext cx="275514" cy="261610"/>
              </a:xfrm>
              <a:prstGeom prst="rect">
                <a:avLst/>
              </a:prstGeom>
              <a:blipFill>
                <a:blip r:embed="rId8"/>
                <a:stretch>
                  <a:fillRect l="-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CDA15E58-F703-4CBB-B142-F26777E134B2}"/>
                  </a:ext>
                </a:extLst>
              </p:cNvPr>
              <p:cNvSpPr txBox="1"/>
              <p:nvPr/>
            </p:nvSpPr>
            <p:spPr>
              <a:xfrm>
                <a:off x="6914670" y="2998434"/>
                <a:ext cx="1337097" cy="5997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ea typeface="Cambria Math" panose="02040503050406030204" pitchFamily="18" charset="0"/>
                            </a:rPr>
                          </m:ctrlPr>
                        </m:accPr>
                        <m:e>
                          <m:r>
                            <a:rPr lang="en-US" sz="1400" b="0" i="1" smtClean="0">
                              <a:latin typeface="Cambria Math" panose="02040503050406030204" pitchFamily="18" charset="0"/>
                              <a:ea typeface="Cambria Math" panose="02040503050406030204" pitchFamily="18" charset="0"/>
                            </a:rPr>
                            <m:t>𝑋</m:t>
                          </m:r>
                        </m:e>
                      </m:acc>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𝑁</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60,</m:t>
                          </m:r>
                          <m:f>
                            <m:fPr>
                              <m:ctrlPr>
                                <a:rPr lang="en-US" sz="1400" b="0" i="1" smtClean="0">
                                  <a:latin typeface="Cambria Math" panose="02040503050406030204" pitchFamily="18" charset="0"/>
                                  <a:ea typeface="Cambria Math" panose="02040503050406030204" pitchFamily="18" charset="0"/>
                                </a:rPr>
                              </m:ctrlPr>
                            </m:fPr>
                            <m:num>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num>
                            <m:den>
                              <m:r>
                                <a:rPr lang="en-US" sz="1400" b="0" i="1" smtClean="0">
                                  <a:latin typeface="Cambria Math" panose="02040503050406030204" pitchFamily="18" charset="0"/>
                                  <a:ea typeface="Cambria Math" panose="02040503050406030204" pitchFamily="18" charset="0"/>
                                </a:rPr>
                                <m:t>16</m:t>
                              </m:r>
                            </m:den>
                          </m:f>
                        </m:e>
                      </m:d>
                    </m:oMath>
                  </m:oMathPara>
                </a14:m>
                <a:endParaRPr lang="en-GB" sz="1400" dirty="0"/>
              </a:p>
            </p:txBody>
          </p:sp>
        </mc:Choice>
        <mc:Fallback xmlns="">
          <p:sp>
            <p:nvSpPr>
              <p:cNvPr id="37" name="テキスト ボックス 36">
                <a:extLst>
                  <a:ext uri="{FF2B5EF4-FFF2-40B4-BE49-F238E27FC236}">
                    <a16:creationId xmlns:a16="http://schemas.microsoft.com/office/drawing/2014/main" id="{CDA15E58-F703-4CBB-B142-F26777E134B2}"/>
                  </a:ext>
                </a:extLst>
              </p:cNvPr>
              <p:cNvSpPr txBox="1">
                <a:spLocks noRot="1" noChangeAspect="1" noMove="1" noResize="1" noEditPoints="1" noAdjustHandles="1" noChangeArrowheads="1" noChangeShapeType="1" noTextEdit="1"/>
              </p:cNvSpPr>
              <p:nvPr/>
            </p:nvSpPr>
            <p:spPr>
              <a:xfrm>
                <a:off x="6914670" y="2998434"/>
                <a:ext cx="1337097" cy="599780"/>
              </a:xfrm>
              <a:prstGeom prst="rect">
                <a:avLst/>
              </a:prstGeom>
              <a:blipFill>
                <a:blip r:embed="rId9"/>
                <a:stretch>
                  <a:fillRect/>
                </a:stretch>
              </a:blipFill>
            </p:spPr>
            <p:txBody>
              <a:bodyPr/>
              <a:lstStyle/>
              <a:p>
                <a:r>
                  <a:rPr lang="en-GB">
                    <a:noFill/>
                  </a:rPr>
                  <a:t> </a:t>
                </a:r>
              </a:p>
            </p:txBody>
          </p:sp>
        </mc:Fallback>
      </mc:AlternateContent>
      <p:cxnSp>
        <p:nvCxnSpPr>
          <p:cNvPr id="38" name="直線矢印コネクタ 37">
            <a:extLst>
              <a:ext uri="{FF2B5EF4-FFF2-40B4-BE49-F238E27FC236}">
                <a16:creationId xmlns:a16="http://schemas.microsoft.com/office/drawing/2014/main" id="{6E19FE13-0E99-4FC5-A205-6CF6FEF7BDA1}"/>
              </a:ext>
            </a:extLst>
          </p:cNvPr>
          <p:cNvCxnSpPr>
            <a:cxnSpLocks/>
          </p:cNvCxnSpPr>
          <p:nvPr/>
        </p:nvCxnSpPr>
        <p:spPr>
          <a:xfrm flipV="1">
            <a:off x="6297134" y="4403323"/>
            <a:ext cx="0" cy="448492"/>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7A0D1A26-F35B-4CCA-95CE-B13E8988BE0F}"/>
                  </a:ext>
                </a:extLst>
              </p:cNvPr>
              <p:cNvSpPr txBox="1"/>
              <p:nvPr/>
            </p:nvSpPr>
            <p:spPr>
              <a:xfrm>
                <a:off x="6167484" y="4848514"/>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59.1</m:t>
                      </m:r>
                    </m:oMath>
                  </m:oMathPara>
                </a14:m>
                <a:endParaRPr lang="en-GB" sz="1100" dirty="0">
                  <a:solidFill>
                    <a:srgbClr val="0000FF"/>
                  </a:solidFill>
                  <a:latin typeface="Comic Sans MS" panose="030F0702030302020204" pitchFamily="66" charset="0"/>
                </a:endParaRPr>
              </a:p>
            </p:txBody>
          </p:sp>
        </mc:Choice>
        <mc:Fallback xmlns="">
          <p:sp>
            <p:nvSpPr>
              <p:cNvPr id="39" name="テキスト ボックス 38">
                <a:extLst>
                  <a:ext uri="{FF2B5EF4-FFF2-40B4-BE49-F238E27FC236}">
                    <a16:creationId xmlns:a16="http://schemas.microsoft.com/office/drawing/2014/main" id="{7A0D1A26-F35B-4CCA-95CE-B13E8988BE0F}"/>
                  </a:ext>
                </a:extLst>
              </p:cNvPr>
              <p:cNvSpPr txBox="1">
                <a:spLocks noRot="1" noChangeAspect="1" noMove="1" noResize="1" noEditPoints="1" noAdjustHandles="1" noChangeArrowheads="1" noChangeShapeType="1" noTextEdit="1"/>
              </p:cNvSpPr>
              <p:nvPr/>
            </p:nvSpPr>
            <p:spPr>
              <a:xfrm>
                <a:off x="6167484" y="4848514"/>
                <a:ext cx="275514" cy="261610"/>
              </a:xfrm>
              <a:prstGeom prst="rect">
                <a:avLst/>
              </a:prstGeom>
              <a:blipFill>
                <a:blip r:embed="rId10"/>
                <a:stretch>
                  <a:fillRect l="-24444" r="-8889"/>
                </a:stretch>
              </a:blipFill>
            </p:spPr>
            <p:txBody>
              <a:bodyPr/>
              <a:lstStyle/>
              <a:p>
                <a:r>
                  <a:rPr lang="en-GB">
                    <a:noFill/>
                  </a:rPr>
                  <a:t> </a:t>
                </a:r>
              </a:p>
            </p:txBody>
          </p:sp>
        </mc:Fallback>
      </mc:AlternateContent>
      <p:sp>
        <p:nvSpPr>
          <p:cNvPr id="40" name="テキスト ボックス 39">
            <a:extLst>
              <a:ext uri="{FF2B5EF4-FFF2-40B4-BE49-F238E27FC236}">
                <a16:creationId xmlns:a16="http://schemas.microsoft.com/office/drawing/2014/main" id="{8F35472F-9723-44BA-AB11-CEB80AF57B8F}"/>
              </a:ext>
            </a:extLst>
          </p:cNvPr>
          <p:cNvSpPr txBox="1"/>
          <p:nvPr/>
        </p:nvSpPr>
        <p:spPr>
          <a:xfrm>
            <a:off x="5576402" y="4315732"/>
            <a:ext cx="569091"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317F4504-C35B-4162-9363-023F5ED9B4D7}"/>
                  </a:ext>
                </a:extLst>
              </p:cNvPr>
              <p:cNvSpPr txBox="1"/>
              <p:nvPr/>
            </p:nvSpPr>
            <p:spPr>
              <a:xfrm>
                <a:off x="7154367" y="3673136"/>
                <a:ext cx="7605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=60</m:t>
                      </m:r>
                    </m:oMath>
                  </m:oMathPara>
                </a14:m>
                <a:endParaRPr lang="en-GB" sz="1400" dirty="0"/>
              </a:p>
            </p:txBody>
          </p:sp>
        </mc:Choice>
        <mc:Fallback xmlns="">
          <p:sp>
            <p:nvSpPr>
              <p:cNvPr id="42" name="テキスト ボックス 41">
                <a:extLst>
                  <a:ext uri="{FF2B5EF4-FFF2-40B4-BE49-F238E27FC236}">
                    <a16:creationId xmlns:a16="http://schemas.microsoft.com/office/drawing/2014/main" id="{317F4504-C35B-4162-9363-023F5ED9B4D7}"/>
                  </a:ext>
                </a:extLst>
              </p:cNvPr>
              <p:cNvSpPr txBox="1">
                <a:spLocks noRot="1" noChangeAspect="1" noMove="1" noResize="1" noEditPoints="1" noAdjustHandles="1" noChangeArrowheads="1" noChangeShapeType="1" noTextEdit="1"/>
              </p:cNvSpPr>
              <p:nvPr/>
            </p:nvSpPr>
            <p:spPr>
              <a:xfrm>
                <a:off x="7154367" y="3673136"/>
                <a:ext cx="760529" cy="307777"/>
              </a:xfrm>
              <a:prstGeom prst="rect">
                <a:avLst/>
              </a:prstGeom>
              <a:blipFill>
                <a:blip r:embed="rId11"/>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B3822EA3-F240-4B01-B39D-E8D000EBF968}"/>
                  </a:ext>
                </a:extLst>
              </p:cNvPr>
              <p:cNvSpPr txBox="1"/>
              <p:nvPr/>
            </p:nvSpPr>
            <p:spPr>
              <a:xfrm>
                <a:off x="7145490" y="3957222"/>
                <a:ext cx="905376" cy="728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m:t>
                      </m:r>
                      <m:rad>
                        <m:radPr>
                          <m:degHide m:val="on"/>
                          <m:ctrlPr>
                            <a:rPr lang="en-US" sz="1400" b="0" i="1" smtClean="0">
                              <a:latin typeface="Cambria Math" panose="02040503050406030204" pitchFamily="18" charset="0"/>
                              <a:ea typeface="Cambria Math" panose="02040503050406030204" pitchFamily="18" charset="0"/>
                            </a:rPr>
                          </m:ctrlPr>
                        </m:radPr>
                        <m:deg/>
                        <m:e>
                          <m:f>
                            <m:fPr>
                              <m:ctrlPr>
                                <a:rPr lang="en-US" sz="1400" b="0" i="1" smtClean="0">
                                  <a:latin typeface="Cambria Math" panose="02040503050406030204" pitchFamily="18" charset="0"/>
                                  <a:ea typeface="Cambria Math" panose="02040503050406030204" pitchFamily="18" charset="0"/>
                                </a:rPr>
                              </m:ctrlPr>
                            </m:fPr>
                            <m:num>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3</m:t>
                                  </m:r>
                                </m:e>
                                <m:sup>
                                  <m:r>
                                    <a:rPr lang="en-US" sz="1400" b="0" i="1" smtClean="0">
                                      <a:latin typeface="Cambria Math" panose="02040503050406030204" pitchFamily="18" charset="0"/>
                                      <a:ea typeface="Cambria Math" panose="02040503050406030204" pitchFamily="18" charset="0"/>
                                    </a:rPr>
                                    <m:t>2</m:t>
                                  </m:r>
                                </m:sup>
                              </m:sSup>
                            </m:num>
                            <m:den>
                              <m:r>
                                <a:rPr lang="en-US" sz="1400" b="0" i="1" smtClean="0">
                                  <a:latin typeface="Cambria Math" panose="02040503050406030204" pitchFamily="18" charset="0"/>
                                  <a:ea typeface="Cambria Math" panose="02040503050406030204" pitchFamily="18" charset="0"/>
                                </a:rPr>
                                <m:t>16</m:t>
                              </m:r>
                            </m:den>
                          </m:f>
                        </m:e>
                      </m:rad>
                    </m:oMath>
                  </m:oMathPara>
                </a14:m>
                <a:endParaRPr lang="en-GB" sz="1400" dirty="0"/>
              </a:p>
            </p:txBody>
          </p:sp>
        </mc:Choice>
        <mc:Fallback xmlns="">
          <p:sp>
            <p:nvSpPr>
              <p:cNvPr id="43" name="テキスト ボックス 42">
                <a:extLst>
                  <a:ext uri="{FF2B5EF4-FFF2-40B4-BE49-F238E27FC236}">
                    <a16:creationId xmlns:a16="http://schemas.microsoft.com/office/drawing/2014/main" id="{B3822EA3-F240-4B01-B39D-E8D000EBF968}"/>
                  </a:ext>
                </a:extLst>
              </p:cNvPr>
              <p:cNvSpPr txBox="1">
                <a:spLocks noRot="1" noChangeAspect="1" noMove="1" noResize="1" noEditPoints="1" noAdjustHandles="1" noChangeArrowheads="1" noChangeShapeType="1" noTextEdit="1"/>
              </p:cNvSpPr>
              <p:nvPr/>
            </p:nvSpPr>
            <p:spPr>
              <a:xfrm>
                <a:off x="7145490" y="3957222"/>
                <a:ext cx="905376" cy="728854"/>
              </a:xfrm>
              <a:prstGeom prst="rect">
                <a:avLst/>
              </a:prstGeom>
              <a:blipFill>
                <a:blip r:embed="rId12"/>
                <a:stretch>
                  <a:fillRect/>
                </a:stretch>
              </a:blipFill>
            </p:spPr>
            <p:txBody>
              <a:bodyPr/>
              <a:lstStyle/>
              <a:p>
                <a:r>
                  <a:rPr lang="en-GB">
                    <a:noFill/>
                  </a:rPr>
                  <a:t> </a:t>
                </a:r>
              </a:p>
            </p:txBody>
          </p:sp>
        </mc:Fallback>
      </mc:AlternateContent>
      <p:sp>
        <p:nvSpPr>
          <p:cNvPr id="44" name="テキスト ボックス 43">
            <a:extLst>
              <a:ext uri="{FF2B5EF4-FFF2-40B4-BE49-F238E27FC236}">
                <a16:creationId xmlns:a16="http://schemas.microsoft.com/office/drawing/2014/main" id="{46D4516C-9BF2-4CAC-843E-BC77CB3CC232}"/>
              </a:ext>
            </a:extLst>
          </p:cNvPr>
          <p:cNvSpPr txBox="1"/>
          <p:nvPr/>
        </p:nvSpPr>
        <p:spPr>
          <a:xfrm>
            <a:off x="4264183" y="5230794"/>
            <a:ext cx="4635374" cy="523220"/>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Use your calculator as you have seen in prior sections to calculate the probability of being below 59.1</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2198CAA6-8806-4089-B6FE-0D10F5593E5A}"/>
                  </a:ext>
                </a:extLst>
              </p:cNvPr>
              <p:cNvSpPr txBox="1"/>
              <p:nvPr/>
            </p:nvSpPr>
            <p:spPr>
              <a:xfrm>
                <a:off x="4327556" y="5816851"/>
                <a:ext cx="201612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𝑋</m:t>
                              </m:r>
                            </m:e>
                          </m:acc>
                          <m:r>
                            <a:rPr lang="en-US" sz="1600" b="0" i="1" smtClean="0">
                              <a:latin typeface="Cambria Math" panose="02040503050406030204" pitchFamily="18" charset="0"/>
                            </a:rPr>
                            <m:t>&lt;59.1</m:t>
                          </m:r>
                        </m:e>
                      </m:d>
                      <m:r>
                        <a:rPr lang="en-US" sz="1600" b="0" i="1" smtClean="0">
                          <a:latin typeface="Cambria Math" panose="02040503050406030204" pitchFamily="18" charset="0"/>
                        </a:rPr>
                        <m:t>=0.1151</m:t>
                      </m:r>
                    </m:oMath>
                  </m:oMathPara>
                </a14:m>
                <a:endParaRPr lang="en-GB" sz="1600" dirty="0"/>
              </a:p>
            </p:txBody>
          </p:sp>
        </mc:Choice>
        <mc:Fallback xmlns="">
          <p:sp>
            <p:nvSpPr>
              <p:cNvPr id="45" name="テキスト ボックス 44">
                <a:extLst>
                  <a:ext uri="{FF2B5EF4-FFF2-40B4-BE49-F238E27FC236}">
                    <a16:creationId xmlns:a16="http://schemas.microsoft.com/office/drawing/2014/main" id="{2198CAA6-8806-4089-B6FE-0D10F5593E5A}"/>
                  </a:ext>
                </a:extLst>
              </p:cNvPr>
              <p:cNvSpPr txBox="1">
                <a:spLocks noRot="1" noChangeAspect="1" noMove="1" noResize="1" noEditPoints="1" noAdjustHandles="1" noChangeArrowheads="1" noChangeShapeType="1" noTextEdit="1"/>
              </p:cNvSpPr>
              <p:nvPr/>
            </p:nvSpPr>
            <p:spPr>
              <a:xfrm>
                <a:off x="4327556" y="5816851"/>
                <a:ext cx="2016129" cy="246221"/>
              </a:xfrm>
              <a:prstGeom prst="rect">
                <a:avLst/>
              </a:prstGeom>
              <a:blipFill>
                <a:blip r:embed="rId13"/>
                <a:stretch>
                  <a:fillRect l="-2115" t="-2439" r="-1511" b="-48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6E423795-0BC0-4086-82FB-390132DD8816}"/>
                  </a:ext>
                </a:extLst>
              </p:cNvPr>
              <p:cNvSpPr txBox="1"/>
              <p:nvPr/>
            </p:nvSpPr>
            <p:spPr>
              <a:xfrm>
                <a:off x="5468292" y="6160883"/>
                <a:ext cx="9370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=11.51%</m:t>
                      </m:r>
                    </m:oMath>
                  </m:oMathPara>
                </a14:m>
                <a:endParaRPr lang="en-GB" sz="1600" dirty="0"/>
              </a:p>
            </p:txBody>
          </p:sp>
        </mc:Choice>
        <mc:Fallback xmlns="">
          <p:sp>
            <p:nvSpPr>
              <p:cNvPr id="46" name="テキスト ボックス 45">
                <a:extLst>
                  <a:ext uri="{FF2B5EF4-FFF2-40B4-BE49-F238E27FC236}">
                    <a16:creationId xmlns:a16="http://schemas.microsoft.com/office/drawing/2014/main" id="{6E423795-0BC0-4086-82FB-390132DD8816}"/>
                  </a:ext>
                </a:extLst>
              </p:cNvPr>
              <p:cNvSpPr txBox="1">
                <a:spLocks noRot="1" noChangeAspect="1" noMove="1" noResize="1" noEditPoints="1" noAdjustHandles="1" noChangeArrowheads="1" noChangeShapeType="1" noTextEdit="1"/>
              </p:cNvSpPr>
              <p:nvPr/>
            </p:nvSpPr>
            <p:spPr>
              <a:xfrm>
                <a:off x="5468292" y="6160883"/>
                <a:ext cx="937051" cy="246221"/>
              </a:xfrm>
              <a:prstGeom prst="rect">
                <a:avLst/>
              </a:prstGeom>
              <a:blipFill>
                <a:blip r:embed="rId14"/>
                <a:stretch>
                  <a:fillRect l="-1948" r="-4545" b="-15000"/>
                </a:stretch>
              </a:blipFill>
            </p:spPr>
            <p:txBody>
              <a:bodyPr/>
              <a:lstStyle/>
              <a:p>
                <a:r>
                  <a:rPr lang="en-GB">
                    <a:noFill/>
                  </a:rPr>
                  <a:t> </a:t>
                </a:r>
              </a:p>
            </p:txBody>
          </p:sp>
        </mc:Fallback>
      </mc:AlternateContent>
    </p:spTree>
    <p:extLst>
      <p:ext uri="{BB962C8B-B14F-4D97-AF65-F5344CB8AC3E}">
        <p14:creationId xmlns:p14="http://schemas.microsoft.com/office/powerpoint/2010/main" val="2279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linds(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linds(horizont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linds(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linds(horizontal)">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linds(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linds(horizontal)">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linds(horizontal)">
                                      <p:cBhvr>
                                        <p:cTn id="6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6" grpId="0"/>
      <p:bldP spid="37" grpId="0"/>
      <p:bldP spid="39" grpId="0"/>
      <p:bldP spid="40" grpId="0"/>
      <p:bldP spid="42" grpId="0"/>
      <p:bldP spid="43" grpId="0"/>
      <p:bldP spid="44" grpId="0"/>
      <p:bldP spid="45" grpId="0"/>
      <p:bldP spid="4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fontScale="92500"/>
              </a:bodyPr>
              <a:lstStyle/>
              <a:p>
                <a:pPr marL="0" indent="0" algn="ctr">
                  <a:buNone/>
                </a:pPr>
                <a:r>
                  <a:rPr lang="en-US" sz="1600" b="1" dirty="0">
                    <a:latin typeface="Comic Sans MS" panose="030F0702030302020204" pitchFamily="66" charset="0"/>
                  </a:rPr>
                  <a:t>You need to be able to do hypothesis testing using the normal distribution</a:t>
                </a:r>
                <a:endParaRPr lang="en-US" sz="1600" dirty="0">
                  <a:latin typeface="Comic Sans MS" panose="030F0702030302020204" pitchFamily="66" charset="0"/>
                </a:endParaRP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A company sells fruit juice in cartons. The amount of juice in a carton has a normal distribution with a standard deviation of 3ml.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The company claims that the mean amount of juice per carton,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GB" sz="1400" dirty="0">
                    <a:latin typeface="Comic Sans MS" panose="030F0702030302020204" pitchFamily="66" charset="0"/>
                  </a:rPr>
                  <a:t>, is 60ml. A trading inspector has received complaints that the company is overstating the amount of juice per carton and wishes to investigate this complaint.</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T</a:t>
                </a:r>
                <a:r>
                  <a:rPr lang="en-GB" sz="1400" dirty="0">
                    <a:latin typeface="Comic Sans MS" panose="030F0702030302020204" pitchFamily="66" charset="0"/>
                  </a:rPr>
                  <a:t>he inspector takes a random sample of 16 cartons and finds that the mean amount of juice per carton is 59.1ml.</a:t>
                </a:r>
              </a:p>
              <a:p>
                <a:pPr marL="0" indent="0" algn="ctr">
                  <a:lnSpc>
                    <a:spcPct val="110000"/>
                  </a:lnSpc>
                  <a:spcBef>
                    <a:spcPts val="0"/>
                  </a:spcBef>
                  <a:buNone/>
                </a:pPr>
                <a:endParaRPr lang="en-US" sz="1400" dirty="0">
                  <a:latin typeface="Comic Sans MS" panose="030F0702030302020204" pitchFamily="66" charset="0"/>
                </a:endParaRPr>
              </a:p>
              <a:p>
                <a:pPr marL="0" indent="0" algn="ctr">
                  <a:lnSpc>
                    <a:spcPct val="110000"/>
                  </a:lnSpc>
                  <a:spcBef>
                    <a:spcPts val="0"/>
                  </a:spcBef>
                  <a:buNone/>
                </a:pPr>
                <a:r>
                  <a:rPr lang="en-US" sz="1400" dirty="0">
                    <a:latin typeface="Comic Sans MS" panose="030F0702030302020204" pitchFamily="66" charset="0"/>
                  </a:rPr>
                  <a:t>Using a 5% significance level, and stating your hypotheses clearly, test whether or not there is sufficient evidence to uphold the complaints.</a:t>
                </a:r>
                <a:endParaRPr lang="en-GB" sz="14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162"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A374E4D-E2AF-4DDA-9538-237CFB007846}"/>
                  </a:ext>
                </a:extLst>
              </p:cNvPr>
              <p:cNvSpPr txBox="1"/>
              <p:nvPr/>
            </p:nvSpPr>
            <p:spPr>
              <a:xfrm>
                <a:off x="5272546" y="1420428"/>
                <a:ext cx="109517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=60</m:t>
                      </m:r>
                    </m:oMath>
                  </m:oMathPara>
                </a14:m>
                <a:endParaRPr lang="en-GB" sz="1400" dirty="0">
                  <a:latin typeface="Comic Sans MS" panose="030F0702030302020204" pitchFamily="66" charset="0"/>
                </a:endParaRPr>
              </a:p>
            </p:txBody>
          </p:sp>
        </mc:Choice>
        <mc:Fallback xmlns="">
          <p:sp>
            <p:nvSpPr>
              <p:cNvPr id="19" name="テキスト ボックス 18">
                <a:extLst>
                  <a:ext uri="{FF2B5EF4-FFF2-40B4-BE49-F238E27FC236}">
                    <a16:creationId xmlns:a16="http://schemas.microsoft.com/office/drawing/2014/main" id="{7A374E4D-E2AF-4DDA-9538-237CFB007846}"/>
                  </a:ext>
                </a:extLst>
              </p:cNvPr>
              <p:cNvSpPr txBox="1">
                <a:spLocks noRot="1" noChangeAspect="1" noMove="1" noResize="1" noEditPoints="1" noAdjustHandles="1" noChangeArrowheads="1" noChangeShapeType="1" noTextEdit="1"/>
              </p:cNvSpPr>
              <p:nvPr/>
            </p:nvSpPr>
            <p:spPr>
              <a:xfrm>
                <a:off x="5272546" y="1420428"/>
                <a:ext cx="1095172" cy="307777"/>
              </a:xfrm>
              <a:prstGeom prst="rect">
                <a:avLst/>
              </a:prstGeom>
              <a:blipFill>
                <a:blip r:embed="rId5"/>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26EFBC43-7D32-4FC4-B9AB-E6D123DB929F}"/>
                  </a:ext>
                </a:extLst>
              </p:cNvPr>
              <p:cNvSpPr txBox="1"/>
              <p:nvPr/>
            </p:nvSpPr>
            <p:spPr>
              <a:xfrm>
                <a:off x="5272988" y="1777381"/>
                <a:ext cx="109100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&lt;60</m:t>
                      </m:r>
                    </m:oMath>
                  </m:oMathPara>
                </a14:m>
                <a:endParaRPr lang="en-GB" sz="1400" dirty="0">
                  <a:latin typeface="Comic Sans MS" panose="030F0702030302020204" pitchFamily="66" charset="0"/>
                </a:endParaRPr>
              </a:p>
            </p:txBody>
          </p:sp>
        </mc:Choice>
        <mc:Fallback xmlns="">
          <p:sp>
            <p:nvSpPr>
              <p:cNvPr id="20" name="テキスト ボックス 19">
                <a:extLst>
                  <a:ext uri="{FF2B5EF4-FFF2-40B4-BE49-F238E27FC236}">
                    <a16:creationId xmlns:a16="http://schemas.microsoft.com/office/drawing/2014/main" id="{26EFBC43-7D32-4FC4-B9AB-E6D123DB929F}"/>
                  </a:ext>
                </a:extLst>
              </p:cNvPr>
              <p:cNvSpPr txBox="1">
                <a:spLocks noRot="1" noChangeAspect="1" noMove="1" noResize="1" noEditPoints="1" noAdjustHandles="1" noChangeArrowheads="1" noChangeShapeType="1" noTextEdit="1"/>
              </p:cNvSpPr>
              <p:nvPr/>
            </p:nvSpPr>
            <p:spPr>
              <a:xfrm>
                <a:off x="5272988" y="1777381"/>
                <a:ext cx="1091004" cy="307777"/>
              </a:xfrm>
              <a:prstGeom prst="rect">
                <a:avLst/>
              </a:prstGeom>
              <a:blipFill>
                <a:blip r:embed="rId6"/>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4C5330D2-C3C7-4314-9D40-CE0FA6331578}"/>
                  </a:ext>
                </a:extLst>
              </p:cNvPr>
              <p:cNvSpPr txBox="1"/>
              <p:nvPr/>
            </p:nvSpPr>
            <p:spPr>
              <a:xfrm>
                <a:off x="6635707" y="1432248"/>
                <a:ext cx="1286826"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𝑋</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60,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3</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16</m:t>
                              </m:r>
                            </m:den>
                          </m:f>
                        </m:e>
                      </m:d>
                    </m:oMath>
                  </m:oMathPara>
                </a14:m>
                <a:endParaRPr lang="en-GB" sz="1600" dirty="0"/>
              </a:p>
            </p:txBody>
          </p:sp>
        </mc:Choice>
        <mc:Fallback xmlns="">
          <p:sp>
            <p:nvSpPr>
              <p:cNvPr id="22" name="テキスト ボックス 21">
                <a:extLst>
                  <a:ext uri="{FF2B5EF4-FFF2-40B4-BE49-F238E27FC236}">
                    <a16:creationId xmlns:a16="http://schemas.microsoft.com/office/drawing/2014/main" id="{4C5330D2-C3C7-4314-9D40-CE0FA6331578}"/>
                  </a:ext>
                </a:extLst>
              </p:cNvPr>
              <p:cNvSpPr txBox="1">
                <a:spLocks noRot="1" noChangeAspect="1" noMove="1" noResize="1" noEditPoints="1" noAdjustHandles="1" noChangeArrowheads="1" noChangeShapeType="1" noTextEdit="1"/>
              </p:cNvSpPr>
              <p:nvPr/>
            </p:nvSpPr>
            <p:spPr>
              <a:xfrm>
                <a:off x="6635707" y="1432248"/>
                <a:ext cx="1286826" cy="55823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2198CAA6-8806-4089-B6FE-0D10F5593E5A}"/>
                  </a:ext>
                </a:extLst>
              </p:cNvPr>
              <p:cNvSpPr txBox="1"/>
              <p:nvPr/>
            </p:nvSpPr>
            <p:spPr>
              <a:xfrm>
                <a:off x="5570430" y="2576501"/>
                <a:ext cx="201612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𝑋</m:t>
                              </m:r>
                            </m:e>
                          </m:acc>
                          <m:r>
                            <a:rPr lang="en-US" sz="1600" b="0" i="1" smtClean="0">
                              <a:latin typeface="Cambria Math" panose="02040503050406030204" pitchFamily="18" charset="0"/>
                            </a:rPr>
                            <m:t>&lt;59.1</m:t>
                          </m:r>
                        </m:e>
                      </m:d>
                      <m:r>
                        <a:rPr lang="en-US" sz="1600" b="0" i="1" smtClean="0">
                          <a:latin typeface="Cambria Math" panose="02040503050406030204" pitchFamily="18" charset="0"/>
                        </a:rPr>
                        <m:t>=0.1151</m:t>
                      </m:r>
                    </m:oMath>
                  </m:oMathPara>
                </a14:m>
                <a:endParaRPr lang="en-GB" sz="1600" dirty="0"/>
              </a:p>
            </p:txBody>
          </p:sp>
        </mc:Choice>
        <mc:Fallback xmlns="">
          <p:sp>
            <p:nvSpPr>
              <p:cNvPr id="45" name="テキスト ボックス 44">
                <a:extLst>
                  <a:ext uri="{FF2B5EF4-FFF2-40B4-BE49-F238E27FC236}">
                    <a16:creationId xmlns:a16="http://schemas.microsoft.com/office/drawing/2014/main" id="{2198CAA6-8806-4089-B6FE-0D10F5593E5A}"/>
                  </a:ext>
                </a:extLst>
              </p:cNvPr>
              <p:cNvSpPr txBox="1">
                <a:spLocks noRot="1" noChangeAspect="1" noMove="1" noResize="1" noEditPoints="1" noAdjustHandles="1" noChangeArrowheads="1" noChangeShapeType="1" noTextEdit="1"/>
              </p:cNvSpPr>
              <p:nvPr/>
            </p:nvSpPr>
            <p:spPr>
              <a:xfrm>
                <a:off x="5570430" y="2576501"/>
                <a:ext cx="2016129" cy="246221"/>
              </a:xfrm>
              <a:prstGeom prst="rect">
                <a:avLst/>
              </a:prstGeom>
              <a:blipFill>
                <a:blip r:embed="rId8"/>
                <a:stretch>
                  <a:fillRect l="-2115" t="-5000" r="-1511" b="-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6E423795-0BC0-4086-82FB-390132DD8816}"/>
                  </a:ext>
                </a:extLst>
              </p:cNvPr>
              <p:cNvSpPr txBox="1"/>
              <p:nvPr/>
            </p:nvSpPr>
            <p:spPr>
              <a:xfrm>
                <a:off x="6711166" y="2920533"/>
                <a:ext cx="9370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=11.51%</m:t>
                      </m:r>
                    </m:oMath>
                  </m:oMathPara>
                </a14:m>
                <a:endParaRPr lang="en-GB" sz="1600" dirty="0"/>
              </a:p>
            </p:txBody>
          </p:sp>
        </mc:Choice>
        <mc:Fallback xmlns="">
          <p:sp>
            <p:nvSpPr>
              <p:cNvPr id="46" name="テキスト ボックス 45">
                <a:extLst>
                  <a:ext uri="{FF2B5EF4-FFF2-40B4-BE49-F238E27FC236}">
                    <a16:creationId xmlns:a16="http://schemas.microsoft.com/office/drawing/2014/main" id="{6E423795-0BC0-4086-82FB-390132DD8816}"/>
                  </a:ext>
                </a:extLst>
              </p:cNvPr>
              <p:cNvSpPr txBox="1">
                <a:spLocks noRot="1" noChangeAspect="1" noMove="1" noResize="1" noEditPoints="1" noAdjustHandles="1" noChangeArrowheads="1" noChangeShapeType="1" noTextEdit="1"/>
              </p:cNvSpPr>
              <p:nvPr/>
            </p:nvSpPr>
            <p:spPr>
              <a:xfrm>
                <a:off x="6711166" y="2920533"/>
                <a:ext cx="937051" cy="246221"/>
              </a:xfrm>
              <a:prstGeom prst="rect">
                <a:avLst/>
              </a:prstGeom>
              <a:blipFill>
                <a:blip r:embed="rId9"/>
                <a:stretch>
                  <a:fillRect l="-1948" r="-4545" b="-15000"/>
                </a:stretch>
              </a:blipFill>
            </p:spPr>
            <p:txBody>
              <a:bodyPr/>
              <a:lstStyle/>
              <a:p>
                <a:r>
                  <a:rPr lang="en-GB">
                    <a:noFill/>
                  </a:rPr>
                  <a:t> </a:t>
                </a:r>
              </a:p>
            </p:txBody>
          </p:sp>
        </mc:Fallback>
      </mc:AlternateContent>
      <p:sp>
        <p:nvSpPr>
          <p:cNvPr id="33" name="テキスト ボックス 32">
            <a:extLst>
              <a:ext uri="{FF2B5EF4-FFF2-40B4-BE49-F238E27FC236}">
                <a16:creationId xmlns:a16="http://schemas.microsoft.com/office/drawing/2014/main" id="{C49B3221-0CF7-4BCA-8080-190ADB1900B8}"/>
              </a:ext>
            </a:extLst>
          </p:cNvPr>
          <p:cNvSpPr txBox="1"/>
          <p:nvPr/>
        </p:nvSpPr>
        <p:spPr>
          <a:xfrm>
            <a:off x="4317449" y="3455260"/>
            <a:ext cx="4635374" cy="1815882"/>
          </a:xfrm>
          <a:prstGeom prst="rect">
            <a:avLst/>
          </a:prstGeom>
          <a:noFill/>
        </p:spPr>
        <p:txBody>
          <a:bodyPr wrap="square" rtlCol="0">
            <a:spAutoFit/>
          </a:bodyPr>
          <a:lstStyle/>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Although getting in this range is unlikely , it is not below 5%</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Therefore, it is not unlikely enough for us to reject the null hypothesis that the mean is actually 60ml</a:t>
            </a:r>
          </a:p>
          <a:p>
            <a:pPr marL="285750" indent="-285750">
              <a:buFont typeface="Wingdings" panose="05000000000000000000" pitchFamily="2" charset="2"/>
              <a:buChar char="à"/>
            </a:pPr>
            <a:endParaRPr lang="en-US" sz="1400" dirty="0">
              <a:solidFill>
                <a:srgbClr val="FF0000"/>
              </a:solidFill>
              <a:latin typeface="Comic Sans MS" panose="030F0702030302020204" pitchFamily="66" charset="0"/>
              <a:sym typeface="Wingdings" panose="05000000000000000000" pitchFamily="2" charset="2"/>
            </a:endParaRPr>
          </a:p>
          <a:p>
            <a:pPr marL="285750" indent="-285750">
              <a:buFont typeface="Wingdings" panose="05000000000000000000" pitchFamily="2" charset="2"/>
              <a:buChar char="à"/>
            </a:pPr>
            <a:r>
              <a:rPr lang="en-US" sz="1400" dirty="0">
                <a:solidFill>
                  <a:srgbClr val="FF0000"/>
                </a:solidFill>
                <a:latin typeface="Comic Sans MS" panose="030F0702030302020204" pitchFamily="66" charset="0"/>
                <a:sym typeface="Wingdings" panose="05000000000000000000" pitchFamily="2" charset="2"/>
              </a:rPr>
              <a:t>So we accept the null hypothesis</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9302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linds(horizont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Effect transition="in" filter="blinds(horizontal)">
                                      <p:cBhvr>
                                        <p:cTn id="12" dur="500"/>
                                        <p:tgtEl>
                                          <p:spTgt spid="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
                                            <p:txEl>
                                              <p:pRg st="4" end="4"/>
                                            </p:txEl>
                                          </p:spTgt>
                                        </p:tgtEl>
                                        <p:attrNameLst>
                                          <p:attrName>style.visibility</p:attrName>
                                        </p:attrNameLst>
                                      </p:cBhvr>
                                      <p:to>
                                        <p:strVal val="visible"/>
                                      </p:to>
                                    </p:set>
                                    <p:animEffect transition="in" filter="blinds(horizontal)">
                                      <p:cBhvr>
                                        <p:cTn id="17"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リーフォーム: 図形 11">
            <a:extLst>
              <a:ext uri="{FF2B5EF4-FFF2-40B4-BE49-F238E27FC236}">
                <a16:creationId xmlns:a16="http://schemas.microsoft.com/office/drawing/2014/main" id="{7D387A70-82F4-4DA1-B8EA-A59CC0AF3D82}"/>
              </a:ext>
            </a:extLst>
          </p:cNvPr>
          <p:cNvSpPr/>
          <p:nvPr/>
        </p:nvSpPr>
        <p:spPr>
          <a:xfrm>
            <a:off x="6448425" y="1633538"/>
            <a:ext cx="866775" cy="3024187"/>
          </a:xfrm>
          <a:custGeom>
            <a:avLst/>
            <a:gdLst>
              <a:gd name="connsiteX0" fmla="*/ 0 w 866775"/>
              <a:gd name="connsiteY0" fmla="*/ 3024187 h 3024187"/>
              <a:gd name="connsiteX1" fmla="*/ 866775 w 866775"/>
              <a:gd name="connsiteY1" fmla="*/ 3024187 h 3024187"/>
              <a:gd name="connsiteX2" fmla="*/ 857250 w 866775"/>
              <a:gd name="connsiteY2" fmla="*/ 1614487 h 3024187"/>
              <a:gd name="connsiteX3" fmla="*/ 776288 w 866775"/>
              <a:gd name="connsiteY3" fmla="*/ 1152525 h 3024187"/>
              <a:gd name="connsiteX4" fmla="*/ 723900 w 866775"/>
              <a:gd name="connsiteY4" fmla="*/ 785812 h 3024187"/>
              <a:gd name="connsiteX5" fmla="*/ 657225 w 866775"/>
              <a:gd name="connsiteY5" fmla="*/ 433387 h 3024187"/>
              <a:gd name="connsiteX6" fmla="*/ 595313 w 866775"/>
              <a:gd name="connsiteY6" fmla="*/ 214312 h 3024187"/>
              <a:gd name="connsiteX7" fmla="*/ 542925 w 866775"/>
              <a:gd name="connsiteY7" fmla="*/ 80962 h 3024187"/>
              <a:gd name="connsiteX8" fmla="*/ 476250 w 866775"/>
              <a:gd name="connsiteY8" fmla="*/ 14287 h 3024187"/>
              <a:gd name="connsiteX9" fmla="*/ 428625 w 866775"/>
              <a:gd name="connsiteY9" fmla="*/ 0 h 3024187"/>
              <a:gd name="connsiteX10" fmla="*/ 366713 w 866775"/>
              <a:gd name="connsiteY10" fmla="*/ 4762 h 3024187"/>
              <a:gd name="connsiteX11" fmla="*/ 323850 w 866775"/>
              <a:gd name="connsiteY11" fmla="*/ 57150 h 3024187"/>
              <a:gd name="connsiteX12" fmla="*/ 252413 w 866775"/>
              <a:gd name="connsiteY12" fmla="*/ 223837 h 3024187"/>
              <a:gd name="connsiteX13" fmla="*/ 195263 w 866775"/>
              <a:gd name="connsiteY13" fmla="*/ 428625 h 3024187"/>
              <a:gd name="connsiteX14" fmla="*/ 152400 w 866775"/>
              <a:gd name="connsiteY14" fmla="*/ 690562 h 3024187"/>
              <a:gd name="connsiteX15" fmla="*/ 104775 w 866775"/>
              <a:gd name="connsiteY15" fmla="*/ 976312 h 3024187"/>
              <a:gd name="connsiteX16" fmla="*/ 61913 w 866775"/>
              <a:gd name="connsiteY16" fmla="*/ 1290637 h 3024187"/>
              <a:gd name="connsiteX17" fmla="*/ 4763 w 866775"/>
              <a:gd name="connsiteY17" fmla="*/ 1619250 h 3024187"/>
              <a:gd name="connsiteX18" fmla="*/ 0 w 866775"/>
              <a:gd name="connsiteY18" fmla="*/ 3024187 h 302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6775" h="3024187">
                <a:moveTo>
                  <a:pt x="0" y="3024187"/>
                </a:moveTo>
                <a:lnTo>
                  <a:pt x="866775" y="3024187"/>
                </a:lnTo>
                <a:lnTo>
                  <a:pt x="857250" y="1614487"/>
                </a:lnTo>
                <a:lnTo>
                  <a:pt x="776288" y="1152525"/>
                </a:lnTo>
                <a:lnTo>
                  <a:pt x="723900" y="785812"/>
                </a:lnTo>
                <a:lnTo>
                  <a:pt x="657225" y="433387"/>
                </a:lnTo>
                <a:lnTo>
                  <a:pt x="595313" y="214312"/>
                </a:lnTo>
                <a:lnTo>
                  <a:pt x="542925" y="80962"/>
                </a:lnTo>
                <a:lnTo>
                  <a:pt x="476250" y="14287"/>
                </a:lnTo>
                <a:lnTo>
                  <a:pt x="428625" y="0"/>
                </a:lnTo>
                <a:lnTo>
                  <a:pt x="366713" y="4762"/>
                </a:lnTo>
                <a:lnTo>
                  <a:pt x="323850" y="57150"/>
                </a:lnTo>
                <a:lnTo>
                  <a:pt x="252413" y="223837"/>
                </a:lnTo>
                <a:lnTo>
                  <a:pt x="195263" y="428625"/>
                </a:lnTo>
                <a:lnTo>
                  <a:pt x="152400" y="690562"/>
                </a:lnTo>
                <a:lnTo>
                  <a:pt x="104775" y="976312"/>
                </a:lnTo>
                <a:lnTo>
                  <a:pt x="61913" y="1290637"/>
                </a:lnTo>
                <a:lnTo>
                  <a:pt x="4763" y="1619250"/>
                </a:lnTo>
                <a:cubicBezTo>
                  <a:pt x="3175" y="2087562"/>
                  <a:pt x="1588" y="2555875"/>
                  <a:pt x="0" y="3024187"/>
                </a:cubicBez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Approximately 68% of the data is within one standard deviation of the mean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Approximately 95% of the data is within 2 standard deviations of the mean</a:t>
            </a:r>
          </a:p>
          <a:p>
            <a:pPr algn="ctr">
              <a:buFont typeface="Wingdings" panose="05000000000000000000" pitchFamily="2" charset="2"/>
              <a:buChar char="à"/>
            </a:pPr>
            <a:endParaRPr lang="en-US" sz="1600" dirty="0">
              <a:latin typeface="Comic Sans MS" panose="030F0702030302020204" pitchFamily="66" charset="0"/>
              <a:sym typeface="Wingdings" panose="05000000000000000000" pitchFamily="2" charset="2"/>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Almost all (99.7%) of the data is within 3 standard deviations of the mean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cxnSp>
        <p:nvCxnSpPr>
          <p:cNvPr id="29" name="直線矢印コネクタ 28">
            <a:extLst>
              <a:ext uri="{FF2B5EF4-FFF2-40B4-BE49-F238E27FC236}">
                <a16:creationId xmlns:a16="http://schemas.microsoft.com/office/drawing/2014/main" id="{982547C8-45DE-4273-8904-D4BF6EEDDE3C}"/>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E6CE0C48-5E42-49ED-8170-0B29DA33F077}"/>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8274D63F-F4CD-4987-82DB-8806B024ACFE}"/>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39" name="テキスト ボックス 38">
                <a:extLst>
                  <a:ext uri="{FF2B5EF4-FFF2-40B4-BE49-F238E27FC236}">
                    <a16:creationId xmlns:a16="http://schemas.microsoft.com/office/drawing/2014/main" id="{8274D63F-F4CD-4987-82DB-8806B024ACFE}"/>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2"/>
                <a:stretch>
                  <a:fillRect l="-33333" r="-3000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27FA68CF-6AEF-4DC5-A4DD-5AD4540E7C60}"/>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41" name="テキスト ボックス 40">
                <a:extLst>
                  <a:ext uri="{FF2B5EF4-FFF2-40B4-BE49-F238E27FC236}">
                    <a16:creationId xmlns:a16="http://schemas.microsoft.com/office/drawing/2014/main" id="{27FA68CF-6AEF-4DC5-A4DD-5AD4540E7C60}"/>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3"/>
                <a:stretch>
                  <a:fillRect l="-16129" r="-12903"/>
                </a:stretch>
              </a:blipFill>
            </p:spPr>
            <p:txBody>
              <a:bodyPr/>
              <a:lstStyle/>
              <a:p>
                <a:r>
                  <a:rPr lang="en-GB">
                    <a:noFill/>
                  </a:rPr>
                  <a:t> </a:t>
                </a:r>
              </a:p>
            </p:txBody>
          </p:sp>
        </mc:Fallback>
      </mc:AlternateContent>
      <p:sp>
        <p:nvSpPr>
          <p:cNvPr id="5" name="テキスト ボックス 4">
            <a:extLst>
              <a:ext uri="{FF2B5EF4-FFF2-40B4-BE49-F238E27FC236}">
                <a16:creationId xmlns:a16="http://schemas.microsoft.com/office/drawing/2014/main" id="{4C4D0A97-2DF4-4282-B30E-7F8F1E3C395D}"/>
              </a:ext>
            </a:extLst>
          </p:cNvPr>
          <p:cNvSpPr txBox="1"/>
          <p:nvPr/>
        </p:nvSpPr>
        <p:spPr>
          <a:xfrm>
            <a:off x="4427984" y="5013176"/>
            <a:ext cx="4608512" cy="1600438"/>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For example, using the data from before, the height of adult males is being investigated, and we find the mean is 175cm and the standard deviation is 12cm</a:t>
            </a:r>
          </a:p>
          <a:p>
            <a:pPr algn="ctr"/>
            <a:endParaRPr lang="en-US" sz="1400" dirty="0">
              <a:solidFill>
                <a:srgbClr val="FF0000"/>
              </a:solidFill>
              <a:latin typeface="Comic Sans MS" panose="030F0702030302020204" pitchFamily="66" charset="0"/>
            </a:endParaRPr>
          </a:p>
          <a:p>
            <a:pPr algn="ctr"/>
            <a:r>
              <a:rPr lang="en-US" sz="1400" dirty="0">
                <a:solidFill>
                  <a:srgbClr val="FF0000"/>
                </a:solidFill>
                <a:latin typeface="Comic Sans MS" panose="030F0702030302020204" pitchFamily="66" charset="0"/>
                <a:sym typeface="Wingdings" panose="05000000000000000000" pitchFamily="2" charset="2"/>
              </a:rPr>
              <a:t> This means the area on the diagram above would be 0.68 (</a:t>
            </a:r>
            <a:r>
              <a:rPr lang="en-US" sz="1400" dirty="0" err="1">
                <a:solidFill>
                  <a:srgbClr val="FF0000"/>
                </a:solidFill>
                <a:latin typeface="Comic Sans MS" panose="030F0702030302020204" pitchFamily="66" charset="0"/>
                <a:sym typeface="Wingdings" panose="05000000000000000000" pitchFamily="2" charset="2"/>
              </a:rPr>
              <a:t>ie</a:t>
            </a:r>
            <a:r>
              <a:rPr lang="en-US" sz="1400" dirty="0">
                <a:solidFill>
                  <a:srgbClr val="FF0000"/>
                </a:solidFill>
                <a:latin typeface="Comic Sans MS" panose="030F0702030302020204" pitchFamily="66" charset="0"/>
                <a:sym typeface="Wingdings" panose="05000000000000000000" pitchFamily="2" charset="2"/>
              </a:rPr>
              <a:t> – the probability of a randomly chosen male falling into this region would be 68%)</a:t>
            </a:r>
            <a:endParaRPr lang="en-GB" sz="1400" dirty="0">
              <a:solidFill>
                <a:srgbClr val="FF0000"/>
              </a:solidFill>
              <a:latin typeface="Comic Sans MS" panose="030F0702030302020204" pitchFamily="66" charset="0"/>
            </a:endParaRPr>
          </a:p>
        </p:txBody>
      </p:sp>
      <p:cxnSp>
        <p:nvCxnSpPr>
          <p:cNvPr id="58" name="直線矢印コネクタ 57">
            <a:extLst>
              <a:ext uri="{FF2B5EF4-FFF2-40B4-BE49-F238E27FC236}">
                <a16:creationId xmlns:a16="http://schemas.microsoft.com/office/drawing/2014/main" id="{505A2BCB-80D1-4388-BFBE-86DF1B094BA1}"/>
              </a:ext>
            </a:extLst>
          </p:cNvPr>
          <p:cNvCxnSpPr>
            <a:cxnSpLocks/>
          </p:cNvCxnSpPr>
          <p:nvPr/>
        </p:nvCxnSpPr>
        <p:spPr>
          <a:xfrm flipV="1">
            <a:off x="6876256" y="1628800"/>
            <a:ext cx="0" cy="3024336"/>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506DF4EF-3F71-4DDD-89B2-87E6DB945FB0}"/>
                  </a:ext>
                </a:extLst>
              </p:cNvPr>
              <p:cNvSpPr txBox="1"/>
              <p:nvPr/>
            </p:nvSpPr>
            <p:spPr>
              <a:xfrm>
                <a:off x="6660232" y="472514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175</m:t>
                      </m:r>
                      <m:r>
                        <a:rPr lang="en-US" sz="1100" b="0" i="1" smtClean="0">
                          <a:solidFill>
                            <a:srgbClr val="0000FF"/>
                          </a:solidFill>
                          <a:latin typeface="Cambria Math" panose="02040503050406030204" pitchFamily="18" charset="0"/>
                          <a:ea typeface="Cambria Math" panose="02040503050406030204" pitchFamily="18" charset="0"/>
                        </a:rPr>
                        <m:t>𝑐𝑚</m:t>
                      </m:r>
                    </m:oMath>
                  </m:oMathPara>
                </a14:m>
                <a:endParaRPr lang="en-GB" sz="1100" dirty="0">
                  <a:solidFill>
                    <a:srgbClr val="0000FF"/>
                  </a:solidFill>
                  <a:latin typeface="Comic Sans MS" panose="030F0702030302020204" pitchFamily="66" charset="0"/>
                </a:endParaRPr>
              </a:p>
            </p:txBody>
          </p:sp>
        </mc:Choice>
        <mc:Fallback xmlns="">
          <p:sp>
            <p:nvSpPr>
              <p:cNvPr id="59" name="テキスト ボックス 58">
                <a:extLst>
                  <a:ext uri="{FF2B5EF4-FFF2-40B4-BE49-F238E27FC236}">
                    <a16:creationId xmlns:a16="http://schemas.microsoft.com/office/drawing/2014/main" id="{506DF4EF-3F71-4DDD-89B2-87E6DB945FB0}"/>
                  </a:ext>
                </a:extLst>
              </p:cNvPr>
              <p:cNvSpPr txBox="1">
                <a:spLocks noRot="1" noChangeAspect="1" noMove="1" noResize="1" noEditPoints="1" noAdjustHandles="1" noChangeArrowheads="1" noChangeShapeType="1" noTextEdit="1"/>
              </p:cNvSpPr>
              <p:nvPr/>
            </p:nvSpPr>
            <p:spPr>
              <a:xfrm>
                <a:off x="6660232" y="4725144"/>
                <a:ext cx="504056" cy="261610"/>
              </a:xfrm>
              <a:prstGeom prst="rect">
                <a:avLst/>
              </a:prstGeom>
              <a:blipFill>
                <a:blip r:embed="rId4"/>
                <a:stretch>
                  <a:fillRect l="-6098"/>
                </a:stretch>
              </a:blipFill>
            </p:spPr>
            <p:txBody>
              <a:bodyPr/>
              <a:lstStyle/>
              <a:p>
                <a:r>
                  <a:rPr lang="en-GB">
                    <a:noFill/>
                  </a:rPr>
                  <a:t> </a:t>
                </a:r>
              </a:p>
            </p:txBody>
          </p:sp>
        </mc:Fallback>
      </mc:AlternateContent>
      <p:cxnSp>
        <p:nvCxnSpPr>
          <p:cNvPr id="61" name="直線矢印コネクタ 60">
            <a:extLst>
              <a:ext uri="{FF2B5EF4-FFF2-40B4-BE49-F238E27FC236}">
                <a16:creationId xmlns:a16="http://schemas.microsoft.com/office/drawing/2014/main" id="{55E151CE-D444-4263-8BEB-FEEAFCD14D17}"/>
              </a:ext>
            </a:extLst>
          </p:cNvPr>
          <p:cNvCxnSpPr>
            <a:cxnSpLocks/>
          </p:cNvCxnSpPr>
          <p:nvPr/>
        </p:nvCxnSpPr>
        <p:spPr>
          <a:xfrm flipV="1">
            <a:off x="6444208" y="3212976"/>
            <a:ext cx="0" cy="144016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33EF673F-0B76-4FE7-94EA-C86C37FB8EB2}"/>
                  </a:ext>
                </a:extLst>
              </p:cNvPr>
              <p:cNvSpPr txBox="1"/>
              <p:nvPr/>
            </p:nvSpPr>
            <p:spPr>
              <a:xfrm>
                <a:off x="7164288" y="472514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187</m:t>
                      </m:r>
                      <m:r>
                        <a:rPr lang="en-US" sz="1100" b="0" i="1" smtClean="0">
                          <a:solidFill>
                            <a:srgbClr val="0000FF"/>
                          </a:solidFill>
                          <a:latin typeface="Cambria Math" panose="02040503050406030204" pitchFamily="18" charset="0"/>
                          <a:ea typeface="Cambria Math" panose="02040503050406030204" pitchFamily="18" charset="0"/>
                        </a:rPr>
                        <m:t>𝑐𝑚</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33EF673F-0B76-4FE7-94EA-C86C37FB8EB2}"/>
                  </a:ext>
                </a:extLst>
              </p:cNvPr>
              <p:cNvSpPr txBox="1">
                <a:spLocks noRot="1" noChangeAspect="1" noMove="1" noResize="1" noEditPoints="1" noAdjustHandles="1" noChangeArrowheads="1" noChangeShapeType="1" noTextEdit="1"/>
              </p:cNvSpPr>
              <p:nvPr/>
            </p:nvSpPr>
            <p:spPr>
              <a:xfrm>
                <a:off x="7164288" y="4725144"/>
                <a:ext cx="504056" cy="261610"/>
              </a:xfrm>
              <a:prstGeom prst="rect">
                <a:avLst/>
              </a:prstGeom>
              <a:blipFill>
                <a:blip r:embed="rId5"/>
                <a:stretch>
                  <a:fillRect l="-48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35E4306B-D056-4432-A3ED-A5582932F237}"/>
                  </a:ext>
                </a:extLst>
              </p:cNvPr>
              <p:cNvSpPr txBox="1"/>
              <p:nvPr/>
            </p:nvSpPr>
            <p:spPr>
              <a:xfrm>
                <a:off x="6156176" y="472514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163</m:t>
                      </m:r>
                      <m:r>
                        <a:rPr lang="en-US" sz="1100" b="0" i="1" smtClean="0">
                          <a:solidFill>
                            <a:srgbClr val="0000FF"/>
                          </a:solidFill>
                          <a:latin typeface="Cambria Math" panose="02040503050406030204" pitchFamily="18" charset="0"/>
                          <a:ea typeface="Cambria Math" panose="02040503050406030204" pitchFamily="18" charset="0"/>
                        </a:rPr>
                        <m:t>𝑐𝑚</m:t>
                      </m:r>
                    </m:oMath>
                  </m:oMathPara>
                </a14:m>
                <a:endParaRPr lang="en-GB" sz="1100" dirty="0">
                  <a:solidFill>
                    <a:srgbClr val="0000FF"/>
                  </a:solidFill>
                  <a:latin typeface="Comic Sans MS" panose="030F0702030302020204" pitchFamily="66" charset="0"/>
                </a:endParaRPr>
              </a:p>
            </p:txBody>
          </p:sp>
        </mc:Choice>
        <mc:Fallback xmlns="">
          <p:sp>
            <p:nvSpPr>
              <p:cNvPr id="64" name="テキスト ボックス 63">
                <a:extLst>
                  <a:ext uri="{FF2B5EF4-FFF2-40B4-BE49-F238E27FC236}">
                    <a16:creationId xmlns:a16="http://schemas.microsoft.com/office/drawing/2014/main" id="{35E4306B-D056-4432-A3ED-A5582932F237}"/>
                  </a:ext>
                </a:extLst>
              </p:cNvPr>
              <p:cNvSpPr txBox="1">
                <a:spLocks noRot="1" noChangeAspect="1" noMove="1" noResize="1" noEditPoints="1" noAdjustHandles="1" noChangeArrowheads="1" noChangeShapeType="1" noTextEdit="1"/>
              </p:cNvSpPr>
              <p:nvPr/>
            </p:nvSpPr>
            <p:spPr>
              <a:xfrm>
                <a:off x="6156176" y="4725144"/>
                <a:ext cx="504056" cy="261610"/>
              </a:xfrm>
              <a:prstGeom prst="rect">
                <a:avLst/>
              </a:prstGeom>
              <a:blipFill>
                <a:blip r:embed="rId6"/>
                <a:stretch>
                  <a:fillRect l="-4819"/>
                </a:stretch>
              </a:blipFill>
            </p:spPr>
            <p:txBody>
              <a:bodyPr/>
              <a:lstStyle/>
              <a:p>
                <a:r>
                  <a:rPr lang="en-GB">
                    <a:noFill/>
                  </a:rPr>
                  <a:t> </a:t>
                </a:r>
              </a:p>
            </p:txBody>
          </p:sp>
        </mc:Fallback>
      </mc:AlternateContent>
      <p:cxnSp>
        <p:nvCxnSpPr>
          <p:cNvPr id="66" name="直線矢印コネクタ 65">
            <a:extLst>
              <a:ext uri="{FF2B5EF4-FFF2-40B4-BE49-F238E27FC236}">
                <a16:creationId xmlns:a16="http://schemas.microsoft.com/office/drawing/2014/main" id="{4E1DEF9C-3EB9-41EC-8A0D-41871B767680}"/>
              </a:ext>
            </a:extLst>
          </p:cNvPr>
          <p:cNvCxnSpPr>
            <a:cxnSpLocks/>
          </p:cNvCxnSpPr>
          <p:nvPr/>
        </p:nvCxnSpPr>
        <p:spPr>
          <a:xfrm flipV="1">
            <a:off x="7308304" y="3212976"/>
            <a:ext cx="0" cy="1440160"/>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5BAE72D6-20C4-4A09-8FEE-29539F16D547}"/>
              </a:ext>
            </a:extLst>
          </p:cNvPr>
          <p:cNvSpPr txBox="1"/>
          <p:nvPr/>
        </p:nvSpPr>
        <p:spPr>
          <a:xfrm>
            <a:off x="6516216" y="3645024"/>
            <a:ext cx="720080" cy="52322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Area = 0.68</a:t>
            </a:r>
            <a:endParaRPr lang="en-GB" sz="1400" dirty="0">
              <a:solidFill>
                <a:srgbClr val="FF0000"/>
              </a:solidFill>
              <a:latin typeface="Comic Sans MS" panose="030F0702030302020204" pitchFamily="66" charset="0"/>
            </a:endParaRPr>
          </a:p>
        </p:txBody>
      </p:sp>
      <p:cxnSp>
        <p:nvCxnSpPr>
          <p:cNvPr id="14" name="直線矢印コネクタ 13">
            <a:extLst>
              <a:ext uri="{FF2B5EF4-FFF2-40B4-BE49-F238E27FC236}">
                <a16:creationId xmlns:a16="http://schemas.microsoft.com/office/drawing/2014/main" id="{57F83B83-B9CC-4292-A2ED-8847B0C211AE}"/>
              </a:ext>
            </a:extLst>
          </p:cNvPr>
          <p:cNvCxnSpPr>
            <a:cxnSpLocks/>
          </p:cNvCxnSpPr>
          <p:nvPr/>
        </p:nvCxnSpPr>
        <p:spPr>
          <a:xfrm>
            <a:off x="5652120" y="3140968"/>
            <a:ext cx="360040" cy="115212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9FCD2C2-EA0C-4920-9D68-6A4FFF55D83B}"/>
              </a:ext>
            </a:extLst>
          </p:cNvPr>
          <p:cNvSpPr txBox="1"/>
          <p:nvPr/>
        </p:nvSpPr>
        <p:spPr>
          <a:xfrm>
            <a:off x="4932040" y="2636912"/>
            <a:ext cx="1512168" cy="523220"/>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So what would this area be?</a:t>
            </a:r>
            <a:endParaRPr lang="en-GB" sz="1400" dirty="0">
              <a:solidFill>
                <a:srgbClr val="0000FF"/>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49DA57B3-7E59-424E-AC6A-1670CED09AC8}"/>
                  </a:ext>
                </a:extLst>
              </p:cNvPr>
              <p:cNvSpPr txBox="1"/>
              <p:nvPr/>
            </p:nvSpPr>
            <p:spPr>
              <a:xfrm>
                <a:off x="7452320" y="1340768"/>
                <a:ext cx="143949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FF"/>
                          </a:solidFill>
                          <a:latin typeface="Cambria Math" panose="02040503050406030204" pitchFamily="18" charset="0"/>
                        </a:rPr>
                        <m:t>1−0.68=0.32</m:t>
                      </m:r>
                    </m:oMath>
                  </m:oMathPara>
                </a14:m>
                <a:endParaRPr lang="en-GB" sz="1600" dirty="0">
                  <a:solidFill>
                    <a:srgbClr val="0000FF"/>
                  </a:solidFill>
                </a:endParaRPr>
              </a:p>
            </p:txBody>
          </p:sp>
        </mc:Choice>
        <mc:Fallback xmlns="">
          <p:sp>
            <p:nvSpPr>
              <p:cNvPr id="17" name="テキスト ボックス 16">
                <a:extLst>
                  <a:ext uri="{FF2B5EF4-FFF2-40B4-BE49-F238E27FC236}">
                    <a16:creationId xmlns:a16="http://schemas.microsoft.com/office/drawing/2014/main" id="{49DA57B3-7E59-424E-AC6A-1670CED09AC8}"/>
                  </a:ext>
                </a:extLst>
              </p:cNvPr>
              <p:cNvSpPr txBox="1">
                <a:spLocks noRot="1" noChangeAspect="1" noMove="1" noResize="1" noEditPoints="1" noAdjustHandles="1" noChangeArrowheads="1" noChangeShapeType="1" noTextEdit="1"/>
              </p:cNvSpPr>
              <p:nvPr/>
            </p:nvSpPr>
            <p:spPr>
              <a:xfrm>
                <a:off x="7452320" y="1340768"/>
                <a:ext cx="1439497" cy="246221"/>
              </a:xfrm>
              <a:prstGeom prst="rect">
                <a:avLst/>
              </a:prstGeom>
              <a:blipFill>
                <a:blip r:embed="rId7"/>
                <a:stretch>
                  <a:fillRect l="-2532" r="-2110"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5C71F806-AF95-4DD3-8C2B-3B7A26882AD0}"/>
                  </a:ext>
                </a:extLst>
              </p:cNvPr>
              <p:cNvSpPr txBox="1"/>
              <p:nvPr/>
            </p:nvSpPr>
            <p:spPr>
              <a:xfrm>
                <a:off x="7452320" y="1700808"/>
                <a:ext cx="143949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FF"/>
                          </a:solidFill>
                          <a:latin typeface="Cambria Math" panose="02040503050406030204" pitchFamily="18" charset="0"/>
                        </a:rPr>
                        <m:t>0.32</m:t>
                      </m:r>
                      <m:r>
                        <a:rPr lang="en-US" sz="1600" b="0" i="1" smtClean="0">
                          <a:solidFill>
                            <a:srgbClr val="0000FF"/>
                          </a:solidFill>
                          <a:latin typeface="Cambria Math" panose="02040503050406030204" pitchFamily="18" charset="0"/>
                          <a:ea typeface="Cambria Math" panose="02040503050406030204" pitchFamily="18" charset="0"/>
                        </a:rPr>
                        <m:t>÷2=0.16</m:t>
                      </m:r>
                    </m:oMath>
                  </m:oMathPara>
                </a14:m>
                <a:endParaRPr lang="en-GB" sz="1600" dirty="0">
                  <a:solidFill>
                    <a:srgbClr val="0000FF"/>
                  </a:solidFill>
                </a:endParaRPr>
              </a:p>
            </p:txBody>
          </p:sp>
        </mc:Choice>
        <mc:Fallback xmlns="">
          <p:sp>
            <p:nvSpPr>
              <p:cNvPr id="69" name="テキスト ボックス 68">
                <a:extLst>
                  <a:ext uri="{FF2B5EF4-FFF2-40B4-BE49-F238E27FC236}">
                    <a16:creationId xmlns:a16="http://schemas.microsoft.com/office/drawing/2014/main" id="{5C71F806-AF95-4DD3-8C2B-3B7A26882AD0}"/>
                  </a:ext>
                </a:extLst>
              </p:cNvPr>
              <p:cNvSpPr txBox="1">
                <a:spLocks noRot="1" noChangeAspect="1" noMove="1" noResize="1" noEditPoints="1" noAdjustHandles="1" noChangeArrowheads="1" noChangeShapeType="1" noTextEdit="1"/>
              </p:cNvSpPr>
              <p:nvPr/>
            </p:nvSpPr>
            <p:spPr>
              <a:xfrm>
                <a:off x="7452320" y="1700808"/>
                <a:ext cx="1439497" cy="246221"/>
              </a:xfrm>
              <a:prstGeom prst="rect">
                <a:avLst/>
              </a:prstGeom>
              <a:blipFill>
                <a:blip r:embed="rId8"/>
                <a:stretch>
                  <a:fillRect l="-2532" r="-2110" b="-7500"/>
                </a:stretch>
              </a:blipFill>
            </p:spPr>
            <p:txBody>
              <a:bodyPr/>
              <a:lstStyle/>
              <a:p>
                <a:r>
                  <a:rPr lang="en-GB">
                    <a:noFill/>
                  </a:rPr>
                  <a:t> </a:t>
                </a:r>
              </a:p>
            </p:txBody>
          </p:sp>
        </mc:Fallback>
      </mc:AlternateContent>
      <p:sp>
        <p:nvSpPr>
          <p:cNvPr id="70" name="テキスト ボックス 69">
            <a:extLst>
              <a:ext uri="{FF2B5EF4-FFF2-40B4-BE49-F238E27FC236}">
                <a16:creationId xmlns:a16="http://schemas.microsoft.com/office/drawing/2014/main" id="{DF4B99EF-B455-496B-B912-1254069A363C}"/>
              </a:ext>
            </a:extLst>
          </p:cNvPr>
          <p:cNvSpPr txBox="1"/>
          <p:nvPr/>
        </p:nvSpPr>
        <p:spPr>
          <a:xfrm rot="20299726">
            <a:off x="5453851" y="4295069"/>
            <a:ext cx="1152128"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0.16</a:t>
            </a:r>
            <a:endParaRPr lang="en-GB" sz="1200" dirty="0">
              <a:solidFill>
                <a:srgbClr val="FF0000"/>
              </a:solidFill>
              <a:latin typeface="Comic Sans MS" panose="030F0702030302020204" pitchFamily="66" charset="0"/>
            </a:endParaRPr>
          </a:p>
        </p:txBody>
      </p:sp>
      <p:sp>
        <p:nvSpPr>
          <p:cNvPr id="77" name="テキスト ボックス 76">
            <a:extLst>
              <a:ext uri="{FF2B5EF4-FFF2-40B4-BE49-F238E27FC236}">
                <a16:creationId xmlns:a16="http://schemas.microsoft.com/office/drawing/2014/main" id="{B8C66A0E-E13F-4590-AFA1-D7A541BF8A2E}"/>
              </a:ext>
            </a:extLst>
          </p:cNvPr>
          <p:cNvSpPr txBox="1"/>
          <p:nvPr/>
        </p:nvSpPr>
        <p:spPr>
          <a:xfrm>
            <a:off x="4915764" y="2842579"/>
            <a:ext cx="1342994" cy="1169551"/>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So 16% of the males would have a height less than 163cm</a:t>
            </a:r>
            <a:endParaRPr lang="en-GB" sz="1400" dirty="0">
              <a:solidFill>
                <a:srgbClr val="0000FF"/>
              </a:solidFill>
              <a:latin typeface="Comic Sans MS" panose="030F0702030302020204" pitchFamily="66" charset="0"/>
            </a:endParaRPr>
          </a:p>
        </p:txBody>
      </p:sp>
      <p:grpSp>
        <p:nvGrpSpPr>
          <p:cNvPr id="30" name="グループ化 29">
            <a:extLst>
              <a:ext uri="{FF2B5EF4-FFF2-40B4-BE49-F238E27FC236}">
                <a16:creationId xmlns:a16="http://schemas.microsoft.com/office/drawing/2014/main" id="{D11E320C-C619-4A46-AF38-0262CF759BDB}"/>
              </a:ext>
            </a:extLst>
          </p:cNvPr>
          <p:cNvGrpSpPr/>
          <p:nvPr/>
        </p:nvGrpSpPr>
        <p:grpSpPr>
          <a:xfrm>
            <a:off x="5058300" y="1628800"/>
            <a:ext cx="3637208" cy="2973657"/>
            <a:chOff x="5004048" y="1412776"/>
            <a:chExt cx="3637208" cy="2973657"/>
          </a:xfrm>
        </p:grpSpPr>
        <p:sp>
          <p:nvSpPr>
            <p:cNvPr id="31" name="Freeform 22">
              <a:extLst>
                <a:ext uri="{FF2B5EF4-FFF2-40B4-BE49-F238E27FC236}">
                  <a16:creationId xmlns:a16="http://schemas.microsoft.com/office/drawing/2014/main" id="{C18864F1-6DC1-4ABF-AE53-B095E1804777}"/>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22">
              <a:extLst>
                <a:ext uri="{FF2B5EF4-FFF2-40B4-BE49-F238E27FC236}">
                  <a16:creationId xmlns:a16="http://schemas.microsoft.com/office/drawing/2014/main" id="{BCA3C3F5-6FC7-44DB-BF62-5A84E253B7EB}"/>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6030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blinds(horizontal)">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linds(horizontal)">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blinds(horizontal)">
                                      <p:cBhvr>
                                        <p:cTn id="38" dur="500"/>
                                        <p:tgtEl>
                                          <p:spTgt spid="6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blinds(horizontal)">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blinds(horizontal)">
                                      <p:cBhvr>
                                        <p:cTn id="51" dur="500"/>
                                        <p:tgtEl>
                                          <p:spTgt spid="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blinds(horizontal)">
                                      <p:cBhvr>
                                        <p:cTn id="64" dur="500"/>
                                        <p:tgtEl>
                                          <p:spTgt spid="68"/>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linds(horizontal)">
                                      <p:cBhvr>
                                        <p:cTn id="69" dur="500"/>
                                        <p:tgtEl>
                                          <p:spTgt spid="16"/>
                                        </p:tgtEl>
                                      </p:cBhvr>
                                    </p:animEffect>
                                  </p:childTnLst>
                                </p:cTn>
                              </p:par>
                              <p:par>
                                <p:cTn id="70" presetID="3" presetClass="entr" presetSubtype="1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linds(horizontal)">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linds(horizont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blinds(horizontal)">
                                      <p:cBhvr>
                                        <p:cTn id="82" dur="500"/>
                                        <p:tgtEl>
                                          <p:spTgt spid="6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3" presetClass="exit" presetSubtype="10" fill="hold" nodeType="withEffect">
                                  <p:stCondLst>
                                    <p:cond delay="0"/>
                                  </p:stCondLst>
                                  <p:childTnLst>
                                    <p:animEffect transition="out" filter="blinds(horizontal)">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3" presetClass="exit" presetSubtype="10" fill="hold" grpId="1" nodeType="withEffect">
                                  <p:stCondLst>
                                    <p:cond delay="0"/>
                                  </p:stCondLst>
                                  <p:childTnLst>
                                    <p:animEffect transition="out" filter="blinds(horizontal)">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69"/>
                                        </p:tgtEl>
                                      </p:cBhvr>
                                    </p:animEffect>
                                    <p:set>
                                      <p:cBhvr>
                                        <p:cTn id="101" dur="1" fill="hold">
                                          <p:stCondLst>
                                            <p:cond delay="499"/>
                                          </p:stCondLst>
                                        </p:cTn>
                                        <p:tgtEl>
                                          <p:spTgt spid="6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blinds(horizontal)">
                                      <p:cBhvr>
                                        <p:cTn id="10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9" grpId="0"/>
      <p:bldP spid="59" grpId="1"/>
      <p:bldP spid="63" grpId="0"/>
      <p:bldP spid="64" grpId="0"/>
      <p:bldP spid="68" grpId="0"/>
      <p:bldP spid="16" grpId="0"/>
      <p:bldP spid="16" grpId="1"/>
      <p:bldP spid="17" grpId="0"/>
      <p:bldP spid="17" grpId="1"/>
      <p:bldP spid="69" grpId="0"/>
      <p:bldP spid="69" grpId="1"/>
      <p:bldP spid="70" grpId="0"/>
      <p:bldP spid="7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500" dirty="0">
              <a:latin typeface="Comic Sans MS" panose="030F0702030302020204" pitchFamily="66" charset="0"/>
            </a:endParaRPr>
          </a:p>
          <a:p>
            <a:pPr marL="0" indent="0" algn="ctr">
              <a:lnSpc>
                <a:spcPct val="110000"/>
              </a:lnSpc>
              <a:spcBef>
                <a:spcPts val="0"/>
              </a:spcBef>
              <a:buNone/>
            </a:pPr>
            <a:r>
              <a:rPr lang="en-US" sz="1500" dirty="0">
                <a:latin typeface="Comic Sans MS" panose="030F0702030302020204" pitchFamily="66" charset="0"/>
                <a:sym typeface="Wingdings" panose="05000000000000000000" pitchFamily="2" charset="2"/>
              </a:rPr>
              <a:t>It is also possible to use the </a:t>
            </a:r>
            <a:r>
              <a:rPr lang="en-US" sz="1500" dirty="0" err="1">
                <a:latin typeface="Comic Sans MS" panose="030F0702030302020204" pitchFamily="66" charset="0"/>
                <a:sym typeface="Wingdings" panose="05000000000000000000" pitchFamily="2" charset="2"/>
              </a:rPr>
              <a:t>standardised</a:t>
            </a:r>
            <a:r>
              <a:rPr lang="en-US" sz="1500" dirty="0">
                <a:latin typeface="Comic Sans MS" panose="030F0702030302020204" pitchFamily="66" charset="0"/>
                <a:sym typeface="Wingdings" panose="05000000000000000000" pitchFamily="2" charset="2"/>
              </a:rPr>
              <a:t> normal distribution when using a sample</a:t>
            </a:r>
            <a:endParaRPr lang="en-GB" sz="1500" dirty="0">
              <a:latin typeface="Comic Sans MS" panose="030F0702030302020204" pitchFamily="66" charset="0"/>
            </a:endParaRPr>
          </a:p>
        </p:txBody>
      </p:sp>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2"/>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3"/>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B71A6B0-F251-411D-81E7-F3CA7613B398}"/>
                  </a:ext>
                </a:extLst>
              </p:cNvPr>
              <p:cNvSpPr txBox="1"/>
              <p:nvPr/>
            </p:nvSpPr>
            <p:spPr>
              <a:xfrm>
                <a:off x="1811398" y="5427156"/>
                <a:ext cx="1059457"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m:oMathPara>
                </a14:m>
                <a:endParaRPr lang="en-GB" dirty="0"/>
              </a:p>
            </p:txBody>
          </p:sp>
        </mc:Choice>
        <mc:Fallback xmlns="">
          <p:sp>
            <p:nvSpPr>
              <p:cNvPr id="7" name="テキスト ボックス 6">
                <a:extLst>
                  <a:ext uri="{FF2B5EF4-FFF2-40B4-BE49-F238E27FC236}">
                    <a16:creationId xmlns:a16="http://schemas.microsoft.com/office/drawing/2014/main" id="{AB71A6B0-F251-411D-81E7-F3CA7613B398}"/>
                  </a:ext>
                </a:extLst>
              </p:cNvPr>
              <p:cNvSpPr txBox="1">
                <a:spLocks noRot="1" noChangeAspect="1" noMove="1" noResize="1" noEditPoints="1" noAdjustHandles="1" noChangeArrowheads="1" noChangeShapeType="1" noTextEdit="1"/>
              </p:cNvSpPr>
              <p:nvPr/>
            </p:nvSpPr>
            <p:spPr>
              <a:xfrm>
                <a:off x="1811398" y="5427156"/>
                <a:ext cx="1059457" cy="51674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ABCCC030-3E41-435B-9254-46819995CF1A}"/>
                  </a:ext>
                </a:extLst>
              </p:cNvPr>
              <p:cNvSpPr txBox="1"/>
              <p:nvPr/>
            </p:nvSpPr>
            <p:spPr>
              <a:xfrm>
                <a:off x="1777366" y="3710149"/>
                <a:ext cx="1213987" cy="276999"/>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テキスト ボックス 14">
                <a:extLst>
                  <a:ext uri="{FF2B5EF4-FFF2-40B4-BE49-F238E27FC236}">
                    <a16:creationId xmlns:a16="http://schemas.microsoft.com/office/drawing/2014/main" id="{ABCCC030-3E41-435B-9254-46819995CF1A}"/>
                  </a:ext>
                </a:extLst>
              </p:cNvPr>
              <p:cNvSpPr txBox="1">
                <a:spLocks noRot="1" noChangeAspect="1" noMove="1" noResize="1" noEditPoints="1" noAdjustHandles="1" noChangeArrowheads="1" noChangeShapeType="1" noTextEdit="1"/>
              </p:cNvSpPr>
              <p:nvPr/>
            </p:nvSpPr>
            <p:spPr>
              <a:xfrm>
                <a:off x="1777366" y="3710149"/>
                <a:ext cx="1213987" cy="276999"/>
              </a:xfrm>
              <a:prstGeom prst="rect">
                <a:avLst/>
              </a:prstGeom>
              <a:blipFill>
                <a:blip r:embed="rId5"/>
                <a:stretch>
                  <a:fillRect l="-4523" t="-4444" r="-7035" b="-35556"/>
                </a:stretch>
              </a:blipFill>
              <a:ln w="25400">
                <a:noFill/>
              </a:ln>
            </p:spPr>
            <p:txBody>
              <a:bodyPr/>
              <a:lstStyle/>
              <a:p>
                <a:r>
                  <a:rPr lang="en-GB">
                    <a:noFill/>
                  </a:rPr>
                  <a:t> </a:t>
                </a:r>
              </a:p>
            </p:txBody>
          </p:sp>
        </mc:Fallback>
      </mc:AlternateContent>
      <p:sp>
        <p:nvSpPr>
          <p:cNvPr id="9" name="テキスト ボックス 8">
            <a:extLst>
              <a:ext uri="{FF2B5EF4-FFF2-40B4-BE49-F238E27FC236}">
                <a16:creationId xmlns:a16="http://schemas.microsoft.com/office/drawing/2014/main" id="{578A0475-842B-4E56-B2EA-90365AA306D0}"/>
              </a:ext>
            </a:extLst>
          </p:cNvPr>
          <p:cNvSpPr txBox="1"/>
          <p:nvPr/>
        </p:nvSpPr>
        <p:spPr>
          <a:xfrm>
            <a:off x="1721917" y="3107976"/>
            <a:ext cx="1266693" cy="369332"/>
          </a:xfrm>
          <a:prstGeom prst="rect">
            <a:avLst/>
          </a:prstGeom>
          <a:noFill/>
        </p:spPr>
        <p:txBody>
          <a:bodyPr wrap="none" rtlCol="0">
            <a:spAutoFit/>
          </a:bodyPr>
          <a:lstStyle/>
          <a:p>
            <a:r>
              <a:rPr lang="en-US" u="sng" dirty="0">
                <a:latin typeface="Comic Sans MS" panose="030F0702030302020204" pitchFamily="66" charset="0"/>
              </a:rPr>
              <a:t>Population</a:t>
            </a:r>
            <a:endParaRPr lang="en-GB" u="sng" dirty="0">
              <a:latin typeface="Comic Sans MS" panose="030F0702030302020204" pitchFamily="66" charset="0"/>
            </a:endParaRPr>
          </a:p>
        </p:txBody>
      </p:sp>
      <p:cxnSp>
        <p:nvCxnSpPr>
          <p:cNvPr id="11" name="直線矢印コネクタ 10">
            <a:extLst>
              <a:ext uri="{FF2B5EF4-FFF2-40B4-BE49-F238E27FC236}">
                <a16:creationId xmlns:a16="http://schemas.microsoft.com/office/drawing/2014/main" id="{B21944A2-14AD-4068-B06E-26F6DB841EDD}"/>
              </a:ext>
            </a:extLst>
          </p:cNvPr>
          <p:cNvCxnSpPr/>
          <p:nvPr/>
        </p:nvCxnSpPr>
        <p:spPr>
          <a:xfrm>
            <a:off x="2423956" y="4288881"/>
            <a:ext cx="0" cy="9410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E9C7871-5F77-425F-9B09-5F2C775A3EF1}"/>
              </a:ext>
            </a:extLst>
          </p:cNvPr>
          <p:cNvSpPr txBox="1"/>
          <p:nvPr/>
        </p:nvSpPr>
        <p:spPr>
          <a:xfrm>
            <a:off x="414437" y="4343906"/>
            <a:ext cx="1912302"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Converting values to the standard normal distribution</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25DE6E05-751C-491B-8FFE-606F6F6492D4}"/>
                  </a:ext>
                </a:extLst>
              </p:cNvPr>
              <p:cNvSpPr txBox="1"/>
              <p:nvPr/>
            </p:nvSpPr>
            <p:spPr>
              <a:xfrm>
                <a:off x="6200820" y="5416593"/>
                <a:ext cx="1059457" cy="769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21" name="テキスト ボックス 20">
                <a:extLst>
                  <a:ext uri="{FF2B5EF4-FFF2-40B4-BE49-F238E27FC236}">
                    <a16:creationId xmlns:a16="http://schemas.microsoft.com/office/drawing/2014/main" id="{25DE6E05-751C-491B-8FFE-606F6F6492D4}"/>
                  </a:ext>
                </a:extLst>
              </p:cNvPr>
              <p:cNvSpPr txBox="1">
                <a:spLocks noRot="1" noChangeAspect="1" noMove="1" noResize="1" noEditPoints="1" noAdjustHandles="1" noChangeArrowheads="1" noChangeShapeType="1" noTextEdit="1"/>
              </p:cNvSpPr>
              <p:nvPr/>
            </p:nvSpPr>
            <p:spPr>
              <a:xfrm>
                <a:off x="6200820" y="5416593"/>
                <a:ext cx="1059457" cy="7699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0AABB88A-5CEE-4E48-AC41-BD7363D13119}"/>
                  </a:ext>
                </a:extLst>
              </p:cNvPr>
              <p:cNvSpPr txBox="1"/>
              <p:nvPr/>
            </p:nvSpPr>
            <p:spPr>
              <a:xfrm>
                <a:off x="6121521" y="3572838"/>
                <a:ext cx="1324914" cy="627992"/>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23" name="テキスト ボックス 22">
                <a:extLst>
                  <a:ext uri="{FF2B5EF4-FFF2-40B4-BE49-F238E27FC236}">
                    <a16:creationId xmlns:a16="http://schemas.microsoft.com/office/drawing/2014/main" id="{0AABB88A-5CEE-4E48-AC41-BD7363D13119}"/>
                  </a:ext>
                </a:extLst>
              </p:cNvPr>
              <p:cNvSpPr txBox="1">
                <a:spLocks noRot="1" noChangeAspect="1" noMove="1" noResize="1" noEditPoints="1" noAdjustHandles="1" noChangeArrowheads="1" noChangeShapeType="1" noTextEdit="1"/>
              </p:cNvSpPr>
              <p:nvPr/>
            </p:nvSpPr>
            <p:spPr>
              <a:xfrm>
                <a:off x="6121521" y="3572838"/>
                <a:ext cx="1324914" cy="627992"/>
              </a:xfrm>
              <a:prstGeom prst="rect">
                <a:avLst/>
              </a:prstGeom>
              <a:blipFill>
                <a:blip r:embed="rId7"/>
                <a:stretch>
                  <a:fillRect/>
                </a:stretch>
              </a:blipFill>
              <a:ln w="25400">
                <a:noFill/>
              </a:ln>
            </p:spPr>
            <p:txBody>
              <a:bodyPr/>
              <a:lstStyle/>
              <a:p>
                <a:r>
                  <a:rPr lang="en-GB">
                    <a:noFill/>
                  </a:rPr>
                  <a:t> </a:t>
                </a:r>
              </a:p>
            </p:txBody>
          </p:sp>
        </mc:Fallback>
      </mc:AlternateContent>
      <p:sp>
        <p:nvSpPr>
          <p:cNvPr id="24" name="テキスト ボックス 23">
            <a:extLst>
              <a:ext uri="{FF2B5EF4-FFF2-40B4-BE49-F238E27FC236}">
                <a16:creationId xmlns:a16="http://schemas.microsoft.com/office/drawing/2014/main" id="{0DAAF250-2A30-446B-AFF2-EEF10E72D4E1}"/>
              </a:ext>
            </a:extLst>
          </p:cNvPr>
          <p:cNvSpPr txBox="1"/>
          <p:nvPr/>
        </p:nvSpPr>
        <p:spPr>
          <a:xfrm>
            <a:off x="6066072" y="3106467"/>
            <a:ext cx="955711" cy="369332"/>
          </a:xfrm>
          <a:prstGeom prst="rect">
            <a:avLst/>
          </a:prstGeom>
          <a:noFill/>
        </p:spPr>
        <p:txBody>
          <a:bodyPr wrap="none" rtlCol="0">
            <a:spAutoFit/>
          </a:bodyPr>
          <a:lstStyle/>
          <a:p>
            <a:r>
              <a:rPr lang="en-US" u="sng" dirty="0">
                <a:latin typeface="Comic Sans MS" panose="030F0702030302020204" pitchFamily="66" charset="0"/>
              </a:rPr>
              <a:t>Sample</a:t>
            </a:r>
            <a:endParaRPr lang="en-GB" u="sng" dirty="0">
              <a:latin typeface="Comic Sans MS" panose="030F0702030302020204" pitchFamily="66" charset="0"/>
            </a:endParaRPr>
          </a:p>
        </p:txBody>
      </p:sp>
      <p:cxnSp>
        <p:nvCxnSpPr>
          <p:cNvPr id="25" name="直線矢印コネクタ 24">
            <a:extLst>
              <a:ext uri="{FF2B5EF4-FFF2-40B4-BE49-F238E27FC236}">
                <a16:creationId xmlns:a16="http://schemas.microsoft.com/office/drawing/2014/main" id="{F70FEBD2-61B6-4B1C-B668-6237547A6749}"/>
              </a:ext>
            </a:extLst>
          </p:cNvPr>
          <p:cNvCxnSpPr/>
          <p:nvPr/>
        </p:nvCxnSpPr>
        <p:spPr>
          <a:xfrm>
            <a:off x="6813378" y="4287372"/>
            <a:ext cx="0" cy="9410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A7F255A-9AFA-432B-9ABB-67EBACEF329E}"/>
              </a:ext>
            </a:extLst>
          </p:cNvPr>
          <p:cNvSpPr txBox="1"/>
          <p:nvPr/>
        </p:nvSpPr>
        <p:spPr>
          <a:xfrm>
            <a:off x="4921555" y="4342397"/>
            <a:ext cx="1912302" cy="738664"/>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Converting values to the standard normal distribution</a:t>
            </a:r>
            <a:endParaRPr lang="en-GB" sz="1400" dirty="0">
              <a:solidFill>
                <a:srgbClr val="FF0000"/>
              </a:solidFill>
              <a:latin typeface="Comic Sans MS" panose="030F0702030302020204" pitchFamily="66" charset="0"/>
            </a:endParaRPr>
          </a:p>
        </p:txBody>
      </p:sp>
      <p:sp>
        <p:nvSpPr>
          <p:cNvPr id="13" name="正方形/長方形 12">
            <a:extLst>
              <a:ext uri="{FF2B5EF4-FFF2-40B4-BE49-F238E27FC236}">
                <a16:creationId xmlns:a16="http://schemas.microsoft.com/office/drawing/2014/main" id="{759280CB-12EA-46E2-9D46-72C3719542DD}"/>
              </a:ext>
            </a:extLst>
          </p:cNvPr>
          <p:cNvSpPr/>
          <p:nvPr/>
        </p:nvSpPr>
        <p:spPr>
          <a:xfrm>
            <a:off x="2580238" y="3693814"/>
            <a:ext cx="307817" cy="307818"/>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正方形/長方形 26">
            <a:extLst>
              <a:ext uri="{FF2B5EF4-FFF2-40B4-BE49-F238E27FC236}">
                <a16:creationId xmlns:a16="http://schemas.microsoft.com/office/drawing/2014/main" id="{E124AE64-16A8-4E30-8FFB-7B0A4D193051}"/>
              </a:ext>
            </a:extLst>
          </p:cNvPr>
          <p:cNvSpPr/>
          <p:nvPr/>
        </p:nvSpPr>
        <p:spPr>
          <a:xfrm>
            <a:off x="6996820" y="3547448"/>
            <a:ext cx="307817" cy="64430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テキスト ボックス 13">
            <a:extLst>
              <a:ext uri="{FF2B5EF4-FFF2-40B4-BE49-F238E27FC236}">
                <a16:creationId xmlns:a16="http://schemas.microsoft.com/office/drawing/2014/main" id="{7151AD91-8694-4A20-95ED-5D77454C10F5}"/>
              </a:ext>
            </a:extLst>
          </p:cNvPr>
          <p:cNvSpPr txBox="1"/>
          <p:nvPr/>
        </p:nvSpPr>
        <p:spPr>
          <a:xfrm>
            <a:off x="2888055" y="3431263"/>
            <a:ext cx="906017" cy="307777"/>
          </a:xfrm>
          <a:prstGeom prst="rect">
            <a:avLst/>
          </a:prstGeom>
          <a:noFill/>
        </p:spPr>
        <p:txBody>
          <a:bodyPr wrap="none" rtlCol="0">
            <a:spAutoFit/>
          </a:bodyPr>
          <a:lstStyle/>
          <a:p>
            <a:r>
              <a:rPr lang="en-US" sz="1400" dirty="0">
                <a:solidFill>
                  <a:srgbClr val="0000FF"/>
                </a:solidFill>
                <a:latin typeface="Comic Sans MS" panose="030F0702030302020204" pitchFamily="66" charset="0"/>
              </a:rPr>
              <a:t>Variance</a:t>
            </a:r>
            <a:endParaRPr lang="en-GB" sz="1400" dirty="0">
              <a:solidFill>
                <a:srgbClr val="0000FF"/>
              </a:solidFill>
              <a:latin typeface="Comic Sans MS" panose="030F0702030302020204" pitchFamily="66" charset="0"/>
            </a:endParaRPr>
          </a:p>
        </p:txBody>
      </p:sp>
      <p:sp>
        <p:nvSpPr>
          <p:cNvPr id="28" name="テキスト ボックス 27">
            <a:extLst>
              <a:ext uri="{FF2B5EF4-FFF2-40B4-BE49-F238E27FC236}">
                <a16:creationId xmlns:a16="http://schemas.microsoft.com/office/drawing/2014/main" id="{4BE71E03-DA1A-4A55-8F6D-FBA9E22ACD1E}"/>
              </a:ext>
            </a:extLst>
          </p:cNvPr>
          <p:cNvSpPr txBox="1"/>
          <p:nvPr/>
        </p:nvSpPr>
        <p:spPr>
          <a:xfrm>
            <a:off x="7324253" y="3313569"/>
            <a:ext cx="906017" cy="307777"/>
          </a:xfrm>
          <a:prstGeom prst="rect">
            <a:avLst/>
          </a:prstGeom>
          <a:noFill/>
        </p:spPr>
        <p:txBody>
          <a:bodyPr wrap="none" rtlCol="0">
            <a:spAutoFit/>
          </a:bodyPr>
          <a:lstStyle/>
          <a:p>
            <a:r>
              <a:rPr lang="en-US" sz="1400" dirty="0">
                <a:solidFill>
                  <a:srgbClr val="0000FF"/>
                </a:solidFill>
                <a:latin typeface="Comic Sans MS" panose="030F0702030302020204" pitchFamily="66" charset="0"/>
              </a:rPr>
              <a:t>Variance</a:t>
            </a:r>
            <a:endParaRPr lang="en-GB" sz="1400" dirty="0">
              <a:solidFill>
                <a:srgbClr val="0000FF"/>
              </a:solidFill>
              <a:latin typeface="Comic Sans MS" panose="030F0702030302020204" pitchFamily="66" charset="0"/>
            </a:endParaRPr>
          </a:p>
        </p:txBody>
      </p:sp>
      <p:sp>
        <p:nvSpPr>
          <p:cNvPr id="29" name="テキスト ボックス 28">
            <a:extLst>
              <a:ext uri="{FF2B5EF4-FFF2-40B4-BE49-F238E27FC236}">
                <a16:creationId xmlns:a16="http://schemas.microsoft.com/office/drawing/2014/main" id="{23FBD473-59C1-4AE8-96B4-5555E3FDEBEC}"/>
              </a:ext>
            </a:extLst>
          </p:cNvPr>
          <p:cNvSpPr txBox="1"/>
          <p:nvPr/>
        </p:nvSpPr>
        <p:spPr>
          <a:xfrm>
            <a:off x="2706986" y="5848538"/>
            <a:ext cx="1004935" cy="523220"/>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Standard deviation</a:t>
            </a:r>
            <a:endParaRPr lang="en-GB" sz="1400" dirty="0">
              <a:solidFill>
                <a:srgbClr val="0000FF"/>
              </a:solidFill>
              <a:latin typeface="Comic Sans MS" panose="030F0702030302020204" pitchFamily="66" charset="0"/>
            </a:endParaRPr>
          </a:p>
        </p:txBody>
      </p:sp>
      <p:sp>
        <p:nvSpPr>
          <p:cNvPr id="30" name="テキスト ボックス 29">
            <a:extLst>
              <a:ext uri="{FF2B5EF4-FFF2-40B4-BE49-F238E27FC236}">
                <a16:creationId xmlns:a16="http://schemas.microsoft.com/office/drawing/2014/main" id="{CF6E4CCE-4BDE-48AB-9860-BBCDF3F5DD32}"/>
              </a:ext>
            </a:extLst>
          </p:cNvPr>
          <p:cNvSpPr txBox="1"/>
          <p:nvPr/>
        </p:nvSpPr>
        <p:spPr>
          <a:xfrm>
            <a:off x="7125076" y="6029609"/>
            <a:ext cx="1149791" cy="523220"/>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Standard deviation</a:t>
            </a:r>
            <a:endParaRPr lang="en-GB" sz="1400" dirty="0">
              <a:solidFill>
                <a:srgbClr val="0000FF"/>
              </a:solidFill>
              <a:latin typeface="Comic Sans MS" panose="030F0702030302020204" pitchFamily="66" charset="0"/>
            </a:endParaRPr>
          </a:p>
        </p:txBody>
      </p:sp>
      <p:sp>
        <p:nvSpPr>
          <p:cNvPr id="31" name="正方形/長方形 30">
            <a:extLst>
              <a:ext uri="{FF2B5EF4-FFF2-40B4-BE49-F238E27FC236}">
                <a16:creationId xmlns:a16="http://schemas.microsoft.com/office/drawing/2014/main" id="{259C5272-CCB2-4C8B-ADC1-34F5753E2F9F}"/>
              </a:ext>
            </a:extLst>
          </p:cNvPr>
          <p:cNvSpPr/>
          <p:nvPr/>
        </p:nvSpPr>
        <p:spPr>
          <a:xfrm>
            <a:off x="6796135" y="5700663"/>
            <a:ext cx="307817" cy="537175"/>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正方形/長方形 34">
            <a:extLst>
              <a:ext uri="{FF2B5EF4-FFF2-40B4-BE49-F238E27FC236}">
                <a16:creationId xmlns:a16="http://schemas.microsoft.com/office/drawing/2014/main" id="{F64DE97C-8D6A-4396-9341-92133C7A8713}"/>
              </a:ext>
            </a:extLst>
          </p:cNvPr>
          <p:cNvSpPr/>
          <p:nvPr/>
        </p:nvSpPr>
        <p:spPr>
          <a:xfrm>
            <a:off x="2408222" y="5712737"/>
            <a:ext cx="307817" cy="307818"/>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円弧 15">
            <a:extLst>
              <a:ext uri="{FF2B5EF4-FFF2-40B4-BE49-F238E27FC236}">
                <a16:creationId xmlns:a16="http://schemas.microsoft.com/office/drawing/2014/main" id="{82F27354-454C-432E-A243-48787E121150}"/>
              </a:ext>
            </a:extLst>
          </p:cNvPr>
          <p:cNvSpPr/>
          <p:nvPr/>
        </p:nvSpPr>
        <p:spPr>
          <a:xfrm>
            <a:off x="2652665" y="3965417"/>
            <a:ext cx="706171" cy="1874068"/>
          </a:xfrm>
          <a:prstGeom prst="arc">
            <a:avLst>
              <a:gd name="adj1" fmla="val 16200000"/>
              <a:gd name="adj2" fmla="val 5536656"/>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テキスト ボックス 35">
            <a:extLst>
              <a:ext uri="{FF2B5EF4-FFF2-40B4-BE49-F238E27FC236}">
                <a16:creationId xmlns:a16="http://schemas.microsoft.com/office/drawing/2014/main" id="{72EF9B90-CBF4-4D6A-92EA-9DF44031DE25}"/>
              </a:ext>
            </a:extLst>
          </p:cNvPr>
          <p:cNvSpPr txBox="1"/>
          <p:nvPr/>
        </p:nvSpPr>
        <p:spPr>
          <a:xfrm>
            <a:off x="3277353" y="4526732"/>
            <a:ext cx="1004935" cy="738664"/>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Square root the variance</a:t>
            </a:r>
            <a:endParaRPr lang="en-GB" sz="1400" dirty="0">
              <a:solidFill>
                <a:srgbClr val="0000FF"/>
              </a:solidFill>
              <a:latin typeface="Comic Sans MS" panose="030F0702030302020204" pitchFamily="66" charset="0"/>
            </a:endParaRPr>
          </a:p>
        </p:txBody>
      </p:sp>
      <p:sp>
        <p:nvSpPr>
          <p:cNvPr id="37" name="円弧 36">
            <a:extLst>
              <a:ext uri="{FF2B5EF4-FFF2-40B4-BE49-F238E27FC236}">
                <a16:creationId xmlns:a16="http://schemas.microsoft.com/office/drawing/2014/main" id="{4382AE70-6A71-40D7-8BFD-64CC0D007C49}"/>
              </a:ext>
            </a:extLst>
          </p:cNvPr>
          <p:cNvSpPr/>
          <p:nvPr/>
        </p:nvSpPr>
        <p:spPr>
          <a:xfrm rot="418311">
            <a:off x="7023979" y="4045389"/>
            <a:ext cx="706171" cy="1874068"/>
          </a:xfrm>
          <a:prstGeom prst="arc">
            <a:avLst>
              <a:gd name="adj1" fmla="val 16200000"/>
              <a:gd name="adj2" fmla="val 5536656"/>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テキスト ボックス 37">
            <a:extLst>
              <a:ext uri="{FF2B5EF4-FFF2-40B4-BE49-F238E27FC236}">
                <a16:creationId xmlns:a16="http://schemas.microsoft.com/office/drawing/2014/main" id="{F30C77D6-B0F5-41A6-AE1C-2AC369B88377}"/>
              </a:ext>
            </a:extLst>
          </p:cNvPr>
          <p:cNvSpPr txBox="1"/>
          <p:nvPr/>
        </p:nvSpPr>
        <p:spPr>
          <a:xfrm>
            <a:off x="7621508" y="4516169"/>
            <a:ext cx="1004935" cy="738664"/>
          </a:xfrm>
          <a:prstGeom prst="rect">
            <a:avLst/>
          </a:prstGeom>
          <a:noFill/>
        </p:spPr>
        <p:txBody>
          <a:bodyPr wrap="square" rtlCol="0">
            <a:spAutoFit/>
          </a:bodyPr>
          <a:lstStyle/>
          <a:p>
            <a:pPr algn="ctr"/>
            <a:r>
              <a:rPr lang="en-US" sz="1400" dirty="0">
                <a:solidFill>
                  <a:srgbClr val="0000FF"/>
                </a:solidFill>
                <a:latin typeface="Comic Sans MS" panose="030F0702030302020204" pitchFamily="66" charset="0"/>
              </a:rPr>
              <a:t>Square root the variance</a:t>
            </a:r>
            <a:endParaRPr lang="en-GB" sz="1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0140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linds(horizontal)">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linds(horizontal)">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linds(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linds(horizontal)">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blinds(horizontal)">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blinds(horizontal)">
                                      <p:cBhvr>
                                        <p:cTn id="117" dur="500"/>
                                        <p:tgtEl>
                                          <p:spTgt spid="37"/>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blinds(horizontal)">
                                      <p:cBhvr>
                                        <p:cTn id="122" dur="500"/>
                                        <p:tgtEl>
                                          <p:spTgt spid="38"/>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blinds(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blinds(horizontal)">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xit" presetSubtype="10" fill="hold" grpId="1" nodeType="clickEffect">
                                  <p:stCondLst>
                                    <p:cond delay="0"/>
                                  </p:stCondLst>
                                  <p:childTnLst>
                                    <p:animEffect transition="out" filter="blinds(horizontal)">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par>
                                <p:cTn id="138" presetID="3" presetClass="exit" presetSubtype="10" fill="hold" grpId="1" nodeType="withEffect">
                                  <p:stCondLst>
                                    <p:cond delay="0"/>
                                  </p:stCondLst>
                                  <p:childTnLst>
                                    <p:animEffect transition="out" filter="blinds(horizontal)">
                                      <p:cBhvr>
                                        <p:cTn id="139" dur="500"/>
                                        <p:tgtEl>
                                          <p:spTgt spid="28"/>
                                        </p:tgtEl>
                                      </p:cBhvr>
                                    </p:animEffect>
                                    <p:set>
                                      <p:cBhvr>
                                        <p:cTn id="140" dur="1" fill="hold">
                                          <p:stCondLst>
                                            <p:cond delay="499"/>
                                          </p:stCondLst>
                                        </p:cTn>
                                        <p:tgtEl>
                                          <p:spTgt spid="28"/>
                                        </p:tgtEl>
                                        <p:attrNameLst>
                                          <p:attrName>style.visibility</p:attrName>
                                        </p:attrNameLst>
                                      </p:cBhvr>
                                      <p:to>
                                        <p:strVal val="hidden"/>
                                      </p:to>
                                    </p:set>
                                  </p:childTnLst>
                                </p:cTn>
                              </p:par>
                              <p:par>
                                <p:cTn id="141" presetID="3" presetClass="exit" presetSubtype="10" fill="hold" grpId="1" nodeType="withEffect">
                                  <p:stCondLst>
                                    <p:cond delay="0"/>
                                  </p:stCondLst>
                                  <p:childTnLst>
                                    <p:animEffect transition="out" filter="blinds(horizontal)">
                                      <p:cBhvr>
                                        <p:cTn id="142" dur="500"/>
                                        <p:tgtEl>
                                          <p:spTgt spid="37"/>
                                        </p:tgtEl>
                                      </p:cBhvr>
                                    </p:animEffect>
                                    <p:set>
                                      <p:cBhvr>
                                        <p:cTn id="143" dur="1" fill="hold">
                                          <p:stCondLst>
                                            <p:cond delay="499"/>
                                          </p:stCondLst>
                                        </p:cTn>
                                        <p:tgtEl>
                                          <p:spTgt spid="37"/>
                                        </p:tgtEl>
                                        <p:attrNameLst>
                                          <p:attrName>style.visibility</p:attrName>
                                        </p:attrNameLst>
                                      </p:cBhvr>
                                      <p:to>
                                        <p:strVal val="hidden"/>
                                      </p:to>
                                    </p:set>
                                  </p:childTnLst>
                                </p:cTn>
                              </p:par>
                              <p:par>
                                <p:cTn id="144" presetID="3" presetClass="exit" presetSubtype="10" fill="hold" grpId="1" nodeType="withEffect">
                                  <p:stCondLst>
                                    <p:cond delay="0"/>
                                  </p:stCondLst>
                                  <p:childTnLst>
                                    <p:animEffect transition="out" filter="blinds(horizontal)">
                                      <p:cBhvr>
                                        <p:cTn id="145" dur="500"/>
                                        <p:tgtEl>
                                          <p:spTgt spid="38"/>
                                        </p:tgtEl>
                                      </p:cBhvr>
                                    </p:animEffect>
                                    <p:set>
                                      <p:cBhvr>
                                        <p:cTn id="146" dur="1" fill="hold">
                                          <p:stCondLst>
                                            <p:cond delay="499"/>
                                          </p:stCondLst>
                                        </p:cTn>
                                        <p:tgtEl>
                                          <p:spTgt spid="38"/>
                                        </p:tgtEl>
                                        <p:attrNameLst>
                                          <p:attrName>style.visibility</p:attrName>
                                        </p:attrNameLst>
                                      </p:cBhvr>
                                      <p:to>
                                        <p:strVal val="hidden"/>
                                      </p:to>
                                    </p:set>
                                  </p:childTnLst>
                                </p:cTn>
                              </p:par>
                              <p:par>
                                <p:cTn id="147" presetID="3" presetClass="exit" presetSubtype="10" fill="hold" grpId="1" nodeType="withEffect">
                                  <p:stCondLst>
                                    <p:cond delay="0"/>
                                  </p:stCondLst>
                                  <p:childTnLst>
                                    <p:animEffect transition="out" filter="blinds(horizontal)">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30"/>
                                        </p:tgtEl>
                                      </p:cBhvr>
                                    </p:animEffect>
                                    <p:set>
                                      <p:cBhvr>
                                        <p:cTn id="15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9" grpId="0"/>
      <p:bldP spid="12" grpId="0"/>
      <p:bldP spid="21" grpId="0"/>
      <p:bldP spid="23" grpId="0"/>
      <p:bldP spid="24" grpId="0"/>
      <p:bldP spid="26" grpId="0"/>
      <p:bldP spid="13" grpId="0" animBg="1"/>
      <p:bldP spid="13" grpId="1" animBg="1"/>
      <p:bldP spid="27" grpId="0" animBg="1"/>
      <p:bldP spid="27" grpId="1" animBg="1"/>
      <p:bldP spid="14" grpId="0"/>
      <p:bldP spid="14" grpId="1"/>
      <p:bldP spid="28" grpId="0"/>
      <p:bldP spid="28" grpId="1"/>
      <p:bldP spid="29" grpId="0"/>
      <p:bldP spid="29" grpId="1"/>
      <p:bldP spid="30" grpId="0"/>
      <p:bldP spid="30" grpId="1"/>
      <p:bldP spid="31" grpId="0" animBg="1"/>
      <p:bldP spid="31" grpId="1" animBg="1"/>
      <p:bldP spid="35" grpId="0" animBg="1"/>
      <p:bldP spid="35" grpId="1" animBg="1"/>
      <p:bldP spid="16" grpId="0" animBg="1"/>
      <p:bldP spid="16" grpId="1" animBg="1"/>
      <p:bldP spid="36" grpId="0"/>
      <p:bldP spid="36" grpId="1"/>
      <p:bldP spid="37" grpId="0" animBg="1"/>
      <p:bldP spid="37" grpId="1" animBg="1"/>
      <p:bldP spid="38" grpId="0"/>
      <p:bldP spid="38"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smtClean="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smtClean="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sym typeface="Wingdings" panose="05000000000000000000" pitchFamily="2" charset="2"/>
                  </a:rPr>
                  <a:t> Remember that the critical region is the region where the null hypothesis would be rejected…</a:t>
                </a:r>
                <a:endParaRPr lang="en-US" sz="13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325"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5"/>
                <a:stretch>
                  <a:fillRect/>
                </a:stretch>
              </a:blipFill>
              <a:ln w="25400">
                <a:solidFill>
                  <a:schemeClr val="tx1"/>
                </a:solidFill>
              </a:ln>
            </p:spPr>
            <p:txBody>
              <a:bodyPr/>
              <a:lstStyle/>
              <a:p>
                <a:r>
                  <a:rPr lang="en-GB">
                    <a:noFill/>
                  </a:rPr>
                  <a:t> </a:t>
                </a:r>
              </a:p>
            </p:txBody>
          </p:sp>
        </mc:Fallback>
      </mc:AlternateContent>
      <p:sp>
        <p:nvSpPr>
          <p:cNvPr id="33" name="テキスト ボックス 32">
            <a:extLst>
              <a:ext uri="{FF2B5EF4-FFF2-40B4-BE49-F238E27FC236}">
                <a16:creationId xmlns:a16="http://schemas.microsoft.com/office/drawing/2014/main" id="{54C64E30-14E5-49A2-B4C4-2AF16AAAC1CA}"/>
              </a:ext>
            </a:extLst>
          </p:cNvPr>
          <p:cNvSpPr txBox="1"/>
          <p:nvPr/>
        </p:nvSpPr>
        <p:spPr>
          <a:xfrm>
            <a:off x="4305671" y="1438183"/>
            <a:ext cx="2343911" cy="307777"/>
          </a:xfrm>
          <a:prstGeom prst="rect">
            <a:avLst/>
          </a:prstGeom>
          <a:noFill/>
        </p:spPr>
        <p:txBody>
          <a:bodyPr wrap="none" rtlCol="0">
            <a:spAutoFit/>
          </a:bodyPr>
          <a:lstStyle/>
          <a:p>
            <a:r>
              <a:rPr lang="en-US" sz="1400" dirty="0">
                <a:latin typeface="Comic Sans MS" panose="030F0702030302020204" pitchFamily="66" charset="0"/>
              </a:rPr>
              <a:t>1) Write your Hypotheses</a:t>
            </a:r>
            <a:endParaRPr lang="en-GB" sz="14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B89C1646-EC08-44B1-BE02-C09BA11E5ADC}"/>
                  </a:ext>
                </a:extLst>
              </p:cNvPr>
              <p:cNvSpPr txBox="1"/>
              <p:nvPr/>
            </p:nvSpPr>
            <p:spPr>
              <a:xfrm>
                <a:off x="4722130" y="1802168"/>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34" name="テキスト ボックス 33">
                <a:extLst>
                  <a:ext uri="{FF2B5EF4-FFF2-40B4-BE49-F238E27FC236}">
                    <a16:creationId xmlns:a16="http://schemas.microsoft.com/office/drawing/2014/main" id="{B89C1646-EC08-44B1-BE02-C09BA11E5ADC}"/>
                  </a:ext>
                </a:extLst>
              </p:cNvPr>
              <p:cNvSpPr txBox="1">
                <a:spLocks noRot="1" noChangeAspect="1" noMove="1" noResize="1" noEditPoints="1" noAdjustHandles="1" noChangeArrowheads="1" noChangeShapeType="1" noTextEdit="1"/>
              </p:cNvSpPr>
              <p:nvPr/>
            </p:nvSpPr>
            <p:spPr>
              <a:xfrm>
                <a:off x="4722130" y="1802168"/>
                <a:ext cx="1330814" cy="307777"/>
              </a:xfrm>
              <a:prstGeom prst="rect">
                <a:avLst/>
              </a:prstGeom>
              <a:blipFill>
                <a:blip r:embed="rId6"/>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4EB603F9-FD07-4119-9F5F-F30C9610E497}"/>
                  </a:ext>
                </a:extLst>
              </p:cNvPr>
              <p:cNvSpPr txBox="1"/>
              <p:nvPr/>
            </p:nvSpPr>
            <p:spPr>
              <a:xfrm>
                <a:off x="7030766" y="1821769"/>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39" name="テキスト ボックス 38">
                <a:extLst>
                  <a:ext uri="{FF2B5EF4-FFF2-40B4-BE49-F238E27FC236}">
                    <a16:creationId xmlns:a16="http://schemas.microsoft.com/office/drawing/2014/main" id="{4EB603F9-FD07-4119-9F5F-F30C9610E497}"/>
                  </a:ext>
                </a:extLst>
              </p:cNvPr>
              <p:cNvSpPr txBox="1">
                <a:spLocks noRot="1" noChangeAspect="1" noMove="1" noResize="1" noEditPoints="1" noAdjustHandles="1" noChangeArrowheads="1" noChangeShapeType="1" noTextEdit="1"/>
              </p:cNvSpPr>
              <p:nvPr/>
            </p:nvSpPr>
            <p:spPr>
              <a:xfrm>
                <a:off x="7030766" y="1821769"/>
                <a:ext cx="1326645" cy="307777"/>
              </a:xfrm>
              <a:prstGeom prst="rect">
                <a:avLst/>
              </a:prstGeom>
              <a:blipFill>
                <a:blip r:embed="rId7"/>
                <a:stretch>
                  <a:fillRect b="-4000"/>
                </a:stretch>
              </a:blipFill>
            </p:spPr>
            <p:txBody>
              <a:bodyPr/>
              <a:lstStyle/>
              <a:p>
                <a:r>
                  <a:rPr lang="en-GB">
                    <a:noFill/>
                  </a:rPr>
                  <a:t> </a:t>
                </a:r>
              </a:p>
            </p:txBody>
          </p:sp>
        </mc:Fallback>
      </mc:AlternateContent>
      <p:sp>
        <p:nvSpPr>
          <p:cNvPr id="40" name="テキスト ボックス 39">
            <a:extLst>
              <a:ext uri="{FF2B5EF4-FFF2-40B4-BE49-F238E27FC236}">
                <a16:creationId xmlns:a16="http://schemas.microsoft.com/office/drawing/2014/main" id="{78FE96B8-8705-4891-BE6A-332B3DE84D5E}"/>
              </a:ext>
            </a:extLst>
          </p:cNvPr>
          <p:cNvSpPr txBox="1"/>
          <p:nvPr/>
        </p:nvSpPr>
        <p:spPr>
          <a:xfrm>
            <a:off x="4293893" y="2132750"/>
            <a:ext cx="1925838" cy="830997"/>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 Remember that the null hypothesis is the default position </a:t>
            </a:r>
            <a:r>
              <a:rPr lang="en-US" sz="1200" dirty="0" err="1">
                <a:solidFill>
                  <a:srgbClr val="FF0000"/>
                </a:solidFill>
                <a:latin typeface="Comic Sans MS" panose="030F0702030302020204" pitchFamily="66" charset="0"/>
                <a:sym typeface="Wingdings" panose="05000000000000000000" pitchFamily="2" charset="2"/>
              </a:rPr>
              <a:t>ie</a:t>
            </a:r>
            <a:r>
              <a:rPr lang="en-US" sz="1200" dirty="0">
                <a:solidFill>
                  <a:srgbClr val="FF0000"/>
                </a:solidFill>
                <a:latin typeface="Comic Sans MS" panose="030F0702030302020204" pitchFamily="66" charset="0"/>
                <a:sym typeface="Wingdings" panose="05000000000000000000" pitchFamily="2" charset="2"/>
              </a:rPr>
              <a:t>) Nothing has changed</a:t>
            </a:r>
            <a:endParaRPr lang="en-GB" sz="1200" dirty="0">
              <a:solidFill>
                <a:srgbClr val="FF0000"/>
              </a:solidFill>
              <a:latin typeface="Comic Sans MS" panose="030F0702030302020204" pitchFamily="66" charset="0"/>
            </a:endParaRPr>
          </a:p>
        </p:txBody>
      </p:sp>
      <p:sp>
        <p:nvSpPr>
          <p:cNvPr id="41" name="テキスト ボックス 40">
            <a:extLst>
              <a:ext uri="{FF2B5EF4-FFF2-40B4-BE49-F238E27FC236}">
                <a16:creationId xmlns:a16="http://schemas.microsoft.com/office/drawing/2014/main" id="{C50AB67A-2597-430B-953D-6014CB1C6A0D}"/>
              </a:ext>
            </a:extLst>
          </p:cNvPr>
          <p:cNvSpPr txBox="1"/>
          <p:nvPr/>
        </p:nvSpPr>
        <p:spPr>
          <a:xfrm>
            <a:off x="6457674" y="2141805"/>
            <a:ext cx="2469046" cy="120032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 The alternative hypothesis is where we consider the statement in the question. In this case, the claim is that the mean has changed (could be higher or lower)</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EC0F12C1-6227-431C-B656-7A47161052E4}"/>
                  </a:ext>
                </a:extLst>
              </p:cNvPr>
              <p:cNvSpPr txBox="1"/>
              <p:nvPr/>
            </p:nvSpPr>
            <p:spPr>
              <a:xfrm>
                <a:off x="4332831" y="3484266"/>
                <a:ext cx="4811169" cy="523220"/>
              </a:xfrm>
              <a:prstGeom prst="rect">
                <a:avLst/>
              </a:prstGeom>
              <a:noFill/>
            </p:spPr>
            <p:txBody>
              <a:bodyPr wrap="square" rtlCol="0">
                <a:spAutoFit/>
              </a:bodyPr>
              <a:lstStyle/>
              <a:p>
                <a:r>
                  <a:rPr lang="en-US" sz="1400" dirty="0">
                    <a:latin typeface="Comic Sans MS" panose="030F0702030302020204" pitchFamily="66" charset="0"/>
                  </a:rPr>
                  <a:t>2) Convert the population distribution to the sample distribution (using </a:t>
                </a:r>
                <a14:m>
                  <m:oMath xmlns:m="http://schemas.openxmlformats.org/officeDocument/2006/math">
                    <m:r>
                      <a:rPr lang="en-US" sz="1400" i="1" dirty="0" smtClean="0">
                        <a:latin typeface="Cambria Math" panose="02040503050406030204" pitchFamily="18" charset="0"/>
                      </a:rPr>
                      <m:t>𝐷</m:t>
                    </m:r>
                  </m:oMath>
                </a14:m>
                <a:r>
                  <a:rPr lang="en-US" sz="1400" dirty="0">
                    <a:latin typeface="Comic Sans MS" panose="030F0702030302020204" pitchFamily="66" charset="0"/>
                  </a:rPr>
                  <a:t> for diameter)</a:t>
                </a:r>
                <a:endParaRPr lang="en-GB" sz="1400" dirty="0">
                  <a:latin typeface="Comic Sans MS" panose="030F0702030302020204" pitchFamily="66" charset="0"/>
                </a:endParaRPr>
              </a:p>
            </p:txBody>
          </p:sp>
        </mc:Choice>
        <mc:Fallback xmlns="">
          <p:sp>
            <p:nvSpPr>
              <p:cNvPr id="42" name="テキスト ボックス 41">
                <a:extLst>
                  <a:ext uri="{FF2B5EF4-FFF2-40B4-BE49-F238E27FC236}">
                    <a16:creationId xmlns:a16="http://schemas.microsoft.com/office/drawing/2014/main" id="{EC0F12C1-6227-431C-B656-7A47161052E4}"/>
                  </a:ext>
                </a:extLst>
              </p:cNvPr>
              <p:cNvSpPr txBox="1">
                <a:spLocks noRot="1" noChangeAspect="1" noMove="1" noResize="1" noEditPoints="1" noAdjustHandles="1" noChangeArrowheads="1" noChangeShapeType="1" noTextEdit="1"/>
              </p:cNvSpPr>
              <p:nvPr/>
            </p:nvSpPr>
            <p:spPr>
              <a:xfrm>
                <a:off x="4332831" y="3484266"/>
                <a:ext cx="4811169" cy="523220"/>
              </a:xfrm>
              <a:prstGeom prst="rect">
                <a:avLst/>
              </a:prstGeom>
              <a:blipFill>
                <a:blip r:embed="rId8"/>
                <a:stretch>
                  <a:fillRect l="-380" t="-2353" b="-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6AB2D21E-3B4B-467C-87E7-13F247914CFE}"/>
                  </a:ext>
                </a:extLst>
              </p:cNvPr>
              <p:cNvSpPr txBox="1"/>
              <p:nvPr/>
            </p:nvSpPr>
            <p:spPr>
              <a:xfrm>
                <a:off x="4476938" y="4676113"/>
                <a:ext cx="182081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𝐷</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(0.580,</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43" name="テキスト ボックス 42">
                <a:extLst>
                  <a:ext uri="{FF2B5EF4-FFF2-40B4-BE49-F238E27FC236}">
                    <a16:creationId xmlns:a16="http://schemas.microsoft.com/office/drawing/2014/main" id="{6AB2D21E-3B4B-467C-87E7-13F247914CFE}"/>
                  </a:ext>
                </a:extLst>
              </p:cNvPr>
              <p:cNvSpPr txBox="1">
                <a:spLocks noRot="1" noChangeAspect="1" noMove="1" noResize="1" noEditPoints="1" noAdjustHandles="1" noChangeArrowheads="1" noChangeShapeType="1" noTextEdit="1"/>
              </p:cNvSpPr>
              <p:nvPr/>
            </p:nvSpPr>
            <p:spPr>
              <a:xfrm>
                <a:off x="4476938" y="4676113"/>
                <a:ext cx="1820819" cy="246221"/>
              </a:xfrm>
              <a:prstGeom prst="rect">
                <a:avLst/>
              </a:prstGeom>
              <a:blipFill>
                <a:blip r:embed="rId9"/>
                <a:stretch>
                  <a:fillRect l="-2341" r="-3679"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E04A3117-55FE-4585-A19C-39A3EB6AEC83}"/>
                  </a:ext>
                </a:extLst>
              </p:cNvPr>
              <p:cNvSpPr txBox="1"/>
              <p:nvPr/>
            </p:nvSpPr>
            <p:spPr>
              <a:xfrm>
                <a:off x="6839893" y="4495045"/>
                <a:ext cx="197163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𝐷</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0.580,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50</m:t>
                              </m:r>
                            </m:den>
                          </m:f>
                        </m:e>
                      </m:d>
                    </m:oMath>
                  </m:oMathPara>
                </a14:m>
                <a:endParaRPr lang="en-GB" sz="1600" dirty="0"/>
              </a:p>
            </p:txBody>
          </p:sp>
        </mc:Choice>
        <mc:Fallback xmlns="">
          <p:sp>
            <p:nvSpPr>
              <p:cNvPr id="44" name="テキスト ボックス 43">
                <a:extLst>
                  <a:ext uri="{FF2B5EF4-FFF2-40B4-BE49-F238E27FC236}">
                    <a16:creationId xmlns:a16="http://schemas.microsoft.com/office/drawing/2014/main" id="{E04A3117-55FE-4585-A19C-39A3EB6AEC83}"/>
                  </a:ext>
                </a:extLst>
              </p:cNvPr>
              <p:cNvSpPr txBox="1">
                <a:spLocks noRot="1" noChangeAspect="1" noMove="1" noResize="1" noEditPoints="1" noAdjustHandles="1" noChangeArrowheads="1" noChangeShapeType="1" noTextEdit="1"/>
              </p:cNvSpPr>
              <p:nvPr/>
            </p:nvSpPr>
            <p:spPr>
              <a:xfrm>
                <a:off x="6839893" y="4495045"/>
                <a:ext cx="1971630" cy="558230"/>
              </a:xfrm>
              <a:prstGeom prst="rect">
                <a:avLst/>
              </a:prstGeom>
              <a:blipFill>
                <a:blip r:embed="rId10"/>
                <a:stretch>
                  <a:fillRect b="-1087"/>
                </a:stretch>
              </a:blipFill>
            </p:spPr>
            <p:txBody>
              <a:bodyPr/>
              <a:lstStyle/>
              <a:p>
                <a:r>
                  <a:rPr lang="en-GB">
                    <a:noFill/>
                  </a:rPr>
                  <a:t> </a:t>
                </a:r>
              </a:p>
            </p:txBody>
          </p:sp>
        </mc:Fallback>
      </mc:AlternateContent>
      <p:cxnSp>
        <p:nvCxnSpPr>
          <p:cNvPr id="45" name="直線矢印コネクタ 44">
            <a:extLst>
              <a:ext uri="{FF2B5EF4-FFF2-40B4-BE49-F238E27FC236}">
                <a16:creationId xmlns:a16="http://schemas.microsoft.com/office/drawing/2014/main" id="{C8F291BC-4783-4CB0-82EB-625D09627A50}"/>
              </a:ext>
            </a:extLst>
          </p:cNvPr>
          <p:cNvCxnSpPr/>
          <p:nvPr/>
        </p:nvCxnSpPr>
        <p:spPr>
          <a:xfrm>
            <a:off x="6301213" y="4789282"/>
            <a:ext cx="46172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6CBC0EC5-90D5-4621-A2B5-4315E65B47EA}"/>
              </a:ext>
            </a:extLst>
          </p:cNvPr>
          <p:cNvSpPr txBox="1"/>
          <p:nvPr/>
        </p:nvSpPr>
        <p:spPr>
          <a:xfrm>
            <a:off x="7335860" y="3997764"/>
            <a:ext cx="10567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Sample distribution</a:t>
            </a:r>
            <a:endParaRPr lang="en-GB" sz="1200" dirty="0">
              <a:solidFill>
                <a:srgbClr val="FF0000"/>
              </a:solidFill>
              <a:latin typeface="Comic Sans MS" panose="030F0702030302020204" pitchFamily="66" charset="0"/>
            </a:endParaRPr>
          </a:p>
        </p:txBody>
      </p:sp>
      <p:sp>
        <p:nvSpPr>
          <p:cNvPr id="47" name="テキスト ボックス 46">
            <a:extLst>
              <a:ext uri="{FF2B5EF4-FFF2-40B4-BE49-F238E27FC236}">
                <a16:creationId xmlns:a16="http://schemas.microsoft.com/office/drawing/2014/main" id="{44E8E93C-B025-4866-9CBE-4F351A3A08F8}"/>
              </a:ext>
            </a:extLst>
          </p:cNvPr>
          <p:cNvSpPr txBox="1"/>
          <p:nvPr/>
        </p:nvSpPr>
        <p:spPr>
          <a:xfrm>
            <a:off x="4918586" y="4015871"/>
            <a:ext cx="10567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Population distribution</a:t>
            </a:r>
            <a:endParaRPr lang="en-GB" sz="1200" dirty="0">
              <a:solidFill>
                <a:srgbClr val="FF0000"/>
              </a:solidFill>
              <a:latin typeface="Comic Sans MS" panose="030F0702030302020204" pitchFamily="66" charset="0"/>
            </a:endParaRPr>
          </a:p>
        </p:txBody>
      </p:sp>
      <p:sp>
        <p:nvSpPr>
          <p:cNvPr id="48" name="テキスト ボックス 47">
            <a:extLst>
              <a:ext uri="{FF2B5EF4-FFF2-40B4-BE49-F238E27FC236}">
                <a16:creationId xmlns:a16="http://schemas.microsoft.com/office/drawing/2014/main" id="{C43B1794-B8C2-44AC-871D-BA785E33E184}"/>
              </a:ext>
            </a:extLst>
          </p:cNvPr>
          <p:cNvSpPr txBox="1"/>
          <p:nvPr/>
        </p:nvSpPr>
        <p:spPr>
          <a:xfrm>
            <a:off x="4332831" y="538549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regions that have a probability of 1% or less (</a:t>
            </a:r>
            <a:r>
              <a:rPr lang="en-US" sz="1400" dirty="0" err="1">
                <a:latin typeface="Comic Sans MS" panose="030F0702030302020204" pitchFamily="66" charset="0"/>
              </a:rPr>
              <a:t>ie</a:t>
            </a:r>
            <a:r>
              <a:rPr lang="en-US" sz="1400" dirty="0">
                <a:latin typeface="Comic Sans MS" panose="030F0702030302020204" pitchFamily="66" charset="0"/>
              </a:rPr>
              <a:t> have an total area of 0.01)</a:t>
            </a:r>
            <a:endParaRPr lang="en-GB" sz="1400" dirty="0">
              <a:latin typeface="Comic Sans MS" panose="030F0702030302020204" pitchFamily="66" charset="0"/>
            </a:endParaRPr>
          </a:p>
        </p:txBody>
      </p:sp>
    </p:spTree>
    <p:extLst>
      <p:ext uri="{BB962C8B-B14F-4D97-AF65-F5344CB8AC3E}">
        <p14:creationId xmlns:p14="http://schemas.microsoft.com/office/powerpoint/2010/main" val="18837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horizontal)">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linds(horizontal)">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linds(horizont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linds(horizont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linds(horizontal)">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linds(horizontal)">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linds(horizont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linds(horizontal)">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9" grpId="0"/>
      <p:bldP spid="40" grpId="0"/>
      <p:bldP spid="41" grpId="0"/>
      <p:bldP spid="42" grpId="0"/>
      <p:bldP spid="43" grpId="0"/>
      <p:bldP spid="44" grpId="0"/>
      <p:bldP spid="46" grpId="0"/>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フリーフォーム: 図形 55">
            <a:extLst>
              <a:ext uri="{FF2B5EF4-FFF2-40B4-BE49-F238E27FC236}">
                <a16:creationId xmlns:a16="http://schemas.microsoft.com/office/drawing/2014/main" id="{4B1C2B5D-61AC-48B4-A8B4-C19FEE18B756}"/>
              </a:ext>
            </a:extLst>
          </p:cNvPr>
          <p:cNvSpPr/>
          <p:nvPr/>
        </p:nvSpPr>
        <p:spPr>
          <a:xfrm flipH="1">
            <a:off x="6030201" y="419097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フリーフォーム: 図形 9">
            <a:extLst>
              <a:ext uri="{FF2B5EF4-FFF2-40B4-BE49-F238E27FC236}">
                <a16:creationId xmlns:a16="http://schemas.microsoft.com/office/drawing/2014/main" id="{E8B989E4-4428-47A6-A846-BE582DCE7806}"/>
              </a:ext>
            </a:extLst>
          </p:cNvPr>
          <p:cNvSpPr/>
          <p:nvPr/>
        </p:nvSpPr>
        <p:spPr>
          <a:xfrm>
            <a:off x="4569701" y="418462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sym typeface="Wingdings" panose="05000000000000000000" pitchFamily="2" charset="2"/>
                  </a:rPr>
                  <a:t> Remember that the critical region is the region where the null hypothesis would be rejected…</a:t>
                </a:r>
                <a:endParaRPr lang="en-US" sz="13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2"/>
                <a:stretch>
                  <a:fillRect l="-325"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5"/>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0CD0C57C-127F-4059-AC8F-21D773F43CB7}"/>
                  </a:ext>
                </a:extLst>
              </p:cNvPr>
              <p:cNvSpPr txBox="1"/>
              <p:nvPr/>
            </p:nvSpPr>
            <p:spPr>
              <a:xfrm>
                <a:off x="4420290" y="1339049"/>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0CD0C57C-127F-4059-AC8F-21D773F43CB7}"/>
                  </a:ext>
                </a:extLst>
              </p:cNvPr>
              <p:cNvSpPr txBox="1">
                <a:spLocks noRot="1" noChangeAspect="1" noMove="1" noResize="1" noEditPoints="1" noAdjustHandles="1" noChangeArrowheads="1" noChangeShapeType="1" noTextEdit="1"/>
              </p:cNvSpPr>
              <p:nvPr/>
            </p:nvSpPr>
            <p:spPr>
              <a:xfrm>
                <a:off x="4420290" y="1339049"/>
                <a:ext cx="1330814" cy="307777"/>
              </a:xfrm>
              <a:prstGeom prst="rect">
                <a:avLst/>
              </a:prstGeom>
              <a:blipFill>
                <a:blip r:embed="rId6"/>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DCED158-8463-4B1C-AF31-4ADD6762B392}"/>
                  </a:ext>
                </a:extLst>
              </p:cNvPr>
              <p:cNvSpPr txBox="1"/>
              <p:nvPr/>
            </p:nvSpPr>
            <p:spPr>
              <a:xfrm>
                <a:off x="5636972" y="1332017"/>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5DCED158-8463-4B1C-AF31-4ADD6762B392}"/>
                  </a:ext>
                </a:extLst>
              </p:cNvPr>
              <p:cNvSpPr txBox="1">
                <a:spLocks noRot="1" noChangeAspect="1" noMove="1" noResize="1" noEditPoints="1" noAdjustHandles="1" noChangeArrowheads="1" noChangeShapeType="1" noTextEdit="1"/>
              </p:cNvSpPr>
              <p:nvPr/>
            </p:nvSpPr>
            <p:spPr>
              <a:xfrm>
                <a:off x="5636972" y="1332017"/>
                <a:ext cx="1326645" cy="307777"/>
              </a:xfrm>
              <a:prstGeom prst="rect">
                <a:avLst/>
              </a:prstGeom>
              <a:blipFill>
                <a:blip r:embed="rId7"/>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45191FE-4580-48A6-935F-5F518A2C51A9}"/>
                  </a:ext>
                </a:extLst>
              </p:cNvPr>
              <p:cNvSpPr txBox="1"/>
              <p:nvPr/>
            </p:nvSpPr>
            <p:spPr>
              <a:xfrm>
                <a:off x="7008569" y="1191072"/>
                <a:ext cx="197163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𝐷</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0.580,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50</m:t>
                              </m:r>
                            </m:den>
                          </m:f>
                        </m:e>
                      </m:d>
                    </m:oMath>
                  </m:oMathPara>
                </a14:m>
                <a:endParaRPr lang="en-GB" sz="1600" dirty="0"/>
              </a:p>
            </p:txBody>
          </p:sp>
        </mc:Choice>
        <mc:Fallback xmlns="">
          <p:sp>
            <p:nvSpPr>
              <p:cNvPr id="24" name="テキスト ボックス 23">
                <a:extLst>
                  <a:ext uri="{FF2B5EF4-FFF2-40B4-BE49-F238E27FC236}">
                    <a16:creationId xmlns:a16="http://schemas.microsoft.com/office/drawing/2014/main" id="{F45191FE-4580-48A6-935F-5F518A2C51A9}"/>
                  </a:ext>
                </a:extLst>
              </p:cNvPr>
              <p:cNvSpPr txBox="1">
                <a:spLocks noRot="1" noChangeAspect="1" noMove="1" noResize="1" noEditPoints="1" noAdjustHandles="1" noChangeArrowheads="1" noChangeShapeType="1" noTextEdit="1"/>
              </p:cNvSpPr>
              <p:nvPr/>
            </p:nvSpPr>
            <p:spPr>
              <a:xfrm>
                <a:off x="7008569" y="1191072"/>
                <a:ext cx="1971630" cy="558230"/>
              </a:xfrm>
              <a:prstGeom prst="rect">
                <a:avLst/>
              </a:prstGeom>
              <a:blipFill>
                <a:blip r:embed="rId8"/>
                <a:stretch>
                  <a:fillRect b="-1087"/>
                </a:stretch>
              </a:blipFill>
            </p:spPr>
            <p:txBody>
              <a:bodyPr/>
              <a:lstStyle/>
              <a:p>
                <a:r>
                  <a:rPr lang="en-GB">
                    <a:noFill/>
                  </a:rPr>
                  <a:t> </a:t>
                </a:r>
              </a:p>
            </p:txBody>
          </p:sp>
        </mc:Fallback>
      </mc:AlternateContent>
      <p:sp>
        <p:nvSpPr>
          <p:cNvPr id="25" name="テキスト ボックス 24">
            <a:extLst>
              <a:ext uri="{FF2B5EF4-FFF2-40B4-BE49-F238E27FC236}">
                <a16:creationId xmlns:a16="http://schemas.microsoft.com/office/drawing/2014/main" id="{29B6F33B-0C1E-435D-A927-3D9489EE7E9B}"/>
              </a:ext>
            </a:extLst>
          </p:cNvPr>
          <p:cNvSpPr txBox="1"/>
          <p:nvPr/>
        </p:nvSpPr>
        <p:spPr>
          <a:xfrm>
            <a:off x="4332831" y="179848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regions that have a probability of 1% or less (</a:t>
            </a:r>
            <a:r>
              <a:rPr lang="en-US" sz="1400" dirty="0" err="1">
                <a:latin typeface="Comic Sans MS" panose="030F0702030302020204" pitchFamily="66" charset="0"/>
              </a:rPr>
              <a:t>ie</a:t>
            </a:r>
            <a:r>
              <a:rPr lang="en-US" sz="1400" dirty="0">
                <a:latin typeface="Comic Sans MS" panose="030F0702030302020204" pitchFamily="66" charset="0"/>
              </a:rPr>
              <a:t> have an total area of 0.01)</a:t>
            </a:r>
            <a:endParaRPr lang="en-GB" sz="1400" dirty="0">
              <a:latin typeface="Comic Sans MS" panose="030F0702030302020204" pitchFamily="66" charset="0"/>
            </a:endParaRPr>
          </a:p>
        </p:txBody>
      </p:sp>
      <p:cxnSp>
        <p:nvCxnSpPr>
          <p:cNvPr id="38" name="直線矢印コネクタ 37">
            <a:extLst>
              <a:ext uri="{FF2B5EF4-FFF2-40B4-BE49-F238E27FC236}">
                <a16:creationId xmlns:a16="http://schemas.microsoft.com/office/drawing/2014/main" id="{DBDC7795-038C-4FC3-A52C-A573A3F8E166}"/>
              </a:ext>
            </a:extLst>
          </p:cNvPr>
          <p:cNvCxnSpPr>
            <a:cxnSpLocks/>
          </p:cNvCxnSpPr>
          <p:nvPr/>
        </p:nvCxnSpPr>
        <p:spPr>
          <a:xfrm flipV="1">
            <a:off x="5528980" y="276830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110417A8-FACD-4619-A490-1982A649209E}"/>
                  </a:ext>
                </a:extLst>
              </p:cNvPr>
              <p:cNvSpPr txBox="1"/>
              <p:nvPr/>
            </p:nvSpPr>
            <p:spPr>
              <a:xfrm>
                <a:off x="5427267" y="434236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110417A8-FACD-4619-A490-1982A649209E}"/>
                  </a:ext>
                </a:extLst>
              </p:cNvPr>
              <p:cNvSpPr txBox="1">
                <a:spLocks noRot="1" noChangeAspect="1" noMove="1" noResize="1" noEditPoints="1" noAdjustHandles="1" noChangeArrowheads="1" noChangeShapeType="1" noTextEdit="1"/>
              </p:cNvSpPr>
              <p:nvPr/>
            </p:nvSpPr>
            <p:spPr>
              <a:xfrm>
                <a:off x="5427267" y="4342365"/>
                <a:ext cx="275514" cy="261610"/>
              </a:xfrm>
              <a:prstGeom prst="rect">
                <a:avLst/>
              </a:prstGeom>
              <a:blipFill>
                <a:blip r:embed="rId9"/>
                <a:stretch>
                  <a:fillRect l="-35556" r="-26667"/>
                </a:stretch>
              </a:blipFill>
            </p:spPr>
            <p:txBody>
              <a:bodyPr/>
              <a:lstStyle/>
              <a:p>
                <a:r>
                  <a:rPr lang="en-GB">
                    <a:noFill/>
                  </a:rPr>
                  <a:t> </a:t>
                </a:r>
              </a:p>
            </p:txBody>
          </p:sp>
        </mc:Fallback>
      </mc:AlternateContent>
      <p:cxnSp>
        <p:nvCxnSpPr>
          <p:cNvPr id="51" name="直線矢印コネクタ 50">
            <a:extLst>
              <a:ext uri="{FF2B5EF4-FFF2-40B4-BE49-F238E27FC236}">
                <a16:creationId xmlns:a16="http://schemas.microsoft.com/office/drawing/2014/main" id="{34FBB69D-1C5B-4EEE-863E-17C46850F1CD}"/>
              </a:ext>
            </a:extLst>
          </p:cNvPr>
          <p:cNvCxnSpPr>
            <a:cxnSpLocks/>
          </p:cNvCxnSpPr>
          <p:nvPr/>
        </p:nvCxnSpPr>
        <p:spPr>
          <a:xfrm flipV="1">
            <a:off x="501907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3C95321-847C-4734-B1B4-5759C0D9D0F1}"/>
                  </a:ext>
                </a:extLst>
              </p:cNvPr>
              <p:cNvSpPr txBox="1"/>
              <p:nvPr/>
            </p:nvSpPr>
            <p:spPr>
              <a:xfrm>
                <a:off x="4898298" y="434236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2" name="テキスト ボックス 51">
                <a:extLst>
                  <a:ext uri="{FF2B5EF4-FFF2-40B4-BE49-F238E27FC236}">
                    <a16:creationId xmlns:a16="http://schemas.microsoft.com/office/drawing/2014/main" id="{A3C95321-847C-4734-B1B4-5759C0D9D0F1}"/>
                  </a:ext>
                </a:extLst>
              </p:cNvPr>
              <p:cNvSpPr txBox="1">
                <a:spLocks noRot="1" noChangeAspect="1" noMove="1" noResize="1" noEditPoints="1" noAdjustHandles="1" noChangeArrowheads="1" noChangeShapeType="1" noTextEdit="1"/>
              </p:cNvSpPr>
              <p:nvPr/>
            </p:nvSpPr>
            <p:spPr>
              <a:xfrm>
                <a:off x="4898298" y="4342366"/>
                <a:ext cx="275514" cy="261610"/>
              </a:xfrm>
              <a:prstGeom prst="rect">
                <a:avLst/>
              </a:prstGeom>
              <a:blipFill>
                <a:blip r:embed="rId10"/>
                <a:stretch>
                  <a:fillRect/>
                </a:stretch>
              </a:blipFill>
            </p:spPr>
            <p:txBody>
              <a:bodyPr/>
              <a:lstStyle/>
              <a:p>
                <a:r>
                  <a:rPr lang="en-GB">
                    <a:noFill/>
                  </a:rPr>
                  <a:t> </a:t>
                </a:r>
              </a:p>
            </p:txBody>
          </p:sp>
        </mc:Fallback>
      </mc:AlternateContent>
      <p:sp>
        <p:nvSpPr>
          <p:cNvPr id="53" name="テキスト ボックス 52">
            <a:extLst>
              <a:ext uri="{FF2B5EF4-FFF2-40B4-BE49-F238E27FC236}">
                <a16:creationId xmlns:a16="http://schemas.microsoft.com/office/drawing/2014/main" id="{3CEF30D0-1C0A-498F-B90C-4C473DB904DD}"/>
              </a:ext>
            </a:extLst>
          </p:cNvPr>
          <p:cNvSpPr txBox="1"/>
          <p:nvPr/>
        </p:nvSpPr>
        <p:spPr>
          <a:xfrm>
            <a:off x="4474667" y="374744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57" name="直線矢印コネクタ 56">
            <a:extLst>
              <a:ext uri="{FF2B5EF4-FFF2-40B4-BE49-F238E27FC236}">
                <a16:creationId xmlns:a16="http://schemas.microsoft.com/office/drawing/2014/main" id="{D2C5DFE0-FB3C-4C13-ACCD-1F74E9789328}"/>
              </a:ext>
            </a:extLst>
          </p:cNvPr>
          <p:cNvCxnSpPr>
            <a:cxnSpLocks/>
          </p:cNvCxnSpPr>
          <p:nvPr/>
        </p:nvCxnSpPr>
        <p:spPr>
          <a:xfrm flipV="1">
            <a:off x="604142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2E9030D9-9FFE-49AD-9502-E0343070E8D3}"/>
                  </a:ext>
                </a:extLst>
              </p:cNvPr>
              <p:cNvSpPr txBox="1"/>
              <p:nvPr/>
            </p:nvSpPr>
            <p:spPr>
              <a:xfrm>
                <a:off x="5920648" y="434236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8" name="テキスト ボックス 57">
                <a:extLst>
                  <a:ext uri="{FF2B5EF4-FFF2-40B4-BE49-F238E27FC236}">
                    <a16:creationId xmlns:a16="http://schemas.microsoft.com/office/drawing/2014/main" id="{2E9030D9-9FFE-49AD-9502-E0343070E8D3}"/>
                  </a:ext>
                </a:extLst>
              </p:cNvPr>
              <p:cNvSpPr txBox="1">
                <a:spLocks noRot="1" noChangeAspect="1" noMove="1" noResize="1" noEditPoints="1" noAdjustHandles="1" noChangeArrowheads="1" noChangeShapeType="1" noTextEdit="1"/>
              </p:cNvSpPr>
              <p:nvPr/>
            </p:nvSpPr>
            <p:spPr>
              <a:xfrm>
                <a:off x="5920648" y="4342366"/>
                <a:ext cx="275514" cy="261610"/>
              </a:xfrm>
              <a:prstGeom prst="rect">
                <a:avLst/>
              </a:prstGeom>
              <a:blipFill>
                <a:blip r:embed="rId11"/>
                <a:stretch>
                  <a:fillRect/>
                </a:stretch>
              </a:blipFill>
            </p:spPr>
            <p:txBody>
              <a:bodyPr/>
              <a:lstStyle/>
              <a:p>
                <a:r>
                  <a:rPr lang="en-GB">
                    <a:noFill/>
                  </a:rPr>
                  <a:t> </a:t>
                </a:r>
              </a:p>
            </p:txBody>
          </p:sp>
        </mc:Fallback>
      </mc:AlternateContent>
      <p:grpSp>
        <p:nvGrpSpPr>
          <p:cNvPr id="27" name="グループ化 26">
            <a:extLst>
              <a:ext uri="{FF2B5EF4-FFF2-40B4-BE49-F238E27FC236}">
                <a16:creationId xmlns:a16="http://schemas.microsoft.com/office/drawing/2014/main" id="{7CAAAAA3-A6D8-4BC9-A5E3-8A45D2FD2DAC}"/>
              </a:ext>
            </a:extLst>
          </p:cNvPr>
          <p:cNvGrpSpPr/>
          <p:nvPr/>
        </p:nvGrpSpPr>
        <p:grpSpPr>
          <a:xfrm>
            <a:off x="4255721" y="2542017"/>
            <a:ext cx="2314772" cy="2087293"/>
            <a:chOff x="4499342" y="1196752"/>
            <a:chExt cx="4321250" cy="3985257"/>
          </a:xfrm>
        </p:grpSpPr>
        <p:cxnSp>
          <p:nvCxnSpPr>
            <p:cNvPr id="28" name="直線矢印コネクタ 27">
              <a:extLst>
                <a:ext uri="{FF2B5EF4-FFF2-40B4-BE49-F238E27FC236}">
                  <a16:creationId xmlns:a16="http://schemas.microsoft.com/office/drawing/2014/main" id="{C87512B9-75DA-4563-B011-95FF277A7AA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D8FA041-E00F-4005-92C8-0A93C1E3505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ED2A14F-FF01-48F0-B39A-DBF429D0CAF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1" name="テキスト ボックス 30">
              <a:extLst>
                <a:ext uri="{FF2B5EF4-FFF2-40B4-BE49-F238E27FC236}">
                  <a16:creationId xmlns:a16="http://schemas.microsoft.com/office/drawing/2014/main" id="{6E7F89CC-F3CC-476C-905F-D70768B6961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5" name="グループ化 34">
              <a:extLst>
                <a:ext uri="{FF2B5EF4-FFF2-40B4-BE49-F238E27FC236}">
                  <a16:creationId xmlns:a16="http://schemas.microsoft.com/office/drawing/2014/main" id="{81B29BDF-A08D-4FE6-95EA-F9B630ABCDCC}"/>
                </a:ext>
              </a:extLst>
            </p:cNvPr>
            <p:cNvGrpSpPr/>
            <p:nvPr/>
          </p:nvGrpSpPr>
          <p:grpSpPr>
            <a:xfrm>
              <a:off x="5058300" y="1628800"/>
              <a:ext cx="3637208" cy="2973657"/>
              <a:chOff x="5004048" y="1412776"/>
              <a:chExt cx="3637208" cy="2973657"/>
            </a:xfrm>
          </p:grpSpPr>
          <p:sp>
            <p:nvSpPr>
              <p:cNvPr id="36" name="Freeform 22">
                <a:extLst>
                  <a:ext uri="{FF2B5EF4-FFF2-40B4-BE49-F238E27FC236}">
                    <a16:creationId xmlns:a16="http://schemas.microsoft.com/office/drawing/2014/main" id="{3584E5DF-E804-4624-8596-2B2BE815D4D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22">
                <a:extLst>
                  <a:ext uri="{FF2B5EF4-FFF2-40B4-BE49-F238E27FC236}">
                    <a16:creationId xmlns:a16="http://schemas.microsoft.com/office/drawing/2014/main" id="{2AB616D0-08D0-4329-92C5-1B0A7F42F1DA}"/>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9" name="テキスト ボックス 58">
            <a:extLst>
              <a:ext uri="{FF2B5EF4-FFF2-40B4-BE49-F238E27FC236}">
                <a16:creationId xmlns:a16="http://schemas.microsoft.com/office/drawing/2014/main" id="{B69253BF-EEB8-403D-9E41-734489791839}"/>
              </a:ext>
            </a:extLst>
          </p:cNvPr>
          <p:cNvSpPr txBox="1"/>
          <p:nvPr/>
        </p:nvSpPr>
        <p:spPr>
          <a:xfrm>
            <a:off x="5998667" y="374109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60" name="フリーフォーム: 図形 59">
            <a:extLst>
              <a:ext uri="{FF2B5EF4-FFF2-40B4-BE49-F238E27FC236}">
                <a16:creationId xmlns:a16="http://schemas.microsoft.com/office/drawing/2014/main" id="{01EAC64E-1D98-4028-A185-8876700F9160}"/>
              </a:ext>
            </a:extLst>
          </p:cNvPr>
          <p:cNvSpPr/>
          <p:nvPr/>
        </p:nvSpPr>
        <p:spPr>
          <a:xfrm flipH="1">
            <a:off x="6047714" y="613263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フリーフォーム: 図形 60">
            <a:extLst>
              <a:ext uri="{FF2B5EF4-FFF2-40B4-BE49-F238E27FC236}">
                <a16:creationId xmlns:a16="http://schemas.microsoft.com/office/drawing/2014/main" id="{F5F3AB30-6381-477C-A469-E6167E4622A1}"/>
              </a:ext>
            </a:extLst>
          </p:cNvPr>
          <p:cNvSpPr/>
          <p:nvPr/>
        </p:nvSpPr>
        <p:spPr>
          <a:xfrm>
            <a:off x="4587214" y="612628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直線矢印コネクタ 61">
            <a:extLst>
              <a:ext uri="{FF2B5EF4-FFF2-40B4-BE49-F238E27FC236}">
                <a16:creationId xmlns:a16="http://schemas.microsoft.com/office/drawing/2014/main" id="{CDC418EC-F1F8-4182-8ED4-A0F4DD73CD38}"/>
              </a:ext>
            </a:extLst>
          </p:cNvPr>
          <p:cNvCxnSpPr>
            <a:cxnSpLocks/>
          </p:cNvCxnSpPr>
          <p:nvPr/>
        </p:nvCxnSpPr>
        <p:spPr>
          <a:xfrm flipV="1">
            <a:off x="5546493" y="470996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3D978C4D-051A-4E2E-B028-E0C99F748FE6}"/>
                  </a:ext>
                </a:extLst>
              </p:cNvPr>
              <p:cNvSpPr txBox="1"/>
              <p:nvPr/>
            </p:nvSpPr>
            <p:spPr>
              <a:xfrm>
                <a:off x="5444780" y="628402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3D978C4D-051A-4E2E-B028-E0C99F748FE6}"/>
                  </a:ext>
                </a:extLst>
              </p:cNvPr>
              <p:cNvSpPr txBox="1">
                <a:spLocks noRot="1" noChangeAspect="1" noMove="1" noResize="1" noEditPoints="1" noAdjustHandles="1" noChangeArrowheads="1" noChangeShapeType="1" noTextEdit="1"/>
              </p:cNvSpPr>
              <p:nvPr/>
            </p:nvSpPr>
            <p:spPr>
              <a:xfrm>
                <a:off x="5444780" y="6284026"/>
                <a:ext cx="275514" cy="261610"/>
              </a:xfrm>
              <a:prstGeom prst="rect">
                <a:avLst/>
              </a:prstGeom>
              <a:blipFill>
                <a:blip r:embed="rId12"/>
                <a:stretch>
                  <a:fillRect/>
                </a:stretch>
              </a:blipFill>
            </p:spPr>
            <p:txBody>
              <a:bodyPr/>
              <a:lstStyle/>
              <a:p>
                <a:r>
                  <a:rPr lang="en-GB">
                    <a:noFill/>
                  </a:rPr>
                  <a:t> </a:t>
                </a:r>
              </a:p>
            </p:txBody>
          </p:sp>
        </mc:Fallback>
      </mc:AlternateContent>
      <p:cxnSp>
        <p:nvCxnSpPr>
          <p:cNvPr id="64" name="直線矢印コネクタ 63">
            <a:extLst>
              <a:ext uri="{FF2B5EF4-FFF2-40B4-BE49-F238E27FC236}">
                <a16:creationId xmlns:a16="http://schemas.microsoft.com/office/drawing/2014/main" id="{49C60FE8-59D5-4826-B116-4FD8E54A04DA}"/>
              </a:ext>
            </a:extLst>
          </p:cNvPr>
          <p:cNvCxnSpPr>
            <a:cxnSpLocks/>
          </p:cNvCxnSpPr>
          <p:nvPr/>
        </p:nvCxnSpPr>
        <p:spPr>
          <a:xfrm flipV="1">
            <a:off x="503658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41126864-4938-4E74-B1DF-43EDCB1BE450}"/>
                  </a:ext>
                </a:extLst>
              </p:cNvPr>
              <p:cNvSpPr txBox="1"/>
              <p:nvPr/>
            </p:nvSpPr>
            <p:spPr>
              <a:xfrm>
                <a:off x="4915811" y="628402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41126864-4938-4E74-B1DF-43EDCB1BE450}"/>
                  </a:ext>
                </a:extLst>
              </p:cNvPr>
              <p:cNvSpPr txBox="1">
                <a:spLocks noRot="1" noChangeAspect="1" noMove="1" noResize="1" noEditPoints="1" noAdjustHandles="1" noChangeArrowheads="1" noChangeShapeType="1" noTextEdit="1"/>
              </p:cNvSpPr>
              <p:nvPr/>
            </p:nvSpPr>
            <p:spPr>
              <a:xfrm>
                <a:off x="4915811" y="6284027"/>
                <a:ext cx="275514" cy="261610"/>
              </a:xfrm>
              <a:prstGeom prst="rect">
                <a:avLst/>
              </a:prstGeom>
              <a:blipFill>
                <a:blip r:embed="rId13"/>
                <a:stretch>
                  <a:fillRect/>
                </a:stretch>
              </a:blipFill>
            </p:spPr>
            <p:txBody>
              <a:bodyPr/>
              <a:lstStyle/>
              <a:p>
                <a:r>
                  <a:rPr lang="en-GB">
                    <a:noFill/>
                  </a:rPr>
                  <a:t> </a:t>
                </a:r>
              </a:p>
            </p:txBody>
          </p:sp>
        </mc:Fallback>
      </mc:AlternateContent>
      <p:sp>
        <p:nvSpPr>
          <p:cNvPr id="66" name="テキスト ボックス 65">
            <a:extLst>
              <a:ext uri="{FF2B5EF4-FFF2-40B4-BE49-F238E27FC236}">
                <a16:creationId xmlns:a16="http://schemas.microsoft.com/office/drawing/2014/main" id="{D77700EE-B704-4DBE-B629-8195F53BCB6E}"/>
              </a:ext>
            </a:extLst>
          </p:cNvPr>
          <p:cNvSpPr txBox="1"/>
          <p:nvPr/>
        </p:nvSpPr>
        <p:spPr>
          <a:xfrm>
            <a:off x="4492180" y="568910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67" name="直線矢印コネクタ 66">
            <a:extLst>
              <a:ext uri="{FF2B5EF4-FFF2-40B4-BE49-F238E27FC236}">
                <a16:creationId xmlns:a16="http://schemas.microsoft.com/office/drawing/2014/main" id="{FE7038CD-08B4-4DEC-B894-D88A590C5B1E}"/>
              </a:ext>
            </a:extLst>
          </p:cNvPr>
          <p:cNvCxnSpPr>
            <a:cxnSpLocks/>
          </p:cNvCxnSpPr>
          <p:nvPr/>
        </p:nvCxnSpPr>
        <p:spPr>
          <a:xfrm flipV="1">
            <a:off x="605893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2586C059-7706-49B0-86C3-58D3F2D9337F}"/>
                  </a:ext>
                </a:extLst>
              </p:cNvPr>
              <p:cNvSpPr txBox="1"/>
              <p:nvPr/>
            </p:nvSpPr>
            <p:spPr>
              <a:xfrm>
                <a:off x="5938161" y="6284027"/>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68" name="テキスト ボックス 67">
                <a:extLst>
                  <a:ext uri="{FF2B5EF4-FFF2-40B4-BE49-F238E27FC236}">
                    <a16:creationId xmlns:a16="http://schemas.microsoft.com/office/drawing/2014/main" id="{2586C059-7706-49B0-86C3-58D3F2D9337F}"/>
                  </a:ext>
                </a:extLst>
              </p:cNvPr>
              <p:cNvSpPr txBox="1">
                <a:spLocks noRot="1" noChangeAspect="1" noMove="1" noResize="1" noEditPoints="1" noAdjustHandles="1" noChangeArrowheads="1" noChangeShapeType="1" noTextEdit="1"/>
              </p:cNvSpPr>
              <p:nvPr/>
            </p:nvSpPr>
            <p:spPr>
              <a:xfrm>
                <a:off x="5938161" y="6284027"/>
                <a:ext cx="275514" cy="261610"/>
              </a:xfrm>
              <a:prstGeom prst="rect">
                <a:avLst/>
              </a:prstGeom>
              <a:blipFill>
                <a:blip r:embed="rId14"/>
                <a:stretch>
                  <a:fillRect/>
                </a:stretch>
              </a:blipFill>
            </p:spPr>
            <p:txBody>
              <a:bodyPr/>
              <a:lstStyle/>
              <a:p>
                <a:r>
                  <a:rPr lang="en-GB">
                    <a:noFill/>
                  </a:rPr>
                  <a:t> </a:t>
                </a:r>
              </a:p>
            </p:txBody>
          </p:sp>
        </mc:Fallback>
      </mc:AlternateContent>
      <p:grpSp>
        <p:nvGrpSpPr>
          <p:cNvPr id="69" name="グループ化 68">
            <a:extLst>
              <a:ext uri="{FF2B5EF4-FFF2-40B4-BE49-F238E27FC236}">
                <a16:creationId xmlns:a16="http://schemas.microsoft.com/office/drawing/2014/main" id="{B78A3F91-7C43-4B8E-BC3F-4AB0135C956F}"/>
              </a:ext>
            </a:extLst>
          </p:cNvPr>
          <p:cNvGrpSpPr/>
          <p:nvPr/>
        </p:nvGrpSpPr>
        <p:grpSpPr>
          <a:xfrm>
            <a:off x="4273234" y="4483678"/>
            <a:ext cx="2314772" cy="2087293"/>
            <a:chOff x="4499342" y="1196752"/>
            <a:chExt cx="4321250" cy="3985257"/>
          </a:xfrm>
        </p:grpSpPr>
        <p:cxnSp>
          <p:nvCxnSpPr>
            <p:cNvPr id="70" name="直線矢印コネクタ 69">
              <a:extLst>
                <a:ext uri="{FF2B5EF4-FFF2-40B4-BE49-F238E27FC236}">
                  <a16:creationId xmlns:a16="http://schemas.microsoft.com/office/drawing/2014/main" id="{15A4DC80-F7B3-4132-8B05-BF66557E960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40BC8-476B-4C3B-8EE9-1F935BC8F433}"/>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F9A5A0E6-A6C7-45D8-83AA-989F422AEA9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73" name="テキスト ボックス 72">
              <a:extLst>
                <a:ext uri="{FF2B5EF4-FFF2-40B4-BE49-F238E27FC236}">
                  <a16:creationId xmlns:a16="http://schemas.microsoft.com/office/drawing/2014/main" id="{C5C54AAE-E5A8-4256-8DDE-493D6F049B2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74" name="グループ化 73">
              <a:extLst>
                <a:ext uri="{FF2B5EF4-FFF2-40B4-BE49-F238E27FC236}">
                  <a16:creationId xmlns:a16="http://schemas.microsoft.com/office/drawing/2014/main" id="{6A553D3A-38D7-432E-97F9-5328A09F8E4A}"/>
                </a:ext>
              </a:extLst>
            </p:cNvPr>
            <p:cNvGrpSpPr/>
            <p:nvPr/>
          </p:nvGrpSpPr>
          <p:grpSpPr>
            <a:xfrm>
              <a:off x="5058300" y="1628800"/>
              <a:ext cx="3637208" cy="2973657"/>
              <a:chOff x="5004048" y="1412776"/>
              <a:chExt cx="3637208" cy="2973657"/>
            </a:xfrm>
          </p:grpSpPr>
          <p:sp>
            <p:nvSpPr>
              <p:cNvPr id="75" name="Freeform 22">
                <a:extLst>
                  <a:ext uri="{FF2B5EF4-FFF2-40B4-BE49-F238E27FC236}">
                    <a16:creationId xmlns:a16="http://schemas.microsoft.com/office/drawing/2014/main" id="{8A3D12AF-9BDA-4752-9A76-FC8D7EB9917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2">
                <a:extLst>
                  <a:ext uri="{FF2B5EF4-FFF2-40B4-BE49-F238E27FC236}">
                    <a16:creationId xmlns:a16="http://schemas.microsoft.com/office/drawing/2014/main" id="{A7E9BCC9-F08B-42A6-B4B9-394D56E6BF8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7" name="テキスト ボックス 76">
            <a:extLst>
              <a:ext uri="{FF2B5EF4-FFF2-40B4-BE49-F238E27FC236}">
                <a16:creationId xmlns:a16="http://schemas.microsoft.com/office/drawing/2014/main" id="{B89288F2-C2F5-4C8B-82AE-35A5C02E6610}"/>
              </a:ext>
            </a:extLst>
          </p:cNvPr>
          <p:cNvSpPr txBox="1"/>
          <p:nvPr/>
        </p:nvSpPr>
        <p:spPr>
          <a:xfrm>
            <a:off x="6016180" y="568275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045F78CD-8288-4D77-9589-F2850D964C81}"/>
              </a:ext>
            </a:extLst>
          </p:cNvPr>
          <p:cNvSpPr txBox="1"/>
          <p:nvPr/>
        </p:nvSpPr>
        <p:spPr>
          <a:xfrm>
            <a:off x="4405408" y="260739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Specific</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78" name="テキスト ボックス 77">
            <a:extLst>
              <a:ext uri="{FF2B5EF4-FFF2-40B4-BE49-F238E27FC236}">
                <a16:creationId xmlns:a16="http://schemas.microsoft.com/office/drawing/2014/main" id="{4358473E-CB77-4F7F-A100-5BFACDCD9E20}"/>
              </a:ext>
            </a:extLst>
          </p:cNvPr>
          <p:cNvSpPr txBox="1"/>
          <p:nvPr/>
        </p:nvSpPr>
        <p:spPr>
          <a:xfrm>
            <a:off x="4441556" y="462772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Standard</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F10934F8-9843-4739-A46F-31343A374ADC}"/>
              </a:ext>
            </a:extLst>
          </p:cNvPr>
          <p:cNvSpPr txBox="1"/>
          <p:nvPr/>
        </p:nvSpPr>
        <p:spPr>
          <a:xfrm>
            <a:off x="6701323" y="4754385"/>
            <a:ext cx="2442677" cy="1569660"/>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Using the standard table of results given in the booklet, we can find that the value with an area 0.005 above it is 2.5758</a:t>
            </a:r>
          </a:p>
          <a:p>
            <a:pPr algn="ctr"/>
            <a:endParaRPr lang="en-US" sz="1200" dirty="0">
              <a:solidFill>
                <a:srgbClr val="FF0000"/>
              </a:solidFill>
              <a:latin typeface="Comic Sans MS" panose="030F0702030302020204" pitchFamily="66" charset="0"/>
            </a:endParaRPr>
          </a:p>
          <a:p>
            <a:pPr algn="ctr"/>
            <a:r>
              <a:rPr lang="en-US" sz="1200" dirty="0">
                <a:solidFill>
                  <a:srgbClr val="FF0000"/>
                </a:solidFill>
                <a:latin typeface="Comic Sans MS" panose="030F0702030302020204" pitchFamily="66" charset="0"/>
                <a:sym typeface="Wingdings" panose="05000000000000000000" pitchFamily="2" charset="2"/>
              </a:rPr>
              <a:t> Due to symmetry, the lower value will be the negative of this…</a:t>
            </a:r>
            <a:r>
              <a:rPr lang="en-US" sz="1200" dirty="0">
                <a:solidFill>
                  <a:srgbClr val="FF0000"/>
                </a:solidFill>
                <a:latin typeface="Comic Sans MS" panose="030F0702030302020204" pitchFamily="66" charset="0"/>
              </a:rPr>
              <a:t> </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5328B65D-1E42-453E-94C3-FBD7F7F68966}"/>
                  </a:ext>
                </a:extLst>
              </p:cNvPr>
              <p:cNvSpPr txBox="1"/>
              <p:nvPr/>
            </p:nvSpPr>
            <p:spPr>
              <a:xfrm>
                <a:off x="5858375" y="6282770"/>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79" name="テキスト ボックス 78">
                <a:extLst>
                  <a:ext uri="{FF2B5EF4-FFF2-40B4-BE49-F238E27FC236}">
                    <a16:creationId xmlns:a16="http://schemas.microsoft.com/office/drawing/2014/main" id="{5328B65D-1E42-453E-94C3-FBD7F7F68966}"/>
                  </a:ext>
                </a:extLst>
              </p:cNvPr>
              <p:cNvSpPr txBox="1">
                <a:spLocks noRot="1" noChangeAspect="1" noMove="1" noResize="1" noEditPoints="1" noAdjustHandles="1" noChangeArrowheads="1" noChangeShapeType="1" noTextEdit="1"/>
              </p:cNvSpPr>
              <p:nvPr/>
            </p:nvSpPr>
            <p:spPr>
              <a:xfrm>
                <a:off x="5858375" y="6282770"/>
                <a:ext cx="472479" cy="261610"/>
              </a:xfrm>
              <a:prstGeom prst="rect">
                <a:avLst/>
              </a:prstGeom>
              <a:blipFill>
                <a:blip r:embed="rId15"/>
                <a:stretch>
                  <a:fillRect l="-8974" r="-12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2E283B8A-F303-49A1-A9E7-51C13B77BAE7}"/>
                  </a:ext>
                </a:extLst>
              </p:cNvPr>
              <p:cNvSpPr txBox="1"/>
              <p:nvPr/>
            </p:nvSpPr>
            <p:spPr>
              <a:xfrm>
                <a:off x="4782144" y="6286291"/>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80" name="テキスト ボックス 79">
                <a:extLst>
                  <a:ext uri="{FF2B5EF4-FFF2-40B4-BE49-F238E27FC236}">
                    <a16:creationId xmlns:a16="http://schemas.microsoft.com/office/drawing/2014/main" id="{2E283B8A-F303-49A1-A9E7-51C13B77BAE7}"/>
                  </a:ext>
                </a:extLst>
              </p:cNvPr>
              <p:cNvSpPr txBox="1">
                <a:spLocks noRot="1" noChangeAspect="1" noMove="1" noResize="1" noEditPoints="1" noAdjustHandles="1" noChangeArrowheads="1" noChangeShapeType="1" noTextEdit="1"/>
              </p:cNvSpPr>
              <p:nvPr/>
            </p:nvSpPr>
            <p:spPr>
              <a:xfrm>
                <a:off x="4782144" y="6286291"/>
                <a:ext cx="472479" cy="261610"/>
              </a:xfrm>
              <a:prstGeom prst="rect">
                <a:avLst/>
              </a:prstGeom>
              <a:blipFill>
                <a:blip r:embed="rId16"/>
                <a:stretch>
                  <a:fillRect l="-14103" r="-14103"/>
                </a:stretch>
              </a:blipFill>
            </p:spPr>
            <p:txBody>
              <a:bodyPr/>
              <a:lstStyle/>
              <a:p>
                <a:r>
                  <a:rPr lang="en-GB">
                    <a:noFill/>
                  </a:rPr>
                  <a:t> </a:t>
                </a:r>
              </a:p>
            </p:txBody>
          </p:sp>
        </mc:Fallback>
      </mc:AlternateContent>
    </p:spTree>
    <p:extLst>
      <p:ext uri="{BB962C8B-B14F-4D97-AF65-F5344CB8AC3E}">
        <p14:creationId xmlns:p14="http://schemas.microsoft.com/office/powerpoint/2010/main" val="108739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linds(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blinds(horizontal)">
                                      <p:cBhvr>
                                        <p:cTn id="23" dur="500"/>
                                        <p:tgtEl>
                                          <p:spTgt spid="5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blinds(horizontal)">
                                      <p:cBhvr>
                                        <p:cTn id="41" dur="500"/>
                                        <p:tgtEl>
                                          <p:spTgt spid="5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blinds(horizontal)">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linds(horizontal)">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blinds(horizontal)">
                                      <p:cBhvr>
                                        <p:cTn id="59" dur="500"/>
                                        <p:tgtEl>
                                          <p:spTgt spid="6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blinds(horizontal)">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blinds(horizontal)">
                                      <p:cBhvr>
                                        <p:cTn id="67" dur="500"/>
                                        <p:tgtEl>
                                          <p:spTgt spid="62"/>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blinds(horizontal)">
                                      <p:cBhvr>
                                        <p:cTn id="70" dur="500"/>
                                        <p:tgtEl>
                                          <p:spTgt spid="63"/>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blinds(horizontal)">
                                      <p:cBhvr>
                                        <p:cTn id="75" dur="500"/>
                                        <p:tgtEl>
                                          <p:spTgt spid="64"/>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blinds(horizontal)">
                                      <p:cBhvr>
                                        <p:cTn id="78" dur="500"/>
                                        <p:tgtEl>
                                          <p:spTgt spid="6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blinds(horizontal)">
                                      <p:cBhvr>
                                        <p:cTn id="83" dur="500"/>
                                        <p:tgtEl>
                                          <p:spTgt spid="61"/>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blinds(horizontal)">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blinds(horizontal)">
                                      <p:cBhvr>
                                        <p:cTn id="93" dur="500"/>
                                        <p:tgtEl>
                                          <p:spTgt spid="67"/>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blinds(horizontal)">
                                      <p:cBhvr>
                                        <p:cTn id="96" dur="500"/>
                                        <p:tgtEl>
                                          <p:spTgt spid="68"/>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blinds(horizontal)">
                                      <p:cBhvr>
                                        <p:cTn id="101" dur="500"/>
                                        <p:tgtEl>
                                          <p:spTgt spid="60"/>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blinds(horizontal)">
                                      <p:cBhvr>
                                        <p:cTn id="104" dur="500"/>
                                        <p:tgtEl>
                                          <p:spTgt spid="77"/>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12">
                                            <p:txEl>
                                              <p:pRg st="0" end="0"/>
                                            </p:txEl>
                                          </p:spTgt>
                                        </p:tgtEl>
                                        <p:attrNameLst>
                                          <p:attrName>style.visibility</p:attrName>
                                        </p:attrNameLst>
                                      </p:cBhvr>
                                      <p:to>
                                        <p:strVal val="visible"/>
                                      </p:to>
                                    </p:set>
                                    <p:animEffect transition="in" filter="blinds(horizontal)">
                                      <p:cBhvr>
                                        <p:cTn id="109" dur="500"/>
                                        <p:tgtEl>
                                          <p:spTgt spid="1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xit" presetSubtype="10" fill="hold" grpId="1" nodeType="clickEffect">
                                  <p:stCondLst>
                                    <p:cond delay="0"/>
                                  </p:stCondLst>
                                  <p:childTnLst>
                                    <p:animEffect transition="out" filter="blinds(horizontal)">
                                      <p:cBhvr>
                                        <p:cTn id="113" dur="500"/>
                                        <p:tgtEl>
                                          <p:spTgt spid="68"/>
                                        </p:tgtEl>
                                      </p:cBhvr>
                                    </p:animEffect>
                                    <p:set>
                                      <p:cBhvr>
                                        <p:cTn id="114" dur="1" fill="hold">
                                          <p:stCondLst>
                                            <p:cond delay="499"/>
                                          </p:stCondLst>
                                        </p:cTn>
                                        <p:tgtEl>
                                          <p:spTgt spid="68"/>
                                        </p:tgtEl>
                                        <p:attrNameLst>
                                          <p:attrName>style.visibility</p:attrName>
                                        </p:attrNameLst>
                                      </p:cBhvr>
                                      <p:to>
                                        <p:strVal val="hidden"/>
                                      </p:to>
                                    </p:set>
                                  </p:childTnLst>
                                </p:cTn>
                              </p:par>
                              <p:par>
                                <p:cTn id="115" presetID="3" presetClass="entr" presetSubtype="10" fill="hold" grpId="0" nodeType="with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blinds(horizontal)">
                                      <p:cBhvr>
                                        <p:cTn id="117" dur="500"/>
                                        <p:tgtEl>
                                          <p:spTgt spid="79"/>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2" dur="500"/>
                                        <p:tgtEl>
                                          <p:spTgt spid="12">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xit" presetSubtype="10" fill="hold" grpId="1" nodeType="clickEffect">
                                  <p:stCondLst>
                                    <p:cond delay="0"/>
                                  </p:stCondLst>
                                  <p:childTnLst>
                                    <p:animEffect transition="out" filter="blinds(horizontal)">
                                      <p:cBhvr>
                                        <p:cTn id="126" dur="500"/>
                                        <p:tgtEl>
                                          <p:spTgt spid="65"/>
                                        </p:tgtEl>
                                      </p:cBhvr>
                                    </p:animEffect>
                                    <p:set>
                                      <p:cBhvr>
                                        <p:cTn id="127" dur="1" fill="hold">
                                          <p:stCondLst>
                                            <p:cond delay="499"/>
                                          </p:stCondLst>
                                        </p:cTn>
                                        <p:tgtEl>
                                          <p:spTgt spid="65"/>
                                        </p:tgtEl>
                                        <p:attrNameLst>
                                          <p:attrName>style.visibility</p:attrName>
                                        </p:attrNameLst>
                                      </p:cBhvr>
                                      <p:to>
                                        <p:strVal val="hidden"/>
                                      </p:to>
                                    </p:set>
                                  </p:childTnLst>
                                </p:cTn>
                              </p:par>
                              <p:par>
                                <p:cTn id="128" presetID="3" presetClass="entr" presetSubtype="10"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blinds(horizontal)">
                                      <p:cBhvr>
                                        <p:cTn id="1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0" grpId="0" animBg="1"/>
      <p:bldP spid="49" grpId="0"/>
      <p:bldP spid="52" grpId="0"/>
      <p:bldP spid="53" grpId="0"/>
      <p:bldP spid="58" grpId="0"/>
      <p:bldP spid="59" grpId="0"/>
      <p:bldP spid="60" grpId="0" animBg="1"/>
      <p:bldP spid="61" grpId="0" animBg="1"/>
      <p:bldP spid="63" grpId="0"/>
      <p:bldP spid="65" grpId="0"/>
      <p:bldP spid="65" grpId="1"/>
      <p:bldP spid="66" grpId="0"/>
      <p:bldP spid="68" grpId="0"/>
      <p:bldP spid="68" grpId="1"/>
      <p:bldP spid="77" grpId="0"/>
      <p:bldP spid="11" grpId="0"/>
      <p:bldP spid="78" grpId="0"/>
      <p:bldP spid="79" grpId="0"/>
      <p:bldP spid="8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2E283B8A-F303-49A1-A9E7-51C13B77BAE7}"/>
                  </a:ext>
                </a:extLst>
              </p:cNvPr>
              <p:cNvSpPr txBox="1"/>
              <p:nvPr/>
            </p:nvSpPr>
            <p:spPr>
              <a:xfrm>
                <a:off x="4782144" y="6286291"/>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80" name="テキスト ボックス 79">
                <a:extLst>
                  <a:ext uri="{FF2B5EF4-FFF2-40B4-BE49-F238E27FC236}">
                    <a16:creationId xmlns:a16="http://schemas.microsoft.com/office/drawing/2014/main" id="{2E283B8A-F303-49A1-A9E7-51C13B77BAE7}"/>
                  </a:ext>
                </a:extLst>
              </p:cNvPr>
              <p:cNvSpPr txBox="1">
                <a:spLocks noRot="1" noChangeAspect="1" noMove="1" noResize="1" noEditPoints="1" noAdjustHandles="1" noChangeArrowheads="1" noChangeShapeType="1" noTextEdit="1"/>
              </p:cNvSpPr>
              <p:nvPr/>
            </p:nvSpPr>
            <p:spPr>
              <a:xfrm>
                <a:off x="4782144" y="6286291"/>
                <a:ext cx="472479" cy="261610"/>
              </a:xfrm>
              <a:prstGeom prst="rect">
                <a:avLst/>
              </a:prstGeom>
              <a:blipFill>
                <a:blip r:embed="rId2"/>
                <a:stretch>
                  <a:fillRect l="-14103" r="-141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5328B65D-1E42-453E-94C3-FBD7F7F68966}"/>
                  </a:ext>
                </a:extLst>
              </p:cNvPr>
              <p:cNvSpPr txBox="1"/>
              <p:nvPr/>
            </p:nvSpPr>
            <p:spPr>
              <a:xfrm>
                <a:off x="5858375" y="6282770"/>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79" name="テキスト ボックス 78">
                <a:extLst>
                  <a:ext uri="{FF2B5EF4-FFF2-40B4-BE49-F238E27FC236}">
                    <a16:creationId xmlns:a16="http://schemas.microsoft.com/office/drawing/2014/main" id="{5328B65D-1E42-453E-94C3-FBD7F7F68966}"/>
                  </a:ext>
                </a:extLst>
              </p:cNvPr>
              <p:cNvSpPr txBox="1">
                <a:spLocks noRot="1" noChangeAspect="1" noMove="1" noResize="1" noEditPoints="1" noAdjustHandles="1" noChangeArrowheads="1" noChangeShapeType="1" noTextEdit="1"/>
              </p:cNvSpPr>
              <p:nvPr/>
            </p:nvSpPr>
            <p:spPr>
              <a:xfrm>
                <a:off x="5858375" y="6282770"/>
                <a:ext cx="472479" cy="261610"/>
              </a:xfrm>
              <a:prstGeom prst="rect">
                <a:avLst/>
              </a:prstGeom>
              <a:blipFill>
                <a:blip r:embed="rId3"/>
                <a:stretch>
                  <a:fillRect l="-8974" r="-1282"/>
                </a:stretch>
              </a:blipFill>
            </p:spPr>
            <p:txBody>
              <a:bodyPr/>
              <a:lstStyle/>
              <a:p>
                <a:r>
                  <a:rPr lang="en-GB">
                    <a:noFill/>
                  </a:rPr>
                  <a:t> </a:t>
                </a:r>
              </a:p>
            </p:txBody>
          </p:sp>
        </mc:Fallback>
      </mc:AlternateContent>
      <p:sp>
        <p:nvSpPr>
          <p:cNvPr id="56" name="フリーフォーム: 図形 55">
            <a:extLst>
              <a:ext uri="{FF2B5EF4-FFF2-40B4-BE49-F238E27FC236}">
                <a16:creationId xmlns:a16="http://schemas.microsoft.com/office/drawing/2014/main" id="{4B1C2B5D-61AC-48B4-A8B4-C19FEE18B756}"/>
              </a:ext>
            </a:extLst>
          </p:cNvPr>
          <p:cNvSpPr/>
          <p:nvPr/>
        </p:nvSpPr>
        <p:spPr>
          <a:xfrm flipH="1">
            <a:off x="6030201" y="419097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フリーフォーム: 図形 9">
            <a:extLst>
              <a:ext uri="{FF2B5EF4-FFF2-40B4-BE49-F238E27FC236}">
                <a16:creationId xmlns:a16="http://schemas.microsoft.com/office/drawing/2014/main" id="{E8B989E4-4428-47A6-A846-BE582DCE7806}"/>
              </a:ext>
            </a:extLst>
          </p:cNvPr>
          <p:cNvSpPr/>
          <p:nvPr/>
        </p:nvSpPr>
        <p:spPr>
          <a:xfrm>
            <a:off x="4569701" y="418462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sym typeface="Wingdings" panose="05000000000000000000" pitchFamily="2" charset="2"/>
                  </a:rPr>
                  <a:t> Remember that the critical region is the region where the null hypothesis would be rejected…</a:t>
                </a:r>
                <a:endParaRPr lang="en-US" sz="13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4"/>
                <a:stretch>
                  <a:fillRect l="-325"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5"/>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6"/>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7"/>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0CD0C57C-127F-4059-AC8F-21D773F43CB7}"/>
                  </a:ext>
                </a:extLst>
              </p:cNvPr>
              <p:cNvSpPr txBox="1"/>
              <p:nvPr/>
            </p:nvSpPr>
            <p:spPr>
              <a:xfrm>
                <a:off x="4420290" y="1339049"/>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0CD0C57C-127F-4059-AC8F-21D773F43CB7}"/>
                  </a:ext>
                </a:extLst>
              </p:cNvPr>
              <p:cNvSpPr txBox="1">
                <a:spLocks noRot="1" noChangeAspect="1" noMove="1" noResize="1" noEditPoints="1" noAdjustHandles="1" noChangeArrowheads="1" noChangeShapeType="1" noTextEdit="1"/>
              </p:cNvSpPr>
              <p:nvPr/>
            </p:nvSpPr>
            <p:spPr>
              <a:xfrm>
                <a:off x="4420290" y="1339049"/>
                <a:ext cx="1330814" cy="307777"/>
              </a:xfrm>
              <a:prstGeom prst="rect">
                <a:avLst/>
              </a:prstGeom>
              <a:blipFill>
                <a:blip r:embed="rId8"/>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DCED158-8463-4B1C-AF31-4ADD6762B392}"/>
                  </a:ext>
                </a:extLst>
              </p:cNvPr>
              <p:cNvSpPr txBox="1"/>
              <p:nvPr/>
            </p:nvSpPr>
            <p:spPr>
              <a:xfrm>
                <a:off x="5636972" y="1332017"/>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5DCED158-8463-4B1C-AF31-4ADD6762B392}"/>
                  </a:ext>
                </a:extLst>
              </p:cNvPr>
              <p:cNvSpPr txBox="1">
                <a:spLocks noRot="1" noChangeAspect="1" noMove="1" noResize="1" noEditPoints="1" noAdjustHandles="1" noChangeArrowheads="1" noChangeShapeType="1" noTextEdit="1"/>
              </p:cNvSpPr>
              <p:nvPr/>
            </p:nvSpPr>
            <p:spPr>
              <a:xfrm>
                <a:off x="5636972" y="1332017"/>
                <a:ext cx="1326645" cy="307777"/>
              </a:xfrm>
              <a:prstGeom prst="rect">
                <a:avLst/>
              </a:prstGeom>
              <a:blipFill>
                <a:blip r:embed="rId9"/>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45191FE-4580-48A6-935F-5F518A2C51A9}"/>
                  </a:ext>
                </a:extLst>
              </p:cNvPr>
              <p:cNvSpPr txBox="1"/>
              <p:nvPr/>
            </p:nvSpPr>
            <p:spPr>
              <a:xfrm>
                <a:off x="7008569" y="1191072"/>
                <a:ext cx="197163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𝐷</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0.580,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50</m:t>
                              </m:r>
                            </m:den>
                          </m:f>
                        </m:e>
                      </m:d>
                    </m:oMath>
                  </m:oMathPara>
                </a14:m>
                <a:endParaRPr lang="en-GB" sz="1600" dirty="0"/>
              </a:p>
            </p:txBody>
          </p:sp>
        </mc:Choice>
        <mc:Fallback xmlns="">
          <p:sp>
            <p:nvSpPr>
              <p:cNvPr id="24" name="テキスト ボックス 23">
                <a:extLst>
                  <a:ext uri="{FF2B5EF4-FFF2-40B4-BE49-F238E27FC236}">
                    <a16:creationId xmlns:a16="http://schemas.microsoft.com/office/drawing/2014/main" id="{F45191FE-4580-48A6-935F-5F518A2C51A9}"/>
                  </a:ext>
                </a:extLst>
              </p:cNvPr>
              <p:cNvSpPr txBox="1">
                <a:spLocks noRot="1" noChangeAspect="1" noMove="1" noResize="1" noEditPoints="1" noAdjustHandles="1" noChangeArrowheads="1" noChangeShapeType="1" noTextEdit="1"/>
              </p:cNvSpPr>
              <p:nvPr/>
            </p:nvSpPr>
            <p:spPr>
              <a:xfrm>
                <a:off x="7008569" y="1191072"/>
                <a:ext cx="1971630" cy="558230"/>
              </a:xfrm>
              <a:prstGeom prst="rect">
                <a:avLst/>
              </a:prstGeom>
              <a:blipFill>
                <a:blip r:embed="rId10"/>
                <a:stretch>
                  <a:fillRect b="-1087"/>
                </a:stretch>
              </a:blipFill>
            </p:spPr>
            <p:txBody>
              <a:bodyPr/>
              <a:lstStyle/>
              <a:p>
                <a:r>
                  <a:rPr lang="en-GB">
                    <a:noFill/>
                  </a:rPr>
                  <a:t> </a:t>
                </a:r>
              </a:p>
            </p:txBody>
          </p:sp>
        </mc:Fallback>
      </mc:AlternateContent>
      <p:sp>
        <p:nvSpPr>
          <p:cNvPr id="25" name="テキスト ボックス 24">
            <a:extLst>
              <a:ext uri="{FF2B5EF4-FFF2-40B4-BE49-F238E27FC236}">
                <a16:creationId xmlns:a16="http://schemas.microsoft.com/office/drawing/2014/main" id="{29B6F33B-0C1E-435D-A927-3D9489EE7E9B}"/>
              </a:ext>
            </a:extLst>
          </p:cNvPr>
          <p:cNvSpPr txBox="1"/>
          <p:nvPr/>
        </p:nvSpPr>
        <p:spPr>
          <a:xfrm>
            <a:off x="4332831" y="179848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regions that have a probability of 1% or less (</a:t>
            </a:r>
            <a:r>
              <a:rPr lang="en-US" sz="1400" dirty="0" err="1">
                <a:latin typeface="Comic Sans MS" panose="030F0702030302020204" pitchFamily="66" charset="0"/>
              </a:rPr>
              <a:t>ie</a:t>
            </a:r>
            <a:r>
              <a:rPr lang="en-US" sz="1400" dirty="0">
                <a:latin typeface="Comic Sans MS" panose="030F0702030302020204" pitchFamily="66" charset="0"/>
              </a:rPr>
              <a:t> have an total area of 0.01)</a:t>
            </a:r>
            <a:endParaRPr lang="en-GB" sz="1400" dirty="0">
              <a:latin typeface="Comic Sans MS" panose="030F0702030302020204" pitchFamily="66" charset="0"/>
            </a:endParaRPr>
          </a:p>
        </p:txBody>
      </p:sp>
      <p:cxnSp>
        <p:nvCxnSpPr>
          <p:cNvPr id="38" name="直線矢印コネクタ 37">
            <a:extLst>
              <a:ext uri="{FF2B5EF4-FFF2-40B4-BE49-F238E27FC236}">
                <a16:creationId xmlns:a16="http://schemas.microsoft.com/office/drawing/2014/main" id="{DBDC7795-038C-4FC3-A52C-A573A3F8E166}"/>
              </a:ext>
            </a:extLst>
          </p:cNvPr>
          <p:cNvCxnSpPr>
            <a:cxnSpLocks/>
          </p:cNvCxnSpPr>
          <p:nvPr/>
        </p:nvCxnSpPr>
        <p:spPr>
          <a:xfrm flipV="1">
            <a:off x="5528980" y="276830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110417A8-FACD-4619-A490-1982A649209E}"/>
                  </a:ext>
                </a:extLst>
              </p:cNvPr>
              <p:cNvSpPr txBox="1"/>
              <p:nvPr/>
            </p:nvSpPr>
            <p:spPr>
              <a:xfrm>
                <a:off x="5427267" y="434236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110417A8-FACD-4619-A490-1982A649209E}"/>
                  </a:ext>
                </a:extLst>
              </p:cNvPr>
              <p:cNvSpPr txBox="1">
                <a:spLocks noRot="1" noChangeAspect="1" noMove="1" noResize="1" noEditPoints="1" noAdjustHandles="1" noChangeArrowheads="1" noChangeShapeType="1" noTextEdit="1"/>
              </p:cNvSpPr>
              <p:nvPr/>
            </p:nvSpPr>
            <p:spPr>
              <a:xfrm>
                <a:off x="5427267" y="4342365"/>
                <a:ext cx="275514" cy="261610"/>
              </a:xfrm>
              <a:prstGeom prst="rect">
                <a:avLst/>
              </a:prstGeom>
              <a:blipFill>
                <a:blip r:embed="rId11"/>
                <a:stretch>
                  <a:fillRect l="-35556" r="-26667"/>
                </a:stretch>
              </a:blipFill>
            </p:spPr>
            <p:txBody>
              <a:bodyPr/>
              <a:lstStyle/>
              <a:p>
                <a:r>
                  <a:rPr lang="en-GB">
                    <a:noFill/>
                  </a:rPr>
                  <a:t> </a:t>
                </a:r>
              </a:p>
            </p:txBody>
          </p:sp>
        </mc:Fallback>
      </mc:AlternateContent>
      <p:cxnSp>
        <p:nvCxnSpPr>
          <p:cNvPr id="51" name="直線矢印コネクタ 50">
            <a:extLst>
              <a:ext uri="{FF2B5EF4-FFF2-40B4-BE49-F238E27FC236}">
                <a16:creationId xmlns:a16="http://schemas.microsoft.com/office/drawing/2014/main" id="{34FBB69D-1C5B-4EEE-863E-17C46850F1CD}"/>
              </a:ext>
            </a:extLst>
          </p:cNvPr>
          <p:cNvCxnSpPr>
            <a:cxnSpLocks/>
          </p:cNvCxnSpPr>
          <p:nvPr/>
        </p:nvCxnSpPr>
        <p:spPr>
          <a:xfrm flipV="1">
            <a:off x="501907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3C95321-847C-4734-B1B4-5759C0D9D0F1}"/>
                  </a:ext>
                </a:extLst>
              </p:cNvPr>
              <p:cNvSpPr txBox="1"/>
              <p:nvPr/>
            </p:nvSpPr>
            <p:spPr>
              <a:xfrm>
                <a:off x="4898298" y="434236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2" name="テキスト ボックス 51">
                <a:extLst>
                  <a:ext uri="{FF2B5EF4-FFF2-40B4-BE49-F238E27FC236}">
                    <a16:creationId xmlns:a16="http://schemas.microsoft.com/office/drawing/2014/main" id="{A3C95321-847C-4734-B1B4-5759C0D9D0F1}"/>
                  </a:ext>
                </a:extLst>
              </p:cNvPr>
              <p:cNvSpPr txBox="1">
                <a:spLocks noRot="1" noChangeAspect="1" noMove="1" noResize="1" noEditPoints="1" noAdjustHandles="1" noChangeArrowheads="1" noChangeShapeType="1" noTextEdit="1"/>
              </p:cNvSpPr>
              <p:nvPr/>
            </p:nvSpPr>
            <p:spPr>
              <a:xfrm>
                <a:off x="4898298" y="4342366"/>
                <a:ext cx="275514" cy="261610"/>
              </a:xfrm>
              <a:prstGeom prst="rect">
                <a:avLst/>
              </a:prstGeom>
              <a:blipFill>
                <a:blip r:embed="rId12"/>
                <a:stretch>
                  <a:fillRect/>
                </a:stretch>
              </a:blipFill>
            </p:spPr>
            <p:txBody>
              <a:bodyPr/>
              <a:lstStyle/>
              <a:p>
                <a:r>
                  <a:rPr lang="en-GB">
                    <a:noFill/>
                  </a:rPr>
                  <a:t> </a:t>
                </a:r>
              </a:p>
            </p:txBody>
          </p:sp>
        </mc:Fallback>
      </mc:AlternateContent>
      <p:sp>
        <p:nvSpPr>
          <p:cNvPr id="53" name="テキスト ボックス 52">
            <a:extLst>
              <a:ext uri="{FF2B5EF4-FFF2-40B4-BE49-F238E27FC236}">
                <a16:creationId xmlns:a16="http://schemas.microsoft.com/office/drawing/2014/main" id="{3CEF30D0-1C0A-498F-B90C-4C473DB904DD}"/>
              </a:ext>
            </a:extLst>
          </p:cNvPr>
          <p:cNvSpPr txBox="1"/>
          <p:nvPr/>
        </p:nvSpPr>
        <p:spPr>
          <a:xfrm>
            <a:off x="4474667" y="374744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57" name="直線矢印コネクタ 56">
            <a:extLst>
              <a:ext uri="{FF2B5EF4-FFF2-40B4-BE49-F238E27FC236}">
                <a16:creationId xmlns:a16="http://schemas.microsoft.com/office/drawing/2014/main" id="{D2C5DFE0-FB3C-4C13-ACCD-1F74E9789328}"/>
              </a:ext>
            </a:extLst>
          </p:cNvPr>
          <p:cNvCxnSpPr>
            <a:cxnSpLocks/>
          </p:cNvCxnSpPr>
          <p:nvPr/>
        </p:nvCxnSpPr>
        <p:spPr>
          <a:xfrm flipV="1">
            <a:off x="604142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2E9030D9-9FFE-49AD-9502-E0343070E8D3}"/>
                  </a:ext>
                </a:extLst>
              </p:cNvPr>
              <p:cNvSpPr txBox="1"/>
              <p:nvPr/>
            </p:nvSpPr>
            <p:spPr>
              <a:xfrm>
                <a:off x="5920648" y="434236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8" name="テキスト ボックス 57">
                <a:extLst>
                  <a:ext uri="{FF2B5EF4-FFF2-40B4-BE49-F238E27FC236}">
                    <a16:creationId xmlns:a16="http://schemas.microsoft.com/office/drawing/2014/main" id="{2E9030D9-9FFE-49AD-9502-E0343070E8D3}"/>
                  </a:ext>
                </a:extLst>
              </p:cNvPr>
              <p:cNvSpPr txBox="1">
                <a:spLocks noRot="1" noChangeAspect="1" noMove="1" noResize="1" noEditPoints="1" noAdjustHandles="1" noChangeArrowheads="1" noChangeShapeType="1" noTextEdit="1"/>
              </p:cNvSpPr>
              <p:nvPr/>
            </p:nvSpPr>
            <p:spPr>
              <a:xfrm>
                <a:off x="5920648" y="4342366"/>
                <a:ext cx="275514" cy="261610"/>
              </a:xfrm>
              <a:prstGeom prst="rect">
                <a:avLst/>
              </a:prstGeom>
              <a:blipFill>
                <a:blip r:embed="rId13"/>
                <a:stretch>
                  <a:fillRect/>
                </a:stretch>
              </a:blipFill>
            </p:spPr>
            <p:txBody>
              <a:bodyPr/>
              <a:lstStyle/>
              <a:p>
                <a:r>
                  <a:rPr lang="en-GB">
                    <a:noFill/>
                  </a:rPr>
                  <a:t> </a:t>
                </a:r>
              </a:p>
            </p:txBody>
          </p:sp>
        </mc:Fallback>
      </mc:AlternateContent>
      <p:grpSp>
        <p:nvGrpSpPr>
          <p:cNvPr id="27" name="グループ化 26">
            <a:extLst>
              <a:ext uri="{FF2B5EF4-FFF2-40B4-BE49-F238E27FC236}">
                <a16:creationId xmlns:a16="http://schemas.microsoft.com/office/drawing/2014/main" id="{7CAAAAA3-A6D8-4BC9-A5E3-8A45D2FD2DAC}"/>
              </a:ext>
            </a:extLst>
          </p:cNvPr>
          <p:cNvGrpSpPr/>
          <p:nvPr/>
        </p:nvGrpSpPr>
        <p:grpSpPr>
          <a:xfrm>
            <a:off x="4255721" y="2542017"/>
            <a:ext cx="2314772" cy="2087293"/>
            <a:chOff x="4499342" y="1196752"/>
            <a:chExt cx="4321250" cy="3985257"/>
          </a:xfrm>
        </p:grpSpPr>
        <p:cxnSp>
          <p:nvCxnSpPr>
            <p:cNvPr id="28" name="直線矢印コネクタ 27">
              <a:extLst>
                <a:ext uri="{FF2B5EF4-FFF2-40B4-BE49-F238E27FC236}">
                  <a16:creationId xmlns:a16="http://schemas.microsoft.com/office/drawing/2014/main" id="{C87512B9-75DA-4563-B011-95FF277A7AA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D8FA041-E00F-4005-92C8-0A93C1E3505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ED2A14F-FF01-48F0-B39A-DBF429D0CAF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1" name="テキスト ボックス 30">
              <a:extLst>
                <a:ext uri="{FF2B5EF4-FFF2-40B4-BE49-F238E27FC236}">
                  <a16:creationId xmlns:a16="http://schemas.microsoft.com/office/drawing/2014/main" id="{6E7F89CC-F3CC-476C-905F-D70768B6961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5" name="グループ化 34">
              <a:extLst>
                <a:ext uri="{FF2B5EF4-FFF2-40B4-BE49-F238E27FC236}">
                  <a16:creationId xmlns:a16="http://schemas.microsoft.com/office/drawing/2014/main" id="{81B29BDF-A08D-4FE6-95EA-F9B630ABCDCC}"/>
                </a:ext>
              </a:extLst>
            </p:cNvPr>
            <p:cNvGrpSpPr/>
            <p:nvPr/>
          </p:nvGrpSpPr>
          <p:grpSpPr>
            <a:xfrm>
              <a:off x="5058300" y="1628800"/>
              <a:ext cx="3637208" cy="2973657"/>
              <a:chOff x="5004048" y="1412776"/>
              <a:chExt cx="3637208" cy="2973657"/>
            </a:xfrm>
          </p:grpSpPr>
          <p:sp>
            <p:nvSpPr>
              <p:cNvPr id="36" name="Freeform 22">
                <a:extLst>
                  <a:ext uri="{FF2B5EF4-FFF2-40B4-BE49-F238E27FC236}">
                    <a16:creationId xmlns:a16="http://schemas.microsoft.com/office/drawing/2014/main" id="{3584E5DF-E804-4624-8596-2B2BE815D4D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22">
                <a:extLst>
                  <a:ext uri="{FF2B5EF4-FFF2-40B4-BE49-F238E27FC236}">
                    <a16:creationId xmlns:a16="http://schemas.microsoft.com/office/drawing/2014/main" id="{2AB616D0-08D0-4329-92C5-1B0A7F42F1DA}"/>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9" name="テキスト ボックス 58">
            <a:extLst>
              <a:ext uri="{FF2B5EF4-FFF2-40B4-BE49-F238E27FC236}">
                <a16:creationId xmlns:a16="http://schemas.microsoft.com/office/drawing/2014/main" id="{B69253BF-EEB8-403D-9E41-734489791839}"/>
              </a:ext>
            </a:extLst>
          </p:cNvPr>
          <p:cNvSpPr txBox="1"/>
          <p:nvPr/>
        </p:nvSpPr>
        <p:spPr>
          <a:xfrm>
            <a:off x="5998667" y="374109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60" name="フリーフォーム: 図形 59">
            <a:extLst>
              <a:ext uri="{FF2B5EF4-FFF2-40B4-BE49-F238E27FC236}">
                <a16:creationId xmlns:a16="http://schemas.microsoft.com/office/drawing/2014/main" id="{01EAC64E-1D98-4028-A185-8876700F9160}"/>
              </a:ext>
            </a:extLst>
          </p:cNvPr>
          <p:cNvSpPr/>
          <p:nvPr/>
        </p:nvSpPr>
        <p:spPr>
          <a:xfrm flipH="1">
            <a:off x="6047714" y="613263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フリーフォーム: 図形 60">
            <a:extLst>
              <a:ext uri="{FF2B5EF4-FFF2-40B4-BE49-F238E27FC236}">
                <a16:creationId xmlns:a16="http://schemas.microsoft.com/office/drawing/2014/main" id="{F5F3AB30-6381-477C-A469-E6167E4622A1}"/>
              </a:ext>
            </a:extLst>
          </p:cNvPr>
          <p:cNvSpPr/>
          <p:nvPr/>
        </p:nvSpPr>
        <p:spPr>
          <a:xfrm>
            <a:off x="4587214" y="612628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直線矢印コネクタ 61">
            <a:extLst>
              <a:ext uri="{FF2B5EF4-FFF2-40B4-BE49-F238E27FC236}">
                <a16:creationId xmlns:a16="http://schemas.microsoft.com/office/drawing/2014/main" id="{CDC418EC-F1F8-4182-8ED4-A0F4DD73CD38}"/>
              </a:ext>
            </a:extLst>
          </p:cNvPr>
          <p:cNvCxnSpPr>
            <a:cxnSpLocks/>
          </p:cNvCxnSpPr>
          <p:nvPr/>
        </p:nvCxnSpPr>
        <p:spPr>
          <a:xfrm flipV="1">
            <a:off x="5546493" y="470996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3D978C4D-051A-4E2E-B028-E0C99F748FE6}"/>
                  </a:ext>
                </a:extLst>
              </p:cNvPr>
              <p:cNvSpPr txBox="1"/>
              <p:nvPr/>
            </p:nvSpPr>
            <p:spPr>
              <a:xfrm>
                <a:off x="5444780" y="628402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3D978C4D-051A-4E2E-B028-E0C99F748FE6}"/>
                  </a:ext>
                </a:extLst>
              </p:cNvPr>
              <p:cNvSpPr txBox="1">
                <a:spLocks noRot="1" noChangeAspect="1" noMove="1" noResize="1" noEditPoints="1" noAdjustHandles="1" noChangeArrowheads="1" noChangeShapeType="1" noTextEdit="1"/>
              </p:cNvSpPr>
              <p:nvPr/>
            </p:nvSpPr>
            <p:spPr>
              <a:xfrm>
                <a:off x="5444780" y="6284026"/>
                <a:ext cx="275514" cy="261610"/>
              </a:xfrm>
              <a:prstGeom prst="rect">
                <a:avLst/>
              </a:prstGeom>
              <a:blipFill>
                <a:blip r:embed="rId14"/>
                <a:stretch>
                  <a:fillRect/>
                </a:stretch>
              </a:blipFill>
            </p:spPr>
            <p:txBody>
              <a:bodyPr/>
              <a:lstStyle/>
              <a:p>
                <a:r>
                  <a:rPr lang="en-GB">
                    <a:noFill/>
                  </a:rPr>
                  <a:t> </a:t>
                </a:r>
              </a:p>
            </p:txBody>
          </p:sp>
        </mc:Fallback>
      </mc:AlternateContent>
      <p:cxnSp>
        <p:nvCxnSpPr>
          <p:cNvPr id="64" name="直線矢印コネクタ 63">
            <a:extLst>
              <a:ext uri="{FF2B5EF4-FFF2-40B4-BE49-F238E27FC236}">
                <a16:creationId xmlns:a16="http://schemas.microsoft.com/office/drawing/2014/main" id="{49C60FE8-59D5-4826-B116-4FD8E54A04DA}"/>
              </a:ext>
            </a:extLst>
          </p:cNvPr>
          <p:cNvCxnSpPr>
            <a:cxnSpLocks/>
          </p:cNvCxnSpPr>
          <p:nvPr/>
        </p:nvCxnSpPr>
        <p:spPr>
          <a:xfrm flipV="1">
            <a:off x="503658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77700EE-B704-4DBE-B629-8195F53BCB6E}"/>
              </a:ext>
            </a:extLst>
          </p:cNvPr>
          <p:cNvSpPr txBox="1"/>
          <p:nvPr/>
        </p:nvSpPr>
        <p:spPr>
          <a:xfrm>
            <a:off x="4492180" y="568910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67" name="直線矢印コネクタ 66">
            <a:extLst>
              <a:ext uri="{FF2B5EF4-FFF2-40B4-BE49-F238E27FC236}">
                <a16:creationId xmlns:a16="http://schemas.microsoft.com/office/drawing/2014/main" id="{FE7038CD-08B4-4DEC-B894-D88A590C5B1E}"/>
              </a:ext>
            </a:extLst>
          </p:cNvPr>
          <p:cNvCxnSpPr>
            <a:cxnSpLocks/>
          </p:cNvCxnSpPr>
          <p:nvPr/>
        </p:nvCxnSpPr>
        <p:spPr>
          <a:xfrm flipV="1">
            <a:off x="605893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B78A3F91-7C43-4B8E-BC3F-4AB0135C956F}"/>
              </a:ext>
            </a:extLst>
          </p:cNvPr>
          <p:cNvGrpSpPr/>
          <p:nvPr/>
        </p:nvGrpSpPr>
        <p:grpSpPr>
          <a:xfrm>
            <a:off x="4273234" y="4483678"/>
            <a:ext cx="2314772" cy="2087293"/>
            <a:chOff x="4499342" y="1196752"/>
            <a:chExt cx="4321250" cy="3985257"/>
          </a:xfrm>
        </p:grpSpPr>
        <p:cxnSp>
          <p:nvCxnSpPr>
            <p:cNvPr id="70" name="直線矢印コネクタ 69">
              <a:extLst>
                <a:ext uri="{FF2B5EF4-FFF2-40B4-BE49-F238E27FC236}">
                  <a16:creationId xmlns:a16="http://schemas.microsoft.com/office/drawing/2014/main" id="{15A4DC80-F7B3-4132-8B05-BF66557E960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40BC8-476B-4C3B-8EE9-1F935BC8F433}"/>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F9A5A0E6-A6C7-45D8-83AA-989F422AEA9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73" name="テキスト ボックス 72">
              <a:extLst>
                <a:ext uri="{FF2B5EF4-FFF2-40B4-BE49-F238E27FC236}">
                  <a16:creationId xmlns:a16="http://schemas.microsoft.com/office/drawing/2014/main" id="{C5C54AAE-E5A8-4256-8DDE-493D6F049B2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74" name="グループ化 73">
              <a:extLst>
                <a:ext uri="{FF2B5EF4-FFF2-40B4-BE49-F238E27FC236}">
                  <a16:creationId xmlns:a16="http://schemas.microsoft.com/office/drawing/2014/main" id="{6A553D3A-38D7-432E-97F9-5328A09F8E4A}"/>
                </a:ext>
              </a:extLst>
            </p:cNvPr>
            <p:cNvGrpSpPr/>
            <p:nvPr/>
          </p:nvGrpSpPr>
          <p:grpSpPr>
            <a:xfrm>
              <a:off x="5058300" y="1628800"/>
              <a:ext cx="3637208" cy="2973657"/>
              <a:chOff x="5004048" y="1412776"/>
              <a:chExt cx="3637208" cy="2973657"/>
            </a:xfrm>
          </p:grpSpPr>
          <p:sp>
            <p:nvSpPr>
              <p:cNvPr id="75" name="Freeform 22">
                <a:extLst>
                  <a:ext uri="{FF2B5EF4-FFF2-40B4-BE49-F238E27FC236}">
                    <a16:creationId xmlns:a16="http://schemas.microsoft.com/office/drawing/2014/main" id="{8A3D12AF-9BDA-4752-9A76-FC8D7EB9917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2">
                <a:extLst>
                  <a:ext uri="{FF2B5EF4-FFF2-40B4-BE49-F238E27FC236}">
                    <a16:creationId xmlns:a16="http://schemas.microsoft.com/office/drawing/2014/main" id="{A7E9BCC9-F08B-42A6-B4B9-394D56E6BF8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7" name="テキスト ボックス 76">
            <a:extLst>
              <a:ext uri="{FF2B5EF4-FFF2-40B4-BE49-F238E27FC236}">
                <a16:creationId xmlns:a16="http://schemas.microsoft.com/office/drawing/2014/main" id="{B89288F2-C2F5-4C8B-82AE-35A5C02E6610}"/>
              </a:ext>
            </a:extLst>
          </p:cNvPr>
          <p:cNvSpPr txBox="1"/>
          <p:nvPr/>
        </p:nvSpPr>
        <p:spPr>
          <a:xfrm>
            <a:off x="6016180" y="568275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045F78CD-8288-4D77-9589-F2850D964C81}"/>
              </a:ext>
            </a:extLst>
          </p:cNvPr>
          <p:cNvSpPr txBox="1"/>
          <p:nvPr/>
        </p:nvSpPr>
        <p:spPr>
          <a:xfrm>
            <a:off x="4405408" y="260739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Specific</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78" name="テキスト ボックス 77">
            <a:extLst>
              <a:ext uri="{FF2B5EF4-FFF2-40B4-BE49-F238E27FC236}">
                <a16:creationId xmlns:a16="http://schemas.microsoft.com/office/drawing/2014/main" id="{4358473E-CB77-4F7F-A100-5BFACDCD9E20}"/>
              </a:ext>
            </a:extLst>
          </p:cNvPr>
          <p:cNvSpPr txBox="1"/>
          <p:nvPr/>
        </p:nvSpPr>
        <p:spPr>
          <a:xfrm>
            <a:off x="4441556" y="462772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Standard</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F10934F8-9843-4739-A46F-31343A374ADC}"/>
              </a:ext>
            </a:extLst>
          </p:cNvPr>
          <p:cNvSpPr txBox="1"/>
          <p:nvPr/>
        </p:nvSpPr>
        <p:spPr>
          <a:xfrm>
            <a:off x="6701323" y="2597111"/>
            <a:ext cx="2442677" cy="276999"/>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Now use the formula above…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248435DB-0786-4026-9FAA-927E0F678F86}"/>
                  </a:ext>
                </a:extLst>
              </p:cNvPr>
              <p:cNvSpPr txBox="1"/>
              <p:nvPr/>
            </p:nvSpPr>
            <p:spPr>
              <a:xfrm>
                <a:off x="7303308" y="2974019"/>
                <a:ext cx="831958" cy="598818"/>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𝑍</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𝐷</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f>
                            <m:fPr>
                              <m:ctrlPr>
                                <a:rPr lang="en-US" sz="1400" b="0" i="1" smtClean="0">
                                  <a:latin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𝜎</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𝑛</m:t>
                                  </m:r>
                                </m:e>
                              </m:rad>
                            </m:den>
                          </m:f>
                        </m:den>
                      </m:f>
                    </m:oMath>
                  </m:oMathPara>
                </a14:m>
                <a:endParaRPr lang="en-GB" sz="1400" dirty="0"/>
              </a:p>
            </p:txBody>
          </p:sp>
        </mc:Choice>
        <mc:Fallback xmlns="">
          <p:sp>
            <p:nvSpPr>
              <p:cNvPr id="54" name="テキスト ボックス 53">
                <a:extLst>
                  <a:ext uri="{FF2B5EF4-FFF2-40B4-BE49-F238E27FC236}">
                    <a16:creationId xmlns:a16="http://schemas.microsoft.com/office/drawing/2014/main" id="{248435DB-0786-4026-9FAA-927E0F678F86}"/>
                  </a:ext>
                </a:extLst>
              </p:cNvPr>
              <p:cNvSpPr txBox="1">
                <a:spLocks noRot="1" noChangeAspect="1" noMove="1" noResize="1" noEditPoints="1" noAdjustHandles="1" noChangeArrowheads="1" noChangeShapeType="1" noTextEdit="1"/>
              </p:cNvSpPr>
              <p:nvPr/>
            </p:nvSpPr>
            <p:spPr>
              <a:xfrm>
                <a:off x="7303308" y="2974019"/>
                <a:ext cx="831958" cy="598818"/>
              </a:xfrm>
              <a:prstGeom prst="rect">
                <a:avLst/>
              </a:prstGeom>
              <a:blipFill>
                <a:blip r:embed="rId15"/>
                <a:stretch>
                  <a:fillRect l="-4380" r="-4380" b="-2041"/>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F29E023-0E48-4087-8A62-7B42AE77322A}"/>
                  </a:ext>
                </a:extLst>
              </p:cNvPr>
              <p:cNvSpPr txBox="1"/>
              <p:nvPr/>
            </p:nvSpPr>
            <p:spPr>
              <a:xfrm>
                <a:off x="6886058" y="3870663"/>
                <a:ext cx="1576907" cy="66043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2.5758=</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𝐷</m:t>
                          </m:r>
                          <m:r>
                            <a:rPr lang="en-US" sz="1400" b="0" i="1" smtClean="0">
                              <a:latin typeface="Cambria Math" panose="02040503050406030204" pitchFamily="18" charset="0"/>
                            </a:rPr>
                            <m:t>−0.580</m:t>
                          </m:r>
                        </m:num>
                        <m:den>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0.015</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50</m:t>
                                  </m:r>
                                </m:e>
                              </m:rad>
                            </m:den>
                          </m:f>
                        </m:den>
                      </m:f>
                    </m:oMath>
                  </m:oMathPara>
                </a14:m>
                <a:endParaRPr lang="en-GB" sz="1400" dirty="0"/>
              </a:p>
            </p:txBody>
          </p:sp>
        </mc:Choice>
        <mc:Fallback xmlns="">
          <p:sp>
            <p:nvSpPr>
              <p:cNvPr id="55" name="テキスト ボックス 54">
                <a:extLst>
                  <a:ext uri="{FF2B5EF4-FFF2-40B4-BE49-F238E27FC236}">
                    <a16:creationId xmlns:a16="http://schemas.microsoft.com/office/drawing/2014/main" id="{9F29E023-0E48-4087-8A62-7B42AE77322A}"/>
                  </a:ext>
                </a:extLst>
              </p:cNvPr>
              <p:cNvSpPr txBox="1">
                <a:spLocks noRot="1" noChangeAspect="1" noMove="1" noResize="1" noEditPoints="1" noAdjustHandles="1" noChangeArrowheads="1" noChangeShapeType="1" noTextEdit="1"/>
              </p:cNvSpPr>
              <p:nvPr/>
            </p:nvSpPr>
            <p:spPr>
              <a:xfrm>
                <a:off x="6886058" y="3870663"/>
                <a:ext cx="1576907" cy="660437"/>
              </a:xfrm>
              <a:prstGeom prst="rect">
                <a:avLst/>
              </a:prstGeom>
              <a:blipFill>
                <a:blip r:embed="rId16"/>
                <a:stretch>
                  <a:fillRect l="-2326" t="-926" r="-2713" b="-5556"/>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6AFEC89B-BBAD-4878-8B65-0722D777EE8F}"/>
                  </a:ext>
                </a:extLst>
              </p:cNvPr>
              <p:cNvSpPr txBox="1"/>
              <p:nvPr/>
            </p:nvSpPr>
            <p:spPr>
              <a:xfrm>
                <a:off x="7285554" y="4891595"/>
                <a:ext cx="938590"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rPr>
                        <m:t>=0.5854</m:t>
                      </m:r>
                    </m:oMath>
                  </m:oMathPara>
                </a14:m>
                <a:endParaRPr lang="en-GB" sz="1400" dirty="0"/>
              </a:p>
            </p:txBody>
          </p:sp>
        </mc:Choice>
        <mc:Fallback xmlns="">
          <p:sp>
            <p:nvSpPr>
              <p:cNvPr id="81" name="テキスト ボックス 80">
                <a:extLst>
                  <a:ext uri="{FF2B5EF4-FFF2-40B4-BE49-F238E27FC236}">
                    <a16:creationId xmlns:a16="http://schemas.microsoft.com/office/drawing/2014/main" id="{6AFEC89B-BBAD-4878-8B65-0722D777EE8F}"/>
                  </a:ext>
                </a:extLst>
              </p:cNvPr>
              <p:cNvSpPr txBox="1">
                <a:spLocks noRot="1" noChangeAspect="1" noMove="1" noResize="1" noEditPoints="1" noAdjustHandles="1" noChangeArrowheads="1" noChangeShapeType="1" noTextEdit="1"/>
              </p:cNvSpPr>
              <p:nvPr/>
            </p:nvSpPr>
            <p:spPr>
              <a:xfrm>
                <a:off x="7285554" y="4891595"/>
                <a:ext cx="938590" cy="215444"/>
              </a:xfrm>
              <a:prstGeom prst="rect">
                <a:avLst/>
              </a:prstGeom>
              <a:blipFill>
                <a:blip r:embed="rId17"/>
                <a:stretch>
                  <a:fillRect l="-3896" r="-3896" b="-5556"/>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テキスト ボックス 81">
                <a:extLst>
                  <a:ext uri="{FF2B5EF4-FFF2-40B4-BE49-F238E27FC236}">
                    <a16:creationId xmlns:a16="http://schemas.microsoft.com/office/drawing/2014/main" id="{BEE652B9-C8AC-4B05-AE27-EF0221076AE2}"/>
                  </a:ext>
                </a:extLst>
              </p:cNvPr>
              <p:cNvSpPr txBox="1"/>
              <p:nvPr/>
            </p:nvSpPr>
            <p:spPr>
              <a:xfrm>
                <a:off x="5844517" y="4342365"/>
                <a:ext cx="44975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0.5854</m:t>
                      </m:r>
                    </m:oMath>
                  </m:oMathPara>
                </a14:m>
                <a:endParaRPr lang="en-GB" sz="1100" dirty="0">
                  <a:solidFill>
                    <a:srgbClr val="0000FF"/>
                  </a:solidFill>
                  <a:latin typeface="Comic Sans MS" panose="030F0702030302020204" pitchFamily="66" charset="0"/>
                </a:endParaRPr>
              </a:p>
            </p:txBody>
          </p:sp>
        </mc:Choice>
        <mc:Fallback xmlns="">
          <p:sp>
            <p:nvSpPr>
              <p:cNvPr id="82" name="テキスト ボックス 81">
                <a:extLst>
                  <a:ext uri="{FF2B5EF4-FFF2-40B4-BE49-F238E27FC236}">
                    <a16:creationId xmlns:a16="http://schemas.microsoft.com/office/drawing/2014/main" id="{BEE652B9-C8AC-4B05-AE27-EF0221076AE2}"/>
                  </a:ext>
                </a:extLst>
              </p:cNvPr>
              <p:cNvSpPr txBox="1">
                <a:spLocks noRot="1" noChangeAspect="1" noMove="1" noResize="1" noEditPoints="1" noAdjustHandles="1" noChangeArrowheads="1" noChangeShapeType="1" noTextEdit="1"/>
              </p:cNvSpPr>
              <p:nvPr/>
            </p:nvSpPr>
            <p:spPr>
              <a:xfrm>
                <a:off x="5844517" y="4342365"/>
                <a:ext cx="449750" cy="261610"/>
              </a:xfrm>
              <a:prstGeom prst="rect">
                <a:avLst/>
              </a:prstGeom>
              <a:blipFill>
                <a:blip r:embed="rId18"/>
                <a:stretch>
                  <a:fillRect l="-12162" r="-4054"/>
                </a:stretch>
              </a:blipFill>
            </p:spPr>
            <p:txBody>
              <a:bodyPr/>
              <a:lstStyle/>
              <a:p>
                <a:r>
                  <a:rPr lang="en-GB">
                    <a:noFill/>
                  </a:rPr>
                  <a:t> </a:t>
                </a:r>
              </a:p>
            </p:txBody>
          </p:sp>
        </mc:Fallback>
      </mc:AlternateContent>
      <p:sp>
        <p:nvSpPr>
          <p:cNvPr id="83" name="円弧 82">
            <a:extLst>
              <a:ext uri="{FF2B5EF4-FFF2-40B4-BE49-F238E27FC236}">
                <a16:creationId xmlns:a16="http://schemas.microsoft.com/office/drawing/2014/main" id="{2E03CAF0-774B-4A6E-9B74-1483A6686A0C}"/>
              </a:ext>
            </a:extLst>
          </p:cNvPr>
          <p:cNvSpPr/>
          <p:nvPr/>
        </p:nvSpPr>
        <p:spPr>
          <a:xfrm>
            <a:off x="8390877" y="3231472"/>
            <a:ext cx="184952" cy="87889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 name="テキスト ボックス 83">
            <a:extLst>
              <a:ext uri="{FF2B5EF4-FFF2-40B4-BE49-F238E27FC236}">
                <a16:creationId xmlns:a16="http://schemas.microsoft.com/office/drawing/2014/main" id="{4DF9AD32-4E25-4A1F-93AB-C970789AF088}"/>
              </a:ext>
            </a:extLst>
          </p:cNvPr>
          <p:cNvSpPr txBox="1"/>
          <p:nvPr/>
        </p:nvSpPr>
        <p:spPr>
          <a:xfrm>
            <a:off x="8520898" y="3326316"/>
            <a:ext cx="623102"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Sub in values</a:t>
            </a:r>
            <a:endParaRPr lang="en-GB" sz="1200" dirty="0">
              <a:solidFill>
                <a:srgbClr val="FF0000"/>
              </a:solidFill>
              <a:latin typeface="Comic Sans MS" panose="030F0702030302020204" pitchFamily="66" charset="0"/>
            </a:endParaRPr>
          </a:p>
        </p:txBody>
      </p:sp>
      <p:sp>
        <p:nvSpPr>
          <p:cNvPr id="85" name="円弧 84">
            <a:extLst>
              <a:ext uri="{FF2B5EF4-FFF2-40B4-BE49-F238E27FC236}">
                <a16:creationId xmlns:a16="http://schemas.microsoft.com/office/drawing/2014/main" id="{39755C0F-B7F0-4EE4-AF6A-A3A8F137A868}"/>
              </a:ext>
            </a:extLst>
          </p:cNvPr>
          <p:cNvSpPr/>
          <p:nvPr/>
        </p:nvSpPr>
        <p:spPr>
          <a:xfrm>
            <a:off x="8392357" y="4120719"/>
            <a:ext cx="184952" cy="87889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6" name="テキスト ボックス 85">
            <a:extLst>
              <a:ext uri="{FF2B5EF4-FFF2-40B4-BE49-F238E27FC236}">
                <a16:creationId xmlns:a16="http://schemas.microsoft.com/office/drawing/2014/main" id="{3F1F4367-8DE6-4AAA-AA50-F5085254E5C3}"/>
              </a:ext>
            </a:extLst>
          </p:cNvPr>
          <p:cNvSpPr txBox="1"/>
          <p:nvPr/>
        </p:nvSpPr>
        <p:spPr>
          <a:xfrm>
            <a:off x="8520898" y="4347249"/>
            <a:ext cx="6231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Work out</a:t>
            </a:r>
            <a:endParaRPr lang="en-GB" sz="1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791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linds(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linds(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blinds(horizontal)">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linds(horizontal)">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blinds(horizontal)">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blinds(horizontal)">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linds(horizontal)">
                                      <p:cBhvr>
                                        <p:cTn id="42" dur="5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58"/>
                                        </p:tgtEl>
                                      </p:cBhvr>
                                    </p:animEffect>
                                    <p:set>
                                      <p:cBhvr>
                                        <p:cTn id="47" dur="1" fill="hold">
                                          <p:stCondLst>
                                            <p:cond delay="499"/>
                                          </p:stCondLst>
                                        </p:cTn>
                                        <p:tgtEl>
                                          <p:spTgt spid="58"/>
                                        </p:tgtEl>
                                        <p:attrNameLst>
                                          <p:attrName>style.visibility</p:attrName>
                                        </p:attrNameLst>
                                      </p:cBhvr>
                                      <p:to>
                                        <p:strVal val="hidden"/>
                                      </p:to>
                                    </p:set>
                                  </p:childTnLst>
                                </p:cTn>
                              </p:par>
                              <p:par>
                                <p:cTn id="48" presetID="3" presetClass="entr" presetSubtype="10" fill="hold" grpId="0" nodeType="withEffect">
                                  <p:stCondLst>
                                    <p:cond delay="0"/>
                                  </p:stCondLst>
                                  <p:childTnLst>
                                    <p:set>
                                      <p:cBhvr>
                                        <p:cTn id="49" dur="1" fill="hold">
                                          <p:stCondLst>
                                            <p:cond delay="0"/>
                                          </p:stCondLst>
                                        </p:cTn>
                                        <p:tgtEl>
                                          <p:spTgt spid="82"/>
                                        </p:tgtEl>
                                        <p:attrNameLst>
                                          <p:attrName>style.visibility</p:attrName>
                                        </p:attrNameLst>
                                      </p:cBhvr>
                                      <p:to>
                                        <p:strVal val="visible"/>
                                      </p:to>
                                    </p:set>
                                    <p:animEffect transition="in" filter="blinds(horizontal)">
                                      <p:cBhvr>
                                        <p:cTn id="5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2" grpId="0"/>
      <p:bldP spid="54" grpId="0"/>
      <p:bldP spid="55" grpId="0"/>
      <p:bldP spid="81" grpId="0"/>
      <p:bldP spid="82" grpId="0"/>
      <p:bldP spid="83" grpId="0" animBg="1"/>
      <p:bldP spid="84" grpId="0"/>
      <p:bldP spid="85" grpId="0" animBg="1"/>
      <p:bldP spid="8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2" name="テキスト ボックス 81">
                <a:extLst>
                  <a:ext uri="{FF2B5EF4-FFF2-40B4-BE49-F238E27FC236}">
                    <a16:creationId xmlns:a16="http://schemas.microsoft.com/office/drawing/2014/main" id="{BEE652B9-C8AC-4B05-AE27-EF0221076AE2}"/>
                  </a:ext>
                </a:extLst>
              </p:cNvPr>
              <p:cNvSpPr txBox="1"/>
              <p:nvPr/>
            </p:nvSpPr>
            <p:spPr>
              <a:xfrm>
                <a:off x="5844517" y="4342365"/>
                <a:ext cx="44975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0.5854</m:t>
                      </m:r>
                    </m:oMath>
                  </m:oMathPara>
                </a14:m>
                <a:endParaRPr lang="en-GB" sz="1100" dirty="0">
                  <a:solidFill>
                    <a:srgbClr val="0000FF"/>
                  </a:solidFill>
                  <a:latin typeface="Comic Sans MS" panose="030F0702030302020204" pitchFamily="66" charset="0"/>
                </a:endParaRPr>
              </a:p>
            </p:txBody>
          </p:sp>
        </mc:Choice>
        <mc:Fallback xmlns="">
          <p:sp>
            <p:nvSpPr>
              <p:cNvPr id="82" name="テキスト ボックス 81">
                <a:extLst>
                  <a:ext uri="{FF2B5EF4-FFF2-40B4-BE49-F238E27FC236}">
                    <a16:creationId xmlns:a16="http://schemas.microsoft.com/office/drawing/2014/main" id="{BEE652B9-C8AC-4B05-AE27-EF0221076AE2}"/>
                  </a:ext>
                </a:extLst>
              </p:cNvPr>
              <p:cNvSpPr txBox="1">
                <a:spLocks noRot="1" noChangeAspect="1" noMove="1" noResize="1" noEditPoints="1" noAdjustHandles="1" noChangeArrowheads="1" noChangeShapeType="1" noTextEdit="1"/>
              </p:cNvSpPr>
              <p:nvPr/>
            </p:nvSpPr>
            <p:spPr>
              <a:xfrm>
                <a:off x="5844517" y="4342365"/>
                <a:ext cx="449750" cy="261610"/>
              </a:xfrm>
              <a:prstGeom prst="rect">
                <a:avLst/>
              </a:prstGeom>
              <a:blipFill>
                <a:blip r:embed="rId2"/>
                <a:stretch>
                  <a:fillRect l="-12162" r="-40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2E283B8A-F303-49A1-A9E7-51C13B77BAE7}"/>
                  </a:ext>
                </a:extLst>
              </p:cNvPr>
              <p:cNvSpPr txBox="1"/>
              <p:nvPr/>
            </p:nvSpPr>
            <p:spPr>
              <a:xfrm>
                <a:off x="4782144" y="6286291"/>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80" name="テキスト ボックス 79">
                <a:extLst>
                  <a:ext uri="{FF2B5EF4-FFF2-40B4-BE49-F238E27FC236}">
                    <a16:creationId xmlns:a16="http://schemas.microsoft.com/office/drawing/2014/main" id="{2E283B8A-F303-49A1-A9E7-51C13B77BAE7}"/>
                  </a:ext>
                </a:extLst>
              </p:cNvPr>
              <p:cNvSpPr txBox="1">
                <a:spLocks noRot="1" noChangeAspect="1" noMove="1" noResize="1" noEditPoints="1" noAdjustHandles="1" noChangeArrowheads="1" noChangeShapeType="1" noTextEdit="1"/>
              </p:cNvSpPr>
              <p:nvPr/>
            </p:nvSpPr>
            <p:spPr>
              <a:xfrm>
                <a:off x="4782144" y="6286291"/>
                <a:ext cx="472479" cy="261610"/>
              </a:xfrm>
              <a:prstGeom prst="rect">
                <a:avLst/>
              </a:prstGeom>
              <a:blipFill>
                <a:blip r:embed="rId3"/>
                <a:stretch>
                  <a:fillRect l="-14103" r="-141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5328B65D-1E42-453E-94C3-FBD7F7F68966}"/>
                  </a:ext>
                </a:extLst>
              </p:cNvPr>
              <p:cNvSpPr txBox="1"/>
              <p:nvPr/>
            </p:nvSpPr>
            <p:spPr>
              <a:xfrm>
                <a:off x="5858375" y="6282770"/>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79" name="テキスト ボックス 78">
                <a:extLst>
                  <a:ext uri="{FF2B5EF4-FFF2-40B4-BE49-F238E27FC236}">
                    <a16:creationId xmlns:a16="http://schemas.microsoft.com/office/drawing/2014/main" id="{5328B65D-1E42-453E-94C3-FBD7F7F68966}"/>
                  </a:ext>
                </a:extLst>
              </p:cNvPr>
              <p:cNvSpPr txBox="1">
                <a:spLocks noRot="1" noChangeAspect="1" noMove="1" noResize="1" noEditPoints="1" noAdjustHandles="1" noChangeArrowheads="1" noChangeShapeType="1" noTextEdit="1"/>
              </p:cNvSpPr>
              <p:nvPr/>
            </p:nvSpPr>
            <p:spPr>
              <a:xfrm>
                <a:off x="5858375" y="6282770"/>
                <a:ext cx="472479" cy="261610"/>
              </a:xfrm>
              <a:prstGeom prst="rect">
                <a:avLst/>
              </a:prstGeom>
              <a:blipFill>
                <a:blip r:embed="rId4"/>
                <a:stretch>
                  <a:fillRect l="-8974" r="-1282"/>
                </a:stretch>
              </a:blipFill>
            </p:spPr>
            <p:txBody>
              <a:bodyPr/>
              <a:lstStyle/>
              <a:p>
                <a:r>
                  <a:rPr lang="en-GB">
                    <a:noFill/>
                  </a:rPr>
                  <a:t> </a:t>
                </a:r>
              </a:p>
            </p:txBody>
          </p:sp>
        </mc:Fallback>
      </mc:AlternateContent>
      <p:sp>
        <p:nvSpPr>
          <p:cNvPr id="56" name="フリーフォーム: 図形 55">
            <a:extLst>
              <a:ext uri="{FF2B5EF4-FFF2-40B4-BE49-F238E27FC236}">
                <a16:creationId xmlns:a16="http://schemas.microsoft.com/office/drawing/2014/main" id="{4B1C2B5D-61AC-48B4-A8B4-C19FEE18B756}"/>
              </a:ext>
            </a:extLst>
          </p:cNvPr>
          <p:cNvSpPr/>
          <p:nvPr/>
        </p:nvSpPr>
        <p:spPr>
          <a:xfrm flipH="1">
            <a:off x="6030201" y="419097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フリーフォーム: 図形 9">
            <a:extLst>
              <a:ext uri="{FF2B5EF4-FFF2-40B4-BE49-F238E27FC236}">
                <a16:creationId xmlns:a16="http://schemas.microsoft.com/office/drawing/2014/main" id="{E8B989E4-4428-47A6-A846-BE582DCE7806}"/>
              </a:ext>
            </a:extLst>
          </p:cNvPr>
          <p:cNvSpPr/>
          <p:nvPr/>
        </p:nvSpPr>
        <p:spPr>
          <a:xfrm>
            <a:off x="4569701" y="418462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sym typeface="Wingdings" panose="05000000000000000000" pitchFamily="2" charset="2"/>
                  </a:rPr>
                  <a:t> Remember that the critical region is the region where the null hypothesis would be rejected…</a:t>
                </a:r>
                <a:endParaRPr lang="en-US" sz="13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5"/>
                <a:stretch>
                  <a:fillRect l="-325"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6"/>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7"/>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8"/>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0CD0C57C-127F-4059-AC8F-21D773F43CB7}"/>
                  </a:ext>
                </a:extLst>
              </p:cNvPr>
              <p:cNvSpPr txBox="1"/>
              <p:nvPr/>
            </p:nvSpPr>
            <p:spPr>
              <a:xfrm>
                <a:off x="4420290" y="1339049"/>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0CD0C57C-127F-4059-AC8F-21D773F43CB7}"/>
                  </a:ext>
                </a:extLst>
              </p:cNvPr>
              <p:cNvSpPr txBox="1">
                <a:spLocks noRot="1" noChangeAspect="1" noMove="1" noResize="1" noEditPoints="1" noAdjustHandles="1" noChangeArrowheads="1" noChangeShapeType="1" noTextEdit="1"/>
              </p:cNvSpPr>
              <p:nvPr/>
            </p:nvSpPr>
            <p:spPr>
              <a:xfrm>
                <a:off x="4420290" y="1339049"/>
                <a:ext cx="1330814" cy="307777"/>
              </a:xfrm>
              <a:prstGeom prst="rect">
                <a:avLst/>
              </a:prstGeom>
              <a:blipFill>
                <a:blip r:embed="rId9"/>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DCED158-8463-4B1C-AF31-4ADD6762B392}"/>
                  </a:ext>
                </a:extLst>
              </p:cNvPr>
              <p:cNvSpPr txBox="1"/>
              <p:nvPr/>
            </p:nvSpPr>
            <p:spPr>
              <a:xfrm>
                <a:off x="5636972" y="1332017"/>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5DCED158-8463-4B1C-AF31-4ADD6762B392}"/>
                  </a:ext>
                </a:extLst>
              </p:cNvPr>
              <p:cNvSpPr txBox="1">
                <a:spLocks noRot="1" noChangeAspect="1" noMove="1" noResize="1" noEditPoints="1" noAdjustHandles="1" noChangeArrowheads="1" noChangeShapeType="1" noTextEdit="1"/>
              </p:cNvSpPr>
              <p:nvPr/>
            </p:nvSpPr>
            <p:spPr>
              <a:xfrm>
                <a:off x="5636972" y="1332017"/>
                <a:ext cx="1326645" cy="307777"/>
              </a:xfrm>
              <a:prstGeom prst="rect">
                <a:avLst/>
              </a:prstGeom>
              <a:blipFill>
                <a:blip r:embed="rId10"/>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45191FE-4580-48A6-935F-5F518A2C51A9}"/>
                  </a:ext>
                </a:extLst>
              </p:cNvPr>
              <p:cNvSpPr txBox="1"/>
              <p:nvPr/>
            </p:nvSpPr>
            <p:spPr>
              <a:xfrm>
                <a:off x="7008569" y="1191072"/>
                <a:ext cx="197163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𝐷</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0.580,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50</m:t>
                              </m:r>
                            </m:den>
                          </m:f>
                        </m:e>
                      </m:d>
                    </m:oMath>
                  </m:oMathPara>
                </a14:m>
                <a:endParaRPr lang="en-GB" sz="1600" dirty="0"/>
              </a:p>
            </p:txBody>
          </p:sp>
        </mc:Choice>
        <mc:Fallback xmlns="">
          <p:sp>
            <p:nvSpPr>
              <p:cNvPr id="24" name="テキスト ボックス 23">
                <a:extLst>
                  <a:ext uri="{FF2B5EF4-FFF2-40B4-BE49-F238E27FC236}">
                    <a16:creationId xmlns:a16="http://schemas.microsoft.com/office/drawing/2014/main" id="{F45191FE-4580-48A6-935F-5F518A2C51A9}"/>
                  </a:ext>
                </a:extLst>
              </p:cNvPr>
              <p:cNvSpPr txBox="1">
                <a:spLocks noRot="1" noChangeAspect="1" noMove="1" noResize="1" noEditPoints="1" noAdjustHandles="1" noChangeArrowheads="1" noChangeShapeType="1" noTextEdit="1"/>
              </p:cNvSpPr>
              <p:nvPr/>
            </p:nvSpPr>
            <p:spPr>
              <a:xfrm>
                <a:off x="7008569" y="1191072"/>
                <a:ext cx="1971630" cy="558230"/>
              </a:xfrm>
              <a:prstGeom prst="rect">
                <a:avLst/>
              </a:prstGeom>
              <a:blipFill>
                <a:blip r:embed="rId11"/>
                <a:stretch>
                  <a:fillRect b="-1087"/>
                </a:stretch>
              </a:blipFill>
            </p:spPr>
            <p:txBody>
              <a:bodyPr/>
              <a:lstStyle/>
              <a:p>
                <a:r>
                  <a:rPr lang="en-GB">
                    <a:noFill/>
                  </a:rPr>
                  <a:t> </a:t>
                </a:r>
              </a:p>
            </p:txBody>
          </p:sp>
        </mc:Fallback>
      </mc:AlternateContent>
      <p:sp>
        <p:nvSpPr>
          <p:cNvPr id="25" name="テキスト ボックス 24">
            <a:extLst>
              <a:ext uri="{FF2B5EF4-FFF2-40B4-BE49-F238E27FC236}">
                <a16:creationId xmlns:a16="http://schemas.microsoft.com/office/drawing/2014/main" id="{29B6F33B-0C1E-435D-A927-3D9489EE7E9B}"/>
              </a:ext>
            </a:extLst>
          </p:cNvPr>
          <p:cNvSpPr txBox="1"/>
          <p:nvPr/>
        </p:nvSpPr>
        <p:spPr>
          <a:xfrm>
            <a:off x="4332831" y="179848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regions that have a probability of 1% or less (</a:t>
            </a:r>
            <a:r>
              <a:rPr lang="en-US" sz="1400" dirty="0" err="1">
                <a:latin typeface="Comic Sans MS" panose="030F0702030302020204" pitchFamily="66" charset="0"/>
              </a:rPr>
              <a:t>ie</a:t>
            </a:r>
            <a:r>
              <a:rPr lang="en-US" sz="1400" dirty="0">
                <a:latin typeface="Comic Sans MS" panose="030F0702030302020204" pitchFamily="66" charset="0"/>
              </a:rPr>
              <a:t> have an total area of 0.01)</a:t>
            </a:r>
            <a:endParaRPr lang="en-GB" sz="1400" dirty="0">
              <a:latin typeface="Comic Sans MS" panose="030F0702030302020204" pitchFamily="66" charset="0"/>
            </a:endParaRPr>
          </a:p>
        </p:txBody>
      </p:sp>
      <p:cxnSp>
        <p:nvCxnSpPr>
          <p:cNvPr id="38" name="直線矢印コネクタ 37">
            <a:extLst>
              <a:ext uri="{FF2B5EF4-FFF2-40B4-BE49-F238E27FC236}">
                <a16:creationId xmlns:a16="http://schemas.microsoft.com/office/drawing/2014/main" id="{DBDC7795-038C-4FC3-A52C-A573A3F8E166}"/>
              </a:ext>
            </a:extLst>
          </p:cNvPr>
          <p:cNvCxnSpPr>
            <a:cxnSpLocks/>
          </p:cNvCxnSpPr>
          <p:nvPr/>
        </p:nvCxnSpPr>
        <p:spPr>
          <a:xfrm flipV="1">
            <a:off x="5528980" y="276830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110417A8-FACD-4619-A490-1982A649209E}"/>
                  </a:ext>
                </a:extLst>
              </p:cNvPr>
              <p:cNvSpPr txBox="1"/>
              <p:nvPr/>
            </p:nvSpPr>
            <p:spPr>
              <a:xfrm>
                <a:off x="5427267" y="434236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110417A8-FACD-4619-A490-1982A649209E}"/>
                  </a:ext>
                </a:extLst>
              </p:cNvPr>
              <p:cNvSpPr txBox="1">
                <a:spLocks noRot="1" noChangeAspect="1" noMove="1" noResize="1" noEditPoints="1" noAdjustHandles="1" noChangeArrowheads="1" noChangeShapeType="1" noTextEdit="1"/>
              </p:cNvSpPr>
              <p:nvPr/>
            </p:nvSpPr>
            <p:spPr>
              <a:xfrm>
                <a:off x="5427267" y="4342365"/>
                <a:ext cx="275514" cy="261610"/>
              </a:xfrm>
              <a:prstGeom prst="rect">
                <a:avLst/>
              </a:prstGeom>
              <a:blipFill>
                <a:blip r:embed="rId12"/>
                <a:stretch>
                  <a:fillRect l="-35556" r="-26667"/>
                </a:stretch>
              </a:blipFill>
            </p:spPr>
            <p:txBody>
              <a:bodyPr/>
              <a:lstStyle/>
              <a:p>
                <a:r>
                  <a:rPr lang="en-GB">
                    <a:noFill/>
                  </a:rPr>
                  <a:t> </a:t>
                </a:r>
              </a:p>
            </p:txBody>
          </p:sp>
        </mc:Fallback>
      </mc:AlternateContent>
      <p:cxnSp>
        <p:nvCxnSpPr>
          <p:cNvPr id="51" name="直線矢印コネクタ 50">
            <a:extLst>
              <a:ext uri="{FF2B5EF4-FFF2-40B4-BE49-F238E27FC236}">
                <a16:creationId xmlns:a16="http://schemas.microsoft.com/office/drawing/2014/main" id="{34FBB69D-1C5B-4EEE-863E-17C46850F1CD}"/>
              </a:ext>
            </a:extLst>
          </p:cNvPr>
          <p:cNvCxnSpPr>
            <a:cxnSpLocks/>
          </p:cNvCxnSpPr>
          <p:nvPr/>
        </p:nvCxnSpPr>
        <p:spPr>
          <a:xfrm flipV="1">
            <a:off x="501907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3C95321-847C-4734-B1B4-5759C0D9D0F1}"/>
                  </a:ext>
                </a:extLst>
              </p:cNvPr>
              <p:cNvSpPr txBox="1"/>
              <p:nvPr/>
            </p:nvSpPr>
            <p:spPr>
              <a:xfrm>
                <a:off x="4898298" y="434236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m:t>
                      </m:r>
                    </m:oMath>
                  </m:oMathPara>
                </a14:m>
                <a:endParaRPr lang="en-GB" sz="1100" dirty="0">
                  <a:solidFill>
                    <a:srgbClr val="0000FF"/>
                  </a:solidFill>
                  <a:latin typeface="Comic Sans MS" panose="030F0702030302020204" pitchFamily="66" charset="0"/>
                </a:endParaRPr>
              </a:p>
            </p:txBody>
          </p:sp>
        </mc:Choice>
        <mc:Fallback xmlns="">
          <p:sp>
            <p:nvSpPr>
              <p:cNvPr id="52" name="テキスト ボックス 51">
                <a:extLst>
                  <a:ext uri="{FF2B5EF4-FFF2-40B4-BE49-F238E27FC236}">
                    <a16:creationId xmlns:a16="http://schemas.microsoft.com/office/drawing/2014/main" id="{A3C95321-847C-4734-B1B4-5759C0D9D0F1}"/>
                  </a:ext>
                </a:extLst>
              </p:cNvPr>
              <p:cNvSpPr txBox="1">
                <a:spLocks noRot="1" noChangeAspect="1" noMove="1" noResize="1" noEditPoints="1" noAdjustHandles="1" noChangeArrowheads="1" noChangeShapeType="1" noTextEdit="1"/>
              </p:cNvSpPr>
              <p:nvPr/>
            </p:nvSpPr>
            <p:spPr>
              <a:xfrm>
                <a:off x="4898298" y="4342366"/>
                <a:ext cx="275514" cy="261610"/>
              </a:xfrm>
              <a:prstGeom prst="rect">
                <a:avLst/>
              </a:prstGeom>
              <a:blipFill>
                <a:blip r:embed="rId13"/>
                <a:stretch>
                  <a:fillRect/>
                </a:stretch>
              </a:blipFill>
            </p:spPr>
            <p:txBody>
              <a:bodyPr/>
              <a:lstStyle/>
              <a:p>
                <a:r>
                  <a:rPr lang="en-GB">
                    <a:noFill/>
                  </a:rPr>
                  <a:t> </a:t>
                </a:r>
              </a:p>
            </p:txBody>
          </p:sp>
        </mc:Fallback>
      </mc:AlternateContent>
      <p:sp>
        <p:nvSpPr>
          <p:cNvPr id="53" name="テキスト ボックス 52">
            <a:extLst>
              <a:ext uri="{FF2B5EF4-FFF2-40B4-BE49-F238E27FC236}">
                <a16:creationId xmlns:a16="http://schemas.microsoft.com/office/drawing/2014/main" id="{3CEF30D0-1C0A-498F-B90C-4C473DB904DD}"/>
              </a:ext>
            </a:extLst>
          </p:cNvPr>
          <p:cNvSpPr txBox="1"/>
          <p:nvPr/>
        </p:nvSpPr>
        <p:spPr>
          <a:xfrm>
            <a:off x="4474667" y="374744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57" name="直線矢印コネクタ 56">
            <a:extLst>
              <a:ext uri="{FF2B5EF4-FFF2-40B4-BE49-F238E27FC236}">
                <a16:creationId xmlns:a16="http://schemas.microsoft.com/office/drawing/2014/main" id="{D2C5DFE0-FB3C-4C13-ACCD-1F74E9789328}"/>
              </a:ext>
            </a:extLst>
          </p:cNvPr>
          <p:cNvCxnSpPr>
            <a:cxnSpLocks/>
          </p:cNvCxnSpPr>
          <p:nvPr/>
        </p:nvCxnSpPr>
        <p:spPr>
          <a:xfrm flipV="1">
            <a:off x="604142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7CAAAAA3-A6D8-4BC9-A5E3-8A45D2FD2DAC}"/>
              </a:ext>
            </a:extLst>
          </p:cNvPr>
          <p:cNvGrpSpPr/>
          <p:nvPr/>
        </p:nvGrpSpPr>
        <p:grpSpPr>
          <a:xfrm>
            <a:off x="4255721" y="2542017"/>
            <a:ext cx="2314772" cy="2087293"/>
            <a:chOff x="4499342" y="1196752"/>
            <a:chExt cx="4321250" cy="3985257"/>
          </a:xfrm>
        </p:grpSpPr>
        <p:cxnSp>
          <p:nvCxnSpPr>
            <p:cNvPr id="28" name="直線矢印コネクタ 27">
              <a:extLst>
                <a:ext uri="{FF2B5EF4-FFF2-40B4-BE49-F238E27FC236}">
                  <a16:creationId xmlns:a16="http://schemas.microsoft.com/office/drawing/2014/main" id="{C87512B9-75DA-4563-B011-95FF277A7AA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D8FA041-E00F-4005-92C8-0A93C1E3505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ED2A14F-FF01-48F0-B39A-DBF429D0CAF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1" name="テキスト ボックス 30">
              <a:extLst>
                <a:ext uri="{FF2B5EF4-FFF2-40B4-BE49-F238E27FC236}">
                  <a16:creationId xmlns:a16="http://schemas.microsoft.com/office/drawing/2014/main" id="{6E7F89CC-F3CC-476C-905F-D70768B6961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5" name="グループ化 34">
              <a:extLst>
                <a:ext uri="{FF2B5EF4-FFF2-40B4-BE49-F238E27FC236}">
                  <a16:creationId xmlns:a16="http://schemas.microsoft.com/office/drawing/2014/main" id="{81B29BDF-A08D-4FE6-95EA-F9B630ABCDCC}"/>
                </a:ext>
              </a:extLst>
            </p:cNvPr>
            <p:cNvGrpSpPr/>
            <p:nvPr/>
          </p:nvGrpSpPr>
          <p:grpSpPr>
            <a:xfrm>
              <a:off x="5058300" y="1628800"/>
              <a:ext cx="3637208" cy="2973657"/>
              <a:chOff x="5004048" y="1412776"/>
              <a:chExt cx="3637208" cy="2973657"/>
            </a:xfrm>
          </p:grpSpPr>
          <p:sp>
            <p:nvSpPr>
              <p:cNvPr id="36" name="Freeform 22">
                <a:extLst>
                  <a:ext uri="{FF2B5EF4-FFF2-40B4-BE49-F238E27FC236}">
                    <a16:creationId xmlns:a16="http://schemas.microsoft.com/office/drawing/2014/main" id="{3584E5DF-E804-4624-8596-2B2BE815D4D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22">
                <a:extLst>
                  <a:ext uri="{FF2B5EF4-FFF2-40B4-BE49-F238E27FC236}">
                    <a16:creationId xmlns:a16="http://schemas.microsoft.com/office/drawing/2014/main" id="{2AB616D0-08D0-4329-92C5-1B0A7F42F1DA}"/>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9" name="テキスト ボックス 58">
            <a:extLst>
              <a:ext uri="{FF2B5EF4-FFF2-40B4-BE49-F238E27FC236}">
                <a16:creationId xmlns:a16="http://schemas.microsoft.com/office/drawing/2014/main" id="{B69253BF-EEB8-403D-9E41-734489791839}"/>
              </a:ext>
            </a:extLst>
          </p:cNvPr>
          <p:cNvSpPr txBox="1"/>
          <p:nvPr/>
        </p:nvSpPr>
        <p:spPr>
          <a:xfrm>
            <a:off x="5998667" y="374109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60" name="フリーフォーム: 図形 59">
            <a:extLst>
              <a:ext uri="{FF2B5EF4-FFF2-40B4-BE49-F238E27FC236}">
                <a16:creationId xmlns:a16="http://schemas.microsoft.com/office/drawing/2014/main" id="{01EAC64E-1D98-4028-A185-8876700F9160}"/>
              </a:ext>
            </a:extLst>
          </p:cNvPr>
          <p:cNvSpPr/>
          <p:nvPr/>
        </p:nvSpPr>
        <p:spPr>
          <a:xfrm flipH="1">
            <a:off x="6047714" y="613263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フリーフォーム: 図形 60">
            <a:extLst>
              <a:ext uri="{FF2B5EF4-FFF2-40B4-BE49-F238E27FC236}">
                <a16:creationId xmlns:a16="http://schemas.microsoft.com/office/drawing/2014/main" id="{F5F3AB30-6381-477C-A469-E6167E4622A1}"/>
              </a:ext>
            </a:extLst>
          </p:cNvPr>
          <p:cNvSpPr/>
          <p:nvPr/>
        </p:nvSpPr>
        <p:spPr>
          <a:xfrm>
            <a:off x="4587214" y="612628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直線矢印コネクタ 61">
            <a:extLst>
              <a:ext uri="{FF2B5EF4-FFF2-40B4-BE49-F238E27FC236}">
                <a16:creationId xmlns:a16="http://schemas.microsoft.com/office/drawing/2014/main" id="{CDC418EC-F1F8-4182-8ED4-A0F4DD73CD38}"/>
              </a:ext>
            </a:extLst>
          </p:cNvPr>
          <p:cNvCxnSpPr>
            <a:cxnSpLocks/>
          </p:cNvCxnSpPr>
          <p:nvPr/>
        </p:nvCxnSpPr>
        <p:spPr>
          <a:xfrm flipV="1">
            <a:off x="5546493" y="470996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3D978C4D-051A-4E2E-B028-E0C99F748FE6}"/>
                  </a:ext>
                </a:extLst>
              </p:cNvPr>
              <p:cNvSpPr txBox="1"/>
              <p:nvPr/>
            </p:nvSpPr>
            <p:spPr>
              <a:xfrm>
                <a:off x="5444780" y="628402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3D978C4D-051A-4E2E-B028-E0C99F748FE6}"/>
                  </a:ext>
                </a:extLst>
              </p:cNvPr>
              <p:cNvSpPr txBox="1">
                <a:spLocks noRot="1" noChangeAspect="1" noMove="1" noResize="1" noEditPoints="1" noAdjustHandles="1" noChangeArrowheads="1" noChangeShapeType="1" noTextEdit="1"/>
              </p:cNvSpPr>
              <p:nvPr/>
            </p:nvSpPr>
            <p:spPr>
              <a:xfrm>
                <a:off x="5444780" y="6284026"/>
                <a:ext cx="275514" cy="261610"/>
              </a:xfrm>
              <a:prstGeom prst="rect">
                <a:avLst/>
              </a:prstGeom>
              <a:blipFill>
                <a:blip r:embed="rId14"/>
                <a:stretch>
                  <a:fillRect/>
                </a:stretch>
              </a:blipFill>
            </p:spPr>
            <p:txBody>
              <a:bodyPr/>
              <a:lstStyle/>
              <a:p>
                <a:r>
                  <a:rPr lang="en-GB">
                    <a:noFill/>
                  </a:rPr>
                  <a:t> </a:t>
                </a:r>
              </a:p>
            </p:txBody>
          </p:sp>
        </mc:Fallback>
      </mc:AlternateContent>
      <p:cxnSp>
        <p:nvCxnSpPr>
          <p:cNvPr id="64" name="直線矢印コネクタ 63">
            <a:extLst>
              <a:ext uri="{FF2B5EF4-FFF2-40B4-BE49-F238E27FC236}">
                <a16:creationId xmlns:a16="http://schemas.microsoft.com/office/drawing/2014/main" id="{49C60FE8-59D5-4826-B116-4FD8E54A04DA}"/>
              </a:ext>
            </a:extLst>
          </p:cNvPr>
          <p:cNvCxnSpPr>
            <a:cxnSpLocks/>
          </p:cNvCxnSpPr>
          <p:nvPr/>
        </p:nvCxnSpPr>
        <p:spPr>
          <a:xfrm flipV="1">
            <a:off x="503658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77700EE-B704-4DBE-B629-8195F53BCB6E}"/>
              </a:ext>
            </a:extLst>
          </p:cNvPr>
          <p:cNvSpPr txBox="1"/>
          <p:nvPr/>
        </p:nvSpPr>
        <p:spPr>
          <a:xfrm>
            <a:off x="4492180" y="568910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67" name="直線矢印コネクタ 66">
            <a:extLst>
              <a:ext uri="{FF2B5EF4-FFF2-40B4-BE49-F238E27FC236}">
                <a16:creationId xmlns:a16="http://schemas.microsoft.com/office/drawing/2014/main" id="{FE7038CD-08B4-4DEC-B894-D88A590C5B1E}"/>
              </a:ext>
            </a:extLst>
          </p:cNvPr>
          <p:cNvCxnSpPr>
            <a:cxnSpLocks/>
          </p:cNvCxnSpPr>
          <p:nvPr/>
        </p:nvCxnSpPr>
        <p:spPr>
          <a:xfrm flipV="1">
            <a:off x="605893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B78A3F91-7C43-4B8E-BC3F-4AB0135C956F}"/>
              </a:ext>
            </a:extLst>
          </p:cNvPr>
          <p:cNvGrpSpPr/>
          <p:nvPr/>
        </p:nvGrpSpPr>
        <p:grpSpPr>
          <a:xfrm>
            <a:off x="4273234" y="4483678"/>
            <a:ext cx="2314772" cy="2087293"/>
            <a:chOff x="4499342" y="1196752"/>
            <a:chExt cx="4321250" cy="3985257"/>
          </a:xfrm>
        </p:grpSpPr>
        <p:cxnSp>
          <p:nvCxnSpPr>
            <p:cNvPr id="70" name="直線矢印コネクタ 69">
              <a:extLst>
                <a:ext uri="{FF2B5EF4-FFF2-40B4-BE49-F238E27FC236}">
                  <a16:creationId xmlns:a16="http://schemas.microsoft.com/office/drawing/2014/main" id="{15A4DC80-F7B3-4132-8B05-BF66557E960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40BC8-476B-4C3B-8EE9-1F935BC8F433}"/>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F9A5A0E6-A6C7-45D8-83AA-989F422AEA9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73" name="テキスト ボックス 72">
              <a:extLst>
                <a:ext uri="{FF2B5EF4-FFF2-40B4-BE49-F238E27FC236}">
                  <a16:creationId xmlns:a16="http://schemas.microsoft.com/office/drawing/2014/main" id="{C5C54AAE-E5A8-4256-8DDE-493D6F049B2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74" name="グループ化 73">
              <a:extLst>
                <a:ext uri="{FF2B5EF4-FFF2-40B4-BE49-F238E27FC236}">
                  <a16:creationId xmlns:a16="http://schemas.microsoft.com/office/drawing/2014/main" id="{6A553D3A-38D7-432E-97F9-5328A09F8E4A}"/>
                </a:ext>
              </a:extLst>
            </p:cNvPr>
            <p:cNvGrpSpPr/>
            <p:nvPr/>
          </p:nvGrpSpPr>
          <p:grpSpPr>
            <a:xfrm>
              <a:off x="5058300" y="1628800"/>
              <a:ext cx="3637208" cy="2973657"/>
              <a:chOff x="5004048" y="1412776"/>
              <a:chExt cx="3637208" cy="2973657"/>
            </a:xfrm>
          </p:grpSpPr>
          <p:sp>
            <p:nvSpPr>
              <p:cNvPr id="75" name="Freeform 22">
                <a:extLst>
                  <a:ext uri="{FF2B5EF4-FFF2-40B4-BE49-F238E27FC236}">
                    <a16:creationId xmlns:a16="http://schemas.microsoft.com/office/drawing/2014/main" id="{8A3D12AF-9BDA-4752-9A76-FC8D7EB9917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2">
                <a:extLst>
                  <a:ext uri="{FF2B5EF4-FFF2-40B4-BE49-F238E27FC236}">
                    <a16:creationId xmlns:a16="http://schemas.microsoft.com/office/drawing/2014/main" id="{A7E9BCC9-F08B-42A6-B4B9-394D56E6BF8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7" name="テキスト ボックス 76">
            <a:extLst>
              <a:ext uri="{FF2B5EF4-FFF2-40B4-BE49-F238E27FC236}">
                <a16:creationId xmlns:a16="http://schemas.microsoft.com/office/drawing/2014/main" id="{B89288F2-C2F5-4C8B-82AE-35A5C02E6610}"/>
              </a:ext>
            </a:extLst>
          </p:cNvPr>
          <p:cNvSpPr txBox="1"/>
          <p:nvPr/>
        </p:nvSpPr>
        <p:spPr>
          <a:xfrm>
            <a:off x="6016180" y="568275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045F78CD-8288-4D77-9589-F2850D964C81}"/>
              </a:ext>
            </a:extLst>
          </p:cNvPr>
          <p:cNvSpPr txBox="1"/>
          <p:nvPr/>
        </p:nvSpPr>
        <p:spPr>
          <a:xfrm>
            <a:off x="4405408" y="260739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Specific</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78" name="テキスト ボックス 77">
            <a:extLst>
              <a:ext uri="{FF2B5EF4-FFF2-40B4-BE49-F238E27FC236}">
                <a16:creationId xmlns:a16="http://schemas.microsoft.com/office/drawing/2014/main" id="{4358473E-CB77-4F7F-A100-5BFACDCD9E20}"/>
              </a:ext>
            </a:extLst>
          </p:cNvPr>
          <p:cNvSpPr txBox="1"/>
          <p:nvPr/>
        </p:nvSpPr>
        <p:spPr>
          <a:xfrm>
            <a:off x="4441556" y="462772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Standard</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F10934F8-9843-4739-A46F-31343A374ADC}"/>
              </a:ext>
            </a:extLst>
          </p:cNvPr>
          <p:cNvSpPr txBox="1"/>
          <p:nvPr/>
        </p:nvSpPr>
        <p:spPr>
          <a:xfrm>
            <a:off x="6701323" y="2597111"/>
            <a:ext cx="2442677"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Now use the formula above for the lower value…</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248435DB-0786-4026-9FAA-927E0F678F86}"/>
                  </a:ext>
                </a:extLst>
              </p:cNvPr>
              <p:cNvSpPr txBox="1"/>
              <p:nvPr/>
            </p:nvSpPr>
            <p:spPr>
              <a:xfrm>
                <a:off x="7303308" y="3160450"/>
                <a:ext cx="831958" cy="598818"/>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𝑍</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𝐷</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𝜇</m:t>
                          </m:r>
                        </m:num>
                        <m:den>
                          <m:f>
                            <m:fPr>
                              <m:ctrlPr>
                                <a:rPr lang="en-US" sz="1400" b="0" i="1" smtClean="0">
                                  <a:latin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𝜎</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𝑛</m:t>
                                  </m:r>
                                </m:e>
                              </m:rad>
                            </m:den>
                          </m:f>
                        </m:den>
                      </m:f>
                    </m:oMath>
                  </m:oMathPara>
                </a14:m>
                <a:endParaRPr lang="en-GB" sz="1400" dirty="0"/>
              </a:p>
            </p:txBody>
          </p:sp>
        </mc:Choice>
        <mc:Fallback xmlns="">
          <p:sp>
            <p:nvSpPr>
              <p:cNvPr id="54" name="テキスト ボックス 53">
                <a:extLst>
                  <a:ext uri="{FF2B5EF4-FFF2-40B4-BE49-F238E27FC236}">
                    <a16:creationId xmlns:a16="http://schemas.microsoft.com/office/drawing/2014/main" id="{248435DB-0786-4026-9FAA-927E0F678F86}"/>
                  </a:ext>
                </a:extLst>
              </p:cNvPr>
              <p:cNvSpPr txBox="1">
                <a:spLocks noRot="1" noChangeAspect="1" noMove="1" noResize="1" noEditPoints="1" noAdjustHandles="1" noChangeArrowheads="1" noChangeShapeType="1" noTextEdit="1"/>
              </p:cNvSpPr>
              <p:nvPr/>
            </p:nvSpPr>
            <p:spPr>
              <a:xfrm>
                <a:off x="7303308" y="3160450"/>
                <a:ext cx="831958" cy="598818"/>
              </a:xfrm>
              <a:prstGeom prst="rect">
                <a:avLst/>
              </a:prstGeom>
              <a:blipFill>
                <a:blip r:embed="rId15"/>
                <a:stretch>
                  <a:fillRect l="-4380" r="-4380" b="-2020"/>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9F29E023-0E48-4087-8A62-7B42AE77322A}"/>
                  </a:ext>
                </a:extLst>
              </p:cNvPr>
              <p:cNvSpPr txBox="1"/>
              <p:nvPr/>
            </p:nvSpPr>
            <p:spPr>
              <a:xfrm>
                <a:off x="6735138" y="4057094"/>
                <a:ext cx="1722074" cy="646203"/>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−2.5758=</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𝐷</m:t>
                          </m:r>
                          <m:r>
                            <a:rPr lang="en-US" sz="1400" b="0" i="1" smtClean="0">
                              <a:latin typeface="Cambria Math" panose="02040503050406030204" pitchFamily="18" charset="0"/>
                            </a:rPr>
                            <m:t>−0.580</m:t>
                          </m:r>
                        </m:num>
                        <m:den>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0.015</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50</m:t>
                                  </m:r>
                                </m:e>
                              </m:rad>
                            </m:den>
                          </m:f>
                        </m:den>
                      </m:f>
                    </m:oMath>
                  </m:oMathPara>
                </a14:m>
                <a:endParaRPr lang="en-GB" sz="1400" dirty="0"/>
              </a:p>
            </p:txBody>
          </p:sp>
        </mc:Choice>
        <mc:Fallback xmlns="">
          <p:sp>
            <p:nvSpPr>
              <p:cNvPr id="55" name="テキスト ボックス 54">
                <a:extLst>
                  <a:ext uri="{FF2B5EF4-FFF2-40B4-BE49-F238E27FC236}">
                    <a16:creationId xmlns:a16="http://schemas.microsoft.com/office/drawing/2014/main" id="{9F29E023-0E48-4087-8A62-7B42AE77322A}"/>
                  </a:ext>
                </a:extLst>
              </p:cNvPr>
              <p:cNvSpPr txBox="1">
                <a:spLocks noRot="1" noChangeAspect="1" noMove="1" noResize="1" noEditPoints="1" noAdjustHandles="1" noChangeArrowheads="1" noChangeShapeType="1" noTextEdit="1"/>
              </p:cNvSpPr>
              <p:nvPr/>
            </p:nvSpPr>
            <p:spPr>
              <a:xfrm>
                <a:off x="6735138" y="4057094"/>
                <a:ext cx="1722074" cy="646203"/>
              </a:xfrm>
              <a:prstGeom prst="rect">
                <a:avLst/>
              </a:prstGeom>
              <a:blipFill>
                <a:blip r:embed="rId16"/>
                <a:stretch>
                  <a:fillRect t="-943" r="-1773" b="-7547"/>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6AFEC89B-BBAD-4878-8B65-0722D777EE8F}"/>
                  </a:ext>
                </a:extLst>
              </p:cNvPr>
              <p:cNvSpPr txBox="1"/>
              <p:nvPr/>
            </p:nvSpPr>
            <p:spPr>
              <a:xfrm>
                <a:off x="7285554" y="5078026"/>
                <a:ext cx="938590" cy="215444"/>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m:t>
                      </m:r>
                      <m:r>
                        <a:rPr lang="en-US" sz="1400" b="0" i="1" smtClean="0">
                          <a:latin typeface="Cambria Math" panose="02040503050406030204" pitchFamily="18" charset="0"/>
                        </a:rPr>
                        <m:t>=0.5745</m:t>
                      </m:r>
                    </m:oMath>
                  </m:oMathPara>
                </a14:m>
                <a:endParaRPr lang="en-GB" sz="1400" dirty="0"/>
              </a:p>
            </p:txBody>
          </p:sp>
        </mc:Choice>
        <mc:Fallback xmlns="">
          <p:sp>
            <p:nvSpPr>
              <p:cNvPr id="81" name="テキスト ボックス 80">
                <a:extLst>
                  <a:ext uri="{FF2B5EF4-FFF2-40B4-BE49-F238E27FC236}">
                    <a16:creationId xmlns:a16="http://schemas.microsoft.com/office/drawing/2014/main" id="{6AFEC89B-BBAD-4878-8B65-0722D777EE8F}"/>
                  </a:ext>
                </a:extLst>
              </p:cNvPr>
              <p:cNvSpPr txBox="1">
                <a:spLocks noRot="1" noChangeAspect="1" noMove="1" noResize="1" noEditPoints="1" noAdjustHandles="1" noChangeArrowheads="1" noChangeShapeType="1" noTextEdit="1"/>
              </p:cNvSpPr>
              <p:nvPr/>
            </p:nvSpPr>
            <p:spPr>
              <a:xfrm>
                <a:off x="7285554" y="5078026"/>
                <a:ext cx="938590" cy="215444"/>
              </a:xfrm>
              <a:prstGeom prst="rect">
                <a:avLst/>
              </a:prstGeom>
              <a:blipFill>
                <a:blip r:embed="rId17"/>
                <a:stretch>
                  <a:fillRect l="-3896" r="-3896" b="-8571"/>
                </a:stretch>
              </a:blipFill>
              <a:ln w="25400">
                <a:noFill/>
              </a:ln>
            </p:spPr>
            <p:txBody>
              <a:bodyPr/>
              <a:lstStyle/>
              <a:p>
                <a:r>
                  <a:rPr lang="en-GB">
                    <a:noFill/>
                  </a:rPr>
                  <a:t> </a:t>
                </a:r>
              </a:p>
            </p:txBody>
          </p:sp>
        </mc:Fallback>
      </mc:AlternateContent>
      <p:sp>
        <p:nvSpPr>
          <p:cNvPr id="83" name="円弧 82">
            <a:extLst>
              <a:ext uri="{FF2B5EF4-FFF2-40B4-BE49-F238E27FC236}">
                <a16:creationId xmlns:a16="http://schemas.microsoft.com/office/drawing/2014/main" id="{2E03CAF0-774B-4A6E-9B74-1483A6686A0C}"/>
              </a:ext>
            </a:extLst>
          </p:cNvPr>
          <p:cNvSpPr/>
          <p:nvPr/>
        </p:nvSpPr>
        <p:spPr>
          <a:xfrm>
            <a:off x="8390877" y="3417903"/>
            <a:ext cx="184952" cy="87889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 name="テキスト ボックス 83">
            <a:extLst>
              <a:ext uri="{FF2B5EF4-FFF2-40B4-BE49-F238E27FC236}">
                <a16:creationId xmlns:a16="http://schemas.microsoft.com/office/drawing/2014/main" id="{4DF9AD32-4E25-4A1F-93AB-C970789AF088}"/>
              </a:ext>
            </a:extLst>
          </p:cNvPr>
          <p:cNvSpPr txBox="1"/>
          <p:nvPr/>
        </p:nvSpPr>
        <p:spPr>
          <a:xfrm>
            <a:off x="8520898" y="3512747"/>
            <a:ext cx="623102" cy="646331"/>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Sub in values</a:t>
            </a:r>
            <a:endParaRPr lang="en-GB" sz="1200" dirty="0">
              <a:solidFill>
                <a:srgbClr val="FF0000"/>
              </a:solidFill>
              <a:latin typeface="Comic Sans MS" panose="030F0702030302020204" pitchFamily="66" charset="0"/>
            </a:endParaRPr>
          </a:p>
        </p:txBody>
      </p:sp>
      <p:sp>
        <p:nvSpPr>
          <p:cNvPr id="85" name="円弧 84">
            <a:extLst>
              <a:ext uri="{FF2B5EF4-FFF2-40B4-BE49-F238E27FC236}">
                <a16:creationId xmlns:a16="http://schemas.microsoft.com/office/drawing/2014/main" id="{39755C0F-B7F0-4EE4-AF6A-A3A8F137A868}"/>
              </a:ext>
            </a:extLst>
          </p:cNvPr>
          <p:cNvSpPr/>
          <p:nvPr/>
        </p:nvSpPr>
        <p:spPr>
          <a:xfrm>
            <a:off x="8392357" y="4307150"/>
            <a:ext cx="184952" cy="878890"/>
          </a:xfrm>
          <a:prstGeom prst="arc">
            <a:avLst>
              <a:gd name="adj1" fmla="val 16200000"/>
              <a:gd name="adj2" fmla="val 5466105"/>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6" name="テキスト ボックス 85">
            <a:extLst>
              <a:ext uri="{FF2B5EF4-FFF2-40B4-BE49-F238E27FC236}">
                <a16:creationId xmlns:a16="http://schemas.microsoft.com/office/drawing/2014/main" id="{3F1F4367-8DE6-4AAA-AA50-F5085254E5C3}"/>
              </a:ext>
            </a:extLst>
          </p:cNvPr>
          <p:cNvSpPr txBox="1"/>
          <p:nvPr/>
        </p:nvSpPr>
        <p:spPr>
          <a:xfrm>
            <a:off x="8520898" y="4533680"/>
            <a:ext cx="623102"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sym typeface="Wingdings" panose="05000000000000000000" pitchFamily="2" charset="2"/>
              </a:rPr>
              <a:t>Work out</a:t>
            </a:r>
            <a:endParaRPr lang="en-GB" sz="12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011A3253-6292-4471-BC55-6377E0FAF583}"/>
                  </a:ext>
                </a:extLst>
              </p:cNvPr>
              <p:cNvSpPr txBox="1"/>
              <p:nvPr/>
            </p:nvSpPr>
            <p:spPr>
              <a:xfrm>
                <a:off x="4796951" y="4349949"/>
                <a:ext cx="44975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0.5745</m:t>
                      </m:r>
                    </m:oMath>
                  </m:oMathPara>
                </a14:m>
                <a:endParaRPr lang="en-GB" sz="1100" dirty="0">
                  <a:solidFill>
                    <a:srgbClr val="0000FF"/>
                  </a:solidFill>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011A3253-6292-4471-BC55-6377E0FAF583}"/>
                  </a:ext>
                </a:extLst>
              </p:cNvPr>
              <p:cNvSpPr txBox="1">
                <a:spLocks noRot="1" noChangeAspect="1" noMove="1" noResize="1" noEditPoints="1" noAdjustHandles="1" noChangeArrowheads="1" noChangeShapeType="1" noTextEdit="1"/>
              </p:cNvSpPr>
              <p:nvPr/>
            </p:nvSpPr>
            <p:spPr>
              <a:xfrm>
                <a:off x="4796951" y="4349949"/>
                <a:ext cx="449750" cy="261610"/>
              </a:xfrm>
              <a:prstGeom prst="rect">
                <a:avLst/>
              </a:prstGeom>
              <a:blipFill>
                <a:blip r:embed="rId18"/>
                <a:stretch>
                  <a:fillRect l="-12162" r="-4054"/>
                </a:stretch>
              </a:blipFill>
            </p:spPr>
            <p:txBody>
              <a:bodyPr/>
              <a:lstStyle/>
              <a:p>
                <a:r>
                  <a:rPr lang="en-GB">
                    <a:noFill/>
                  </a:rPr>
                  <a:t> </a:t>
                </a:r>
              </a:p>
            </p:txBody>
          </p:sp>
        </mc:Fallback>
      </mc:AlternateContent>
    </p:spTree>
    <p:extLst>
      <p:ext uri="{BB962C8B-B14F-4D97-AF65-F5344CB8AC3E}">
        <p14:creationId xmlns:p14="http://schemas.microsoft.com/office/powerpoint/2010/main" val="5095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linds(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linds(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blinds(horizontal)">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linds(horizontal)">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blinds(horizontal)">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blinds(horizontal)">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linds(horizontal)">
                                      <p:cBhvr>
                                        <p:cTn id="42" dur="5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3" presetClass="entr" presetSubtype="10"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blinds(horizontal)">
                                      <p:cBhvr>
                                        <p:cTn id="5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54" grpId="0"/>
      <p:bldP spid="55" grpId="0"/>
      <p:bldP spid="81" grpId="0"/>
      <p:bldP spid="83" grpId="0" animBg="1"/>
      <p:bldP spid="84" grpId="0"/>
      <p:bldP spid="85" grpId="0" animBg="1"/>
      <p:bldP spid="86" grpId="0"/>
      <p:bldP spid="6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011A3253-6292-4471-BC55-6377E0FAF583}"/>
                  </a:ext>
                </a:extLst>
              </p:cNvPr>
              <p:cNvSpPr txBox="1"/>
              <p:nvPr/>
            </p:nvSpPr>
            <p:spPr>
              <a:xfrm>
                <a:off x="4796951" y="4349949"/>
                <a:ext cx="44975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0.5745</m:t>
                      </m:r>
                    </m:oMath>
                  </m:oMathPara>
                </a14:m>
                <a:endParaRPr lang="en-GB" sz="1100" dirty="0">
                  <a:solidFill>
                    <a:srgbClr val="0000FF"/>
                  </a:solidFill>
                  <a:latin typeface="Comic Sans MS" panose="030F0702030302020204" pitchFamily="66" charset="0"/>
                </a:endParaRPr>
              </a:p>
            </p:txBody>
          </p:sp>
        </mc:Choice>
        <mc:Fallback xmlns="">
          <p:sp>
            <p:nvSpPr>
              <p:cNvPr id="65" name="テキスト ボックス 64">
                <a:extLst>
                  <a:ext uri="{FF2B5EF4-FFF2-40B4-BE49-F238E27FC236}">
                    <a16:creationId xmlns:a16="http://schemas.microsoft.com/office/drawing/2014/main" id="{011A3253-6292-4471-BC55-6377E0FAF583}"/>
                  </a:ext>
                </a:extLst>
              </p:cNvPr>
              <p:cNvSpPr txBox="1">
                <a:spLocks noRot="1" noChangeAspect="1" noMove="1" noResize="1" noEditPoints="1" noAdjustHandles="1" noChangeArrowheads="1" noChangeShapeType="1" noTextEdit="1"/>
              </p:cNvSpPr>
              <p:nvPr/>
            </p:nvSpPr>
            <p:spPr>
              <a:xfrm>
                <a:off x="4796951" y="4349949"/>
                <a:ext cx="449750" cy="261610"/>
              </a:xfrm>
              <a:prstGeom prst="rect">
                <a:avLst/>
              </a:prstGeom>
              <a:blipFill>
                <a:blip r:embed="rId2"/>
                <a:stretch>
                  <a:fillRect l="-12162" r="-40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テキスト ボックス 81">
                <a:extLst>
                  <a:ext uri="{FF2B5EF4-FFF2-40B4-BE49-F238E27FC236}">
                    <a16:creationId xmlns:a16="http://schemas.microsoft.com/office/drawing/2014/main" id="{BEE652B9-C8AC-4B05-AE27-EF0221076AE2}"/>
                  </a:ext>
                </a:extLst>
              </p:cNvPr>
              <p:cNvSpPr txBox="1"/>
              <p:nvPr/>
            </p:nvSpPr>
            <p:spPr>
              <a:xfrm>
                <a:off x="5844517" y="4342365"/>
                <a:ext cx="449750"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0.5854</m:t>
                      </m:r>
                    </m:oMath>
                  </m:oMathPara>
                </a14:m>
                <a:endParaRPr lang="en-GB" sz="1100" dirty="0">
                  <a:solidFill>
                    <a:srgbClr val="0000FF"/>
                  </a:solidFill>
                  <a:latin typeface="Comic Sans MS" panose="030F0702030302020204" pitchFamily="66" charset="0"/>
                </a:endParaRPr>
              </a:p>
            </p:txBody>
          </p:sp>
        </mc:Choice>
        <mc:Fallback xmlns="">
          <p:sp>
            <p:nvSpPr>
              <p:cNvPr id="82" name="テキスト ボックス 81">
                <a:extLst>
                  <a:ext uri="{FF2B5EF4-FFF2-40B4-BE49-F238E27FC236}">
                    <a16:creationId xmlns:a16="http://schemas.microsoft.com/office/drawing/2014/main" id="{BEE652B9-C8AC-4B05-AE27-EF0221076AE2}"/>
                  </a:ext>
                </a:extLst>
              </p:cNvPr>
              <p:cNvSpPr txBox="1">
                <a:spLocks noRot="1" noChangeAspect="1" noMove="1" noResize="1" noEditPoints="1" noAdjustHandles="1" noChangeArrowheads="1" noChangeShapeType="1" noTextEdit="1"/>
              </p:cNvSpPr>
              <p:nvPr/>
            </p:nvSpPr>
            <p:spPr>
              <a:xfrm>
                <a:off x="5844517" y="4342365"/>
                <a:ext cx="449750" cy="261610"/>
              </a:xfrm>
              <a:prstGeom prst="rect">
                <a:avLst/>
              </a:prstGeom>
              <a:blipFill>
                <a:blip r:embed="rId3"/>
                <a:stretch>
                  <a:fillRect l="-12162" r="-40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2E283B8A-F303-49A1-A9E7-51C13B77BAE7}"/>
                  </a:ext>
                </a:extLst>
              </p:cNvPr>
              <p:cNvSpPr txBox="1"/>
              <p:nvPr/>
            </p:nvSpPr>
            <p:spPr>
              <a:xfrm>
                <a:off x="4782144" y="6286291"/>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80" name="テキスト ボックス 79">
                <a:extLst>
                  <a:ext uri="{FF2B5EF4-FFF2-40B4-BE49-F238E27FC236}">
                    <a16:creationId xmlns:a16="http://schemas.microsoft.com/office/drawing/2014/main" id="{2E283B8A-F303-49A1-A9E7-51C13B77BAE7}"/>
                  </a:ext>
                </a:extLst>
              </p:cNvPr>
              <p:cNvSpPr txBox="1">
                <a:spLocks noRot="1" noChangeAspect="1" noMove="1" noResize="1" noEditPoints="1" noAdjustHandles="1" noChangeArrowheads="1" noChangeShapeType="1" noTextEdit="1"/>
              </p:cNvSpPr>
              <p:nvPr/>
            </p:nvSpPr>
            <p:spPr>
              <a:xfrm>
                <a:off x="4782144" y="6286291"/>
                <a:ext cx="472479" cy="261610"/>
              </a:xfrm>
              <a:prstGeom prst="rect">
                <a:avLst/>
              </a:prstGeom>
              <a:blipFill>
                <a:blip r:embed="rId4"/>
                <a:stretch>
                  <a:fillRect l="-14103" r="-141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5328B65D-1E42-453E-94C3-FBD7F7F68966}"/>
                  </a:ext>
                </a:extLst>
              </p:cNvPr>
              <p:cNvSpPr txBox="1"/>
              <p:nvPr/>
            </p:nvSpPr>
            <p:spPr>
              <a:xfrm>
                <a:off x="5858375" y="6282770"/>
                <a:ext cx="472479"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rPr>
                        <m:t>2.5758</m:t>
                      </m:r>
                    </m:oMath>
                  </m:oMathPara>
                </a14:m>
                <a:endParaRPr lang="en-GB" sz="1100" dirty="0">
                  <a:solidFill>
                    <a:srgbClr val="0000FF"/>
                  </a:solidFill>
                  <a:latin typeface="Comic Sans MS" panose="030F0702030302020204" pitchFamily="66" charset="0"/>
                </a:endParaRPr>
              </a:p>
            </p:txBody>
          </p:sp>
        </mc:Choice>
        <mc:Fallback xmlns="">
          <p:sp>
            <p:nvSpPr>
              <p:cNvPr id="79" name="テキスト ボックス 78">
                <a:extLst>
                  <a:ext uri="{FF2B5EF4-FFF2-40B4-BE49-F238E27FC236}">
                    <a16:creationId xmlns:a16="http://schemas.microsoft.com/office/drawing/2014/main" id="{5328B65D-1E42-453E-94C3-FBD7F7F68966}"/>
                  </a:ext>
                </a:extLst>
              </p:cNvPr>
              <p:cNvSpPr txBox="1">
                <a:spLocks noRot="1" noChangeAspect="1" noMove="1" noResize="1" noEditPoints="1" noAdjustHandles="1" noChangeArrowheads="1" noChangeShapeType="1" noTextEdit="1"/>
              </p:cNvSpPr>
              <p:nvPr/>
            </p:nvSpPr>
            <p:spPr>
              <a:xfrm>
                <a:off x="5858375" y="6282770"/>
                <a:ext cx="472479" cy="261610"/>
              </a:xfrm>
              <a:prstGeom prst="rect">
                <a:avLst/>
              </a:prstGeom>
              <a:blipFill>
                <a:blip r:embed="rId5"/>
                <a:stretch>
                  <a:fillRect l="-8974" r="-1282"/>
                </a:stretch>
              </a:blipFill>
            </p:spPr>
            <p:txBody>
              <a:bodyPr/>
              <a:lstStyle/>
              <a:p>
                <a:r>
                  <a:rPr lang="en-GB">
                    <a:noFill/>
                  </a:rPr>
                  <a:t> </a:t>
                </a:r>
              </a:p>
            </p:txBody>
          </p:sp>
        </mc:Fallback>
      </mc:AlternateContent>
      <p:sp>
        <p:nvSpPr>
          <p:cNvPr id="56" name="フリーフォーム: 図形 55">
            <a:extLst>
              <a:ext uri="{FF2B5EF4-FFF2-40B4-BE49-F238E27FC236}">
                <a16:creationId xmlns:a16="http://schemas.microsoft.com/office/drawing/2014/main" id="{4B1C2B5D-61AC-48B4-A8B4-C19FEE18B756}"/>
              </a:ext>
            </a:extLst>
          </p:cNvPr>
          <p:cNvSpPr/>
          <p:nvPr/>
        </p:nvSpPr>
        <p:spPr>
          <a:xfrm flipH="1">
            <a:off x="6030201" y="419097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フリーフォーム: 図形 9">
            <a:extLst>
              <a:ext uri="{FF2B5EF4-FFF2-40B4-BE49-F238E27FC236}">
                <a16:creationId xmlns:a16="http://schemas.microsoft.com/office/drawing/2014/main" id="{E8B989E4-4428-47A6-A846-BE582DCE7806}"/>
              </a:ext>
            </a:extLst>
          </p:cNvPr>
          <p:cNvSpPr/>
          <p:nvPr/>
        </p:nvSpPr>
        <p:spPr>
          <a:xfrm>
            <a:off x="4569701" y="4184622"/>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5"/>
                <a:ext cx="3755254" cy="4891596"/>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sym typeface="Wingdings" panose="05000000000000000000" pitchFamily="2" charset="2"/>
                  </a:rPr>
                  <a:t> Remember that the critical region is the region where the null hypothesis would be rejected…</a:t>
                </a:r>
                <a:endParaRPr lang="en-US" sz="13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5"/>
                <a:ext cx="3755254" cy="4891596"/>
              </a:xfrm>
              <a:blipFill>
                <a:blip r:embed="rId6"/>
                <a:stretch>
                  <a:fillRect l="-325" t="-623" r="-1461" b="-249"/>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7"/>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8"/>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9"/>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0CD0C57C-127F-4059-AC8F-21D773F43CB7}"/>
                  </a:ext>
                </a:extLst>
              </p:cNvPr>
              <p:cNvSpPr txBox="1"/>
              <p:nvPr/>
            </p:nvSpPr>
            <p:spPr>
              <a:xfrm>
                <a:off x="4420290" y="1339049"/>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2" name="テキスト ボックス 21">
                <a:extLst>
                  <a:ext uri="{FF2B5EF4-FFF2-40B4-BE49-F238E27FC236}">
                    <a16:creationId xmlns:a16="http://schemas.microsoft.com/office/drawing/2014/main" id="{0CD0C57C-127F-4059-AC8F-21D773F43CB7}"/>
                  </a:ext>
                </a:extLst>
              </p:cNvPr>
              <p:cNvSpPr txBox="1">
                <a:spLocks noRot="1" noChangeAspect="1" noMove="1" noResize="1" noEditPoints="1" noAdjustHandles="1" noChangeArrowheads="1" noChangeShapeType="1" noTextEdit="1"/>
              </p:cNvSpPr>
              <p:nvPr/>
            </p:nvSpPr>
            <p:spPr>
              <a:xfrm>
                <a:off x="4420290" y="1339049"/>
                <a:ext cx="1330814" cy="307777"/>
              </a:xfrm>
              <a:prstGeom prst="rect">
                <a:avLst/>
              </a:prstGeom>
              <a:blipFill>
                <a:blip r:embed="rId10"/>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DCED158-8463-4B1C-AF31-4ADD6762B392}"/>
                  </a:ext>
                </a:extLst>
              </p:cNvPr>
              <p:cNvSpPr txBox="1"/>
              <p:nvPr/>
            </p:nvSpPr>
            <p:spPr>
              <a:xfrm>
                <a:off x="5636972" y="1332017"/>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23" name="テキスト ボックス 22">
                <a:extLst>
                  <a:ext uri="{FF2B5EF4-FFF2-40B4-BE49-F238E27FC236}">
                    <a16:creationId xmlns:a16="http://schemas.microsoft.com/office/drawing/2014/main" id="{5DCED158-8463-4B1C-AF31-4ADD6762B392}"/>
                  </a:ext>
                </a:extLst>
              </p:cNvPr>
              <p:cNvSpPr txBox="1">
                <a:spLocks noRot="1" noChangeAspect="1" noMove="1" noResize="1" noEditPoints="1" noAdjustHandles="1" noChangeArrowheads="1" noChangeShapeType="1" noTextEdit="1"/>
              </p:cNvSpPr>
              <p:nvPr/>
            </p:nvSpPr>
            <p:spPr>
              <a:xfrm>
                <a:off x="5636972" y="1332017"/>
                <a:ext cx="1326645" cy="307777"/>
              </a:xfrm>
              <a:prstGeom prst="rect">
                <a:avLst/>
              </a:prstGeom>
              <a:blipFill>
                <a:blip r:embed="rId11"/>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45191FE-4580-48A6-935F-5F518A2C51A9}"/>
                  </a:ext>
                </a:extLst>
              </p:cNvPr>
              <p:cNvSpPr txBox="1"/>
              <p:nvPr/>
            </p:nvSpPr>
            <p:spPr>
              <a:xfrm>
                <a:off x="7008569" y="1191072"/>
                <a:ext cx="197163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𝐷</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0.580,</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0.015</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50</m:t>
                              </m:r>
                            </m:den>
                          </m:f>
                        </m:e>
                      </m:d>
                    </m:oMath>
                  </m:oMathPara>
                </a14:m>
                <a:endParaRPr lang="en-GB" sz="1600" dirty="0"/>
              </a:p>
            </p:txBody>
          </p:sp>
        </mc:Choice>
        <mc:Fallback xmlns="">
          <p:sp>
            <p:nvSpPr>
              <p:cNvPr id="24" name="テキスト ボックス 23">
                <a:extLst>
                  <a:ext uri="{FF2B5EF4-FFF2-40B4-BE49-F238E27FC236}">
                    <a16:creationId xmlns:a16="http://schemas.microsoft.com/office/drawing/2014/main" id="{F45191FE-4580-48A6-935F-5F518A2C51A9}"/>
                  </a:ext>
                </a:extLst>
              </p:cNvPr>
              <p:cNvSpPr txBox="1">
                <a:spLocks noRot="1" noChangeAspect="1" noMove="1" noResize="1" noEditPoints="1" noAdjustHandles="1" noChangeArrowheads="1" noChangeShapeType="1" noTextEdit="1"/>
              </p:cNvSpPr>
              <p:nvPr/>
            </p:nvSpPr>
            <p:spPr>
              <a:xfrm>
                <a:off x="7008569" y="1191072"/>
                <a:ext cx="1971630" cy="558230"/>
              </a:xfrm>
              <a:prstGeom prst="rect">
                <a:avLst/>
              </a:prstGeom>
              <a:blipFill>
                <a:blip r:embed="rId12"/>
                <a:stretch>
                  <a:fillRect b="-1087"/>
                </a:stretch>
              </a:blipFill>
            </p:spPr>
            <p:txBody>
              <a:bodyPr/>
              <a:lstStyle/>
              <a:p>
                <a:r>
                  <a:rPr lang="en-GB">
                    <a:noFill/>
                  </a:rPr>
                  <a:t> </a:t>
                </a:r>
              </a:p>
            </p:txBody>
          </p:sp>
        </mc:Fallback>
      </mc:AlternateContent>
      <p:sp>
        <p:nvSpPr>
          <p:cNvPr id="25" name="テキスト ボックス 24">
            <a:extLst>
              <a:ext uri="{FF2B5EF4-FFF2-40B4-BE49-F238E27FC236}">
                <a16:creationId xmlns:a16="http://schemas.microsoft.com/office/drawing/2014/main" id="{29B6F33B-0C1E-435D-A927-3D9489EE7E9B}"/>
              </a:ext>
            </a:extLst>
          </p:cNvPr>
          <p:cNvSpPr txBox="1"/>
          <p:nvPr/>
        </p:nvSpPr>
        <p:spPr>
          <a:xfrm>
            <a:off x="4332831" y="1798484"/>
            <a:ext cx="4811169" cy="738664"/>
          </a:xfrm>
          <a:prstGeom prst="rect">
            <a:avLst/>
          </a:prstGeom>
          <a:noFill/>
        </p:spPr>
        <p:txBody>
          <a:bodyPr wrap="square" rtlCol="0">
            <a:spAutoFit/>
          </a:bodyPr>
          <a:lstStyle/>
          <a:p>
            <a:r>
              <a:rPr lang="en-US" sz="1400" dirty="0">
                <a:latin typeface="Comic Sans MS" panose="030F0702030302020204" pitchFamily="66" charset="0"/>
              </a:rPr>
              <a:t>3) Now, using the sample distribution, we need to find the regions that have a probability of 1% or less (</a:t>
            </a:r>
            <a:r>
              <a:rPr lang="en-US" sz="1400" dirty="0" err="1">
                <a:latin typeface="Comic Sans MS" panose="030F0702030302020204" pitchFamily="66" charset="0"/>
              </a:rPr>
              <a:t>ie</a:t>
            </a:r>
            <a:r>
              <a:rPr lang="en-US" sz="1400" dirty="0">
                <a:latin typeface="Comic Sans MS" panose="030F0702030302020204" pitchFamily="66" charset="0"/>
              </a:rPr>
              <a:t> have an total area of 0.01)</a:t>
            </a:r>
            <a:endParaRPr lang="en-GB" sz="1400" dirty="0">
              <a:latin typeface="Comic Sans MS" panose="030F0702030302020204" pitchFamily="66" charset="0"/>
            </a:endParaRPr>
          </a:p>
        </p:txBody>
      </p:sp>
      <p:cxnSp>
        <p:nvCxnSpPr>
          <p:cNvPr id="38" name="直線矢印コネクタ 37">
            <a:extLst>
              <a:ext uri="{FF2B5EF4-FFF2-40B4-BE49-F238E27FC236}">
                <a16:creationId xmlns:a16="http://schemas.microsoft.com/office/drawing/2014/main" id="{DBDC7795-038C-4FC3-A52C-A573A3F8E166}"/>
              </a:ext>
            </a:extLst>
          </p:cNvPr>
          <p:cNvCxnSpPr>
            <a:cxnSpLocks/>
          </p:cNvCxnSpPr>
          <p:nvPr/>
        </p:nvCxnSpPr>
        <p:spPr>
          <a:xfrm flipV="1">
            <a:off x="5528980" y="2768304"/>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110417A8-FACD-4619-A490-1982A649209E}"/>
                  </a:ext>
                </a:extLst>
              </p:cNvPr>
              <p:cNvSpPr txBox="1"/>
              <p:nvPr/>
            </p:nvSpPr>
            <p:spPr>
              <a:xfrm>
                <a:off x="5427267" y="4342365"/>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0.580</m:t>
                      </m:r>
                    </m:oMath>
                  </m:oMathPara>
                </a14:m>
                <a:endParaRPr lang="en-GB" sz="1100" dirty="0">
                  <a:solidFill>
                    <a:srgbClr val="0000FF"/>
                  </a:solidFill>
                  <a:latin typeface="Comic Sans MS" panose="030F0702030302020204" pitchFamily="66" charset="0"/>
                </a:endParaRPr>
              </a:p>
            </p:txBody>
          </p:sp>
        </mc:Choice>
        <mc:Fallback xmlns="">
          <p:sp>
            <p:nvSpPr>
              <p:cNvPr id="49" name="テキスト ボックス 48">
                <a:extLst>
                  <a:ext uri="{FF2B5EF4-FFF2-40B4-BE49-F238E27FC236}">
                    <a16:creationId xmlns:a16="http://schemas.microsoft.com/office/drawing/2014/main" id="{110417A8-FACD-4619-A490-1982A649209E}"/>
                  </a:ext>
                </a:extLst>
              </p:cNvPr>
              <p:cNvSpPr txBox="1">
                <a:spLocks noRot="1" noChangeAspect="1" noMove="1" noResize="1" noEditPoints="1" noAdjustHandles="1" noChangeArrowheads="1" noChangeShapeType="1" noTextEdit="1"/>
              </p:cNvSpPr>
              <p:nvPr/>
            </p:nvSpPr>
            <p:spPr>
              <a:xfrm>
                <a:off x="5427267" y="4342365"/>
                <a:ext cx="275514" cy="261610"/>
              </a:xfrm>
              <a:prstGeom prst="rect">
                <a:avLst/>
              </a:prstGeom>
              <a:blipFill>
                <a:blip r:embed="rId13"/>
                <a:stretch>
                  <a:fillRect l="-35556" r="-26667"/>
                </a:stretch>
              </a:blipFill>
            </p:spPr>
            <p:txBody>
              <a:bodyPr/>
              <a:lstStyle/>
              <a:p>
                <a:r>
                  <a:rPr lang="en-GB">
                    <a:noFill/>
                  </a:rPr>
                  <a:t> </a:t>
                </a:r>
              </a:p>
            </p:txBody>
          </p:sp>
        </mc:Fallback>
      </mc:AlternateContent>
      <p:cxnSp>
        <p:nvCxnSpPr>
          <p:cNvPr id="51" name="直線矢印コネクタ 50">
            <a:extLst>
              <a:ext uri="{FF2B5EF4-FFF2-40B4-BE49-F238E27FC236}">
                <a16:creationId xmlns:a16="http://schemas.microsoft.com/office/drawing/2014/main" id="{34FBB69D-1C5B-4EEE-863E-17C46850F1CD}"/>
              </a:ext>
            </a:extLst>
          </p:cNvPr>
          <p:cNvCxnSpPr>
            <a:cxnSpLocks/>
          </p:cNvCxnSpPr>
          <p:nvPr/>
        </p:nvCxnSpPr>
        <p:spPr>
          <a:xfrm flipV="1">
            <a:off x="501907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3CEF30D0-1C0A-498F-B90C-4C473DB904DD}"/>
              </a:ext>
            </a:extLst>
          </p:cNvPr>
          <p:cNvSpPr txBox="1"/>
          <p:nvPr/>
        </p:nvSpPr>
        <p:spPr>
          <a:xfrm>
            <a:off x="4474667" y="374744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57" name="直線矢印コネクタ 56">
            <a:extLst>
              <a:ext uri="{FF2B5EF4-FFF2-40B4-BE49-F238E27FC236}">
                <a16:creationId xmlns:a16="http://schemas.microsoft.com/office/drawing/2014/main" id="{D2C5DFE0-FB3C-4C13-ACCD-1F74E9789328}"/>
              </a:ext>
            </a:extLst>
          </p:cNvPr>
          <p:cNvCxnSpPr>
            <a:cxnSpLocks/>
          </p:cNvCxnSpPr>
          <p:nvPr/>
        </p:nvCxnSpPr>
        <p:spPr>
          <a:xfrm flipV="1">
            <a:off x="6041421" y="4172384"/>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7CAAAAA3-A6D8-4BC9-A5E3-8A45D2FD2DAC}"/>
              </a:ext>
            </a:extLst>
          </p:cNvPr>
          <p:cNvGrpSpPr/>
          <p:nvPr/>
        </p:nvGrpSpPr>
        <p:grpSpPr>
          <a:xfrm>
            <a:off x="4255721" y="2542017"/>
            <a:ext cx="2314772" cy="2087293"/>
            <a:chOff x="4499342" y="1196752"/>
            <a:chExt cx="4321250" cy="3985257"/>
          </a:xfrm>
        </p:grpSpPr>
        <p:cxnSp>
          <p:nvCxnSpPr>
            <p:cNvPr id="28" name="直線矢印コネクタ 27">
              <a:extLst>
                <a:ext uri="{FF2B5EF4-FFF2-40B4-BE49-F238E27FC236}">
                  <a16:creationId xmlns:a16="http://schemas.microsoft.com/office/drawing/2014/main" id="{C87512B9-75DA-4563-B011-95FF277A7AAD}"/>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D8FA041-E00F-4005-92C8-0A93C1E35054}"/>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ED2A14F-FF01-48F0-B39A-DBF429D0CAF8}"/>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31" name="テキスト ボックス 30">
              <a:extLst>
                <a:ext uri="{FF2B5EF4-FFF2-40B4-BE49-F238E27FC236}">
                  <a16:creationId xmlns:a16="http://schemas.microsoft.com/office/drawing/2014/main" id="{6E7F89CC-F3CC-476C-905F-D70768B6961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35" name="グループ化 34">
              <a:extLst>
                <a:ext uri="{FF2B5EF4-FFF2-40B4-BE49-F238E27FC236}">
                  <a16:creationId xmlns:a16="http://schemas.microsoft.com/office/drawing/2014/main" id="{81B29BDF-A08D-4FE6-95EA-F9B630ABCDCC}"/>
                </a:ext>
              </a:extLst>
            </p:cNvPr>
            <p:cNvGrpSpPr/>
            <p:nvPr/>
          </p:nvGrpSpPr>
          <p:grpSpPr>
            <a:xfrm>
              <a:off x="5058300" y="1628800"/>
              <a:ext cx="3637208" cy="2973657"/>
              <a:chOff x="5004048" y="1412776"/>
              <a:chExt cx="3637208" cy="2973657"/>
            </a:xfrm>
          </p:grpSpPr>
          <p:sp>
            <p:nvSpPr>
              <p:cNvPr id="36" name="Freeform 22">
                <a:extLst>
                  <a:ext uri="{FF2B5EF4-FFF2-40B4-BE49-F238E27FC236}">
                    <a16:creationId xmlns:a16="http://schemas.microsoft.com/office/drawing/2014/main" id="{3584E5DF-E804-4624-8596-2B2BE815D4D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22">
                <a:extLst>
                  <a:ext uri="{FF2B5EF4-FFF2-40B4-BE49-F238E27FC236}">
                    <a16:creationId xmlns:a16="http://schemas.microsoft.com/office/drawing/2014/main" id="{2AB616D0-08D0-4329-92C5-1B0A7F42F1DA}"/>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9" name="テキスト ボックス 58">
            <a:extLst>
              <a:ext uri="{FF2B5EF4-FFF2-40B4-BE49-F238E27FC236}">
                <a16:creationId xmlns:a16="http://schemas.microsoft.com/office/drawing/2014/main" id="{B69253BF-EEB8-403D-9E41-734489791839}"/>
              </a:ext>
            </a:extLst>
          </p:cNvPr>
          <p:cNvSpPr txBox="1"/>
          <p:nvPr/>
        </p:nvSpPr>
        <p:spPr>
          <a:xfrm>
            <a:off x="5998667" y="3741090"/>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60" name="フリーフォーム: 図形 59">
            <a:extLst>
              <a:ext uri="{FF2B5EF4-FFF2-40B4-BE49-F238E27FC236}">
                <a16:creationId xmlns:a16="http://schemas.microsoft.com/office/drawing/2014/main" id="{01EAC64E-1D98-4028-A185-8876700F9160}"/>
              </a:ext>
            </a:extLst>
          </p:cNvPr>
          <p:cNvSpPr/>
          <p:nvPr/>
        </p:nvSpPr>
        <p:spPr>
          <a:xfrm flipH="1">
            <a:off x="6047714" y="613263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フリーフォーム: 図形 60">
            <a:extLst>
              <a:ext uri="{FF2B5EF4-FFF2-40B4-BE49-F238E27FC236}">
                <a16:creationId xmlns:a16="http://schemas.microsoft.com/office/drawing/2014/main" id="{F5F3AB30-6381-477C-A469-E6167E4622A1}"/>
              </a:ext>
            </a:extLst>
          </p:cNvPr>
          <p:cNvSpPr/>
          <p:nvPr/>
        </p:nvSpPr>
        <p:spPr>
          <a:xfrm>
            <a:off x="4587214" y="6126283"/>
            <a:ext cx="450850" cy="171450"/>
          </a:xfrm>
          <a:custGeom>
            <a:avLst/>
            <a:gdLst>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0 w 460375"/>
              <a:gd name="connsiteY5"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0 w 460375"/>
              <a:gd name="connsiteY5" fmla="*/ 127000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60375"/>
              <a:gd name="connsiteY0" fmla="*/ 171450 h 171450"/>
              <a:gd name="connsiteX1" fmla="*/ 457200 w 460375"/>
              <a:gd name="connsiteY1" fmla="*/ 161925 h 171450"/>
              <a:gd name="connsiteX2" fmla="*/ 460375 w 460375"/>
              <a:gd name="connsiteY2" fmla="*/ 0 h 171450"/>
              <a:gd name="connsiteX3" fmla="*/ 333375 w 460375"/>
              <a:gd name="connsiteY3" fmla="*/ 57150 h 171450"/>
              <a:gd name="connsiteX4" fmla="*/ 161925 w 460375"/>
              <a:gd name="connsiteY4" fmla="*/ 101600 h 171450"/>
              <a:gd name="connsiteX5" fmla="*/ 9525 w 460375"/>
              <a:gd name="connsiteY5" fmla="*/ 123825 h 171450"/>
              <a:gd name="connsiteX6" fmla="*/ 0 w 460375"/>
              <a:gd name="connsiteY6" fmla="*/ 171450 h 171450"/>
              <a:gd name="connsiteX0" fmla="*/ 0 w 450850"/>
              <a:gd name="connsiteY0" fmla="*/ 171450 h 171450"/>
              <a:gd name="connsiteX1" fmla="*/ 447675 w 450850"/>
              <a:gd name="connsiteY1" fmla="*/ 161925 h 171450"/>
              <a:gd name="connsiteX2" fmla="*/ 450850 w 450850"/>
              <a:gd name="connsiteY2" fmla="*/ 0 h 171450"/>
              <a:gd name="connsiteX3" fmla="*/ 323850 w 450850"/>
              <a:gd name="connsiteY3" fmla="*/ 57150 h 171450"/>
              <a:gd name="connsiteX4" fmla="*/ 152400 w 450850"/>
              <a:gd name="connsiteY4" fmla="*/ 101600 h 171450"/>
              <a:gd name="connsiteX5" fmla="*/ 0 w 450850"/>
              <a:gd name="connsiteY5" fmla="*/ 123825 h 171450"/>
              <a:gd name="connsiteX6" fmla="*/ 0 w 45085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171450">
                <a:moveTo>
                  <a:pt x="0" y="171450"/>
                </a:moveTo>
                <a:lnTo>
                  <a:pt x="447675" y="161925"/>
                </a:lnTo>
                <a:cubicBezTo>
                  <a:pt x="448733" y="107950"/>
                  <a:pt x="449792" y="53975"/>
                  <a:pt x="450850" y="0"/>
                </a:cubicBezTo>
                <a:lnTo>
                  <a:pt x="323850" y="57150"/>
                </a:lnTo>
                <a:lnTo>
                  <a:pt x="152400" y="101600"/>
                </a:lnTo>
                <a:cubicBezTo>
                  <a:pt x="101600" y="109008"/>
                  <a:pt x="60325" y="132292"/>
                  <a:pt x="0" y="123825"/>
                </a:cubicBezTo>
                <a:lnTo>
                  <a:pt x="0" y="17145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直線矢印コネクタ 61">
            <a:extLst>
              <a:ext uri="{FF2B5EF4-FFF2-40B4-BE49-F238E27FC236}">
                <a16:creationId xmlns:a16="http://schemas.microsoft.com/office/drawing/2014/main" id="{CDC418EC-F1F8-4182-8ED4-A0F4DD73CD38}"/>
              </a:ext>
            </a:extLst>
          </p:cNvPr>
          <p:cNvCxnSpPr>
            <a:cxnSpLocks/>
          </p:cNvCxnSpPr>
          <p:nvPr/>
        </p:nvCxnSpPr>
        <p:spPr>
          <a:xfrm flipV="1">
            <a:off x="5546493" y="4709965"/>
            <a:ext cx="0" cy="156700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3D978C4D-051A-4E2E-B028-E0C99F748FE6}"/>
                  </a:ext>
                </a:extLst>
              </p:cNvPr>
              <p:cNvSpPr txBox="1"/>
              <p:nvPr/>
            </p:nvSpPr>
            <p:spPr>
              <a:xfrm>
                <a:off x="5444780" y="6284026"/>
                <a:ext cx="275514"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0</m:t>
                      </m:r>
                    </m:oMath>
                  </m:oMathPara>
                </a14:m>
                <a:endParaRPr lang="en-GB" sz="1100" dirty="0">
                  <a:solidFill>
                    <a:srgbClr val="0000FF"/>
                  </a:solidFill>
                  <a:latin typeface="Comic Sans MS" panose="030F0702030302020204" pitchFamily="66" charset="0"/>
                </a:endParaRPr>
              </a:p>
            </p:txBody>
          </p:sp>
        </mc:Choice>
        <mc:Fallback xmlns="">
          <p:sp>
            <p:nvSpPr>
              <p:cNvPr id="63" name="テキスト ボックス 62">
                <a:extLst>
                  <a:ext uri="{FF2B5EF4-FFF2-40B4-BE49-F238E27FC236}">
                    <a16:creationId xmlns:a16="http://schemas.microsoft.com/office/drawing/2014/main" id="{3D978C4D-051A-4E2E-B028-E0C99F748FE6}"/>
                  </a:ext>
                </a:extLst>
              </p:cNvPr>
              <p:cNvSpPr txBox="1">
                <a:spLocks noRot="1" noChangeAspect="1" noMove="1" noResize="1" noEditPoints="1" noAdjustHandles="1" noChangeArrowheads="1" noChangeShapeType="1" noTextEdit="1"/>
              </p:cNvSpPr>
              <p:nvPr/>
            </p:nvSpPr>
            <p:spPr>
              <a:xfrm>
                <a:off x="5444780" y="6284026"/>
                <a:ext cx="275514" cy="261610"/>
              </a:xfrm>
              <a:prstGeom prst="rect">
                <a:avLst/>
              </a:prstGeom>
              <a:blipFill>
                <a:blip r:embed="rId14"/>
                <a:stretch>
                  <a:fillRect/>
                </a:stretch>
              </a:blipFill>
            </p:spPr>
            <p:txBody>
              <a:bodyPr/>
              <a:lstStyle/>
              <a:p>
                <a:r>
                  <a:rPr lang="en-GB">
                    <a:noFill/>
                  </a:rPr>
                  <a:t> </a:t>
                </a:r>
              </a:p>
            </p:txBody>
          </p:sp>
        </mc:Fallback>
      </mc:AlternateContent>
      <p:cxnSp>
        <p:nvCxnSpPr>
          <p:cNvPr id="64" name="直線矢印コネクタ 63">
            <a:extLst>
              <a:ext uri="{FF2B5EF4-FFF2-40B4-BE49-F238E27FC236}">
                <a16:creationId xmlns:a16="http://schemas.microsoft.com/office/drawing/2014/main" id="{49C60FE8-59D5-4826-B116-4FD8E54A04DA}"/>
              </a:ext>
            </a:extLst>
          </p:cNvPr>
          <p:cNvCxnSpPr>
            <a:cxnSpLocks/>
          </p:cNvCxnSpPr>
          <p:nvPr/>
        </p:nvCxnSpPr>
        <p:spPr>
          <a:xfrm flipV="1">
            <a:off x="503658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77700EE-B704-4DBE-B629-8195F53BCB6E}"/>
              </a:ext>
            </a:extLst>
          </p:cNvPr>
          <p:cNvSpPr txBox="1"/>
          <p:nvPr/>
        </p:nvSpPr>
        <p:spPr>
          <a:xfrm>
            <a:off x="4492180" y="568910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cxnSp>
        <p:nvCxnSpPr>
          <p:cNvPr id="67" name="直線矢印コネクタ 66">
            <a:extLst>
              <a:ext uri="{FF2B5EF4-FFF2-40B4-BE49-F238E27FC236}">
                <a16:creationId xmlns:a16="http://schemas.microsoft.com/office/drawing/2014/main" id="{FE7038CD-08B4-4DEC-B894-D88A590C5B1E}"/>
              </a:ext>
            </a:extLst>
          </p:cNvPr>
          <p:cNvCxnSpPr>
            <a:cxnSpLocks/>
          </p:cNvCxnSpPr>
          <p:nvPr/>
        </p:nvCxnSpPr>
        <p:spPr>
          <a:xfrm flipV="1">
            <a:off x="6058934" y="6114045"/>
            <a:ext cx="0" cy="191039"/>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B78A3F91-7C43-4B8E-BC3F-4AB0135C956F}"/>
              </a:ext>
            </a:extLst>
          </p:cNvPr>
          <p:cNvGrpSpPr/>
          <p:nvPr/>
        </p:nvGrpSpPr>
        <p:grpSpPr>
          <a:xfrm>
            <a:off x="4273234" y="4483678"/>
            <a:ext cx="2314772" cy="2087293"/>
            <a:chOff x="4499342" y="1196752"/>
            <a:chExt cx="4321250" cy="3985257"/>
          </a:xfrm>
        </p:grpSpPr>
        <p:cxnSp>
          <p:nvCxnSpPr>
            <p:cNvPr id="70" name="直線矢印コネクタ 69">
              <a:extLst>
                <a:ext uri="{FF2B5EF4-FFF2-40B4-BE49-F238E27FC236}">
                  <a16:creationId xmlns:a16="http://schemas.microsoft.com/office/drawing/2014/main" id="{15A4DC80-F7B3-4132-8B05-BF66557E960B}"/>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40BC8-476B-4C3B-8EE9-1F935BC8F433}"/>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F9A5A0E6-A6C7-45D8-83AA-989F422AEA9E}"/>
                </a:ext>
              </a:extLst>
            </p:cNvPr>
            <p:cNvSpPr txBox="1"/>
            <p:nvPr/>
          </p:nvSpPr>
          <p:spPr>
            <a:xfrm>
              <a:off x="4499342" y="1196752"/>
              <a:ext cx="403393" cy="528873"/>
            </a:xfrm>
            <a:prstGeom prst="rect">
              <a:avLst/>
            </a:prstGeom>
            <a:noFill/>
          </p:spPr>
          <p:txBody>
            <a:bodyPr wrap="square" lIns="0" tIns="0" rIns="0" bIns="0" rtlCol="0">
              <a:spAutoFit/>
            </a:bodyPr>
            <a:lstStyle/>
            <a:p>
              <a:endParaRPr lang="en-GB" dirty="0"/>
            </a:p>
          </p:txBody>
        </p:sp>
        <p:sp>
          <p:nvSpPr>
            <p:cNvPr id="73" name="テキスト ボックス 72">
              <a:extLst>
                <a:ext uri="{FF2B5EF4-FFF2-40B4-BE49-F238E27FC236}">
                  <a16:creationId xmlns:a16="http://schemas.microsoft.com/office/drawing/2014/main" id="{C5C54AAE-E5A8-4256-8DDE-493D6F049B25}"/>
                </a:ext>
              </a:extLst>
            </p:cNvPr>
            <p:cNvSpPr txBox="1"/>
            <p:nvPr/>
          </p:nvSpPr>
          <p:spPr>
            <a:xfrm>
              <a:off x="8820471" y="4653136"/>
              <a:ext cx="121" cy="528873"/>
            </a:xfrm>
            <a:prstGeom prst="rect">
              <a:avLst/>
            </a:prstGeom>
            <a:noFill/>
          </p:spPr>
          <p:txBody>
            <a:bodyPr wrap="none" lIns="0" tIns="0" rIns="0" bIns="0" rtlCol="0">
              <a:spAutoFit/>
            </a:bodyPr>
            <a:lstStyle/>
            <a:p>
              <a:endParaRPr lang="en-GB" dirty="0"/>
            </a:p>
          </p:txBody>
        </p:sp>
        <p:grpSp>
          <p:nvGrpSpPr>
            <p:cNvPr id="74" name="グループ化 73">
              <a:extLst>
                <a:ext uri="{FF2B5EF4-FFF2-40B4-BE49-F238E27FC236}">
                  <a16:creationId xmlns:a16="http://schemas.microsoft.com/office/drawing/2014/main" id="{6A553D3A-38D7-432E-97F9-5328A09F8E4A}"/>
                </a:ext>
              </a:extLst>
            </p:cNvPr>
            <p:cNvGrpSpPr/>
            <p:nvPr/>
          </p:nvGrpSpPr>
          <p:grpSpPr>
            <a:xfrm>
              <a:off x="5058300" y="1628800"/>
              <a:ext cx="3637208" cy="2973657"/>
              <a:chOff x="5004048" y="1412776"/>
              <a:chExt cx="3637208" cy="2973657"/>
            </a:xfrm>
          </p:grpSpPr>
          <p:sp>
            <p:nvSpPr>
              <p:cNvPr id="75" name="Freeform 22">
                <a:extLst>
                  <a:ext uri="{FF2B5EF4-FFF2-40B4-BE49-F238E27FC236}">
                    <a16:creationId xmlns:a16="http://schemas.microsoft.com/office/drawing/2014/main" id="{8A3D12AF-9BDA-4752-9A76-FC8D7EB9917F}"/>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2">
                <a:extLst>
                  <a:ext uri="{FF2B5EF4-FFF2-40B4-BE49-F238E27FC236}">
                    <a16:creationId xmlns:a16="http://schemas.microsoft.com/office/drawing/2014/main" id="{A7E9BCC9-F08B-42A6-B4B9-394D56E6BF8C}"/>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7" name="テキスト ボックス 76">
            <a:extLst>
              <a:ext uri="{FF2B5EF4-FFF2-40B4-BE49-F238E27FC236}">
                <a16:creationId xmlns:a16="http://schemas.microsoft.com/office/drawing/2014/main" id="{B89288F2-C2F5-4C8B-82AE-35A5C02E6610}"/>
              </a:ext>
            </a:extLst>
          </p:cNvPr>
          <p:cNvSpPr txBox="1"/>
          <p:nvPr/>
        </p:nvSpPr>
        <p:spPr>
          <a:xfrm>
            <a:off x="6016180" y="5682751"/>
            <a:ext cx="694604"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Area = 0.005</a:t>
            </a:r>
            <a:endParaRPr lang="en-GB" sz="1200" dirty="0">
              <a:solidFill>
                <a:srgbClr val="FF0000"/>
              </a:solidFill>
              <a:latin typeface="Comic Sans MS" panose="030F0702030302020204" pitchFamily="66" charset="0"/>
            </a:endParaRPr>
          </a:p>
        </p:txBody>
      </p:sp>
      <p:sp>
        <p:nvSpPr>
          <p:cNvPr id="11" name="テキスト ボックス 10">
            <a:extLst>
              <a:ext uri="{FF2B5EF4-FFF2-40B4-BE49-F238E27FC236}">
                <a16:creationId xmlns:a16="http://schemas.microsoft.com/office/drawing/2014/main" id="{045F78CD-8288-4D77-9589-F2850D964C81}"/>
              </a:ext>
            </a:extLst>
          </p:cNvPr>
          <p:cNvSpPr txBox="1"/>
          <p:nvPr/>
        </p:nvSpPr>
        <p:spPr>
          <a:xfrm>
            <a:off x="4405408" y="260739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Specific</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p:sp>
        <p:nvSpPr>
          <p:cNvPr id="78" name="テキスト ボックス 77">
            <a:extLst>
              <a:ext uri="{FF2B5EF4-FFF2-40B4-BE49-F238E27FC236}">
                <a16:creationId xmlns:a16="http://schemas.microsoft.com/office/drawing/2014/main" id="{4358473E-CB77-4F7F-A100-5BFACDCD9E20}"/>
              </a:ext>
            </a:extLst>
          </p:cNvPr>
          <p:cNvSpPr txBox="1"/>
          <p:nvPr/>
        </p:nvSpPr>
        <p:spPr>
          <a:xfrm>
            <a:off x="4441556" y="4627728"/>
            <a:ext cx="1065320" cy="461665"/>
          </a:xfrm>
          <a:prstGeom prst="rect">
            <a:avLst/>
          </a:prstGeom>
          <a:noFill/>
        </p:spPr>
        <p:txBody>
          <a:bodyPr wrap="square" rtlCol="0">
            <a:spAutoFit/>
          </a:bodyPr>
          <a:lstStyle/>
          <a:p>
            <a:pPr algn="ctr"/>
            <a:r>
              <a:rPr lang="en-US" sz="1200" u="sng" dirty="0">
                <a:latin typeface="Comic Sans MS" panose="030F0702030302020204" pitchFamily="66" charset="0"/>
              </a:rPr>
              <a:t>Standard</a:t>
            </a:r>
            <a:r>
              <a:rPr lang="en-US" sz="1200" dirty="0">
                <a:latin typeface="Comic Sans MS" panose="030F0702030302020204" pitchFamily="66" charset="0"/>
              </a:rPr>
              <a:t> distribution</a:t>
            </a:r>
            <a:endParaRPr lang="en-GB" sz="12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F10934F8-9843-4739-A46F-31343A374ADC}"/>
                  </a:ext>
                </a:extLst>
              </p:cNvPr>
              <p:cNvSpPr txBox="1"/>
              <p:nvPr/>
            </p:nvSpPr>
            <p:spPr>
              <a:xfrm>
                <a:off x="6701323" y="2597111"/>
                <a:ext cx="2442677" cy="1077218"/>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So the critical region (to 3sf) will be where:</a:t>
                </a:r>
              </a:p>
              <a:p>
                <a:pPr algn="ctr"/>
                <a:endParaRPr lang="en-US" sz="1600" dirty="0">
                  <a:solidFill>
                    <a:srgbClr val="FF0000"/>
                  </a:solidFill>
                  <a:latin typeface="Comic Sans MS" panose="030F0702030302020204" pitchFamily="66" charset="0"/>
                </a:endParaRPr>
              </a:p>
              <a:p>
                <a:pPr algn="ctr"/>
                <a14:m>
                  <m:oMath xmlns:m="http://schemas.openxmlformats.org/officeDocument/2006/math">
                    <m:acc>
                      <m:accPr>
                        <m:chr m:val="̅"/>
                        <m:ctrlPr>
                          <a:rPr lang="en-US" sz="1600" i="1" smtClean="0">
                            <a:solidFill>
                              <a:srgbClr val="FF0000"/>
                            </a:solidFill>
                            <a:latin typeface="Cambria Math" panose="02040503050406030204" pitchFamily="18" charset="0"/>
                          </a:rPr>
                        </m:ctrlPr>
                      </m:accPr>
                      <m:e>
                        <m:r>
                          <a:rPr lang="en-US" sz="1600" b="0" i="1" smtClean="0">
                            <a:solidFill>
                              <a:srgbClr val="FF0000"/>
                            </a:solidFill>
                            <a:latin typeface="Cambria Math" panose="02040503050406030204" pitchFamily="18" charset="0"/>
                          </a:rPr>
                          <m:t>𝐷</m:t>
                        </m:r>
                      </m:e>
                    </m:acc>
                    <m:r>
                      <a:rPr lang="en-US" sz="1600" i="1">
                        <a:solidFill>
                          <a:srgbClr val="FF0000"/>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0.575</m:t>
                    </m:r>
                  </m:oMath>
                </a14:m>
                <a:r>
                  <a:rPr lang="en-US" sz="1600" dirty="0">
                    <a:solidFill>
                      <a:srgbClr val="FF0000"/>
                    </a:solidFill>
                    <a:latin typeface="Comic Sans MS" panose="030F0702030302020204" pitchFamily="66" charset="0"/>
                  </a:rPr>
                  <a:t> or </a:t>
                </a:r>
                <a14:m>
                  <m:oMath xmlns:m="http://schemas.openxmlformats.org/officeDocument/2006/math">
                    <m:acc>
                      <m:accPr>
                        <m:chr m:val="̅"/>
                        <m:ctrlPr>
                          <a:rPr lang="en-US" sz="1600" i="1" smtClean="0">
                            <a:solidFill>
                              <a:srgbClr val="FF0000"/>
                            </a:solidFill>
                            <a:latin typeface="Cambria Math" panose="02040503050406030204" pitchFamily="18" charset="0"/>
                          </a:rPr>
                        </m:ctrlPr>
                      </m:accPr>
                      <m:e>
                        <m:r>
                          <a:rPr lang="en-US" sz="1600" b="0" i="1" smtClean="0">
                            <a:solidFill>
                              <a:srgbClr val="FF0000"/>
                            </a:solidFill>
                            <a:latin typeface="Cambria Math" panose="02040503050406030204" pitchFamily="18" charset="0"/>
                          </a:rPr>
                          <m:t>𝐷</m:t>
                        </m:r>
                      </m:e>
                    </m:acc>
                    <m:r>
                      <a:rPr lang="en-US" sz="1600" i="1" smtClean="0">
                        <a:solidFill>
                          <a:srgbClr val="FF0000"/>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0.585</m:t>
                    </m:r>
                  </m:oMath>
                </a14:m>
                <a:r>
                  <a:rPr lang="en-US" sz="1600" dirty="0">
                    <a:solidFill>
                      <a:srgbClr val="FF0000"/>
                    </a:solidFill>
                    <a:latin typeface="Comic Sans MS" panose="030F0702030302020204" pitchFamily="66" charset="0"/>
                  </a:rPr>
                  <a:t> </a:t>
                </a:r>
              </a:p>
            </p:txBody>
          </p:sp>
        </mc:Choice>
        <mc:Fallback xmlns="">
          <p:sp>
            <p:nvSpPr>
              <p:cNvPr id="12" name="テキスト ボックス 11">
                <a:extLst>
                  <a:ext uri="{FF2B5EF4-FFF2-40B4-BE49-F238E27FC236}">
                    <a16:creationId xmlns:a16="http://schemas.microsoft.com/office/drawing/2014/main" id="{F10934F8-9843-4739-A46F-31343A374ADC}"/>
                  </a:ext>
                </a:extLst>
              </p:cNvPr>
              <p:cNvSpPr txBox="1">
                <a:spLocks noRot="1" noChangeAspect="1" noMove="1" noResize="1" noEditPoints="1" noAdjustHandles="1" noChangeArrowheads="1" noChangeShapeType="1" noTextEdit="1"/>
              </p:cNvSpPr>
              <p:nvPr/>
            </p:nvSpPr>
            <p:spPr>
              <a:xfrm>
                <a:off x="6701323" y="2597111"/>
                <a:ext cx="2442677" cy="1077218"/>
              </a:xfrm>
              <a:prstGeom prst="rect">
                <a:avLst/>
              </a:prstGeom>
              <a:blipFill>
                <a:blip r:embed="rId15"/>
                <a:stretch>
                  <a:fillRect t="-1130" b="-6780"/>
                </a:stretch>
              </a:blipFill>
            </p:spPr>
            <p:txBody>
              <a:bodyPr/>
              <a:lstStyle/>
              <a:p>
                <a:r>
                  <a:rPr lang="en-GB">
                    <a:noFill/>
                  </a:rPr>
                  <a:t> </a:t>
                </a:r>
              </a:p>
            </p:txBody>
          </p:sp>
        </mc:Fallback>
      </mc:AlternateContent>
    </p:spTree>
    <p:extLst>
      <p:ext uri="{BB962C8B-B14F-4D97-AF65-F5344CB8AC3E}">
        <p14:creationId xmlns:p14="http://schemas.microsoft.com/office/powerpoint/2010/main" val="27820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3755254" cy="5175681"/>
              </a:xfrm>
            </p:spPr>
            <p:txBody>
              <a:bodyPr>
                <a:normAutofit/>
              </a:bodyPr>
              <a:lstStyle/>
              <a:p>
                <a:pPr marL="0" indent="0" algn="ctr">
                  <a:buNone/>
                </a:pPr>
                <a:r>
                  <a:rPr lang="en-US" sz="1500" b="1" dirty="0">
                    <a:latin typeface="Comic Sans MS" panose="030F0702030302020204" pitchFamily="66" charset="0"/>
                  </a:rPr>
                  <a:t>You need to be able to do hypothesis testing using the normal distribution</a:t>
                </a:r>
                <a:endParaRPr lang="en-US" sz="1500" dirty="0">
                  <a:latin typeface="Comic Sans MS" panose="030F0702030302020204" pitchFamily="66" charset="0"/>
                </a:endParaRP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A machine produces bolts of diameter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where </a:t>
                </a:r>
                <a14:m>
                  <m:oMath xmlns:m="http://schemas.openxmlformats.org/officeDocument/2006/math">
                    <m:r>
                      <a:rPr lang="en-US" sz="1300" i="1" dirty="0">
                        <a:latin typeface="Cambria Math" panose="02040503050406030204" pitchFamily="18" charset="0"/>
                      </a:rPr>
                      <m:t>𝐷</m:t>
                    </m:r>
                  </m:oMath>
                </a14:m>
                <a:r>
                  <a:rPr lang="en-US" sz="1300" dirty="0">
                    <a:latin typeface="Comic Sans MS" panose="030F0702030302020204" pitchFamily="66" charset="0"/>
                  </a:rPr>
                  <a:t> has a normal distribution with mean 0.580cm and standard deviation 0.015cm.</a:t>
                </a:r>
              </a:p>
              <a:p>
                <a:pPr marL="0" indent="0" algn="ctr">
                  <a:lnSpc>
                    <a:spcPct val="110000"/>
                  </a:lnSpc>
                  <a:spcBef>
                    <a:spcPts val="0"/>
                  </a:spcBef>
                  <a:buNone/>
                </a:pPr>
                <a:endParaRPr lang="en-US" sz="1300" dirty="0">
                  <a:latin typeface="Comic Sans MS" panose="030F0702030302020204" pitchFamily="66" charset="0"/>
                </a:endParaRPr>
              </a:p>
              <a:p>
                <a:pPr marL="0" indent="0" algn="ctr">
                  <a:lnSpc>
                    <a:spcPct val="110000"/>
                  </a:lnSpc>
                  <a:spcBef>
                    <a:spcPts val="0"/>
                  </a:spcBef>
                  <a:buNone/>
                </a:pPr>
                <a:r>
                  <a:rPr lang="en-US" sz="1300" dirty="0">
                    <a:latin typeface="Comic Sans MS" panose="030F0702030302020204" pitchFamily="66" charset="0"/>
                  </a:rPr>
                  <a:t>This machine is serviced and after the service a random sample of 50 bolts from the next production is taken to see if the mean diameter of the bolts has changed from 0.580cm. The distribution of the bolts after the service is still normal with a standard deviation of 0.015cm.</a:t>
                </a:r>
              </a:p>
              <a:p>
                <a:pPr marL="0" indent="0" algn="ctr">
                  <a:lnSpc>
                    <a:spcPct val="110000"/>
                  </a:lnSpc>
                  <a:spcBef>
                    <a:spcPts val="0"/>
                  </a:spcBef>
                  <a:buNone/>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Find, at the 1% level, the critical region for this test, stating your hypotheses clearly</a:t>
                </a:r>
              </a:p>
              <a:p>
                <a:pPr marL="342900" indent="-342900" algn="ctr">
                  <a:lnSpc>
                    <a:spcPct val="110000"/>
                  </a:lnSpc>
                  <a:spcBef>
                    <a:spcPts val="0"/>
                  </a:spcBef>
                  <a:buAutoNum type="alphaLcParenR"/>
                </a:pPr>
                <a:endParaRPr lang="en-US" sz="1300" dirty="0">
                  <a:latin typeface="Comic Sans MS" panose="030F0702030302020204" pitchFamily="66" charset="0"/>
                </a:endParaRPr>
              </a:p>
              <a:p>
                <a:pPr marL="342900" indent="-342900" algn="ctr">
                  <a:lnSpc>
                    <a:spcPct val="110000"/>
                  </a:lnSpc>
                  <a:spcBef>
                    <a:spcPts val="0"/>
                  </a:spcBef>
                  <a:buAutoNum type="alphaLcParenR"/>
                </a:pPr>
                <a:endParaRPr lang="en-US" sz="1300" dirty="0">
                  <a:latin typeface="Comic Sans MS" panose="030F0702030302020204" pitchFamily="66" charset="0"/>
                </a:endParaRPr>
              </a:p>
              <a:p>
                <a:pPr marL="342900" indent="-342900" algn="ctr">
                  <a:lnSpc>
                    <a:spcPct val="110000"/>
                  </a:lnSpc>
                  <a:spcBef>
                    <a:spcPts val="0"/>
                  </a:spcBef>
                  <a:buAutoNum type="alphaLcParenR"/>
                </a:pPr>
                <a:r>
                  <a:rPr lang="en-US" sz="1300" dirty="0">
                    <a:latin typeface="Comic Sans MS" panose="030F0702030302020204" pitchFamily="66" charset="0"/>
                  </a:rPr>
                  <a:t>The mean diameter of a sample of 50 bolts is found to be 0.587mm. Comment on this in light of the critical region</a:t>
                </a: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3755254" cy="5175681"/>
              </a:xfrm>
              <a:blipFill>
                <a:blip r:embed="rId2"/>
                <a:stretch>
                  <a:fillRect l="-325" t="-589" r="-1461"/>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Comic Sans MS" panose="030F0702030302020204" pitchFamily="66" charset="0"/>
              </a:rPr>
              <a:t>3G</a:t>
            </a:r>
            <a:endParaRPr lang="en-GB"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29D57-37F1-4907-BB43-1E0CC65BEBD0}"/>
                  </a:ext>
                </a:extLst>
              </p:cNvPr>
              <p:cNvSpPr txBox="1"/>
              <p:nvPr/>
            </p:nvSpPr>
            <p:spPr>
              <a:xfrm>
                <a:off x="0" y="0"/>
                <a:ext cx="1213987" cy="276999"/>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 name="テキスト ボックス 4">
                <a:extLst>
                  <a:ext uri="{FF2B5EF4-FFF2-40B4-BE49-F238E27FC236}">
                    <a16:creationId xmlns:a16="http://schemas.microsoft.com/office/drawing/2014/main" id="{6D429D57-37F1-4907-BB43-1E0CC65BEBD0}"/>
                  </a:ext>
                </a:extLst>
              </p:cNvPr>
              <p:cNvSpPr txBox="1">
                <a:spLocks noRot="1" noChangeAspect="1" noMove="1" noResize="1" noEditPoints="1" noAdjustHandles="1" noChangeArrowheads="1" noChangeShapeType="1" noTextEdit="1"/>
              </p:cNvSpPr>
              <p:nvPr/>
            </p:nvSpPr>
            <p:spPr>
              <a:xfrm>
                <a:off x="0" y="0"/>
                <a:ext cx="1213987" cy="276999"/>
              </a:xfrm>
              <a:prstGeom prst="rect">
                <a:avLst/>
              </a:prstGeom>
              <a:blipFill>
                <a:blip r:embed="rId3"/>
                <a:stretch>
                  <a:fillRect l="-2956" r="-5911" b="-28571"/>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9825569-9A38-413B-83F1-321F9C093739}"/>
                  </a:ext>
                </a:extLst>
              </p:cNvPr>
              <p:cNvSpPr txBox="1"/>
              <p:nvPr/>
            </p:nvSpPr>
            <p:spPr>
              <a:xfrm>
                <a:off x="0" y="418730"/>
                <a:ext cx="1324914" cy="627992"/>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𝑋</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𝑛</m:t>
                              </m:r>
                            </m:den>
                          </m:f>
                        </m:e>
                      </m:d>
                    </m:oMath>
                  </m:oMathPara>
                </a14:m>
                <a:endParaRPr lang="en-GB" dirty="0"/>
              </a:p>
            </p:txBody>
          </p:sp>
        </mc:Choice>
        <mc:Fallback xmlns="">
          <p:sp>
            <p:nvSpPr>
              <p:cNvPr id="6" name="テキスト ボックス 5">
                <a:extLst>
                  <a:ext uri="{FF2B5EF4-FFF2-40B4-BE49-F238E27FC236}">
                    <a16:creationId xmlns:a16="http://schemas.microsoft.com/office/drawing/2014/main" id="{49825569-9A38-413B-83F1-321F9C093739}"/>
                  </a:ext>
                </a:extLst>
              </p:cNvPr>
              <p:cNvSpPr txBox="1">
                <a:spLocks noRot="1" noChangeAspect="1" noMove="1" noResize="1" noEditPoints="1" noAdjustHandles="1" noChangeArrowheads="1" noChangeShapeType="1" noTextEdit="1"/>
              </p:cNvSpPr>
              <p:nvPr/>
            </p:nvSpPr>
            <p:spPr>
              <a:xfrm>
                <a:off x="0" y="418730"/>
                <a:ext cx="1324914" cy="627992"/>
              </a:xfrm>
              <a:prstGeom prst="rect">
                <a:avLst/>
              </a:prstGeom>
              <a:blipFill>
                <a:blip r:embed="rId4"/>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9FA5426-E957-4546-8A7E-30B82741ECB3}"/>
                  </a:ext>
                </a:extLst>
              </p:cNvPr>
              <p:cNvSpPr txBox="1"/>
              <p:nvPr/>
            </p:nvSpPr>
            <p:spPr>
              <a:xfrm>
                <a:off x="8084543" y="0"/>
                <a:ext cx="1059457" cy="769954"/>
              </a:xfrm>
              <a:prstGeom prst="rect">
                <a:avLst/>
              </a:prstGeom>
              <a:solidFill>
                <a:schemeClr val="bg1"/>
              </a:solidFill>
              <a:ln w="254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den>
                      </m:f>
                    </m:oMath>
                  </m:oMathPara>
                </a14:m>
                <a:endParaRPr lang="en-GB" dirty="0"/>
              </a:p>
            </p:txBody>
          </p:sp>
        </mc:Choice>
        <mc:Fallback xmlns="">
          <p:sp>
            <p:nvSpPr>
              <p:cNvPr id="32" name="テキスト ボックス 31">
                <a:extLst>
                  <a:ext uri="{FF2B5EF4-FFF2-40B4-BE49-F238E27FC236}">
                    <a16:creationId xmlns:a16="http://schemas.microsoft.com/office/drawing/2014/main" id="{49FA5426-E957-4546-8A7E-30B82741ECB3}"/>
                  </a:ext>
                </a:extLst>
              </p:cNvPr>
              <p:cNvSpPr txBox="1">
                <a:spLocks noRot="1" noChangeAspect="1" noMove="1" noResize="1" noEditPoints="1" noAdjustHandles="1" noChangeArrowheads="1" noChangeShapeType="1" noTextEdit="1"/>
              </p:cNvSpPr>
              <p:nvPr/>
            </p:nvSpPr>
            <p:spPr>
              <a:xfrm>
                <a:off x="8084543" y="0"/>
                <a:ext cx="1059457" cy="769954"/>
              </a:xfrm>
              <a:prstGeom prst="rect">
                <a:avLst/>
              </a:prstGeom>
              <a:blipFill>
                <a:blip r:embed="rId5"/>
                <a:stretch>
                  <a:fillRect/>
                </a:stretch>
              </a:blipFill>
              <a:ln w="254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F10934F8-9843-4739-A46F-31343A374ADC}"/>
                  </a:ext>
                </a:extLst>
              </p:cNvPr>
              <p:cNvSpPr txBox="1"/>
              <p:nvPr/>
            </p:nvSpPr>
            <p:spPr>
              <a:xfrm>
                <a:off x="1072880" y="5553375"/>
                <a:ext cx="2442677" cy="307777"/>
              </a:xfrm>
              <a:prstGeom prst="rect">
                <a:avLst/>
              </a:prstGeom>
              <a:noFill/>
            </p:spPr>
            <p:txBody>
              <a:bodyPr wrap="square" rtlCol="0">
                <a:spAutoFit/>
              </a:bodyPr>
              <a:lstStyle/>
              <a:p>
                <a:pPr algn="ctr"/>
                <a14:m>
                  <m:oMath xmlns:m="http://schemas.openxmlformats.org/officeDocument/2006/math">
                    <m:acc>
                      <m:accPr>
                        <m:chr m:val="̅"/>
                        <m:ctrlPr>
                          <a:rPr lang="en-US" sz="1400" i="1" smtClean="0">
                            <a:solidFill>
                              <a:srgbClr val="FF0000"/>
                            </a:solidFill>
                            <a:latin typeface="Cambria Math" panose="02040503050406030204" pitchFamily="18" charset="0"/>
                          </a:rPr>
                        </m:ctrlPr>
                      </m:accPr>
                      <m:e>
                        <m:r>
                          <a:rPr lang="en-US" sz="1400" b="0" i="1" smtClean="0">
                            <a:solidFill>
                              <a:srgbClr val="FF0000"/>
                            </a:solidFill>
                            <a:latin typeface="Cambria Math" panose="02040503050406030204" pitchFamily="18" charset="0"/>
                          </a:rPr>
                          <m:t>𝐷</m:t>
                        </m:r>
                      </m:e>
                    </m:acc>
                    <m:r>
                      <a:rPr lang="en-US" sz="1400" i="1">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0.575</m:t>
                    </m:r>
                  </m:oMath>
                </a14:m>
                <a:r>
                  <a:rPr lang="en-US" sz="1400" dirty="0">
                    <a:solidFill>
                      <a:srgbClr val="FF0000"/>
                    </a:solidFill>
                    <a:latin typeface="Comic Sans MS" panose="030F0702030302020204" pitchFamily="66" charset="0"/>
                  </a:rPr>
                  <a:t> or </a:t>
                </a:r>
                <a14:m>
                  <m:oMath xmlns:m="http://schemas.openxmlformats.org/officeDocument/2006/math">
                    <m:acc>
                      <m:accPr>
                        <m:chr m:val="̅"/>
                        <m:ctrlPr>
                          <a:rPr lang="en-US" sz="1400" i="1" smtClean="0">
                            <a:solidFill>
                              <a:srgbClr val="FF0000"/>
                            </a:solidFill>
                            <a:latin typeface="Cambria Math" panose="02040503050406030204" pitchFamily="18" charset="0"/>
                          </a:rPr>
                        </m:ctrlPr>
                      </m:accPr>
                      <m:e>
                        <m:r>
                          <a:rPr lang="en-US" sz="1400" b="0" i="1" smtClean="0">
                            <a:solidFill>
                              <a:srgbClr val="FF0000"/>
                            </a:solidFill>
                            <a:latin typeface="Cambria Math" panose="02040503050406030204" pitchFamily="18" charset="0"/>
                          </a:rPr>
                          <m:t>𝐷</m:t>
                        </m:r>
                      </m:e>
                    </m:acc>
                    <m:r>
                      <a:rPr lang="en-US" sz="140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0.585</m:t>
                    </m:r>
                  </m:oMath>
                </a14:m>
                <a:r>
                  <a:rPr lang="en-US" sz="1400" dirty="0">
                    <a:solidFill>
                      <a:srgbClr val="FF0000"/>
                    </a:solidFill>
                    <a:latin typeface="Comic Sans MS" panose="030F0702030302020204" pitchFamily="66" charset="0"/>
                  </a:rPr>
                  <a:t> </a:t>
                </a:r>
              </a:p>
            </p:txBody>
          </p:sp>
        </mc:Choice>
        <mc:Fallback xmlns="">
          <p:sp>
            <p:nvSpPr>
              <p:cNvPr id="12" name="テキスト ボックス 11">
                <a:extLst>
                  <a:ext uri="{FF2B5EF4-FFF2-40B4-BE49-F238E27FC236}">
                    <a16:creationId xmlns:a16="http://schemas.microsoft.com/office/drawing/2014/main" id="{F10934F8-9843-4739-A46F-31343A374ADC}"/>
                  </a:ext>
                </a:extLst>
              </p:cNvPr>
              <p:cNvSpPr txBox="1">
                <a:spLocks noRot="1" noChangeAspect="1" noMove="1" noResize="1" noEditPoints="1" noAdjustHandles="1" noChangeArrowheads="1" noChangeShapeType="1" noTextEdit="1"/>
              </p:cNvSpPr>
              <p:nvPr/>
            </p:nvSpPr>
            <p:spPr>
              <a:xfrm>
                <a:off x="1072880" y="5553375"/>
                <a:ext cx="2442677" cy="307777"/>
              </a:xfrm>
              <a:prstGeom prst="rect">
                <a:avLst/>
              </a:prstGeom>
              <a:blipFill>
                <a:blip r:embed="rId6"/>
                <a:stretch>
                  <a:fillRect t="-4000" b="-20000"/>
                </a:stretch>
              </a:blipFill>
            </p:spPr>
            <p:txBody>
              <a:bodyPr/>
              <a:lstStyle/>
              <a:p>
                <a:r>
                  <a:rPr lang="en-GB">
                    <a:noFill/>
                  </a:rPr>
                  <a:t> </a:t>
                </a:r>
              </a:p>
            </p:txBody>
          </p:sp>
        </mc:Fallback>
      </mc:AlternateContent>
      <p:sp>
        <p:nvSpPr>
          <p:cNvPr id="7" name="テキスト ボックス 6">
            <a:extLst>
              <a:ext uri="{FF2B5EF4-FFF2-40B4-BE49-F238E27FC236}">
                <a16:creationId xmlns:a16="http://schemas.microsoft.com/office/drawing/2014/main" id="{F866E560-0D48-4020-8337-193BB4B5E279}"/>
              </a:ext>
            </a:extLst>
          </p:cNvPr>
          <p:cNvSpPr txBox="1"/>
          <p:nvPr/>
        </p:nvSpPr>
        <p:spPr>
          <a:xfrm>
            <a:off x="4500979" y="1882593"/>
            <a:ext cx="4208016" cy="1384995"/>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Since this mean is inside the critical region, there is sufficient evidence to reject the null hypothesis</a:t>
            </a:r>
          </a:p>
          <a:p>
            <a:endParaRPr lang="en-US" sz="1400" dirty="0">
              <a:solidFill>
                <a:srgbClr val="FF0000"/>
              </a:solidFill>
              <a:latin typeface="Comic Sans MS" panose="030F0702030302020204" pitchFamily="66" charset="0"/>
            </a:endParaRPr>
          </a:p>
          <a:p>
            <a:r>
              <a:rPr lang="en-US" sz="1400" dirty="0">
                <a:solidFill>
                  <a:srgbClr val="FF0000"/>
                </a:solidFill>
                <a:latin typeface="Comic Sans MS" panose="030F0702030302020204" pitchFamily="66" charset="0"/>
                <a:sym typeface="Wingdings" panose="05000000000000000000" pitchFamily="2" charset="2"/>
              </a:rPr>
              <a:t> It seems that the mean diameter has changed…</a:t>
            </a:r>
            <a:endParaRPr lang="en-GB" sz="14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6C4ED6F6-D0DF-4E3E-A735-472ED2C4EE1B}"/>
                  </a:ext>
                </a:extLst>
              </p:cNvPr>
              <p:cNvSpPr txBox="1"/>
              <p:nvPr/>
            </p:nvSpPr>
            <p:spPr>
              <a:xfrm>
                <a:off x="5081192" y="1339049"/>
                <a:ext cx="13308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52" name="テキスト ボックス 51">
                <a:extLst>
                  <a:ext uri="{FF2B5EF4-FFF2-40B4-BE49-F238E27FC236}">
                    <a16:creationId xmlns:a16="http://schemas.microsoft.com/office/drawing/2014/main" id="{6C4ED6F6-D0DF-4E3E-A735-472ED2C4EE1B}"/>
                  </a:ext>
                </a:extLst>
              </p:cNvPr>
              <p:cNvSpPr txBox="1">
                <a:spLocks noRot="1" noChangeAspect="1" noMove="1" noResize="1" noEditPoints="1" noAdjustHandles="1" noChangeArrowheads="1" noChangeShapeType="1" noTextEdit="1"/>
              </p:cNvSpPr>
              <p:nvPr/>
            </p:nvSpPr>
            <p:spPr>
              <a:xfrm>
                <a:off x="5081192" y="1339049"/>
                <a:ext cx="1330814" cy="307777"/>
              </a:xfrm>
              <a:prstGeom prst="rect">
                <a:avLst/>
              </a:prstGeom>
              <a:blipFill>
                <a:blip r:embed="rId7"/>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D497C1EF-D354-43CB-9E8C-9AFEDD51F5BF}"/>
                  </a:ext>
                </a:extLst>
              </p:cNvPr>
              <p:cNvSpPr txBox="1"/>
              <p:nvPr/>
            </p:nvSpPr>
            <p:spPr>
              <a:xfrm>
                <a:off x="6759601" y="1332017"/>
                <a:ext cx="132664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≠0.580</m:t>
                      </m:r>
                    </m:oMath>
                  </m:oMathPara>
                </a14:m>
                <a:endParaRPr lang="en-GB" sz="1400" dirty="0">
                  <a:latin typeface="Comic Sans MS" panose="030F0702030302020204" pitchFamily="66" charset="0"/>
                </a:endParaRPr>
              </a:p>
            </p:txBody>
          </p:sp>
        </mc:Choice>
        <mc:Fallback xmlns="">
          <p:sp>
            <p:nvSpPr>
              <p:cNvPr id="54" name="テキスト ボックス 53">
                <a:extLst>
                  <a:ext uri="{FF2B5EF4-FFF2-40B4-BE49-F238E27FC236}">
                    <a16:creationId xmlns:a16="http://schemas.microsoft.com/office/drawing/2014/main" id="{D497C1EF-D354-43CB-9E8C-9AFEDD51F5BF}"/>
                  </a:ext>
                </a:extLst>
              </p:cNvPr>
              <p:cNvSpPr txBox="1">
                <a:spLocks noRot="1" noChangeAspect="1" noMove="1" noResize="1" noEditPoints="1" noAdjustHandles="1" noChangeArrowheads="1" noChangeShapeType="1" noTextEdit="1"/>
              </p:cNvSpPr>
              <p:nvPr/>
            </p:nvSpPr>
            <p:spPr>
              <a:xfrm>
                <a:off x="6759601" y="1332017"/>
                <a:ext cx="1326645" cy="307777"/>
              </a:xfrm>
              <a:prstGeom prst="rect">
                <a:avLst/>
              </a:prstGeom>
              <a:blipFill>
                <a:blip r:embed="rId8"/>
                <a:stretch>
                  <a:fillRect b="-4000"/>
                </a:stretch>
              </a:blipFill>
            </p:spPr>
            <p:txBody>
              <a:bodyPr/>
              <a:lstStyle/>
              <a:p>
                <a:r>
                  <a:rPr lang="en-GB">
                    <a:noFill/>
                  </a:rPr>
                  <a:t> </a:t>
                </a:r>
              </a:p>
            </p:txBody>
          </p:sp>
        </mc:Fallback>
      </mc:AlternateContent>
    </p:spTree>
    <p:extLst>
      <p:ext uri="{BB962C8B-B14F-4D97-AF65-F5344CB8AC3E}">
        <p14:creationId xmlns:p14="http://schemas.microsoft.com/office/powerpoint/2010/main" val="1603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linds(horizontal)">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579D-BADB-4CB7-B073-B1A7FA9A53E7}"/>
              </a:ext>
            </a:extLst>
          </p:cNvPr>
          <p:cNvSpPr>
            <a:spLocks noGrp="1"/>
          </p:cNvSpPr>
          <p:nvPr>
            <p:ph type="title"/>
          </p:nvPr>
        </p:nvSpPr>
        <p:spPr>
          <a:xfrm>
            <a:off x="628650" y="187573"/>
            <a:ext cx="7886700" cy="1325563"/>
          </a:xfrm>
        </p:spPr>
        <p:txBody>
          <a:bodyPr>
            <a:normAutofit/>
          </a:bodyPr>
          <a:lstStyle/>
          <a:p>
            <a:pPr algn="ctr"/>
            <a:r>
              <a:rPr lang="en-US" dirty="0">
                <a:latin typeface="Comic Sans MS" panose="030F0702030302020204" pitchFamily="66" charset="0"/>
              </a:rPr>
              <a:t>The normal distribution</a:t>
            </a:r>
            <a:endParaRPr lang="en-GB"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2C05EC9A-9A67-481E-9F6E-17B5E76AB2CF}"/>
                  </a:ext>
                </a:extLst>
              </p:cNvPr>
              <p:cNvSpPr>
                <a:spLocks noGrp="1"/>
              </p:cNvSpPr>
              <p:nvPr>
                <p:ph idx="1"/>
              </p:nvPr>
            </p:nvSpPr>
            <p:spPr>
              <a:xfrm>
                <a:off x="230820" y="1544714"/>
                <a:ext cx="4053148" cy="4836614"/>
              </a:xfrm>
            </p:spPr>
            <p:txBody>
              <a:bodyPr>
                <a:normAutofit/>
              </a:bodyPr>
              <a:lstStyle/>
              <a:p>
                <a:pPr marL="0" indent="0" algn="ctr">
                  <a:buNone/>
                </a:pPr>
                <a:r>
                  <a:rPr lang="en-US" sz="1600" b="1" dirty="0">
                    <a:latin typeface="Comic Sans MS" panose="030F0702030302020204" pitchFamily="66" charset="0"/>
                  </a:rPr>
                  <a:t>You need to understand the shape and basic ideas behind the normal distribution</a:t>
                </a:r>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The diameters of a rivet produced by a particular machine, </a:t>
                </a:r>
                <a14:m>
                  <m:oMath xmlns:m="http://schemas.openxmlformats.org/officeDocument/2006/math">
                    <m:r>
                      <a:rPr lang="en-US" sz="1600" i="1" dirty="0" smtClean="0">
                        <a:latin typeface="Cambria Math" panose="02040503050406030204" pitchFamily="18" charset="0"/>
                      </a:rPr>
                      <m:t>𝑋</m:t>
                    </m:r>
                  </m:oMath>
                </a14:m>
                <a:r>
                  <a:rPr lang="en-US" sz="1600" dirty="0">
                    <a:latin typeface="Comic Sans MS" panose="030F0702030302020204" pitchFamily="66" charset="0"/>
                  </a:rPr>
                  <a:t> mm, is modelled as </a:t>
                </a:r>
                <a14:m>
                  <m:oMath xmlns:m="http://schemas.openxmlformats.org/officeDocument/2006/math">
                    <m:r>
                      <a:rPr lang="en-US" sz="1600" b="0" i="1" smtClean="0">
                        <a:latin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(8,</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0.2</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oMath>
                </a14:m>
                <a:r>
                  <a:rPr lang="en-US" sz="1600" dirty="0">
                    <a:latin typeface="Comic Sans MS" panose="030F0702030302020204" pitchFamily="66" charset="0"/>
                  </a:rPr>
                  <a:t>. Find:</a:t>
                </a:r>
              </a:p>
              <a:p>
                <a:pPr marL="0" indent="0" algn="ctr">
                  <a:buNone/>
                </a:pPr>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a) </a:t>
                </a:r>
                <a14:m>
                  <m:oMath xmlns:m="http://schemas.openxmlformats.org/officeDocument/2006/math">
                    <m:r>
                      <a:rPr lang="en-US" sz="1600" b="0" i="1" smtClean="0">
                        <a:latin typeface="Cambria Math" panose="02040503050406030204" pitchFamily="18" charset="0"/>
                      </a:rPr>
                      <m:t>𝑃</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𝑋</m:t>
                        </m:r>
                        <m:r>
                          <a:rPr lang="en-US" sz="1600" b="0" i="1" smtClean="0">
                            <a:latin typeface="Cambria Math" panose="02040503050406030204" pitchFamily="18" charset="0"/>
                          </a:rPr>
                          <m:t>&gt;8</m:t>
                        </m:r>
                      </m:e>
                    </m:d>
                  </m:oMath>
                </a14:m>
                <a:endParaRPr lang="en-US" sz="1600" b="0" dirty="0">
                  <a:latin typeface="Comic Sans MS" panose="030F0702030302020204" pitchFamily="66" charset="0"/>
                </a:endParaRPr>
              </a:p>
              <a:p>
                <a:pPr marL="0" indent="0" algn="ctr">
                  <a:buNone/>
                </a:pPr>
                <a:r>
                  <a:rPr lang="en-US" sz="1600" dirty="0">
                    <a:latin typeface="Comic Sans MS" panose="030F0702030302020204" pitchFamily="66" charset="0"/>
                  </a:rPr>
                  <a:t>b)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(7.6&lt;</m:t>
                    </m:r>
                    <m:r>
                      <a:rPr lang="en-US" sz="1600" b="0" i="1" smtClean="0">
                        <a:latin typeface="Cambria Math" panose="02040503050406030204" pitchFamily="18" charset="0"/>
                      </a:rPr>
                      <m:t>𝑋</m:t>
                    </m:r>
                    <m:r>
                      <a:rPr lang="en-US" sz="1600" b="0" i="1" smtClean="0">
                        <a:latin typeface="Cambria Math" panose="02040503050406030204" pitchFamily="18" charset="0"/>
                      </a:rPr>
                      <m:t>&lt;8.4)</m:t>
                    </m:r>
                  </m:oMath>
                </a14:m>
                <a:endParaRPr lang="en-US" sz="1600" dirty="0">
                  <a:latin typeface="Comic Sans MS" panose="030F0702030302020204" pitchFamily="66" charset="0"/>
                </a:endParaRPr>
              </a:p>
              <a:p>
                <a:pPr marL="0" indent="0" algn="ctr">
                  <a:buNone/>
                </a:pPr>
                <a:r>
                  <a:rPr lang="en-US" sz="1600" dirty="0">
                    <a:latin typeface="Comic Sans MS" panose="030F0702030302020204" pitchFamily="66" charset="0"/>
                  </a:rPr>
                  <a:t>c) </a:t>
                </a: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&gt;7.8)</m:t>
                    </m:r>
                  </m:oMath>
                </a14:m>
                <a:endParaRPr lang="en-US" sz="1600" dirty="0">
                  <a:latin typeface="Comic Sans MS" panose="030F0702030302020204" pitchFamily="66" charset="0"/>
                </a:endParaRPr>
              </a:p>
              <a:p>
                <a:pPr marL="0" indent="0" algn="ctr">
                  <a:buNone/>
                </a:pPr>
                <a:endParaRPr lang="en-US" sz="1600" dirty="0">
                  <a:latin typeface="Comic Sans MS" panose="030F0702030302020204" pitchFamily="66" charset="0"/>
                </a:endParaRPr>
              </a:p>
              <a:p>
                <a:pPr algn="ctr">
                  <a:buFont typeface="Wingdings" panose="05000000000000000000" pitchFamily="2" charset="2"/>
                  <a:buChar char="à"/>
                </a:pPr>
                <a:r>
                  <a:rPr lang="en-US" sz="1600" dirty="0">
                    <a:latin typeface="Comic Sans MS" panose="030F0702030302020204" pitchFamily="66" charset="0"/>
                    <a:sym typeface="Wingdings" panose="05000000000000000000" pitchFamily="2" charset="2"/>
                  </a:rPr>
                  <a:t>You should always start with a quick sketch of the normal distribution, with the mean indicated on it…</a:t>
                </a:r>
              </a:p>
              <a:p>
                <a:pPr algn="ctr">
                  <a:buFont typeface="Wingdings" panose="05000000000000000000" pitchFamily="2" charset="2"/>
                  <a:buChar char="à"/>
                </a:pPr>
                <a:endParaRPr lang="en-US" sz="1600" dirty="0">
                  <a:latin typeface="Comic Sans MS" panose="030F0702030302020204" pitchFamily="66" charset="0"/>
                </a:endParaRPr>
              </a:p>
            </p:txBody>
          </p:sp>
        </mc:Choice>
        <mc:Fallback xmlns="">
          <p:sp>
            <p:nvSpPr>
              <p:cNvPr id="3" name="コンテンツ プレースホルダー 2">
                <a:extLst>
                  <a:ext uri="{FF2B5EF4-FFF2-40B4-BE49-F238E27FC236}">
                    <a16:creationId xmlns:a16="http://schemas.microsoft.com/office/drawing/2014/main" id="{2C05EC9A-9A67-481E-9F6E-17B5E76AB2CF}"/>
                  </a:ext>
                </a:extLst>
              </p:cNvPr>
              <p:cNvSpPr>
                <a:spLocks noGrp="1" noRot="1" noChangeAspect="1" noMove="1" noResize="1" noEditPoints="1" noAdjustHandles="1" noChangeArrowheads="1" noChangeShapeType="1" noTextEdit="1"/>
              </p:cNvSpPr>
              <p:nvPr>
                <p:ph idx="1"/>
              </p:nvPr>
            </p:nvSpPr>
            <p:spPr>
              <a:xfrm>
                <a:off x="230820" y="1544714"/>
                <a:ext cx="4053148" cy="4836614"/>
              </a:xfrm>
              <a:blipFill>
                <a:blip r:embed="rId2"/>
                <a:stretch>
                  <a:fillRect l="-301" t="-756" r="-2406"/>
                </a:stretch>
              </a:blipFill>
            </p:spPr>
            <p:txBody>
              <a:bodyPr/>
              <a:lstStyle/>
              <a:p>
                <a:r>
                  <a:rPr lang="en-GB">
                    <a:noFill/>
                  </a:rPr>
                  <a:t> </a:t>
                </a:r>
              </a:p>
            </p:txBody>
          </p:sp>
        </mc:Fallback>
      </mc:AlternateContent>
      <p:sp>
        <p:nvSpPr>
          <p:cNvPr id="4" name="コンテンツ プレースホルダー 2">
            <a:extLst>
              <a:ext uri="{FF2B5EF4-FFF2-40B4-BE49-F238E27FC236}">
                <a16:creationId xmlns:a16="http://schemas.microsoft.com/office/drawing/2014/main" id="{C563D3B5-7AF1-4E4C-9D94-D4E85AA9E473}"/>
              </a:ext>
            </a:extLst>
          </p:cNvPr>
          <p:cNvSpPr txBox="1">
            <a:spLocks/>
          </p:cNvSpPr>
          <p:nvPr/>
        </p:nvSpPr>
        <p:spPr>
          <a:xfrm>
            <a:off x="8613201" y="6547282"/>
            <a:ext cx="530799" cy="3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Comic Sans MS" panose="030F0702030302020204" pitchFamily="66" charset="0"/>
              </a:rPr>
              <a:t>3A</a:t>
            </a:r>
            <a:endParaRPr lang="en-GB" sz="1600" dirty="0">
              <a:latin typeface="Comic Sans MS" panose="030F0702030302020204" pitchFamily="66" charset="0"/>
            </a:endParaRPr>
          </a:p>
        </p:txBody>
      </p:sp>
      <p:sp>
        <p:nvSpPr>
          <p:cNvPr id="6" name="テキスト ボックス 5">
            <a:extLst>
              <a:ext uri="{FF2B5EF4-FFF2-40B4-BE49-F238E27FC236}">
                <a16:creationId xmlns:a16="http://schemas.microsoft.com/office/drawing/2014/main" id="{BAA4A893-3389-4AC5-B65B-D2D0ECB76ABB}"/>
              </a:ext>
            </a:extLst>
          </p:cNvPr>
          <p:cNvSpPr txBox="1"/>
          <p:nvPr/>
        </p:nvSpPr>
        <p:spPr>
          <a:xfrm>
            <a:off x="859680" y="3337829"/>
            <a:ext cx="2843187"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(normally distributed with a mean of 8mm and a standard deviation of 0.2)</a:t>
            </a:r>
            <a:endParaRPr lang="en-GB" sz="1200" dirty="0">
              <a:solidFill>
                <a:srgbClr val="FF0000"/>
              </a:solidFill>
              <a:latin typeface="Comic Sans MS" panose="030F0702030302020204" pitchFamily="66" charset="0"/>
            </a:endParaRPr>
          </a:p>
        </p:txBody>
      </p:sp>
      <p:grpSp>
        <p:nvGrpSpPr>
          <p:cNvPr id="7" name="グループ化 6">
            <a:extLst>
              <a:ext uri="{FF2B5EF4-FFF2-40B4-BE49-F238E27FC236}">
                <a16:creationId xmlns:a16="http://schemas.microsoft.com/office/drawing/2014/main" id="{575ADE06-D441-49CA-BA8C-E97F544AF0D3}"/>
              </a:ext>
            </a:extLst>
          </p:cNvPr>
          <p:cNvGrpSpPr/>
          <p:nvPr/>
        </p:nvGrpSpPr>
        <p:grpSpPr>
          <a:xfrm>
            <a:off x="5105316" y="1115271"/>
            <a:ext cx="3296300" cy="2660024"/>
            <a:chOff x="4716016" y="1196752"/>
            <a:chExt cx="4291174" cy="3733383"/>
          </a:xfrm>
        </p:grpSpPr>
        <p:cxnSp>
          <p:nvCxnSpPr>
            <p:cNvPr id="28" name="直線矢印コネクタ 27">
              <a:extLst>
                <a:ext uri="{FF2B5EF4-FFF2-40B4-BE49-F238E27FC236}">
                  <a16:creationId xmlns:a16="http://schemas.microsoft.com/office/drawing/2014/main" id="{D348AD6A-7263-4148-BE9A-1501BF430C6C}"/>
                </a:ext>
              </a:extLst>
            </p:cNvPr>
            <p:cNvCxnSpPr/>
            <p:nvPr/>
          </p:nvCxnSpPr>
          <p:spPr>
            <a:xfrm>
              <a:off x="4932040" y="4653136"/>
              <a:ext cx="38884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8B76EDB-2B22-4379-9EE5-652F9FBEA66E}"/>
                </a:ext>
              </a:extLst>
            </p:cNvPr>
            <p:cNvCxnSpPr>
              <a:cxnSpLocks/>
            </p:cNvCxnSpPr>
            <p:nvPr/>
          </p:nvCxnSpPr>
          <p:spPr>
            <a:xfrm flipV="1">
              <a:off x="4932040" y="1340768"/>
              <a:ext cx="0" cy="331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7DE84870-C19D-4C56-B09C-93A3BC7EDDA0}"/>
                    </a:ext>
                  </a:extLst>
                </p:cNvPr>
                <p:cNvSpPr txBox="1"/>
                <p:nvPr/>
              </p:nvSpPr>
              <p:spPr>
                <a:xfrm>
                  <a:off x="4716016" y="119675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GB" dirty="0"/>
                </a:p>
              </p:txBody>
            </p:sp>
          </mc:Choice>
          <mc:Fallback xmlns="">
            <p:sp>
              <p:nvSpPr>
                <p:cNvPr id="35" name="テキスト ボックス 34">
                  <a:extLst>
                    <a:ext uri="{FF2B5EF4-FFF2-40B4-BE49-F238E27FC236}">
                      <a16:creationId xmlns:a16="http://schemas.microsoft.com/office/drawing/2014/main" id="{7DE84870-C19D-4C56-B09C-93A3BC7EDDA0}"/>
                    </a:ext>
                  </a:extLst>
                </p:cNvPr>
                <p:cNvSpPr txBox="1">
                  <a:spLocks noRot="1" noChangeAspect="1" noMove="1" noResize="1" noEditPoints="1" noAdjustHandles="1" noChangeArrowheads="1" noChangeShapeType="1" noTextEdit="1"/>
                </p:cNvSpPr>
                <p:nvPr/>
              </p:nvSpPr>
              <p:spPr>
                <a:xfrm>
                  <a:off x="4716016" y="1196752"/>
                  <a:ext cx="186718" cy="276999"/>
                </a:xfrm>
                <a:prstGeom prst="rect">
                  <a:avLst/>
                </a:prstGeom>
                <a:blipFill>
                  <a:blip r:embed="rId3"/>
                  <a:stretch>
                    <a:fillRect l="-54167" r="-50000" b="-78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F57FD325-6048-48F3-B867-4D15D21AD921}"/>
                    </a:ext>
                  </a:extLst>
                </p:cNvPr>
                <p:cNvSpPr txBox="1"/>
                <p:nvPr/>
              </p:nvSpPr>
              <p:spPr>
                <a:xfrm>
                  <a:off x="8820472" y="465313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GB" dirty="0"/>
                </a:p>
              </p:txBody>
            </p:sp>
          </mc:Choice>
          <mc:Fallback xmlns="">
            <p:sp>
              <p:nvSpPr>
                <p:cNvPr id="36" name="テキスト ボックス 35">
                  <a:extLst>
                    <a:ext uri="{FF2B5EF4-FFF2-40B4-BE49-F238E27FC236}">
                      <a16:creationId xmlns:a16="http://schemas.microsoft.com/office/drawing/2014/main" id="{F57FD325-6048-48F3-B867-4D15D21AD921}"/>
                    </a:ext>
                  </a:extLst>
                </p:cNvPr>
                <p:cNvSpPr txBox="1">
                  <a:spLocks noRot="1" noChangeAspect="1" noMove="1" noResize="1" noEditPoints="1" noAdjustHandles="1" noChangeArrowheads="1" noChangeShapeType="1" noTextEdit="1"/>
                </p:cNvSpPr>
                <p:nvPr/>
              </p:nvSpPr>
              <p:spPr>
                <a:xfrm>
                  <a:off x="8820472" y="4653136"/>
                  <a:ext cx="186718" cy="276999"/>
                </a:xfrm>
                <a:prstGeom prst="rect">
                  <a:avLst/>
                </a:prstGeom>
                <a:blipFill>
                  <a:blip r:embed="rId4"/>
                  <a:stretch>
                    <a:fillRect l="-39130" r="-34783" b="-40625"/>
                  </a:stretch>
                </a:blipFill>
              </p:spPr>
              <p:txBody>
                <a:bodyPr/>
                <a:lstStyle/>
                <a:p>
                  <a:r>
                    <a:rPr lang="en-GB">
                      <a:noFill/>
                    </a:rPr>
                    <a:t> </a:t>
                  </a:r>
                </a:p>
              </p:txBody>
            </p:sp>
          </mc:Fallback>
        </mc:AlternateContent>
        <p:grpSp>
          <p:nvGrpSpPr>
            <p:cNvPr id="37" name="グループ化 36">
              <a:extLst>
                <a:ext uri="{FF2B5EF4-FFF2-40B4-BE49-F238E27FC236}">
                  <a16:creationId xmlns:a16="http://schemas.microsoft.com/office/drawing/2014/main" id="{F26ED222-5783-4D2D-9EF7-58B9006E32BC}"/>
                </a:ext>
              </a:extLst>
            </p:cNvPr>
            <p:cNvGrpSpPr/>
            <p:nvPr/>
          </p:nvGrpSpPr>
          <p:grpSpPr>
            <a:xfrm>
              <a:off x="5058300" y="1628800"/>
              <a:ext cx="3637208" cy="2973657"/>
              <a:chOff x="5004048" y="1412776"/>
              <a:chExt cx="3637208" cy="2973657"/>
            </a:xfrm>
          </p:grpSpPr>
          <p:sp>
            <p:nvSpPr>
              <p:cNvPr id="38" name="Freeform 22">
                <a:extLst>
                  <a:ext uri="{FF2B5EF4-FFF2-40B4-BE49-F238E27FC236}">
                    <a16:creationId xmlns:a16="http://schemas.microsoft.com/office/drawing/2014/main" id="{67E07DE0-93E5-4893-A6B9-258A5F1C2ACA}"/>
                  </a:ext>
                </a:extLst>
              </p:cNvPr>
              <p:cNvSpPr/>
              <p:nvPr/>
            </p:nvSpPr>
            <p:spPr>
              <a:xfrm>
                <a:off x="50040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22">
                <a:extLst>
                  <a:ext uri="{FF2B5EF4-FFF2-40B4-BE49-F238E27FC236}">
                    <a16:creationId xmlns:a16="http://schemas.microsoft.com/office/drawing/2014/main" id="{6EBAA334-AF74-417B-A050-6B734F8F0399}"/>
                  </a:ext>
                </a:extLst>
              </p:cNvPr>
              <p:cNvSpPr/>
              <p:nvPr/>
            </p:nvSpPr>
            <p:spPr>
              <a:xfrm flipH="1">
                <a:off x="6804248" y="1412776"/>
                <a:ext cx="1837008" cy="2973657"/>
              </a:xfrm>
              <a:custGeom>
                <a:avLst/>
                <a:gdLst>
                  <a:gd name="connsiteX0" fmla="*/ 2331720 w 2331720"/>
                  <a:gd name="connsiteY0" fmla="*/ 0 h 2002536"/>
                  <a:gd name="connsiteX1" fmla="*/ 1664208 w 2331720"/>
                  <a:gd name="connsiteY1" fmla="*/ 265176 h 2002536"/>
                  <a:gd name="connsiteX2" fmla="*/ 932688 w 2331720"/>
                  <a:gd name="connsiteY2" fmla="*/ 1591056 h 2002536"/>
                  <a:gd name="connsiteX3" fmla="*/ 0 w 2331720"/>
                  <a:gd name="connsiteY3" fmla="*/ 2002536 h 2002536"/>
                  <a:gd name="connsiteX0" fmla="*/ 3178737 w 3178737"/>
                  <a:gd name="connsiteY0" fmla="*/ 0 h 2038731"/>
                  <a:gd name="connsiteX1" fmla="*/ 2511225 w 3178737"/>
                  <a:gd name="connsiteY1" fmla="*/ 265176 h 2038731"/>
                  <a:gd name="connsiteX2" fmla="*/ 1779705 w 3178737"/>
                  <a:gd name="connsiteY2" fmla="*/ 1591056 h 2038731"/>
                  <a:gd name="connsiteX3" fmla="*/ 0 w 3178737"/>
                  <a:gd name="connsiteY3" fmla="*/ 2038731 h 2038731"/>
                  <a:gd name="connsiteX0" fmla="*/ 3178737 w 3178737"/>
                  <a:gd name="connsiteY0" fmla="*/ 441 h 2039172"/>
                  <a:gd name="connsiteX1" fmla="*/ 2511225 w 3178737"/>
                  <a:gd name="connsiteY1" fmla="*/ 265617 h 2039172"/>
                  <a:gd name="connsiteX2" fmla="*/ 1779706 w 3178737"/>
                  <a:gd name="connsiteY2" fmla="*/ 1730244 h 2039172"/>
                  <a:gd name="connsiteX3" fmla="*/ 0 w 3178737"/>
                  <a:gd name="connsiteY3" fmla="*/ 2039172 h 2039172"/>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178737 w 3178737"/>
                  <a:gd name="connsiteY0" fmla="*/ 78 h 2038809"/>
                  <a:gd name="connsiteX1" fmla="*/ 2511225 w 3178737"/>
                  <a:gd name="connsiteY1" fmla="*/ 265254 h 2038809"/>
                  <a:gd name="connsiteX2" fmla="*/ 1779706 w 3178737"/>
                  <a:gd name="connsiteY2" fmla="*/ 1663524 h 2038809"/>
                  <a:gd name="connsiteX3" fmla="*/ 0 w 3178737"/>
                  <a:gd name="connsiteY3" fmla="*/ 2038809 h 2038809"/>
                  <a:gd name="connsiteX0" fmla="*/ 3012111 w 3012111"/>
                  <a:gd name="connsiteY0" fmla="*/ 425 h 2027091"/>
                  <a:gd name="connsiteX1" fmla="*/ 2511225 w 3012111"/>
                  <a:gd name="connsiteY1" fmla="*/ 253536 h 2027091"/>
                  <a:gd name="connsiteX2" fmla="*/ 1779706 w 3012111"/>
                  <a:gd name="connsiteY2" fmla="*/ 1651806 h 2027091"/>
                  <a:gd name="connsiteX3" fmla="*/ 0 w 3012111"/>
                  <a:gd name="connsiteY3" fmla="*/ 2027091 h 2027091"/>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3012111 w 3012111"/>
                  <a:gd name="connsiteY0" fmla="*/ 0 h 2026666"/>
                  <a:gd name="connsiteX1" fmla="*/ 2511225 w 3012111"/>
                  <a:gd name="connsiteY1" fmla="*/ 253111 h 2026666"/>
                  <a:gd name="connsiteX2" fmla="*/ 1779706 w 3012111"/>
                  <a:gd name="connsiteY2" fmla="*/ 1651381 h 2026666"/>
                  <a:gd name="connsiteX3" fmla="*/ 0 w 3012111"/>
                  <a:gd name="connsiteY3" fmla="*/ 2026666 h 2026666"/>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 name="connsiteX0" fmla="*/ 2873255 w 2873255"/>
                  <a:gd name="connsiteY0" fmla="*/ 0 h 2020633"/>
                  <a:gd name="connsiteX1" fmla="*/ 2511225 w 2873255"/>
                  <a:gd name="connsiteY1" fmla="*/ 247078 h 2020633"/>
                  <a:gd name="connsiteX2" fmla="*/ 1779706 w 2873255"/>
                  <a:gd name="connsiteY2" fmla="*/ 1645348 h 2020633"/>
                  <a:gd name="connsiteX3" fmla="*/ 0 w 2873255"/>
                  <a:gd name="connsiteY3" fmla="*/ 2020633 h 2020633"/>
                </a:gdLst>
                <a:ahLst/>
                <a:cxnLst>
                  <a:cxn ang="0">
                    <a:pos x="connsiteX0" y="connsiteY0"/>
                  </a:cxn>
                  <a:cxn ang="0">
                    <a:pos x="connsiteX1" y="connsiteY1"/>
                  </a:cxn>
                  <a:cxn ang="0">
                    <a:pos x="connsiteX2" y="connsiteY2"/>
                  </a:cxn>
                  <a:cxn ang="0">
                    <a:pos x="connsiteX3" y="connsiteY3"/>
                  </a:cxn>
                </a:cxnLst>
                <a:rect l="l" t="t" r="r" b="b"/>
                <a:pathLst>
                  <a:path w="2873255" h="2020633">
                    <a:moveTo>
                      <a:pt x="2873255" y="0"/>
                    </a:moveTo>
                    <a:cubicBezTo>
                      <a:pt x="2753284" y="12065"/>
                      <a:pt x="2693483" y="-27147"/>
                      <a:pt x="2511225" y="247078"/>
                    </a:cubicBezTo>
                    <a:cubicBezTo>
                      <a:pt x="2328967" y="521303"/>
                      <a:pt x="2209815" y="1367854"/>
                      <a:pt x="1779706" y="1645348"/>
                    </a:cubicBezTo>
                    <a:cubicBezTo>
                      <a:pt x="1502338" y="1934908"/>
                      <a:pt x="313775" y="1989836"/>
                      <a:pt x="0" y="20206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42" name="直線矢印コネクタ 41">
            <a:extLst>
              <a:ext uri="{FF2B5EF4-FFF2-40B4-BE49-F238E27FC236}">
                <a16:creationId xmlns:a16="http://schemas.microsoft.com/office/drawing/2014/main" id="{672C113B-3AD4-4AFB-AE6D-004A5F260808}"/>
              </a:ext>
            </a:extLst>
          </p:cNvPr>
          <p:cNvCxnSpPr>
            <a:cxnSpLocks/>
          </p:cNvCxnSpPr>
          <p:nvPr/>
        </p:nvCxnSpPr>
        <p:spPr>
          <a:xfrm flipV="1">
            <a:off x="6758561" y="1366249"/>
            <a:ext cx="0" cy="2218923"/>
          </a:xfrm>
          <a:prstGeom prst="straightConnector1">
            <a:avLst/>
          </a:prstGeom>
          <a:ln w="25400">
            <a:solidFill>
              <a:srgbClr val="0000FF"/>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1D121740-BE64-48E2-BB95-FCEBCEC22033}"/>
                  </a:ext>
                </a:extLst>
              </p:cNvPr>
              <p:cNvSpPr txBox="1"/>
              <p:nvPr/>
            </p:nvSpPr>
            <p:spPr>
              <a:xfrm>
                <a:off x="6542537" y="3602514"/>
                <a:ext cx="5040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solidFill>
                            <a:srgbClr val="0000FF"/>
                          </a:solidFill>
                          <a:latin typeface="Cambria Math" panose="02040503050406030204" pitchFamily="18" charset="0"/>
                          <a:ea typeface="Cambria Math" panose="02040503050406030204" pitchFamily="18" charset="0"/>
                        </a:rPr>
                        <m:t>8</m:t>
                      </m:r>
                      <m:r>
                        <a:rPr lang="en-US" sz="1100" b="0" i="1" smtClean="0">
                          <a:solidFill>
                            <a:srgbClr val="0000FF"/>
                          </a:solidFill>
                          <a:latin typeface="Cambria Math" panose="02040503050406030204" pitchFamily="18" charset="0"/>
                          <a:ea typeface="Cambria Math" panose="02040503050406030204" pitchFamily="18" charset="0"/>
                        </a:rPr>
                        <m:t>𝑚𝑚</m:t>
                      </m:r>
                    </m:oMath>
                  </m:oMathPara>
                </a14:m>
                <a:endParaRPr lang="en-GB" sz="1100" dirty="0">
                  <a:solidFill>
                    <a:srgbClr val="0000FF"/>
                  </a:solidFill>
                  <a:latin typeface="Comic Sans MS" panose="030F0702030302020204" pitchFamily="66" charset="0"/>
                </a:endParaRPr>
              </a:p>
            </p:txBody>
          </p:sp>
        </mc:Choice>
        <mc:Fallback xmlns="">
          <p:sp>
            <p:nvSpPr>
              <p:cNvPr id="43" name="テキスト ボックス 42">
                <a:extLst>
                  <a:ext uri="{FF2B5EF4-FFF2-40B4-BE49-F238E27FC236}">
                    <a16:creationId xmlns:a16="http://schemas.microsoft.com/office/drawing/2014/main" id="{1D121740-BE64-48E2-BB95-FCEBCEC22033}"/>
                  </a:ext>
                </a:extLst>
              </p:cNvPr>
              <p:cNvSpPr txBox="1">
                <a:spLocks noRot="1" noChangeAspect="1" noMove="1" noResize="1" noEditPoints="1" noAdjustHandles="1" noChangeArrowheads="1" noChangeShapeType="1" noTextEdit="1"/>
              </p:cNvSpPr>
              <p:nvPr/>
            </p:nvSpPr>
            <p:spPr>
              <a:xfrm>
                <a:off x="6542537" y="3602514"/>
                <a:ext cx="504056" cy="261610"/>
              </a:xfrm>
              <a:prstGeom prst="rect">
                <a:avLst/>
              </a:prstGeom>
              <a:blipFill>
                <a:blip r:embed="rId5"/>
                <a:stretch>
                  <a:fillRect/>
                </a:stretch>
              </a:blipFill>
            </p:spPr>
            <p:txBody>
              <a:bodyPr/>
              <a:lstStyle/>
              <a:p>
                <a:r>
                  <a:rPr lang="en-GB">
                    <a:noFill/>
                  </a:rPr>
                  <a:t> </a:t>
                </a:r>
              </a:p>
            </p:txBody>
          </p:sp>
        </mc:Fallback>
      </mc:AlternateContent>
      <p:sp>
        <p:nvSpPr>
          <p:cNvPr id="44" name="テキスト ボックス 43">
            <a:extLst>
              <a:ext uri="{FF2B5EF4-FFF2-40B4-BE49-F238E27FC236}">
                <a16:creationId xmlns:a16="http://schemas.microsoft.com/office/drawing/2014/main" id="{01B5A74A-1AA4-4EDA-8EE5-DDA03A3814C3}"/>
              </a:ext>
            </a:extLst>
          </p:cNvPr>
          <p:cNvSpPr txBox="1"/>
          <p:nvPr/>
        </p:nvSpPr>
        <p:spPr>
          <a:xfrm>
            <a:off x="6706338" y="3138030"/>
            <a:ext cx="720080"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0.5</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9FC9F3E-E7DB-4275-848C-F51A8521B467}"/>
                  </a:ext>
                </a:extLst>
              </p:cNvPr>
              <p:cNvSpPr txBox="1"/>
              <p:nvPr/>
            </p:nvSpPr>
            <p:spPr>
              <a:xfrm>
                <a:off x="4780230" y="4065006"/>
                <a:ext cx="3766242" cy="1077218"/>
              </a:xfrm>
              <a:prstGeom prst="rect">
                <a:avLst/>
              </a:prstGeom>
              <a:noFill/>
            </p:spPr>
            <p:txBody>
              <a:bodyPr wrap="square" rtlCol="0">
                <a:spAutoFit/>
              </a:bodyPr>
              <a:lstStyle/>
              <a:p>
                <a:pPr algn="ctr"/>
                <a:r>
                  <a:rPr lang="en-US" sz="1600" dirty="0">
                    <a:solidFill>
                      <a:srgbClr val="FF0000"/>
                    </a:solidFill>
                    <a:latin typeface="Comic Sans MS" panose="030F0702030302020204" pitchFamily="66" charset="0"/>
                  </a:rPr>
                  <a:t>Since the mean is 8mm, the area above and below this is 0.5</a:t>
                </a:r>
              </a:p>
              <a:p>
                <a:pPr algn="ctr"/>
                <a:endParaRPr lang="en-US" sz="1600" dirty="0">
                  <a:solidFill>
                    <a:srgbClr val="FF0000"/>
                  </a:solidFill>
                  <a:latin typeface="Comic Sans MS" panose="030F0702030302020204" pitchFamily="66" charset="0"/>
                </a:endParaRPr>
              </a:p>
              <a:p>
                <a:pPr algn="ctr"/>
                <a:r>
                  <a:rPr lang="en-US" sz="1600" dirty="0">
                    <a:solidFill>
                      <a:srgbClr val="FF0000"/>
                    </a:solidFill>
                    <a:latin typeface="Comic Sans MS" panose="030F0702030302020204" pitchFamily="66" charset="0"/>
                    <a:sym typeface="Wingdings" panose="05000000000000000000" pitchFamily="2" charset="2"/>
                  </a:rPr>
                  <a:t> So </a:t>
                </a:r>
                <a14:m>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𝑃</m:t>
                    </m:r>
                    <m:d>
                      <m:dPr>
                        <m:ctrlPr>
                          <a:rPr lang="en-US" sz="1600" b="0" i="1" smtClean="0">
                            <a:solidFill>
                              <a:srgbClr val="FF0000"/>
                            </a:solidFill>
                            <a:latin typeface="Cambria Math" panose="02040503050406030204" pitchFamily="18" charset="0"/>
                            <a:sym typeface="Wingdings" panose="05000000000000000000" pitchFamily="2" charset="2"/>
                          </a:rPr>
                        </m:ctrlPr>
                      </m:dPr>
                      <m:e>
                        <m:r>
                          <a:rPr lang="en-US" sz="1600" b="0" i="1" smtClean="0">
                            <a:solidFill>
                              <a:srgbClr val="FF0000"/>
                            </a:solidFill>
                            <a:latin typeface="Cambria Math" panose="02040503050406030204" pitchFamily="18" charset="0"/>
                            <a:sym typeface="Wingdings" panose="05000000000000000000" pitchFamily="2" charset="2"/>
                          </a:rPr>
                          <m:t>𝑋</m:t>
                        </m:r>
                        <m:r>
                          <a:rPr lang="en-US" sz="1600" b="0" i="1" smtClean="0">
                            <a:solidFill>
                              <a:srgbClr val="FF0000"/>
                            </a:solidFill>
                            <a:latin typeface="Cambria Math" panose="02040503050406030204" pitchFamily="18" charset="0"/>
                            <a:sym typeface="Wingdings" panose="05000000000000000000" pitchFamily="2" charset="2"/>
                          </a:rPr>
                          <m:t>&gt;8</m:t>
                        </m:r>
                      </m:e>
                    </m:d>
                    <m:r>
                      <a:rPr lang="en-US" sz="1600" b="0" i="1" smtClean="0">
                        <a:solidFill>
                          <a:srgbClr val="FF0000"/>
                        </a:solidFill>
                        <a:latin typeface="Cambria Math" panose="02040503050406030204" pitchFamily="18" charset="0"/>
                        <a:sym typeface="Wingdings" panose="05000000000000000000" pitchFamily="2" charset="2"/>
                      </a:rPr>
                      <m:t>=0.5</m:t>
                    </m:r>
                  </m:oMath>
                </a14:m>
                <a:endParaRPr lang="en-GB" sz="1600" dirty="0">
                  <a:solidFill>
                    <a:srgbClr val="FF0000"/>
                  </a:solidFill>
                  <a:latin typeface="Comic Sans MS" panose="030F0702030302020204" pitchFamily="66" charset="0"/>
                </a:endParaRPr>
              </a:p>
            </p:txBody>
          </p:sp>
        </mc:Choice>
        <mc:Fallback xmlns="">
          <p:sp>
            <p:nvSpPr>
              <p:cNvPr id="9" name="テキスト ボックス 8">
                <a:extLst>
                  <a:ext uri="{FF2B5EF4-FFF2-40B4-BE49-F238E27FC236}">
                    <a16:creationId xmlns:a16="http://schemas.microsoft.com/office/drawing/2014/main" id="{B9FC9F3E-E7DB-4275-848C-F51A8521B467}"/>
                  </a:ext>
                </a:extLst>
              </p:cNvPr>
              <p:cNvSpPr txBox="1">
                <a:spLocks noRot="1" noChangeAspect="1" noMove="1" noResize="1" noEditPoints="1" noAdjustHandles="1" noChangeArrowheads="1" noChangeShapeType="1" noTextEdit="1"/>
              </p:cNvSpPr>
              <p:nvPr/>
            </p:nvSpPr>
            <p:spPr>
              <a:xfrm>
                <a:off x="4780230" y="4065006"/>
                <a:ext cx="3766242" cy="1077218"/>
              </a:xfrm>
              <a:prstGeom prst="rect">
                <a:avLst/>
              </a:prstGeom>
              <a:blipFill>
                <a:blip r:embed="rId6"/>
                <a:stretch>
                  <a:fillRect t="-1130" b="-6780"/>
                </a:stretch>
              </a:blipFill>
            </p:spPr>
            <p:txBody>
              <a:bodyPr/>
              <a:lstStyle/>
              <a:p>
                <a:r>
                  <a:rPr lang="en-GB">
                    <a:noFill/>
                  </a:rPr>
                  <a:t> </a:t>
                </a:r>
              </a:p>
            </p:txBody>
          </p:sp>
        </mc:Fallback>
      </mc:AlternateContent>
      <p:sp>
        <p:nvSpPr>
          <p:cNvPr id="45" name="テキスト ボックス 44">
            <a:extLst>
              <a:ext uri="{FF2B5EF4-FFF2-40B4-BE49-F238E27FC236}">
                <a16:creationId xmlns:a16="http://schemas.microsoft.com/office/drawing/2014/main" id="{F4699F5F-685F-4A02-BA8B-60C2C55774EB}"/>
              </a:ext>
            </a:extLst>
          </p:cNvPr>
          <p:cNvSpPr txBox="1"/>
          <p:nvPr/>
        </p:nvSpPr>
        <p:spPr>
          <a:xfrm>
            <a:off x="6090703" y="3138030"/>
            <a:ext cx="720080" cy="430887"/>
          </a:xfrm>
          <a:prstGeom prst="rect">
            <a:avLst/>
          </a:prstGeom>
          <a:noFill/>
        </p:spPr>
        <p:txBody>
          <a:bodyPr wrap="square" rtlCol="0">
            <a:spAutoFit/>
          </a:bodyPr>
          <a:lstStyle/>
          <a:p>
            <a:pPr algn="ctr"/>
            <a:r>
              <a:rPr lang="en-US" sz="1100" dirty="0">
                <a:solidFill>
                  <a:srgbClr val="FF0000"/>
                </a:solidFill>
                <a:latin typeface="Comic Sans MS" panose="030F0702030302020204" pitchFamily="66" charset="0"/>
              </a:rPr>
              <a:t>Area = 0.5</a:t>
            </a:r>
            <a:endParaRPr lang="en-GB" sz="1100"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C69912C6-C93D-4120-81EB-CA2FD3D49C3F}"/>
                  </a:ext>
                </a:extLst>
              </p:cNvPr>
              <p:cNvSpPr txBox="1"/>
              <p:nvPr/>
            </p:nvSpPr>
            <p:spPr>
              <a:xfrm>
                <a:off x="2788468" y="3784348"/>
                <a:ext cx="67901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sym typeface="Wingdings" panose="05000000000000000000" pitchFamily="2" charset="2"/>
                        </a:rPr>
                        <m:t>=0.5</m:t>
                      </m:r>
                    </m:oMath>
                  </m:oMathPara>
                </a14:m>
                <a:endParaRPr lang="en-GB" sz="1600" dirty="0">
                  <a:solidFill>
                    <a:srgbClr val="FF0000"/>
                  </a:solidFill>
                  <a:latin typeface="Comic Sans MS" panose="030F0702030302020204" pitchFamily="66" charset="0"/>
                </a:endParaRPr>
              </a:p>
            </p:txBody>
          </p:sp>
        </mc:Choice>
        <mc:Fallback xmlns="">
          <p:sp>
            <p:nvSpPr>
              <p:cNvPr id="46" name="テキスト ボックス 45">
                <a:extLst>
                  <a:ext uri="{FF2B5EF4-FFF2-40B4-BE49-F238E27FC236}">
                    <a16:creationId xmlns:a16="http://schemas.microsoft.com/office/drawing/2014/main" id="{C69912C6-C93D-4120-81EB-CA2FD3D49C3F}"/>
                  </a:ext>
                </a:extLst>
              </p:cNvPr>
              <p:cNvSpPr txBox="1">
                <a:spLocks noRot="1" noChangeAspect="1" noMove="1" noResize="1" noEditPoints="1" noAdjustHandles="1" noChangeArrowheads="1" noChangeShapeType="1" noTextEdit="1"/>
              </p:cNvSpPr>
              <p:nvPr/>
            </p:nvSpPr>
            <p:spPr>
              <a:xfrm>
                <a:off x="2788468" y="3784348"/>
                <a:ext cx="679010" cy="338554"/>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922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2"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linds(horizontal)">
                                      <p:cBhvr>
                                        <p:cTn id="42" dur="500"/>
                                        <p:tgtEl>
                                          <p:spTgt spid="4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linds(horizontal)">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blinds(horizontal)">
                                      <p:cBhvr>
                                        <p:cTn id="50" dur="5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linds(horizontal)">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linds(horizontal)">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animEffect transition="in" filter="blinds(horizontal)">
                                      <p:cBhvr>
                                        <p:cTn id="65" dur="500"/>
                                        <p:tgtEl>
                                          <p:spTgt spid="9">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linds(horizontal)">
                                      <p:cBhvr>
                                        <p:cTn id="7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43" grpId="0"/>
      <p:bldP spid="44" grpId="0"/>
      <p:bldP spid="45" grpId="0"/>
      <p:bldP spid="46"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1080</TotalTime>
  <Words>12491</Words>
  <Application>Microsoft Office PowerPoint</Application>
  <PresentationFormat>画面に合わせる (4:3)</PresentationFormat>
  <Paragraphs>2117</Paragraphs>
  <Slides>86</Slides>
  <Notes>20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86</vt:i4>
      </vt:variant>
    </vt:vector>
  </HeadingPairs>
  <TitlesOfParts>
    <vt:vector size="98" baseType="lpstr">
      <vt:lpstr>Racing Sans One</vt:lpstr>
      <vt:lpstr>游ゴシック</vt:lpstr>
      <vt:lpstr>游ゴシック Light</vt:lpstr>
      <vt:lpstr>Arial</vt:lpstr>
      <vt:lpstr>Arial Black</vt:lpstr>
      <vt:lpstr>Calibri</vt:lpstr>
      <vt:lpstr>Calibri Light</vt:lpstr>
      <vt:lpstr>Cambria Math</vt:lpstr>
      <vt:lpstr>Comic Sans MS</vt:lpstr>
      <vt:lpstr>Microsoft Himalaya</vt:lpstr>
      <vt:lpstr>Wingdings</vt:lpstr>
      <vt:lpstr>Office テーマ</vt:lpstr>
      <vt:lpstr>PowerPoint プレゼンテーション</vt:lpstr>
      <vt:lpstr>Prior knowledge check</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PowerPoint プレゼンテーション</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lpstr>The normal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Mike Pye</dc:creator>
  <cp:lastModifiedBy>Mike Pye</cp:lastModifiedBy>
  <cp:revision>155</cp:revision>
  <dcterms:created xsi:type="dcterms:W3CDTF">2018-06-16T01:40:49Z</dcterms:created>
  <dcterms:modified xsi:type="dcterms:W3CDTF">2018-08-14T04:10:29Z</dcterms:modified>
</cp:coreProperties>
</file>