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E6E6E6"/>
    <a:srgbClr val="006600"/>
    <a:srgbClr val="FF6600"/>
    <a:srgbClr val="FFCC99"/>
    <a:srgbClr val="FF3300"/>
    <a:srgbClr val="CCCCFF"/>
    <a:srgbClr val="A500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1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16EC5-2A2D-4CA7-90FE-87358D7F7491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15B34-C665-41B6-BD3B-377D6A2B9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8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5B34-C665-41B6-BD3B-377D6A2B90C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15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5B34-C665-41B6-BD3B-377D6A2B90C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830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5B34-C665-41B6-BD3B-377D6A2B90C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45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5B34-C665-41B6-BD3B-377D6A2B90C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602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5B34-C665-41B6-BD3B-377D6A2B90C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507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5B34-C665-41B6-BD3B-377D6A2B90C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728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5B34-C665-41B6-BD3B-377D6A2B90C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202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5B34-C665-41B6-BD3B-377D6A2B90C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231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5B34-C665-41B6-BD3B-377D6A2B90C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758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5B34-C665-41B6-BD3B-377D6A2B90C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444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5B34-C665-41B6-BD3B-377D6A2B90C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689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5B34-C665-41B6-BD3B-377D6A2B90C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25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95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13" Type="http://schemas.openxmlformats.org/officeDocument/2006/relationships/image" Target="../media/image218.png"/><Relationship Id="rId3" Type="http://schemas.openxmlformats.org/officeDocument/2006/relationships/image" Target="../media/image213.png"/><Relationship Id="rId7" Type="http://schemas.openxmlformats.org/officeDocument/2006/relationships/image" Target="../media/image4.png"/><Relationship Id="rId12" Type="http://schemas.openxmlformats.org/officeDocument/2006/relationships/image" Target="../media/image2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11" Type="http://schemas.openxmlformats.org/officeDocument/2006/relationships/image" Target="../media/image216.png"/><Relationship Id="rId5" Type="http://schemas.openxmlformats.org/officeDocument/2006/relationships/image" Target="../media/image190.png"/><Relationship Id="rId15" Type="http://schemas.openxmlformats.org/officeDocument/2006/relationships/image" Target="../media/image220.png"/><Relationship Id="rId10" Type="http://schemas.openxmlformats.org/officeDocument/2006/relationships/image" Target="../media/image215.png"/><Relationship Id="rId4" Type="http://schemas.openxmlformats.org/officeDocument/2006/relationships/image" Target="../media/image189.png"/><Relationship Id="rId9" Type="http://schemas.openxmlformats.org/officeDocument/2006/relationships/image" Target="../media/image200.png"/><Relationship Id="rId14" Type="http://schemas.openxmlformats.org/officeDocument/2006/relationships/image" Target="../media/image2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3.png"/><Relationship Id="rId7" Type="http://schemas.openxmlformats.org/officeDocument/2006/relationships/image" Target="../media/image22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4" Type="http://schemas.openxmlformats.org/officeDocument/2006/relationships/image" Target="../media/image5.png"/><Relationship Id="rId9" Type="http://schemas.openxmlformats.org/officeDocument/2006/relationships/image" Target="../media/image19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13" Type="http://schemas.openxmlformats.org/officeDocument/2006/relationships/image" Target="../media/image230.png"/><Relationship Id="rId3" Type="http://schemas.openxmlformats.org/officeDocument/2006/relationships/image" Target="../media/image222.png"/><Relationship Id="rId7" Type="http://schemas.openxmlformats.org/officeDocument/2006/relationships/image" Target="../media/image224.png"/><Relationship Id="rId12" Type="http://schemas.openxmlformats.org/officeDocument/2006/relationships/image" Target="../media/image2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3.png"/><Relationship Id="rId11" Type="http://schemas.openxmlformats.org/officeDocument/2006/relationships/image" Target="../media/image228.png"/><Relationship Id="rId5" Type="http://schemas.openxmlformats.org/officeDocument/2006/relationships/image" Target="../media/image190.png"/><Relationship Id="rId10" Type="http://schemas.openxmlformats.org/officeDocument/2006/relationships/image" Target="../media/image227.png"/><Relationship Id="rId4" Type="http://schemas.openxmlformats.org/officeDocument/2006/relationships/image" Target="../media/image189.png"/><Relationship Id="rId9" Type="http://schemas.openxmlformats.org/officeDocument/2006/relationships/image" Target="../media/image226.png"/><Relationship Id="rId14" Type="http://schemas.openxmlformats.org/officeDocument/2006/relationships/image" Target="../media/image2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3" Type="http://schemas.openxmlformats.org/officeDocument/2006/relationships/image" Target="../media/image189.png"/><Relationship Id="rId7" Type="http://schemas.openxmlformats.org/officeDocument/2006/relationships/image" Target="../media/image232.png"/><Relationship Id="rId12" Type="http://schemas.openxmlformats.org/officeDocument/2006/relationships/image" Target="../media/image2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11" Type="http://schemas.openxmlformats.org/officeDocument/2006/relationships/image" Target="../media/image236.png"/><Relationship Id="rId5" Type="http://schemas.openxmlformats.org/officeDocument/2006/relationships/image" Target="../media/image230.png"/><Relationship Id="rId10" Type="http://schemas.openxmlformats.org/officeDocument/2006/relationships/image" Target="../media/image235.png"/><Relationship Id="rId4" Type="http://schemas.openxmlformats.org/officeDocument/2006/relationships/image" Target="../media/image190.png"/><Relationship Id="rId9" Type="http://schemas.openxmlformats.org/officeDocument/2006/relationships/image" Target="../media/image2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13" Type="http://schemas.openxmlformats.org/officeDocument/2006/relationships/image" Target="../media/image244.png"/><Relationship Id="rId3" Type="http://schemas.openxmlformats.org/officeDocument/2006/relationships/image" Target="../media/image238.png"/><Relationship Id="rId7" Type="http://schemas.openxmlformats.org/officeDocument/2006/relationships/image" Target="../media/image231.png"/><Relationship Id="rId12" Type="http://schemas.openxmlformats.org/officeDocument/2006/relationships/image" Target="../media/image24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42.png"/><Relationship Id="rId5" Type="http://schemas.openxmlformats.org/officeDocument/2006/relationships/image" Target="../media/image190.png"/><Relationship Id="rId15" Type="http://schemas.openxmlformats.org/officeDocument/2006/relationships/image" Target="../media/image246.png"/><Relationship Id="rId10" Type="http://schemas.openxmlformats.org/officeDocument/2006/relationships/image" Target="../media/image241.png"/><Relationship Id="rId4" Type="http://schemas.openxmlformats.org/officeDocument/2006/relationships/image" Target="../media/image189.png"/><Relationship Id="rId9" Type="http://schemas.openxmlformats.org/officeDocument/2006/relationships/image" Target="../media/image240.png"/><Relationship Id="rId14" Type="http://schemas.openxmlformats.org/officeDocument/2006/relationships/image" Target="../media/image2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13" Type="http://schemas.openxmlformats.org/officeDocument/2006/relationships/image" Target="../media/image249.png"/><Relationship Id="rId18" Type="http://schemas.openxmlformats.org/officeDocument/2006/relationships/image" Target="../media/image253.png"/><Relationship Id="rId3" Type="http://schemas.openxmlformats.org/officeDocument/2006/relationships/image" Target="../media/image238.png"/><Relationship Id="rId7" Type="http://schemas.openxmlformats.org/officeDocument/2006/relationships/image" Target="../media/image231.png"/><Relationship Id="rId12" Type="http://schemas.openxmlformats.org/officeDocument/2006/relationships/image" Target="../media/image248.png"/><Relationship Id="rId17" Type="http://schemas.openxmlformats.org/officeDocument/2006/relationships/image" Target="../media/image25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51.png"/><Relationship Id="rId20" Type="http://schemas.openxmlformats.org/officeDocument/2006/relationships/image" Target="../media/image2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42.png"/><Relationship Id="rId5" Type="http://schemas.openxmlformats.org/officeDocument/2006/relationships/image" Target="../media/image190.png"/><Relationship Id="rId15" Type="http://schemas.openxmlformats.org/officeDocument/2006/relationships/image" Target="../media/image250.png"/><Relationship Id="rId10" Type="http://schemas.openxmlformats.org/officeDocument/2006/relationships/image" Target="../media/image241.png"/><Relationship Id="rId19" Type="http://schemas.openxmlformats.org/officeDocument/2006/relationships/image" Target="../media/image254.png"/><Relationship Id="rId4" Type="http://schemas.openxmlformats.org/officeDocument/2006/relationships/image" Target="../media/image189.png"/><Relationship Id="rId9" Type="http://schemas.openxmlformats.org/officeDocument/2006/relationships/image" Target="../media/image240.png"/><Relationship Id="rId14" Type="http://schemas.openxmlformats.org/officeDocument/2006/relationships/image" Target="../media/image2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13" Type="http://schemas.openxmlformats.org/officeDocument/2006/relationships/image" Target="../media/image255.png"/><Relationship Id="rId3" Type="http://schemas.openxmlformats.org/officeDocument/2006/relationships/image" Target="../media/image238.png"/><Relationship Id="rId7" Type="http://schemas.openxmlformats.org/officeDocument/2006/relationships/image" Target="../media/image231.png"/><Relationship Id="rId12" Type="http://schemas.openxmlformats.org/officeDocument/2006/relationships/image" Target="../media/image247.png"/><Relationship Id="rId17" Type="http://schemas.openxmlformats.org/officeDocument/2006/relationships/image" Target="../media/image25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42.png"/><Relationship Id="rId5" Type="http://schemas.openxmlformats.org/officeDocument/2006/relationships/image" Target="../media/image190.png"/><Relationship Id="rId15" Type="http://schemas.openxmlformats.org/officeDocument/2006/relationships/image" Target="../media/image257.png"/><Relationship Id="rId10" Type="http://schemas.openxmlformats.org/officeDocument/2006/relationships/image" Target="../media/image241.png"/><Relationship Id="rId4" Type="http://schemas.openxmlformats.org/officeDocument/2006/relationships/image" Target="../media/image189.png"/><Relationship Id="rId9" Type="http://schemas.openxmlformats.org/officeDocument/2006/relationships/image" Target="../media/image240.png"/><Relationship Id="rId14" Type="http://schemas.openxmlformats.org/officeDocument/2006/relationships/image" Target="../media/image2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830.png"/><Relationship Id="rId7" Type="http://schemas.openxmlformats.org/officeDocument/2006/relationships/image" Target="../media/image187.png"/><Relationship Id="rId2" Type="http://schemas.openxmlformats.org/officeDocument/2006/relationships/image" Target="../media/image1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10" Type="http://schemas.openxmlformats.org/officeDocument/2006/relationships/image" Target="../media/image190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9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5" Type="http://schemas.openxmlformats.org/officeDocument/2006/relationships/image" Target="../media/image190.png"/><Relationship Id="rId4" Type="http://schemas.openxmlformats.org/officeDocument/2006/relationships/image" Target="../media/image189.png"/><Relationship Id="rId9" Type="http://schemas.openxmlformats.org/officeDocument/2006/relationships/image" Target="../media/image19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3" Type="http://schemas.openxmlformats.org/officeDocument/2006/relationships/image" Target="../media/image196.png"/><Relationship Id="rId7" Type="http://schemas.openxmlformats.org/officeDocument/2006/relationships/image" Target="../media/image19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11" Type="http://schemas.openxmlformats.org/officeDocument/2006/relationships/image" Target="../media/image201.png"/><Relationship Id="rId5" Type="http://schemas.openxmlformats.org/officeDocument/2006/relationships/image" Target="../media/image190.png"/><Relationship Id="rId10" Type="http://schemas.openxmlformats.org/officeDocument/2006/relationships/image" Target="../media/image200.png"/><Relationship Id="rId4" Type="http://schemas.openxmlformats.org/officeDocument/2006/relationships/image" Target="../media/image189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9.png"/><Relationship Id="rId7" Type="http://schemas.openxmlformats.org/officeDocument/2006/relationships/image" Target="../media/image20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5" Type="http://schemas.openxmlformats.org/officeDocument/2006/relationships/image" Target="../media/image4.png"/><Relationship Id="rId10" Type="http://schemas.openxmlformats.org/officeDocument/2006/relationships/image" Target="../media/image195.png"/><Relationship Id="rId4" Type="http://schemas.openxmlformats.org/officeDocument/2006/relationships/image" Target="../media/image190.png"/><Relationship Id="rId9" Type="http://schemas.openxmlformats.org/officeDocument/2006/relationships/image" Target="../media/image20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04.png"/><Relationship Id="rId7" Type="http://schemas.openxmlformats.org/officeDocument/2006/relationships/image" Target="../media/image19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5" Type="http://schemas.openxmlformats.org/officeDocument/2006/relationships/image" Target="../media/image190.png"/><Relationship Id="rId10" Type="http://schemas.openxmlformats.org/officeDocument/2006/relationships/image" Target="../media/image206.png"/><Relationship Id="rId4" Type="http://schemas.openxmlformats.org/officeDocument/2006/relationships/image" Target="../media/image189.png"/><Relationship Id="rId9" Type="http://schemas.openxmlformats.org/officeDocument/2006/relationships/image" Target="../media/image20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07.png"/><Relationship Id="rId7" Type="http://schemas.openxmlformats.org/officeDocument/2006/relationships/image" Target="../media/image20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5" Type="http://schemas.openxmlformats.org/officeDocument/2006/relationships/image" Target="../media/image190.png"/><Relationship Id="rId10" Type="http://schemas.openxmlformats.org/officeDocument/2006/relationships/image" Target="../media/image212.png"/><Relationship Id="rId4" Type="http://schemas.openxmlformats.org/officeDocument/2006/relationships/image" Target="../media/image189.png"/><Relationship Id="rId9" Type="http://schemas.openxmlformats.org/officeDocument/2006/relationships/image" Target="../media/image2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9E49D45-5CE5-48F9-887D-8DD1819E011A}"/>
              </a:ext>
            </a:extLst>
          </p:cNvPr>
          <p:cNvSpPr/>
          <p:nvPr/>
        </p:nvSpPr>
        <p:spPr>
          <a:xfrm>
            <a:off x="1940966" y="2230495"/>
            <a:ext cx="5191165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14H</a:t>
            </a:r>
            <a:endParaRPr lang="ja-JP" altLang="en-US" sz="8000" b="1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67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Logarithms can be used to manage and explore non-linear trends in data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data shows the rank (by size) and population of some UK cities.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relationship between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can be modelled by the formula: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𝑅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are constants.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c) Use your graph to estimate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to two significant figures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3"/>
                <a:stretch>
                  <a:fillRect t="-766" r="-13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blipFill>
                <a:blip r:embed="rId4"/>
                <a:stretch>
                  <a:fillRect l="-487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𝑛𝑙𝑜𝑔𝑥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blipFill>
                <a:blip r:embed="rId5"/>
                <a:stretch>
                  <a:fillRect l="-2743" r="-1995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7"/>
              <p:cNvSpPr txBox="1">
                <a:spLocks noChangeArrowheads="1"/>
              </p:cNvSpPr>
              <p:nvPr/>
            </p:nvSpPr>
            <p:spPr bwMode="auto">
              <a:xfrm>
                <a:off x="264942" y="4666439"/>
                <a:ext cx="3314281" cy="16389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285750" indent="-285750" algn="ctr" eaLnBrk="1" hangingPunct="1">
                  <a:spcBef>
                    <a:spcPct val="50000"/>
                  </a:spcBef>
                  <a:buFont typeface="Wingdings" panose="05000000000000000000" pitchFamily="2" charset="2"/>
                  <a:buChar char="à"/>
                </a:pPr>
                <a:r>
                  <a:rPr lang="en-GB" alt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𝑙𝑜𝑔𝑎</m:t>
                    </m:r>
                  </m:oMath>
                </a14:m>
                <a:r>
                  <a:rPr lang="en-GB" alt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 is the constant from the linear graph</a:t>
                </a:r>
              </a:p>
              <a:p>
                <a:pPr marL="285750" indent="-285750" algn="ctr" eaLnBrk="1" hangingPunct="1">
                  <a:spcBef>
                    <a:spcPct val="50000"/>
                  </a:spcBef>
                  <a:buFont typeface="Wingdings" panose="05000000000000000000" pitchFamily="2" charset="2"/>
                  <a:buChar char="à"/>
                </a:pPr>
                <a:endParaRPr lang="en-GB" altLang="en-US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 eaLnBrk="1" hangingPunct="1">
                  <a:spcBef>
                    <a:spcPct val="50000"/>
                  </a:spcBef>
                  <a:buFont typeface="Wingdings" panose="05000000000000000000" pitchFamily="2" charset="2"/>
                  <a:buChar char="à"/>
                </a:pPr>
                <a:endParaRPr lang="en-US" altLang="en-US" sz="3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 eaLnBrk="1" hangingPunct="1">
                  <a:spcBef>
                    <a:spcPct val="50000"/>
                  </a:spcBef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 is the gradient from the linear graph</a:t>
                </a:r>
                <a:endParaRPr lang="en-GB" altLang="en-US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4942" y="4666439"/>
                <a:ext cx="3314281" cy="1638910"/>
              </a:xfrm>
              <a:prstGeom prst="rect">
                <a:avLst/>
              </a:prstGeom>
              <a:blipFill>
                <a:blip r:embed="rId6"/>
                <a:stretch>
                  <a:fillRect t="-743" r="-1103" b="-40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28399" t="28037" r="36497" b="4023"/>
          <a:stretch/>
        </p:blipFill>
        <p:spPr>
          <a:xfrm>
            <a:off x="4382648" y="1314993"/>
            <a:ext cx="4132702" cy="44991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46407" y="1184731"/>
                <a:ext cx="4552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𝒍𝒐𝒈𝑷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407" y="1184731"/>
                <a:ext cx="455253" cy="215444"/>
              </a:xfrm>
              <a:prstGeom prst="rect">
                <a:avLst/>
              </a:prstGeom>
              <a:blipFill>
                <a:blip r:embed="rId8"/>
                <a:stretch>
                  <a:fillRect l="-12000" r="-14667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356014" y="5645595"/>
                <a:ext cx="4568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𝒍𝒐𝒈𝑹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014" y="5645595"/>
                <a:ext cx="456856" cy="215444"/>
              </a:xfrm>
              <a:prstGeom prst="rect">
                <a:avLst/>
              </a:prstGeom>
              <a:blipFill>
                <a:blip r:embed="rId9"/>
                <a:stretch>
                  <a:fillRect l="-13333" r="-13333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4678887" y="2333105"/>
            <a:ext cx="3820679" cy="34913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69326" y="4894218"/>
                <a:ext cx="11447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𝒍𝒐𝒈𝒂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326" y="4894218"/>
                <a:ext cx="1144737" cy="307777"/>
              </a:xfrm>
              <a:prstGeom prst="rect">
                <a:avLst/>
              </a:prstGeom>
              <a:blipFill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799806" y="6213567"/>
                <a:ext cx="10982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𝟔𝟕</m:t>
                      </m:r>
                    </m:oMath>
                  </m:oMathPara>
                </a14:m>
                <a:endParaRPr lang="en-GB" sz="1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806" y="6213567"/>
                <a:ext cx="1098249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052354" y="5421085"/>
                <a:ext cx="14568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𝟔𝟎𝟎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</m:oMath>
                  </m:oMathPara>
                </a14:m>
                <a:endParaRPr lang="en-GB" sz="1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354" y="5421085"/>
                <a:ext cx="1456809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72296" y="6069875"/>
                <a:ext cx="9121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296" y="6069875"/>
                <a:ext cx="912109" cy="276999"/>
              </a:xfrm>
              <a:prstGeom prst="rect">
                <a:avLst/>
              </a:prstGeom>
              <a:blipFill>
                <a:blip r:embed="rId13"/>
                <a:stretch>
                  <a:fillRect l="-6040" r="-67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57702" y="6074229"/>
                <a:ext cx="20144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=1600000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−0.67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702" y="6074229"/>
                <a:ext cx="2014462" cy="276999"/>
              </a:xfrm>
              <a:prstGeom prst="rect">
                <a:avLst/>
              </a:prstGeom>
              <a:blipFill>
                <a:blip r:embed="rId14"/>
                <a:stretch>
                  <a:fillRect l="-2115" t="-4348" r="-90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5773782" y="6226628"/>
            <a:ext cx="82731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64972" y="5151120"/>
                <a:ext cx="977960" cy="312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1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972" y="5151120"/>
                <a:ext cx="977960" cy="3125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85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6" grpId="0"/>
      <p:bldP spid="8" grpId="0"/>
      <p:bldP spid="27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28154" t="18696" r="19287" b="3391"/>
          <a:stretch/>
        </p:blipFill>
        <p:spPr>
          <a:xfrm>
            <a:off x="90703" y="2403328"/>
            <a:ext cx="3932658" cy="32791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8961" t="19307" r="6688" b="3087"/>
          <a:stretch/>
        </p:blipFill>
        <p:spPr>
          <a:xfrm>
            <a:off x="4702630" y="2403567"/>
            <a:ext cx="4310741" cy="328313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Logarithms can be used to manage and explore non-linear trends in data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blipFill>
                <a:blip r:embed="rId5"/>
                <a:stretch>
                  <a:fillRect l="-487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𝑛𝑙𝑜𝑔𝑥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blipFill>
                <a:blip r:embed="rId6"/>
                <a:stretch>
                  <a:fillRect l="-2743" r="-1995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91347" y="2007325"/>
                <a:ext cx="20144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=1600000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−0.67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347" y="2007325"/>
                <a:ext cx="2014462" cy="276999"/>
              </a:xfrm>
              <a:prstGeom prst="rect">
                <a:avLst/>
              </a:prstGeom>
              <a:blipFill>
                <a:blip r:embed="rId7"/>
                <a:stretch>
                  <a:fillRect l="-2115" t="-4348" r="-90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83887" y="5627821"/>
                <a:ext cx="1651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887" y="5627821"/>
                <a:ext cx="165110" cy="215444"/>
              </a:xfrm>
              <a:prstGeom prst="rect">
                <a:avLst/>
              </a:prstGeom>
              <a:blipFill>
                <a:blip r:embed="rId8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5712" y="2188966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12" y="2188966"/>
                <a:ext cx="163506" cy="215444"/>
              </a:xfrm>
              <a:prstGeom prst="rect">
                <a:avLst/>
              </a:prstGeom>
              <a:blipFill>
                <a:blip r:embed="rId9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978890" y="5632176"/>
                <a:ext cx="1651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890" y="5632176"/>
                <a:ext cx="165110" cy="215444"/>
              </a:xfrm>
              <a:prstGeom prst="rect">
                <a:avLst/>
              </a:prstGeom>
              <a:blipFill>
                <a:blip r:embed="rId8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36901" y="2158486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901" y="2158486"/>
                <a:ext cx="163506" cy="215444"/>
              </a:xfrm>
              <a:prstGeom prst="rect">
                <a:avLst/>
              </a:prstGeom>
              <a:blipFill>
                <a:blip r:embed="rId9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314994" y="5852160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Original data</a:t>
            </a:r>
            <a:endParaRPr lang="en-GB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43600" y="5847804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C0000"/>
                </a:solidFill>
                <a:latin typeface="Comic Sans MS" panose="030F0702030302020204" pitchFamily="66" charset="0"/>
              </a:rPr>
              <a:t>Calculated graph</a:t>
            </a:r>
            <a:endParaRPr lang="en-GB" b="1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Logarithms can be used to manage and explore non-linear trends in data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There is a second situation that you may need to deal with, which is slightly different…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In this case, the variable x is in the power, rather than being raised to a power…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3"/>
                <a:stretch>
                  <a:fillRect t="-766" r="-15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blipFill>
                <a:blip r:embed="rId4"/>
                <a:stretch>
                  <a:fillRect l="-487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𝑛𝑙𝑜𝑔𝑥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blipFill>
                <a:blip r:embed="rId5"/>
                <a:stretch>
                  <a:fillRect l="-2743" r="-1995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98570" y="1767839"/>
                <a:ext cx="9698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570" y="1767839"/>
                <a:ext cx="969817" cy="307777"/>
              </a:xfrm>
              <a:prstGeom prst="rect">
                <a:avLst/>
              </a:prstGeom>
              <a:blipFill>
                <a:blip r:embed="rId6"/>
                <a:stretch>
                  <a:fillRect l="-5660" b="-2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28456" y="2346958"/>
                <a:ext cx="172438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6" y="2346958"/>
                <a:ext cx="1724383" cy="307777"/>
              </a:xfrm>
              <a:prstGeom prst="rect">
                <a:avLst/>
              </a:prstGeom>
              <a:blipFill>
                <a:blip r:embed="rId7"/>
                <a:stretch>
                  <a:fillRect l="-4594" b="-3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24101" y="2952204"/>
                <a:ext cx="24121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101" y="2952204"/>
                <a:ext cx="2412134" cy="307777"/>
              </a:xfrm>
              <a:prstGeom prst="rect">
                <a:avLst/>
              </a:prstGeom>
              <a:blipFill>
                <a:blip r:embed="rId8"/>
                <a:stretch>
                  <a:fillRect l="-303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28456" y="3496490"/>
                <a:ext cx="24015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𝑥𝑙𝑜𝑔𝑏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6" y="3496490"/>
                <a:ext cx="2401555" cy="307777"/>
              </a:xfrm>
              <a:prstGeom prst="rect">
                <a:avLst/>
              </a:prstGeom>
              <a:blipFill>
                <a:blip r:embed="rId9"/>
                <a:stretch>
                  <a:fillRect l="-3553" r="-2030" b="-3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07279" y="4101736"/>
                <a:ext cx="13331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279" y="4101736"/>
                <a:ext cx="1333122" cy="307777"/>
              </a:xfrm>
              <a:prstGeom prst="rect">
                <a:avLst/>
              </a:prstGeom>
              <a:blipFill>
                <a:blip r:embed="rId10"/>
                <a:stretch>
                  <a:fillRect l="-4110" r="-913" b="-2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5"/>
          <p:cNvSpPr>
            <a:spLocks/>
          </p:cNvSpPr>
          <p:nvPr/>
        </p:nvSpPr>
        <p:spPr bwMode="auto">
          <a:xfrm>
            <a:off x="6335484" y="1998618"/>
            <a:ext cx="113213" cy="507275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437809" y="2100945"/>
            <a:ext cx="21749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Take logs of both sides</a:t>
            </a:r>
          </a:p>
        </p:txBody>
      </p:sp>
      <p:sp>
        <p:nvSpPr>
          <p:cNvPr id="14" name="Arc 5"/>
          <p:cNvSpPr>
            <a:spLocks/>
          </p:cNvSpPr>
          <p:nvPr/>
        </p:nvSpPr>
        <p:spPr bwMode="auto">
          <a:xfrm>
            <a:off x="6958147" y="2612572"/>
            <a:ext cx="113213" cy="507275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Arc 5"/>
          <p:cNvSpPr>
            <a:spLocks/>
          </p:cNvSpPr>
          <p:nvPr/>
        </p:nvSpPr>
        <p:spPr bwMode="auto">
          <a:xfrm>
            <a:off x="7067004" y="3130732"/>
            <a:ext cx="113213" cy="507275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Arc 5"/>
          <p:cNvSpPr>
            <a:spLocks/>
          </p:cNvSpPr>
          <p:nvPr/>
        </p:nvSpPr>
        <p:spPr bwMode="auto">
          <a:xfrm>
            <a:off x="6940730" y="3701143"/>
            <a:ext cx="113213" cy="583474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999513" y="2584270"/>
            <a:ext cx="18658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Separate using the addition law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117079" y="3198224"/>
            <a:ext cx="18658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Use the power law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955969" y="3629298"/>
            <a:ext cx="21880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We can compare this with the straight line form…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85508" y="4153989"/>
            <a:ext cx="252549" cy="25254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541520" y="3487783"/>
            <a:ext cx="579120" cy="33528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200502" y="3483429"/>
            <a:ext cx="714103" cy="33528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5377542" y="3479075"/>
            <a:ext cx="605247" cy="33528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043747" y="4145280"/>
            <a:ext cx="217715" cy="26125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373189" y="4149635"/>
            <a:ext cx="452846" cy="26125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422469" y="4032068"/>
                <a:ext cx="13861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The ‘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’ term is variable</a:t>
                </a:r>
                <a:endParaRPr lang="en-GB" sz="16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469" y="4032068"/>
                <a:ext cx="1386184" cy="584775"/>
              </a:xfrm>
              <a:prstGeom prst="rect">
                <a:avLst/>
              </a:prstGeom>
              <a:blipFill>
                <a:blip r:embed="rId11"/>
                <a:stretch>
                  <a:fillRect t="-2083" r="-4386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97978" y="4698275"/>
                <a:ext cx="217278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We then have a constant multiplied by a variable</a:t>
                </a:r>
              </a:p>
              <a:p>
                <a:pPr algn="ctr"/>
                <a:r>
                  <a:rPr lang="en-US" sz="16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 would be the constant)</a:t>
                </a:r>
                <a:endParaRPr lang="en-GB" sz="1600" dirty="0">
                  <a:solidFill>
                    <a:srgbClr val="FF66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978" y="4698275"/>
                <a:ext cx="2172788" cy="1323439"/>
              </a:xfrm>
              <a:prstGeom prst="rect">
                <a:avLst/>
              </a:prstGeom>
              <a:blipFill>
                <a:blip r:embed="rId12"/>
                <a:stretch>
                  <a:fillRect t="-922" b="-55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522719" y="4427007"/>
            <a:ext cx="1541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ic Sans MS" panose="030F0702030302020204" pitchFamily="66" charset="0"/>
              </a:rPr>
              <a:t>We then have a constant</a:t>
            </a:r>
            <a:endParaRPr lang="en-GB" sz="16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56216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216" y="0"/>
                <a:ext cx="969817" cy="307777"/>
              </a:xfrm>
              <a:prstGeom prst="rect">
                <a:avLst/>
              </a:prstGeom>
              <a:blipFill>
                <a:blip r:embed="rId13"/>
                <a:stretch>
                  <a:fillRect l="-426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42445" y="0"/>
                <a:ext cx="2401555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𝑥𝑙𝑜𝑔𝑏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445" y="0"/>
                <a:ext cx="2401555" cy="307777"/>
              </a:xfrm>
              <a:prstGeom prst="rect">
                <a:avLst/>
              </a:prstGeom>
              <a:blipFill>
                <a:blip r:embed="rId14"/>
                <a:stretch>
                  <a:fillRect l="-2757" r="-1253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971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27" grpId="1"/>
      <p:bldP spid="28" grpId="0"/>
      <p:bldP spid="28" grpId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Logarithms can be used to manage and explore non-linear trends in data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mic Sans MS" panose="030F0702030302020204" pitchFamily="66" charset="0"/>
              </a:rPr>
              <a:t>Note that the axes we use for these will be different to the previous example…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blipFill>
                <a:blip r:embed="rId3"/>
                <a:stretch>
                  <a:fillRect l="-487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𝑛𝑙𝑜𝑔𝑥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blipFill>
                <a:blip r:embed="rId4"/>
                <a:stretch>
                  <a:fillRect l="-2743" r="-1995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56216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216" y="0"/>
                <a:ext cx="969817" cy="307777"/>
              </a:xfrm>
              <a:prstGeom prst="rect">
                <a:avLst/>
              </a:prstGeom>
              <a:blipFill>
                <a:blip r:embed="rId5"/>
                <a:stretch>
                  <a:fillRect l="-426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42445" y="0"/>
                <a:ext cx="2401555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𝑥𝑙𝑜𝑔𝑏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445" y="0"/>
                <a:ext cx="2401555" cy="307777"/>
              </a:xfrm>
              <a:prstGeom prst="rect">
                <a:avLst/>
              </a:prstGeom>
              <a:blipFill>
                <a:blip r:embed="rId6"/>
                <a:stretch>
                  <a:fillRect l="-2757" r="-1253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90077" y="2949458"/>
                <a:ext cx="969817" cy="307777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077" y="2949458"/>
                <a:ext cx="969817" cy="307777"/>
              </a:xfrm>
              <a:prstGeom prst="rect">
                <a:avLst/>
              </a:prstGeom>
              <a:blipFill>
                <a:blip r:embed="rId7"/>
                <a:stretch>
                  <a:fillRect l="-6250" b="-26000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271620" y="3654852"/>
                <a:ext cx="2413289" cy="307777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𝑛𝑙𝑜𝑔𝑥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620" y="3654852"/>
                <a:ext cx="2413289" cy="307777"/>
              </a:xfrm>
              <a:prstGeom prst="rect">
                <a:avLst/>
              </a:prstGeom>
              <a:blipFill>
                <a:blip r:embed="rId8"/>
                <a:stretch>
                  <a:fillRect l="-3291" r="-3038" b="-34000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122294" y="2975584"/>
                <a:ext cx="969817" cy="307777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294" y="2975584"/>
                <a:ext cx="969817" cy="307777"/>
              </a:xfrm>
              <a:prstGeom prst="rect">
                <a:avLst/>
              </a:prstGeom>
              <a:blipFill>
                <a:blip r:embed="rId9"/>
                <a:stretch>
                  <a:fillRect l="-5660" b="-23529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362306" y="3663561"/>
                <a:ext cx="2401555" cy="307777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𝑥𝑙𝑜𝑔𝑏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306" y="3663561"/>
                <a:ext cx="2401555" cy="307777"/>
              </a:xfrm>
              <a:prstGeom prst="rect">
                <a:avLst/>
              </a:prstGeom>
              <a:blipFill>
                <a:blip r:embed="rId10"/>
                <a:stretch>
                  <a:fillRect l="-3553" r="-2030" b="-34000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280329" y="3615664"/>
            <a:ext cx="574766" cy="365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3126546" y="3611310"/>
            <a:ext cx="583475" cy="365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5377712" y="3628727"/>
            <a:ext cx="574766" cy="36576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032342" y="3624374"/>
            <a:ext cx="213360" cy="36576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32008" y="4323256"/>
                <a:ext cx="27853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 this example, to get a linear relationship we plot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𝑙𝑜𝑔𝑦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against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𝑙𝑜𝑔𝑥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08" y="4323256"/>
                <a:ext cx="2785390" cy="830997"/>
              </a:xfrm>
              <a:prstGeom prst="rect">
                <a:avLst/>
              </a:prstGeom>
              <a:blipFill>
                <a:blip r:embed="rId11"/>
                <a:stretch>
                  <a:fillRect t="-1460" r="-656" b="-8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126094" y="4333613"/>
                <a:ext cx="27853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In this example, to get a linear relationship we plot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𝑙𝑜𝑔𝑦</m:t>
                    </m:r>
                  </m:oMath>
                </a14:m>
                <a:r>
                  <a:rPr lang="en-GB" sz="16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against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6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094" y="4333613"/>
                <a:ext cx="2785390" cy="830997"/>
              </a:xfrm>
              <a:prstGeom prst="rect">
                <a:avLst/>
              </a:prstGeom>
              <a:blipFill>
                <a:blip r:embed="rId12"/>
                <a:stretch>
                  <a:fillRect t="-1471" r="-438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929644" y="5379866"/>
            <a:ext cx="7237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Ensure you check what form the equation is, as this will affect what you plot on the x-axis…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1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5" grpId="0" animBg="1"/>
      <p:bldP spid="5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6" grpId="0"/>
      <p:bldP spid="42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Logarithms can be used to manage and explore non-linear trends in data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graph shown represents the growth of a population of bacteria,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over a period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hours. The graph has a gradient of 0.6 and meets the vertical axis at (0,2) as shown.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scientist suggests that this growth can be modelled by the equation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where a and b are constants to be found.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Write down an equation for the line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Using your answer to part a or otherwise, find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giving them to 3sf where necessary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Interpret the meaning of the constant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in this model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3"/>
                <a:stretch>
                  <a:fillRect l="-168" t="-766" r="-1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blipFill>
                <a:blip r:embed="rId4"/>
                <a:stretch>
                  <a:fillRect l="-487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𝑛𝑙𝑜𝑔𝑥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blipFill>
                <a:blip r:embed="rId5"/>
                <a:stretch>
                  <a:fillRect l="-2743" r="-1995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56216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216" y="0"/>
                <a:ext cx="969817" cy="307777"/>
              </a:xfrm>
              <a:prstGeom prst="rect">
                <a:avLst/>
              </a:prstGeom>
              <a:blipFill>
                <a:blip r:embed="rId6"/>
                <a:stretch>
                  <a:fillRect l="-426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42445" y="0"/>
                <a:ext cx="2401555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𝑥𝑙𝑜𝑔𝑏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445" y="0"/>
                <a:ext cx="2401555" cy="307777"/>
              </a:xfrm>
              <a:prstGeom prst="rect">
                <a:avLst/>
              </a:prstGeom>
              <a:blipFill>
                <a:blip r:embed="rId7"/>
                <a:stretch>
                  <a:fillRect l="-2757" r="-1253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ine 5"/>
          <p:cNvSpPr>
            <a:spLocks noChangeShapeType="1"/>
          </p:cNvSpPr>
          <p:nvPr/>
        </p:nvSpPr>
        <p:spPr bwMode="auto">
          <a:xfrm flipV="1">
            <a:off x="6818812" y="1232264"/>
            <a:ext cx="2176" cy="19289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rot="5400000" flipV="1">
            <a:off x="7537269" y="2020390"/>
            <a:ext cx="2176" cy="19289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57256" y="1184366"/>
                <a:ext cx="4179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𝑙𝑜𝑔𝑃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56" y="1184366"/>
                <a:ext cx="417935" cy="215444"/>
              </a:xfrm>
              <a:prstGeom prst="rect">
                <a:avLst/>
              </a:prstGeom>
              <a:blipFill>
                <a:blip r:embed="rId8"/>
                <a:stretch>
                  <a:fillRect l="-14706" r="-13235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477794" y="2991395"/>
                <a:ext cx="1149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794" y="2991395"/>
                <a:ext cx="114967" cy="215444"/>
              </a:xfrm>
              <a:prstGeom prst="rect">
                <a:avLst/>
              </a:prstGeom>
              <a:blipFill>
                <a:blip r:embed="rId9"/>
                <a:stretch>
                  <a:fillRect l="-36842" r="-21053" b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Line 5"/>
          <p:cNvSpPr>
            <a:spLocks noChangeShapeType="1"/>
          </p:cNvSpPr>
          <p:nvPr/>
        </p:nvSpPr>
        <p:spPr bwMode="auto">
          <a:xfrm rot="5400000" flipH="1" flipV="1">
            <a:off x="7072448" y="1238795"/>
            <a:ext cx="854530" cy="187778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66412" y="2303418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412" y="2303418"/>
                <a:ext cx="147476" cy="215444"/>
              </a:xfrm>
              <a:prstGeom prst="rect">
                <a:avLst/>
              </a:prstGeom>
              <a:blipFill>
                <a:blip r:embed="rId10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31576" y="2982686"/>
                <a:ext cx="19594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576" y="2982686"/>
                <a:ext cx="195944" cy="215444"/>
              </a:xfrm>
              <a:prstGeom prst="rect">
                <a:avLst/>
              </a:prstGeom>
              <a:blipFill>
                <a:blip r:embed="rId11"/>
                <a:stretch>
                  <a:fillRect l="-12500" r="-1250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493622" y="3422468"/>
            <a:ext cx="4014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Use the form above as a starting point…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295337" y="4005945"/>
                <a:ext cx="2161104" cy="276999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𝑥𝑙𝑜𝑔𝑏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337" y="4005945"/>
                <a:ext cx="2161104" cy="276999"/>
              </a:xfrm>
              <a:prstGeom prst="rect">
                <a:avLst/>
              </a:prstGeom>
              <a:blipFill>
                <a:blip r:embed="rId12"/>
                <a:stretch>
                  <a:fillRect l="-3390" t="-2174" r="-2260" b="-32609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273565" y="4480564"/>
                <a:ext cx="2161104" cy="276999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𝑡𝑙𝑜𝑔𝑏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565" y="4480564"/>
                <a:ext cx="2161104" cy="276999"/>
              </a:xfrm>
              <a:prstGeom prst="rect">
                <a:avLst/>
              </a:prstGeom>
              <a:blipFill>
                <a:blip r:embed="rId13"/>
                <a:stretch>
                  <a:fillRect l="-3099" t="-2222" r="-1408" b="-35556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286628" y="4937764"/>
                <a:ext cx="1644746" cy="276999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=2+0.6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628" y="4937764"/>
                <a:ext cx="1644746" cy="276999"/>
              </a:xfrm>
              <a:prstGeom prst="rect">
                <a:avLst/>
              </a:prstGeom>
              <a:blipFill>
                <a:blip r:embed="rId14"/>
                <a:stretch>
                  <a:fillRect l="-4444" t="-2222" r="-2963" b="-35556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5"/>
          <p:cNvSpPr>
            <a:spLocks/>
          </p:cNvSpPr>
          <p:nvPr/>
        </p:nvSpPr>
        <p:spPr bwMode="auto">
          <a:xfrm>
            <a:off x="6492238" y="4132218"/>
            <a:ext cx="213362" cy="507275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6646815" y="4103917"/>
            <a:ext cx="1939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Use the variables in the question</a:t>
            </a:r>
          </a:p>
        </p:txBody>
      </p:sp>
      <p:sp>
        <p:nvSpPr>
          <p:cNvPr id="46" name="Arc 5"/>
          <p:cNvSpPr>
            <a:spLocks/>
          </p:cNvSpPr>
          <p:nvPr/>
        </p:nvSpPr>
        <p:spPr bwMode="auto">
          <a:xfrm>
            <a:off x="6426923" y="4624253"/>
            <a:ext cx="200300" cy="470262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7"/>
              <p:cNvSpPr txBox="1">
                <a:spLocks noChangeArrowheads="1"/>
              </p:cNvSpPr>
              <p:nvPr/>
            </p:nvSpPr>
            <p:spPr bwMode="auto">
              <a:xfrm>
                <a:off x="6566265" y="4604660"/>
                <a:ext cx="2486298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The y-intercept is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𝑙𝑜𝑔𝑎</m:t>
                    </m:r>
                  </m:oMath>
                </a14:m>
                <a:r>
                  <a:rPr lang="en-GB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the gradient is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𝑙𝑜𝑔𝑏</m:t>
                    </m:r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6265" y="4604660"/>
                <a:ext cx="2486298" cy="523220"/>
              </a:xfrm>
              <a:prstGeom prst="rect">
                <a:avLst/>
              </a:prstGeom>
              <a:blipFill>
                <a:blip r:embed="rId15"/>
                <a:stretch>
                  <a:fillRect t="-1163" r="-1961" b="-116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486822" y="4384770"/>
                <a:ext cx="1276696" cy="215444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𝑙𝑜𝑔𝑃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=2+0.6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822" y="4384770"/>
                <a:ext cx="1276696" cy="215444"/>
              </a:xfrm>
              <a:prstGeom prst="rect">
                <a:avLst/>
              </a:prstGeom>
              <a:blipFill>
                <a:blip r:embed="rId16"/>
                <a:stretch>
                  <a:fillRect l="-4785" r="-2392" b="-30556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76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5" grpId="0"/>
      <p:bldP spid="36" grpId="0"/>
      <p:bldP spid="41" grpId="0"/>
      <p:bldP spid="44" grpId="0" animBg="1"/>
      <p:bldP spid="45" grpId="0"/>
      <p:bldP spid="46" grpId="0" animBg="1"/>
      <p:bldP spid="48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Logarithms can be used to manage and explore non-linear trends in data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graph shown represents the growth of a population of bacteria,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over a period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hours. The graph has a gradient of 0.6 and meets the vertical axis at (0,2) as shown.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scientist suggests that this growth can be modelled by the equation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where a and b are constants to be found.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Write down an equation for the line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Using your answer to part a or otherwise, find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giving them to 3sf where necessary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Interpret the meaning of the constant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in this model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3"/>
                <a:stretch>
                  <a:fillRect l="-168" t="-766" r="-1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blipFill>
                <a:blip r:embed="rId4"/>
                <a:stretch>
                  <a:fillRect l="-487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𝑛𝑙𝑜𝑔𝑥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blipFill>
                <a:blip r:embed="rId5"/>
                <a:stretch>
                  <a:fillRect l="-2743" r="-1995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56216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216" y="0"/>
                <a:ext cx="969817" cy="307777"/>
              </a:xfrm>
              <a:prstGeom prst="rect">
                <a:avLst/>
              </a:prstGeom>
              <a:blipFill>
                <a:blip r:embed="rId6"/>
                <a:stretch>
                  <a:fillRect l="-426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42445" y="0"/>
                <a:ext cx="2401555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𝑥𝑙𝑜𝑔𝑏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445" y="0"/>
                <a:ext cx="2401555" cy="307777"/>
              </a:xfrm>
              <a:prstGeom prst="rect">
                <a:avLst/>
              </a:prstGeom>
              <a:blipFill>
                <a:blip r:embed="rId7"/>
                <a:stretch>
                  <a:fillRect l="-2757" r="-1253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ine 5"/>
          <p:cNvSpPr>
            <a:spLocks noChangeShapeType="1"/>
          </p:cNvSpPr>
          <p:nvPr/>
        </p:nvSpPr>
        <p:spPr bwMode="auto">
          <a:xfrm flipV="1">
            <a:off x="6818812" y="1232264"/>
            <a:ext cx="2176" cy="19289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rot="5400000" flipV="1">
            <a:off x="7537269" y="2020390"/>
            <a:ext cx="2176" cy="19289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57256" y="1184366"/>
                <a:ext cx="4179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𝑙𝑜𝑔𝑃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56" y="1184366"/>
                <a:ext cx="417935" cy="215444"/>
              </a:xfrm>
              <a:prstGeom prst="rect">
                <a:avLst/>
              </a:prstGeom>
              <a:blipFill>
                <a:blip r:embed="rId8"/>
                <a:stretch>
                  <a:fillRect l="-14706" r="-13235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477794" y="2991395"/>
                <a:ext cx="1149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794" y="2991395"/>
                <a:ext cx="114967" cy="215444"/>
              </a:xfrm>
              <a:prstGeom prst="rect">
                <a:avLst/>
              </a:prstGeom>
              <a:blipFill>
                <a:blip r:embed="rId9"/>
                <a:stretch>
                  <a:fillRect l="-36842" r="-21053" b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Line 5"/>
          <p:cNvSpPr>
            <a:spLocks noChangeShapeType="1"/>
          </p:cNvSpPr>
          <p:nvPr/>
        </p:nvSpPr>
        <p:spPr bwMode="auto">
          <a:xfrm rot="5400000" flipH="1" flipV="1">
            <a:off x="7072448" y="1238795"/>
            <a:ext cx="854530" cy="187778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66412" y="2303418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412" y="2303418"/>
                <a:ext cx="147476" cy="215444"/>
              </a:xfrm>
              <a:prstGeom prst="rect">
                <a:avLst/>
              </a:prstGeom>
              <a:blipFill>
                <a:blip r:embed="rId10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31576" y="2982686"/>
                <a:ext cx="19594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576" y="2982686"/>
                <a:ext cx="195944" cy="215444"/>
              </a:xfrm>
              <a:prstGeom prst="rect">
                <a:avLst/>
              </a:prstGeom>
              <a:blipFill>
                <a:blip r:embed="rId11"/>
                <a:stretch>
                  <a:fillRect l="-12500" r="-1250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26114" y="3452952"/>
                <a:ext cx="1644746" cy="276999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𝑙𝑜𝑔𝑃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=2+0.6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114" y="3452952"/>
                <a:ext cx="1644746" cy="276999"/>
              </a:xfrm>
              <a:prstGeom prst="rect">
                <a:avLst/>
              </a:prstGeom>
              <a:blipFill>
                <a:blip r:embed="rId12"/>
                <a:stretch>
                  <a:fillRect l="-4444" t="-2174" r="-2963" b="-32609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861394" y="3910151"/>
                <a:ext cx="1345688" cy="276999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2+0.6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394" y="3910151"/>
                <a:ext cx="1345688" cy="276999"/>
              </a:xfrm>
              <a:prstGeom prst="rect">
                <a:avLst/>
              </a:prstGeom>
              <a:blipFill>
                <a:blip r:embed="rId13"/>
                <a:stretch>
                  <a:fillRect l="-3620" t="-4348" b="-6522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486822" y="4384770"/>
                <a:ext cx="1276696" cy="215444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𝑙𝑜𝑔𝑃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=2+0.6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822" y="4384770"/>
                <a:ext cx="1276696" cy="215444"/>
              </a:xfrm>
              <a:prstGeom prst="rect">
                <a:avLst/>
              </a:prstGeom>
              <a:blipFill>
                <a:blip r:embed="rId14"/>
                <a:stretch>
                  <a:fillRect l="-4785" r="-2392" b="-30556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65749" y="4323809"/>
                <a:ext cx="1709186" cy="276999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0.6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749" y="4323809"/>
                <a:ext cx="1709186" cy="276999"/>
              </a:xfrm>
              <a:prstGeom prst="rect">
                <a:avLst/>
              </a:prstGeom>
              <a:blipFill>
                <a:blip r:embed="rId15"/>
                <a:stretch>
                  <a:fillRect l="-2491" t="-4348" r="-712" b="-6522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870103" y="4763592"/>
                <a:ext cx="1910331" cy="276999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0.6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103" y="4763592"/>
                <a:ext cx="1910331" cy="276999"/>
              </a:xfrm>
              <a:prstGeom prst="rect">
                <a:avLst/>
              </a:prstGeom>
              <a:blipFill>
                <a:blip r:embed="rId16"/>
                <a:stretch>
                  <a:fillRect l="-2556" t="-4348" r="-639" b="-6522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883166" y="5212083"/>
                <a:ext cx="1675587" cy="276999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3.98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166" y="5212083"/>
                <a:ext cx="1675587" cy="276999"/>
              </a:xfrm>
              <a:prstGeom prst="rect">
                <a:avLst/>
              </a:prstGeom>
              <a:blipFill>
                <a:blip r:embed="rId17"/>
                <a:stretch>
                  <a:fillRect l="-2545" t="-2222" r="-727" b="-6667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786743" y="3535679"/>
            <a:ext cx="670560" cy="22642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881153" y="5185954"/>
            <a:ext cx="1693817" cy="34398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379553" y="6091652"/>
                <a:ext cx="872868" cy="276999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553" y="6091652"/>
                <a:ext cx="872868" cy="276999"/>
              </a:xfrm>
              <a:prstGeom prst="rect">
                <a:avLst/>
              </a:prstGeom>
              <a:blipFill>
                <a:blip r:embed="rId18"/>
                <a:stretch>
                  <a:fillRect l="-3472" r="-6250" b="-6522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476833" y="6091652"/>
                <a:ext cx="917174" cy="276999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3.98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833" y="6091652"/>
                <a:ext cx="917174" cy="276999"/>
              </a:xfrm>
              <a:prstGeom prst="rect">
                <a:avLst/>
              </a:prstGeom>
              <a:blipFill>
                <a:blip r:embed="rId19"/>
                <a:stretch>
                  <a:fillRect l="-5960" r="-5960" b="-6522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c 5"/>
          <p:cNvSpPr>
            <a:spLocks/>
          </p:cNvSpPr>
          <p:nvPr/>
        </p:nvSpPr>
        <p:spPr bwMode="auto">
          <a:xfrm>
            <a:off x="6300650" y="3592287"/>
            <a:ext cx="152401" cy="457199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6342016" y="3651072"/>
            <a:ext cx="27236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Write without the logarithm</a:t>
            </a:r>
          </a:p>
        </p:txBody>
      </p:sp>
      <p:sp>
        <p:nvSpPr>
          <p:cNvPr id="56" name="Arc 5"/>
          <p:cNvSpPr>
            <a:spLocks/>
          </p:cNvSpPr>
          <p:nvPr/>
        </p:nvSpPr>
        <p:spPr bwMode="auto">
          <a:xfrm>
            <a:off x="6627221" y="4032070"/>
            <a:ext cx="152401" cy="457199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" name="Arc 5"/>
          <p:cNvSpPr>
            <a:spLocks/>
          </p:cNvSpPr>
          <p:nvPr/>
        </p:nvSpPr>
        <p:spPr bwMode="auto">
          <a:xfrm>
            <a:off x="6840581" y="4497979"/>
            <a:ext cx="152401" cy="457199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" name="Arc 5"/>
          <p:cNvSpPr>
            <a:spLocks/>
          </p:cNvSpPr>
          <p:nvPr/>
        </p:nvSpPr>
        <p:spPr bwMode="auto">
          <a:xfrm>
            <a:off x="6731724" y="4955180"/>
            <a:ext cx="156756" cy="426718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6537958" y="3968934"/>
            <a:ext cx="18048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Separate using index laws</a:t>
            </a: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6899364" y="4460969"/>
            <a:ext cx="18048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Rewrite the right part as a bracket</a:t>
            </a: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6834049" y="5031380"/>
            <a:ext cx="20574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Calculate each power</a:t>
            </a: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648892" y="5680169"/>
            <a:ext cx="54951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You can compare this with the form suggested earlier…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486823" y="5246918"/>
                <a:ext cx="1299330" cy="215444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=100×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3.98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823" y="5246918"/>
                <a:ext cx="1299330" cy="215444"/>
              </a:xfrm>
              <a:prstGeom prst="rect">
                <a:avLst/>
              </a:prstGeom>
              <a:blipFill>
                <a:blip r:embed="rId20"/>
                <a:stretch>
                  <a:fillRect l="-2817" t="-2857" b="-5714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0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4" grpId="0"/>
      <p:bldP spid="37" grpId="0"/>
      <p:bldP spid="38" grpId="0"/>
      <p:bldP spid="5" grpId="0" animBg="1"/>
      <p:bldP spid="40" grpId="0" animBg="1"/>
      <p:bldP spid="42" grpId="0"/>
      <p:bldP spid="53" grpId="0"/>
      <p:bldP spid="54" grpId="0" animBg="1"/>
      <p:bldP spid="55" grpId="0"/>
      <p:bldP spid="56" grpId="0" animBg="1"/>
      <p:bldP spid="57" grpId="0" animBg="1"/>
      <p:bldP spid="58" grpId="0" animBg="1"/>
      <p:bldP spid="59" grpId="0"/>
      <p:bldP spid="60" grpId="0"/>
      <p:bldP spid="61" grpId="0"/>
      <p:bldP spid="62" grpId="0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Logarithms can be used to manage and explore non-linear trends in data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graph shown represents the growth of a population of bacteria,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over a period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hours. The graph has a gradient of 0.6 and meets the vertical axis at (0,2) as shown.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scientist suggests that this growth can be modelled by the equation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where a and b are constants to be found.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Write down an equation for the line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Using your answer to part a or otherwise, find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giving them to 3sf where necessary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Interpret the meaning of the constant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in this model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3"/>
                <a:stretch>
                  <a:fillRect l="-168" t="-766" r="-1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blipFill>
                <a:blip r:embed="rId4"/>
                <a:stretch>
                  <a:fillRect l="-487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𝑛𝑙𝑜𝑔𝑥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blipFill>
                <a:blip r:embed="rId5"/>
                <a:stretch>
                  <a:fillRect l="-2743" r="-1995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56216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216" y="0"/>
                <a:ext cx="969817" cy="307777"/>
              </a:xfrm>
              <a:prstGeom prst="rect">
                <a:avLst/>
              </a:prstGeom>
              <a:blipFill>
                <a:blip r:embed="rId6"/>
                <a:stretch>
                  <a:fillRect l="-426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42445" y="0"/>
                <a:ext cx="2401555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𝑥𝑙𝑜𝑔𝑏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445" y="0"/>
                <a:ext cx="2401555" cy="307777"/>
              </a:xfrm>
              <a:prstGeom prst="rect">
                <a:avLst/>
              </a:prstGeom>
              <a:blipFill>
                <a:blip r:embed="rId7"/>
                <a:stretch>
                  <a:fillRect l="-2757" r="-1253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ine 5"/>
          <p:cNvSpPr>
            <a:spLocks noChangeShapeType="1"/>
          </p:cNvSpPr>
          <p:nvPr/>
        </p:nvSpPr>
        <p:spPr bwMode="auto">
          <a:xfrm flipV="1">
            <a:off x="6818812" y="1232264"/>
            <a:ext cx="2176" cy="19289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rot="5400000" flipV="1">
            <a:off x="7537269" y="2020390"/>
            <a:ext cx="2176" cy="19289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57256" y="1184366"/>
                <a:ext cx="4179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𝑙𝑜𝑔𝑃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56" y="1184366"/>
                <a:ext cx="417935" cy="215444"/>
              </a:xfrm>
              <a:prstGeom prst="rect">
                <a:avLst/>
              </a:prstGeom>
              <a:blipFill>
                <a:blip r:embed="rId8"/>
                <a:stretch>
                  <a:fillRect l="-14706" r="-13235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477794" y="2991395"/>
                <a:ext cx="1149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794" y="2991395"/>
                <a:ext cx="114967" cy="215444"/>
              </a:xfrm>
              <a:prstGeom prst="rect">
                <a:avLst/>
              </a:prstGeom>
              <a:blipFill>
                <a:blip r:embed="rId9"/>
                <a:stretch>
                  <a:fillRect l="-36842" r="-21053" b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Line 5"/>
          <p:cNvSpPr>
            <a:spLocks noChangeShapeType="1"/>
          </p:cNvSpPr>
          <p:nvPr/>
        </p:nvSpPr>
        <p:spPr bwMode="auto">
          <a:xfrm rot="5400000" flipH="1" flipV="1">
            <a:off x="7072448" y="1238795"/>
            <a:ext cx="854530" cy="187778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66412" y="2303418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412" y="2303418"/>
                <a:ext cx="147476" cy="215444"/>
              </a:xfrm>
              <a:prstGeom prst="rect">
                <a:avLst/>
              </a:prstGeom>
              <a:blipFill>
                <a:blip r:embed="rId10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31576" y="2982686"/>
                <a:ext cx="19594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576" y="2982686"/>
                <a:ext cx="195944" cy="215444"/>
              </a:xfrm>
              <a:prstGeom prst="rect">
                <a:avLst/>
              </a:prstGeom>
              <a:blipFill>
                <a:blip r:embed="rId11"/>
                <a:stretch>
                  <a:fillRect l="-12500" r="-1250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486822" y="4384770"/>
                <a:ext cx="1276696" cy="215444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𝑙𝑜𝑔𝑃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=2+0.6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822" y="4384770"/>
                <a:ext cx="1276696" cy="215444"/>
              </a:xfrm>
              <a:prstGeom prst="rect">
                <a:avLst/>
              </a:prstGeom>
              <a:blipFill>
                <a:blip r:embed="rId12"/>
                <a:stretch>
                  <a:fillRect l="-4785" r="-2392" b="-30556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486823" y="5246918"/>
                <a:ext cx="1299330" cy="215444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=100×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3.98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823" y="5246918"/>
                <a:ext cx="1299330" cy="215444"/>
              </a:xfrm>
              <a:prstGeom prst="rect">
                <a:avLst/>
              </a:prstGeom>
              <a:blipFill>
                <a:blip r:embed="rId13"/>
                <a:stretch>
                  <a:fillRect l="-2817" t="-2857" b="-5714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621909" y="3696792"/>
                <a:ext cx="1675587" cy="276999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3.98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909" y="3696792"/>
                <a:ext cx="1675587" cy="276999"/>
              </a:xfrm>
              <a:prstGeom prst="rect">
                <a:avLst/>
              </a:prstGeom>
              <a:blipFill>
                <a:blip r:embed="rId14"/>
                <a:stretch>
                  <a:fillRect l="-2545" r="-727" b="-6522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34972" y="4693924"/>
                <a:ext cx="887294" cy="276999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972" y="4693924"/>
                <a:ext cx="887294" cy="276999"/>
              </a:xfrm>
              <a:prstGeom prst="rect">
                <a:avLst/>
              </a:prstGeom>
              <a:blipFill>
                <a:blip r:embed="rId15"/>
                <a:stretch>
                  <a:fillRect l="-5479" r="-6164" b="-6667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5"/>
          <p:cNvSpPr>
            <a:spLocks/>
          </p:cNvSpPr>
          <p:nvPr/>
        </p:nvSpPr>
        <p:spPr bwMode="auto">
          <a:xfrm>
            <a:off x="6413862" y="3862253"/>
            <a:ext cx="152401" cy="457199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7"/>
              <p:cNvSpPr txBox="1">
                <a:spLocks noChangeArrowheads="1"/>
              </p:cNvSpPr>
              <p:nvPr/>
            </p:nvSpPr>
            <p:spPr bwMode="auto">
              <a:xfrm>
                <a:off x="6514012" y="3947164"/>
                <a:ext cx="98406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GB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4012" y="3947164"/>
                <a:ext cx="984069" cy="307777"/>
              </a:xfrm>
              <a:prstGeom prst="rect">
                <a:avLst/>
              </a:prstGeom>
              <a:blipFill>
                <a:blip r:embed="rId16"/>
                <a:stretch>
                  <a:fillRect t="-4000"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5"/>
          <p:cNvSpPr>
            <a:spLocks/>
          </p:cNvSpPr>
          <p:nvPr/>
        </p:nvSpPr>
        <p:spPr bwMode="auto">
          <a:xfrm>
            <a:off x="6374674" y="4328162"/>
            <a:ext cx="152401" cy="457199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6553200" y="4430491"/>
            <a:ext cx="9840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630617" y="4184471"/>
                <a:ext cx="1695143" cy="276999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3.98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617" y="4184471"/>
                <a:ext cx="1695143" cy="276999"/>
              </a:xfrm>
              <a:prstGeom prst="rect">
                <a:avLst/>
              </a:prstGeom>
              <a:blipFill>
                <a:blip r:embed="rId17"/>
                <a:stretch>
                  <a:fillRect l="-2878" t="-4348" r="-1079" b="-6522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4606834" y="5331829"/>
            <a:ext cx="40233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So in this case, 100 gives the initial size of the bacteria population</a:t>
            </a:r>
          </a:p>
        </p:txBody>
      </p:sp>
    </p:spTree>
    <p:extLst>
      <p:ext uri="{BB962C8B-B14F-4D97-AF65-F5344CB8AC3E}">
        <p14:creationId xmlns:p14="http://schemas.microsoft.com/office/powerpoint/2010/main" val="31128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1" grpId="0" animBg="1"/>
      <p:bldP spid="43" grpId="0"/>
      <p:bldP spid="44" grpId="0" animBg="1"/>
      <p:bldP spid="45" grpId="0"/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Logarithms can be used to manage and explore non-linear trends in data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You are familiar with problems involving straight-line graphs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You can use logarithms to turn an exponential relationship into a linear one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In short, using a logarithmic scale can turn a curved line into a straight line!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14H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69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Logarithms can be used to manage and explore non-linear trends in data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In short, using a logarithmic scale can turn a curved line into a straight line!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14H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8342" y="2891246"/>
            <a:ext cx="3854498" cy="3509553"/>
            <a:chOff x="217714" y="2873830"/>
            <a:chExt cx="3854498" cy="35095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8057" t="13679" r="29295" b="17363"/>
            <a:stretch/>
          </p:blipFill>
          <p:spPr>
            <a:xfrm>
              <a:off x="217714" y="2969624"/>
              <a:ext cx="3753394" cy="34137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696788" y="5839096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6788" y="5839096"/>
                  <a:ext cx="37542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926080" y="2960915"/>
                  <a:ext cx="920380" cy="3755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GB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080" y="2960915"/>
                  <a:ext cx="920380" cy="375552"/>
                </a:xfrm>
                <a:prstGeom prst="rect">
                  <a:avLst/>
                </a:prstGeom>
                <a:blipFill>
                  <a:blip r:embed="rId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/>
            <p:cNvSpPr/>
            <p:nvPr/>
          </p:nvSpPr>
          <p:spPr>
            <a:xfrm>
              <a:off x="2133601" y="2995748"/>
              <a:ext cx="235131" cy="252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116184" y="3048000"/>
              <a:ext cx="235131" cy="252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072641" y="2873830"/>
                  <a:ext cx="2786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2641" y="2873830"/>
                  <a:ext cx="278674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13043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4720046" y="2913016"/>
            <a:ext cx="4423954" cy="3470366"/>
            <a:chOff x="4720046" y="2913016"/>
            <a:chExt cx="4423954" cy="347036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/>
            <a:srcRect l="26973" t="13891" r="27793" b="16802"/>
            <a:stretch/>
          </p:blipFill>
          <p:spPr>
            <a:xfrm>
              <a:off x="4720046" y="2972047"/>
              <a:ext cx="3958129" cy="341133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449305" y="2991394"/>
                  <a:ext cx="16946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𝒍𝒐𝒈𝒚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𝒍𝒐𝒈𝒙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9305" y="2991394"/>
                  <a:ext cx="1694695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/>
            <p:cNvSpPr/>
            <p:nvPr/>
          </p:nvSpPr>
          <p:spPr>
            <a:xfrm>
              <a:off x="6727373" y="3008810"/>
              <a:ext cx="235131" cy="252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631577" y="2913016"/>
                  <a:ext cx="7097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𝒍𝒐𝒈𝒚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1577" y="2913016"/>
                  <a:ext cx="709750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724" r="-2586" b="-1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8116389" y="5886993"/>
                  <a:ext cx="7097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𝒍𝒐𝒈𝒙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6389" y="5886993"/>
                  <a:ext cx="709750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855" r="-1709" b="-1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8" name="Straight Arrow Connector 27"/>
          <p:cNvCxnSpPr/>
          <p:nvPr/>
        </p:nvCxnSpPr>
        <p:spPr>
          <a:xfrm flipH="1">
            <a:off x="3857897" y="2237173"/>
            <a:ext cx="1157986" cy="65407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693763" y="2254928"/>
            <a:ext cx="1322476" cy="72775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64132" y="1165935"/>
            <a:ext cx="5246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These are the same equation, one with logs having been taken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If it is plotted on logarithmic axes, it is a straight line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8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Logarithms can be used to manage and explore non-linear trends in data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This can be shown by starting with an exponential relationship…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98570" y="1541416"/>
                <a:ext cx="9698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570" y="1541416"/>
                <a:ext cx="969817" cy="307777"/>
              </a:xfrm>
              <a:prstGeom prst="rect">
                <a:avLst/>
              </a:prstGeom>
              <a:blipFill>
                <a:blip r:embed="rId2"/>
                <a:stretch>
                  <a:fillRect l="-6289" b="-2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28456" y="2120535"/>
                <a:ext cx="172438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6" y="2120535"/>
                <a:ext cx="1724383" cy="307777"/>
              </a:xfrm>
              <a:prstGeom prst="rect">
                <a:avLst/>
              </a:prstGeom>
              <a:blipFill>
                <a:blip r:embed="rId3"/>
                <a:stretch>
                  <a:fillRect l="-4947" b="-3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24101" y="2725781"/>
                <a:ext cx="24121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101" y="2725781"/>
                <a:ext cx="2412134" cy="307777"/>
              </a:xfrm>
              <a:prstGeom prst="rect">
                <a:avLst/>
              </a:prstGeom>
              <a:blipFill>
                <a:blip r:embed="rId4"/>
                <a:stretch>
                  <a:fillRect l="-303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28456" y="3270067"/>
                <a:ext cx="24132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𝑛𝑙𝑜𝑔𝑥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6" y="3270067"/>
                <a:ext cx="2413289" cy="307777"/>
              </a:xfrm>
              <a:prstGeom prst="rect">
                <a:avLst/>
              </a:prstGeom>
              <a:blipFill>
                <a:blip r:embed="rId5"/>
                <a:stretch>
                  <a:fillRect l="-3283" r="-2778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907279" y="3875313"/>
                <a:ext cx="13331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279" y="3875313"/>
                <a:ext cx="1333122" cy="307777"/>
              </a:xfrm>
              <a:prstGeom prst="rect">
                <a:avLst/>
              </a:prstGeom>
              <a:blipFill>
                <a:blip r:embed="rId6"/>
                <a:stretch>
                  <a:fillRect l="-4110" r="-913" b="-2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5"/>
          <p:cNvSpPr>
            <a:spLocks/>
          </p:cNvSpPr>
          <p:nvPr/>
        </p:nvSpPr>
        <p:spPr bwMode="auto">
          <a:xfrm>
            <a:off x="6335484" y="1772195"/>
            <a:ext cx="113213" cy="507275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437809" y="1874522"/>
            <a:ext cx="21749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Take logs of both sides</a:t>
            </a:r>
          </a:p>
        </p:txBody>
      </p:sp>
      <p:sp>
        <p:nvSpPr>
          <p:cNvPr id="38" name="Arc 5"/>
          <p:cNvSpPr>
            <a:spLocks/>
          </p:cNvSpPr>
          <p:nvPr/>
        </p:nvSpPr>
        <p:spPr bwMode="auto">
          <a:xfrm>
            <a:off x="6958147" y="2386149"/>
            <a:ext cx="113213" cy="507275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Arc 5"/>
          <p:cNvSpPr>
            <a:spLocks/>
          </p:cNvSpPr>
          <p:nvPr/>
        </p:nvSpPr>
        <p:spPr bwMode="auto">
          <a:xfrm>
            <a:off x="7067004" y="2904309"/>
            <a:ext cx="113213" cy="507275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Arc 5"/>
          <p:cNvSpPr>
            <a:spLocks/>
          </p:cNvSpPr>
          <p:nvPr/>
        </p:nvSpPr>
        <p:spPr bwMode="auto">
          <a:xfrm>
            <a:off x="6940730" y="3474720"/>
            <a:ext cx="113213" cy="583474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6999513" y="2357847"/>
            <a:ext cx="18658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Separate using the addition law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7117079" y="2971801"/>
            <a:ext cx="18658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Use the power law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6955969" y="3402875"/>
            <a:ext cx="21880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We can compare this with the straight line form…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4885508" y="3927566"/>
            <a:ext cx="252549" cy="25254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4541520" y="3261360"/>
            <a:ext cx="579120" cy="33528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6200502" y="3257006"/>
            <a:ext cx="714103" cy="33528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377542" y="3252652"/>
            <a:ext cx="605247" cy="33528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6043747" y="3918857"/>
            <a:ext cx="217715" cy="26125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373189" y="3923212"/>
            <a:ext cx="452846" cy="26125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47109" y="3805645"/>
                <a:ext cx="23615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The ‘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’ term is variable</a:t>
                </a:r>
                <a:endParaRPr lang="en-GB" sz="16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109" y="3805645"/>
                <a:ext cx="2361544" cy="338554"/>
              </a:xfrm>
              <a:prstGeom prst="rect">
                <a:avLst/>
              </a:prstGeom>
              <a:blipFill>
                <a:blip r:embed="rId7"/>
                <a:stretch>
                  <a:fillRect l="-1289" t="-3571" r="-515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365864" y="4315097"/>
                <a:ext cx="28694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We then have a constant multiplied by a variable</a:t>
                </a:r>
              </a:p>
              <a:p>
                <a:pPr algn="ctr"/>
                <a:r>
                  <a:rPr lang="en-US" sz="16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 would be the constant)</a:t>
                </a:r>
                <a:endParaRPr lang="en-GB" sz="1600" dirty="0">
                  <a:solidFill>
                    <a:srgbClr val="FF66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864" y="4315097"/>
                <a:ext cx="2869474" cy="830997"/>
              </a:xfrm>
              <a:prstGeom prst="rect">
                <a:avLst/>
              </a:prstGeom>
              <a:blipFill>
                <a:blip r:embed="rId8"/>
                <a:stretch>
                  <a:fillRect t="-1471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5965373" y="4278962"/>
            <a:ext cx="209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ic Sans MS" panose="030F0702030302020204" pitchFamily="66" charset="0"/>
              </a:rPr>
              <a:t>We then have a constant</a:t>
            </a:r>
            <a:endParaRPr lang="en-GB" sz="16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blipFill>
                <a:blip r:embed="rId9"/>
                <a:stretch>
                  <a:fillRect l="-487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𝑛𝑙𝑜𝑔𝑥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blipFill>
                <a:blip r:embed="rId10"/>
                <a:stretch>
                  <a:fillRect l="-2743" r="-1995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31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30" grpId="0"/>
      <p:bldP spid="32" grpId="0"/>
      <p:bldP spid="35" grpId="0"/>
      <p:bldP spid="36" grpId="0" animBg="1"/>
      <p:bldP spid="37" grpId="0"/>
      <p:bldP spid="38" grpId="0" animBg="1"/>
      <p:bldP spid="39" grpId="0" animBg="1"/>
      <p:bldP spid="40" grpId="0" animBg="1"/>
      <p:bldP spid="41" grpId="0"/>
      <p:bldP spid="42" grpId="0"/>
      <p:bldP spid="43" grpId="0"/>
      <p:bldP spid="9" grpId="0" animBg="1"/>
      <p:bldP spid="9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12" grpId="0"/>
      <p:bldP spid="12" grpId="1"/>
      <p:bldP spid="49" grpId="0"/>
      <p:bldP spid="49" grpId="1"/>
      <p:bldP spid="50" grpId="0"/>
      <p:bldP spid="50" grpId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Logarithms can be used to manage and explore non-linear trends in data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data shows the rank (by size) and population of some UK cities.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relationship between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can be modelled by the formula: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𝑅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are constants.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3"/>
                <a:stretch>
                  <a:fillRect t="-766" r="-15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blipFill>
                <a:blip r:embed="rId4"/>
                <a:stretch>
                  <a:fillRect l="-487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𝑛𝑙𝑜𝑔𝑥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blipFill>
                <a:blip r:embed="rId5"/>
                <a:stretch>
                  <a:fillRect l="-2743" r="-1995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788228" y="1323701"/>
              <a:ext cx="5277395" cy="11139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6023">
                      <a:extLst>
                        <a:ext uri="{9D8B030D-6E8A-4147-A177-3AD203B41FA5}">
                          <a16:colId xmlns:a16="http://schemas.microsoft.com/office/drawing/2014/main" val="71127420"/>
                        </a:ext>
                      </a:extLst>
                    </a:gridCol>
                    <a:gridCol w="970815">
                      <a:extLst>
                        <a:ext uri="{9D8B030D-6E8A-4147-A177-3AD203B41FA5}">
                          <a16:colId xmlns:a16="http://schemas.microsoft.com/office/drawing/2014/main" val="3243907947"/>
                        </a:ext>
                      </a:extLst>
                    </a:gridCol>
                    <a:gridCol w="831859">
                      <a:extLst>
                        <a:ext uri="{9D8B030D-6E8A-4147-A177-3AD203B41FA5}">
                          <a16:colId xmlns:a16="http://schemas.microsoft.com/office/drawing/2014/main" val="2559936056"/>
                        </a:ext>
                      </a:extLst>
                    </a:gridCol>
                    <a:gridCol w="879566">
                      <a:extLst>
                        <a:ext uri="{9D8B030D-6E8A-4147-A177-3AD203B41FA5}">
                          <a16:colId xmlns:a16="http://schemas.microsoft.com/office/drawing/2014/main" val="3565759661"/>
                        </a:ext>
                      </a:extLst>
                    </a:gridCol>
                    <a:gridCol w="879566">
                      <a:extLst>
                        <a:ext uri="{9D8B030D-6E8A-4147-A177-3AD203B41FA5}">
                          <a16:colId xmlns:a16="http://schemas.microsoft.com/office/drawing/2014/main" val="3187170501"/>
                        </a:ext>
                      </a:extLst>
                    </a:gridCol>
                    <a:gridCol w="879566">
                      <a:extLst>
                        <a:ext uri="{9D8B030D-6E8A-4147-A177-3AD203B41FA5}">
                          <a16:colId xmlns:a16="http://schemas.microsoft.com/office/drawing/2014/main" val="398512031"/>
                        </a:ext>
                      </a:extLst>
                    </a:gridCol>
                  </a:tblGrid>
                  <a:tr h="3512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>
                              <a:latin typeface="Comic Sans MS" panose="030F0702030302020204" pitchFamily="66" charset="0"/>
                            </a:rPr>
                            <a:t>City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>
                              <a:latin typeface="Comic Sans MS" panose="030F0702030302020204" pitchFamily="66" charset="0"/>
                            </a:rPr>
                            <a:t>Birmingham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>
                              <a:latin typeface="Comic Sans MS" panose="030F0702030302020204" pitchFamily="66" charset="0"/>
                            </a:rPr>
                            <a:t>Leeds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>
                              <a:latin typeface="Comic Sans MS" panose="030F0702030302020204" pitchFamily="66" charset="0"/>
                            </a:rPr>
                            <a:t>Glasgow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>
                              <a:latin typeface="Comic Sans MS" panose="030F0702030302020204" pitchFamily="66" charset="0"/>
                            </a:rPr>
                            <a:t>Sheffield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>
                              <a:latin typeface="Comic Sans MS" panose="030F0702030302020204" pitchFamily="66" charset="0"/>
                            </a:rPr>
                            <a:t>Bradford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80751965"/>
                      </a:ext>
                    </a:extLst>
                  </a:tr>
                  <a:tr h="3512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>
                              <a:latin typeface="Comic Sans MS" panose="030F0702030302020204" pitchFamily="66" charset="0"/>
                            </a:rPr>
                            <a:t>Rank,</a:t>
                          </a:r>
                          <a:r>
                            <a:rPr lang="en-US" sz="1050" b="1" baseline="0" dirty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050" b="1" i="1" baseline="0" dirty="0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oMath>
                          </a14:m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4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18116235"/>
                      </a:ext>
                    </a:extLst>
                  </a:tr>
                  <a:tr h="3512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>
                              <a:latin typeface="Comic Sans MS" panose="030F0702030302020204" pitchFamily="66" charset="0"/>
                            </a:rPr>
                            <a:t>Population, </a:t>
                          </a:r>
                          <a14:m>
                            <m:oMath xmlns:m="http://schemas.openxmlformats.org/officeDocument/2006/math">
                              <m:r>
                                <a:rPr lang="en-US" sz="1050" b="1" i="1" dirty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oMath>
                          </a14:m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1,000,000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730,000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620,000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530,000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480,000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085047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2872806"/>
                  </p:ext>
                </p:extLst>
              </p:nvPr>
            </p:nvGraphicFramePr>
            <p:xfrm>
              <a:off x="3788228" y="1323701"/>
              <a:ext cx="5277395" cy="11139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6023">
                      <a:extLst>
                        <a:ext uri="{9D8B030D-6E8A-4147-A177-3AD203B41FA5}">
                          <a16:colId xmlns:a16="http://schemas.microsoft.com/office/drawing/2014/main" val="71127420"/>
                        </a:ext>
                      </a:extLst>
                    </a:gridCol>
                    <a:gridCol w="970815">
                      <a:extLst>
                        <a:ext uri="{9D8B030D-6E8A-4147-A177-3AD203B41FA5}">
                          <a16:colId xmlns:a16="http://schemas.microsoft.com/office/drawing/2014/main" val="3243907947"/>
                        </a:ext>
                      </a:extLst>
                    </a:gridCol>
                    <a:gridCol w="831859">
                      <a:extLst>
                        <a:ext uri="{9D8B030D-6E8A-4147-A177-3AD203B41FA5}">
                          <a16:colId xmlns:a16="http://schemas.microsoft.com/office/drawing/2014/main" val="2559936056"/>
                        </a:ext>
                      </a:extLst>
                    </a:gridCol>
                    <a:gridCol w="879566">
                      <a:extLst>
                        <a:ext uri="{9D8B030D-6E8A-4147-A177-3AD203B41FA5}">
                          <a16:colId xmlns:a16="http://schemas.microsoft.com/office/drawing/2014/main" val="3565759661"/>
                        </a:ext>
                      </a:extLst>
                    </a:gridCol>
                    <a:gridCol w="879566">
                      <a:extLst>
                        <a:ext uri="{9D8B030D-6E8A-4147-A177-3AD203B41FA5}">
                          <a16:colId xmlns:a16="http://schemas.microsoft.com/office/drawing/2014/main" val="3187170501"/>
                        </a:ext>
                      </a:extLst>
                    </a:gridCol>
                    <a:gridCol w="879566">
                      <a:extLst>
                        <a:ext uri="{9D8B030D-6E8A-4147-A177-3AD203B41FA5}">
                          <a16:colId xmlns:a16="http://schemas.microsoft.com/office/drawing/2014/main" val="398512031"/>
                        </a:ext>
                      </a:extLst>
                    </a:gridCol>
                  </a:tblGrid>
                  <a:tr h="3512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 smtClean="0">
                              <a:latin typeface="Comic Sans MS" panose="030F0702030302020204" pitchFamily="66" charset="0"/>
                            </a:rPr>
                            <a:t>City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 smtClean="0">
                              <a:latin typeface="Comic Sans MS" panose="030F0702030302020204" pitchFamily="66" charset="0"/>
                            </a:rPr>
                            <a:t>Birmingham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 smtClean="0">
                              <a:latin typeface="Comic Sans MS" panose="030F0702030302020204" pitchFamily="66" charset="0"/>
                            </a:rPr>
                            <a:t>Leeds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 smtClean="0">
                              <a:latin typeface="Comic Sans MS" panose="030F0702030302020204" pitchFamily="66" charset="0"/>
                            </a:rPr>
                            <a:t>Glasgow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 smtClean="0">
                              <a:latin typeface="Comic Sans MS" panose="030F0702030302020204" pitchFamily="66" charset="0"/>
                            </a:rPr>
                            <a:t>Sheffield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 smtClean="0">
                              <a:latin typeface="Comic Sans MS" panose="030F0702030302020204" pitchFamily="66" charset="0"/>
                            </a:rPr>
                            <a:t>Bradford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80751965"/>
                      </a:ext>
                    </a:extLst>
                  </a:tr>
                  <a:tr h="3512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30" t="-103509" r="-534307" b="-128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4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18116235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30" t="-170588" r="-534307" b="-7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1,000,000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730,000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620,000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530,000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480,000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0850472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28154" t="18696" r="19287" b="3391"/>
          <a:stretch/>
        </p:blipFill>
        <p:spPr>
          <a:xfrm>
            <a:off x="4079817" y="2551699"/>
            <a:ext cx="4681005" cy="3903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908" y="4950823"/>
            <a:ext cx="299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scatter graph of this data would look like this!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61509" y="4815840"/>
            <a:ext cx="566057" cy="26996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99918" y="6380946"/>
                <a:ext cx="1651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918" y="6380946"/>
                <a:ext cx="165110" cy="215444"/>
              </a:xfrm>
              <a:prstGeom prst="rect">
                <a:avLst/>
              </a:prstGeom>
              <a:blipFill>
                <a:blip r:embed="rId8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77215" y="2517904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215" y="2517904"/>
                <a:ext cx="163506" cy="215444"/>
              </a:xfrm>
              <a:prstGeom prst="rect">
                <a:avLst/>
              </a:prstGeom>
              <a:blipFill>
                <a:blip r:embed="rId9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02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Logarithms can be used to manage and explore non-linear trends in data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data shows the rank (by size) and population of some UK cities.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relationship between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can be modelled by the formula: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𝑅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are constants.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Draw a table giving values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𝑙𝑜𝑔𝑅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𝑙𝑜𝑔𝑃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to 2 decimal places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b) Plot a graph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𝑙𝑜𝑔𝑅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against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𝑙𝑜𝑔𝑃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using the values from your table, and draw a line of best fit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3"/>
                <a:stretch>
                  <a:fillRect t="-766" r="-13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blipFill>
                <a:blip r:embed="rId4"/>
                <a:stretch>
                  <a:fillRect l="-487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𝑛𝑙𝑜𝑔𝑥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blipFill>
                <a:blip r:embed="rId5"/>
                <a:stretch>
                  <a:fillRect l="-2743" r="-1995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788228" y="1323701"/>
              <a:ext cx="5277395" cy="11139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6023">
                      <a:extLst>
                        <a:ext uri="{9D8B030D-6E8A-4147-A177-3AD203B41FA5}">
                          <a16:colId xmlns:a16="http://schemas.microsoft.com/office/drawing/2014/main" val="71127420"/>
                        </a:ext>
                      </a:extLst>
                    </a:gridCol>
                    <a:gridCol w="970815">
                      <a:extLst>
                        <a:ext uri="{9D8B030D-6E8A-4147-A177-3AD203B41FA5}">
                          <a16:colId xmlns:a16="http://schemas.microsoft.com/office/drawing/2014/main" val="3243907947"/>
                        </a:ext>
                      </a:extLst>
                    </a:gridCol>
                    <a:gridCol w="831859">
                      <a:extLst>
                        <a:ext uri="{9D8B030D-6E8A-4147-A177-3AD203B41FA5}">
                          <a16:colId xmlns:a16="http://schemas.microsoft.com/office/drawing/2014/main" val="2559936056"/>
                        </a:ext>
                      </a:extLst>
                    </a:gridCol>
                    <a:gridCol w="879566">
                      <a:extLst>
                        <a:ext uri="{9D8B030D-6E8A-4147-A177-3AD203B41FA5}">
                          <a16:colId xmlns:a16="http://schemas.microsoft.com/office/drawing/2014/main" val="3565759661"/>
                        </a:ext>
                      </a:extLst>
                    </a:gridCol>
                    <a:gridCol w="879566">
                      <a:extLst>
                        <a:ext uri="{9D8B030D-6E8A-4147-A177-3AD203B41FA5}">
                          <a16:colId xmlns:a16="http://schemas.microsoft.com/office/drawing/2014/main" val="3187170501"/>
                        </a:ext>
                      </a:extLst>
                    </a:gridCol>
                    <a:gridCol w="879566">
                      <a:extLst>
                        <a:ext uri="{9D8B030D-6E8A-4147-A177-3AD203B41FA5}">
                          <a16:colId xmlns:a16="http://schemas.microsoft.com/office/drawing/2014/main" val="398512031"/>
                        </a:ext>
                      </a:extLst>
                    </a:gridCol>
                  </a:tblGrid>
                  <a:tr h="3512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>
                              <a:latin typeface="Comic Sans MS" panose="030F0702030302020204" pitchFamily="66" charset="0"/>
                            </a:rPr>
                            <a:t>City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>
                              <a:latin typeface="Comic Sans MS" panose="030F0702030302020204" pitchFamily="66" charset="0"/>
                            </a:rPr>
                            <a:t>Birmingham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>
                              <a:latin typeface="Comic Sans MS" panose="030F0702030302020204" pitchFamily="66" charset="0"/>
                            </a:rPr>
                            <a:t>Leeds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>
                              <a:latin typeface="Comic Sans MS" panose="030F0702030302020204" pitchFamily="66" charset="0"/>
                            </a:rPr>
                            <a:t>Glasgow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>
                              <a:latin typeface="Comic Sans MS" panose="030F0702030302020204" pitchFamily="66" charset="0"/>
                            </a:rPr>
                            <a:t>Sheffield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>
                              <a:latin typeface="Comic Sans MS" panose="030F0702030302020204" pitchFamily="66" charset="0"/>
                            </a:rPr>
                            <a:t>Bradford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80751965"/>
                      </a:ext>
                    </a:extLst>
                  </a:tr>
                  <a:tr h="3512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>
                              <a:latin typeface="Comic Sans MS" panose="030F0702030302020204" pitchFamily="66" charset="0"/>
                            </a:rPr>
                            <a:t>Rank,</a:t>
                          </a:r>
                          <a:r>
                            <a:rPr lang="en-US" sz="1050" b="1" baseline="0" dirty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050" b="1" i="1" baseline="0" dirty="0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oMath>
                          </a14:m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4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18116235"/>
                      </a:ext>
                    </a:extLst>
                  </a:tr>
                  <a:tr h="3512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>
                              <a:latin typeface="Comic Sans MS" panose="030F0702030302020204" pitchFamily="66" charset="0"/>
                            </a:rPr>
                            <a:t>Population, </a:t>
                          </a:r>
                          <a14:m>
                            <m:oMath xmlns:m="http://schemas.openxmlformats.org/officeDocument/2006/math">
                              <m:r>
                                <a:rPr lang="en-US" sz="1050" b="1" i="1" dirty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oMath>
                          </a14:m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1,000,000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730,000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620,000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530,000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480,000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085047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2872806"/>
                  </p:ext>
                </p:extLst>
              </p:nvPr>
            </p:nvGraphicFramePr>
            <p:xfrm>
              <a:off x="3788228" y="1323701"/>
              <a:ext cx="5277395" cy="11139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6023">
                      <a:extLst>
                        <a:ext uri="{9D8B030D-6E8A-4147-A177-3AD203B41FA5}">
                          <a16:colId xmlns:a16="http://schemas.microsoft.com/office/drawing/2014/main" val="71127420"/>
                        </a:ext>
                      </a:extLst>
                    </a:gridCol>
                    <a:gridCol w="970815">
                      <a:extLst>
                        <a:ext uri="{9D8B030D-6E8A-4147-A177-3AD203B41FA5}">
                          <a16:colId xmlns:a16="http://schemas.microsoft.com/office/drawing/2014/main" val="3243907947"/>
                        </a:ext>
                      </a:extLst>
                    </a:gridCol>
                    <a:gridCol w="831859">
                      <a:extLst>
                        <a:ext uri="{9D8B030D-6E8A-4147-A177-3AD203B41FA5}">
                          <a16:colId xmlns:a16="http://schemas.microsoft.com/office/drawing/2014/main" val="2559936056"/>
                        </a:ext>
                      </a:extLst>
                    </a:gridCol>
                    <a:gridCol w="879566">
                      <a:extLst>
                        <a:ext uri="{9D8B030D-6E8A-4147-A177-3AD203B41FA5}">
                          <a16:colId xmlns:a16="http://schemas.microsoft.com/office/drawing/2014/main" val="3565759661"/>
                        </a:ext>
                      </a:extLst>
                    </a:gridCol>
                    <a:gridCol w="879566">
                      <a:extLst>
                        <a:ext uri="{9D8B030D-6E8A-4147-A177-3AD203B41FA5}">
                          <a16:colId xmlns:a16="http://schemas.microsoft.com/office/drawing/2014/main" val="3187170501"/>
                        </a:ext>
                      </a:extLst>
                    </a:gridCol>
                    <a:gridCol w="879566">
                      <a:extLst>
                        <a:ext uri="{9D8B030D-6E8A-4147-A177-3AD203B41FA5}">
                          <a16:colId xmlns:a16="http://schemas.microsoft.com/office/drawing/2014/main" val="398512031"/>
                        </a:ext>
                      </a:extLst>
                    </a:gridCol>
                  </a:tblGrid>
                  <a:tr h="3512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 smtClean="0">
                              <a:latin typeface="Comic Sans MS" panose="030F0702030302020204" pitchFamily="66" charset="0"/>
                            </a:rPr>
                            <a:t>City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 smtClean="0">
                              <a:latin typeface="Comic Sans MS" panose="030F0702030302020204" pitchFamily="66" charset="0"/>
                            </a:rPr>
                            <a:t>Birmingham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 smtClean="0">
                              <a:latin typeface="Comic Sans MS" panose="030F0702030302020204" pitchFamily="66" charset="0"/>
                            </a:rPr>
                            <a:t>Leeds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 smtClean="0">
                              <a:latin typeface="Comic Sans MS" panose="030F0702030302020204" pitchFamily="66" charset="0"/>
                            </a:rPr>
                            <a:t>Glasgow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 smtClean="0">
                              <a:latin typeface="Comic Sans MS" panose="030F0702030302020204" pitchFamily="66" charset="0"/>
                            </a:rPr>
                            <a:t>Sheffield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 smtClean="0">
                              <a:latin typeface="Comic Sans MS" panose="030F0702030302020204" pitchFamily="66" charset="0"/>
                            </a:rPr>
                            <a:t>Bradford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80751965"/>
                      </a:ext>
                    </a:extLst>
                  </a:tr>
                  <a:tr h="3512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30" t="-103509" r="-534307" b="-128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4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18116235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30" t="-170588" r="-534307" b="-7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1,000,000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730,000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620,000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530,000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480,000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0850472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788227" y="2538849"/>
          <a:ext cx="5277395" cy="10537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023">
                  <a:extLst>
                    <a:ext uri="{9D8B030D-6E8A-4147-A177-3AD203B41FA5}">
                      <a16:colId xmlns:a16="http://schemas.microsoft.com/office/drawing/2014/main" val="71127420"/>
                    </a:ext>
                  </a:extLst>
                </a:gridCol>
                <a:gridCol w="970815">
                  <a:extLst>
                    <a:ext uri="{9D8B030D-6E8A-4147-A177-3AD203B41FA5}">
                      <a16:colId xmlns:a16="http://schemas.microsoft.com/office/drawing/2014/main" val="3243907947"/>
                    </a:ext>
                  </a:extLst>
                </a:gridCol>
                <a:gridCol w="831859">
                  <a:extLst>
                    <a:ext uri="{9D8B030D-6E8A-4147-A177-3AD203B41FA5}">
                      <a16:colId xmlns:a16="http://schemas.microsoft.com/office/drawing/2014/main" val="2559936056"/>
                    </a:ext>
                  </a:extLst>
                </a:gridCol>
                <a:gridCol w="879566">
                  <a:extLst>
                    <a:ext uri="{9D8B030D-6E8A-4147-A177-3AD203B41FA5}">
                      <a16:colId xmlns:a16="http://schemas.microsoft.com/office/drawing/2014/main" val="3565759661"/>
                    </a:ext>
                  </a:extLst>
                </a:gridCol>
                <a:gridCol w="879566">
                  <a:extLst>
                    <a:ext uri="{9D8B030D-6E8A-4147-A177-3AD203B41FA5}">
                      <a16:colId xmlns:a16="http://schemas.microsoft.com/office/drawing/2014/main" val="3187170501"/>
                    </a:ext>
                  </a:extLst>
                </a:gridCol>
                <a:gridCol w="879566">
                  <a:extLst>
                    <a:ext uri="{9D8B030D-6E8A-4147-A177-3AD203B41FA5}">
                      <a16:colId xmlns:a16="http://schemas.microsoft.com/office/drawing/2014/main" val="398512031"/>
                    </a:ext>
                  </a:extLst>
                </a:gridCol>
              </a:tblGrid>
              <a:tr h="35124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mic Sans MS" panose="030F0702030302020204" pitchFamily="66" charset="0"/>
                        </a:rPr>
                        <a:t>City</a:t>
                      </a:r>
                      <a:endParaRPr lang="en-GB" sz="105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mic Sans MS" panose="030F0702030302020204" pitchFamily="66" charset="0"/>
                        </a:rPr>
                        <a:t>Birmingham</a:t>
                      </a:r>
                      <a:endParaRPr lang="en-GB" sz="105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mic Sans MS" panose="030F0702030302020204" pitchFamily="66" charset="0"/>
                        </a:rPr>
                        <a:t>Leeds</a:t>
                      </a:r>
                      <a:endParaRPr lang="en-GB" sz="105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mic Sans MS" panose="030F0702030302020204" pitchFamily="66" charset="0"/>
                        </a:rPr>
                        <a:t>Glasgow</a:t>
                      </a:r>
                      <a:endParaRPr lang="en-GB" sz="105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mic Sans MS" panose="030F0702030302020204" pitchFamily="66" charset="0"/>
                        </a:rPr>
                        <a:t>Sheffield</a:t>
                      </a:r>
                      <a:endParaRPr lang="en-GB" sz="105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mic Sans MS" panose="030F0702030302020204" pitchFamily="66" charset="0"/>
                        </a:rPr>
                        <a:t>Bradford</a:t>
                      </a:r>
                      <a:endParaRPr lang="en-GB" sz="105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751965"/>
                  </a:ext>
                </a:extLst>
              </a:tr>
              <a:tr h="351246">
                <a:tc>
                  <a:txBody>
                    <a:bodyPr/>
                    <a:lstStyle/>
                    <a:p>
                      <a:pPr algn="ctr"/>
                      <a:endParaRPr lang="en-GB" sz="105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116235"/>
                  </a:ext>
                </a:extLst>
              </a:tr>
              <a:tr h="351246">
                <a:tc>
                  <a:txBody>
                    <a:bodyPr/>
                    <a:lstStyle/>
                    <a:p>
                      <a:pPr algn="ctr"/>
                      <a:endParaRPr lang="en-GB" sz="105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5047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80802" y="2941464"/>
                <a:ext cx="6699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latin typeface="Cambria Math" panose="02040503050406030204" pitchFamily="18" charset="0"/>
                        </a:rPr>
                        <m:t>𝒍𝒐𝒈𝑹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802" y="2941464"/>
                <a:ext cx="669978" cy="276999"/>
              </a:xfrm>
              <a:prstGeom prst="rect">
                <a:avLst/>
              </a:prstGeom>
              <a:blipFill>
                <a:blip r:embed="rId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80802" y="3280018"/>
                <a:ext cx="6699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latin typeface="Cambria Math" panose="02040503050406030204" pitchFamily="18" charset="0"/>
                        </a:rPr>
                        <m:t>𝒍𝒐𝒈𝑷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802" y="3280018"/>
                <a:ext cx="669978" cy="276999"/>
              </a:xfrm>
              <a:prstGeom prst="rect">
                <a:avLst/>
              </a:prstGeom>
              <a:blipFill>
                <a:blip r:embed="rId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883308" y="2941464"/>
            <a:ext cx="4635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0.30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0291" y="2938760"/>
            <a:ext cx="4971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0.48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2441" y="2938760"/>
            <a:ext cx="5314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0.60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2158" y="2938760"/>
            <a:ext cx="6087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0.70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14477" y="2938760"/>
            <a:ext cx="7625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0.78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78393" y="3291559"/>
            <a:ext cx="273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8811" y="3291559"/>
            <a:ext cx="5486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5.86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7937" y="3291559"/>
            <a:ext cx="6359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5.79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9753" y="3285403"/>
            <a:ext cx="6011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5.72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95181" y="3291854"/>
            <a:ext cx="6011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5.68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l="28399" t="28037" r="36497" b="4023"/>
          <a:stretch/>
        </p:blipFill>
        <p:spPr>
          <a:xfrm>
            <a:off x="4941723" y="3672606"/>
            <a:ext cx="2770100" cy="30156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757621" y="6457890"/>
                <a:ext cx="4568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𝒍𝒐𝒈𝑹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621" y="6457890"/>
                <a:ext cx="456856" cy="215444"/>
              </a:xfrm>
              <a:prstGeom prst="rect">
                <a:avLst/>
              </a:prstGeom>
              <a:blipFill>
                <a:blip r:embed="rId10"/>
                <a:stretch>
                  <a:fillRect l="-13333" r="-1333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50780" y="3788568"/>
                <a:ext cx="4552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𝒍𝒐𝒈𝑷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780" y="3788568"/>
                <a:ext cx="455253" cy="215444"/>
              </a:xfrm>
              <a:prstGeom prst="rect">
                <a:avLst/>
              </a:prstGeom>
              <a:blipFill>
                <a:blip r:embed="rId11"/>
                <a:stretch>
                  <a:fillRect l="-13514" r="-14865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80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0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Logarithms can be used to manage and explore non-linear trends in data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blipFill>
                <a:blip r:embed="rId3"/>
                <a:stretch>
                  <a:fillRect l="-487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𝑛𝑙𝑜𝑔𝑥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blipFill>
                <a:blip r:embed="rId4"/>
                <a:stretch>
                  <a:fillRect l="-2743" r="-1995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28399" t="28037" r="36497" b="4023"/>
          <a:stretch/>
        </p:blipFill>
        <p:spPr>
          <a:xfrm>
            <a:off x="5477692" y="2586208"/>
            <a:ext cx="2919984" cy="3178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62265" y="5810701"/>
                <a:ext cx="1651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265" y="5810701"/>
                <a:ext cx="165110" cy="215444"/>
              </a:xfrm>
              <a:prstGeom prst="rect">
                <a:avLst/>
              </a:prstGeom>
              <a:blipFill>
                <a:blip r:embed="rId6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22439" y="2478486"/>
                <a:ext cx="4552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𝒍𝒐𝒈𝑷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439" y="2478486"/>
                <a:ext cx="455253" cy="215444"/>
              </a:xfrm>
              <a:prstGeom prst="rect">
                <a:avLst/>
              </a:prstGeom>
              <a:blipFill>
                <a:blip r:embed="rId7"/>
                <a:stretch>
                  <a:fillRect l="-13333" r="-13333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/>
          <a:srcRect l="28154" t="18696" r="19287" b="3391"/>
          <a:stretch/>
        </p:blipFill>
        <p:spPr>
          <a:xfrm>
            <a:off x="332464" y="2586208"/>
            <a:ext cx="3812356" cy="3178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239119" y="4807502"/>
                <a:ext cx="4568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𝒍𝒐𝒈𝑹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119" y="4807502"/>
                <a:ext cx="456856" cy="215444"/>
              </a:xfrm>
              <a:prstGeom prst="rect">
                <a:avLst/>
              </a:prstGeom>
              <a:blipFill>
                <a:blip r:embed="rId9"/>
                <a:stretch>
                  <a:fillRect l="-13333" r="-13333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8958" y="2563435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58" y="2563435"/>
                <a:ext cx="163506" cy="215444"/>
              </a:xfrm>
              <a:prstGeom prst="rect">
                <a:avLst/>
              </a:prstGeom>
              <a:blipFill>
                <a:blip r:embed="rId10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534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14484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Logarithms can be used to manage and explore non-linear trends in data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data shows the rank (by size) and population of some UK cities.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relationship between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can be modelled by the formula: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𝑅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are constants.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b) Plot a graph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𝑙𝑜𝑔𝑅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against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𝑙𝑜𝑔𝑃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using the values from your table, and draw a line of best fit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c) Use your graph to estimate the values of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to two significant figures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First you need to rearrange the original relationship into the           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𝑚𝑥</m:t>
                    </m:r>
                    <m:r>
                      <a:rPr lang="en-US" sz="1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form.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144847"/>
              </a:xfrm>
              <a:blipFill>
                <a:blip r:embed="rId3"/>
                <a:stretch>
                  <a:fillRect t="-711" r="-57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blipFill>
                <a:blip r:embed="rId4"/>
                <a:stretch>
                  <a:fillRect l="-487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𝑛𝑙𝑜𝑔𝑥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blipFill>
                <a:blip r:embed="rId5"/>
                <a:stretch>
                  <a:fillRect l="-2743" r="-1995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773010" y="1248335"/>
          <a:ext cx="5277395" cy="10537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023">
                  <a:extLst>
                    <a:ext uri="{9D8B030D-6E8A-4147-A177-3AD203B41FA5}">
                      <a16:colId xmlns:a16="http://schemas.microsoft.com/office/drawing/2014/main" val="71127420"/>
                    </a:ext>
                  </a:extLst>
                </a:gridCol>
                <a:gridCol w="970815">
                  <a:extLst>
                    <a:ext uri="{9D8B030D-6E8A-4147-A177-3AD203B41FA5}">
                      <a16:colId xmlns:a16="http://schemas.microsoft.com/office/drawing/2014/main" val="3243907947"/>
                    </a:ext>
                  </a:extLst>
                </a:gridCol>
                <a:gridCol w="831859">
                  <a:extLst>
                    <a:ext uri="{9D8B030D-6E8A-4147-A177-3AD203B41FA5}">
                      <a16:colId xmlns:a16="http://schemas.microsoft.com/office/drawing/2014/main" val="2559936056"/>
                    </a:ext>
                  </a:extLst>
                </a:gridCol>
                <a:gridCol w="879566">
                  <a:extLst>
                    <a:ext uri="{9D8B030D-6E8A-4147-A177-3AD203B41FA5}">
                      <a16:colId xmlns:a16="http://schemas.microsoft.com/office/drawing/2014/main" val="3565759661"/>
                    </a:ext>
                  </a:extLst>
                </a:gridCol>
                <a:gridCol w="879566">
                  <a:extLst>
                    <a:ext uri="{9D8B030D-6E8A-4147-A177-3AD203B41FA5}">
                      <a16:colId xmlns:a16="http://schemas.microsoft.com/office/drawing/2014/main" val="3187170501"/>
                    </a:ext>
                  </a:extLst>
                </a:gridCol>
                <a:gridCol w="879566">
                  <a:extLst>
                    <a:ext uri="{9D8B030D-6E8A-4147-A177-3AD203B41FA5}">
                      <a16:colId xmlns:a16="http://schemas.microsoft.com/office/drawing/2014/main" val="398512031"/>
                    </a:ext>
                  </a:extLst>
                </a:gridCol>
              </a:tblGrid>
              <a:tr h="35124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mic Sans MS" panose="030F0702030302020204" pitchFamily="66" charset="0"/>
                        </a:rPr>
                        <a:t>City</a:t>
                      </a:r>
                      <a:endParaRPr lang="en-GB" sz="105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mic Sans MS" panose="030F0702030302020204" pitchFamily="66" charset="0"/>
                        </a:rPr>
                        <a:t>Birmingham</a:t>
                      </a:r>
                      <a:endParaRPr lang="en-GB" sz="105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mic Sans MS" panose="030F0702030302020204" pitchFamily="66" charset="0"/>
                        </a:rPr>
                        <a:t>Leeds</a:t>
                      </a:r>
                      <a:endParaRPr lang="en-GB" sz="105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mic Sans MS" panose="030F0702030302020204" pitchFamily="66" charset="0"/>
                        </a:rPr>
                        <a:t>Glasgow</a:t>
                      </a:r>
                      <a:endParaRPr lang="en-GB" sz="105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mic Sans MS" panose="030F0702030302020204" pitchFamily="66" charset="0"/>
                        </a:rPr>
                        <a:t>Sheffield</a:t>
                      </a:r>
                      <a:endParaRPr lang="en-GB" sz="105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mic Sans MS" panose="030F0702030302020204" pitchFamily="66" charset="0"/>
                        </a:rPr>
                        <a:t>Bradford</a:t>
                      </a:r>
                      <a:endParaRPr lang="en-GB" sz="105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751965"/>
                  </a:ext>
                </a:extLst>
              </a:tr>
              <a:tr h="351246">
                <a:tc>
                  <a:txBody>
                    <a:bodyPr/>
                    <a:lstStyle/>
                    <a:p>
                      <a:pPr algn="ctr"/>
                      <a:endParaRPr lang="en-GB" sz="105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116235"/>
                  </a:ext>
                </a:extLst>
              </a:tr>
              <a:tr h="351246">
                <a:tc>
                  <a:txBody>
                    <a:bodyPr/>
                    <a:lstStyle/>
                    <a:p>
                      <a:pPr algn="ctr"/>
                      <a:endParaRPr lang="en-GB" sz="105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5047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65585" y="1650950"/>
                <a:ext cx="6699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latin typeface="Cambria Math" panose="02040503050406030204" pitchFamily="18" charset="0"/>
                        </a:rPr>
                        <m:t>𝒍𝒐𝒈𝑹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585" y="1650950"/>
                <a:ext cx="669978" cy="276999"/>
              </a:xfrm>
              <a:prstGeom prst="rect">
                <a:avLst/>
              </a:prstGeom>
              <a:blipFill>
                <a:blip r:embed="rId6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65585" y="1989504"/>
                <a:ext cx="6699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latin typeface="Cambria Math" panose="02040503050406030204" pitchFamily="18" charset="0"/>
                        </a:rPr>
                        <m:t>𝒍𝒐𝒈𝑷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585" y="1989504"/>
                <a:ext cx="669978" cy="276999"/>
              </a:xfrm>
              <a:prstGeom prst="rect">
                <a:avLst/>
              </a:prstGeom>
              <a:blipFill>
                <a:blip r:embed="rId7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868091" y="1650950"/>
            <a:ext cx="4635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0.30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65074" y="1648246"/>
            <a:ext cx="4971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0.48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7224" y="1648246"/>
            <a:ext cx="5314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0.60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06941" y="1648246"/>
            <a:ext cx="6087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0.70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99260" y="1648246"/>
            <a:ext cx="7625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0.78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3176" y="2001045"/>
            <a:ext cx="273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3594" y="2001045"/>
            <a:ext cx="5486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5.86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22720" y="2001045"/>
            <a:ext cx="6359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5.79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14536" y="1994889"/>
            <a:ext cx="6011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5.72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79964" y="2001340"/>
            <a:ext cx="6011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5.68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/>
          <a:srcRect l="28399" t="28037" r="36497" b="4023"/>
          <a:stretch/>
        </p:blipFill>
        <p:spPr>
          <a:xfrm>
            <a:off x="4467730" y="2394800"/>
            <a:ext cx="3812234" cy="4150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019583" y="2359230"/>
                <a:ext cx="4552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𝒍𝒐𝒈𝑷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583" y="2359230"/>
                <a:ext cx="455253" cy="215444"/>
              </a:xfrm>
              <a:prstGeom prst="rect">
                <a:avLst/>
              </a:prstGeom>
              <a:blipFill>
                <a:blip r:embed="rId9"/>
                <a:stretch>
                  <a:fillRect l="-12000" r="-14667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86922" y="6273224"/>
                <a:ext cx="4568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𝒍𝒐𝒈𝑹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922" y="6273224"/>
                <a:ext cx="456856" cy="215444"/>
              </a:xfrm>
              <a:prstGeom prst="rect">
                <a:avLst/>
              </a:prstGeom>
              <a:blipFill>
                <a:blip r:embed="rId10"/>
                <a:stretch>
                  <a:fillRect l="-12000" r="-14667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4746123" y="3344091"/>
            <a:ext cx="3453137" cy="296092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33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Logarithms can be used to manage and explore non-linear trends in data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data shows the rank (by size) and population of some UK cities.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relationship between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can be modelled by the formula: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𝑅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are constants.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c) Use your graph to estimate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to two significant figures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First you need to rearrange the original relationship into the      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form.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3"/>
                <a:stretch>
                  <a:fillRect t="-766" r="-57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blipFill>
                <a:blip r:embed="rId4"/>
                <a:stretch>
                  <a:fillRect l="-487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𝑛𝑙𝑜𝑔𝑥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blipFill>
                <a:blip r:embed="rId5"/>
                <a:stretch>
                  <a:fillRect l="-2743" r="-1995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71922" y="1561062"/>
                <a:ext cx="80618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𝑎𝑅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922" y="1561062"/>
                <a:ext cx="806182" cy="246221"/>
              </a:xfrm>
              <a:prstGeom prst="rect">
                <a:avLst/>
              </a:prstGeom>
              <a:blipFill>
                <a:blip r:embed="rId6"/>
                <a:stretch>
                  <a:fillRect l="-5303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72000" y="2097710"/>
                <a:ext cx="140602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𝑙𝑜𝑔𝑃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𝑎𝑅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097710"/>
                <a:ext cx="1406026" cy="246221"/>
              </a:xfrm>
              <a:prstGeom prst="rect">
                <a:avLst/>
              </a:prstGeom>
              <a:blipFill>
                <a:blip r:embed="rId7"/>
                <a:stretch>
                  <a:fillRect l="-4329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72000" y="2634358"/>
                <a:ext cx="19542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𝑙𝑜𝑔𝑃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634358"/>
                <a:ext cx="1954253" cy="246221"/>
              </a:xfrm>
              <a:prstGeom prst="rect">
                <a:avLst/>
              </a:prstGeom>
              <a:blipFill>
                <a:blip r:embed="rId8"/>
                <a:stretch>
                  <a:fillRect l="-3115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72000" y="3171006"/>
                <a:ext cx="19588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𝑙𝑜𝑔𝑃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𝑛𝑙𝑜𝑔𝑅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171006"/>
                <a:ext cx="1958870" cy="246221"/>
              </a:xfrm>
              <a:prstGeom prst="rect">
                <a:avLst/>
              </a:prstGeom>
              <a:blipFill>
                <a:blip r:embed="rId9"/>
                <a:stretch>
                  <a:fillRect l="-3115" r="-2492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5"/>
          <p:cNvSpPr>
            <a:spLocks/>
          </p:cNvSpPr>
          <p:nvPr/>
        </p:nvSpPr>
        <p:spPr bwMode="auto">
          <a:xfrm>
            <a:off x="6048101" y="1718468"/>
            <a:ext cx="113213" cy="507275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6104707" y="1824988"/>
            <a:ext cx="10711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Take logs</a:t>
            </a:r>
          </a:p>
        </p:txBody>
      </p:sp>
      <p:sp>
        <p:nvSpPr>
          <p:cNvPr id="33" name="Arc 5"/>
          <p:cNvSpPr>
            <a:spLocks/>
          </p:cNvSpPr>
          <p:nvPr/>
        </p:nvSpPr>
        <p:spPr bwMode="auto">
          <a:xfrm>
            <a:off x="6543145" y="2259036"/>
            <a:ext cx="113213" cy="507275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Arc 5"/>
          <p:cNvSpPr>
            <a:spLocks/>
          </p:cNvSpPr>
          <p:nvPr/>
        </p:nvSpPr>
        <p:spPr bwMode="auto">
          <a:xfrm>
            <a:off x="6656358" y="2786841"/>
            <a:ext cx="113213" cy="507275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599751" y="2358784"/>
            <a:ext cx="14164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Addition law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6769571" y="2892580"/>
            <a:ext cx="10507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Power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7"/>
              <p:cNvSpPr txBox="1">
                <a:spLocks noChangeArrowheads="1"/>
              </p:cNvSpPr>
              <p:nvPr/>
            </p:nvSpPr>
            <p:spPr bwMode="auto">
              <a:xfrm>
                <a:off x="3981454" y="3704802"/>
                <a:ext cx="4870940" cy="800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285750" indent="-285750" algn="ctr" eaLnBrk="1" hangingPunct="1">
                  <a:spcBef>
                    <a:spcPct val="50000"/>
                  </a:spcBef>
                  <a:buFont typeface="Wingdings" panose="05000000000000000000" pitchFamily="2" charset="2"/>
                  <a:buChar char="à"/>
                </a:pPr>
                <a:r>
                  <a:rPr lang="en-GB" alt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𝑙𝑜𝑔𝑎</m:t>
                    </m:r>
                  </m:oMath>
                </a14:m>
                <a:r>
                  <a:rPr lang="en-GB" alt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 is the constant from the linear graph</a:t>
                </a:r>
              </a:p>
              <a:p>
                <a:pPr marL="285750" indent="-285750" algn="ctr" eaLnBrk="1" hangingPunct="1">
                  <a:spcBef>
                    <a:spcPct val="50000"/>
                  </a:spcBef>
                  <a:buFont typeface="Wingdings" panose="05000000000000000000" pitchFamily="2" charset="2"/>
                  <a:buChar char="à"/>
                </a:pPr>
                <a:endParaRPr lang="en-US" altLang="en-US" sz="3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 eaLnBrk="1" hangingPunct="1">
                  <a:spcBef>
                    <a:spcPct val="50000"/>
                  </a:spcBef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 is the gradient from the linear graph</a:t>
                </a:r>
                <a:endParaRPr lang="en-GB" altLang="en-US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1454" y="3704802"/>
                <a:ext cx="4870940" cy="800219"/>
              </a:xfrm>
              <a:prstGeom prst="rect">
                <a:avLst/>
              </a:prstGeom>
              <a:blipFill>
                <a:blip r:embed="rId10"/>
                <a:stretch>
                  <a:fillRect t="-1527" b="-68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01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8" grpId="0"/>
      <p:bldP spid="30" grpId="0"/>
      <p:bldP spid="31" grpId="0" animBg="1"/>
      <p:bldP spid="32" grpId="0"/>
      <p:bldP spid="33" grpId="0" animBg="1"/>
      <p:bldP spid="34" grpId="0" animBg="1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3" ma:contentTypeDescription="Create a new document." ma:contentTypeScope="" ma:versionID="23bc477752390507dc2cffcd22a104a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8007d9db6d91cd99dd6d826ae72dde73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5716BC-6E5E-428E-876D-B4A34FC664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BC4111-E0A8-42A2-BCAB-EE10B2582C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A50ABB-A786-47D6-896B-425BBD0A81E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</TotalTime>
  <Words>2020</Words>
  <Application>Microsoft Office PowerPoint</Application>
  <PresentationFormat>On-screen Show (4:3)</PresentationFormat>
  <Paragraphs>394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游ゴシック</vt:lpstr>
      <vt:lpstr>游ゴシック Light</vt:lpstr>
      <vt:lpstr>Arial</vt:lpstr>
      <vt:lpstr>Calibri</vt:lpstr>
      <vt:lpstr>Calibri Light</vt:lpstr>
      <vt:lpstr>Cambria Math</vt:lpstr>
      <vt:lpstr>Comic Sans MS</vt:lpstr>
      <vt:lpstr>HGGyoshotai</vt:lpstr>
      <vt:lpstr>Monotype Corsiva</vt:lpstr>
      <vt:lpstr>Segoe UI Black</vt:lpstr>
      <vt:lpstr>Wingdings</vt:lpstr>
      <vt:lpstr>Office テーマ</vt:lpstr>
      <vt:lpstr>PowerPoint Presentation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Gareth Westwater</cp:lastModifiedBy>
  <cp:revision>180</cp:revision>
  <dcterms:created xsi:type="dcterms:W3CDTF">2017-08-14T15:35:38Z</dcterms:created>
  <dcterms:modified xsi:type="dcterms:W3CDTF">2021-01-07T22:37:11Z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