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7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66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65.png"/><Relationship Id="rId5" Type="http://schemas.openxmlformats.org/officeDocument/2006/relationships/image" Target="../media/image164.png"/><Relationship Id="rId10" Type="http://schemas.openxmlformats.org/officeDocument/2006/relationships/image" Target="../media/image2.png"/><Relationship Id="rId4" Type="http://schemas.openxmlformats.org/officeDocument/2006/relationships/image" Target="../media/image163.png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3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72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71.png"/><Relationship Id="rId5" Type="http://schemas.openxmlformats.org/officeDocument/2006/relationships/image" Target="../media/image170.png"/><Relationship Id="rId4" Type="http://schemas.openxmlformats.org/officeDocument/2006/relationships/image" Target="../media/image169.pn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8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77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76.png"/><Relationship Id="rId5" Type="http://schemas.openxmlformats.org/officeDocument/2006/relationships/image" Target="../media/image175.png"/><Relationship Id="rId4" Type="http://schemas.openxmlformats.org/officeDocument/2006/relationships/image" Target="../media/image174.png"/><Relationship Id="rId9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3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82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81.png"/><Relationship Id="rId5" Type="http://schemas.openxmlformats.org/officeDocument/2006/relationships/image" Target="../media/image180.png"/><Relationship Id="rId4" Type="http://schemas.openxmlformats.org/officeDocument/2006/relationships/image" Target="../media/image179.png"/><Relationship Id="rId9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8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87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86.png"/><Relationship Id="rId5" Type="http://schemas.openxmlformats.org/officeDocument/2006/relationships/image" Target="../media/image185.png"/><Relationship Id="rId4" Type="http://schemas.openxmlformats.org/officeDocument/2006/relationships/image" Target="../media/image184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EEC92-A3CC-4907-B769-49B87C7F2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5" y="2766218"/>
            <a:ext cx="8515350" cy="1325563"/>
          </a:xfrm>
        </p:spPr>
        <p:txBody>
          <a:bodyPr/>
          <a:lstStyle/>
          <a:p>
            <a:pPr algn="ctr"/>
            <a:r>
              <a:rPr lang="en-GB" b="1" dirty="0"/>
              <a:t>Logarithms with non-linear data (14.8)</a:t>
            </a:r>
          </a:p>
        </p:txBody>
      </p:sp>
    </p:spTree>
    <p:extLst>
      <p:ext uri="{BB962C8B-B14F-4D97-AF65-F5344CB8AC3E}">
        <p14:creationId xmlns:p14="http://schemas.microsoft.com/office/powerpoint/2010/main" val="75952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21209" y="438884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99" y="2686"/>
                  <a:ext cx="1733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0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99" y="2686"/>
                  <a:ext cx="1733" cy="309"/>
                </a:xfrm>
                <a:prstGeom prst="rect">
                  <a:avLst/>
                </a:prstGeom>
                <a:blipFill>
                  <a:blip r:embed="rId4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21208" y="5564121"/>
            <a:ext cx="2810231" cy="931245"/>
            <a:chOff x="3322" y="2602"/>
            <a:chExt cx="1923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923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35" y="2787"/>
                  <a:ext cx="1851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0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35" y="2787"/>
                  <a:ext cx="1851" cy="309"/>
                </a:xfrm>
                <a:prstGeom prst="rect">
                  <a:avLst/>
                </a:prstGeom>
                <a:blipFill>
                  <a:blip r:embed="rId5"/>
                  <a:stretch>
                    <a:fillRect t="-6061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071573" y="438884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09"/>
                </a:xfrm>
                <a:prstGeom prst="rect">
                  <a:avLst/>
                </a:prstGeom>
                <a:blipFill>
                  <a:blip r:embed="rId6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071573" y="556412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2" y="2787"/>
                  <a:ext cx="1758" cy="342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0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sSup>
                            <m:sSup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sup>
                      </m:sSup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2" y="2787"/>
                  <a:ext cx="1758" cy="342"/>
                </a:xfrm>
                <a:prstGeom prst="rect">
                  <a:avLst/>
                </a:prstGeom>
                <a:blipFill>
                  <a:blip r:embed="rId7"/>
                  <a:stretch>
                    <a:fillRect b="-23288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The diagram shows the graph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altLang="en-US" sz="20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altLang="en-US" sz="2000" dirty="0">
                    <a:latin typeface="+mn-lt"/>
                  </a:rPr>
                  <a:t>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plotted against 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. The graph is a straight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line through the origin with gradient 2.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b="-2618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09636" y="4261365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pic>
        <p:nvPicPr>
          <p:cNvPr id="19" name="Countdown_timer.wmv">
            <a:hlinkClick r:id="" action="ppaction://media"/>
            <a:extLst>
              <a:ext uri="{FF2B5EF4-FFF2-40B4-BE49-F238E27FC236}">
                <a16:creationId xmlns:a16="http://schemas.microsoft.com/office/drawing/2014/main" id="{8F555F90-F5AA-4B7E-A819-D12B14F7BF6D}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DAE1D38-65B6-4C98-9623-0614587A59A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325167" y="1400198"/>
            <a:ext cx="3092088" cy="2754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314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07141" y="3798004"/>
            <a:ext cx="295052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99" y="2686"/>
                  <a:ext cx="1733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a14:m>
                  <a:r>
                    <a:rPr lang="en-GB" altLang="en-US" sz="2000" dirty="0"/>
                    <a:t> against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altLang="en-US" sz="2000" b="0" i="0" dirty="0" smtClean="0">
                          <a:latin typeface="Cambria Math" panose="02040503050406030204" pitchFamily="18" charset="0"/>
                        </a:rPr>
                        <m:t>log</m:t>
                      </m:r>
                      <m:r>
                        <a:rPr lang="en-GB" altLang="en-US" sz="2000" b="0" i="0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altLang="en-US" sz="2000" i="1" dirty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000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99" y="2686"/>
                  <a:ext cx="1733" cy="309"/>
                </a:xfrm>
                <a:prstGeom prst="rect">
                  <a:avLst/>
                </a:prstGeom>
                <a:blipFill>
                  <a:blip r:embed="rId4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07139" y="4973278"/>
            <a:ext cx="2950523" cy="931245"/>
            <a:chOff x="3322" y="2602"/>
            <a:chExt cx="2019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2019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35" y="2787"/>
                  <a:ext cx="1923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d)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altLang="en-US" sz="2000" i="0" smtClean="0">
                          <a:latin typeface="Cambria Math" panose="02040503050406030204" pitchFamily="18" charset="0"/>
                        </a:rPr>
                        <m:t>log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r>
                    <a:rPr lang="en-GB" altLang="en-US" sz="2000" dirty="0"/>
                    <a:t> against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altLang="en-US" sz="2000" b="0" i="0" smtClean="0">
                          <a:latin typeface="Cambria Math" panose="02040503050406030204" pitchFamily="18" charset="0"/>
                        </a:rPr>
                        <m:t>log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35" y="2787"/>
                  <a:ext cx="1923" cy="309"/>
                </a:xfrm>
                <a:prstGeom prst="rect">
                  <a:avLst/>
                </a:prstGeom>
                <a:blipFill>
                  <a:blip r:embed="rId5"/>
                  <a:stretch>
                    <a:fillRect l="-2386" t="-6061" r="-1085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057505" y="3798003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a14:m>
                  <a:r>
                    <a:rPr lang="en-GB" altLang="en-US" sz="2000" dirty="0"/>
                    <a:t> against </a:t>
                  </a:r>
                  <a14:m>
                    <m:oMath xmlns:m="http://schemas.openxmlformats.org/officeDocument/2006/math">
                      <m:r>
                        <a:rPr lang="en-GB" altLang="en-US" sz="2000" i="1" dirty="0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09"/>
                </a:xfrm>
                <a:prstGeom prst="rect">
                  <a:avLst/>
                </a:prstGeom>
                <a:blipFill>
                  <a:blip r:embed="rId6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057505" y="4973278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2" y="2787"/>
                  <a:ext cx="1758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c)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altLang="en-US" sz="2000" b="0" i="0" smtClean="0">
                          <a:latin typeface="Cambria Math" panose="02040503050406030204" pitchFamily="18" charset="0"/>
                        </a:rPr>
                        <m:t>log</m:t>
                      </m:r>
                      <m:r>
                        <a:rPr lang="en-GB" altLang="en-US" sz="2000" b="0" i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r>
                    <a:rPr lang="en-GB" altLang="en-US" sz="2000" dirty="0"/>
                    <a:t> against </a:t>
                  </a:r>
                  <a14:m>
                    <m:oMath xmlns:m="http://schemas.openxmlformats.org/officeDocument/2006/math">
                      <m:r>
                        <a:rPr lang="en-GB" altLang="en-US" sz="2000" i="1" dirty="0">
                          <a:latin typeface="Cambria Math" panose="02040503050406030204" pitchFamily="18" charset="0"/>
                        </a:rPr>
                        <m:t>𝑦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2" y="2787"/>
                  <a:ext cx="1758" cy="309"/>
                </a:xfrm>
                <a:prstGeom prst="rect">
                  <a:avLst/>
                </a:prstGeom>
                <a:blipFill>
                  <a:blip r:embed="rId7"/>
                  <a:stretch>
                    <a:fillRect t="-6061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b="0" dirty="0">
                    <a:latin typeface="+mn-lt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𝑘</m:t>
                    </m:r>
                    <m:sSup>
                      <m:sSup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altLang="en-US" sz="2000" dirty="0">
                    <a:latin typeface="+mn-lt"/>
                  </a:rPr>
                  <a:t> where 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and 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 are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constants, what would you plot in order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to get a straight line graph?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b="-2618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695568" y="3670522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pic>
        <p:nvPicPr>
          <p:cNvPr id="19" name="Countdown_timer.wmv">
            <a:hlinkClick r:id="" action="ppaction://media"/>
            <a:extLst>
              <a:ext uri="{FF2B5EF4-FFF2-40B4-BE49-F238E27FC236}">
                <a16:creationId xmlns:a16="http://schemas.microsoft.com/office/drawing/2014/main" id="{8F555F90-F5AA-4B7E-A819-D12B14F7BF6D}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333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07141" y="3798004"/>
            <a:ext cx="3235163" cy="931244"/>
            <a:chOff x="3161" y="2537"/>
            <a:chExt cx="1989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989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99" y="2686"/>
                  <a:ext cx="1873" cy="28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1800" dirty="0"/>
                    <a:t>b)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180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1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</m:func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𝑥𝑙𝑜𝑔</m:t>
                      </m:r>
                      <m:d>
                        <m:dPr>
                          <m:ctrlP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GB" altLang="en-US" sz="1800" b="0" i="0" smtClean="0">
                          <a:latin typeface="Cambria Math" panose="02040503050406030204" pitchFamily="18" charset="0"/>
                        </a:rPr>
                        <m:t>log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18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99" y="2686"/>
                  <a:ext cx="1873" cy="286"/>
                </a:xfrm>
                <a:prstGeom prst="rect">
                  <a:avLst/>
                </a:prstGeom>
                <a:blipFill>
                  <a:blip r:embed="rId4"/>
                  <a:stretch>
                    <a:fillRect l="-1600" t="-10000" r="-400" b="-2666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07139" y="4973278"/>
            <a:ext cx="3235163" cy="931245"/>
            <a:chOff x="3322" y="2602"/>
            <a:chExt cx="2019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2019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35" y="2787"/>
                  <a:ext cx="1923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d)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00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</m:func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GB" altLang="en-US" sz="2000" b="0" i="0" smtClean="0">
                          <a:latin typeface="Cambria Math" panose="02040503050406030204" pitchFamily="18" charset="0"/>
                        </a:rPr>
                        <m:t>log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35" y="2787"/>
                  <a:ext cx="1923" cy="309"/>
                </a:xfrm>
                <a:prstGeom prst="rect">
                  <a:avLst/>
                </a:prstGeom>
                <a:blipFill>
                  <a:blip r:embed="rId5"/>
                  <a:stretch>
                    <a:fillRect t="-6061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057505" y="3798003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a)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0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</m:func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𝑘𝑙𝑜𝑔</m:t>
                      </m:r>
                      <m:d>
                        <m:d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09"/>
                </a:xfrm>
                <a:prstGeom prst="rect">
                  <a:avLst/>
                </a:prstGeom>
                <a:blipFill>
                  <a:blip r:embed="rId6"/>
                  <a:stretch>
                    <a:fillRect l="-699"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057505" y="4973278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2" y="2787"/>
                  <a:ext cx="1758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c)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0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</m:func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𝑥𝑙𝑜𝑔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𝑘𝑎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2" y="2787"/>
                  <a:ext cx="1758" cy="309"/>
                </a:xfrm>
                <a:prstGeom prst="rect">
                  <a:avLst/>
                </a:prstGeom>
                <a:blipFill>
                  <a:blip r:embed="rId7"/>
                  <a:stretch>
                    <a:fillRect t="-6061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b="0" dirty="0">
                    <a:latin typeface="+mn-lt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𝑘</m:t>
                    </m:r>
                    <m:sSup>
                      <m:sSup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altLang="en-US" sz="2000" dirty="0">
                    <a:latin typeface="+mn-lt"/>
                  </a:rPr>
                  <a:t> where 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and </a:t>
                </a:r>
                <a14:m>
                  <m:oMath xmlns:m="http://schemas.openxmlformats.org/officeDocument/2006/math">
                    <m:r>
                      <a:rPr lang="en-GB" altLang="en-US" sz="2000" b="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 are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constants, which of these is the correct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rearrangement to form a straight line?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b="-2618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695568" y="3670522"/>
            <a:ext cx="3984198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pic>
        <p:nvPicPr>
          <p:cNvPr id="19" name="Countdown_timer.wmv">
            <a:hlinkClick r:id="" action="ppaction://media"/>
            <a:extLst>
              <a:ext uri="{FF2B5EF4-FFF2-40B4-BE49-F238E27FC236}">
                <a16:creationId xmlns:a16="http://schemas.microsoft.com/office/drawing/2014/main" id="{8F555F90-F5AA-4B7E-A819-D12B14F7BF6D}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742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07141" y="3798004"/>
            <a:ext cx="3235163" cy="931244"/>
            <a:chOff x="3161" y="2537"/>
            <a:chExt cx="1989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989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99" y="2686"/>
                  <a:ext cx="1873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75</m:t>
                      </m:r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sup>
                      </m:sSup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99" y="2686"/>
                  <a:ext cx="1873" cy="309"/>
                </a:xfrm>
                <a:prstGeom prst="rect">
                  <a:avLst/>
                </a:prstGeom>
                <a:blipFill>
                  <a:blip r:embed="rId4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07139" y="4973278"/>
            <a:ext cx="3235163" cy="931245"/>
            <a:chOff x="3322" y="2602"/>
            <a:chExt cx="2019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2019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35" y="2787"/>
                  <a:ext cx="1923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75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alt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1.2</m:t>
                              </m:r>
                            </m:e>
                          </m:d>
                        </m:e>
                        <m:sup>
                          <m:r>
                            <a:rPr lang="en-GB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35" y="2787"/>
                  <a:ext cx="1923" cy="309"/>
                </a:xfrm>
                <a:prstGeom prst="rect">
                  <a:avLst/>
                </a:prstGeom>
                <a:blipFill>
                  <a:blip r:embed="rId5"/>
                  <a:stretch>
                    <a:fillRect t="-6061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057505" y="3798003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0.2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75</m:t>
                              </m:r>
                            </m:e>
                          </m:d>
                        </m:e>
                        <m: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09"/>
                </a:xfrm>
                <a:prstGeom prst="rect">
                  <a:avLst/>
                </a:prstGeom>
                <a:blipFill>
                  <a:blip r:embed="rId6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057505" y="4973278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2" y="2787"/>
                  <a:ext cx="1758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75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0.2</m:t>
                              </m:r>
                            </m:e>
                          </m:d>
                        </m:e>
                        <m: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2" y="2787"/>
                  <a:ext cx="1758" cy="309"/>
                </a:xfrm>
                <a:prstGeom prst="rect">
                  <a:avLst/>
                </a:prstGeom>
                <a:blipFill>
                  <a:blip r:embed="rId7"/>
                  <a:stretch>
                    <a:fillRect t="-6061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b="0" dirty="0">
                    <a:latin typeface="+mn-lt"/>
                  </a:rPr>
                  <a:t>A coin increases in value by 20% each year.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dirty="0">
                    <a:latin typeface="+mn-lt"/>
                  </a:rPr>
                  <a:t>If the original cost was £75, write an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dirty="0">
                    <a:latin typeface="+mn-lt"/>
                  </a:rPr>
                  <a:t>expression for in </a:t>
                </a:r>
                <a14:m>
                  <m:oMath xmlns:m="http://schemas.openxmlformats.org/officeDocument/2006/math">
                    <m:r>
                      <a:rPr lang="en-GB" altLang="en-US" sz="2000" b="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altLang="en-US" sz="2000" dirty="0">
                    <a:latin typeface="+mn-lt"/>
                  </a:rPr>
                  <a:t> years time.</a:t>
                </a:r>
                <a:endParaRPr lang="en-US" alt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b="-2618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4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32621" y="4863309"/>
            <a:ext cx="3984198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pic>
        <p:nvPicPr>
          <p:cNvPr id="19" name="Countdown_timer.wmv">
            <a:hlinkClick r:id="" action="ppaction://media"/>
            <a:extLst>
              <a:ext uri="{FF2B5EF4-FFF2-40B4-BE49-F238E27FC236}">
                <a16:creationId xmlns:a16="http://schemas.microsoft.com/office/drawing/2014/main" id="{8F555F90-F5AA-4B7E-A819-D12B14F7BF6D}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960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07141" y="3798004"/>
            <a:ext cx="3235163" cy="931244"/>
            <a:chOff x="3161" y="2537"/>
            <a:chExt cx="1989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989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99" y="2686"/>
                  <a:ext cx="1873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25,000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1.85</m:t>
                              </m:r>
                            </m:e>
                          </m:d>
                        </m:e>
                        <m: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99" y="2686"/>
                  <a:ext cx="1873" cy="309"/>
                </a:xfrm>
                <a:prstGeom prst="rect">
                  <a:avLst/>
                </a:prstGeom>
                <a:blipFill>
                  <a:blip r:embed="rId4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07139" y="4973278"/>
            <a:ext cx="3235163" cy="931245"/>
            <a:chOff x="3322" y="2602"/>
            <a:chExt cx="2019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2019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35" y="2787"/>
                  <a:ext cx="1923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,000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alt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1.15</m:t>
                              </m:r>
                            </m:e>
                          </m:d>
                        </m:e>
                        <m:sup>
                          <m:r>
                            <a:rPr lang="en-GB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35" y="2787"/>
                  <a:ext cx="1923" cy="309"/>
                </a:xfrm>
                <a:prstGeom prst="rect">
                  <a:avLst/>
                </a:prstGeom>
                <a:blipFill>
                  <a:blip r:embed="rId5"/>
                  <a:stretch>
                    <a:fillRect t="-6061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057505" y="3798003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25,000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0.15</m:t>
                              </m:r>
                            </m:e>
                          </m:d>
                        </m:e>
                        <m: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09"/>
                </a:xfrm>
                <a:prstGeom prst="rect">
                  <a:avLst/>
                </a:prstGeom>
                <a:blipFill>
                  <a:blip r:embed="rId6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057505" y="4973278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2" y="2787"/>
                  <a:ext cx="1758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25,000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0.85</m:t>
                              </m:r>
                            </m:e>
                          </m:d>
                        </m:e>
                        <m: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2" y="2787"/>
                  <a:ext cx="1758" cy="309"/>
                </a:xfrm>
                <a:prstGeom prst="rect">
                  <a:avLst/>
                </a:prstGeom>
                <a:blipFill>
                  <a:blip r:embed="rId7"/>
                  <a:stretch>
                    <a:fillRect t="-6061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b="0" dirty="0">
                    <a:latin typeface="+mn-lt"/>
                  </a:rPr>
                  <a:t>The cost of a car is £25,000. The car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b="0" dirty="0">
                    <a:latin typeface="+mn-lt"/>
                  </a:rPr>
                  <a:t>Depreciates by 15% each year.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dirty="0">
                    <a:latin typeface="+mn-lt"/>
                  </a:rPr>
                  <a:t>Write an expression for in </a:t>
                </a:r>
                <a14:m>
                  <m:oMath xmlns:m="http://schemas.openxmlformats.org/officeDocument/2006/math">
                    <m:r>
                      <a:rPr lang="en-GB" altLang="en-US" sz="2000" b="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altLang="en-US" sz="2000" dirty="0">
                    <a:latin typeface="+mn-lt"/>
                  </a:rPr>
                  <a:t> years time.</a:t>
                </a:r>
                <a:endParaRPr lang="en-US" alt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b="-2618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5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57970" y="4836794"/>
            <a:ext cx="3984198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pic>
        <p:nvPicPr>
          <p:cNvPr id="19" name="Countdown_timer.wmv">
            <a:hlinkClick r:id="" action="ppaction://media"/>
            <a:extLst>
              <a:ext uri="{FF2B5EF4-FFF2-40B4-BE49-F238E27FC236}">
                <a16:creationId xmlns:a16="http://schemas.microsoft.com/office/drawing/2014/main" id="{8F555F90-F5AA-4B7E-A819-D12B14F7BF6D}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50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950D772-7EAE-4CAD-9399-AB0B40D071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180FC56-A2A1-4EAE-90A5-B6F21750E20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098994D-0FFE-48D1-9001-67BC293B1802}">
  <ds:schemaRefs>
    <ds:schemaRef ds:uri="00eee050-7eda-4a68-8825-514e694f5f09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78db98b4-7c56-4667-9532-fea666d1edab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338</TotalTime>
  <Words>387</Words>
  <Application>Microsoft Office PowerPoint</Application>
  <PresentationFormat>On-screen Show (4:3)</PresentationFormat>
  <Paragraphs>41</Paragraphs>
  <Slides>6</Slides>
  <Notes>0</Notes>
  <HiddenSlides>0</HiddenSlides>
  <MMClips>5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Logarithms with non-linear data (14.8)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Gareth Westwater</cp:lastModifiedBy>
  <cp:revision>59</cp:revision>
  <dcterms:created xsi:type="dcterms:W3CDTF">2020-04-22T14:47:14Z</dcterms:created>
  <dcterms:modified xsi:type="dcterms:W3CDTF">2021-01-07T23:48:26Z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