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E6E6E6"/>
    <a:srgbClr val="006600"/>
    <a:srgbClr val="FF6600"/>
    <a:srgbClr val="FFCC99"/>
    <a:srgbClr val="FF3300"/>
    <a:srgbClr val="CCCCFF"/>
    <a:srgbClr val="A50021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16EC5-2A2D-4CA7-90FE-87358D7F7491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15B34-C665-41B6-BD3B-377D6A2B9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88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png"/><Relationship Id="rId3" Type="http://schemas.openxmlformats.org/officeDocument/2006/relationships/image" Target="../media/image146.png"/><Relationship Id="rId7" Type="http://schemas.openxmlformats.org/officeDocument/2006/relationships/image" Target="../media/image157.png"/><Relationship Id="rId2" Type="http://schemas.openxmlformats.org/officeDocument/2006/relationships/image" Target="../media/image1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9.png"/><Relationship Id="rId11" Type="http://schemas.openxmlformats.org/officeDocument/2006/relationships/image" Target="../media/image161.png"/><Relationship Id="rId5" Type="http://schemas.openxmlformats.org/officeDocument/2006/relationships/image" Target="../media/image148.png"/><Relationship Id="rId10" Type="http://schemas.openxmlformats.org/officeDocument/2006/relationships/image" Target="../media/image160.png"/><Relationship Id="rId4" Type="http://schemas.openxmlformats.org/officeDocument/2006/relationships/image" Target="../media/image147.png"/><Relationship Id="rId9" Type="http://schemas.openxmlformats.org/officeDocument/2006/relationships/image" Target="../media/image15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png"/><Relationship Id="rId3" Type="http://schemas.openxmlformats.org/officeDocument/2006/relationships/image" Target="../media/image163.png"/><Relationship Id="rId7" Type="http://schemas.openxmlformats.org/officeDocument/2006/relationships/image" Target="../media/image166.png"/><Relationship Id="rId2" Type="http://schemas.openxmlformats.org/officeDocument/2006/relationships/image" Target="../media/image1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5.png"/><Relationship Id="rId5" Type="http://schemas.openxmlformats.org/officeDocument/2006/relationships/image" Target="../media/image164.png"/><Relationship Id="rId4" Type="http://schemas.openxmlformats.org/officeDocument/2006/relationships/image" Target="../media/image148.png"/><Relationship Id="rId9" Type="http://schemas.openxmlformats.org/officeDocument/2006/relationships/image" Target="../media/image16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8.png"/><Relationship Id="rId7" Type="http://schemas.openxmlformats.org/officeDocument/2006/relationships/image" Target="../media/image173.png"/><Relationship Id="rId2" Type="http://schemas.openxmlformats.org/officeDocument/2006/relationships/image" Target="../media/image1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2.png"/><Relationship Id="rId5" Type="http://schemas.openxmlformats.org/officeDocument/2006/relationships/image" Target="../media/image171.png"/><Relationship Id="rId4" Type="http://schemas.openxmlformats.org/officeDocument/2006/relationships/image" Target="../media/image17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8.png"/><Relationship Id="rId7" Type="http://schemas.openxmlformats.org/officeDocument/2006/relationships/image" Target="../media/image178.png"/><Relationship Id="rId2" Type="http://schemas.openxmlformats.org/officeDocument/2006/relationships/image" Target="../media/image1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7.png"/><Relationship Id="rId5" Type="http://schemas.openxmlformats.org/officeDocument/2006/relationships/image" Target="../media/image176.png"/><Relationship Id="rId4" Type="http://schemas.openxmlformats.org/officeDocument/2006/relationships/image" Target="../media/image17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3" Type="http://schemas.openxmlformats.org/officeDocument/2006/relationships/image" Target="../media/image148.png"/><Relationship Id="rId7" Type="http://schemas.openxmlformats.org/officeDocument/2006/relationships/image" Target="../media/image182.png"/><Relationship Id="rId2" Type="http://schemas.openxmlformats.org/officeDocument/2006/relationships/image" Target="../media/image1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1.png"/><Relationship Id="rId5" Type="http://schemas.openxmlformats.org/officeDocument/2006/relationships/image" Target="../media/image180.png"/><Relationship Id="rId10" Type="http://schemas.openxmlformats.org/officeDocument/2006/relationships/image" Target="../media/image129.png"/><Relationship Id="rId4" Type="http://schemas.openxmlformats.org/officeDocument/2006/relationships/image" Target="../media/image126.png"/><Relationship Id="rId9" Type="http://schemas.openxmlformats.org/officeDocument/2006/relationships/image" Target="../media/image1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E49D45-5CE5-48F9-887D-8DD1819E011A}"/>
              </a:ext>
            </a:extLst>
          </p:cNvPr>
          <p:cNvSpPr/>
          <p:nvPr/>
        </p:nvSpPr>
        <p:spPr>
          <a:xfrm>
            <a:off x="1940966" y="2230495"/>
            <a:ext cx="51911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14G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751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𝒍𝒏𝒙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reflection of the graph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in the line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notation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𝑙𝑛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means the logarithm to the base of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is also on your calculator.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can compare the graphs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𝑒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𝑙𝑛𝑥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671" t="-766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411685" y="1362892"/>
            <a:ext cx="0" cy="3048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rot="5400000" flipV="1">
            <a:off x="6411685" y="1362892"/>
            <a:ext cx="0" cy="3048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 flipV="1">
            <a:off x="4887685" y="1515292"/>
            <a:ext cx="2895600" cy="2895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Freeform 7"/>
          <p:cNvSpPr/>
          <p:nvPr/>
        </p:nvSpPr>
        <p:spPr bwMode="auto">
          <a:xfrm>
            <a:off x="4887685" y="1439092"/>
            <a:ext cx="2362200" cy="1420813"/>
          </a:xfrm>
          <a:custGeom>
            <a:avLst/>
            <a:gdLst>
              <a:gd name="connsiteX0" fmla="*/ 0 w 2361063"/>
              <a:gd name="connsiteY0" fmla="*/ 996287 h 996474"/>
              <a:gd name="connsiteX1" fmla="*/ 1569493 w 2361063"/>
              <a:gd name="connsiteY1" fmla="*/ 832513 h 996474"/>
              <a:gd name="connsiteX2" fmla="*/ 2361063 w 2361063"/>
              <a:gd name="connsiteY2" fmla="*/ 0 h 9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61063" h="996474">
                <a:moveTo>
                  <a:pt x="0" y="996287"/>
                </a:moveTo>
                <a:cubicBezTo>
                  <a:pt x="587991" y="997424"/>
                  <a:pt x="1175983" y="998561"/>
                  <a:pt x="1569493" y="832513"/>
                </a:cubicBezTo>
                <a:cubicBezTo>
                  <a:pt x="1963004" y="666465"/>
                  <a:pt x="2162033" y="333232"/>
                  <a:pt x="2361063" y="0"/>
                </a:cubicBezTo>
              </a:path>
            </a:pathLst>
          </a:custGeom>
          <a:ln w="254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GB">
              <a:ln>
                <a:solidFill>
                  <a:srgbClr val="FF0000"/>
                </a:solidFill>
              </a:ln>
              <a:latin typeface="Comic Sans MS" pitchFamily="66" charset="0"/>
            </a:endParaRPr>
          </a:p>
        </p:txBody>
      </p:sp>
      <p:sp>
        <p:nvSpPr>
          <p:cNvPr id="9" name="Freeform 16"/>
          <p:cNvSpPr>
            <a:spLocks/>
          </p:cNvSpPr>
          <p:nvPr/>
        </p:nvSpPr>
        <p:spPr bwMode="auto">
          <a:xfrm rot="16200000" flipV="1">
            <a:off x="5946548" y="2543992"/>
            <a:ext cx="2362200" cy="1371600"/>
          </a:xfrm>
          <a:custGeom>
            <a:avLst/>
            <a:gdLst>
              <a:gd name="T0" fmla="*/ 0 w 2361063"/>
              <a:gd name="T1" fmla="*/ 1419289 h 996474"/>
              <a:gd name="T2" fmla="*/ 2113825 w 2361063"/>
              <a:gd name="T3" fmla="*/ 1185980 h 996474"/>
              <a:gd name="T4" fmla="*/ 3179928 w 2361063"/>
              <a:gd name="T5" fmla="*/ 0 h 9964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61063" h="996474">
                <a:moveTo>
                  <a:pt x="0" y="996287"/>
                </a:moveTo>
                <a:cubicBezTo>
                  <a:pt x="587991" y="997424"/>
                  <a:pt x="1175983" y="998561"/>
                  <a:pt x="1569493" y="832513"/>
                </a:cubicBezTo>
                <a:cubicBezTo>
                  <a:pt x="1963004" y="666465"/>
                  <a:pt x="2162033" y="333232"/>
                  <a:pt x="2361063" y="0"/>
                </a:cubicBezTo>
              </a:path>
            </a:pathLst>
          </a:cu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TextBox 17"/>
          <p:cNvSpPr txBox="1">
            <a:spLocks noChangeArrowheads="1"/>
          </p:cNvSpPr>
          <p:nvPr/>
        </p:nvSpPr>
        <p:spPr bwMode="auto">
          <a:xfrm>
            <a:off x="6806973" y="1072380"/>
            <a:ext cx="879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aseline="0" dirty="0">
                <a:solidFill>
                  <a:srgbClr val="FF0000"/>
                </a:solidFill>
                <a:latin typeface="Comic Sans MS" pitchFamily="66" charset="0"/>
              </a:rPr>
              <a:t>y = e</a:t>
            </a:r>
            <a:r>
              <a:rPr lang="en-GB" altLang="en-US" sz="1800" baseline="300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11" name="TextBox 17"/>
          <p:cNvSpPr txBox="1">
            <a:spLocks noChangeArrowheads="1"/>
          </p:cNvSpPr>
          <p:nvPr/>
        </p:nvSpPr>
        <p:spPr bwMode="auto">
          <a:xfrm>
            <a:off x="7742010" y="1723255"/>
            <a:ext cx="879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aseline="0" dirty="0">
                <a:solidFill>
                  <a:srgbClr val="0000FF"/>
                </a:solidFill>
                <a:latin typeface="Comic Sans MS" pitchFamily="66" charset="0"/>
              </a:rPr>
              <a:t>y = </a:t>
            </a:r>
            <a:r>
              <a:rPr lang="en-GB" altLang="en-US" sz="1800" baseline="0" dirty="0" err="1">
                <a:solidFill>
                  <a:srgbClr val="0000FF"/>
                </a:solidFill>
                <a:latin typeface="Comic Sans MS" pitchFamily="66" charset="0"/>
              </a:rPr>
              <a:t>lnx</a:t>
            </a:r>
            <a:endParaRPr lang="en-GB" altLang="en-US" sz="18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2" name="TextBox 17"/>
          <p:cNvSpPr txBox="1">
            <a:spLocks noChangeArrowheads="1"/>
          </p:cNvSpPr>
          <p:nvPr/>
        </p:nvSpPr>
        <p:spPr bwMode="auto">
          <a:xfrm>
            <a:off x="7694385" y="1264467"/>
            <a:ext cx="5984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aseline="0">
                <a:latin typeface="Comic Sans MS" pitchFamily="66" charset="0"/>
              </a:rPr>
              <a:t>y = x</a:t>
            </a:r>
            <a:endParaRPr lang="en-GB" altLang="en-US" sz="1400">
              <a:latin typeface="Comic Sans MS" pitchFamily="66" charset="0"/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5895748" y="2385242"/>
            <a:ext cx="5873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aseline="0">
                <a:solidFill>
                  <a:srgbClr val="FF0000"/>
                </a:solidFill>
                <a:latin typeface="Comic Sans MS" pitchFamily="66" charset="0"/>
              </a:rPr>
              <a:t>(0,1)</a:t>
            </a: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6583135" y="2936105"/>
            <a:ext cx="5873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aseline="0">
                <a:solidFill>
                  <a:srgbClr val="0000FF"/>
                </a:solidFill>
                <a:latin typeface="Comic Sans MS" pitchFamily="66" charset="0"/>
              </a:rPr>
              <a:t>(1,0)</a:t>
            </a:r>
          </a:p>
        </p:txBody>
      </p:sp>
    </p:spTree>
    <p:extLst>
      <p:ext uri="{BB962C8B-B14F-4D97-AF65-F5344CB8AC3E}">
        <p14:creationId xmlns:p14="http://schemas.microsoft.com/office/powerpoint/2010/main" val="49808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𝒍𝒏𝒙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reflection of the graph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in the line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You should use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𝑙𝑛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when solving exponential equations involving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3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14G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415141" y="3953690"/>
                <a:ext cx="7274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141" y="3953690"/>
                <a:ext cx="727443" cy="276999"/>
              </a:xfrm>
              <a:prstGeom prst="rect">
                <a:avLst/>
              </a:prstGeom>
              <a:blipFill>
                <a:blip r:embed="rId3"/>
                <a:stretch>
                  <a:fillRect l="-4202" r="-8403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75358" y="4489268"/>
                <a:ext cx="15969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58" y="4489268"/>
                <a:ext cx="1596912" cy="276999"/>
              </a:xfrm>
              <a:prstGeom prst="rect">
                <a:avLst/>
              </a:prstGeom>
              <a:blipFill>
                <a:blip r:embed="rId4"/>
                <a:stretch>
                  <a:fillRect l="-4962" t="-2174" r="-343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3666" y="69669"/>
                <a:ext cx="141263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66" y="69669"/>
                <a:ext cx="1412631" cy="307777"/>
              </a:xfrm>
              <a:prstGeom prst="rect">
                <a:avLst/>
              </a:prstGeom>
              <a:blipFill>
                <a:blip r:embed="rId5"/>
                <a:stretch>
                  <a:fillRect l="-4237" r="-1695" b="-2909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515289" y="5569130"/>
                <a:ext cx="10476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5289" y="5569130"/>
                <a:ext cx="1047659" cy="276999"/>
              </a:xfrm>
              <a:prstGeom prst="rect">
                <a:avLst/>
              </a:prstGeom>
              <a:blipFill>
                <a:blip r:embed="rId6"/>
                <a:stretch>
                  <a:fillRect l="-2924" t="-4444" r="-6433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71004" y="5024846"/>
                <a:ext cx="15942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𝑥𝑙𝑜𝑔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4" y="5024846"/>
                <a:ext cx="1594283" cy="276999"/>
              </a:xfrm>
              <a:prstGeom prst="rect">
                <a:avLst/>
              </a:prstGeom>
              <a:blipFill>
                <a:blip r:embed="rId7"/>
                <a:stretch>
                  <a:fillRect l="-4580" t="-2174" r="-343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5"/>
          <p:cNvSpPr>
            <a:spLocks/>
          </p:cNvSpPr>
          <p:nvPr/>
        </p:nvSpPr>
        <p:spPr bwMode="auto">
          <a:xfrm>
            <a:off x="2603861" y="4101738"/>
            <a:ext cx="200298" cy="5334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2671352" y="4116978"/>
            <a:ext cx="181356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Take natural logs of both sides</a:t>
            </a:r>
          </a:p>
        </p:txBody>
      </p:sp>
      <p:sp>
        <p:nvSpPr>
          <p:cNvPr id="24" name="Arc 5"/>
          <p:cNvSpPr>
            <a:spLocks/>
          </p:cNvSpPr>
          <p:nvPr/>
        </p:nvSpPr>
        <p:spPr bwMode="auto">
          <a:xfrm>
            <a:off x="2625632" y="4646023"/>
            <a:ext cx="200298" cy="5334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Arc 5"/>
          <p:cNvSpPr>
            <a:spLocks/>
          </p:cNvSpPr>
          <p:nvPr/>
        </p:nvSpPr>
        <p:spPr bwMode="auto">
          <a:xfrm>
            <a:off x="2629987" y="5199017"/>
            <a:ext cx="200298" cy="5334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2780208" y="4748350"/>
            <a:ext cx="181356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Use the power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7"/>
              <p:cNvSpPr txBox="1">
                <a:spLocks noChangeArrowheads="1"/>
              </p:cNvSpPr>
              <p:nvPr/>
            </p:nvSpPr>
            <p:spPr bwMode="auto">
              <a:xfrm>
                <a:off x="2706187" y="5318761"/>
                <a:ext cx="1325882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alt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alt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alt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06187" y="5318761"/>
                <a:ext cx="1325882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977533" y="5967550"/>
            <a:ext cx="228818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It is fine to leave your answers as exact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617027" y="3975462"/>
                <a:ext cx="7274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7027" y="3975462"/>
                <a:ext cx="727443" cy="276999"/>
              </a:xfrm>
              <a:prstGeom prst="rect">
                <a:avLst/>
              </a:prstGeom>
              <a:blipFill>
                <a:blip r:embed="rId9"/>
                <a:stretch>
                  <a:fillRect l="-4167" r="-75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403667" y="4511040"/>
                <a:ext cx="11417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𝑙𝑛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667" y="4511040"/>
                <a:ext cx="1141787" cy="276999"/>
              </a:xfrm>
              <a:prstGeom prst="rect">
                <a:avLst/>
              </a:prstGeom>
              <a:blipFill>
                <a:blip r:embed="rId10"/>
                <a:stretch>
                  <a:fillRect l="-4787" r="-478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721530" y="5037910"/>
                <a:ext cx="8181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1530" y="5037910"/>
                <a:ext cx="818109" cy="276999"/>
              </a:xfrm>
              <a:prstGeom prst="rect">
                <a:avLst/>
              </a:prstGeom>
              <a:blipFill>
                <a:blip r:embed="rId11"/>
                <a:stretch>
                  <a:fillRect l="-3731" r="-746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5"/>
          <p:cNvSpPr>
            <a:spLocks/>
          </p:cNvSpPr>
          <p:nvPr/>
        </p:nvSpPr>
        <p:spPr bwMode="auto">
          <a:xfrm>
            <a:off x="6631575" y="4132218"/>
            <a:ext cx="200298" cy="5334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6873238" y="4138750"/>
            <a:ext cx="181356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0000FF"/>
                </a:solidFill>
                <a:latin typeface="Comic Sans MS" pitchFamily="66" charset="0"/>
              </a:rPr>
              <a:t>Take natural logs of both sides</a:t>
            </a:r>
          </a:p>
        </p:txBody>
      </p:sp>
      <p:sp>
        <p:nvSpPr>
          <p:cNvPr id="35" name="Arc 5"/>
          <p:cNvSpPr>
            <a:spLocks/>
          </p:cNvSpPr>
          <p:nvPr/>
        </p:nvSpPr>
        <p:spPr bwMode="auto">
          <a:xfrm>
            <a:off x="6653346" y="4676503"/>
            <a:ext cx="200298" cy="5334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6982094" y="4770122"/>
            <a:ext cx="181356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0000FF"/>
                </a:solidFill>
                <a:latin typeface="Comic Sans MS" pitchFamily="66" charset="0"/>
              </a:rPr>
              <a:t>Use the power law</a:t>
            </a: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5283922" y="5536476"/>
            <a:ext cx="33636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0000FF"/>
                </a:solidFill>
                <a:latin typeface="Comic Sans MS" pitchFamily="66" charset="0"/>
              </a:rPr>
              <a:t>You should use notation like the above when dealing with natural logarithms</a:t>
            </a:r>
          </a:p>
        </p:txBody>
      </p:sp>
    </p:spTree>
    <p:extLst>
      <p:ext uri="{BB962C8B-B14F-4D97-AF65-F5344CB8AC3E}">
        <p14:creationId xmlns:p14="http://schemas.microsoft.com/office/powerpoint/2010/main" val="857473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0" grpId="0"/>
      <p:bldP spid="22" grpId="0" animBg="1"/>
      <p:bldP spid="23" grpId="0"/>
      <p:bldP spid="24" grpId="0" animBg="1"/>
      <p:bldP spid="25" grpId="0" animBg="1"/>
      <p:bldP spid="26" grpId="0"/>
      <p:bldP spid="27" grpId="0"/>
      <p:bldP spid="28" grpId="0"/>
      <p:bldP spid="29" grpId="0"/>
      <p:bldP spid="30" grpId="0"/>
      <p:bldP spid="32" grpId="0"/>
      <p:bldP spid="33" grpId="0" animBg="1"/>
      <p:bldP spid="34" grpId="0"/>
      <p:bldP spid="35" grpId="0" animBg="1"/>
      <p:bldP spid="37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𝒍𝒏𝒙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reflection of the graph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in the line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You should use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𝑙𝑛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when solving exponential equations involving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the equation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3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14G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606730" y="4066902"/>
                <a:ext cx="8181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6730" y="4066902"/>
                <a:ext cx="818109" cy="276999"/>
              </a:xfrm>
              <a:prstGeom prst="rect">
                <a:avLst/>
              </a:prstGeom>
              <a:blipFill>
                <a:blip r:embed="rId3"/>
                <a:stretch>
                  <a:fillRect l="-6716" r="-597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3666" y="69669"/>
                <a:ext cx="141263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66" y="69669"/>
                <a:ext cx="1412631" cy="307777"/>
              </a:xfrm>
              <a:prstGeom prst="rect">
                <a:avLst/>
              </a:prstGeom>
              <a:blipFill>
                <a:blip r:embed="rId4"/>
                <a:stretch>
                  <a:fillRect l="-4237" r="-1695" b="-2909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5"/>
          <p:cNvSpPr>
            <a:spLocks/>
          </p:cNvSpPr>
          <p:nvPr/>
        </p:nvSpPr>
        <p:spPr bwMode="auto">
          <a:xfrm>
            <a:off x="2795450" y="4214950"/>
            <a:ext cx="200298" cy="5334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7"/>
              <p:cNvSpPr txBox="1">
                <a:spLocks noChangeArrowheads="1"/>
              </p:cNvSpPr>
              <p:nvPr/>
            </p:nvSpPr>
            <p:spPr bwMode="auto">
              <a:xfrm>
                <a:off x="2836815" y="4177938"/>
                <a:ext cx="1813561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Think about what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ln</m:t>
                    </m:r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represents</a:t>
                </a:r>
              </a:p>
            </p:txBody>
          </p:sp>
        </mc:Choice>
        <mc:Fallback xmlns="">
          <p:sp>
            <p:nvSpPr>
              <p:cNvPr id="23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36815" y="4177938"/>
                <a:ext cx="1813561" cy="523220"/>
              </a:xfrm>
              <a:prstGeom prst="rect">
                <a:avLst/>
              </a:prstGeom>
              <a:blipFill>
                <a:blip r:embed="rId5"/>
                <a:stretch>
                  <a:fillRect t="-1163" b="-116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384661" y="4567645"/>
                <a:ext cx="10476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4661" y="4567645"/>
                <a:ext cx="1047659" cy="276999"/>
              </a:xfrm>
              <a:prstGeom prst="rect">
                <a:avLst/>
              </a:prstGeom>
              <a:blipFill>
                <a:blip r:embed="rId6"/>
                <a:stretch>
                  <a:fillRect l="-7558" t="-2174" r="-5233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711232" y="5094514"/>
                <a:ext cx="7182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1232" y="5094514"/>
                <a:ext cx="718210" cy="276999"/>
              </a:xfrm>
              <a:prstGeom prst="rect">
                <a:avLst/>
              </a:prstGeom>
              <a:blipFill>
                <a:blip r:embed="rId7"/>
                <a:stretch>
                  <a:fillRect l="-4237" t="-4444" r="-3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5"/>
          <p:cNvSpPr>
            <a:spLocks/>
          </p:cNvSpPr>
          <p:nvPr/>
        </p:nvSpPr>
        <p:spPr bwMode="auto">
          <a:xfrm>
            <a:off x="2643050" y="4724401"/>
            <a:ext cx="200298" cy="5334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2710541" y="4739641"/>
            <a:ext cx="181356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Rewrite without using a logarithm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172890" y="4062548"/>
                <a:ext cx="8181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2890" y="4062548"/>
                <a:ext cx="818109" cy="276999"/>
              </a:xfrm>
              <a:prstGeom prst="rect">
                <a:avLst/>
              </a:prstGeom>
              <a:blipFill>
                <a:blip r:embed="rId8"/>
                <a:stretch>
                  <a:fillRect l="-6716" r="-597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5"/>
          <p:cNvSpPr>
            <a:spLocks/>
          </p:cNvSpPr>
          <p:nvPr/>
        </p:nvSpPr>
        <p:spPr bwMode="auto">
          <a:xfrm>
            <a:off x="6361610" y="4210596"/>
            <a:ext cx="200298" cy="5334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6507478" y="4208418"/>
            <a:ext cx="181356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0000FF"/>
                </a:solidFill>
                <a:latin typeface="Comic Sans MS" pitchFamily="66" charset="0"/>
              </a:rPr>
              <a:t>Learn this pattern so you can use it 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286100" y="4602480"/>
                <a:ext cx="7182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6100" y="4602480"/>
                <a:ext cx="718210" cy="276999"/>
              </a:xfrm>
              <a:prstGeom prst="rect">
                <a:avLst/>
              </a:prstGeom>
              <a:blipFill>
                <a:blip r:embed="rId9"/>
                <a:stretch>
                  <a:fillRect l="-4237" t="-4444" r="-3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844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2" grpId="0" animBg="1"/>
      <p:bldP spid="23" grpId="0"/>
      <p:bldP spid="31" grpId="0"/>
      <p:bldP spid="36" grpId="0"/>
      <p:bldP spid="38" grpId="0" animBg="1"/>
      <p:bldP spid="40" grpId="0"/>
      <p:bldP spid="41" grpId="0"/>
      <p:bldP spid="42" grpId="0" animBg="1"/>
      <p:bldP spid="43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𝒍𝒏𝒙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reflection of the graph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in the line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You should use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𝑙𝑛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when solving exponential equations involving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3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14G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3666" y="69669"/>
                <a:ext cx="141263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66" y="69669"/>
                <a:ext cx="1412631" cy="307777"/>
              </a:xfrm>
              <a:prstGeom prst="rect">
                <a:avLst/>
              </a:prstGeom>
              <a:blipFill>
                <a:blip r:embed="rId3"/>
                <a:stretch>
                  <a:fillRect l="-4237" r="-1695" b="-2909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729891" y="1584960"/>
                <a:ext cx="93910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9891" y="1584960"/>
                <a:ext cx="939103" cy="246221"/>
              </a:xfrm>
              <a:prstGeom prst="rect">
                <a:avLst/>
              </a:prstGeom>
              <a:blipFill>
                <a:blip r:embed="rId4"/>
                <a:stretch>
                  <a:fillRect l="-1948" r="-3247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638451" y="2094412"/>
                <a:ext cx="121167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+3=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451" y="2094412"/>
                <a:ext cx="1211678" cy="246221"/>
              </a:xfrm>
              <a:prstGeom prst="rect">
                <a:avLst/>
              </a:prstGeom>
              <a:blipFill>
                <a:blip r:embed="rId5"/>
                <a:stretch>
                  <a:fillRect l="-3015" r="-2010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991149" y="2603863"/>
                <a:ext cx="121167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1149" y="2603863"/>
                <a:ext cx="1211678" cy="246221"/>
              </a:xfrm>
              <a:prstGeom prst="rect">
                <a:avLst/>
              </a:prstGeom>
              <a:blipFill>
                <a:blip r:embed="rId6"/>
                <a:stretch>
                  <a:fillRect l="-3015" r="-2010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00006" y="3034937"/>
                <a:ext cx="1245854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0006" y="3034937"/>
                <a:ext cx="1245854" cy="4610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5"/>
          <p:cNvSpPr>
            <a:spLocks/>
          </p:cNvSpPr>
          <p:nvPr/>
        </p:nvSpPr>
        <p:spPr bwMode="auto">
          <a:xfrm>
            <a:off x="5930536" y="1715588"/>
            <a:ext cx="113213" cy="507275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5954484" y="1748247"/>
            <a:ext cx="181356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Take natural logs</a:t>
            </a:r>
          </a:p>
        </p:txBody>
      </p:sp>
      <p:sp>
        <p:nvSpPr>
          <p:cNvPr id="26" name="Arc 5"/>
          <p:cNvSpPr>
            <a:spLocks/>
          </p:cNvSpPr>
          <p:nvPr/>
        </p:nvSpPr>
        <p:spPr bwMode="auto">
          <a:xfrm>
            <a:off x="6291942" y="2216331"/>
            <a:ext cx="113213" cy="507275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Arc 5"/>
          <p:cNvSpPr>
            <a:spLocks/>
          </p:cNvSpPr>
          <p:nvPr/>
        </p:nvSpPr>
        <p:spPr bwMode="auto">
          <a:xfrm>
            <a:off x="6470468" y="2786742"/>
            <a:ext cx="113213" cy="507275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6481353" y="2876007"/>
            <a:ext cx="133894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6307182" y="2275116"/>
            <a:ext cx="133894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Subtract 3</a:t>
            </a:r>
          </a:p>
        </p:txBody>
      </p:sp>
    </p:spTree>
    <p:extLst>
      <p:ext uri="{BB962C8B-B14F-4D97-AF65-F5344CB8AC3E}">
        <p14:creationId xmlns:p14="http://schemas.microsoft.com/office/powerpoint/2010/main" val="225982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0" grpId="0"/>
      <p:bldP spid="21" grpId="0"/>
      <p:bldP spid="24" grpId="0" animBg="1"/>
      <p:bldP spid="25" grpId="0"/>
      <p:bldP spid="26" grpId="0" animBg="1"/>
      <p:bldP spid="27" grpId="0" animBg="1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𝒍𝒏𝒙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reflection of the graph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in the line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You should use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𝑙𝑛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when solving exponential equations involving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the equation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𝑙𝑛𝑥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+1=5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3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14G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3666" y="69669"/>
                <a:ext cx="141263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66" y="69669"/>
                <a:ext cx="1412631" cy="307777"/>
              </a:xfrm>
              <a:prstGeom prst="rect">
                <a:avLst/>
              </a:prstGeom>
              <a:blipFill>
                <a:blip r:embed="rId3"/>
                <a:stretch>
                  <a:fillRect l="-4237" r="-1695" b="-2909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93604" y="1584960"/>
                <a:ext cx="121167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+1=5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604" y="1584960"/>
                <a:ext cx="1211678" cy="246221"/>
              </a:xfrm>
              <a:prstGeom prst="rect">
                <a:avLst/>
              </a:prstGeom>
              <a:blipFill>
                <a:blip r:embed="rId4"/>
                <a:stretch>
                  <a:fillRect l="-5556" r="-505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5"/>
          <p:cNvSpPr>
            <a:spLocks/>
          </p:cNvSpPr>
          <p:nvPr/>
        </p:nvSpPr>
        <p:spPr bwMode="auto">
          <a:xfrm>
            <a:off x="5904411" y="1715588"/>
            <a:ext cx="113213" cy="507275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5928360" y="1774373"/>
            <a:ext cx="125621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Subtract 1</a:t>
            </a:r>
          </a:p>
        </p:txBody>
      </p:sp>
      <p:sp>
        <p:nvSpPr>
          <p:cNvPr id="26" name="Arc 5"/>
          <p:cNvSpPr>
            <a:spLocks/>
          </p:cNvSpPr>
          <p:nvPr/>
        </p:nvSpPr>
        <p:spPr bwMode="auto">
          <a:xfrm>
            <a:off x="6065520" y="2233748"/>
            <a:ext cx="113213" cy="507275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Arc 5"/>
          <p:cNvSpPr>
            <a:spLocks/>
          </p:cNvSpPr>
          <p:nvPr/>
        </p:nvSpPr>
        <p:spPr bwMode="auto">
          <a:xfrm>
            <a:off x="5913120" y="2778033"/>
            <a:ext cx="113213" cy="507275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6019798" y="2771504"/>
            <a:ext cx="16089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Write without a logarithm</a:t>
            </a: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6080760" y="2292533"/>
            <a:ext cx="133894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942860" y="2094411"/>
                <a:ext cx="85279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2860" y="2094411"/>
                <a:ext cx="852798" cy="246221"/>
              </a:xfrm>
              <a:prstGeom prst="rect">
                <a:avLst/>
              </a:prstGeom>
              <a:blipFill>
                <a:blip r:embed="rId5"/>
                <a:stretch>
                  <a:fillRect l="-7857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073790" y="2595154"/>
                <a:ext cx="73898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3790" y="2595154"/>
                <a:ext cx="738984" cy="246221"/>
              </a:xfrm>
              <a:prstGeom prst="rect">
                <a:avLst/>
              </a:prstGeom>
              <a:blipFill>
                <a:blip r:embed="rId6"/>
                <a:stretch>
                  <a:fillRect l="-9836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156099" y="3165565"/>
                <a:ext cx="6527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099" y="3165565"/>
                <a:ext cx="652743" cy="246221"/>
              </a:xfrm>
              <a:prstGeom prst="rect">
                <a:avLst/>
              </a:prstGeom>
              <a:blipFill>
                <a:blip r:embed="rId7"/>
                <a:stretch>
                  <a:fillRect l="-84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832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 animBg="1"/>
      <p:bldP spid="25" grpId="0"/>
      <p:bldP spid="26" grpId="0" animBg="1"/>
      <p:bldP spid="27" grpId="0" animBg="1"/>
      <p:bldP spid="28" grpId="0"/>
      <p:bldP spid="29" grpId="0"/>
      <p:bldP spid="16" grpId="0"/>
      <p:bldP spid="17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𝒍𝒏𝒙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reflection of the graph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in the line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You should use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𝑙𝑛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when solving exponential equations involving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=14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3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14G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3666" y="69669"/>
                <a:ext cx="141263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66" y="69669"/>
                <a:ext cx="1412631" cy="307777"/>
              </a:xfrm>
              <a:prstGeom prst="rect">
                <a:avLst/>
              </a:prstGeom>
              <a:blipFill>
                <a:blip r:embed="rId3"/>
                <a:stretch>
                  <a:fillRect l="-4237" r="-1695" b="-2909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004294" y="1541417"/>
                <a:ext cx="143532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14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294" y="1541417"/>
                <a:ext cx="1435329" cy="246221"/>
              </a:xfrm>
              <a:prstGeom prst="rect">
                <a:avLst/>
              </a:prstGeom>
              <a:blipFill>
                <a:blip r:embed="rId4"/>
                <a:stretch>
                  <a:fillRect l="-3404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533118" y="2033452"/>
                <a:ext cx="17942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−14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3118" y="2033452"/>
                <a:ext cx="1794209" cy="246221"/>
              </a:xfrm>
              <a:prstGeom prst="rect">
                <a:avLst/>
              </a:prstGeom>
              <a:blipFill>
                <a:blip r:embed="rId5"/>
                <a:stretch>
                  <a:fillRect l="-2721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386609" y="2542904"/>
                <a:ext cx="193918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+7</m:t>
                          </m:r>
                        </m:e>
                      </m:d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6609" y="2542904"/>
                <a:ext cx="1939185" cy="246221"/>
              </a:xfrm>
              <a:prstGeom prst="rect">
                <a:avLst/>
              </a:prstGeom>
              <a:blipFill>
                <a:blip r:embed="rId6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62042" y="3296196"/>
                <a:ext cx="168411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=−7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042" y="3296196"/>
                <a:ext cx="1684115" cy="246221"/>
              </a:xfrm>
              <a:prstGeom prst="rect">
                <a:avLst/>
              </a:prstGeom>
              <a:blipFill>
                <a:blip r:embed="rId7"/>
                <a:stretch>
                  <a:fillRect l="-2527" t="-25000" r="-3249" b="-5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5"/>
          <p:cNvSpPr>
            <a:spLocks/>
          </p:cNvSpPr>
          <p:nvPr/>
        </p:nvSpPr>
        <p:spPr bwMode="auto">
          <a:xfrm>
            <a:off x="6505301" y="1654629"/>
            <a:ext cx="113213" cy="507275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6529250" y="1713414"/>
            <a:ext cx="125621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Subtract 14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626233" y="4545876"/>
                <a:ext cx="66172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6233" y="4545876"/>
                <a:ext cx="661720" cy="246221"/>
              </a:xfrm>
              <a:prstGeom prst="rect">
                <a:avLst/>
              </a:prstGeom>
              <a:blipFill>
                <a:blip r:embed="rId8"/>
                <a:stretch>
                  <a:fillRect l="-7407" r="-92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221480" y="3681551"/>
            <a:ext cx="12562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No solutions if negative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31291" y="5011785"/>
                <a:ext cx="73898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1291" y="5011785"/>
                <a:ext cx="738985" cy="246221"/>
              </a:xfrm>
              <a:prstGeom prst="rect">
                <a:avLst/>
              </a:prstGeom>
              <a:blipFill>
                <a:blip r:embed="rId9"/>
                <a:stretch>
                  <a:fillRect l="-6612" r="-826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5"/>
          <p:cNvSpPr>
            <a:spLocks/>
          </p:cNvSpPr>
          <p:nvPr/>
        </p:nvSpPr>
        <p:spPr bwMode="auto">
          <a:xfrm>
            <a:off x="6431279" y="2155372"/>
            <a:ext cx="113213" cy="507275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6455228" y="2214157"/>
            <a:ext cx="25668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Factorise (or write using y to help)</a:t>
            </a:r>
          </a:p>
        </p:txBody>
      </p:sp>
      <p:sp>
        <p:nvSpPr>
          <p:cNvPr id="17" name="Arc 5"/>
          <p:cNvSpPr>
            <a:spLocks/>
          </p:cNvSpPr>
          <p:nvPr/>
        </p:nvSpPr>
        <p:spPr bwMode="auto">
          <a:xfrm>
            <a:off x="6444342" y="2760618"/>
            <a:ext cx="113213" cy="507275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7"/>
              <p:cNvSpPr txBox="1">
                <a:spLocks noChangeArrowheads="1"/>
              </p:cNvSpPr>
              <p:nvPr/>
            </p:nvSpPr>
            <p:spPr bwMode="auto">
              <a:xfrm>
                <a:off x="6485707" y="2767152"/>
                <a:ext cx="1743893" cy="5416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2 possible solutions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85707" y="2767152"/>
                <a:ext cx="1743893" cy="541623"/>
              </a:xfrm>
              <a:prstGeom prst="rect">
                <a:avLst/>
              </a:prstGeom>
              <a:blipFill>
                <a:blip r:embed="rId10"/>
                <a:stretch>
                  <a:fillRect t="-2247" b="-674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5"/>
          <p:cNvSpPr>
            <a:spLocks/>
          </p:cNvSpPr>
          <p:nvPr/>
        </p:nvSpPr>
        <p:spPr bwMode="auto">
          <a:xfrm>
            <a:off x="6544489" y="4663440"/>
            <a:ext cx="113213" cy="507275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6594563" y="4774476"/>
            <a:ext cx="171341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Take natural logs</a:t>
            </a:r>
          </a:p>
        </p:txBody>
      </p:sp>
    </p:spTree>
    <p:extLst>
      <p:ext uri="{BB962C8B-B14F-4D97-AF65-F5344CB8AC3E}">
        <p14:creationId xmlns:p14="http://schemas.microsoft.com/office/powerpoint/2010/main" val="225681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0" grpId="0"/>
      <p:bldP spid="21" grpId="0"/>
      <p:bldP spid="10" grpId="0" animBg="1"/>
      <p:bldP spid="11" grpId="0"/>
      <p:bldP spid="12" grpId="0"/>
      <p:bldP spid="13" grpId="0"/>
      <p:bldP spid="14" grpId="0"/>
      <p:bldP spid="15" grpId="0" animBg="1"/>
      <p:bldP spid="16" grpId="0"/>
      <p:bldP spid="17" grpId="0" animBg="1"/>
      <p:bldP spid="22" grpId="0"/>
      <p:bldP spid="24" grpId="0" animBg="1"/>
      <p:bldP spid="2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5716BC-6E5E-428E-876D-B4A34FC664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BC4111-E0A8-42A2-BCAB-EE10B2582C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A50ABB-A786-47D6-896B-425BBD0A81E5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00eee050-7eda-4a68-8825-514e694f5f09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642</TotalTime>
  <Words>740</Words>
  <Application>Microsoft Office PowerPoint</Application>
  <PresentationFormat>On-screen Show (4:3)</PresentationFormat>
  <Paragraphs>103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PowerPoint Presentation</vt:lpstr>
      <vt:lpstr>Exponentials and Logarithms</vt:lpstr>
      <vt:lpstr>Exponentials and Logarithms</vt:lpstr>
      <vt:lpstr>Exponentials and Logarithms</vt:lpstr>
      <vt:lpstr>Exponentials and Logarithms</vt:lpstr>
      <vt:lpstr>Exponentials and Logarithms</vt:lpstr>
      <vt:lpstr>Exponentials and Logarithms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179</cp:revision>
  <dcterms:created xsi:type="dcterms:W3CDTF">2017-08-14T15:35:38Z</dcterms:created>
  <dcterms:modified xsi:type="dcterms:W3CDTF">2021-01-07T22:36:32Z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