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E6E6E6"/>
    <a:srgbClr val="006600"/>
    <a:srgbClr val="FF6600"/>
    <a:srgbClr val="FFCC99"/>
    <a:srgbClr val="FF3300"/>
    <a:srgbClr val="CCCCFF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6EC5-2A2D-4CA7-90FE-87358D7F749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5B34-C665-41B6-BD3B-377D6A2B9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3" Type="http://schemas.openxmlformats.org/officeDocument/2006/relationships/image" Target="../media/image146.png"/><Relationship Id="rId7" Type="http://schemas.openxmlformats.org/officeDocument/2006/relationships/image" Target="../media/image157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61.png"/><Relationship Id="rId5" Type="http://schemas.openxmlformats.org/officeDocument/2006/relationships/image" Target="../media/image148.png"/><Relationship Id="rId10" Type="http://schemas.openxmlformats.org/officeDocument/2006/relationships/image" Target="../media/image160.png"/><Relationship Id="rId4" Type="http://schemas.openxmlformats.org/officeDocument/2006/relationships/image" Target="../media/image147.png"/><Relationship Id="rId9" Type="http://schemas.openxmlformats.org/officeDocument/2006/relationships/image" Target="../media/image15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3" Type="http://schemas.openxmlformats.org/officeDocument/2006/relationships/image" Target="../media/image163.png"/><Relationship Id="rId7" Type="http://schemas.openxmlformats.org/officeDocument/2006/relationships/image" Target="../media/image166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5" Type="http://schemas.openxmlformats.org/officeDocument/2006/relationships/image" Target="../media/image164.png"/><Relationship Id="rId4" Type="http://schemas.openxmlformats.org/officeDocument/2006/relationships/image" Target="../media/image148.png"/><Relationship Id="rId9" Type="http://schemas.openxmlformats.org/officeDocument/2006/relationships/image" Target="../media/image16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7" Type="http://schemas.openxmlformats.org/officeDocument/2006/relationships/image" Target="../media/image173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17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7" Type="http://schemas.openxmlformats.org/officeDocument/2006/relationships/image" Target="../media/image178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7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48.png"/><Relationship Id="rId7" Type="http://schemas.openxmlformats.org/officeDocument/2006/relationships/image" Target="../media/image182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.png"/><Relationship Id="rId5" Type="http://schemas.openxmlformats.org/officeDocument/2006/relationships/image" Target="../media/image180.png"/><Relationship Id="rId10" Type="http://schemas.openxmlformats.org/officeDocument/2006/relationships/image" Target="../media/image129.png"/><Relationship Id="rId4" Type="http://schemas.openxmlformats.org/officeDocument/2006/relationships/image" Target="../media/image126.png"/><Relationship Id="rId9" Type="http://schemas.openxmlformats.org/officeDocument/2006/relationships/image" Target="../media/image1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14G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5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𝒍𝒏𝒙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reflection of the graph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in the line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notation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means the logarithm to the base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is also on your calculator.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 compare the graphs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411685" y="1362892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rot="5400000" flipV="1">
            <a:off x="6411685" y="1362892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4887685" y="1515292"/>
            <a:ext cx="2895600" cy="289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7"/>
          <p:cNvSpPr/>
          <p:nvPr/>
        </p:nvSpPr>
        <p:spPr bwMode="auto">
          <a:xfrm>
            <a:off x="4887685" y="1439092"/>
            <a:ext cx="2362200" cy="1420813"/>
          </a:xfrm>
          <a:custGeom>
            <a:avLst/>
            <a:gdLst>
              <a:gd name="connsiteX0" fmla="*/ 0 w 2361063"/>
              <a:gd name="connsiteY0" fmla="*/ 996287 h 996474"/>
              <a:gd name="connsiteX1" fmla="*/ 1569493 w 2361063"/>
              <a:gd name="connsiteY1" fmla="*/ 832513 h 996474"/>
              <a:gd name="connsiteX2" fmla="*/ 2361063 w 2361063"/>
              <a:gd name="connsiteY2" fmla="*/ 0 h 9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ln>
                <a:solidFill>
                  <a:srgbClr val="FF0000"/>
                </a:solidFill>
              </a:ln>
              <a:latin typeface="Comic Sans MS" pitchFamily="66" charset="0"/>
            </a:endParaRPr>
          </a:p>
        </p:txBody>
      </p:sp>
      <p:sp>
        <p:nvSpPr>
          <p:cNvPr id="9" name="Freeform 16"/>
          <p:cNvSpPr>
            <a:spLocks/>
          </p:cNvSpPr>
          <p:nvPr/>
        </p:nvSpPr>
        <p:spPr bwMode="auto">
          <a:xfrm rot="16200000" flipV="1">
            <a:off x="5946548" y="2543992"/>
            <a:ext cx="2362200" cy="1371600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6806973" y="1072380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7742010" y="1723255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0000FF"/>
                </a:solidFill>
                <a:latin typeface="Comic Sans MS" pitchFamily="66" charset="0"/>
              </a:rPr>
              <a:t>y = </a:t>
            </a:r>
            <a:r>
              <a:rPr lang="en-GB" altLang="en-US" sz="1800" baseline="0" dirty="0" err="1">
                <a:solidFill>
                  <a:srgbClr val="0000FF"/>
                </a:solidFill>
                <a:latin typeface="Comic Sans MS" pitchFamily="66" charset="0"/>
              </a:rPr>
              <a:t>lnx</a:t>
            </a:r>
            <a:endParaRPr lang="en-GB" altLang="en-US" sz="1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7694385" y="1264467"/>
            <a:ext cx="598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aseline="0">
                <a:latin typeface="Comic Sans MS" pitchFamily="66" charset="0"/>
              </a:rPr>
              <a:t>y = x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895748" y="2385242"/>
            <a:ext cx="587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solidFill>
                  <a:srgbClr val="FF0000"/>
                </a:solidFill>
                <a:latin typeface="Comic Sans MS" pitchFamily="66" charset="0"/>
              </a:rPr>
              <a:t>(0,1)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583135" y="2936105"/>
            <a:ext cx="587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solidFill>
                  <a:srgbClr val="0000FF"/>
                </a:solidFill>
                <a:latin typeface="Comic Sans MS" pitchFamily="66" charset="0"/>
              </a:rPr>
              <a:t>(1,0)</a:t>
            </a:r>
          </a:p>
        </p:txBody>
      </p:sp>
    </p:spTree>
    <p:extLst>
      <p:ext uri="{BB962C8B-B14F-4D97-AF65-F5344CB8AC3E}">
        <p14:creationId xmlns:p14="http://schemas.microsoft.com/office/powerpoint/2010/main" val="49808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𝒍𝒏𝒙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reflection of the graph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in the line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You should use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when solving exponential equations involving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415141" y="3953690"/>
                <a:ext cx="7274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141" y="3953690"/>
                <a:ext cx="727443" cy="276999"/>
              </a:xfrm>
              <a:prstGeom prst="rect">
                <a:avLst/>
              </a:prstGeom>
              <a:blipFill>
                <a:blip r:embed="rId3"/>
                <a:stretch>
                  <a:fillRect l="-4202" r="-840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58" y="4489268"/>
                <a:ext cx="15969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58" y="4489268"/>
                <a:ext cx="1596912" cy="276999"/>
              </a:xfrm>
              <a:prstGeom prst="rect">
                <a:avLst/>
              </a:prstGeom>
              <a:blipFill>
                <a:blip r:embed="rId4"/>
                <a:stretch>
                  <a:fillRect l="-4962" t="-2174" r="-343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blipFill>
                <a:blip r:embed="rId5"/>
                <a:stretch>
                  <a:fillRect l="-4237" r="-1695" b="-2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15289" y="5569130"/>
                <a:ext cx="10476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289" y="5569130"/>
                <a:ext cx="1047659" cy="276999"/>
              </a:xfrm>
              <a:prstGeom prst="rect">
                <a:avLst/>
              </a:prstGeom>
              <a:blipFill>
                <a:blip r:embed="rId6"/>
                <a:stretch>
                  <a:fillRect l="-2924" t="-4444" r="-643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71004" y="5024846"/>
                <a:ext cx="15942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4" y="5024846"/>
                <a:ext cx="1594283" cy="276999"/>
              </a:xfrm>
              <a:prstGeom prst="rect">
                <a:avLst/>
              </a:prstGeom>
              <a:blipFill>
                <a:blip r:embed="rId7"/>
                <a:stretch>
                  <a:fillRect l="-4580" t="-2174" r="-343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5"/>
          <p:cNvSpPr>
            <a:spLocks/>
          </p:cNvSpPr>
          <p:nvPr/>
        </p:nvSpPr>
        <p:spPr bwMode="auto">
          <a:xfrm>
            <a:off x="2603861" y="4101738"/>
            <a:ext cx="200298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671352" y="4116978"/>
            <a:ext cx="1813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Take natural logs of both sides</a:t>
            </a:r>
          </a:p>
        </p:txBody>
      </p:sp>
      <p:sp>
        <p:nvSpPr>
          <p:cNvPr id="24" name="Arc 5"/>
          <p:cNvSpPr>
            <a:spLocks/>
          </p:cNvSpPr>
          <p:nvPr/>
        </p:nvSpPr>
        <p:spPr bwMode="auto">
          <a:xfrm>
            <a:off x="2625632" y="4646023"/>
            <a:ext cx="200298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5"/>
          <p:cNvSpPr>
            <a:spLocks/>
          </p:cNvSpPr>
          <p:nvPr/>
        </p:nvSpPr>
        <p:spPr bwMode="auto">
          <a:xfrm>
            <a:off x="2629987" y="5199017"/>
            <a:ext cx="200298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780208" y="4748350"/>
            <a:ext cx="18135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7"/>
              <p:cNvSpPr txBox="1">
                <a:spLocks noChangeArrowheads="1"/>
              </p:cNvSpPr>
              <p:nvPr/>
            </p:nvSpPr>
            <p:spPr bwMode="auto">
              <a:xfrm>
                <a:off x="2706187" y="5318761"/>
                <a:ext cx="132588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alt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6187" y="5318761"/>
                <a:ext cx="1325882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977533" y="5967550"/>
            <a:ext cx="22881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It is fine to leave your answers as exact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17027" y="3975462"/>
                <a:ext cx="7274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027" y="3975462"/>
                <a:ext cx="727443" cy="276999"/>
              </a:xfrm>
              <a:prstGeom prst="rect">
                <a:avLst/>
              </a:prstGeom>
              <a:blipFill>
                <a:blip r:embed="rId9"/>
                <a:stretch>
                  <a:fillRect l="-4167" r="-7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03667" y="4511040"/>
                <a:ext cx="11417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667" y="4511040"/>
                <a:ext cx="1141787" cy="276999"/>
              </a:xfrm>
              <a:prstGeom prst="rect">
                <a:avLst/>
              </a:prstGeom>
              <a:blipFill>
                <a:blip r:embed="rId10"/>
                <a:stretch>
                  <a:fillRect l="-4787" r="-478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721530" y="5037910"/>
                <a:ext cx="8181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530" y="5037910"/>
                <a:ext cx="818109" cy="276999"/>
              </a:xfrm>
              <a:prstGeom prst="rect">
                <a:avLst/>
              </a:prstGeom>
              <a:blipFill>
                <a:blip r:embed="rId11"/>
                <a:stretch>
                  <a:fillRect l="-3731" r="-74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5"/>
          <p:cNvSpPr>
            <a:spLocks/>
          </p:cNvSpPr>
          <p:nvPr/>
        </p:nvSpPr>
        <p:spPr bwMode="auto">
          <a:xfrm>
            <a:off x="6631575" y="4132218"/>
            <a:ext cx="200298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6873238" y="4138750"/>
            <a:ext cx="1813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00FF"/>
                </a:solidFill>
                <a:latin typeface="Comic Sans MS" pitchFamily="66" charset="0"/>
              </a:rPr>
              <a:t>Take natural logs of both sides</a:t>
            </a:r>
          </a:p>
        </p:txBody>
      </p:sp>
      <p:sp>
        <p:nvSpPr>
          <p:cNvPr id="35" name="Arc 5"/>
          <p:cNvSpPr>
            <a:spLocks/>
          </p:cNvSpPr>
          <p:nvPr/>
        </p:nvSpPr>
        <p:spPr bwMode="auto">
          <a:xfrm>
            <a:off x="6653346" y="4676503"/>
            <a:ext cx="200298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982094" y="4770122"/>
            <a:ext cx="18135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00FF"/>
                </a:solidFill>
                <a:latin typeface="Comic Sans MS" pitchFamily="66" charset="0"/>
              </a:rPr>
              <a:t>Use the power law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5283922" y="5536476"/>
            <a:ext cx="3363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00FF"/>
                </a:solidFill>
                <a:latin typeface="Comic Sans MS" pitchFamily="66" charset="0"/>
              </a:rPr>
              <a:t>You should use notation like the above when dealing with natural logarithms</a:t>
            </a:r>
          </a:p>
        </p:txBody>
      </p:sp>
    </p:spTree>
    <p:extLst>
      <p:ext uri="{BB962C8B-B14F-4D97-AF65-F5344CB8AC3E}">
        <p14:creationId xmlns:p14="http://schemas.microsoft.com/office/powerpoint/2010/main" val="85747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2" grpId="0" animBg="1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2" grpId="0"/>
      <p:bldP spid="33" grpId="0" animBg="1"/>
      <p:bldP spid="34" grpId="0"/>
      <p:bldP spid="35" grpId="0" animBg="1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𝒍𝒏𝒙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reflection of the graph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in the line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You should use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when solving exponential equations involving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06730" y="4066902"/>
                <a:ext cx="8181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730" y="4066902"/>
                <a:ext cx="818109" cy="276999"/>
              </a:xfrm>
              <a:prstGeom prst="rect">
                <a:avLst/>
              </a:prstGeom>
              <a:blipFill>
                <a:blip r:embed="rId3"/>
                <a:stretch>
                  <a:fillRect l="-6716" r="-597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blipFill>
                <a:blip r:embed="rId4"/>
                <a:stretch>
                  <a:fillRect l="-4237" r="-1695" b="-2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5"/>
          <p:cNvSpPr>
            <a:spLocks/>
          </p:cNvSpPr>
          <p:nvPr/>
        </p:nvSpPr>
        <p:spPr bwMode="auto">
          <a:xfrm>
            <a:off x="2795450" y="4214950"/>
            <a:ext cx="200298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7"/>
              <p:cNvSpPr txBox="1">
                <a:spLocks noChangeArrowheads="1"/>
              </p:cNvSpPr>
              <p:nvPr/>
            </p:nvSpPr>
            <p:spPr bwMode="auto">
              <a:xfrm>
                <a:off x="2836815" y="4177938"/>
                <a:ext cx="181356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Think about what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ln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represents</a:t>
                </a:r>
              </a:p>
            </p:txBody>
          </p:sp>
        </mc:Choice>
        <mc:Fallback xmlns="">
          <p:sp>
            <p:nvSpPr>
              <p:cNvPr id="2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6815" y="4177938"/>
                <a:ext cx="1813561" cy="523220"/>
              </a:xfrm>
              <a:prstGeom prst="rect">
                <a:avLst/>
              </a:prstGeom>
              <a:blipFill>
                <a:blip r:embed="rId5"/>
                <a:stretch>
                  <a:fillRect t="-1163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84661" y="4567645"/>
                <a:ext cx="10476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661" y="4567645"/>
                <a:ext cx="1047659" cy="276999"/>
              </a:xfrm>
              <a:prstGeom prst="rect">
                <a:avLst/>
              </a:prstGeom>
              <a:blipFill>
                <a:blip r:embed="rId6"/>
                <a:stretch>
                  <a:fillRect l="-7558" t="-2174" r="-523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711232" y="5094514"/>
                <a:ext cx="718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232" y="5094514"/>
                <a:ext cx="718210" cy="276999"/>
              </a:xfrm>
              <a:prstGeom prst="rect">
                <a:avLst/>
              </a:prstGeom>
              <a:blipFill>
                <a:blip r:embed="rId7"/>
                <a:stretch>
                  <a:fillRect l="-4237" t="-4444" r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5"/>
          <p:cNvSpPr>
            <a:spLocks/>
          </p:cNvSpPr>
          <p:nvPr/>
        </p:nvSpPr>
        <p:spPr bwMode="auto">
          <a:xfrm>
            <a:off x="2643050" y="4724401"/>
            <a:ext cx="200298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710541" y="4739641"/>
            <a:ext cx="1813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Rewrite without using a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172890" y="4062548"/>
                <a:ext cx="8181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890" y="4062548"/>
                <a:ext cx="818109" cy="276999"/>
              </a:xfrm>
              <a:prstGeom prst="rect">
                <a:avLst/>
              </a:prstGeom>
              <a:blipFill>
                <a:blip r:embed="rId8"/>
                <a:stretch>
                  <a:fillRect l="-6716" r="-597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5"/>
          <p:cNvSpPr>
            <a:spLocks/>
          </p:cNvSpPr>
          <p:nvPr/>
        </p:nvSpPr>
        <p:spPr bwMode="auto">
          <a:xfrm>
            <a:off x="6361610" y="4210596"/>
            <a:ext cx="200298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6507478" y="4208418"/>
            <a:ext cx="1813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00FF"/>
                </a:solidFill>
                <a:latin typeface="Comic Sans MS" pitchFamily="66" charset="0"/>
              </a:rPr>
              <a:t>Learn this pattern so you can use it 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86100" y="4602480"/>
                <a:ext cx="718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100" y="4602480"/>
                <a:ext cx="718210" cy="276999"/>
              </a:xfrm>
              <a:prstGeom prst="rect">
                <a:avLst/>
              </a:prstGeom>
              <a:blipFill>
                <a:blip r:embed="rId9"/>
                <a:stretch>
                  <a:fillRect l="-4237" t="-4444" r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44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 animBg="1"/>
      <p:bldP spid="23" grpId="0"/>
      <p:bldP spid="31" grpId="0"/>
      <p:bldP spid="36" grpId="0"/>
      <p:bldP spid="38" grpId="0" animBg="1"/>
      <p:bldP spid="40" grpId="0"/>
      <p:bldP spid="41" grpId="0"/>
      <p:bldP spid="42" grpId="0" animBg="1"/>
      <p:bldP spid="43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𝒍𝒏𝒙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reflection of the graph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in the line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You should use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when solving exponential equations involving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blipFill>
                <a:blip r:embed="rId3"/>
                <a:stretch>
                  <a:fillRect l="-4237" r="-1695" b="-2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29891" y="1584960"/>
                <a:ext cx="9391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891" y="1584960"/>
                <a:ext cx="939103" cy="246221"/>
              </a:xfrm>
              <a:prstGeom prst="rect">
                <a:avLst/>
              </a:prstGeom>
              <a:blipFill>
                <a:blip r:embed="rId4"/>
                <a:stretch>
                  <a:fillRect l="-1948" r="-324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38451" y="2094412"/>
                <a:ext cx="12116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+3=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451" y="2094412"/>
                <a:ext cx="1211678" cy="246221"/>
              </a:xfrm>
              <a:prstGeom prst="rect">
                <a:avLst/>
              </a:prstGeom>
              <a:blipFill>
                <a:blip r:embed="rId5"/>
                <a:stretch>
                  <a:fillRect l="-3015" r="-201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91149" y="2603863"/>
                <a:ext cx="12116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149" y="2603863"/>
                <a:ext cx="1211678" cy="246221"/>
              </a:xfrm>
              <a:prstGeom prst="rect">
                <a:avLst/>
              </a:prstGeom>
              <a:blipFill>
                <a:blip r:embed="rId6"/>
                <a:stretch>
                  <a:fillRect l="-3015" r="-2010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0006" y="3034937"/>
                <a:ext cx="124585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006" y="3034937"/>
                <a:ext cx="1245854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5"/>
          <p:cNvSpPr>
            <a:spLocks/>
          </p:cNvSpPr>
          <p:nvPr/>
        </p:nvSpPr>
        <p:spPr bwMode="auto">
          <a:xfrm>
            <a:off x="5930536" y="1715588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954484" y="1748247"/>
            <a:ext cx="18135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Take natural logs</a:t>
            </a:r>
          </a:p>
        </p:txBody>
      </p:sp>
      <p:sp>
        <p:nvSpPr>
          <p:cNvPr id="26" name="Arc 5"/>
          <p:cNvSpPr>
            <a:spLocks/>
          </p:cNvSpPr>
          <p:nvPr/>
        </p:nvSpPr>
        <p:spPr bwMode="auto">
          <a:xfrm>
            <a:off x="6291942" y="2216331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5"/>
          <p:cNvSpPr>
            <a:spLocks/>
          </p:cNvSpPr>
          <p:nvPr/>
        </p:nvSpPr>
        <p:spPr bwMode="auto">
          <a:xfrm>
            <a:off x="6470468" y="2786742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481353" y="2876007"/>
            <a:ext cx="13389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6307182" y="2275116"/>
            <a:ext cx="13389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Subtract 3</a:t>
            </a:r>
          </a:p>
        </p:txBody>
      </p:sp>
    </p:spTree>
    <p:extLst>
      <p:ext uri="{BB962C8B-B14F-4D97-AF65-F5344CB8AC3E}">
        <p14:creationId xmlns:p14="http://schemas.microsoft.com/office/powerpoint/2010/main" val="225982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4" grpId="0" animBg="1"/>
      <p:bldP spid="25" grpId="0"/>
      <p:bldP spid="26" grpId="0" animBg="1"/>
      <p:bldP spid="27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𝒍𝒏𝒙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reflection of the graph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in the line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You should use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when solving exponential equations involving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+1=5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blipFill>
                <a:blip r:embed="rId3"/>
                <a:stretch>
                  <a:fillRect l="-4237" r="-1695" b="-2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93604" y="1584960"/>
                <a:ext cx="12116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+1=5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604" y="1584960"/>
                <a:ext cx="1211678" cy="246221"/>
              </a:xfrm>
              <a:prstGeom prst="rect">
                <a:avLst/>
              </a:prstGeom>
              <a:blipFill>
                <a:blip r:embed="rId4"/>
                <a:stretch>
                  <a:fillRect l="-5556" r="-50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5"/>
          <p:cNvSpPr>
            <a:spLocks/>
          </p:cNvSpPr>
          <p:nvPr/>
        </p:nvSpPr>
        <p:spPr bwMode="auto">
          <a:xfrm>
            <a:off x="5904411" y="1715588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928360" y="1774373"/>
            <a:ext cx="12562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Subtract 1</a:t>
            </a:r>
          </a:p>
        </p:txBody>
      </p:sp>
      <p:sp>
        <p:nvSpPr>
          <p:cNvPr id="26" name="Arc 5"/>
          <p:cNvSpPr>
            <a:spLocks/>
          </p:cNvSpPr>
          <p:nvPr/>
        </p:nvSpPr>
        <p:spPr bwMode="auto">
          <a:xfrm>
            <a:off x="6065520" y="2233748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5"/>
          <p:cNvSpPr>
            <a:spLocks/>
          </p:cNvSpPr>
          <p:nvPr/>
        </p:nvSpPr>
        <p:spPr bwMode="auto">
          <a:xfrm>
            <a:off x="5913120" y="2778033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019798" y="2771504"/>
            <a:ext cx="16089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Write without a logarithm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6080760" y="2292533"/>
            <a:ext cx="13389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42860" y="2094411"/>
                <a:ext cx="8527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860" y="2094411"/>
                <a:ext cx="852798" cy="246221"/>
              </a:xfrm>
              <a:prstGeom prst="rect">
                <a:avLst/>
              </a:prstGeom>
              <a:blipFill>
                <a:blip r:embed="rId5"/>
                <a:stretch>
                  <a:fillRect l="-7857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73790" y="2595154"/>
                <a:ext cx="7389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790" y="2595154"/>
                <a:ext cx="738984" cy="246221"/>
              </a:xfrm>
              <a:prstGeom prst="rect">
                <a:avLst/>
              </a:prstGeom>
              <a:blipFill>
                <a:blip r:embed="rId6"/>
                <a:stretch>
                  <a:fillRect l="-983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56099" y="3165565"/>
                <a:ext cx="6527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099" y="3165565"/>
                <a:ext cx="652743" cy="246221"/>
              </a:xfrm>
              <a:prstGeom prst="rect">
                <a:avLst/>
              </a:prstGeom>
              <a:blipFill>
                <a:blip r:embed="rId7"/>
                <a:stretch>
                  <a:fillRect l="-84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32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animBg="1"/>
      <p:bldP spid="25" grpId="0"/>
      <p:bldP spid="26" grpId="0" animBg="1"/>
      <p:bldP spid="27" grpId="0" animBg="1"/>
      <p:bldP spid="28" grpId="0"/>
      <p:bldP spid="29" grpId="0"/>
      <p:bldP spid="16" grpId="0"/>
      <p:bldP spid="1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𝒍𝒏𝒙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reflection of the graph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in the line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You should use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when solving exponential equations involving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=14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66" y="69669"/>
                <a:ext cx="1412631" cy="307777"/>
              </a:xfrm>
              <a:prstGeom prst="rect">
                <a:avLst/>
              </a:prstGeom>
              <a:blipFill>
                <a:blip r:embed="rId3"/>
                <a:stretch>
                  <a:fillRect l="-4237" r="-1695" b="-2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04294" y="1541417"/>
                <a:ext cx="143532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294" y="1541417"/>
                <a:ext cx="1435329" cy="246221"/>
              </a:xfrm>
              <a:prstGeom prst="rect">
                <a:avLst/>
              </a:prstGeom>
              <a:blipFill>
                <a:blip r:embed="rId4"/>
                <a:stretch>
                  <a:fillRect l="-3404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33118" y="2033452"/>
                <a:ext cx="17942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118" y="2033452"/>
                <a:ext cx="1794209" cy="246221"/>
              </a:xfrm>
              <a:prstGeom prst="rect">
                <a:avLst/>
              </a:prstGeom>
              <a:blipFill>
                <a:blip r:embed="rId5"/>
                <a:stretch>
                  <a:fillRect l="-272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86609" y="2542904"/>
                <a:ext cx="19391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609" y="2542904"/>
                <a:ext cx="1939185" cy="246221"/>
              </a:xfrm>
              <a:prstGeom prst="rect">
                <a:avLst/>
              </a:prstGeom>
              <a:blipFill>
                <a:blip r:embed="rId6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62042" y="3296196"/>
                <a:ext cx="168411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=−7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042" y="3296196"/>
                <a:ext cx="1684115" cy="246221"/>
              </a:xfrm>
              <a:prstGeom prst="rect">
                <a:avLst/>
              </a:prstGeom>
              <a:blipFill>
                <a:blip r:embed="rId7"/>
                <a:stretch>
                  <a:fillRect l="-2527" t="-25000" r="-3249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5"/>
          <p:cNvSpPr>
            <a:spLocks/>
          </p:cNvSpPr>
          <p:nvPr/>
        </p:nvSpPr>
        <p:spPr bwMode="auto">
          <a:xfrm>
            <a:off x="6505301" y="1654629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529250" y="1713414"/>
            <a:ext cx="12562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Subtract 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26233" y="4545876"/>
                <a:ext cx="66172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233" y="4545876"/>
                <a:ext cx="661720" cy="246221"/>
              </a:xfrm>
              <a:prstGeom prst="rect">
                <a:avLst/>
              </a:prstGeom>
              <a:blipFill>
                <a:blip r:embed="rId8"/>
                <a:stretch>
                  <a:fillRect l="-7407" r="-92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221480" y="3681551"/>
            <a:ext cx="12562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No solutions if 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31291" y="5011785"/>
                <a:ext cx="7389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291" y="5011785"/>
                <a:ext cx="738985" cy="246221"/>
              </a:xfrm>
              <a:prstGeom prst="rect">
                <a:avLst/>
              </a:prstGeom>
              <a:blipFill>
                <a:blip r:embed="rId9"/>
                <a:stretch>
                  <a:fillRect l="-6612" r="-82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5"/>
          <p:cNvSpPr>
            <a:spLocks/>
          </p:cNvSpPr>
          <p:nvPr/>
        </p:nvSpPr>
        <p:spPr bwMode="auto">
          <a:xfrm>
            <a:off x="6431279" y="2155372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455228" y="2214157"/>
            <a:ext cx="25668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Factorise (or write using y to help)</a:t>
            </a:r>
          </a:p>
        </p:txBody>
      </p:sp>
      <p:sp>
        <p:nvSpPr>
          <p:cNvPr id="17" name="Arc 5"/>
          <p:cNvSpPr>
            <a:spLocks/>
          </p:cNvSpPr>
          <p:nvPr/>
        </p:nvSpPr>
        <p:spPr bwMode="auto">
          <a:xfrm>
            <a:off x="6444342" y="2760618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7"/>
              <p:cNvSpPr txBox="1">
                <a:spLocks noChangeArrowheads="1"/>
              </p:cNvSpPr>
              <p:nvPr/>
            </p:nvSpPr>
            <p:spPr bwMode="auto">
              <a:xfrm>
                <a:off x="6485707" y="2767152"/>
                <a:ext cx="1743893" cy="5416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2 possible solutions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5707" y="2767152"/>
                <a:ext cx="1743893" cy="541623"/>
              </a:xfrm>
              <a:prstGeom prst="rect">
                <a:avLst/>
              </a:prstGeom>
              <a:blipFill>
                <a:blip r:embed="rId10"/>
                <a:stretch>
                  <a:fillRect t="-2247" b="-67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5"/>
          <p:cNvSpPr>
            <a:spLocks/>
          </p:cNvSpPr>
          <p:nvPr/>
        </p:nvSpPr>
        <p:spPr bwMode="auto">
          <a:xfrm>
            <a:off x="6544489" y="4663440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594563" y="4774476"/>
            <a:ext cx="17134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Take natural logs</a:t>
            </a:r>
          </a:p>
        </p:txBody>
      </p:sp>
    </p:spTree>
    <p:extLst>
      <p:ext uri="{BB962C8B-B14F-4D97-AF65-F5344CB8AC3E}">
        <p14:creationId xmlns:p14="http://schemas.microsoft.com/office/powerpoint/2010/main" val="22568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22" grpId="0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716BC-6E5E-428E-876D-B4A34FC66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C4111-E0A8-42A2-BCAB-EE10B2582C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50ABB-A786-47D6-896B-425BBD0A81E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740</Words>
  <Application>Microsoft Office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179</cp:revision>
  <dcterms:created xsi:type="dcterms:W3CDTF">2017-08-14T15:35:38Z</dcterms:created>
  <dcterms:modified xsi:type="dcterms:W3CDTF">2021-01-07T22:36:32Z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