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4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39.png"/><Relationship Id="rId5" Type="http://schemas.openxmlformats.org/officeDocument/2006/relationships/image" Target="../media/image138.png"/><Relationship Id="rId4" Type="http://schemas.openxmlformats.org/officeDocument/2006/relationships/image" Target="../media/image137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4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44.png"/><Relationship Id="rId5" Type="http://schemas.openxmlformats.org/officeDocument/2006/relationships/image" Target="../media/image143.png"/><Relationship Id="rId4" Type="http://schemas.openxmlformats.org/officeDocument/2006/relationships/image" Target="../media/image142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5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49.png"/><Relationship Id="rId5" Type="http://schemas.openxmlformats.org/officeDocument/2006/relationships/image" Target="../media/image148.png"/><Relationship Id="rId4" Type="http://schemas.openxmlformats.org/officeDocument/2006/relationships/image" Target="../media/image147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5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54.png"/><Relationship Id="rId5" Type="http://schemas.openxmlformats.org/officeDocument/2006/relationships/image" Target="../media/image153.png"/><Relationship Id="rId4" Type="http://schemas.openxmlformats.org/officeDocument/2006/relationships/image" Target="../media/image152.pn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6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59.png"/><Relationship Id="rId5" Type="http://schemas.openxmlformats.org/officeDocument/2006/relationships/image" Target="../media/image158.png"/><Relationship Id="rId10" Type="http://schemas.openxmlformats.org/officeDocument/2006/relationships/image" Target="../media/image2.png"/><Relationship Id="rId4" Type="http://schemas.openxmlformats.org/officeDocument/2006/relationships/image" Target="../media/image157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766218"/>
            <a:ext cx="8515350" cy="1325563"/>
          </a:xfrm>
        </p:spPr>
        <p:txBody>
          <a:bodyPr/>
          <a:lstStyle/>
          <a:p>
            <a:pPr algn="ctr"/>
            <a:r>
              <a:rPr lang="en-GB" b="1" dirty="0"/>
              <a:t>Working with natural logarithms (14.7)</a:t>
            </a:r>
          </a:p>
        </p:txBody>
      </p:sp>
    </p:spTree>
    <p:extLst>
      <p:ext uri="{BB962C8B-B14F-4D97-AF65-F5344CB8AC3E}">
        <p14:creationId xmlns:p14="http://schemas.microsoft.com/office/powerpoint/2010/main" val="1350921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53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⁡(2)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53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96" y="2688"/>
                  <a:ext cx="1466" cy="54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altLang="en-US" sz="2700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altLang="en-US" sz="2700" b="0" i="1" smtClean="0">
                                      <a:latin typeface="Cambria Math" panose="02040503050406030204" pitchFamily="18" charset="0"/>
                                    </a:rPr>
                                    <m:t>32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96" y="2688"/>
                  <a:ext cx="1466" cy="548"/>
                </a:xfrm>
                <a:prstGeom prst="rect">
                  <a:avLst/>
                </a:prstGeom>
                <a:blipFill>
                  <a:blip r:embed="rId5"/>
                  <a:stretch>
                    <a:fillRect l="-1136" b="-854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⁡(8)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37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⁡(4)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37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Solve the following: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=32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(give your answer in its simplest form).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2618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96872" y="473446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43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53"/>
                  <a:ext cx="1733" cy="52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53"/>
                  <a:ext cx="1733" cy="526"/>
                </a:xfrm>
                <a:prstGeom prst="rect">
                  <a:avLst/>
                </a:prstGeom>
                <a:blipFill>
                  <a:blip r:embed="rId4"/>
                  <a:stretch>
                    <a:fillRect b="-900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96" y="2688"/>
                  <a:ext cx="1466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96" y="2688"/>
                  <a:ext cx="1466" cy="527"/>
                </a:xfrm>
                <a:prstGeom prst="rect">
                  <a:avLst/>
                </a:prstGeom>
                <a:blipFill>
                  <a:blip r:embed="rId5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527"/>
                </a:xfrm>
                <a:prstGeom prst="rect">
                  <a:avLst/>
                </a:prstGeom>
                <a:blipFill>
                  <a:blip r:embed="rId6"/>
                  <a:stretch>
                    <a:fillRect b="-80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06"/>
                  <a:ext cx="1758" cy="55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⁡</m:t>
                      </m:r>
                      <m:d>
                        <m:d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06"/>
                  <a:ext cx="1758" cy="552"/>
                </a:xfrm>
                <a:prstGeom prst="rect">
                  <a:avLst/>
                </a:prstGeom>
                <a:blipFill>
                  <a:blip r:embed="rId7"/>
                  <a:stretch>
                    <a:fillRect b="-769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Solve the following: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</m:sSup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62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53"/>
                  <a:ext cx="1733" cy="52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53"/>
                  <a:ext cx="1733" cy="524"/>
                </a:xfrm>
                <a:prstGeom prst="rect">
                  <a:avLst/>
                </a:prstGeom>
                <a:blipFill>
                  <a:blip r:embed="rId4"/>
                  <a:stretch>
                    <a:fillRect b="-900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96" y="2688"/>
                  <a:ext cx="1466" cy="53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96" y="2688"/>
                  <a:ext cx="1466" cy="530"/>
                </a:xfrm>
                <a:prstGeom prst="rect">
                  <a:avLst/>
                </a:prstGeom>
                <a:blipFill>
                  <a:blip r:embed="rId5"/>
                  <a:stretch>
                    <a:fillRect b="-885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52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526"/>
                </a:xfrm>
                <a:prstGeom prst="rect">
                  <a:avLst/>
                </a:prstGeom>
                <a:blipFill>
                  <a:blip r:embed="rId6"/>
                  <a:stretch>
                    <a:fillRect b="-900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06"/>
                  <a:ext cx="1758" cy="53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06"/>
                  <a:ext cx="1758" cy="530"/>
                </a:xfrm>
                <a:prstGeom prst="rect">
                  <a:avLst/>
                </a:prstGeom>
                <a:blipFill>
                  <a:blip r:embed="rId7"/>
                  <a:stretch>
                    <a:fillRect b="-885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Solve the following: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4−5</m:t>
                        </m:r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79975" y="349620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71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53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1099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53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96" y="2706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545.8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96" y="2706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l="-3409" t="-1071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550.8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06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553.3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06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71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Solve the following: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0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−5</m:t>
                            </m:r>
                          </m:e>
                        </m:d>
                      </m:e>
                    </m:func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351258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69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21209" y="438884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53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altLang="en-US" sz="2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3)</m:t>
                          </m:r>
                        </m:e>
                      </m:func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53"/>
                  <a:ext cx="1733" cy="309"/>
                </a:xfrm>
                <a:prstGeom prst="rect">
                  <a:avLst/>
                </a:prstGeom>
                <a:blipFill>
                  <a:blip r:embed="rId4"/>
                  <a:stretch>
                    <a:fillRect l="-1887" t="-7692" r="-708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21208" y="5564121"/>
            <a:ext cx="2810231" cy="931245"/>
            <a:chOff x="3322" y="2602"/>
            <a:chExt cx="1923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923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35" y="2787"/>
                  <a:ext cx="185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altLang="en-US" sz="2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fName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3)</m:t>
                          </m:r>
                        </m:e>
                      </m:func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5" y="2787"/>
                  <a:ext cx="1851" cy="309"/>
                </a:xfrm>
                <a:prstGeom prst="rect">
                  <a:avLst/>
                </a:prstGeom>
                <a:blipFill>
                  <a:blip r:embed="rId5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071573" y="438884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altLang="en-US" sz="20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fName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−3)</m:t>
                          </m:r>
                        </m:e>
                      </m:func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09"/>
                </a:xfrm>
                <a:prstGeom prst="rect">
                  <a:avLst/>
                </a:prstGeom>
                <a:blipFill>
                  <a:blip r:embed="rId6"/>
                  <a:stretch>
                    <a:fillRect l="-1395"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071573" y="556412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87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0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alt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altLang="en-US" sz="2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000" i="1">
                              <a:latin typeface="Cambria Math" panose="02040503050406030204" pitchFamily="18" charset="0"/>
                            </a:rPr>
                            <m:t>−3)</m:t>
                          </m:r>
                        </m:e>
                      </m:func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87"/>
                  <a:ext cx="1758" cy="309"/>
                </a:xfrm>
                <a:prstGeom prst="rect">
                  <a:avLst/>
                </a:prstGeom>
                <a:blipFill>
                  <a:blip r:embed="rId7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The diagram shows the graph of </a:t>
                </a: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,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Where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 is a logarithmic function.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What is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257" r="-257" b="-2618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26533" y="545415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A85D74C-A5DE-478B-B3BA-6A83C7A6C76D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t="3187" r="3753"/>
          <a:stretch/>
        </p:blipFill>
        <p:spPr>
          <a:xfrm>
            <a:off x="1325167" y="1537908"/>
            <a:ext cx="3246833" cy="260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08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50D772-7EAE-4CAD-9399-AB0B40D071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80FC56-A2A1-4EAE-90A5-B6F21750E2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98994D-0FFE-48D1-9001-67BC293B1802}">
  <ds:schemaRefs>
    <ds:schemaRef ds:uri="78db98b4-7c56-4667-9532-fea666d1edab"/>
    <ds:schemaRef ds:uri="http://schemas.microsoft.com/office/infopath/2007/PartnerControls"/>
    <ds:schemaRef ds:uri="http://purl.org/dc/terms/"/>
    <ds:schemaRef ds:uri="http://schemas.microsoft.com/office/2006/documentManagement/types"/>
    <ds:schemaRef ds:uri="00eee050-7eda-4a68-8825-514e694f5f09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338</TotalTime>
  <Words>331</Words>
  <Application>Microsoft Office PowerPoint</Application>
  <PresentationFormat>On-screen Show (4:3)</PresentationFormat>
  <Paragraphs>38</Paragraphs>
  <Slides>6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Working with natural logarithms (14.7)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58</cp:revision>
  <dcterms:created xsi:type="dcterms:W3CDTF">2020-04-22T14:47:14Z</dcterms:created>
  <dcterms:modified xsi:type="dcterms:W3CDTF">2021-01-07T23:47:53Z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