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jpeg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1.wmf"/><Relationship Id="rId19" Type="http://schemas.openxmlformats.org/officeDocument/2006/relationships/image" Target="../media/image7.jpeg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2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24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" Type="http://schemas.openxmlformats.org/officeDocument/2006/relationships/tags" Target="../tags/tag1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24" Type="http://schemas.openxmlformats.org/officeDocument/2006/relationships/image" Target="../media/image7.jpeg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14F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74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1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b="1" u="sng" dirty="0">
                <a:latin typeface="Comic Sans MS" pitchFamily="66" charset="0"/>
              </a:rPr>
              <a:t>Solving Equations using Logarithms</a:t>
            </a: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Logarithms allow you to solve equations where ‘powers’ are involved as unknowns.</a:t>
            </a: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You need to be able to solve these by ‘taking logs’ of each side of the equation.</a:t>
            </a: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All logarithms you use on the calculator will be in base 10 by default.</a:t>
            </a:r>
            <a:endParaRPr lang="en-GB" altLang="en-US" sz="1800" b="1" u="sng" dirty="0">
              <a:latin typeface="Comic Sans MS" pitchFamily="66" charset="0"/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7239000" y="1524000"/>
          <a:ext cx="8890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1524000"/>
                        <a:ext cx="8890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6629400" y="2209800"/>
          <a:ext cx="21986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Equation" r:id="rId5" imgW="1193800" imgH="241300" progId="Equation.DSMT4">
                  <p:embed/>
                </p:oleObj>
              </mc:Choice>
              <mc:Fallback>
                <p:oleObj name="Equation" r:id="rId5" imgW="1193800" imgH="241300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209800"/>
                        <a:ext cx="21986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6705600" y="2971800"/>
          <a:ext cx="21050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971800"/>
                        <a:ext cx="21050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7086600" y="3733800"/>
          <a:ext cx="14033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Equation" r:id="rId9" imgW="761669" imgH="431613" progId="Equation.DSMT4">
                  <p:embed/>
                </p:oleObj>
              </mc:Choice>
              <mc:Fallback>
                <p:oleObj name="Equation" r:id="rId9" imgW="761669" imgH="431613" progId="Equation.DSMT4">
                  <p:embed/>
                  <p:pic>
                    <p:nvPicPr>
                      <p:cNvPr id="256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733800"/>
                        <a:ext cx="140335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7086600" y="4724400"/>
          <a:ext cx="15208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Equation" r:id="rId11" imgW="825500" imgH="393700" progId="Equation.DSMT4">
                  <p:embed/>
                </p:oleObj>
              </mc:Choice>
              <mc:Fallback>
                <p:oleObj name="Equation" r:id="rId11" imgW="825500" imgH="393700" progId="Equation.DSMT4">
                  <p:embed/>
                  <p:pic>
                    <p:nvPicPr>
                      <p:cNvPr id="256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724400"/>
                        <a:ext cx="15208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7391400" y="5791200"/>
          <a:ext cx="100488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Equation" r:id="rId13" imgW="545626" imgH="177646" progId="Equation.DSMT4">
                  <p:embed/>
                </p:oleObj>
              </mc:Choice>
              <mc:Fallback>
                <p:oleObj name="Equation" r:id="rId13" imgW="545626" imgH="177646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791200"/>
                        <a:ext cx="100488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Arc 10"/>
          <p:cNvSpPr>
            <a:spLocks/>
          </p:cNvSpPr>
          <p:nvPr/>
        </p:nvSpPr>
        <p:spPr bwMode="auto">
          <a:xfrm flipH="1">
            <a:off x="6172200" y="1676400"/>
            <a:ext cx="304800" cy="6858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0887327 h 43199"/>
              <a:gd name="T4" fmla="*/ 0 w 21600"/>
              <a:gd name="T5" fmla="*/ 544379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1" name="Arc 11"/>
          <p:cNvSpPr>
            <a:spLocks/>
          </p:cNvSpPr>
          <p:nvPr/>
        </p:nvSpPr>
        <p:spPr bwMode="auto">
          <a:xfrm flipH="1">
            <a:off x="6172200" y="2438400"/>
            <a:ext cx="304800" cy="7620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2" name="Arc 12"/>
          <p:cNvSpPr>
            <a:spLocks/>
          </p:cNvSpPr>
          <p:nvPr/>
        </p:nvSpPr>
        <p:spPr bwMode="auto">
          <a:xfrm flipH="1">
            <a:off x="6172200" y="3276600"/>
            <a:ext cx="304800" cy="838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6263785 h 43199"/>
              <a:gd name="T4" fmla="*/ 0 w 21600"/>
              <a:gd name="T5" fmla="*/ 8132086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3" name="Arc 13"/>
          <p:cNvSpPr>
            <a:spLocks/>
          </p:cNvSpPr>
          <p:nvPr/>
        </p:nvSpPr>
        <p:spPr bwMode="auto">
          <a:xfrm flipH="1">
            <a:off x="6172200" y="4191000"/>
            <a:ext cx="304800" cy="838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6263785 h 43199"/>
              <a:gd name="T4" fmla="*/ 0 w 21600"/>
              <a:gd name="T5" fmla="*/ 8132086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4" name="Arc 14"/>
          <p:cNvSpPr>
            <a:spLocks/>
          </p:cNvSpPr>
          <p:nvPr/>
        </p:nvSpPr>
        <p:spPr bwMode="auto">
          <a:xfrm flipH="1">
            <a:off x="6172200" y="5105400"/>
            <a:ext cx="304800" cy="838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6263785 h 43199"/>
              <a:gd name="T4" fmla="*/ 0 w 21600"/>
              <a:gd name="T5" fmla="*/ 8132086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4876800" y="1828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‘Take logs’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267200" y="25146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You can bring the power down…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343400" y="3505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Divide by log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10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267200" y="5029200"/>
            <a:ext cx="1905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Make sure you use the exact answers to avoid rounding errors..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8610599" y="6491288"/>
            <a:ext cx="6030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14F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8458200" y="57912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(3sf)</a:t>
            </a:r>
          </a:p>
        </p:txBody>
      </p:sp>
      <p:pic>
        <p:nvPicPr>
          <p:cNvPr id="21525" name="Picture 21" descr="logs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3" y="0"/>
            <a:ext cx="88423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4238897" y="4437017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26455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  <p:bldP spid="25611" grpId="0" animBg="1"/>
      <p:bldP spid="25612" grpId="0" animBg="1"/>
      <p:bldP spid="25613" grpId="0" animBg="1"/>
      <p:bldP spid="25614" grpId="0" animBg="1"/>
      <p:bldP spid="25615" grpId="0"/>
      <p:bldP spid="25616" grpId="0"/>
      <p:bldP spid="25617" grpId="0"/>
      <p:bldP spid="25618" grpId="0"/>
      <p:bldP spid="256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Solving Equations using Logarithms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steps are essentially the same when the power is an expression, such as ‘x – 2’, ‘2x + 4’ etc…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There is more rearranging to be done though, as well as factorising.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Overall, you are trying to get all the ‘x’s on one side and all the logs on the other…</a:t>
            </a:r>
            <a:endParaRPr lang="en-GB" altLang="en-US" sz="1800" b="1" u="sng">
              <a:latin typeface="Comic Sans MS" pitchFamily="66" charset="0"/>
            </a:endParaRP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629400" y="1600200"/>
          <a:ext cx="11938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Equation" r:id="rId3" imgW="647419" imgH="203112" progId="Equation.DSMT4">
                  <p:embed/>
                </p:oleObj>
              </mc:Choice>
              <mc:Fallback>
                <p:oleObj name="Equation" r:id="rId3" imgW="647419" imgH="203112" progId="Equation.DSMT4">
                  <p:embed/>
                  <p:pic>
                    <p:nvPicPr>
                      <p:cNvPr id="266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600200"/>
                        <a:ext cx="11938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Arc 10"/>
          <p:cNvSpPr>
            <a:spLocks/>
          </p:cNvSpPr>
          <p:nvPr/>
        </p:nvSpPr>
        <p:spPr bwMode="auto">
          <a:xfrm flipH="1">
            <a:off x="5181600" y="18288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5" name="Arc 11"/>
          <p:cNvSpPr>
            <a:spLocks/>
          </p:cNvSpPr>
          <p:nvPr/>
        </p:nvSpPr>
        <p:spPr bwMode="auto">
          <a:xfrm flipH="1">
            <a:off x="5181600" y="24384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86200" y="1905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‘Take logs’</a:t>
            </a:r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6019800" y="2133600"/>
          <a:ext cx="23177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5" imgW="1257300" imgH="228600" progId="Equation.DSMT4">
                  <p:embed/>
                </p:oleObj>
              </mc:Choice>
              <mc:Fallback>
                <p:oleObj name="Equation" r:id="rId5" imgW="1257300" imgH="228600" progId="Equation.DSMT4">
                  <p:embed/>
                  <p:pic>
                    <p:nvPicPr>
                      <p:cNvPr id="266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133600"/>
                        <a:ext cx="23177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5" name="Object 21"/>
          <p:cNvGraphicFramePr>
            <a:graphicFrameLocks noChangeAspect="1"/>
          </p:cNvGraphicFramePr>
          <p:nvPr/>
        </p:nvGraphicFramePr>
        <p:xfrm>
          <a:off x="5791200" y="2743200"/>
          <a:ext cx="29035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7" imgW="1574800" imgH="203200" progId="Equation.DSMT4">
                  <p:embed/>
                </p:oleObj>
              </mc:Choice>
              <mc:Fallback>
                <p:oleObj name="Equation" r:id="rId7" imgW="1574800" imgH="203200" progId="Equation.DSMT4">
                  <p:embed/>
                  <p:pic>
                    <p:nvPicPr>
                      <p:cNvPr id="266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743200"/>
                        <a:ext cx="29035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5486400" y="3352800"/>
          <a:ext cx="35131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9" imgW="1905000" imgH="203200" progId="Equation.DSMT4">
                  <p:embed/>
                </p:oleObj>
              </mc:Choice>
              <mc:Fallback>
                <p:oleObj name="Equation" r:id="rId9" imgW="1905000" imgH="203200" progId="Equation.DSMT4">
                  <p:embed/>
                  <p:pic>
                    <p:nvPicPr>
                      <p:cNvPr id="266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352800"/>
                        <a:ext cx="35131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7" name="Object 23"/>
          <p:cNvGraphicFramePr>
            <a:graphicFrameLocks noChangeAspect="1"/>
          </p:cNvGraphicFramePr>
          <p:nvPr/>
        </p:nvGraphicFramePr>
        <p:xfrm>
          <a:off x="5486400" y="3962400"/>
          <a:ext cx="35131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quation" r:id="rId11" imgW="1905000" imgH="203200" progId="Equation.DSMT4">
                  <p:embed/>
                </p:oleObj>
              </mc:Choice>
              <mc:Fallback>
                <p:oleObj name="Equation" r:id="rId11" imgW="1905000" imgH="203200" progId="Equation.DSMT4">
                  <p:embed/>
                  <p:pic>
                    <p:nvPicPr>
                      <p:cNvPr id="266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962400"/>
                        <a:ext cx="35131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5486400" y="4648200"/>
          <a:ext cx="34893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quation" r:id="rId13" imgW="1892300" imgH="203200" progId="Equation.DSMT4">
                  <p:embed/>
                </p:oleObj>
              </mc:Choice>
              <mc:Fallback>
                <p:oleObj name="Equation" r:id="rId13" imgW="1892300" imgH="203200" progId="Equation.DSMT4">
                  <p:embed/>
                  <p:pic>
                    <p:nvPicPr>
                      <p:cNvPr id="2664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348932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9" name="Object 25"/>
          <p:cNvGraphicFramePr>
            <a:graphicFrameLocks noChangeAspect="1"/>
          </p:cNvGraphicFramePr>
          <p:nvPr/>
        </p:nvGraphicFramePr>
        <p:xfrm>
          <a:off x="6172200" y="5181600"/>
          <a:ext cx="203676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15" imgW="1104900" imgH="419100" progId="Equation.DSMT4">
                  <p:embed/>
                </p:oleObj>
              </mc:Choice>
              <mc:Fallback>
                <p:oleObj name="Equation" r:id="rId15" imgW="1104900" imgH="419100" progId="Equation.DSMT4">
                  <p:embed/>
                  <p:pic>
                    <p:nvPicPr>
                      <p:cNvPr id="2664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81600"/>
                        <a:ext cx="2036763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0" name="Object 26"/>
          <p:cNvGraphicFramePr>
            <a:graphicFrameLocks noChangeAspect="1"/>
          </p:cNvGraphicFramePr>
          <p:nvPr/>
        </p:nvGraphicFramePr>
        <p:xfrm>
          <a:off x="6705600" y="6172200"/>
          <a:ext cx="114617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Equation" r:id="rId17" imgW="621760" imgH="177646" progId="Equation.DSMT4">
                  <p:embed/>
                </p:oleObj>
              </mc:Choice>
              <mc:Fallback>
                <p:oleObj name="Equation" r:id="rId17" imgW="621760" imgH="177646" progId="Equation.DSMT4">
                  <p:embed/>
                  <p:pic>
                    <p:nvPicPr>
                      <p:cNvPr id="266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6172200"/>
                        <a:ext cx="1146175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1" name="Arc 27"/>
          <p:cNvSpPr>
            <a:spLocks/>
          </p:cNvSpPr>
          <p:nvPr/>
        </p:nvSpPr>
        <p:spPr bwMode="auto">
          <a:xfrm flipH="1">
            <a:off x="5181600" y="30480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2" name="Arc 28"/>
          <p:cNvSpPr>
            <a:spLocks/>
          </p:cNvSpPr>
          <p:nvPr/>
        </p:nvSpPr>
        <p:spPr bwMode="auto">
          <a:xfrm flipH="1">
            <a:off x="5181600" y="36576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3" name="Arc 29"/>
          <p:cNvSpPr>
            <a:spLocks/>
          </p:cNvSpPr>
          <p:nvPr/>
        </p:nvSpPr>
        <p:spPr bwMode="auto">
          <a:xfrm flipH="1">
            <a:off x="5181600" y="42672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4" name="Arc 30"/>
          <p:cNvSpPr>
            <a:spLocks/>
          </p:cNvSpPr>
          <p:nvPr/>
        </p:nvSpPr>
        <p:spPr bwMode="auto">
          <a:xfrm flipH="1">
            <a:off x="5181600" y="4876800"/>
            <a:ext cx="304800" cy="6858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0887327 h 43199"/>
              <a:gd name="T4" fmla="*/ 0 w 21600"/>
              <a:gd name="T5" fmla="*/ 544379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5" name="Arc 31"/>
          <p:cNvSpPr>
            <a:spLocks/>
          </p:cNvSpPr>
          <p:nvPr/>
        </p:nvSpPr>
        <p:spPr bwMode="auto">
          <a:xfrm flipH="1">
            <a:off x="5181600" y="5638800"/>
            <a:ext cx="304800" cy="6858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10887327 h 43199"/>
              <a:gd name="T4" fmla="*/ 0 w 21600"/>
              <a:gd name="T5" fmla="*/ 544379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733800" y="2438400"/>
            <a:ext cx="1524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Bring the powers down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3733800" y="3048000"/>
            <a:ext cx="1524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3581400" y="3657600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Rearrange to get ‘x’s together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3505200" y="4343400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 to isolate the x term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3733800" y="49530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       (log7-log3)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3657600" y="5715000"/>
            <a:ext cx="1600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Be careful when typing it all in!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8001000" y="61722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(3dp)</a:t>
            </a:r>
          </a:p>
        </p:txBody>
      </p:sp>
      <p:pic>
        <p:nvPicPr>
          <p:cNvPr id="22556" name="Picture 39" descr="logss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3" y="0"/>
            <a:ext cx="88423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8610599" y="6491288"/>
            <a:ext cx="6030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14F</a:t>
            </a:r>
          </a:p>
        </p:txBody>
      </p:sp>
    </p:spTree>
    <p:extLst>
      <p:ext uri="{BB962C8B-B14F-4D97-AF65-F5344CB8AC3E}">
        <p14:creationId xmlns:p14="http://schemas.microsoft.com/office/powerpoint/2010/main" val="413716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nimBg="1"/>
      <p:bldP spid="26635" grpId="0" animBg="1"/>
      <p:bldP spid="26639" grpId="0"/>
      <p:bldP spid="26651" grpId="0" animBg="1"/>
      <p:bldP spid="26652" grpId="0" animBg="1"/>
      <p:bldP spid="26653" grpId="0" animBg="1"/>
      <p:bldP spid="26654" grpId="0" animBg="1"/>
      <p:bldP spid="26655" grpId="0" animBg="1"/>
      <p:bldP spid="26656" grpId="0"/>
      <p:bldP spid="26657" grpId="0"/>
      <p:bldP spid="26658" grpId="0"/>
      <p:bldP spid="26659" grpId="0"/>
      <p:bldP spid="26660" grpId="0"/>
      <p:bldP spid="266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omic Sans MS" pitchFamily="66" charset="0"/>
              </a:rPr>
              <a:t>Exponentials and Logarithms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338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Solving Equations using Logarithms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may also need to use a substitution method with even harder ones.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will know to use this when you see a logarithm that has a similar shape to a quadratic equation..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Let y=5</a:t>
            </a:r>
            <a:r>
              <a:rPr lang="en-GB" altLang="en-US" sz="1600" baseline="30000">
                <a:latin typeface="Comic Sans MS" pitchFamily="66" charset="0"/>
              </a:rPr>
              <a:t>x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When you raise a number to a power, the answer cannot be negative…</a:t>
            </a:r>
            <a:endParaRPr lang="en-GB" altLang="en-US" sz="1600" baseline="30000">
              <a:latin typeface="Comic Sans MS" pitchFamily="66" charset="0"/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019800" y="1600200"/>
          <a:ext cx="22002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Equation" r:id="rId4" imgW="1193800" imgH="228600" progId="Equation.DSMT4">
                  <p:embed/>
                </p:oleObj>
              </mc:Choice>
              <mc:Fallback>
                <p:oleObj name="Equation" r:id="rId4" imgW="1193800" imgH="228600" progId="Equation.DSMT4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600200"/>
                        <a:ext cx="22002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Arc 5"/>
          <p:cNvSpPr>
            <a:spLocks/>
          </p:cNvSpPr>
          <p:nvPr/>
        </p:nvSpPr>
        <p:spPr bwMode="auto">
          <a:xfrm flipH="1">
            <a:off x="5181600" y="18288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733800" y="19050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 in ‘y = 5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graphicFrame>
        <p:nvGraphicFramePr>
          <p:cNvPr id="27675" name="Object 27"/>
          <p:cNvGraphicFramePr>
            <a:graphicFrameLocks noChangeAspect="1"/>
          </p:cNvGraphicFramePr>
          <p:nvPr/>
        </p:nvGraphicFramePr>
        <p:xfrm>
          <a:off x="6172200" y="2133600"/>
          <a:ext cx="1873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Equation" r:id="rId6" imgW="1016000" imgH="228600" progId="Equation.DSMT4">
                  <p:embed/>
                </p:oleObj>
              </mc:Choice>
              <mc:Fallback>
                <p:oleObj name="Equation" r:id="rId6" imgW="1016000" imgH="228600" progId="Equation.DSMT4">
                  <p:embed/>
                  <p:pic>
                    <p:nvPicPr>
                      <p:cNvPr id="2767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133600"/>
                        <a:ext cx="1873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6" name="Object 28"/>
          <p:cNvGraphicFramePr>
            <a:graphicFrameLocks noChangeAspect="1"/>
          </p:cNvGraphicFramePr>
          <p:nvPr/>
        </p:nvGraphicFramePr>
        <p:xfrm>
          <a:off x="6096000" y="2743200"/>
          <a:ext cx="20843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Equation" r:id="rId8" imgW="1129810" imgH="203112" progId="Equation.DSMT4">
                  <p:embed/>
                </p:oleObj>
              </mc:Choice>
              <mc:Fallback>
                <p:oleObj name="Equation" r:id="rId8" imgW="1129810" imgH="203112" progId="Equation.DSMT4">
                  <p:embed/>
                  <p:pic>
                    <p:nvPicPr>
                      <p:cNvPr id="2767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43200"/>
                        <a:ext cx="20843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7" name="Object 29"/>
          <p:cNvGraphicFramePr>
            <a:graphicFrameLocks noChangeAspect="1"/>
          </p:cNvGraphicFramePr>
          <p:nvPr/>
        </p:nvGraphicFramePr>
        <p:xfrm>
          <a:off x="6019800" y="3429000"/>
          <a:ext cx="9604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Equation" r:id="rId10" imgW="520474" imgH="203112" progId="Equation.DSMT4">
                  <p:embed/>
                </p:oleObj>
              </mc:Choice>
              <mc:Fallback>
                <p:oleObj name="Equation" r:id="rId10" imgW="520474" imgH="203112" progId="Equation.DSMT4">
                  <p:embed/>
                  <p:pic>
                    <p:nvPicPr>
                      <p:cNvPr id="2767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429000"/>
                        <a:ext cx="9604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8" name="Object 30"/>
          <p:cNvGraphicFramePr>
            <a:graphicFrameLocks noChangeAspect="1"/>
          </p:cNvGraphicFramePr>
          <p:nvPr/>
        </p:nvGraphicFramePr>
        <p:xfrm>
          <a:off x="7696200" y="3429000"/>
          <a:ext cx="6556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Equation" r:id="rId12" imgW="355292" imgH="203024" progId="Equation.DSMT4">
                  <p:embed/>
                </p:oleObj>
              </mc:Choice>
              <mc:Fallback>
                <p:oleObj name="Equation" r:id="rId12" imgW="355292" imgH="203024" progId="Equation.DSMT4">
                  <p:embed/>
                  <p:pic>
                    <p:nvPicPr>
                      <p:cNvPr id="2767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429000"/>
                        <a:ext cx="6556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7086600" y="3429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or</a:t>
            </a:r>
          </a:p>
        </p:txBody>
      </p:sp>
      <p:graphicFrame>
        <p:nvGraphicFramePr>
          <p:cNvPr id="27680" name="Object 32"/>
          <p:cNvGraphicFramePr>
            <a:graphicFrameLocks noChangeAspect="1"/>
          </p:cNvGraphicFramePr>
          <p:nvPr/>
        </p:nvGraphicFramePr>
        <p:xfrm>
          <a:off x="6781800" y="4114800"/>
          <a:ext cx="749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Equation" r:id="rId14" imgW="406048" imgH="203024" progId="Equation.DSMT4">
                  <p:embed/>
                </p:oleObj>
              </mc:Choice>
              <mc:Fallback>
                <p:oleObj name="Equation" r:id="rId14" imgW="406048" imgH="203024" progId="Equation.DSMT4">
                  <p:embed/>
                  <p:pic>
                    <p:nvPicPr>
                      <p:cNvPr id="2768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114800"/>
                        <a:ext cx="7493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82" name="Object 34"/>
          <p:cNvGraphicFramePr>
            <a:graphicFrameLocks noChangeAspect="1"/>
          </p:cNvGraphicFramePr>
          <p:nvPr/>
        </p:nvGraphicFramePr>
        <p:xfrm>
          <a:off x="6396038" y="4548188"/>
          <a:ext cx="15224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Equation" r:id="rId16" imgW="825500" imgH="228600" progId="Equation.DSMT4">
                  <p:embed/>
                </p:oleObj>
              </mc:Choice>
              <mc:Fallback>
                <p:oleObj name="Equation" r:id="rId16" imgW="825500" imgH="228600" progId="Equation.DSMT4">
                  <p:embed/>
                  <p:pic>
                    <p:nvPicPr>
                      <p:cNvPr id="2768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4548188"/>
                        <a:ext cx="1522412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83" name="Object 35"/>
          <p:cNvGraphicFramePr>
            <a:graphicFrameLocks noChangeAspect="1"/>
          </p:cNvGraphicFramePr>
          <p:nvPr/>
        </p:nvGraphicFramePr>
        <p:xfrm>
          <a:off x="6400800" y="5105400"/>
          <a:ext cx="15922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18" imgW="863225" imgH="203112" progId="Equation.DSMT4">
                  <p:embed/>
                </p:oleObj>
              </mc:Choice>
              <mc:Fallback>
                <p:oleObj name="Equation" r:id="rId18" imgW="863225" imgH="203112" progId="Equation.DSMT4">
                  <p:embed/>
                  <p:pic>
                    <p:nvPicPr>
                      <p:cNvPr id="2768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05400"/>
                        <a:ext cx="15922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84" name="Object 36"/>
          <p:cNvGraphicFramePr>
            <a:graphicFrameLocks noChangeAspect="1"/>
          </p:cNvGraphicFramePr>
          <p:nvPr/>
        </p:nvGraphicFramePr>
        <p:xfrm>
          <a:off x="6629400" y="5486400"/>
          <a:ext cx="107632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20" imgW="583947" imgH="418918" progId="Equation.DSMT4">
                  <p:embed/>
                </p:oleObj>
              </mc:Choice>
              <mc:Fallback>
                <p:oleObj name="Equation" r:id="rId20" imgW="583947" imgH="418918" progId="Equation.DSMT4">
                  <p:embed/>
                  <p:pic>
                    <p:nvPicPr>
                      <p:cNvPr id="2768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486400"/>
                        <a:ext cx="1076325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85" name="Object 37"/>
          <p:cNvGraphicFramePr>
            <a:graphicFrameLocks noChangeAspect="1"/>
          </p:cNvGraphicFramePr>
          <p:nvPr/>
        </p:nvGraphicFramePr>
        <p:xfrm>
          <a:off x="6705600" y="6324600"/>
          <a:ext cx="1006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22" imgW="545626" imgH="177646" progId="Equation.DSMT4">
                  <p:embed/>
                </p:oleObj>
              </mc:Choice>
              <mc:Fallback>
                <p:oleObj name="Equation" r:id="rId22" imgW="545626" imgH="177646" progId="Equation.DSMT4">
                  <p:embed/>
                  <p:pic>
                    <p:nvPicPr>
                      <p:cNvPr id="2768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6324600"/>
                        <a:ext cx="10064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1232263" y="459159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2070463" y="4362995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 = 5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 x 5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2070463" y="4743995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 = 5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</a:rPr>
              <a:t>2x</a:t>
            </a:r>
          </a:p>
        </p:txBody>
      </p:sp>
      <p:sp>
        <p:nvSpPr>
          <p:cNvPr id="27689" name="Arc 41"/>
          <p:cNvSpPr>
            <a:spLocks/>
          </p:cNvSpPr>
          <p:nvPr/>
        </p:nvSpPr>
        <p:spPr bwMode="auto">
          <a:xfrm flipH="1">
            <a:off x="5210175" y="24384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0" name="Arc 42"/>
          <p:cNvSpPr>
            <a:spLocks/>
          </p:cNvSpPr>
          <p:nvPr/>
        </p:nvSpPr>
        <p:spPr bwMode="auto">
          <a:xfrm flipH="1">
            <a:off x="5181600" y="3048000"/>
            <a:ext cx="304800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3" name="Oval 45"/>
          <p:cNvSpPr>
            <a:spLocks noChangeArrowheads="1"/>
          </p:cNvSpPr>
          <p:nvPr/>
        </p:nvSpPr>
        <p:spPr bwMode="auto">
          <a:xfrm>
            <a:off x="7620000" y="3352800"/>
            <a:ext cx="7620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95" name="Oval 47"/>
          <p:cNvSpPr>
            <a:spLocks noChangeArrowheads="1"/>
          </p:cNvSpPr>
          <p:nvPr/>
        </p:nvSpPr>
        <p:spPr bwMode="auto">
          <a:xfrm>
            <a:off x="622663" y="4362995"/>
            <a:ext cx="5334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96" name="Arc 48"/>
          <p:cNvSpPr>
            <a:spLocks/>
          </p:cNvSpPr>
          <p:nvPr/>
        </p:nvSpPr>
        <p:spPr bwMode="auto">
          <a:xfrm flipH="1">
            <a:off x="5715000" y="4343400"/>
            <a:ext cx="304800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8" name="Arc 50"/>
          <p:cNvSpPr>
            <a:spLocks/>
          </p:cNvSpPr>
          <p:nvPr/>
        </p:nvSpPr>
        <p:spPr bwMode="auto">
          <a:xfrm flipH="1">
            <a:off x="5715000" y="4800600"/>
            <a:ext cx="304800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9" name="Arc 51"/>
          <p:cNvSpPr>
            <a:spLocks/>
          </p:cNvSpPr>
          <p:nvPr/>
        </p:nvSpPr>
        <p:spPr bwMode="auto">
          <a:xfrm flipH="1">
            <a:off x="5715000" y="5257800"/>
            <a:ext cx="304800" cy="6096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8602332 h 43199"/>
              <a:gd name="T4" fmla="*/ 0 w 21600"/>
              <a:gd name="T5" fmla="*/ 4301265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0" name="Arc 52"/>
          <p:cNvSpPr>
            <a:spLocks/>
          </p:cNvSpPr>
          <p:nvPr/>
        </p:nvSpPr>
        <p:spPr bwMode="auto">
          <a:xfrm flipH="1">
            <a:off x="5715000" y="5867400"/>
            <a:ext cx="304800" cy="6096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8602332 h 43199"/>
              <a:gd name="T4" fmla="*/ 0 w 21600"/>
              <a:gd name="T5" fmla="*/ 4301265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3990975" y="2590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3505200" y="3048000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You have 2 possible answers</a:t>
            </a:r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4495800" y="4419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‘Take logs’</a:t>
            </a:r>
          </a:p>
        </p:txBody>
      </p:sp>
      <p:sp>
        <p:nvSpPr>
          <p:cNvPr id="27704" name="Text Box 56"/>
          <p:cNvSpPr txBox="1">
            <a:spLocks noChangeArrowheads="1"/>
          </p:cNvSpPr>
          <p:nvPr/>
        </p:nvSpPr>
        <p:spPr bwMode="auto">
          <a:xfrm>
            <a:off x="4038600" y="4800600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Bring the power down</a:t>
            </a:r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4038600" y="54102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log5</a:t>
            </a:r>
          </a:p>
        </p:txBody>
      </p:sp>
      <p:sp>
        <p:nvSpPr>
          <p:cNvPr id="27706" name="Text Box 58"/>
          <p:cNvSpPr txBox="1">
            <a:spLocks noChangeArrowheads="1"/>
          </p:cNvSpPr>
          <p:nvPr/>
        </p:nvSpPr>
        <p:spPr bwMode="auto">
          <a:xfrm>
            <a:off x="4114800" y="5943600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Make sure it is accurate…</a:t>
            </a:r>
          </a:p>
        </p:txBody>
      </p:sp>
      <p:sp>
        <p:nvSpPr>
          <p:cNvPr id="27707" name="Text Box 59"/>
          <p:cNvSpPr txBox="1">
            <a:spLocks noChangeArrowheads="1"/>
          </p:cNvSpPr>
          <p:nvPr/>
        </p:nvSpPr>
        <p:spPr bwMode="auto">
          <a:xfrm>
            <a:off x="7696200" y="63246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(2dp)</a:t>
            </a:r>
          </a:p>
        </p:txBody>
      </p:sp>
      <p:pic>
        <p:nvPicPr>
          <p:cNvPr id="23588" name="Picture 60" descr="logss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3" y="0"/>
            <a:ext cx="88423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8610599" y="6491288"/>
            <a:ext cx="6030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14F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667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5" grpId="0"/>
      <p:bldP spid="27679" grpId="0"/>
      <p:bldP spid="27686" grpId="0" animBg="1"/>
      <p:bldP spid="27687" grpId="0"/>
      <p:bldP spid="27688" grpId="0"/>
      <p:bldP spid="27689" grpId="0" animBg="1"/>
      <p:bldP spid="27690" grpId="0" animBg="1"/>
      <p:bldP spid="27693" grpId="0" animBg="1"/>
      <p:bldP spid="27695" grpId="0" animBg="1"/>
      <p:bldP spid="27696" grpId="0" animBg="1"/>
      <p:bldP spid="27698" grpId="0" animBg="1"/>
      <p:bldP spid="27699" grpId="0" animBg="1"/>
      <p:bldP spid="27700" grpId="0" animBg="1"/>
      <p:bldP spid="27701" grpId="0"/>
      <p:bldP spid="27702" grpId="0"/>
      <p:bldP spid="27703" grpId="0"/>
      <p:bldP spid="27704" grpId="0"/>
      <p:bldP spid="27705" grpId="0"/>
      <p:bldP spid="27706" grpId="0"/>
      <p:bldP spid="2770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319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Monotype Corsiva</vt:lpstr>
      <vt:lpstr>Segoe UI Black</vt:lpstr>
      <vt:lpstr>Office テーマ</vt:lpstr>
      <vt:lpstr>Equation</vt:lpstr>
      <vt:lpstr>PowerPoint Presentation</vt:lpstr>
      <vt:lpstr>Exponentials and Logarithms</vt:lpstr>
      <vt:lpstr>Exponentials and Logarithms</vt:lpstr>
      <vt:lpstr>Exponentials and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178</cp:revision>
  <dcterms:created xsi:type="dcterms:W3CDTF">2017-08-14T15:35:38Z</dcterms:created>
  <dcterms:modified xsi:type="dcterms:W3CDTF">2021-01-07T22:35:50Z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