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E6E6E6"/>
    <a:srgbClr val="006600"/>
    <a:srgbClr val="FF6600"/>
    <a:srgbClr val="FFCC99"/>
    <a:srgbClr val="FF3300"/>
    <a:srgbClr val="CCCCFF"/>
    <a:srgbClr val="A5002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5" Type="http://schemas.openxmlformats.org/officeDocument/2006/relationships/image" Target="../media/image2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Relationship Id="rId14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0.wmf"/><Relationship Id="rId7" Type="http://schemas.openxmlformats.org/officeDocument/2006/relationships/image" Target="../media/image42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1.wmf"/><Relationship Id="rId9" Type="http://schemas.openxmlformats.org/officeDocument/2006/relationships/image" Target="../media/image4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30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0" Type="http://schemas.openxmlformats.org/officeDocument/2006/relationships/image" Target="../media/image51.wmf"/><Relationship Id="rId4" Type="http://schemas.openxmlformats.org/officeDocument/2006/relationships/image" Target="../media/image31.wmf"/><Relationship Id="rId9" Type="http://schemas.openxmlformats.org/officeDocument/2006/relationships/image" Target="../media/image5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16EC5-2A2D-4CA7-90FE-87358D7F7491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15B34-C665-41B6-BD3B-377D6A2B9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oleObject" Target="../embeddings/oleObject13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2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0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3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3.wmf"/><Relationship Id="rId32" Type="http://schemas.openxmlformats.org/officeDocument/2006/relationships/image" Target="../media/image27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28" Type="http://schemas.openxmlformats.org/officeDocument/2006/relationships/image" Target="../media/image25.wmf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2.bin"/><Relationship Id="rId31" Type="http://schemas.openxmlformats.org/officeDocument/2006/relationships/oleObject" Target="../embeddings/oleObject28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Relationship Id="rId27" Type="http://schemas.openxmlformats.org/officeDocument/2006/relationships/oleObject" Target="../embeddings/oleObject26.bin"/><Relationship Id="rId30" Type="http://schemas.openxmlformats.org/officeDocument/2006/relationships/image" Target="../media/image2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5.wmf"/><Relationship Id="rId26" Type="http://schemas.openxmlformats.org/officeDocument/2006/relationships/image" Target="../media/image39.wmf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8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3.bin"/><Relationship Id="rId24" Type="http://schemas.openxmlformats.org/officeDocument/2006/relationships/image" Target="../media/image38.wmf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23" Type="http://schemas.openxmlformats.org/officeDocument/2006/relationships/oleObject" Target="../embeddings/oleObject39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7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50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wmf"/><Relationship Id="rId20" Type="http://schemas.openxmlformats.org/officeDocument/2006/relationships/image" Target="../media/image4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49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1.wmf"/><Relationship Id="rId22" Type="http://schemas.openxmlformats.org/officeDocument/2006/relationships/image" Target="../media/image4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49.wmf"/><Relationship Id="rId26" Type="http://schemas.openxmlformats.org/officeDocument/2006/relationships/image" Target="../media/image53.wmf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60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58.bin"/><Relationship Id="rId25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55.bin"/><Relationship Id="rId24" Type="http://schemas.openxmlformats.org/officeDocument/2006/relationships/image" Target="../media/image52.wmf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1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47.wmf"/><Relationship Id="rId22" Type="http://schemas.openxmlformats.org/officeDocument/2006/relationships/image" Target="../media/image5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100.png"/><Relationship Id="rId18" Type="http://schemas.openxmlformats.org/officeDocument/2006/relationships/image" Target="../media/image1030.png"/><Relationship Id="rId3" Type="http://schemas.openxmlformats.org/officeDocument/2006/relationships/image" Target="../media/image140.png"/><Relationship Id="rId7" Type="http://schemas.openxmlformats.org/officeDocument/2006/relationships/image" Target="../media/image29.wmf"/><Relationship Id="rId12" Type="http://schemas.openxmlformats.org/officeDocument/2006/relationships/image" Target="../media/image143.png"/><Relationship Id="rId17" Type="http://schemas.openxmlformats.org/officeDocument/2006/relationships/image" Target="../media/image10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10.png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142.png"/><Relationship Id="rId5" Type="http://schemas.openxmlformats.org/officeDocument/2006/relationships/image" Target="../media/image28.wmf"/><Relationship Id="rId15" Type="http://schemas.openxmlformats.org/officeDocument/2006/relationships/image" Target="../media/image102.png"/><Relationship Id="rId10" Type="http://schemas.openxmlformats.org/officeDocument/2006/relationships/image" Target="../media/image141.png"/><Relationship Id="rId19" Type="http://schemas.openxmlformats.org/officeDocument/2006/relationships/image" Target="../media/image104.png"/><Relationship Id="rId4" Type="http://schemas.openxmlformats.org/officeDocument/2006/relationships/oleObject" Target="../embeddings/oleObject51.bin"/><Relationship Id="rId9" Type="http://schemas.openxmlformats.org/officeDocument/2006/relationships/image" Target="../media/image30.wmf"/><Relationship Id="rId14" Type="http://schemas.openxmlformats.org/officeDocument/2006/relationships/image" Target="../media/image10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153.png"/><Relationship Id="rId3" Type="http://schemas.openxmlformats.org/officeDocument/2006/relationships/image" Target="../media/image87.png"/><Relationship Id="rId7" Type="http://schemas.openxmlformats.org/officeDocument/2006/relationships/image" Target="../media/image29.wmf"/><Relationship Id="rId12" Type="http://schemas.openxmlformats.org/officeDocument/2006/relationships/image" Target="../media/image15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6.png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151.png"/><Relationship Id="rId5" Type="http://schemas.openxmlformats.org/officeDocument/2006/relationships/image" Target="../media/image28.wmf"/><Relationship Id="rId15" Type="http://schemas.openxmlformats.org/officeDocument/2006/relationships/image" Target="../media/image155.png"/><Relationship Id="rId10" Type="http://schemas.openxmlformats.org/officeDocument/2006/relationships/image" Target="../media/image150.png"/><Relationship Id="rId4" Type="http://schemas.openxmlformats.org/officeDocument/2006/relationships/oleObject" Target="../embeddings/oleObject51.bin"/><Relationship Id="rId9" Type="http://schemas.openxmlformats.org/officeDocument/2006/relationships/image" Target="../media/image30.wmf"/><Relationship Id="rId14" Type="http://schemas.openxmlformats.org/officeDocument/2006/relationships/image" Target="../media/image15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108.png"/><Relationship Id="rId3" Type="http://schemas.openxmlformats.org/officeDocument/2006/relationships/image" Target="../media/image88.png"/><Relationship Id="rId7" Type="http://schemas.openxmlformats.org/officeDocument/2006/relationships/image" Target="../media/image29.wmf"/><Relationship Id="rId12" Type="http://schemas.openxmlformats.org/officeDocument/2006/relationships/image" Target="../media/image107.png"/><Relationship Id="rId17" Type="http://schemas.openxmlformats.org/officeDocument/2006/relationships/image" Target="../media/image11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1.png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106.png"/><Relationship Id="rId5" Type="http://schemas.openxmlformats.org/officeDocument/2006/relationships/image" Target="../media/image28.wmf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4" Type="http://schemas.openxmlformats.org/officeDocument/2006/relationships/oleObject" Target="../embeddings/oleObject51.bin"/><Relationship Id="rId9" Type="http://schemas.openxmlformats.org/officeDocument/2006/relationships/image" Target="../media/image30.wmf"/><Relationship Id="rId14" Type="http://schemas.openxmlformats.org/officeDocument/2006/relationships/image" Target="../media/image10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14E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22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Laws of logarithms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do not need to know proofs of these rules, but you will need to learn and use them: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6204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14E</a:t>
            </a: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533400" y="3276600"/>
          <a:ext cx="25908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Equation" r:id="rId3" imgW="1498600" imgH="228600" progId="Equation.DSMT4">
                  <p:embed/>
                </p:oleObj>
              </mc:Choice>
              <mc:Fallback>
                <p:oleObj name="Equation" r:id="rId3" imgW="1498600" imgH="228600" progId="Equation.DSMT4">
                  <p:embed/>
                  <p:pic>
                    <p:nvPicPr>
                      <p:cNvPr id="184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76600"/>
                        <a:ext cx="25908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533400" y="3886200"/>
          <a:ext cx="27654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Equation" r:id="rId5" imgW="1600200" imgH="457200" progId="Equation.DSMT4">
                  <p:embed/>
                </p:oleObj>
              </mc:Choice>
              <mc:Fallback>
                <p:oleObj name="Equation" r:id="rId5" imgW="1600200" imgH="457200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86200"/>
                        <a:ext cx="276542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33400" y="4953000"/>
          <a:ext cx="20415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quation" r:id="rId7" imgW="1180588" imgH="241195" progId="Equation.DSMT4">
                  <p:embed/>
                </p:oleObj>
              </mc:Choice>
              <mc:Fallback>
                <p:oleObj name="Equation" r:id="rId7" imgW="1180588" imgH="241195" progId="Equation.DSMT4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953000"/>
                        <a:ext cx="2041525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533400" y="5638800"/>
          <a:ext cx="20637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Equation" r:id="rId9" imgW="1193800" imgH="431800" progId="Equation.DSMT4">
                  <p:embed/>
                </p:oleObj>
              </mc:Choice>
              <mc:Fallback>
                <p:oleObj name="Equation" r:id="rId9" imgW="1193800" imgH="431800" progId="Equation.DSMT4">
                  <p:embed/>
                  <p:pic>
                    <p:nvPicPr>
                      <p:cNvPr id="184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638800"/>
                        <a:ext cx="206375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276600" y="3200400"/>
            <a:ext cx="2057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(The Multiplication law)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429000" y="4114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(The Division law)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743200" y="502920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(The Power law)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638800" y="15240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Proof of the first rule: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5638800" y="1981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Suppose that;</a:t>
            </a:r>
          </a:p>
        </p:txBody>
      </p:sp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5715000" y="2514600"/>
          <a:ext cx="10668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Equation" r:id="rId11" imgW="634725" imgH="228501" progId="Equation.DSMT4">
                  <p:embed/>
                </p:oleObj>
              </mc:Choice>
              <mc:Fallback>
                <p:oleObj name="Equation" r:id="rId11" imgW="634725" imgH="228501" progId="Equation.DSMT4">
                  <p:embed/>
                  <p:pic>
                    <p:nvPicPr>
                      <p:cNvPr id="1844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514600"/>
                        <a:ext cx="10668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7543800" y="2514600"/>
          <a:ext cx="10668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13" imgW="634725" imgH="228501" progId="Equation.DSMT4">
                  <p:embed/>
                </p:oleObj>
              </mc:Choice>
              <mc:Fallback>
                <p:oleObj name="Equation" r:id="rId13" imgW="634725" imgH="228501" progId="Equation.DSMT4">
                  <p:embed/>
                  <p:pic>
                    <p:nvPicPr>
                      <p:cNvPr id="1844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14600"/>
                        <a:ext cx="10668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6858000" y="2514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and</a:t>
            </a: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62484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80772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8451" name="Object 19"/>
          <p:cNvGraphicFramePr>
            <a:graphicFrameLocks noChangeAspect="1"/>
          </p:cNvGraphicFramePr>
          <p:nvPr/>
        </p:nvGraphicFramePr>
        <p:xfrm>
          <a:off x="5867400" y="3429000"/>
          <a:ext cx="7048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Equation" r:id="rId15" imgW="418918" imgH="203112" progId="Equation.DSMT4">
                  <p:embed/>
                </p:oleObj>
              </mc:Choice>
              <mc:Fallback>
                <p:oleObj name="Equation" r:id="rId15" imgW="418918" imgH="203112" progId="Equation.DSMT4">
                  <p:embed/>
                  <p:pic>
                    <p:nvPicPr>
                      <p:cNvPr id="1845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29000"/>
                        <a:ext cx="70485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2" name="Object 20"/>
          <p:cNvGraphicFramePr>
            <a:graphicFrameLocks noChangeAspect="1"/>
          </p:cNvGraphicFramePr>
          <p:nvPr/>
        </p:nvGraphicFramePr>
        <p:xfrm>
          <a:off x="7713663" y="3429000"/>
          <a:ext cx="7254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Equation" r:id="rId17" imgW="431613" imgH="228501" progId="Equation.DSMT4">
                  <p:embed/>
                </p:oleObj>
              </mc:Choice>
              <mc:Fallback>
                <p:oleObj name="Equation" r:id="rId17" imgW="431613" imgH="228501" progId="Equation.DSMT4">
                  <p:embed/>
                  <p:pic>
                    <p:nvPicPr>
                      <p:cNvPr id="1845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3663" y="3429000"/>
                        <a:ext cx="72548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3" name="Oval 21"/>
          <p:cNvSpPr>
            <a:spLocks noChangeArrowheads="1"/>
          </p:cNvSpPr>
          <p:nvPr/>
        </p:nvSpPr>
        <p:spPr bwMode="auto">
          <a:xfrm>
            <a:off x="6365966" y="3505200"/>
            <a:ext cx="228600" cy="304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54" name="Oval 22"/>
          <p:cNvSpPr>
            <a:spLocks noChangeArrowheads="1"/>
          </p:cNvSpPr>
          <p:nvPr/>
        </p:nvSpPr>
        <p:spPr bwMode="auto">
          <a:xfrm>
            <a:off x="8229600" y="3505200"/>
            <a:ext cx="228600" cy="304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8455" name="Object 23"/>
          <p:cNvGraphicFramePr>
            <a:graphicFrameLocks noChangeAspect="1"/>
          </p:cNvGraphicFramePr>
          <p:nvPr/>
        </p:nvGraphicFramePr>
        <p:xfrm>
          <a:off x="6400800" y="4267200"/>
          <a:ext cx="534988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Equation" r:id="rId19" imgW="317087" imgH="164885" progId="Equation.DSMT4">
                  <p:embed/>
                </p:oleObj>
              </mc:Choice>
              <mc:Fallback>
                <p:oleObj name="Equation" r:id="rId19" imgW="317087" imgH="164885" progId="Equation.DSMT4">
                  <p:embed/>
                  <p:pic>
                    <p:nvPicPr>
                      <p:cNvPr id="1845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67200"/>
                        <a:ext cx="534988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6" name="Object 24"/>
          <p:cNvGraphicFramePr>
            <a:graphicFrameLocks noChangeAspect="1"/>
          </p:cNvGraphicFramePr>
          <p:nvPr/>
        </p:nvGraphicFramePr>
        <p:xfrm>
          <a:off x="6934200" y="4114800"/>
          <a:ext cx="8382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Equation" r:id="rId21" imgW="444307" imgH="203112" progId="Equation.DSMT4">
                  <p:embed/>
                </p:oleObj>
              </mc:Choice>
              <mc:Fallback>
                <p:oleObj name="Equation" r:id="rId21" imgW="444307" imgH="203112" progId="Equation.DSMT4">
                  <p:embed/>
                  <p:pic>
                    <p:nvPicPr>
                      <p:cNvPr id="1845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114800"/>
                        <a:ext cx="8382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7" name="Object 25"/>
          <p:cNvGraphicFramePr>
            <a:graphicFrameLocks noChangeAspect="1"/>
          </p:cNvGraphicFramePr>
          <p:nvPr/>
        </p:nvGraphicFramePr>
        <p:xfrm>
          <a:off x="6400800" y="5029200"/>
          <a:ext cx="534988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name="Equation" r:id="rId23" imgW="317087" imgH="164885" progId="Equation.DSMT4">
                  <p:embed/>
                </p:oleObj>
              </mc:Choice>
              <mc:Fallback>
                <p:oleObj name="Equation" r:id="rId23" imgW="317087" imgH="164885" progId="Equation.DSMT4">
                  <p:embed/>
                  <p:pic>
                    <p:nvPicPr>
                      <p:cNvPr id="1845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029200"/>
                        <a:ext cx="534988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8" name="Object 26"/>
          <p:cNvGraphicFramePr>
            <a:graphicFrameLocks noChangeAspect="1"/>
          </p:cNvGraphicFramePr>
          <p:nvPr/>
        </p:nvGraphicFramePr>
        <p:xfrm>
          <a:off x="7010400" y="4876800"/>
          <a:ext cx="5254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Equation" r:id="rId24" imgW="279279" imgH="203112" progId="Equation.DSMT4">
                  <p:embed/>
                </p:oleObj>
              </mc:Choice>
              <mc:Fallback>
                <p:oleObj name="Equation" r:id="rId24" imgW="279279" imgH="203112" progId="Equation.DSMT4">
                  <p:embed/>
                  <p:pic>
                    <p:nvPicPr>
                      <p:cNvPr id="1845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876800"/>
                        <a:ext cx="5254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70104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8460" name="Object 28"/>
          <p:cNvGraphicFramePr>
            <a:graphicFrameLocks noChangeAspect="1"/>
          </p:cNvGraphicFramePr>
          <p:nvPr/>
        </p:nvGraphicFramePr>
        <p:xfrm>
          <a:off x="6172200" y="5791200"/>
          <a:ext cx="15160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26" imgW="901309" imgH="228501" progId="Equation.DSMT4">
                  <p:embed/>
                </p:oleObj>
              </mc:Choice>
              <mc:Fallback>
                <p:oleObj name="Equation" r:id="rId26" imgW="901309" imgH="228501" progId="Equation.DSMT4">
                  <p:embed/>
                  <p:pic>
                    <p:nvPicPr>
                      <p:cNvPr id="1846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791200"/>
                        <a:ext cx="151606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7010400" y="5410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5181600" y="6172200"/>
            <a:ext cx="3810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‘a must be raised to the power (</a:t>
            </a:r>
            <a:r>
              <a:rPr lang="en-GB" altLang="en-US" sz="1600" dirty="0" err="1">
                <a:solidFill>
                  <a:srgbClr val="FF0000"/>
                </a:solidFill>
                <a:latin typeface="Comic Sans MS" pitchFamily="66" charset="0"/>
              </a:rPr>
              <a:t>b+c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) to get </a:t>
            </a:r>
            <a:r>
              <a:rPr lang="en-GB" altLang="en-US" sz="1600" dirty="0" err="1">
                <a:solidFill>
                  <a:srgbClr val="FF0000"/>
                </a:solidFill>
                <a:latin typeface="Comic Sans MS" pitchFamily="66" charset="0"/>
              </a:rPr>
              <a:t>xy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2" name="Rectangle 1"/>
          <p:cNvSpPr/>
          <p:nvPr/>
        </p:nvSpPr>
        <p:spPr>
          <a:xfrm>
            <a:off x="5677990" y="2508068"/>
            <a:ext cx="1132114" cy="3657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7528561" y="2503714"/>
            <a:ext cx="1132114" cy="3657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149738" y="5765074"/>
            <a:ext cx="566056" cy="3657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1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2" grpId="0"/>
      <p:bldP spid="18443" grpId="0"/>
      <p:bldP spid="18444" grpId="0"/>
      <p:bldP spid="18445" grpId="0"/>
      <p:bldP spid="18448" grpId="0"/>
      <p:bldP spid="18449" grpId="0" animBg="1"/>
      <p:bldP spid="18450" grpId="0" animBg="1"/>
      <p:bldP spid="18453" grpId="0" animBg="1"/>
      <p:bldP spid="18453" grpId="1" animBg="1"/>
      <p:bldP spid="18454" grpId="0" animBg="1"/>
      <p:bldP spid="18454" grpId="1" animBg="1"/>
      <p:bldP spid="18459" grpId="0" animBg="1"/>
      <p:bldP spid="18461" grpId="0" animBg="1"/>
      <p:bldP spid="18462" grpId="0"/>
      <p:bldP spid="2" grpId="0" animBg="1"/>
      <p:bldP spid="2" grpId="1" animBg="1"/>
      <p:bldP spid="32" grpId="0" animBg="1"/>
      <p:bldP spid="32" grpId="1" animBg="1"/>
      <p:bldP spid="34" grpId="0" animBg="1"/>
      <p:bldP spid="3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Laws of logarithms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Write each of these as a single logarithm: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648200" y="1676400"/>
          <a:ext cx="19812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Equation" r:id="rId3" imgW="1498600" imgH="228600" progId="Equation.DSMT4">
                  <p:embed/>
                </p:oleObj>
              </mc:Choice>
              <mc:Fallback>
                <p:oleObj name="Equation" r:id="rId3" imgW="1498600" imgH="228600" progId="Equation.DSMT4">
                  <p:embed/>
                  <p:pic>
                    <p:nvPicPr>
                      <p:cNvPr id="163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76400"/>
                        <a:ext cx="19812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4648200" y="2209800"/>
          <a:ext cx="20574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name="Equation" r:id="rId5" imgW="1600200" imgH="457200" progId="Equation.DSMT4">
                  <p:embed/>
                </p:oleObj>
              </mc:Choice>
              <mc:Fallback>
                <p:oleObj name="Equation" r:id="rId5" imgW="1600200" imgH="457200" progId="Equation.DSMT4">
                  <p:embed/>
                  <p:pic>
                    <p:nvPicPr>
                      <p:cNvPr id="163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209800"/>
                        <a:ext cx="20574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7239000" y="1676400"/>
          <a:ext cx="15240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7" imgW="1180588" imgH="241195" progId="Equation.DSMT4">
                  <p:embed/>
                </p:oleObj>
              </mc:Choice>
              <mc:Fallback>
                <p:oleObj name="Equation" r:id="rId7" imgW="1180588" imgH="241195" progId="Equation.DSMT4">
                  <p:embed/>
                  <p:pic>
                    <p:nvPicPr>
                      <p:cNvPr id="163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676400"/>
                        <a:ext cx="15240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7239000" y="2209800"/>
          <a:ext cx="15240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Equation" r:id="rId9" imgW="1193800" imgH="431800" progId="Equation.DSMT4">
                  <p:embed/>
                </p:oleObj>
              </mc:Choice>
              <mc:Fallback>
                <p:oleObj name="Equation" r:id="rId9" imgW="1193800" imgH="431800" progId="Equation.DSMT4">
                  <p:embed/>
                  <p:pic>
                    <p:nvPicPr>
                      <p:cNvPr id="1639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209800"/>
                        <a:ext cx="15240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533400" y="3352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1)</a:t>
            </a:r>
          </a:p>
        </p:txBody>
      </p:sp>
      <p:graphicFrame>
        <p:nvGraphicFramePr>
          <p:cNvPr id="19488" name="Object 32"/>
          <p:cNvGraphicFramePr>
            <a:graphicFrameLocks noChangeAspect="1"/>
          </p:cNvGraphicFramePr>
          <p:nvPr/>
        </p:nvGraphicFramePr>
        <p:xfrm>
          <a:off x="990600" y="3352800"/>
          <a:ext cx="14478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Equation" r:id="rId11" imgW="876300" imgH="228600" progId="Equation.DSMT4">
                  <p:embed/>
                </p:oleObj>
              </mc:Choice>
              <mc:Fallback>
                <p:oleObj name="Equation" r:id="rId11" imgW="876300" imgH="228600" progId="Equation.DSMT4">
                  <p:embed/>
                  <p:pic>
                    <p:nvPicPr>
                      <p:cNvPr id="1948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352800"/>
                        <a:ext cx="14478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9" name="Object 33"/>
          <p:cNvGraphicFramePr>
            <a:graphicFrameLocks noChangeAspect="1"/>
          </p:cNvGraphicFramePr>
          <p:nvPr/>
        </p:nvGraphicFramePr>
        <p:xfrm>
          <a:off x="990600" y="3962400"/>
          <a:ext cx="11128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13" imgW="672808" imgH="228501" progId="Equation.DSMT4">
                  <p:embed/>
                </p:oleObj>
              </mc:Choice>
              <mc:Fallback>
                <p:oleObj name="Equation" r:id="rId13" imgW="672808" imgH="228501" progId="Equation.DSMT4">
                  <p:embed/>
                  <p:pic>
                    <p:nvPicPr>
                      <p:cNvPr id="1948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962400"/>
                        <a:ext cx="111283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0" name="Line 34"/>
          <p:cNvSpPr>
            <a:spLocks noChangeShapeType="1"/>
          </p:cNvSpPr>
          <p:nvPr/>
        </p:nvSpPr>
        <p:spPr bwMode="auto">
          <a:xfrm>
            <a:off x="609600" y="41148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609600" y="47244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9492" name="Object 36"/>
          <p:cNvGraphicFramePr>
            <a:graphicFrameLocks noChangeAspect="1"/>
          </p:cNvGraphicFramePr>
          <p:nvPr/>
        </p:nvGraphicFramePr>
        <p:xfrm>
          <a:off x="990600" y="4572000"/>
          <a:ext cx="7762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Equation" r:id="rId15" imgW="469900" imgH="228600" progId="Equation.DSMT4">
                  <p:embed/>
                </p:oleObj>
              </mc:Choice>
              <mc:Fallback>
                <p:oleObj name="Equation" r:id="rId15" imgW="469900" imgH="228600" progId="Equation.DSMT4">
                  <p:embed/>
                  <p:pic>
                    <p:nvPicPr>
                      <p:cNvPr id="1949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0"/>
                        <a:ext cx="7762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3" name="Oval 37"/>
          <p:cNvSpPr>
            <a:spLocks noChangeArrowheads="1"/>
          </p:cNvSpPr>
          <p:nvPr/>
        </p:nvSpPr>
        <p:spPr bwMode="auto">
          <a:xfrm>
            <a:off x="4572000" y="1600200"/>
            <a:ext cx="21336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94" name="Oval 38"/>
          <p:cNvSpPr>
            <a:spLocks noChangeArrowheads="1"/>
          </p:cNvSpPr>
          <p:nvPr/>
        </p:nvSpPr>
        <p:spPr bwMode="auto">
          <a:xfrm>
            <a:off x="4572000" y="2209800"/>
            <a:ext cx="2133600" cy="609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3276600" y="3352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2)</a:t>
            </a:r>
          </a:p>
        </p:txBody>
      </p:sp>
      <p:graphicFrame>
        <p:nvGraphicFramePr>
          <p:cNvPr id="19496" name="Object 40"/>
          <p:cNvGraphicFramePr>
            <a:graphicFrameLocks noChangeAspect="1"/>
          </p:cNvGraphicFramePr>
          <p:nvPr/>
        </p:nvGraphicFramePr>
        <p:xfrm>
          <a:off x="3733800" y="3352800"/>
          <a:ext cx="15541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17" imgW="939800" imgH="228600" progId="Equation.DSMT4">
                  <p:embed/>
                </p:oleObj>
              </mc:Choice>
              <mc:Fallback>
                <p:oleObj name="Equation" r:id="rId17" imgW="939800" imgH="228600" progId="Equation.DSMT4">
                  <p:embed/>
                  <p:pic>
                    <p:nvPicPr>
                      <p:cNvPr id="1949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52800"/>
                        <a:ext cx="155416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97" name="Object 41"/>
          <p:cNvGraphicFramePr>
            <a:graphicFrameLocks noChangeAspect="1"/>
          </p:cNvGraphicFramePr>
          <p:nvPr/>
        </p:nvGraphicFramePr>
        <p:xfrm>
          <a:off x="3733800" y="3962400"/>
          <a:ext cx="12398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19" imgW="749300" imgH="228600" progId="Equation.DSMT4">
                  <p:embed/>
                </p:oleObj>
              </mc:Choice>
              <mc:Fallback>
                <p:oleObj name="Equation" r:id="rId19" imgW="749300" imgH="228600" progId="Equation.DSMT4">
                  <p:embed/>
                  <p:pic>
                    <p:nvPicPr>
                      <p:cNvPr id="19497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962400"/>
                        <a:ext cx="123983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3352800" y="41148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3352800" y="47244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9500" name="Object 44"/>
          <p:cNvGraphicFramePr>
            <a:graphicFrameLocks noChangeAspect="1"/>
          </p:cNvGraphicFramePr>
          <p:nvPr/>
        </p:nvGraphicFramePr>
        <p:xfrm>
          <a:off x="3733800" y="4572000"/>
          <a:ext cx="6492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21" imgW="393529" imgH="228501" progId="Equation.DSMT4">
                  <p:embed/>
                </p:oleObj>
              </mc:Choice>
              <mc:Fallback>
                <p:oleObj name="Equation" r:id="rId21" imgW="393529" imgH="228501" progId="Equation.DSMT4">
                  <p:embed/>
                  <p:pic>
                    <p:nvPicPr>
                      <p:cNvPr id="1950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572000"/>
                        <a:ext cx="6492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5943600" y="3352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3)</a:t>
            </a:r>
          </a:p>
        </p:txBody>
      </p:sp>
      <p:graphicFrame>
        <p:nvGraphicFramePr>
          <p:cNvPr id="19502" name="Object 46"/>
          <p:cNvGraphicFramePr>
            <a:graphicFrameLocks noChangeAspect="1"/>
          </p:cNvGraphicFramePr>
          <p:nvPr/>
        </p:nvGraphicFramePr>
        <p:xfrm>
          <a:off x="6477000" y="3352800"/>
          <a:ext cx="17430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23" imgW="1054100" imgH="228600" progId="Equation.DSMT4">
                  <p:embed/>
                </p:oleObj>
              </mc:Choice>
              <mc:Fallback>
                <p:oleObj name="Equation" r:id="rId23" imgW="1054100" imgH="228600" progId="Equation.DSMT4">
                  <p:embed/>
                  <p:pic>
                    <p:nvPicPr>
                      <p:cNvPr id="1950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352800"/>
                        <a:ext cx="174307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3" name="Oval 47"/>
          <p:cNvSpPr>
            <a:spLocks noChangeArrowheads="1"/>
          </p:cNvSpPr>
          <p:nvPr/>
        </p:nvSpPr>
        <p:spPr bwMode="auto">
          <a:xfrm>
            <a:off x="6858000" y="1524000"/>
            <a:ext cx="2133600" cy="609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504" name="Line 48"/>
          <p:cNvSpPr>
            <a:spLocks noChangeShapeType="1"/>
          </p:cNvSpPr>
          <p:nvPr/>
        </p:nvSpPr>
        <p:spPr bwMode="auto">
          <a:xfrm>
            <a:off x="6019800" y="41148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9505" name="Object 49"/>
          <p:cNvGraphicFramePr>
            <a:graphicFrameLocks noChangeAspect="1"/>
          </p:cNvGraphicFramePr>
          <p:nvPr/>
        </p:nvGraphicFramePr>
        <p:xfrm>
          <a:off x="6477000" y="3962400"/>
          <a:ext cx="16383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25" imgW="990170" imgH="241195" progId="Equation.DSMT4">
                  <p:embed/>
                </p:oleObj>
              </mc:Choice>
              <mc:Fallback>
                <p:oleObj name="Equation" r:id="rId25" imgW="990170" imgH="241195" progId="Equation.DSMT4">
                  <p:embed/>
                  <p:pic>
                    <p:nvPicPr>
                      <p:cNvPr id="19505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962400"/>
                        <a:ext cx="163830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6019800" y="47244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9507" name="Object 51"/>
          <p:cNvGraphicFramePr>
            <a:graphicFrameLocks noChangeAspect="1"/>
          </p:cNvGraphicFramePr>
          <p:nvPr/>
        </p:nvGraphicFramePr>
        <p:xfrm>
          <a:off x="6477000" y="4572000"/>
          <a:ext cx="14493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27" imgW="876300" imgH="228600" progId="Equation.DSMT4">
                  <p:embed/>
                </p:oleObj>
              </mc:Choice>
              <mc:Fallback>
                <p:oleObj name="Equation" r:id="rId27" imgW="876300" imgH="228600" progId="Equation.DSMT4">
                  <p:embed/>
                  <p:pic>
                    <p:nvPicPr>
                      <p:cNvPr id="19507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572000"/>
                        <a:ext cx="14493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8" name="Line 52"/>
          <p:cNvSpPr>
            <a:spLocks noChangeShapeType="1"/>
          </p:cNvSpPr>
          <p:nvPr/>
        </p:nvSpPr>
        <p:spPr bwMode="auto">
          <a:xfrm>
            <a:off x="6019800" y="53340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9509" name="Object 53"/>
          <p:cNvGraphicFramePr>
            <a:graphicFrameLocks noChangeAspect="1"/>
          </p:cNvGraphicFramePr>
          <p:nvPr/>
        </p:nvGraphicFramePr>
        <p:xfrm>
          <a:off x="6477000" y="5181600"/>
          <a:ext cx="11128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29" imgW="672808" imgH="228501" progId="Equation.DSMT4">
                  <p:embed/>
                </p:oleObj>
              </mc:Choice>
              <mc:Fallback>
                <p:oleObj name="Equation" r:id="rId29" imgW="672808" imgH="228501" progId="Equation.DSMT4">
                  <p:embed/>
                  <p:pic>
                    <p:nvPicPr>
                      <p:cNvPr id="19509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181600"/>
                        <a:ext cx="111283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6019800" y="59436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9511" name="Object 55"/>
          <p:cNvGraphicFramePr>
            <a:graphicFrameLocks noChangeAspect="1"/>
          </p:cNvGraphicFramePr>
          <p:nvPr/>
        </p:nvGraphicFramePr>
        <p:xfrm>
          <a:off x="6477000" y="5791200"/>
          <a:ext cx="7778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31" imgW="469900" imgH="228600" progId="Equation.DSMT4">
                  <p:embed/>
                </p:oleObj>
              </mc:Choice>
              <mc:Fallback>
                <p:oleObj name="Equation" r:id="rId31" imgW="469900" imgH="228600" progId="Equation.DSMT4">
                  <p:embed/>
                  <p:pic>
                    <p:nvPicPr>
                      <p:cNvPr id="19511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791200"/>
                        <a:ext cx="77787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6204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14E</a:t>
            </a:r>
          </a:p>
        </p:txBody>
      </p:sp>
    </p:spTree>
    <p:extLst>
      <p:ext uri="{BB962C8B-B14F-4D97-AF65-F5344CB8AC3E}">
        <p14:creationId xmlns:p14="http://schemas.microsoft.com/office/powerpoint/2010/main" val="18264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0" dur="5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500"/>
                                        <p:tgtEl>
                                          <p:spTgt spid="1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0" dur="500"/>
                                        <p:tgtEl>
                                          <p:spTgt spid="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7" grpId="0"/>
      <p:bldP spid="19490" grpId="0" animBg="1"/>
      <p:bldP spid="19491" grpId="0" animBg="1"/>
      <p:bldP spid="19493" grpId="0" animBg="1"/>
      <p:bldP spid="19493" grpId="1" animBg="1"/>
      <p:bldP spid="19494" grpId="0" animBg="1"/>
      <p:bldP spid="19494" grpId="1" animBg="1"/>
      <p:bldP spid="19495" grpId="0"/>
      <p:bldP spid="19498" grpId="0" animBg="1"/>
      <p:bldP spid="19499" grpId="0" animBg="1"/>
      <p:bldP spid="19501" grpId="0"/>
      <p:bldP spid="19503" grpId="0" animBg="1"/>
      <p:bldP spid="19504" grpId="0" animBg="1"/>
      <p:bldP spid="19506" grpId="0" animBg="1"/>
      <p:bldP spid="19508" grpId="0" animBg="1"/>
      <p:bldP spid="195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Laws of logarithms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Write each of these as a single logarithm: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4648200" y="1676400"/>
          <a:ext cx="19812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" name="Equation" r:id="rId3" imgW="1498600" imgH="228600" progId="Equation.DSMT4">
                  <p:embed/>
                </p:oleObj>
              </mc:Choice>
              <mc:Fallback>
                <p:oleObj name="Equation" r:id="rId3" imgW="1498600" imgH="228600" progId="Equation.DSMT4">
                  <p:embed/>
                  <p:pic>
                    <p:nvPicPr>
                      <p:cNvPr id="17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76400"/>
                        <a:ext cx="19812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4648200" y="2209800"/>
          <a:ext cx="20574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" name="Equation" r:id="rId5" imgW="1600200" imgH="457200" progId="Equation.DSMT4">
                  <p:embed/>
                </p:oleObj>
              </mc:Choice>
              <mc:Fallback>
                <p:oleObj name="Equation" r:id="rId5" imgW="1600200" imgH="457200" progId="Equation.DSMT4">
                  <p:embed/>
                  <p:pic>
                    <p:nvPicPr>
                      <p:cNvPr id="17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209800"/>
                        <a:ext cx="20574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7239000" y="1676400"/>
          <a:ext cx="15240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Equation" r:id="rId7" imgW="1180588" imgH="241195" progId="Equation.DSMT4">
                  <p:embed/>
                </p:oleObj>
              </mc:Choice>
              <mc:Fallback>
                <p:oleObj name="Equation" r:id="rId7" imgW="1180588" imgH="241195" progId="Equation.DSMT4">
                  <p:embed/>
                  <p:pic>
                    <p:nvPicPr>
                      <p:cNvPr id="17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676400"/>
                        <a:ext cx="15240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7239000" y="2209800"/>
          <a:ext cx="15240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quation" r:id="rId9" imgW="1193800" imgH="431800" progId="Equation.DSMT4">
                  <p:embed/>
                </p:oleObj>
              </mc:Choice>
              <mc:Fallback>
                <p:oleObj name="Equation" r:id="rId9" imgW="1193800" imgH="431800" progId="Equation.DSMT4">
                  <p:embed/>
                  <p:pic>
                    <p:nvPicPr>
                      <p:cNvPr id="174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209800"/>
                        <a:ext cx="15240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33400" y="3124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4)</a:t>
            </a:r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1066800" y="2971800"/>
          <a:ext cx="201453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11" imgW="1218671" imgH="431613" progId="Equation.DSMT4">
                  <p:embed/>
                </p:oleObj>
              </mc:Choice>
              <mc:Fallback>
                <p:oleObj name="Equation" r:id="rId11" imgW="1218671" imgH="431613" progId="Equation.DSMT4">
                  <p:embed/>
                  <p:pic>
                    <p:nvPicPr>
                      <p:cNvPr id="204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971800"/>
                        <a:ext cx="2014538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09600" y="41910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609600" y="507365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05" name="Oval 25"/>
          <p:cNvSpPr>
            <a:spLocks noChangeArrowheads="1"/>
          </p:cNvSpPr>
          <p:nvPr/>
        </p:nvSpPr>
        <p:spPr bwMode="auto">
          <a:xfrm>
            <a:off x="6858000" y="1524000"/>
            <a:ext cx="2133600" cy="609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20515" name="Object 35"/>
          <p:cNvGraphicFramePr>
            <a:graphicFrameLocks noChangeAspect="1"/>
          </p:cNvGraphicFramePr>
          <p:nvPr/>
        </p:nvGraphicFramePr>
        <p:xfrm>
          <a:off x="1066800" y="3810000"/>
          <a:ext cx="19304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Equation" r:id="rId13" imgW="1168400" imgH="469900" progId="Equation.DSMT4">
                  <p:embed/>
                </p:oleObj>
              </mc:Choice>
              <mc:Fallback>
                <p:oleObj name="Equation" r:id="rId13" imgW="1168400" imgH="469900" progId="Equation.DSMT4">
                  <p:embed/>
                  <p:pic>
                    <p:nvPicPr>
                      <p:cNvPr id="20515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19304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6" name="Object 36"/>
          <p:cNvGraphicFramePr>
            <a:graphicFrameLocks noChangeAspect="1"/>
          </p:cNvGraphicFramePr>
          <p:nvPr/>
        </p:nvGraphicFramePr>
        <p:xfrm>
          <a:off x="1066800" y="4724400"/>
          <a:ext cx="19526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Equation" r:id="rId15" imgW="1180588" imgH="431613" progId="Equation.DSMT4">
                  <p:embed/>
                </p:oleObj>
              </mc:Choice>
              <mc:Fallback>
                <p:oleObj name="Equation" r:id="rId15" imgW="1180588" imgH="431613" progId="Equation.DSMT4">
                  <p:embed/>
                  <p:pic>
                    <p:nvPicPr>
                      <p:cNvPr id="2051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724400"/>
                        <a:ext cx="19526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609600" y="58674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0518" name="Object 38"/>
          <p:cNvGraphicFramePr>
            <a:graphicFrameLocks noChangeAspect="1"/>
          </p:cNvGraphicFramePr>
          <p:nvPr/>
        </p:nvGraphicFramePr>
        <p:xfrm>
          <a:off x="1066800" y="5562600"/>
          <a:ext cx="142875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Equation" r:id="rId17" imgW="863225" imgH="431613" progId="Equation.DSMT4">
                  <p:embed/>
                </p:oleObj>
              </mc:Choice>
              <mc:Fallback>
                <p:oleObj name="Equation" r:id="rId17" imgW="863225" imgH="431613" progId="Equation.DSMT4">
                  <p:embed/>
                  <p:pic>
                    <p:nvPicPr>
                      <p:cNvPr id="2051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562600"/>
                        <a:ext cx="142875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609600" y="65532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0520" name="Object 40"/>
          <p:cNvGraphicFramePr>
            <a:graphicFrameLocks noChangeAspect="1"/>
          </p:cNvGraphicFramePr>
          <p:nvPr/>
        </p:nvGraphicFramePr>
        <p:xfrm>
          <a:off x="1066800" y="6400800"/>
          <a:ext cx="83978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Equation" r:id="rId19" imgW="508000" imgH="228600" progId="Equation.DSMT4">
                  <p:embed/>
                </p:oleObj>
              </mc:Choice>
              <mc:Fallback>
                <p:oleObj name="Equation" r:id="rId19" imgW="508000" imgH="228600" progId="Equation.DSMT4">
                  <p:embed/>
                  <p:pic>
                    <p:nvPicPr>
                      <p:cNvPr id="2052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6400800"/>
                        <a:ext cx="839788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1" name="Line 41"/>
          <p:cNvSpPr>
            <a:spLocks noChangeShapeType="1"/>
          </p:cNvSpPr>
          <p:nvPr/>
        </p:nvSpPr>
        <p:spPr bwMode="auto">
          <a:xfrm>
            <a:off x="3352800" y="5105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3200400" y="4495800"/>
            <a:ext cx="1828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Alternatively, using rule 4</a:t>
            </a:r>
          </a:p>
        </p:txBody>
      </p:sp>
      <p:graphicFrame>
        <p:nvGraphicFramePr>
          <p:cNvPr id="20523" name="Object 43"/>
          <p:cNvGraphicFramePr>
            <a:graphicFrameLocks noChangeAspect="1"/>
          </p:cNvGraphicFramePr>
          <p:nvPr/>
        </p:nvGraphicFramePr>
        <p:xfrm>
          <a:off x="5638800" y="4876800"/>
          <a:ext cx="167957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Equation" r:id="rId21" imgW="1016000" imgH="228600" progId="Equation.DSMT4">
                  <p:embed/>
                </p:oleObj>
              </mc:Choice>
              <mc:Fallback>
                <p:oleObj name="Equation" r:id="rId21" imgW="1016000" imgH="228600" progId="Equation.DSMT4">
                  <p:embed/>
                  <p:pic>
                    <p:nvPicPr>
                      <p:cNvPr id="2052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876800"/>
                        <a:ext cx="167957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4" name="Line 44"/>
          <p:cNvSpPr>
            <a:spLocks noChangeShapeType="1"/>
          </p:cNvSpPr>
          <p:nvPr/>
        </p:nvSpPr>
        <p:spPr bwMode="auto">
          <a:xfrm>
            <a:off x="5181600" y="56388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0525" name="Object 45"/>
          <p:cNvGraphicFramePr>
            <a:graphicFrameLocks noChangeAspect="1"/>
          </p:cNvGraphicFramePr>
          <p:nvPr/>
        </p:nvGraphicFramePr>
        <p:xfrm>
          <a:off x="5638800" y="5486400"/>
          <a:ext cx="128111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Equation" r:id="rId23" imgW="774364" imgH="228501" progId="Equation.DSMT4">
                  <p:embed/>
                </p:oleObj>
              </mc:Choice>
              <mc:Fallback>
                <p:oleObj name="Equation" r:id="rId23" imgW="774364" imgH="228501" progId="Equation.DSMT4">
                  <p:embed/>
                  <p:pic>
                    <p:nvPicPr>
                      <p:cNvPr id="2052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486400"/>
                        <a:ext cx="1281113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6" name="Line 46"/>
          <p:cNvSpPr>
            <a:spLocks noChangeShapeType="1"/>
          </p:cNvSpPr>
          <p:nvPr/>
        </p:nvSpPr>
        <p:spPr bwMode="auto">
          <a:xfrm>
            <a:off x="5181600" y="61722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0527" name="Object 47"/>
          <p:cNvGraphicFramePr>
            <a:graphicFrameLocks noChangeAspect="1"/>
          </p:cNvGraphicFramePr>
          <p:nvPr/>
        </p:nvGraphicFramePr>
        <p:xfrm>
          <a:off x="5638800" y="6019800"/>
          <a:ext cx="83978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Equation" r:id="rId25" imgW="508000" imgH="228600" progId="Equation.DSMT4">
                  <p:embed/>
                </p:oleObj>
              </mc:Choice>
              <mc:Fallback>
                <p:oleObj name="Equation" r:id="rId25" imgW="508000" imgH="228600" progId="Equation.DSMT4">
                  <p:embed/>
                  <p:pic>
                    <p:nvPicPr>
                      <p:cNvPr id="20527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6019800"/>
                        <a:ext cx="839788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8" name="Oval 48"/>
          <p:cNvSpPr>
            <a:spLocks noChangeArrowheads="1"/>
          </p:cNvSpPr>
          <p:nvPr/>
        </p:nvSpPr>
        <p:spPr bwMode="auto">
          <a:xfrm>
            <a:off x="4343400" y="2209800"/>
            <a:ext cx="2590800" cy="609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29" name="Line 49"/>
          <p:cNvSpPr>
            <a:spLocks noChangeShapeType="1"/>
          </p:cNvSpPr>
          <p:nvPr/>
        </p:nvSpPr>
        <p:spPr bwMode="auto">
          <a:xfrm>
            <a:off x="5181600" y="51054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30" name="Oval 50"/>
          <p:cNvSpPr>
            <a:spLocks noChangeArrowheads="1"/>
          </p:cNvSpPr>
          <p:nvPr/>
        </p:nvSpPr>
        <p:spPr bwMode="auto">
          <a:xfrm>
            <a:off x="6781800" y="2133600"/>
            <a:ext cx="2133600" cy="609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6204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14E</a:t>
            </a:r>
          </a:p>
        </p:txBody>
      </p:sp>
    </p:spTree>
    <p:extLst>
      <p:ext uri="{BB962C8B-B14F-4D97-AF65-F5344CB8AC3E}">
        <p14:creationId xmlns:p14="http://schemas.microsoft.com/office/powerpoint/2010/main" val="407165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492" grpId="0" animBg="1"/>
      <p:bldP spid="20493" grpId="0" animBg="1"/>
      <p:bldP spid="20505" grpId="0" animBg="1"/>
      <p:bldP spid="20505" grpId="1" animBg="1"/>
      <p:bldP spid="20517" grpId="0" animBg="1"/>
      <p:bldP spid="20519" grpId="0" animBg="1"/>
      <p:bldP spid="20521" grpId="0" animBg="1"/>
      <p:bldP spid="20522" grpId="0"/>
      <p:bldP spid="20524" grpId="0" animBg="1"/>
      <p:bldP spid="20526" grpId="0" animBg="1"/>
      <p:bldP spid="20528" grpId="0" animBg="1"/>
      <p:bldP spid="20528" grpId="1" animBg="1"/>
      <p:bldP spid="20529" grpId="0" animBg="1"/>
      <p:bldP spid="205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Laws of logarithms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Write in terms of log</a:t>
            </a:r>
            <a:r>
              <a:rPr lang="en-GB" altLang="en-US" sz="1600" baseline="-25000">
                <a:latin typeface="Comic Sans MS" pitchFamily="66" charset="0"/>
              </a:rPr>
              <a:t>a</a:t>
            </a:r>
            <a:r>
              <a:rPr lang="en-GB" altLang="en-US" sz="1600">
                <a:latin typeface="Comic Sans MS" pitchFamily="66" charset="0"/>
              </a:rPr>
              <a:t>x, log</a:t>
            </a:r>
            <a:r>
              <a:rPr lang="en-GB" altLang="en-US" sz="1600" baseline="-25000">
                <a:latin typeface="Comic Sans MS" pitchFamily="66" charset="0"/>
              </a:rPr>
              <a:t>a</a:t>
            </a:r>
            <a:r>
              <a:rPr lang="en-GB" altLang="en-US" sz="1600">
                <a:latin typeface="Comic Sans MS" pitchFamily="66" charset="0"/>
              </a:rPr>
              <a:t>y and log</a:t>
            </a:r>
            <a:r>
              <a:rPr lang="en-GB" altLang="en-US" sz="1600" baseline="-25000">
                <a:latin typeface="Comic Sans MS" pitchFamily="66" charset="0"/>
              </a:rPr>
              <a:t>a</a:t>
            </a:r>
            <a:r>
              <a:rPr lang="en-GB" altLang="en-US" sz="1600">
                <a:latin typeface="Comic Sans MS" pitchFamily="66" charset="0"/>
              </a:rPr>
              <a:t>z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4648200" y="1676400"/>
          <a:ext cx="19812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name="Equation" r:id="rId3" imgW="1498600" imgH="228600" progId="Equation.DSMT4">
                  <p:embed/>
                </p:oleObj>
              </mc:Choice>
              <mc:Fallback>
                <p:oleObj name="Equation" r:id="rId3" imgW="1498600" imgH="228600" progId="Equation.DSMT4">
                  <p:embed/>
                  <p:pic>
                    <p:nvPicPr>
                      <p:cNvPr id="184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76400"/>
                        <a:ext cx="19812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4648200" y="2209800"/>
          <a:ext cx="20574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Equation" r:id="rId5" imgW="1600200" imgH="457200" progId="Equation.DSMT4">
                  <p:embed/>
                </p:oleObj>
              </mc:Choice>
              <mc:Fallback>
                <p:oleObj name="Equation" r:id="rId5" imgW="1600200" imgH="457200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209800"/>
                        <a:ext cx="20574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7239000" y="1676400"/>
          <a:ext cx="15240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quation" r:id="rId7" imgW="1180588" imgH="241195" progId="Equation.DSMT4">
                  <p:embed/>
                </p:oleObj>
              </mc:Choice>
              <mc:Fallback>
                <p:oleObj name="Equation" r:id="rId7" imgW="1180588" imgH="241195" progId="Equation.DSMT4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676400"/>
                        <a:ext cx="15240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7239000" y="2209800"/>
          <a:ext cx="15240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Equation" r:id="rId9" imgW="1193800" imgH="431800" progId="Equation.DSMT4">
                  <p:embed/>
                </p:oleObj>
              </mc:Choice>
              <mc:Fallback>
                <p:oleObj name="Equation" r:id="rId9" imgW="1193800" imgH="431800" progId="Equation.DSMT4">
                  <p:embed/>
                  <p:pic>
                    <p:nvPicPr>
                      <p:cNvPr id="184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209800"/>
                        <a:ext cx="15240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33400" y="3124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1)</a:t>
            </a:r>
          </a:p>
        </p:txBody>
      </p:sp>
      <p:graphicFrame>
        <p:nvGraphicFramePr>
          <p:cNvPr id="22558" name="Object 30"/>
          <p:cNvGraphicFramePr>
            <a:graphicFrameLocks noChangeAspect="1"/>
          </p:cNvGraphicFramePr>
          <p:nvPr/>
        </p:nvGraphicFramePr>
        <p:xfrm>
          <a:off x="1066800" y="3124200"/>
          <a:ext cx="1295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Equation" r:id="rId11" imgW="761669" imgH="241195" progId="Equation.DSMT4">
                  <p:embed/>
                </p:oleObj>
              </mc:Choice>
              <mc:Fallback>
                <p:oleObj name="Equation" r:id="rId11" imgW="761669" imgH="241195" progId="Equation.DSMT4">
                  <p:embed/>
                  <p:pic>
                    <p:nvPicPr>
                      <p:cNvPr id="2255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24200"/>
                        <a:ext cx="12954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9" name="Object 31"/>
          <p:cNvGraphicFramePr>
            <a:graphicFrameLocks noChangeAspect="1"/>
          </p:cNvGraphicFramePr>
          <p:nvPr/>
        </p:nvGraphicFramePr>
        <p:xfrm>
          <a:off x="1066800" y="3810000"/>
          <a:ext cx="28924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Equation" r:id="rId13" imgW="1701800" imgH="241300" progId="Equation.DSMT4">
                  <p:embed/>
                </p:oleObj>
              </mc:Choice>
              <mc:Fallback>
                <p:oleObj name="Equation" r:id="rId13" imgW="1701800" imgH="241300" progId="Equation.DSMT4">
                  <p:embed/>
                  <p:pic>
                    <p:nvPicPr>
                      <p:cNvPr id="2255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28924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0" name="Line 32"/>
          <p:cNvSpPr>
            <a:spLocks noChangeShapeType="1"/>
          </p:cNvSpPr>
          <p:nvPr/>
        </p:nvSpPr>
        <p:spPr bwMode="auto">
          <a:xfrm>
            <a:off x="609600" y="40386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61" name="Object 33"/>
          <p:cNvGraphicFramePr>
            <a:graphicFrameLocks noChangeAspect="1"/>
          </p:cNvGraphicFramePr>
          <p:nvPr/>
        </p:nvGraphicFramePr>
        <p:xfrm>
          <a:off x="1066800" y="4495800"/>
          <a:ext cx="269716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Equation" r:id="rId15" imgW="1587500" imgH="228600" progId="Equation.DSMT4">
                  <p:embed/>
                </p:oleObj>
              </mc:Choice>
              <mc:Fallback>
                <p:oleObj name="Equation" r:id="rId15" imgW="1587500" imgH="228600" progId="Equation.DSMT4">
                  <p:embed/>
                  <p:pic>
                    <p:nvPicPr>
                      <p:cNvPr id="2256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95800"/>
                        <a:ext cx="269716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609600" y="47244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4572000" y="3124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2)</a:t>
            </a:r>
          </a:p>
        </p:txBody>
      </p:sp>
      <p:graphicFrame>
        <p:nvGraphicFramePr>
          <p:cNvPr id="22564" name="Object 36"/>
          <p:cNvGraphicFramePr>
            <a:graphicFrameLocks noChangeAspect="1"/>
          </p:cNvGraphicFramePr>
          <p:nvPr/>
        </p:nvGraphicFramePr>
        <p:xfrm>
          <a:off x="5202238" y="2941638"/>
          <a:ext cx="1100137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Equation" r:id="rId17" imgW="647700" imgH="457200" progId="Equation.DSMT4">
                  <p:embed/>
                </p:oleObj>
              </mc:Choice>
              <mc:Fallback>
                <p:oleObj name="Equation" r:id="rId17" imgW="647700" imgH="457200" progId="Equation.DSMT4">
                  <p:embed/>
                  <p:pic>
                    <p:nvPicPr>
                      <p:cNvPr id="2256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2941638"/>
                        <a:ext cx="1100137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5" name="Line 37"/>
          <p:cNvSpPr>
            <a:spLocks noChangeShapeType="1"/>
          </p:cNvSpPr>
          <p:nvPr/>
        </p:nvSpPr>
        <p:spPr bwMode="auto">
          <a:xfrm>
            <a:off x="4724400" y="40386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66" name="Object 38"/>
          <p:cNvGraphicFramePr>
            <a:graphicFrameLocks noChangeAspect="1"/>
          </p:cNvGraphicFramePr>
          <p:nvPr/>
        </p:nvGraphicFramePr>
        <p:xfrm>
          <a:off x="5181600" y="3810000"/>
          <a:ext cx="17700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Equation" r:id="rId19" imgW="1040948" imgH="241195" progId="Equation.DSMT4">
                  <p:embed/>
                </p:oleObj>
              </mc:Choice>
              <mc:Fallback>
                <p:oleObj name="Equation" r:id="rId19" imgW="1040948" imgH="241195" progId="Equation.DSMT4">
                  <p:embed/>
                  <p:pic>
                    <p:nvPicPr>
                      <p:cNvPr id="22566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10000"/>
                        <a:ext cx="1770063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7" name="Line 39"/>
          <p:cNvSpPr>
            <a:spLocks noChangeShapeType="1"/>
          </p:cNvSpPr>
          <p:nvPr/>
        </p:nvSpPr>
        <p:spPr bwMode="auto">
          <a:xfrm>
            <a:off x="4724400" y="47244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68" name="Object 40"/>
          <p:cNvGraphicFramePr>
            <a:graphicFrameLocks noChangeAspect="1"/>
          </p:cNvGraphicFramePr>
          <p:nvPr/>
        </p:nvGraphicFramePr>
        <p:xfrm>
          <a:off x="5181600" y="4495800"/>
          <a:ext cx="168275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Equation" r:id="rId21" imgW="990600" imgH="228600" progId="Equation.DSMT4">
                  <p:embed/>
                </p:oleObj>
              </mc:Choice>
              <mc:Fallback>
                <p:oleObj name="Equation" r:id="rId21" imgW="990600" imgH="228600" progId="Equation.DSMT4">
                  <p:embed/>
                  <p:pic>
                    <p:nvPicPr>
                      <p:cNvPr id="2256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495800"/>
                        <a:ext cx="168275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6204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14E</a:t>
            </a:r>
          </a:p>
        </p:txBody>
      </p:sp>
    </p:spTree>
    <p:extLst>
      <p:ext uri="{BB962C8B-B14F-4D97-AF65-F5344CB8AC3E}">
        <p14:creationId xmlns:p14="http://schemas.microsoft.com/office/powerpoint/2010/main" val="312513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  <p:bldP spid="22560" grpId="0" animBg="1"/>
      <p:bldP spid="22562" grpId="0" animBg="1"/>
      <p:bldP spid="22563" grpId="0"/>
      <p:bldP spid="22565" grpId="0" animBg="1"/>
      <p:bldP spid="225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Laws of logarithms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Write in terms of log</a:t>
            </a:r>
            <a:r>
              <a:rPr lang="en-GB" altLang="en-US" sz="1600" baseline="-25000">
                <a:latin typeface="Comic Sans MS" pitchFamily="66" charset="0"/>
              </a:rPr>
              <a:t>a</a:t>
            </a:r>
            <a:r>
              <a:rPr lang="en-GB" altLang="en-US" sz="1600">
                <a:latin typeface="Comic Sans MS" pitchFamily="66" charset="0"/>
              </a:rPr>
              <a:t>x, log</a:t>
            </a:r>
            <a:r>
              <a:rPr lang="en-GB" altLang="en-US" sz="1600" baseline="-25000">
                <a:latin typeface="Comic Sans MS" pitchFamily="66" charset="0"/>
              </a:rPr>
              <a:t>a</a:t>
            </a:r>
            <a:r>
              <a:rPr lang="en-GB" altLang="en-US" sz="1600">
                <a:latin typeface="Comic Sans MS" pitchFamily="66" charset="0"/>
              </a:rPr>
              <a:t>y and log</a:t>
            </a:r>
            <a:r>
              <a:rPr lang="en-GB" altLang="en-US" sz="1600" baseline="-25000">
                <a:latin typeface="Comic Sans MS" pitchFamily="66" charset="0"/>
              </a:rPr>
              <a:t>a</a:t>
            </a:r>
            <a:r>
              <a:rPr lang="en-GB" altLang="en-US" sz="1600">
                <a:latin typeface="Comic Sans MS" pitchFamily="66" charset="0"/>
              </a:rPr>
              <a:t>z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4648200" y="1676400"/>
          <a:ext cx="19812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Equation" r:id="rId3" imgW="1498600" imgH="228600" progId="Equation.DSMT4">
                  <p:embed/>
                </p:oleObj>
              </mc:Choice>
              <mc:Fallback>
                <p:oleObj name="Equation" r:id="rId3" imgW="1498600" imgH="228600" progId="Equation.DSMT4">
                  <p:embed/>
                  <p:pic>
                    <p:nvPicPr>
                      <p:cNvPr id="19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76400"/>
                        <a:ext cx="19812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4648200" y="2209800"/>
          <a:ext cx="20574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" name="Equation" r:id="rId5" imgW="1600200" imgH="457200" progId="Equation.DSMT4">
                  <p:embed/>
                </p:oleObj>
              </mc:Choice>
              <mc:Fallback>
                <p:oleObj name="Equation" r:id="rId5" imgW="1600200" imgH="457200" progId="Equation.DSMT4">
                  <p:embed/>
                  <p:pic>
                    <p:nvPicPr>
                      <p:cNvPr id="19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209800"/>
                        <a:ext cx="20574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7239000" y="1676400"/>
          <a:ext cx="15240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Equation" r:id="rId7" imgW="1180588" imgH="241195" progId="Equation.DSMT4">
                  <p:embed/>
                </p:oleObj>
              </mc:Choice>
              <mc:Fallback>
                <p:oleObj name="Equation" r:id="rId7" imgW="1180588" imgH="241195" progId="Equation.DSMT4">
                  <p:embed/>
                  <p:pic>
                    <p:nvPicPr>
                      <p:cNvPr id="194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676400"/>
                        <a:ext cx="15240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7239000" y="2209800"/>
          <a:ext cx="15240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Equation" r:id="rId9" imgW="1193800" imgH="431800" progId="Equation.DSMT4">
                  <p:embed/>
                </p:oleObj>
              </mc:Choice>
              <mc:Fallback>
                <p:oleObj name="Equation" r:id="rId9" imgW="1193800" imgH="431800" progId="Equation.DSMT4">
                  <p:embed/>
                  <p:pic>
                    <p:nvPicPr>
                      <p:cNvPr id="194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209800"/>
                        <a:ext cx="15240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33400" y="3124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3)</a:t>
            </a:r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1066800" y="2895600"/>
          <a:ext cx="133985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Equation" r:id="rId11" imgW="787400" imgH="508000" progId="Equation.DSMT4">
                  <p:embed/>
                </p:oleObj>
              </mc:Choice>
              <mc:Fallback>
                <p:oleObj name="Equation" r:id="rId11" imgW="787400" imgH="508000" progId="Equation.DSMT4">
                  <p:embed/>
                  <p:pic>
                    <p:nvPicPr>
                      <p:cNvPr id="2356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95600"/>
                        <a:ext cx="133985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609600" y="41148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609600" y="48768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4572000" y="3124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4)</a:t>
            </a:r>
          </a:p>
        </p:txBody>
      </p:sp>
      <p:graphicFrame>
        <p:nvGraphicFramePr>
          <p:cNvPr id="23573" name="Object 21"/>
          <p:cNvGraphicFramePr>
            <a:graphicFrameLocks noChangeAspect="1"/>
          </p:cNvGraphicFramePr>
          <p:nvPr/>
        </p:nvGraphicFramePr>
        <p:xfrm>
          <a:off x="1066800" y="3886200"/>
          <a:ext cx="25685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13" imgW="1511300" imgH="254000" progId="Equation.DSMT4">
                  <p:embed/>
                </p:oleObj>
              </mc:Choice>
              <mc:Fallback>
                <p:oleObj name="Equation" r:id="rId13" imgW="1511300" imgH="254000" progId="Equation.DSMT4">
                  <p:embed/>
                  <p:pic>
                    <p:nvPicPr>
                      <p:cNvPr id="2357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86200"/>
                        <a:ext cx="25685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4" name="Object 22"/>
          <p:cNvGraphicFramePr>
            <a:graphicFrameLocks noChangeAspect="1"/>
          </p:cNvGraphicFramePr>
          <p:nvPr/>
        </p:nvGraphicFramePr>
        <p:xfrm>
          <a:off x="990600" y="4495800"/>
          <a:ext cx="26765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15" imgW="1574800" imgH="342900" progId="Equation.DSMT4">
                  <p:embed/>
                </p:oleObj>
              </mc:Choice>
              <mc:Fallback>
                <p:oleObj name="Equation" r:id="rId15" imgW="1574800" imgH="342900" progId="Equation.DSMT4">
                  <p:embed/>
                  <p:pic>
                    <p:nvPicPr>
                      <p:cNvPr id="2357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95800"/>
                        <a:ext cx="267652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609600" y="56388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3576" name="Object 24"/>
          <p:cNvGraphicFramePr>
            <a:graphicFrameLocks noChangeAspect="1"/>
          </p:cNvGraphicFramePr>
          <p:nvPr/>
        </p:nvGraphicFramePr>
        <p:xfrm>
          <a:off x="990600" y="5334000"/>
          <a:ext cx="258921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Equation" r:id="rId17" imgW="1524000" imgH="393700" progId="Equation.DSMT4">
                  <p:embed/>
                </p:oleObj>
              </mc:Choice>
              <mc:Fallback>
                <p:oleObj name="Equation" r:id="rId17" imgW="1524000" imgH="393700" progId="Equation.DSMT4">
                  <p:embed/>
                  <p:pic>
                    <p:nvPicPr>
                      <p:cNvPr id="2357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0"/>
                        <a:ext cx="2589213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7" name="Object 25"/>
          <p:cNvGraphicFramePr>
            <a:graphicFrameLocks noChangeAspect="1"/>
          </p:cNvGraphicFramePr>
          <p:nvPr/>
        </p:nvGraphicFramePr>
        <p:xfrm>
          <a:off x="5181600" y="2971800"/>
          <a:ext cx="11017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4" name="Equation" r:id="rId19" imgW="647700" imgH="431800" progId="Equation.DSMT4">
                  <p:embed/>
                </p:oleObj>
              </mc:Choice>
              <mc:Fallback>
                <p:oleObj name="Equation" r:id="rId19" imgW="647700" imgH="431800" progId="Equation.DSMT4">
                  <p:embed/>
                  <p:pic>
                    <p:nvPicPr>
                      <p:cNvPr id="2357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971800"/>
                        <a:ext cx="1101725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4724400" y="41148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3579" name="Object 27"/>
          <p:cNvGraphicFramePr>
            <a:graphicFrameLocks noChangeAspect="1"/>
          </p:cNvGraphicFramePr>
          <p:nvPr/>
        </p:nvGraphicFramePr>
        <p:xfrm>
          <a:off x="5181600" y="3886200"/>
          <a:ext cx="177006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Equation" r:id="rId21" imgW="1040948" imgH="241195" progId="Equation.DSMT4">
                  <p:embed/>
                </p:oleObj>
              </mc:Choice>
              <mc:Fallback>
                <p:oleObj name="Equation" r:id="rId21" imgW="1040948" imgH="241195" progId="Equation.DSMT4">
                  <p:embed/>
                  <p:pic>
                    <p:nvPicPr>
                      <p:cNvPr id="2357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86200"/>
                        <a:ext cx="1770063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4724400" y="48768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3581" name="Object 29"/>
          <p:cNvGraphicFramePr>
            <a:graphicFrameLocks noChangeAspect="1"/>
          </p:cNvGraphicFramePr>
          <p:nvPr/>
        </p:nvGraphicFramePr>
        <p:xfrm>
          <a:off x="5181600" y="4648200"/>
          <a:ext cx="17049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name="Equation" r:id="rId23" imgW="1002865" imgH="228501" progId="Equation.DSMT4">
                  <p:embed/>
                </p:oleObj>
              </mc:Choice>
              <mc:Fallback>
                <p:oleObj name="Equation" r:id="rId23" imgW="1002865" imgH="228501" progId="Equation.DSMT4">
                  <p:embed/>
                  <p:pic>
                    <p:nvPicPr>
                      <p:cNvPr id="2358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648200"/>
                        <a:ext cx="17049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4692650" y="5703888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3583" name="Object 31"/>
          <p:cNvGraphicFramePr>
            <a:graphicFrameLocks noChangeAspect="1"/>
          </p:cNvGraphicFramePr>
          <p:nvPr/>
        </p:nvGraphicFramePr>
        <p:xfrm>
          <a:off x="5181600" y="5486400"/>
          <a:ext cx="10572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Equation" r:id="rId25" imgW="622030" imgH="228501" progId="Equation.DSMT4">
                  <p:embed/>
                </p:oleObj>
              </mc:Choice>
              <mc:Fallback>
                <p:oleObj name="Equation" r:id="rId25" imgW="622030" imgH="228501" progId="Equation.DSMT4">
                  <p:embed/>
                  <p:pic>
                    <p:nvPicPr>
                      <p:cNvPr id="2358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486400"/>
                        <a:ext cx="10572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6" name="Oval 34"/>
          <p:cNvSpPr>
            <a:spLocks noChangeArrowheads="1"/>
          </p:cNvSpPr>
          <p:nvPr/>
        </p:nvSpPr>
        <p:spPr bwMode="auto">
          <a:xfrm>
            <a:off x="6172200" y="4572000"/>
            <a:ext cx="8382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7731034" y="4931228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itchFamily="66" charset="0"/>
              </a:rPr>
              <a:t>= 1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>
            <a:off x="7086600" y="48768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6204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14E</a:t>
            </a:r>
          </a:p>
        </p:txBody>
      </p:sp>
    </p:spTree>
    <p:extLst>
      <p:ext uri="{BB962C8B-B14F-4D97-AF65-F5344CB8AC3E}">
        <p14:creationId xmlns:p14="http://schemas.microsoft.com/office/powerpoint/2010/main" val="99370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23564" grpId="0" animBg="1"/>
      <p:bldP spid="23566" grpId="0" animBg="1"/>
      <p:bldP spid="23567" grpId="0"/>
      <p:bldP spid="23575" grpId="0" animBg="1"/>
      <p:bldP spid="23578" grpId="0" animBg="1"/>
      <p:bldP spid="23580" grpId="0" animBg="1"/>
      <p:bldP spid="23582" grpId="0" animBg="1"/>
      <p:bldP spid="23586" grpId="0" animBg="1"/>
      <p:bldP spid="23587" grpId="0"/>
      <p:bldP spid="235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374572" y="-1"/>
            <a:ext cx="2259874" cy="60089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367451" y="121921"/>
            <a:ext cx="1615440" cy="4267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78377" y="78377"/>
            <a:ext cx="1985554" cy="4005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148149" cy="4525963"/>
              </a:xfrm>
            </p:spPr>
            <p:txBody>
              <a:bodyPr/>
              <a:lstStyle/>
              <a:p>
                <a:pPr eaLnBrk="1" hangingPunct="1">
                  <a:buFontTx/>
                  <a:buNone/>
                </a:pPr>
                <a:r>
                  <a:rPr lang="en-GB" altLang="en-US" sz="1800" dirty="0">
                    <a:latin typeface="Comic Sans MS" pitchFamily="66" charset="0"/>
                  </a:rPr>
                  <a:t>	</a:t>
                </a:r>
                <a:r>
                  <a:rPr lang="en-GB" altLang="en-US" sz="1800" b="1" u="sng" dirty="0">
                    <a:latin typeface="Comic Sans MS" pitchFamily="66" charset="0"/>
                  </a:rPr>
                  <a:t>Laws of logarithms</a:t>
                </a:r>
              </a:p>
              <a:p>
                <a:pPr eaLnBrk="1" hangingPunct="1">
                  <a:buFontTx/>
                  <a:buNone/>
                </a:pPr>
                <a:endParaRPr lang="en-GB" altLang="en-US" sz="18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Solve the equation:</a:t>
                </a:r>
              </a:p>
              <a:p>
                <a:pPr eaLnBrk="1" hangingPunct="1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000" dirty="0"/>
              </a:p>
              <a:p>
                <a:pPr eaLnBrk="1" hangingPunct="1">
                  <a:buFontTx/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</a:p>
            </p:txBody>
          </p:sp>
        </mc:Choice>
        <mc:Fallback xmlns="">
          <p:sp>
            <p:nvSpPr>
              <p:cNvPr id="194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148149" cy="4525963"/>
              </a:xfrm>
              <a:blipFill>
                <a:blip r:embed="rId3"/>
                <a:stretch>
                  <a:fillRect t="-1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461" name="Object 5"/>
          <p:cNvGraphicFramePr>
            <a:graphicFrameLocks noChangeAspect="1"/>
          </p:cNvGraphicFramePr>
          <p:nvPr>
            <p:extLst/>
          </p:nvPr>
        </p:nvGraphicFramePr>
        <p:xfrm>
          <a:off x="84908" y="126275"/>
          <a:ext cx="19812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Equation" r:id="rId4" imgW="1498600" imgH="228600" progId="Equation.DSMT4">
                  <p:embed/>
                </p:oleObj>
              </mc:Choice>
              <mc:Fallback>
                <p:oleObj name="Equation" r:id="rId4" imgW="1498600" imgH="228600" progId="Equation.DSMT4">
                  <p:embed/>
                  <p:pic>
                    <p:nvPicPr>
                      <p:cNvPr id="19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08" y="126275"/>
                        <a:ext cx="19812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/>
          </p:nvPr>
        </p:nvGraphicFramePr>
        <p:xfrm>
          <a:off x="3524794" y="0"/>
          <a:ext cx="20574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Equation" r:id="rId6" imgW="1600200" imgH="457200" progId="Equation.DSMT4">
                  <p:embed/>
                </p:oleObj>
              </mc:Choice>
              <mc:Fallback>
                <p:oleObj name="Equation" r:id="rId6" imgW="1600200" imgH="457200" progId="Equation.DSMT4">
                  <p:embed/>
                  <p:pic>
                    <p:nvPicPr>
                      <p:cNvPr id="19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794" y="0"/>
                        <a:ext cx="20574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/>
          </p:nvPr>
        </p:nvGraphicFramePr>
        <p:xfrm>
          <a:off x="7430589" y="169818"/>
          <a:ext cx="15240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Equation" r:id="rId8" imgW="1180588" imgH="241195" progId="Equation.DSMT4">
                  <p:embed/>
                </p:oleObj>
              </mc:Choice>
              <mc:Fallback>
                <p:oleObj name="Equation" r:id="rId8" imgW="1180588" imgH="241195" progId="Equation.DSMT4">
                  <p:embed/>
                  <p:pic>
                    <p:nvPicPr>
                      <p:cNvPr id="194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0589" y="169818"/>
                        <a:ext cx="15240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6204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93178" y="1754777"/>
                <a:ext cx="11772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178" y="1754777"/>
                <a:ext cx="1177245" cy="276999"/>
              </a:xfrm>
              <a:prstGeom prst="rect">
                <a:avLst/>
              </a:prstGeom>
              <a:blipFill>
                <a:blip r:embed="rId10"/>
                <a:stretch>
                  <a:fillRect l="-4663" t="-2222" r="-414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06240" y="2272937"/>
                <a:ext cx="11619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40" y="2272937"/>
                <a:ext cx="1161985" cy="276999"/>
              </a:xfrm>
              <a:prstGeom prst="rect">
                <a:avLst/>
              </a:prstGeom>
              <a:blipFill>
                <a:blip r:embed="rId11"/>
                <a:stretch>
                  <a:fillRect l="-6806" t="-4444" r="-366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646023" y="2782389"/>
                <a:ext cx="8332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023" y="2782389"/>
                <a:ext cx="833240" cy="276999"/>
              </a:xfrm>
              <a:prstGeom prst="rect">
                <a:avLst/>
              </a:prstGeom>
              <a:blipFill>
                <a:blip r:embed="rId12"/>
                <a:stretch>
                  <a:fillRect l="-5839" t="-4348" r="-219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502332" y="3291840"/>
                <a:ext cx="9823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332" y="3291840"/>
                <a:ext cx="982385" cy="276999"/>
              </a:xfrm>
              <a:prstGeom prst="rect">
                <a:avLst/>
              </a:prstGeom>
              <a:blipFill>
                <a:blip r:embed="rId13"/>
                <a:stretch>
                  <a:fillRect l="-5590" t="-4444" r="-124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54435" y="3792582"/>
                <a:ext cx="914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435" y="3792582"/>
                <a:ext cx="914289" cy="276999"/>
              </a:xfrm>
              <a:prstGeom prst="rect">
                <a:avLst/>
              </a:prstGeom>
              <a:blipFill>
                <a:blip r:embed="rId14"/>
                <a:stretch>
                  <a:fillRect l="-6667" r="-2667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8"/>
          <p:cNvSpPr>
            <a:spLocks/>
          </p:cNvSpPr>
          <p:nvPr/>
        </p:nvSpPr>
        <p:spPr bwMode="auto">
          <a:xfrm>
            <a:off x="5440679" y="1961606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55"/>
          <p:cNvSpPr txBox="1">
            <a:spLocks noChangeArrowheads="1"/>
          </p:cNvSpPr>
          <p:nvPr/>
        </p:nvSpPr>
        <p:spPr bwMode="auto">
          <a:xfrm>
            <a:off x="5553892" y="2020388"/>
            <a:ext cx="179614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48"/>
          <p:cNvSpPr>
            <a:spLocks/>
          </p:cNvSpPr>
          <p:nvPr/>
        </p:nvSpPr>
        <p:spPr bwMode="auto">
          <a:xfrm>
            <a:off x="5497285" y="2497183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Arc 48"/>
          <p:cNvSpPr>
            <a:spLocks/>
          </p:cNvSpPr>
          <p:nvPr/>
        </p:nvSpPr>
        <p:spPr bwMode="auto">
          <a:xfrm>
            <a:off x="5519057" y="2997926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Arc 48"/>
          <p:cNvSpPr>
            <a:spLocks/>
          </p:cNvSpPr>
          <p:nvPr/>
        </p:nvSpPr>
        <p:spPr bwMode="auto">
          <a:xfrm>
            <a:off x="5514703" y="3498669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55"/>
          <p:cNvSpPr txBox="1">
            <a:spLocks noChangeArrowheads="1"/>
          </p:cNvSpPr>
          <p:nvPr/>
        </p:nvSpPr>
        <p:spPr bwMode="auto">
          <a:xfrm>
            <a:off x="5479869" y="2460171"/>
            <a:ext cx="16698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Write without the logarithm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 Box 55"/>
          <p:cNvSpPr txBox="1">
            <a:spLocks noChangeArrowheads="1"/>
          </p:cNvSpPr>
          <p:nvPr/>
        </p:nvSpPr>
        <p:spPr bwMode="auto">
          <a:xfrm>
            <a:off x="5553892" y="3065417"/>
            <a:ext cx="19006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Work out left side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 Box 55"/>
          <p:cNvSpPr txBox="1">
            <a:spLocks noChangeArrowheads="1"/>
          </p:cNvSpPr>
          <p:nvPr/>
        </p:nvSpPr>
        <p:spPr bwMode="auto">
          <a:xfrm>
            <a:off x="5610498" y="3540034"/>
            <a:ext cx="13911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Square root…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55"/>
          <p:cNvSpPr txBox="1">
            <a:spLocks noChangeArrowheads="1"/>
          </p:cNvSpPr>
          <p:nvPr/>
        </p:nvSpPr>
        <p:spPr bwMode="auto">
          <a:xfrm>
            <a:off x="4380412" y="4275909"/>
            <a:ext cx="342246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</a:rPr>
              <a:t>Check that your answers work…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699659" y="4720045"/>
                <a:ext cx="10660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(16)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659" y="4720045"/>
                <a:ext cx="1066061" cy="276999"/>
              </a:xfrm>
              <a:prstGeom prst="rect">
                <a:avLst/>
              </a:prstGeom>
              <a:blipFill>
                <a:blip r:embed="rId15"/>
                <a:stretch>
                  <a:fillRect l="-5143" t="-2174" r="-800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939145" y="5142411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145" y="5142411"/>
                <a:ext cx="418384" cy="276999"/>
              </a:xfrm>
              <a:prstGeom prst="rect">
                <a:avLst/>
              </a:prstGeom>
              <a:blipFill>
                <a:blip r:embed="rId16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593774" y="4715691"/>
                <a:ext cx="12391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(−16)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774" y="4715691"/>
                <a:ext cx="1239185" cy="276999"/>
              </a:xfrm>
              <a:prstGeom prst="rect">
                <a:avLst/>
              </a:prstGeom>
              <a:blipFill>
                <a:blip r:embed="rId17"/>
                <a:stretch>
                  <a:fillRect l="-4433" t="-4444" r="-6897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728757" y="5138057"/>
                <a:ext cx="8899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𝐸𝑟𝑟𝑜𝑟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757" y="5138057"/>
                <a:ext cx="889924" cy="276999"/>
              </a:xfrm>
              <a:prstGeom prst="rect">
                <a:avLst/>
              </a:prstGeom>
              <a:blipFill>
                <a:blip r:embed="rId18"/>
                <a:stretch>
                  <a:fillRect l="-2740" r="-547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55"/>
              <p:cNvSpPr txBox="1">
                <a:spLocks noChangeArrowheads="1"/>
              </p:cNvSpPr>
              <p:nvPr/>
            </p:nvSpPr>
            <p:spPr bwMode="auto">
              <a:xfrm>
                <a:off x="1210491" y="5543006"/>
                <a:ext cx="6618514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You cannot calculate the logarithm of a negative value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In terms of graphs, the answer would be where the graph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alt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alt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e>
                      <m:sup>
                        <m:r>
                          <a:rPr lang="en-US" alt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alt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 is below the x-axis (</a:t>
                </a:r>
                <a:r>
                  <a:rPr lang="en-GB" altLang="en-US" sz="1600" dirty="0" err="1">
                    <a:solidFill>
                      <a:srgbClr val="FF0000"/>
                    </a:solidFill>
                    <a:latin typeface="Comic Sans MS" pitchFamily="66" charset="0"/>
                  </a:rPr>
                  <a:t>ie</a:t>
                </a:r>
                <a:r>
                  <a:rPr lang="en-GB" alt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alt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9" name="Text 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10491" y="5543006"/>
                <a:ext cx="6618514" cy="954107"/>
              </a:xfrm>
              <a:prstGeom prst="rect">
                <a:avLst/>
              </a:prstGeom>
              <a:blipFill>
                <a:blip r:embed="rId19"/>
                <a:stretch>
                  <a:fillRect l="-184" t="-1274" b="-76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44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8" grpId="0"/>
      <p:bldP spid="39" grpId="0"/>
      <p:bldP spid="40" grpId="0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374572" y="-1"/>
            <a:ext cx="2259874" cy="60089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367451" y="121921"/>
            <a:ext cx="1615440" cy="4267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78377" y="78377"/>
            <a:ext cx="1985554" cy="4005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148149" cy="4525963"/>
              </a:xfrm>
            </p:spPr>
            <p:txBody>
              <a:bodyPr/>
              <a:lstStyle/>
              <a:p>
                <a:pPr eaLnBrk="1" hangingPunct="1">
                  <a:buFontTx/>
                  <a:buNone/>
                </a:pPr>
                <a:r>
                  <a:rPr lang="en-GB" altLang="en-US" sz="1800" dirty="0">
                    <a:latin typeface="Comic Sans MS" pitchFamily="66" charset="0"/>
                  </a:rPr>
                  <a:t>	</a:t>
                </a:r>
                <a:r>
                  <a:rPr lang="en-GB" altLang="en-US" sz="1800" b="1" u="sng" dirty="0">
                    <a:latin typeface="Comic Sans MS" pitchFamily="66" charset="0"/>
                  </a:rPr>
                  <a:t>Laws of logarithms</a:t>
                </a:r>
              </a:p>
              <a:p>
                <a:pPr eaLnBrk="1" hangingPunct="1">
                  <a:buFontTx/>
                  <a:buNone/>
                </a:pPr>
                <a:endParaRPr lang="en-GB" altLang="en-US" sz="18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Solve the equation:</a:t>
                </a:r>
              </a:p>
              <a:p>
                <a:pPr eaLnBrk="1" hangingPunct="1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4+2</m:t>
                      </m:r>
                      <m:sSub>
                        <m:sSub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</a:p>
            </p:txBody>
          </p:sp>
        </mc:Choice>
        <mc:Fallback xmlns="">
          <p:sp>
            <p:nvSpPr>
              <p:cNvPr id="194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148149" cy="4525963"/>
              </a:xfrm>
              <a:blipFill>
                <a:blip r:embed="rId3"/>
                <a:stretch>
                  <a:fillRect t="-1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461" name="Object 5"/>
          <p:cNvGraphicFramePr>
            <a:graphicFrameLocks noChangeAspect="1"/>
          </p:cNvGraphicFramePr>
          <p:nvPr>
            <p:extLst/>
          </p:nvPr>
        </p:nvGraphicFramePr>
        <p:xfrm>
          <a:off x="84908" y="126275"/>
          <a:ext cx="19812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Equation" r:id="rId4" imgW="1498600" imgH="228600" progId="Equation.DSMT4">
                  <p:embed/>
                </p:oleObj>
              </mc:Choice>
              <mc:Fallback>
                <p:oleObj name="Equation" r:id="rId4" imgW="1498600" imgH="228600" progId="Equation.DSMT4">
                  <p:embed/>
                  <p:pic>
                    <p:nvPicPr>
                      <p:cNvPr id="19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08" y="126275"/>
                        <a:ext cx="19812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/>
          </p:nvPr>
        </p:nvGraphicFramePr>
        <p:xfrm>
          <a:off x="3524794" y="0"/>
          <a:ext cx="20574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" name="Equation" r:id="rId6" imgW="1600200" imgH="457200" progId="Equation.DSMT4">
                  <p:embed/>
                </p:oleObj>
              </mc:Choice>
              <mc:Fallback>
                <p:oleObj name="Equation" r:id="rId6" imgW="1600200" imgH="457200" progId="Equation.DSMT4">
                  <p:embed/>
                  <p:pic>
                    <p:nvPicPr>
                      <p:cNvPr id="19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794" y="0"/>
                        <a:ext cx="20574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/>
          </p:nvPr>
        </p:nvGraphicFramePr>
        <p:xfrm>
          <a:off x="7430589" y="169818"/>
          <a:ext cx="15240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Equation" r:id="rId8" imgW="1180588" imgH="241195" progId="Equation.DSMT4">
                  <p:embed/>
                </p:oleObj>
              </mc:Choice>
              <mc:Fallback>
                <p:oleObj name="Equation" r:id="rId8" imgW="1180588" imgH="241195" progId="Equation.DSMT4">
                  <p:embed/>
                  <p:pic>
                    <p:nvPicPr>
                      <p:cNvPr id="194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0589" y="169818"/>
                        <a:ext cx="15240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6204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36127" y="1793965"/>
                <a:ext cx="22182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en-US" i="1">
                          <a:latin typeface="Cambria Math" panose="02040503050406030204" pitchFamily="18" charset="0"/>
                        </a:rPr>
                        <m:t>4+2</m:t>
                      </m:r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alt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127" y="1793965"/>
                <a:ext cx="2218236" cy="276999"/>
              </a:xfrm>
              <a:prstGeom prst="rect">
                <a:avLst/>
              </a:prstGeom>
              <a:blipFill>
                <a:blip r:embed="rId10"/>
                <a:stretch>
                  <a:fillRect l="-3022" r="-1923" b="-3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49190" y="2294708"/>
                <a:ext cx="22029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en-US" i="1">
                          <a:latin typeface="Cambria Math" panose="02040503050406030204" pitchFamily="18" charset="0"/>
                        </a:rPr>
                        <m:t>4+</m:t>
                      </m:r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sSup>
                        <m:sSup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alt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190" y="2294708"/>
                <a:ext cx="2202974" cy="276999"/>
              </a:xfrm>
              <a:prstGeom prst="rect">
                <a:avLst/>
              </a:prstGeom>
              <a:blipFill>
                <a:blip r:embed="rId11"/>
                <a:stretch>
                  <a:fillRect l="-3039" t="-2174" r="-1657" b="-3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6024" y="2769326"/>
                <a:ext cx="13987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en-US" i="1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alt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024" y="2769326"/>
                <a:ext cx="1398716" cy="276999"/>
              </a:xfrm>
              <a:prstGeom prst="rect">
                <a:avLst/>
              </a:prstGeom>
              <a:blipFill>
                <a:blip r:embed="rId12"/>
                <a:stretch>
                  <a:fillRect l="-4783" t="-2174" r="-3043" b="-3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72893" y="3217817"/>
                <a:ext cx="11057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alt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893" y="3217817"/>
                <a:ext cx="1105751" cy="276999"/>
              </a:xfrm>
              <a:prstGeom prst="rect">
                <a:avLst/>
              </a:prstGeom>
              <a:blipFill>
                <a:blip r:embed="rId13"/>
                <a:stretch>
                  <a:fillRect l="-4420" t="-2222" r="-55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151122" y="3683726"/>
                <a:ext cx="1126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00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alt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122" y="3683726"/>
                <a:ext cx="1126655" cy="276999"/>
              </a:xfrm>
              <a:prstGeom prst="rect">
                <a:avLst/>
              </a:prstGeom>
              <a:blipFill>
                <a:blip r:embed="rId14"/>
                <a:stretch>
                  <a:fillRect l="-3784" t="-2174" r="-541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86105" y="4140927"/>
                <a:ext cx="8701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alt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105" y="4140927"/>
                <a:ext cx="870175" cy="276999"/>
              </a:xfrm>
              <a:prstGeom prst="rect">
                <a:avLst/>
              </a:prstGeom>
              <a:blipFill>
                <a:blip r:embed="rId15"/>
                <a:stretch>
                  <a:fillRect l="-4895" t="-2174" r="-1399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12379" y="4632961"/>
                <a:ext cx="628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379" y="4632961"/>
                <a:ext cx="628955" cy="276999"/>
              </a:xfrm>
              <a:prstGeom prst="rect">
                <a:avLst/>
              </a:prstGeom>
              <a:blipFill>
                <a:blip r:embed="rId16"/>
                <a:stretch>
                  <a:fillRect l="-7767" r="-2913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48"/>
          <p:cNvSpPr>
            <a:spLocks/>
          </p:cNvSpPr>
          <p:nvPr/>
        </p:nvSpPr>
        <p:spPr bwMode="auto">
          <a:xfrm>
            <a:off x="6119948" y="1961606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6207035" y="2037806"/>
            <a:ext cx="179614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48"/>
          <p:cNvSpPr>
            <a:spLocks/>
          </p:cNvSpPr>
          <p:nvPr/>
        </p:nvSpPr>
        <p:spPr bwMode="auto">
          <a:xfrm>
            <a:off x="6185263" y="2436223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Arc 48"/>
          <p:cNvSpPr>
            <a:spLocks/>
          </p:cNvSpPr>
          <p:nvPr/>
        </p:nvSpPr>
        <p:spPr bwMode="auto">
          <a:xfrm>
            <a:off x="6294120" y="2902132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48"/>
          <p:cNvSpPr>
            <a:spLocks/>
          </p:cNvSpPr>
          <p:nvPr/>
        </p:nvSpPr>
        <p:spPr bwMode="auto">
          <a:xfrm>
            <a:off x="6307183" y="3368041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48"/>
          <p:cNvSpPr>
            <a:spLocks/>
          </p:cNvSpPr>
          <p:nvPr/>
        </p:nvSpPr>
        <p:spPr bwMode="auto">
          <a:xfrm>
            <a:off x="6285412" y="3833950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48"/>
          <p:cNvSpPr>
            <a:spLocks/>
          </p:cNvSpPr>
          <p:nvPr/>
        </p:nvSpPr>
        <p:spPr bwMode="auto">
          <a:xfrm>
            <a:off x="6272349" y="4308567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763589" y="1811383"/>
            <a:ext cx="853440" cy="28738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767943" y="2286000"/>
            <a:ext cx="853440" cy="35269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857897" y="2229394"/>
            <a:ext cx="1733005" cy="43542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654733" y="2756263"/>
            <a:ext cx="979714" cy="3526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Box 55"/>
          <p:cNvSpPr txBox="1">
            <a:spLocks noChangeArrowheads="1"/>
          </p:cNvSpPr>
          <p:nvPr/>
        </p:nvSpPr>
        <p:spPr bwMode="auto">
          <a:xfrm>
            <a:off x="6250577" y="2481943"/>
            <a:ext cx="19964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Use the addition law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6376851" y="2965269"/>
            <a:ext cx="276714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Rewrite without the logarithm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 Box 55"/>
          <p:cNvSpPr txBox="1">
            <a:spLocks noChangeArrowheads="1"/>
          </p:cNvSpPr>
          <p:nvPr/>
        </p:nvSpPr>
        <p:spPr bwMode="auto">
          <a:xfrm>
            <a:off x="6328955" y="3466012"/>
            <a:ext cx="19964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Work out left side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 Box 55"/>
          <p:cNvSpPr txBox="1">
            <a:spLocks noChangeArrowheads="1"/>
          </p:cNvSpPr>
          <p:nvPr/>
        </p:nvSpPr>
        <p:spPr bwMode="auto">
          <a:xfrm>
            <a:off x="6376851" y="3923212"/>
            <a:ext cx="11821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 Box 55"/>
          <p:cNvSpPr txBox="1">
            <a:spLocks noChangeArrowheads="1"/>
          </p:cNvSpPr>
          <p:nvPr/>
        </p:nvSpPr>
        <p:spPr bwMode="auto">
          <a:xfrm>
            <a:off x="6398622" y="4397829"/>
            <a:ext cx="11821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Text Box 55"/>
          <p:cNvSpPr txBox="1">
            <a:spLocks noChangeArrowheads="1"/>
          </p:cNvSpPr>
          <p:nvPr/>
        </p:nvSpPr>
        <p:spPr bwMode="auto">
          <a:xfrm>
            <a:off x="4373879" y="5020491"/>
            <a:ext cx="46830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Note that the answer cannot be -5 (as in the previous example…</a:t>
            </a:r>
          </a:p>
        </p:txBody>
      </p:sp>
    </p:spTree>
    <p:extLst>
      <p:ext uri="{BB962C8B-B14F-4D97-AF65-F5344CB8AC3E}">
        <p14:creationId xmlns:p14="http://schemas.microsoft.com/office/powerpoint/2010/main" val="299184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 animBg="1"/>
      <p:bldP spid="29" grpId="1" animBg="1"/>
      <p:bldP spid="30" grpId="0"/>
      <p:bldP spid="31" grpId="0"/>
      <p:bldP spid="34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235234" cy="4525963"/>
              </a:xfrm>
            </p:spPr>
            <p:txBody>
              <a:bodyPr/>
              <a:lstStyle/>
              <a:p>
                <a:pPr eaLnBrk="1" hangingPunct="1">
                  <a:buFontTx/>
                  <a:buNone/>
                </a:pPr>
                <a:r>
                  <a:rPr lang="en-GB" altLang="en-US" sz="1800" dirty="0">
                    <a:latin typeface="Comic Sans MS" pitchFamily="66" charset="0"/>
                  </a:rPr>
                  <a:t>	</a:t>
                </a:r>
                <a:r>
                  <a:rPr lang="en-GB" altLang="en-US" sz="1800" b="1" u="sng" dirty="0">
                    <a:latin typeface="Comic Sans MS" pitchFamily="66" charset="0"/>
                  </a:rPr>
                  <a:t>Laws of logarithms</a:t>
                </a:r>
              </a:p>
              <a:p>
                <a:pPr eaLnBrk="1" hangingPunct="1">
                  <a:buFontTx/>
                  <a:buNone/>
                </a:pPr>
                <a:endParaRPr lang="en-GB" altLang="en-US" sz="18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Solve the equation:</a:t>
                </a:r>
              </a:p>
              <a:p>
                <a:pPr eaLnBrk="1" hangingPunct="1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+11</m:t>
                          </m:r>
                        </m:e>
                      </m:d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</a:p>
            </p:txBody>
          </p:sp>
        </mc:Choice>
        <mc:Fallback xmlns="">
          <p:sp>
            <p:nvSpPr>
              <p:cNvPr id="194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235234" cy="4525963"/>
              </a:xfrm>
              <a:blipFill>
                <a:blip r:embed="rId3"/>
                <a:stretch>
                  <a:fillRect t="-1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6204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14E</a:t>
            </a:r>
          </a:p>
        </p:txBody>
      </p:sp>
      <p:sp>
        <p:nvSpPr>
          <p:cNvPr id="8" name="Rectangle 7"/>
          <p:cNvSpPr/>
          <p:nvPr/>
        </p:nvSpPr>
        <p:spPr>
          <a:xfrm>
            <a:off x="3374572" y="-1"/>
            <a:ext cx="2259874" cy="60089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367451" y="121921"/>
            <a:ext cx="1615440" cy="4267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8377" y="78377"/>
            <a:ext cx="1985554" cy="4005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>
            <p:extLst/>
          </p:nvPr>
        </p:nvGraphicFramePr>
        <p:xfrm>
          <a:off x="84908" y="126275"/>
          <a:ext cx="19812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8" name="Equation" r:id="rId4" imgW="1498600" imgH="228600" progId="Equation.DSMT4">
                  <p:embed/>
                </p:oleObj>
              </mc:Choice>
              <mc:Fallback>
                <p:oleObj name="Equation" r:id="rId4" imgW="1498600" imgH="228600" progId="Equation.DSMT4">
                  <p:embed/>
                  <p:pic>
                    <p:nvPicPr>
                      <p:cNvPr id="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08" y="126275"/>
                        <a:ext cx="19812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>
            <p:extLst/>
          </p:nvPr>
        </p:nvGraphicFramePr>
        <p:xfrm>
          <a:off x="3524794" y="0"/>
          <a:ext cx="20574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9" name="Equation" r:id="rId6" imgW="1600200" imgH="457200" progId="Equation.DSMT4">
                  <p:embed/>
                </p:oleObj>
              </mc:Choice>
              <mc:Fallback>
                <p:oleObj name="Equation" r:id="rId6" imgW="1600200" imgH="457200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794" y="0"/>
                        <a:ext cx="20574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>
            <p:extLst/>
          </p:nvPr>
        </p:nvGraphicFramePr>
        <p:xfrm>
          <a:off x="7430589" y="169818"/>
          <a:ext cx="15240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Equation" r:id="rId8" imgW="1180588" imgH="241195" progId="Equation.DSMT4">
                  <p:embed/>
                </p:oleObj>
              </mc:Choice>
              <mc:Fallback>
                <p:oleObj name="Equation" r:id="rId8" imgW="1180588" imgH="241195" progId="Equation.DSMT4">
                  <p:embed/>
                  <p:pic>
                    <p:nvPicPr>
                      <p:cNvPr id="1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0589" y="169818"/>
                        <a:ext cx="15240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461658" y="1737361"/>
                <a:ext cx="28628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+11</m:t>
                          </m:r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658" y="1737361"/>
                <a:ext cx="2862835" cy="246221"/>
              </a:xfrm>
              <a:prstGeom prst="rect">
                <a:avLst/>
              </a:prstGeom>
              <a:blipFill>
                <a:blip r:embed="rId10"/>
                <a:stretch>
                  <a:fillRect l="-1919" r="-85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1669" y="2116183"/>
                <a:ext cx="1686424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+11</m:t>
                              </m:r>
                            </m:num>
                            <m:den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669" y="2116183"/>
                <a:ext cx="1686424" cy="55322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82343" y="2756263"/>
                <a:ext cx="1125629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+11</m:t>
                          </m:r>
                        </m:num>
                        <m:den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2343" y="2756263"/>
                <a:ext cx="1125629" cy="4626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82491" y="3413759"/>
                <a:ext cx="1030539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+11</m:t>
                          </m:r>
                        </m:num>
                        <m:den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491" y="3413759"/>
                <a:ext cx="1030539" cy="46262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03371" y="4140924"/>
                <a:ext cx="16184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−45=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371" y="4140924"/>
                <a:ext cx="1618456" cy="246221"/>
              </a:xfrm>
              <a:prstGeom prst="rect">
                <a:avLst/>
              </a:prstGeom>
              <a:blipFill>
                <a:blip r:embed="rId14"/>
                <a:stretch>
                  <a:fillRect l="-2264" r="-150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69280" y="4624250"/>
                <a:ext cx="78547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=56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280" y="4624250"/>
                <a:ext cx="785471" cy="246221"/>
              </a:xfrm>
              <a:prstGeom prst="rect">
                <a:avLst/>
              </a:prstGeom>
              <a:blipFill>
                <a:blip r:embed="rId15"/>
                <a:stretch>
                  <a:fillRect l="-4651" r="-3876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86845" y="5098867"/>
                <a:ext cx="5578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845" y="5098867"/>
                <a:ext cx="557845" cy="246221"/>
              </a:xfrm>
              <a:prstGeom prst="rect">
                <a:avLst/>
              </a:prstGeom>
              <a:blipFill>
                <a:blip r:embed="rId16"/>
                <a:stretch>
                  <a:fillRect l="-3261" r="-6522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48"/>
          <p:cNvSpPr>
            <a:spLocks/>
          </p:cNvSpPr>
          <p:nvPr/>
        </p:nvSpPr>
        <p:spPr bwMode="auto">
          <a:xfrm>
            <a:off x="6446521" y="1931127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55"/>
          <p:cNvSpPr txBox="1">
            <a:spLocks noChangeArrowheads="1"/>
          </p:cNvSpPr>
          <p:nvPr/>
        </p:nvSpPr>
        <p:spPr bwMode="auto">
          <a:xfrm>
            <a:off x="6433458" y="1872345"/>
            <a:ext cx="18048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Use the subtraction law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Arc 48"/>
          <p:cNvSpPr>
            <a:spLocks/>
          </p:cNvSpPr>
          <p:nvPr/>
        </p:nvSpPr>
        <p:spPr bwMode="auto">
          <a:xfrm>
            <a:off x="6877596" y="2484121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48"/>
          <p:cNvSpPr>
            <a:spLocks/>
          </p:cNvSpPr>
          <p:nvPr/>
        </p:nvSpPr>
        <p:spPr bwMode="auto">
          <a:xfrm>
            <a:off x="6899368" y="3124201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48"/>
          <p:cNvSpPr>
            <a:spLocks/>
          </p:cNvSpPr>
          <p:nvPr/>
        </p:nvSpPr>
        <p:spPr bwMode="auto">
          <a:xfrm>
            <a:off x="6912431" y="3685904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48"/>
          <p:cNvSpPr>
            <a:spLocks/>
          </p:cNvSpPr>
          <p:nvPr/>
        </p:nvSpPr>
        <p:spPr bwMode="auto">
          <a:xfrm>
            <a:off x="6864534" y="4265024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48"/>
          <p:cNvSpPr>
            <a:spLocks/>
          </p:cNvSpPr>
          <p:nvPr/>
        </p:nvSpPr>
        <p:spPr bwMode="auto">
          <a:xfrm>
            <a:off x="6494420" y="4783184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474721" y="1672046"/>
            <a:ext cx="2455816" cy="35705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085806" y="2098766"/>
            <a:ext cx="853440" cy="60089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Box 55"/>
          <p:cNvSpPr txBox="1">
            <a:spLocks noChangeArrowheads="1"/>
          </p:cNvSpPr>
          <p:nvPr/>
        </p:nvSpPr>
        <p:spPr bwMode="auto">
          <a:xfrm>
            <a:off x="7043057" y="2455819"/>
            <a:ext cx="18048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Rewrite without using the logarithm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7064829" y="3174277"/>
            <a:ext cx="17047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Calculate left side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55"/>
              <p:cNvSpPr txBox="1">
                <a:spLocks noChangeArrowheads="1"/>
              </p:cNvSpPr>
              <p:nvPr/>
            </p:nvSpPr>
            <p:spPr bwMode="auto">
              <a:xfrm>
                <a:off x="7051764" y="3744688"/>
                <a:ext cx="1770017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 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1764" y="3744688"/>
                <a:ext cx="1770017" cy="307777"/>
              </a:xfrm>
              <a:prstGeom prst="rect">
                <a:avLst/>
              </a:prstGeom>
              <a:blipFill>
                <a:blip r:embed="rId17"/>
                <a:stretch>
                  <a:fillRect t="-1961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55"/>
          <p:cNvSpPr txBox="1">
            <a:spLocks noChangeArrowheads="1"/>
          </p:cNvSpPr>
          <p:nvPr/>
        </p:nvSpPr>
        <p:spPr bwMode="auto">
          <a:xfrm>
            <a:off x="6908073" y="4315100"/>
            <a:ext cx="12692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 Box 55"/>
          <p:cNvSpPr txBox="1">
            <a:spLocks noChangeArrowheads="1"/>
          </p:cNvSpPr>
          <p:nvPr/>
        </p:nvSpPr>
        <p:spPr bwMode="auto">
          <a:xfrm>
            <a:off x="6564085" y="4876804"/>
            <a:ext cx="12692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Divide by 8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7" grpId="1" animBg="1"/>
      <p:bldP spid="29" grpId="0" animBg="1"/>
      <p:bldP spid="29" grpId="1" animBg="1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5716BC-6E5E-428E-876D-B4A34FC66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BC4111-E0A8-42A2-BCAB-EE10B2582C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A50ABB-A786-47D6-896B-425BBD0A81E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606</Words>
  <Application>Microsoft Office PowerPoint</Application>
  <PresentationFormat>On-screen Show (4:3)</PresentationFormat>
  <Paragraphs>124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Equation</vt:lpstr>
      <vt:lpstr>PowerPoint Presentation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177</cp:revision>
  <dcterms:created xsi:type="dcterms:W3CDTF">2017-08-14T15:35:38Z</dcterms:created>
  <dcterms:modified xsi:type="dcterms:W3CDTF">2021-01-07T22:35:09Z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