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77.png"/><Relationship Id="rId5" Type="http://schemas.openxmlformats.org/officeDocument/2006/relationships/image" Target="../media/image76.png"/><Relationship Id="rId4" Type="http://schemas.openxmlformats.org/officeDocument/2006/relationships/image" Target="../media/image75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2.png"/><Relationship Id="rId5" Type="http://schemas.openxmlformats.org/officeDocument/2006/relationships/image" Target="../media/image81.png"/><Relationship Id="rId4" Type="http://schemas.openxmlformats.org/officeDocument/2006/relationships/image" Target="../media/image80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7.png"/><Relationship Id="rId5" Type="http://schemas.openxmlformats.org/officeDocument/2006/relationships/image" Target="../media/image86.png"/><Relationship Id="rId4" Type="http://schemas.openxmlformats.org/officeDocument/2006/relationships/image" Target="../media/image8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4" Type="http://schemas.openxmlformats.org/officeDocument/2006/relationships/image" Target="../media/image89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6.png"/><Relationship Id="rId5" Type="http://schemas.openxmlformats.org/officeDocument/2006/relationships/image" Target="../media/image95.png"/><Relationship Id="rId4" Type="http://schemas.openxmlformats.org/officeDocument/2006/relationships/image" Target="../media/image94.png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1.png"/><Relationship Id="rId5" Type="http://schemas.openxmlformats.org/officeDocument/2006/relationships/image" Target="../media/image100.png"/><Relationship Id="rId4" Type="http://schemas.openxmlformats.org/officeDocument/2006/relationships/image" Target="../media/image99.png"/><Relationship Id="rId9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6.png"/><Relationship Id="rId5" Type="http://schemas.openxmlformats.org/officeDocument/2006/relationships/image" Target="../media/image105.png"/><Relationship Id="rId4" Type="http://schemas.openxmlformats.org/officeDocument/2006/relationships/image" Target="../media/image104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766218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Laws of logarithms (14.5)</a:t>
            </a:r>
          </a:p>
        </p:txBody>
      </p:sp>
    </p:spTree>
    <p:extLst>
      <p:ext uri="{BB962C8B-B14F-4D97-AF65-F5344CB8AC3E}">
        <p14:creationId xmlns:p14="http://schemas.microsoft.com/office/powerpoint/2010/main" val="4083597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53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⁡(4)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53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⁡(2)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Simplify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GB" altLang="en-US" sz="2000" b="0" i="0" smtClean="0">
                        <a:latin typeface="Cambria Math" panose="02040503050406030204" pitchFamily="18" charset="0"/>
                      </a:rPr>
                      <m:t>3</m:t>
                    </m:r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⁡(4).</m:t>
                        </m:r>
                      </m:e>
                    </m:func>
                  </m:oMath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67700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21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53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⁡(6)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53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⁡(8)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⁡(16)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52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⁡(32)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525"/>
                </a:xfrm>
                <a:prstGeom prst="rect">
                  <a:avLst/>
                </a:prstGeom>
                <a:blipFill>
                  <a:blip r:embed="rId7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Simplify the following: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e>
                        </m:d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⁡(2).</m:t>
                        </m:r>
                      </m:e>
                    </m:func>
                  </m:oMath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79975" y="469178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63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6" y="2686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alt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unc>
                            <m:func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en-US" sz="200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GB" altLang="en-US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6" y="2686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l="-2123" t="-7692" r="-47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464" y="2694"/>
              <a:ext cx="1466" cy="54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No equivalent expression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0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blipFill>
                  <a:blip r:embed="rId5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en-US" sz="200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GB" altLang="en-US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(4)</m:t>
                              </m:r>
                            </m:e>
                          </m:func>
                        </m:e>
                      </m:func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309"/>
                </a:xfrm>
                <a:prstGeom prst="rect">
                  <a:avLst/>
                </a:prstGeom>
                <a:blipFill>
                  <a:blip r:embed="rId6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Which expression is equivalent to</a:t>
                </a:r>
                <a:endParaRPr lang="en-GB" altLang="en-US" sz="2000" b="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alt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13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3038205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83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5</m:t>
                          </m:r>
                          <m:func>
                            <m:func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en-US" sz="200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GB" alt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83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7" y="4785781"/>
            <a:ext cx="3038206" cy="931245"/>
            <a:chOff x="3322" y="2602"/>
            <a:chExt cx="207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7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94" y="2737"/>
                  <a:ext cx="19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−5</m:t>
                          </m:r>
                          <m:func>
                            <m:func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alt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en-US" sz="200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GB" alt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4" y="2737"/>
                  <a:ext cx="1958" cy="309"/>
                </a:xfrm>
                <a:prstGeom prst="rect">
                  <a:avLst/>
                </a:prstGeom>
                <a:blipFill>
                  <a:blip r:embed="rId5"/>
                  <a:stretch>
                    <a:fillRect l="-853"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36" y="2748"/>
                  <a:ext cx="1787" cy="36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unc>
                            <m:func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en-US" sz="2000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rad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−5</m:t>
                      </m:r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0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6" y="2748"/>
                  <a:ext cx="1787" cy="360"/>
                </a:xfrm>
                <a:prstGeom prst="rect">
                  <a:avLst/>
                </a:prstGeom>
                <a:blipFill>
                  <a:blip r:embed="rId6"/>
                  <a:stretch>
                    <a:fillRect l="-1515" r="-216" b="-1688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40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0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func>
                            <m:func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en-US" sz="2000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407"/>
                </a:xfrm>
                <a:prstGeom prst="rect">
                  <a:avLst/>
                </a:prstGeom>
                <a:blipFill>
                  <a:blip r:embed="rId7"/>
                  <a:stretch>
                    <a:fillRect l="-1319" r="-220" b="-814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329131"/>
                <a:ext cx="4728428" cy="116882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/>
                  <a:t>Which expression is equivalent to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alt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GB" alt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alt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rad>
                              </m:num>
                              <m:den>
                                <m:sSup>
                                  <m:sSupPr>
                                    <m:ctrlPr>
                                      <a:rPr lang="en-GB" alt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altLang="en-US" sz="24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GB" altLang="en-US" sz="24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altLang="en-US" sz="2000" dirty="0">
                    <a:latin typeface="+mn-lt"/>
                  </a:rPr>
                  <a:t>?</a:t>
                </a:r>
                <a:endParaRPr lang="en-US" altLang="en-US" sz="2000" dirty="0"/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329131"/>
                <a:ext cx="4728428" cy="116882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9483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65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3038205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83"/>
                  <a:ext cx="1733" cy="4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83"/>
                  <a:ext cx="1733" cy="409"/>
                </a:xfrm>
                <a:prstGeom prst="rect">
                  <a:avLst/>
                </a:prstGeom>
                <a:blipFill>
                  <a:blip r:embed="rId4"/>
                  <a:stretch>
                    <a:fillRect b="-68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7" y="4785781"/>
            <a:ext cx="3038206" cy="931245"/>
            <a:chOff x="3322" y="2602"/>
            <a:chExt cx="207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7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94" y="2737"/>
                  <a:ext cx="1958" cy="38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4" y="2737"/>
                  <a:ext cx="1958" cy="388"/>
                </a:xfrm>
                <a:prstGeom prst="rect">
                  <a:avLst/>
                </a:prstGeom>
                <a:blipFill>
                  <a:blip r:embed="rId5"/>
                  <a:stretch>
                    <a:fillRect t="-1220" b="-731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36" y="2748"/>
                  <a:ext cx="1787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6" y="2748"/>
                  <a:ext cx="1787" cy="309"/>
                </a:xfrm>
                <a:prstGeom prst="rect">
                  <a:avLst/>
                </a:prstGeom>
                <a:blipFill>
                  <a:blip r:embed="rId6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44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000" b="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441"/>
                </a:xfrm>
                <a:prstGeom prst="rect">
                  <a:avLst/>
                </a:prstGeom>
                <a:blipFill>
                  <a:blip r:embed="rId7"/>
                  <a:stretch>
                    <a:fillRect b="-752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329131"/>
                <a:ext cx="4728428" cy="116882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m:rPr>
                        <m:sty m:val="p"/>
                      </m:rPr>
                      <a:rPr lang="en-GB" altLang="en-US" sz="2000" b="0" i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, find an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expression for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. 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329131"/>
                <a:ext cx="4728428" cy="116882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9483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32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3038205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83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83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7" y="4785781"/>
            <a:ext cx="3038206" cy="931245"/>
            <a:chOff x="3322" y="2602"/>
            <a:chExt cx="207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7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94" y="2737"/>
                  <a:ext cx="19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=3×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4" y="2737"/>
                  <a:ext cx="1958" cy="309"/>
                </a:xfrm>
                <a:prstGeom prst="rect">
                  <a:avLst/>
                </a:prstGeom>
                <a:blipFill>
                  <a:blip r:embed="rId5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36" y="2748"/>
                  <a:ext cx="1787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6" y="2748"/>
                  <a:ext cx="1787" cy="309"/>
                </a:xfrm>
                <a:prstGeom prst="rect">
                  <a:avLst/>
                </a:prstGeom>
                <a:blipFill>
                  <a:blip r:embed="rId6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000" b="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329131"/>
                <a:ext cx="4728428" cy="116882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GB" altLang="en-US" sz="2000" b="0" i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⁡(3)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, find an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expression for </a:t>
                </a:r>
                <a14:m>
                  <m:oMath xmlns:m="http://schemas.openxmlformats.org/officeDocument/2006/math">
                    <m:r>
                      <a:rPr lang="en-GB" altLang="en-US" sz="2000" b="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in terms </a:t>
                </a:r>
                <a14:m>
                  <m:oMath xmlns:m="http://schemas.openxmlformats.org/officeDocument/2006/math">
                    <m:r>
                      <a:rPr lang="en-GB" altLang="en-US" sz="2000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. 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329131"/>
                <a:ext cx="4728428" cy="116882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6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9483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13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3038205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83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83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7" y="4785781"/>
            <a:ext cx="3038206" cy="931245"/>
            <a:chOff x="3322" y="2602"/>
            <a:chExt cx="207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7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94" y="2737"/>
                  <a:ext cx="19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+10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4" y="2737"/>
                  <a:ext cx="1958" cy="309"/>
                </a:xfrm>
                <a:prstGeom prst="rect">
                  <a:avLst/>
                </a:prstGeom>
                <a:blipFill>
                  <a:blip r:embed="rId5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36" y="2748"/>
                  <a:ext cx="1787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=10×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6" y="2748"/>
                  <a:ext cx="1787" cy="309"/>
                </a:xfrm>
                <a:prstGeom prst="rect">
                  <a:avLst/>
                </a:prstGeom>
                <a:blipFill>
                  <a:blip r:embed="rId6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+10</m:t>
                      </m:r>
                    </m:oMath>
                  </a14:m>
                  <a:endParaRPr lang="en-GB" altLang="en-US" sz="2000" b="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329131"/>
                <a:ext cx="4728428" cy="116882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, find an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expression for </a:t>
                </a:r>
                <a14:m>
                  <m:oMath xmlns:m="http://schemas.openxmlformats.org/officeDocument/2006/math">
                    <m:r>
                      <a:rPr lang="en-GB" altLang="en-US" sz="2000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in terms </a:t>
                </a:r>
                <a14:m>
                  <m:oMath xmlns:m="http://schemas.openxmlformats.org/officeDocument/2006/math">
                    <m:r>
                      <a:rPr lang="en-GB" altLang="en-US" sz="2000" b="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. 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329131"/>
                <a:ext cx="4728428" cy="116882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7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67700" y="351258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24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50D772-7EAE-4CAD-9399-AB0B40D071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80FC56-A2A1-4EAE-90A5-B6F21750E2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98994D-0FFE-48D1-9001-67BC293B1802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</TotalTime>
  <Words>564</Words>
  <Application>Microsoft Office PowerPoint</Application>
  <PresentationFormat>On-screen Show (4:3)</PresentationFormat>
  <Paragraphs>50</Paragraphs>
  <Slides>8</Slides>
  <Notes>0</Notes>
  <HiddenSlides>0</HiddenSlides>
  <MMClips>7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Laws of logarithms (14.5)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56</cp:revision>
  <dcterms:created xsi:type="dcterms:W3CDTF">2020-04-22T14:47:14Z</dcterms:created>
  <dcterms:modified xsi:type="dcterms:W3CDTF">2021-01-07T23:46:00Z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