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14.wmf"/><Relationship Id="rId7" Type="http://schemas.openxmlformats.org/officeDocument/2006/relationships/image" Target="../media/image1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1.png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2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11.png"/><Relationship Id="rId10" Type="http://schemas.openxmlformats.org/officeDocument/2006/relationships/image" Target="../media/image15.wmf"/><Relationship Id="rId19" Type="http://schemas.openxmlformats.org/officeDocument/2006/relationships/image" Target="../media/image2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18.bin"/><Relationship Id="rId15" Type="http://schemas.openxmlformats.org/officeDocument/2006/relationships/image" Target="../media/image2.wmf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9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724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b="1" u="sng" dirty="0">
                <a:latin typeface="Comic Sans MS" pitchFamily="66" charset="0"/>
              </a:rPr>
              <a:t>Writing expressions as Logarithms</a:t>
            </a:r>
          </a:p>
          <a:p>
            <a:pPr eaLnBrk="1" hangingPunct="1">
              <a:buFontTx/>
              <a:buNone/>
            </a:pPr>
            <a:endParaRPr lang="en-GB" altLang="en-US" sz="18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‘a’ is known as the ‘base’ of the logarithm…</a:t>
            </a: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1) Write 2</a:t>
            </a:r>
            <a:r>
              <a:rPr lang="en-GB" altLang="en-US" sz="1800" baseline="30000" dirty="0">
                <a:latin typeface="Comic Sans MS" pitchFamily="66" charset="0"/>
              </a:rPr>
              <a:t>5</a:t>
            </a:r>
            <a:r>
              <a:rPr lang="en-GB" altLang="en-US" sz="1800" dirty="0">
                <a:latin typeface="Comic Sans MS" pitchFamily="66" charset="0"/>
              </a:rPr>
              <a:t> = 32 as a logarithm</a:t>
            </a:r>
            <a:endParaRPr lang="en-GB" altLang="en-US" sz="1800" b="1" u="sng" dirty="0">
              <a:latin typeface="Comic Sans MS" pitchFamily="66" charset="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8534400" y="6491288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14D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>
            <p:extLst/>
          </p:nvPr>
        </p:nvGraphicFramePr>
        <p:xfrm>
          <a:off x="476794" y="2277292"/>
          <a:ext cx="1143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634725" imgH="228501" progId="Equation.DSMT4">
                  <p:embed/>
                </p:oleObj>
              </mc:Choice>
              <mc:Fallback>
                <p:oleObj name="Equation" r:id="rId3" imgW="634725" imgH="228501" progId="Equation.DSMT4">
                  <p:embed/>
                  <p:pic>
                    <p:nvPicPr>
                      <p:cNvPr id="122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94" y="2277292"/>
                        <a:ext cx="11430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>
            <p:extLst/>
          </p:nvPr>
        </p:nvGraphicFramePr>
        <p:xfrm>
          <a:off x="3045823" y="2259874"/>
          <a:ext cx="7540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418918" imgH="203112" progId="Equation.DSMT4">
                  <p:embed/>
                </p:oleObj>
              </mc:Choice>
              <mc:Fallback>
                <p:oleObj name="Equation" r:id="rId5" imgW="418918" imgH="203112" progId="Equation.DSMT4">
                  <p:embed/>
                  <p:pic>
                    <p:nvPicPr>
                      <p:cNvPr id="122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5823" y="2259874"/>
                        <a:ext cx="7540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676400" y="2286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means that</a:t>
            </a:r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>
            <p:extLst/>
          </p:nvPr>
        </p:nvGraphicFramePr>
        <p:xfrm>
          <a:off x="716280" y="4824549"/>
          <a:ext cx="8683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7" imgW="482391" imgH="203112" progId="Equation.DSMT4">
                  <p:embed/>
                </p:oleObj>
              </mc:Choice>
              <mc:Fallback>
                <p:oleObj name="Equation" r:id="rId7" imgW="482391" imgH="203112" progId="Equation.DSMT4">
                  <p:embed/>
                  <p:pic>
                    <p:nvPicPr>
                      <p:cNvPr id="122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" y="4824549"/>
                        <a:ext cx="8683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>
            <p:extLst/>
          </p:nvPr>
        </p:nvGraphicFramePr>
        <p:xfrm>
          <a:off x="487680" y="5662749"/>
          <a:ext cx="12573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9" imgW="698500" imgH="228600" progId="Equation.DSMT4">
                  <p:embed/>
                </p:oleObj>
              </mc:Choice>
              <mc:Fallback>
                <p:oleObj name="Equation" r:id="rId9" imgW="698500" imgH="228600" progId="Equation.DSMT4">
                  <p:embed/>
                  <p:pic>
                    <p:nvPicPr>
                      <p:cNvPr id="122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" y="5662749"/>
                        <a:ext cx="12573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868680" y="4672149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868680" y="4672149"/>
            <a:ext cx="1219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087880" y="4519749"/>
            <a:ext cx="2362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Effectively, the 2 stays as the ‘first’ number…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087880" y="5662749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The 32 and the 5 ‘switch positions’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868680" y="5205549"/>
            <a:ext cx="76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944880" y="5129349"/>
            <a:ext cx="609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1173480" y="5205549"/>
            <a:ext cx="2286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105400" y="1600200"/>
            <a:ext cx="350520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2) Write as a logarithm: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800">
                <a:latin typeface="Comic Sans MS" pitchFamily="66" charset="0"/>
              </a:rPr>
              <a:t>10</a:t>
            </a:r>
            <a:r>
              <a:rPr lang="en-GB" altLang="en-US" sz="1800" baseline="30000">
                <a:latin typeface="Comic Sans MS" pitchFamily="66" charset="0"/>
              </a:rPr>
              <a:t>3</a:t>
            </a:r>
            <a:r>
              <a:rPr lang="en-GB" altLang="en-US" sz="1800">
                <a:latin typeface="Comic Sans MS" pitchFamily="66" charset="0"/>
              </a:rPr>
              <a:t> = 1000</a:t>
            </a:r>
            <a:endParaRPr lang="en-GB" altLang="en-US" sz="1800" baseline="300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800">
                <a:latin typeface="Comic Sans MS" pitchFamily="66" charset="0"/>
              </a:rPr>
              <a:t>5</a:t>
            </a:r>
            <a:r>
              <a:rPr lang="en-GB" altLang="en-US" sz="1800" baseline="30000">
                <a:latin typeface="Comic Sans MS" pitchFamily="66" charset="0"/>
              </a:rPr>
              <a:t>4</a:t>
            </a:r>
            <a:r>
              <a:rPr lang="en-GB" altLang="en-US" sz="1800">
                <a:latin typeface="Comic Sans MS" pitchFamily="66" charset="0"/>
              </a:rPr>
              <a:t> = 625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800">
                <a:latin typeface="Comic Sans MS" pitchFamily="66" charset="0"/>
              </a:rPr>
              <a:t>2</a:t>
            </a:r>
            <a:r>
              <a:rPr lang="en-GB" altLang="en-US" sz="1800" baseline="30000">
                <a:latin typeface="Comic Sans MS" pitchFamily="66" charset="0"/>
              </a:rPr>
              <a:t>10</a:t>
            </a:r>
            <a:r>
              <a:rPr lang="en-GB" altLang="en-US" sz="1800">
                <a:latin typeface="Comic Sans MS" pitchFamily="66" charset="0"/>
              </a:rPr>
              <a:t> = 1024</a:t>
            </a:r>
          </a:p>
        </p:txBody>
      </p:sp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6172200" y="2438400"/>
          <a:ext cx="12334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1" imgW="685800" imgH="203200" progId="Equation.DSMT4">
                  <p:embed/>
                </p:oleObj>
              </mc:Choice>
              <mc:Fallback>
                <p:oleObj name="Equation" r:id="rId11" imgW="685800" imgH="203200" progId="Equation.DSMT4">
                  <p:embed/>
                  <p:pic>
                    <p:nvPicPr>
                      <p:cNvPr id="1230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12334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6019800" y="2895600"/>
          <a:ext cx="15541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13" imgW="863225" imgH="228501" progId="Equation.DSMT4">
                  <p:embed/>
                </p:oleObj>
              </mc:Choice>
              <mc:Fallback>
                <p:oleObj name="Equation" r:id="rId13" imgW="863225" imgH="228501" progId="Equation.DSMT4">
                  <p:embed/>
                  <p:pic>
                    <p:nvPicPr>
                      <p:cNvPr id="1231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895600"/>
                        <a:ext cx="1554163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1" name="Object 23"/>
          <p:cNvGraphicFramePr>
            <a:graphicFrameLocks noChangeAspect="1"/>
          </p:cNvGraphicFramePr>
          <p:nvPr/>
        </p:nvGraphicFramePr>
        <p:xfrm>
          <a:off x="6248400" y="4038600"/>
          <a:ext cx="10048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Equation" r:id="rId15" imgW="558558" imgH="203112" progId="Equation.DSMT4">
                  <p:embed/>
                </p:oleObj>
              </mc:Choice>
              <mc:Fallback>
                <p:oleObj name="Equation" r:id="rId15" imgW="558558" imgH="203112" progId="Equation.DSMT4">
                  <p:embed/>
                  <p:pic>
                    <p:nvPicPr>
                      <p:cNvPr id="1231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038600"/>
                        <a:ext cx="10048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2" name="Object 24"/>
          <p:cNvGraphicFramePr>
            <a:graphicFrameLocks noChangeAspect="1"/>
          </p:cNvGraphicFramePr>
          <p:nvPr/>
        </p:nvGraphicFramePr>
        <p:xfrm>
          <a:off x="6019800" y="4495800"/>
          <a:ext cx="13938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17" imgW="774364" imgH="228501" progId="Equation.DSMT4">
                  <p:embed/>
                </p:oleObj>
              </mc:Choice>
              <mc:Fallback>
                <p:oleObj name="Equation" r:id="rId17" imgW="774364" imgH="228501" progId="Equation.DSMT4">
                  <p:embed/>
                  <p:pic>
                    <p:nvPicPr>
                      <p:cNvPr id="1231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495800"/>
                        <a:ext cx="139382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3" name="Object 25"/>
          <p:cNvGraphicFramePr>
            <a:graphicFrameLocks noChangeAspect="1"/>
          </p:cNvGraphicFramePr>
          <p:nvPr/>
        </p:nvGraphicFramePr>
        <p:xfrm>
          <a:off x="6096000" y="5715000"/>
          <a:ext cx="11874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19" imgW="660113" imgH="203112" progId="Equation.DSMT4">
                  <p:embed/>
                </p:oleObj>
              </mc:Choice>
              <mc:Fallback>
                <p:oleObj name="Equation" r:id="rId19" imgW="660113" imgH="203112" progId="Equation.DSMT4">
                  <p:embed/>
                  <p:pic>
                    <p:nvPicPr>
                      <p:cNvPr id="1231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15000"/>
                        <a:ext cx="118745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4" name="Object 26"/>
          <p:cNvGraphicFramePr>
            <a:graphicFrameLocks noChangeAspect="1"/>
          </p:cNvGraphicFramePr>
          <p:nvPr/>
        </p:nvGraphicFramePr>
        <p:xfrm>
          <a:off x="5867400" y="6172200"/>
          <a:ext cx="16224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21" imgW="901309" imgH="228501" progId="Equation.DSMT4">
                  <p:embed/>
                </p:oleObj>
              </mc:Choice>
              <mc:Fallback>
                <p:oleObj name="Equation" r:id="rId21" imgW="901309" imgH="228501" progId="Equation.DSMT4">
                  <p:embed/>
                  <p:pic>
                    <p:nvPicPr>
                      <p:cNvPr id="1231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172200"/>
                        <a:ext cx="162242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40" name="Picture 27" descr="deth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193675"/>
            <a:ext cx="6715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94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23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9" grpId="0" animBg="1"/>
      <p:bldP spid="12299" grpId="1" animBg="1"/>
      <p:bldP spid="12301" grpId="0" animBg="1"/>
      <p:bldP spid="12301" grpId="1" animBg="1"/>
      <p:bldP spid="12302" grpId="0"/>
      <p:bldP spid="12304" grpId="0"/>
      <p:bldP spid="12305" grpId="0" animBg="1"/>
      <p:bldP spid="12305" grpId="1" animBg="1"/>
      <p:bldP spid="12306" grpId="0" animBg="1"/>
      <p:bldP spid="12306" grpId="1" animBg="1"/>
      <p:bldP spid="12307" grpId="0" animBg="1"/>
      <p:bldP spid="1230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724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Writing expressions as Logarithms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676400" y="2286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means that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96863" y="28956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Find the value of: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304800" y="3352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a) </a:t>
            </a:r>
          </a:p>
        </p:txBody>
      </p:sp>
      <p:graphicFrame>
        <p:nvGraphicFramePr>
          <p:cNvPr id="13338" name="Object 26"/>
          <p:cNvGraphicFramePr>
            <a:graphicFrameLocks noChangeAspect="1"/>
          </p:cNvGraphicFramePr>
          <p:nvPr/>
        </p:nvGraphicFramePr>
        <p:xfrm>
          <a:off x="830263" y="3352800"/>
          <a:ext cx="8223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457200" imgH="228600" progId="Equation.DSMT4">
                  <p:embed/>
                </p:oleObj>
              </mc:Choice>
              <mc:Fallback>
                <p:oleObj name="Equation" r:id="rId3" imgW="457200" imgH="228600" progId="Equation.DSMT4">
                  <p:embed/>
                  <p:pic>
                    <p:nvPicPr>
                      <p:cNvPr id="1333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352800"/>
                        <a:ext cx="82232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1058863" y="4038600"/>
            <a:ext cx="2286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What power do I raise 3 to, to get 81?</a:t>
            </a:r>
          </a:p>
        </p:txBody>
      </p:sp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830263" y="5181600"/>
          <a:ext cx="123348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1334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5181600"/>
                        <a:ext cx="123348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4419600" y="3352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b) </a:t>
            </a:r>
          </a:p>
        </p:txBody>
      </p:sp>
      <p:graphicFrame>
        <p:nvGraphicFramePr>
          <p:cNvPr id="13343" name="Object 31"/>
          <p:cNvGraphicFramePr>
            <a:graphicFrameLocks noChangeAspect="1"/>
          </p:cNvGraphicFramePr>
          <p:nvPr/>
        </p:nvGraphicFramePr>
        <p:xfrm>
          <a:off x="4876800" y="3352800"/>
          <a:ext cx="10493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7" imgW="583947" imgH="228501" progId="Equation.DSMT4">
                  <p:embed/>
                </p:oleObj>
              </mc:Choice>
              <mc:Fallback>
                <p:oleObj name="Equation" r:id="rId7" imgW="583947" imgH="228501" progId="Equation.DSMT4">
                  <p:embed/>
                  <p:pic>
                    <p:nvPicPr>
                      <p:cNvPr id="1334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352800"/>
                        <a:ext cx="104933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5181600" y="4038600"/>
            <a:ext cx="2286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What power do I raise 4 to, to get 0.25?</a:t>
            </a:r>
          </a:p>
        </p:txBody>
      </p:sp>
      <p:graphicFrame>
        <p:nvGraphicFramePr>
          <p:cNvPr id="13345" name="Object 33"/>
          <p:cNvGraphicFramePr>
            <a:graphicFrameLocks noChangeAspect="1"/>
          </p:cNvGraphicFramePr>
          <p:nvPr/>
        </p:nvGraphicFramePr>
        <p:xfrm>
          <a:off x="4876800" y="5257800"/>
          <a:ext cx="16002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9" imgW="889000" imgH="228600" progId="Equation.DSMT4">
                  <p:embed/>
                </p:oleObj>
              </mc:Choice>
              <mc:Fallback>
                <p:oleObj name="Equation" r:id="rId9" imgW="889000" imgH="228600" progId="Equation.DSMT4">
                  <p:embed/>
                  <p:pic>
                    <p:nvPicPr>
                      <p:cNvPr id="1334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257800"/>
                        <a:ext cx="16002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6" name="Line 34"/>
          <p:cNvSpPr>
            <a:spLocks noChangeShapeType="1"/>
          </p:cNvSpPr>
          <p:nvPr/>
        </p:nvSpPr>
        <p:spPr bwMode="auto">
          <a:xfrm flipH="1" flipV="1">
            <a:off x="6705600" y="4953000"/>
            <a:ext cx="533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7239000" y="51816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0.25 is 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4419600" y="60198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Remember, </a:t>
            </a:r>
          </a:p>
        </p:txBody>
      </p:sp>
      <p:graphicFrame>
        <p:nvGraphicFramePr>
          <p:cNvPr id="13349" name="Object 37"/>
          <p:cNvGraphicFramePr>
            <a:graphicFrameLocks noChangeAspect="1"/>
          </p:cNvGraphicFramePr>
          <p:nvPr/>
        </p:nvGraphicFramePr>
        <p:xfrm>
          <a:off x="5791200" y="6019800"/>
          <a:ext cx="381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1" imgW="215713" imgH="190335" progId="Equation.DSMT4">
                  <p:embed/>
                </p:oleObj>
              </mc:Choice>
              <mc:Fallback>
                <p:oleObj name="Equation" r:id="rId11" imgW="215713" imgH="190335" progId="Equation.DSMT4">
                  <p:embed/>
                  <p:pic>
                    <p:nvPicPr>
                      <p:cNvPr id="13349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6019800"/>
                        <a:ext cx="3810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0" name="Object 38"/>
          <p:cNvGraphicFramePr>
            <a:graphicFrameLocks noChangeAspect="1"/>
          </p:cNvGraphicFramePr>
          <p:nvPr/>
        </p:nvGraphicFramePr>
        <p:xfrm>
          <a:off x="6248400" y="5867400"/>
          <a:ext cx="4699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13" imgW="266469" imgH="393359" progId="Equation.DSMT4">
                  <p:embed/>
                </p:oleObj>
              </mc:Choice>
              <mc:Fallback>
                <p:oleObj name="Equation" r:id="rId13" imgW="266469" imgH="393359" progId="Equation.DSMT4">
                  <p:embed/>
                  <p:pic>
                    <p:nvPicPr>
                      <p:cNvPr id="1335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867400"/>
                        <a:ext cx="4699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2" name="Picture 39" descr="deth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193675"/>
            <a:ext cx="6715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534400" y="6491288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14D</a:t>
            </a:r>
          </a:p>
        </p:txBody>
      </p:sp>
      <p:graphicFrame>
        <p:nvGraphicFramePr>
          <p:cNvPr id="24" name="Object 6"/>
          <p:cNvGraphicFramePr>
            <a:graphicFrameLocks noChangeAspect="1"/>
          </p:cNvGraphicFramePr>
          <p:nvPr>
            <p:extLst/>
          </p:nvPr>
        </p:nvGraphicFramePr>
        <p:xfrm>
          <a:off x="476794" y="2277292"/>
          <a:ext cx="1143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16" imgW="634725" imgH="228501" progId="Equation.DSMT4">
                  <p:embed/>
                </p:oleObj>
              </mc:Choice>
              <mc:Fallback>
                <p:oleObj name="Equation" r:id="rId16" imgW="634725" imgH="228501" progId="Equation.DSMT4">
                  <p:embed/>
                  <p:pic>
                    <p:nvPicPr>
                      <p:cNvPr id="2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94" y="2277292"/>
                        <a:ext cx="11430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7"/>
          <p:cNvGraphicFramePr>
            <a:graphicFrameLocks noChangeAspect="1"/>
          </p:cNvGraphicFramePr>
          <p:nvPr>
            <p:extLst/>
          </p:nvPr>
        </p:nvGraphicFramePr>
        <p:xfrm>
          <a:off x="3045823" y="2259874"/>
          <a:ext cx="7540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18" imgW="418918" imgH="203112" progId="Equation.DSMT4">
                  <p:embed/>
                </p:oleObj>
              </mc:Choice>
              <mc:Fallback>
                <p:oleObj name="Equation" r:id="rId18" imgW="418918" imgH="203112" progId="Equation.DSMT4">
                  <p:embed/>
                  <p:pic>
                    <p:nvPicPr>
                      <p:cNvPr id="2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5823" y="2259874"/>
                        <a:ext cx="7540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29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/>
      <p:bldP spid="13337" grpId="0"/>
      <p:bldP spid="13339" grpId="0"/>
      <p:bldP spid="13342" grpId="0"/>
      <p:bldP spid="13344" grpId="0"/>
      <p:bldP spid="13346" grpId="0" animBg="1"/>
      <p:bldP spid="13347" grpId="0"/>
      <p:bldP spid="133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724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Writing expressions as Logarithms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676400" y="2286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means that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96863" y="28956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Find the value of: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04800" y="3352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c) </a:t>
            </a:r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838200" y="3352800"/>
          <a:ext cx="8445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3" imgW="469900" imgH="228600" progId="Equation.DSMT4">
                  <p:embed/>
                </p:oleObj>
              </mc:Choice>
              <mc:Fallback>
                <p:oleObj name="Equation" r:id="rId3" imgW="469900" imgH="228600" progId="Equation.DSMT4">
                  <p:embed/>
                  <p:pic>
                    <p:nvPicPr>
                      <p:cNvPr id="143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2800"/>
                        <a:ext cx="84455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58863" y="4038600"/>
            <a:ext cx="2286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What power do I raise 0.5 to, to get 4?</a:t>
            </a:r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371600" y="6248400"/>
          <a:ext cx="13938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5" imgW="774364" imgH="228501" progId="Equation.DSMT4">
                  <p:embed/>
                </p:oleObj>
              </mc:Choice>
              <mc:Fallback>
                <p:oleObj name="Equation" r:id="rId5" imgW="774364" imgH="228501" progId="Equation.DSMT4">
                  <p:embed/>
                  <p:pic>
                    <p:nvPicPr>
                      <p:cNvPr id="143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6248400"/>
                        <a:ext cx="139382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419600" y="3352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d) </a:t>
            </a:r>
          </a:p>
        </p:txBody>
      </p:sp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4876800" y="3352800"/>
          <a:ext cx="10048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7" imgW="558558" imgH="241195" progId="Equation.DSMT4">
                  <p:embed/>
                </p:oleObj>
              </mc:Choice>
              <mc:Fallback>
                <p:oleObj name="Equation" r:id="rId7" imgW="558558" imgH="241195" progId="Equation.DSMT4">
                  <p:embed/>
                  <p:pic>
                    <p:nvPicPr>
                      <p:cNvPr id="143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352800"/>
                        <a:ext cx="10048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154613" y="4038600"/>
            <a:ext cx="2286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What power do I raise ‘a’ to, to get a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graphicFrame>
        <p:nvGraphicFramePr>
          <p:cNvPr id="14353" name="Object 17"/>
          <p:cNvGraphicFramePr>
            <a:graphicFrameLocks noChangeAspect="1"/>
          </p:cNvGraphicFramePr>
          <p:nvPr/>
        </p:nvGraphicFramePr>
        <p:xfrm>
          <a:off x="4953000" y="5257800"/>
          <a:ext cx="13938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9" imgW="774364" imgH="241195" progId="Equation.DSMT4">
                  <p:embed/>
                </p:oleObj>
              </mc:Choice>
              <mc:Fallback>
                <p:oleObj name="Equation" r:id="rId9" imgW="774364" imgH="241195" progId="Equation.DSMT4">
                  <p:embed/>
                  <p:pic>
                    <p:nvPicPr>
                      <p:cNvPr id="1435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57800"/>
                        <a:ext cx="13938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1143000" y="46482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533400" y="5029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0.5 = 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33400" y="5410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0.5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533400" y="5791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0.5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-2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 = 4</a:t>
            </a:r>
          </a:p>
        </p:txBody>
      </p:sp>
      <p:pic>
        <p:nvPicPr>
          <p:cNvPr id="11285" name="Picture 27" descr="det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193675"/>
            <a:ext cx="6715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8534400" y="6491288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14D</a:t>
            </a:r>
          </a:p>
        </p:txBody>
      </p:sp>
      <p:graphicFrame>
        <p:nvGraphicFramePr>
          <p:cNvPr id="23" name="Object 6"/>
          <p:cNvGraphicFramePr>
            <a:graphicFrameLocks noChangeAspect="1"/>
          </p:cNvGraphicFramePr>
          <p:nvPr>
            <p:extLst/>
          </p:nvPr>
        </p:nvGraphicFramePr>
        <p:xfrm>
          <a:off x="476794" y="2277292"/>
          <a:ext cx="1143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2" imgW="634725" imgH="228501" progId="Equation.DSMT4">
                  <p:embed/>
                </p:oleObj>
              </mc:Choice>
              <mc:Fallback>
                <p:oleObj name="Equation" r:id="rId12" imgW="634725" imgH="228501" progId="Equation.DSMT4">
                  <p:embed/>
                  <p:pic>
                    <p:nvPicPr>
                      <p:cNvPr id="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94" y="2277292"/>
                        <a:ext cx="11430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>
            <p:extLst/>
          </p:nvPr>
        </p:nvGraphicFramePr>
        <p:xfrm>
          <a:off x="3045823" y="2259874"/>
          <a:ext cx="7540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14" imgW="418918" imgH="203112" progId="Equation.DSMT4">
                  <p:embed/>
                </p:oleObj>
              </mc:Choice>
              <mc:Fallback>
                <p:oleObj name="Equation" r:id="rId14" imgW="418918" imgH="203112" progId="Equation.DSMT4">
                  <p:embed/>
                  <p:pic>
                    <p:nvPicPr>
                      <p:cNvPr id="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5823" y="2259874"/>
                        <a:ext cx="7540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06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7" grpId="0"/>
      <p:bldP spid="14352" grpId="0"/>
      <p:bldP spid="14359" grpId="0" animBg="1"/>
      <p:bldP spid="14360" grpId="0"/>
      <p:bldP spid="14361" grpId="0"/>
      <p:bldP spid="1436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181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Monotype Corsiva</vt:lpstr>
      <vt:lpstr>Segoe UI Black</vt:lpstr>
      <vt:lpstr>Office テーマ</vt:lpstr>
      <vt:lpstr>Equation</vt:lpstr>
      <vt:lpstr>PowerPoint Presentation</vt:lpstr>
      <vt:lpstr>Exponentials and Logarithms</vt:lpstr>
      <vt:lpstr>Exponentials and Logarithms</vt:lpstr>
      <vt:lpstr>Exponentials and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176</cp:revision>
  <dcterms:created xsi:type="dcterms:W3CDTF">2017-08-14T15:35:38Z</dcterms:created>
  <dcterms:modified xsi:type="dcterms:W3CDTF">2021-01-07T22:34:29Z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