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270.png"/><Relationship Id="rId7" Type="http://schemas.openxmlformats.org/officeDocument/2006/relationships/image" Target="../media/image310.png"/><Relationship Id="rId12" Type="http://schemas.openxmlformats.org/officeDocument/2006/relationships/image" Target="../media/image59.png"/><Relationship Id="rId2" Type="http://schemas.openxmlformats.org/officeDocument/2006/relationships/image" Target="../media/image54.png"/><Relationship Id="rId16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11" Type="http://schemas.openxmlformats.org/officeDocument/2006/relationships/image" Target="../media/image58.png"/><Relationship Id="rId5" Type="http://schemas.openxmlformats.org/officeDocument/2006/relationships/image" Target="../media/image290.png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4" Type="http://schemas.openxmlformats.org/officeDocument/2006/relationships/image" Target="../media/image280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0.png"/><Relationship Id="rId7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2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342039" cy="515737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to model situations such as population growth, where the rate of change depends on the current amount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density of a pesticide in a section of field,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can be modelled by the equation:</a:t>
                </a:r>
              </a:p>
              <a:p>
                <a:pPr marL="0" indent="0" algn="ctr">
                  <a:buNone/>
                </a:pPr>
                <a:endParaRPr lang="en-GB" sz="105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this case,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the time in days since the pesticide was first applied.</a:t>
                </a:r>
              </a:p>
              <a:p>
                <a:pPr marL="0" indent="0" algn="ctr">
                  <a:buNone/>
                </a:pPr>
                <a:endParaRPr lang="en-US" sz="10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Estimate the density of the pesticide after 15 days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Interpret the meaning of the 160 in this model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342039" cy="5157379"/>
              </a:xfrm>
              <a:blipFill>
                <a:blip r:embed="rId2"/>
                <a:stretch>
                  <a:fillRect t="-709" r="-9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20491" y="1402080"/>
                <a:ext cx="1649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491" y="1402080"/>
                <a:ext cx="1649491" cy="276999"/>
              </a:xfrm>
              <a:prstGeom prst="rect">
                <a:avLst/>
              </a:prstGeom>
              <a:blipFill>
                <a:blip r:embed="rId3"/>
                <a:stretch>
                  <a:fillRect l="-2963" t="-4444" r="-111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16136" y="1885406"/>
                <a:ext cx="1907895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(15)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136" y="1885406"/>
                <a:ext cx="1907895" cy="288477"/>
              </a:xfrm>
              <a:prstGeom prst="rect">
                <a:avLst/>
              </a:prstGeom>
              <a:blipFill>
                <a:blip r:embed="rId4"/>
                <a:stretch>
                  <a:fillRect l="-2556" t="-8333" r="-2236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20490" y="2412274"/>
                <a:ext cx="1063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=146.2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490" y="2412274"/>
                <a:ext cx="1063625" cy="276999"/>
              </a:xfrm>
              <a:prstGeom prst="rect">
                <a:avLst/>
              </a:prstGeom>
              <a:blipFill>
                <a:blip r:embed="rId5"/>
                <a:stretch>
                  <a:fillRect l="-5172" r="-517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48"/>
          <p:cNvSpPr>
            <a:spLocks/>
          </p:cNvSpPr>
          <p:nvPr/>
        </p:nvSpPr>
        <p:spPr bwMode="auto">
          <a:xfrm>
            <a:off x="6942907" y="1539240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55"/>
              <p:cNvSpPr txBox="1">
                <a:spLocks noChangeArrowheads="1"/>
              </p:cNvSpPr>
              <p:nvPr/>
            </p:nvSpPr>
            <p:spPr bwMode="auto">
              <a:xfrm>
                <a:off x="7082246" y="1580606"/>
                <a:ext cx="129540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 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246" y="1580606"/>
                <a:ext cx="1295400" cy="304800"/>
              </a:xfrm>
              <a:prstGeom prst="rect">
                <a:avLst/>
              </a:prstGeom>
              <a:blipFill>
                <a:blip r:embed="rId6"/>
                <a:stretch>
                  <a:fillRect t="-2000" b="-22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48"/>
          <p:cNvSpPr>
            <a:spLocks/>
          </p:cNvSpPr>
          <p:nvPr/>
        </p:nvSpPr>
        <p:spPr bwMode="auto">
          <a:xfrm>
            <a:off x="6947261" y="2083526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6921138" y="2142309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07429" y="3661954"/>
                <a:ext cx="1649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429" y="3661954"/>
                <a:ext cx="1649491" cy="276999"/>
              </a:xfrm>
              <a:prstGeom prst="rect">
                <a:avLst/>
              </a:prstGeom>
              <a:blipFill>
                <a:blip r:embed="rId7"/>
                <a:stretch>
                  <a:fillRect l="-2583" t="-4444" r="-110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03074" y="4145280"/>
                <a:ext cx="1810111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074" y="4145280"/>
                <a:ext cx="1810111" cy="288477"/>
              </a:xfrm>
              <a:prstGeom prst="rect">
                <a:avLst/>
              </a:prstGeom>
              <a:blipFill>
                <a:blip r:embed="rId8"/>
                <a:stretch>
                  <a:fillRect l="-2694" t="-8511" r="-2357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07428" y="4672148"/>
                <a:ext cx="8872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428" y="4672148"/>
                <a:ext cx="887294" cy="276999"/>
              </a:xfrm>
              <a:prstGeom prst="rect">
                <a:avLst/>
              </a:prstGeom>
              <a:blipFill>
                <a:blip r:embed="rId9"/>
                <a:stretch>
                  <a:fillRect l="-5479" r="-61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8"/>
          <p:cNvSpPr>
            <a:spLocks/>
          </p:cNvSpPr>
          <p:nvPr/>
        </p:nvSpPr>
        <p:spPr bwMode="auto">
          <a:xfrm>
            <a:off x="6929845" y="3799114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55"/>
              <p:cNvSpPr txBox="1">
                <a:spLocks noChangeArrowheads="1"/>
              </p:cNvSpPr>
              <p:nvPr/>
            </p:nvSpPr>
            <p:spPr bwMode="auto">
              <a:xfrm>
                <a:off x="7016932" y="3875314"/>
                <a:ext cx="129540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 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16932" y="3875314"/>
                <a:ext cx="1295400" cy="304800"/>
              </a:xfrm>
              <a:prstGeom prst="rect">
                <a:avLst/>
              </a:prstGeom>
              <a:blipFill>
                <a:blip r:embed="rId10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48"/>
          <p:cNvSpPr>
            <a:spLocks/>
          </p:cNvSpPr>
          <p:nvPr/>
        </p:nvSpPr>
        <p:spPr bwMode="auto">
          <a:xfrm>
            <a:off x="6934199" y="4343400"/>
            <a:ext cx="145869" cy="4572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6908076" y="4402183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728754" y="3161211"/>
            <a:ext cx="38927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55"/>
              <p:cNvSpPr txBox="1">
                <a:spLocks noChangeArrowheads="1"/>
              </p:cNvSpPr>
              <p:nvPr/>
            </p:nvSpPr>
            <p:spPr bwMode="auto">
              <a:xfrm>
                <a:off x="4511041" y="5151120"/>
                <a:ext cx="4484914" cy="1177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we get 160 as the answer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5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Using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implies that no time has passed, so therefore 160 must be the original amount of pesticide sprayed in the area</a:t>
                </a:r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 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1041" y="5151120"/>
                <a:ext cx="4484914" cy="1177245"/>
              </a:xfrm>
              <a:prstGeom prst="rect">
                <a:avLst/>
              </a:prstGeom>
              <a:blipFill>
                <a:blip r:embed="rId11"/>
                <a:stretch>
                  <a:fillRect t="-1036" b="-41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26524" y="5042263"/>
                <a:ext cx="8435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46.2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524" y="5042263"/>
                <a:ext cx="843500" cy="246221"/>
              </a:xfrm>
              <a:prstGeom prst="rect">
                <a:avLst/>
              </a:prstGeom>
              <a:blipFill>
                <a:blip r:embed="rId12"/>
                <a:stretch>
                  <a:fillRect l="-5036" r="-6475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1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1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1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1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78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4342039" cy="515737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to model situations such as population growth, where the rate of change depends on the current amount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density of a pesticide in a section of field,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can be modelled by the equation:</a:t>
                </a:r>
              </a:p>
              <a:p>
                <a:pPr marL="0" indent="0" algn="ctr">
                  <a:buNone/>
                </a:pPr>
                <a:endParaRPr lang="en-GB" sz="105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8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Interpret the significance of the sign of your answer to part c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e) Sketch the graph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against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4342039" cy="5157379"/>
              </a:xfrm>
              <a:blipFill>
                <a:blip r:embed="rId2"/>
                <a:stretch>
                  <a:fillRect l="-140" t="-709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33703" y="1402080"/>
                <a:ext cx="1649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=160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3" y="1402080"/>
                <a:ext cx="1649491" cy="276999"/>
              </a:xfrm>
              <a:prstGeom prst="rect">
                <a:avLst/>
              </a:prstGeom>
              <a:blipFill>
                <a:blip r:embed="rId7"/>
                <a:stretch>
                  <a:fillRect l="-2583" t="-4444" r="-110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90012" y="1859280"/>
                <a:ext cx="200375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−0.96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−0.006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012" y="1859280"/>
                <a:ext cx="2003754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 flipV="1">
            <a:off x="5779363" y="2367887"/>
            <a:ext cx="108477" cy="2954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607509" y="2642248"/>
            <a:ext cx="44210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sign is negative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means that the gradient function (in this case) is downward sloping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context, this means that the level of decay of the pesticide is decreasing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5" name="Straight Arrow Connector 2"/>
          <p:cNvCxnSpPr>
            <a:cxnSpLocks noChangeShapeType="1"/>
          </p:cNvCxnSpPr>
          <p:nvPr/>
        </p:nvCxnSpPr>
        <p:spPr bwMode="auto">
          <a:xfrm flipV="1">
            <a:off x="6090082" y="4332302"/>
            <a:ext cx="1" cy="1970843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2"/>
          <p:cNvCxnSpPr>
            <a:cxnSpLocks noChangeShapeType="1"/>
          </p:cNvCxnSpPr>
          <p:nvPr/>
        </p:nvCxnSpPr>
        <p:spPr bwMode="auto">
          <a:xfrm rot="5400000" flipV="1">
            <a:off x="6979329" y="5248182"/>
            <a:ext cx="1" cy="1970843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rc 39"/>
          <p:cNvSpPr/>
          <p:nvPr/>
        </p:nvSpPr>
        <p:spPr>
          <a:xfrm rot="10800000">
            <a:off x="6012888" y="1965177"/>
            <a:ext cx="4785064" cy="4208016"/>
          </a:xfrm>
          <a:prstGeom prst="arc">
            <a:avLst>
              <a:gd name="adj1" fmla="val 16936299"/>
              <a:gd name="adj2" fmla="val 2083327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626413" y="4479757"/>
            <a:ext cx="504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160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71887" y="4771494"/>
            <a:ext cx="21721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original graph is a negative exponential shape!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5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40" grpId="0" animBg="1"/>
      <p:bldP spid="41" grpId="0"/>
      <p:bldP spid="4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484</Words>
  <Application>Microsoft Office PowerPoint</Application>
  <PresentationFormat>On-screen Show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Exponentials and Logarithms</vt:lpstr>
      <vt:lpstr>Exponentials and Logarithms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175</cp:revision>
  <dcterms:created xsi:type="dcterms:W3CDTF">2017-08-14T15:35:38Z</dcterms:created>
  <dcterms:modified xsi:type="dcterms:W3CDTF">2021-01-07T22:33:43Z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