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E6E6E6"/>
    <a:srgbClr val="006600"/>
    <a:srgbClr val="FF6600"/>
    <a:srgbClr val="FFCC99"/>
    <a:srgbClr val="FF3300"/>
    <a:srgbClr val="CCCCFF"/>
    <a:srgbClr val="A50021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16EC5-2A2D-4CA7-90FE-87358D7F7491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15B34-C665-41B6-BD3B-377D6A2B9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88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14B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499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10195" y="1680755"/>
                <a:ext cx="156337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195" y="1680755"/>
                <a:ext cx="1563377" cy="307777"/>
              </a:xfrm>
              <a:prstGeom prst="rect">
                <a:avLst/>
              </a:prstGeom>
              <a:blipFill>
                <a:blip r:embed="rId2"/>
                <a:stretch>
                  <a:fillRect l="-9375" t="-18000" r="-1563" b="-4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1372" y="2137956"/>
                <a:ext cx="194284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2" y="2137956"/>
                <a:ext cx="1942840" cy="307777"/>
              </a:xfrm>
              <a:prstGeom prst="rect">
                <a:avLst/>
              </a:prstGeom>
              <a:blipFill>
                <a:blip r:embed="rId3"/>
                <a:stretch>
                  <a:fillRect l="-7547" t="-18000" r="-943" b="-4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988424" y="2869475"/>
                <a:ext cx="1671227" cy="3132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424" y="2869475"/>
                <a:ext cx="1671227" cy="313291"/>
              </a:xfrm>
              <a:prstGeom prst="rect">
                <a:avLst/>
              </a:prstGeom>
              <a:blipFill>
                <a:blip r:embed="rId4"/>
                <a:stretch>
                  <a:fillRect l="-8394" t="-15686" r="-2555" b="-431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09601" y="3326676"/>
                <a:ext cx="2191754" cy="3132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1" y="3326676"/>
                <a:ext cx="2191754" cy="313291"/>
              </a:xfrm>
              <a:prstGeom prst="rect">
                <a:avLst/>
              </a:prstGeom>
              <a:blipFill>
                <a:blip r:embed="rId5"/>
                <a:stretch>
                  <a:fillRect l="-6389" t="-15686" r="-1389" b="-431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786537" y="2483972"/>
            <a:ext cx="5042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You should learn these two results – in Year 13 you will see where they come from!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2717919" y="2100457"/>
            <a:ext cx="1026767" cy="45115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844193" y="2775371"/>
            <a:ext cx="1026767" cy="45115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085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3" grpId="0"/>
      <p:bldP spid="14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blipFill>
                <a:blip r:embed="rId2"/>
                <a:stretch>
                  <a:fillRect l="-8077" t="-12963" r="-769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blipFill>
                <a:blip r:embed="rId3"/>
                <a:stretch>
                  <a:fillRect l="-6502" t="-12963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blipFill>
                <a:blip r:embed="rId4"/>
                <a:stretch>
                  <a:fillRect l="-7554" t="-10909" r="-1799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blipFill>
                <a:blip r:embed="rId5"/>
                <a:stretch>
                  <a:fillRect l="-5769" t="-10909" r="-824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5"/>
              <p:cNvSpPr txBox="1">
                <a:spLocks noChangeArrowheads="1"/>
              </p:cNvSpPr>
              <p:nvPr/>
            </p:nvSpPr>
            <p:spPr bwMode="auto">
              <a:xfrm>
                <a:off x="267788" y="1604554"/>
                <a:ext cx="4051663" cy="41667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 typeface="Wingdings" pitchFamily="2" charset="2"/>
                  <a:buNone/>
                </a:pPr>
                <a:r>
                  <a:rPr lang="en-GB" altLang="en-US" sz="1600" b="1" baseline="0" dirty="0">
                    <a:latin typeface="Comic Sans MS" pitchFamily="66" charset="0"/>
                  </a:rPr>
                  <a:t>You need to be able to differentiate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1600" b="1" i="1" baseline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1" i="1" baseline="0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altLang="en-US" sz="1600" b="1" i="1" baseline="0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GB" altLang="en-US" sz="1600" b="1" baseline="0" dirty="0">
                    <a:latin typeface="Comic Sans MS" pitchFamily="66" charset="0"/>
                  </a:rPr>
                  <a:t> using the results above</a:t>
                </a:r>
              </a:p>
              <a:p>
                <a:pPr algn="ctr" eaLnBrk="1" hangingPunct="1">
                  <a:spcBef>
                    <a:spcPct val="50000"/>
                  </a:spcBef>
                  <a:buFont typeface="Wingdings" pitchFamily="2" charset="2"/>
                  <a:buNone/>
                </a:pPr>
                <a:endParaRPr lang="en-US" altLang="en-US" sz="1600" b="1" dirty="0">
                  <a:latin typeface="Comic Sans MS" pitchFamily="66" charset="0"/>
                </a:endParaRPr>
              </a:p>
              <a:p>
                <a:pPr algn="ctr" eaLnBrk="1" hangingPunct="1">
                  <a:spcBef>
                    <a:spcPct val="50000"/>
                  </a:spcBef>
                  <a:buFont typeface="Wingdings" pitchFamily="2" charset="2"/>
                  <a:buNone/>
                </a:pPr>
                <a:r>
                  <a:rPr lang="en-US" altLang="en-US" sz="1600" baseline="0" dirty="0">
                    <a:latin typeface="Comic Sans MS" pitchFamily="66" charset="0"/>
                  </a:rPr>
                  <a:t>Differentiate the following with</a:t>
                </a:r>
                <a:r>
                  <a:rPr lang="en-US" altLang="en-US" sz="1600" dirty="0">
                    <a:latin typeface="Comic Sans MS" pitchFamily="66" charset="0"/>
                  </a:rPr>
                  <a:t> respect to x:</a:t>
                </a:r>
              </a:p>
              <a:p>
                <a:pPr algn="ctr" eaLnBrk="1" hangingPunct="1">
                  <a:spcBef>
                    <a:spcPct val="50000"/>
                  </a:spcBef>
                  <a:buFont typeface="Wingdings" pitchFamily="2" charset="2"/>
                  <a:buNone/>
                </a:pPr>
                <a:endParaRPr lang="en-US" altLang="en-US" sz="1600" baseline="0" dirty="0">
                  <a:latin typeface="Comic Sans MS" pitchFamily="66" charset="0"/>
                </a:endParaRPr>
              </a:p>
              <a:p>
                <a:pPr algn="ctr" eaLnBrk="1" hangingPunct="1">
                  <a:spcBef>
                    <a:spcPct val="50000"/>
                  </a:spcBef>
                  <a:buFont typeface="Wingdings" pitchFamily="2" charset="2"/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altLang="en-US" sz="1600" baseline="0" dirty="0">
                  <a:latin typeface="Comic Sans MS" pitchFamily="66" charset="0"/>
                </a:endParaRPr>
              </a:p>
              <a:p>
                <a:pPr algn="ctr" eaLnBrk="1" hangingPunct="1">
                  <a:spcBef>
                    <a:spcPct val="50000"/>
                  </a:spcBef>
                  <a:buFont typeface="Wingdings" pitchFamily="2" charset="2"/>
                  <a:buNone/>
                </a:pPr>
                <a:r>
                  <a:rPr lang="en-US" altLang="en-US" sz="1600" baseline="0" dirty="0">
                    <a:latin typeface="Comic Sans MS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altLang="en-US" sz="1600" b="0" i="1" baseline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en-US" sz="1600" b="0" i="1" baseline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en-US" sz="1600" b="0" i="1" baseline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baseline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en-US" sz="1600" b="0" i="1" baseline="0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en-US" sz="1600" b="0" i="1" baseline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1600" b="0" i="1" baseline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en-US" sz="1600" b="0" i="1" baseline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altLang="en-US" sz="1600" b="0" i="1" baseline="0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altLang="en-US" sz="1600" baseline="0" dirty="0">
                  <a:latin typeface="Comic Sans MS" pitchFamily="66" charset="0"/>
                </a:endParaRPr>
              </a:p>
              <a:p>
                <a:pPr algn="ctr" eaLnBrk="1" hangingPunct="1">
                  <a:spcBef>
                    <a:spcPct val="50000"/>
                  </a:spcBef>
                  <a:buFont typeface="Wingdings" pitchFamily="2" charset="2"/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altLang="en-US" sz="1600" baseline="0" dirty="0">
                  <a:latin typeface="Comic Sans MS" pitchFamily="66" charset="0"/>
                </a:endParaRPr>
              </a:p>
              <a:p>
                <a:pPr algn="ctr" eaLnBrk="1" hangingPunct="1">
                  <a:spcBef>
                    <a:spcPct val="50000"/>
                  </a:spcBef>
                  <a:buFont typeface="Wingdings" pitchFamily="2" charset="2"/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algn="ctr" eaLnBrk="1" hangingPunct="1">
                  <a:spcBef>
                    <a:spcPct val="50000"/>
                  </a:spcBef>
                  <a:buFont typeface="Wingdings" pitchFamily="2" charset="2"/>
                  <a:buNone/>
                </a:pPr>
                <a:r>
                  <a:rPr lang="en-US" altLang="en-US" sz="1600" baseline="0" dirty="0">
                    <a:latin typeface="Comic Sans MS" pitchFamily="66" charset="0"/>
                  </a:rPr>
                  <a:t>You can do all of these using the pattern at the top right of the screen!</a:t>
                </a:r>
                <a:endParaRPr lang="en-GB" altLang="en-US" sz="1600" baseline="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7788" y="1604554"/>
                <a:ext cx="4051663" cy="4166718"/>
              </a:xfrm>
              <a:prstGeom prst="rect">
                <a:avLst/>
              </a:prstGeom>
              <a:blipFill>
                <a:blip r:embed="rId6"/>
                <a:stretch>
                  <a:fillRect l="-602" t="-292" r="-1805" b="-102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915987" y="1576252"/>
                <a:ext cx="8254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987" y="1576252"/>
                <a:ext cx="825482" cy="276999"/>
              </a:xfrm>
              <a:prstGeom prst="rect">
                <a:avLst/>
              </a:prstGeom>
              <a:blipFill>
                <a:blip r:embed="rId7"/>
                <a:stretch>
                  <a:fillRect l="-6618" t="-4444" r="-2206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772296" y="2007326"/>
                <a:ext cx="1086772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296" y="2007326"/>
                <a:ext cx="1086772" cy="5259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911633" y="3069773"/>
                <a:ext cx="947311" cy="4009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633" y="3069773"/>
                <a:ext cx="947311" cy="4009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76651" y="3683727"/>
                <a:ext cx="1458669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651" y="3683727"/>
                <a:ext cx="1458669" cy="52591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898570" y="4841967"/>
                <a:ext cx="9537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8570" y="4841967"/>
                <a:ext cx="953723" cy="276999"/>
              </a:xfrm>
              <a:prstGeom prst="rect">
                <a:avLst/>
              </a:prstGeom>
              <a:blipFill>
                <a:blip r:embed="rId11"/>
                <a:stretch>
                  <a:fillRect l="-5769" t="-4348" r="-1923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772296" y="5299167"/>
                <a:ext cx="1086772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296" y="5299167"/>
                <a:ext cx="1086772" cy="52591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10"/>
          <p:cNvSpPr>
            <a:spLocks/>
          </p:cNvSpPr>
          <p:nvPr/>
        </p:nvSpPr>
        <p:spPr bwMode="auto">
          <a:xfrm>
            <a:off x="5930537" y="1759131"/>
            <a:ext cx="165464" cy="5334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6437812" y="3394165"/>
            <a:ext cx="10863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Follow the pattern!!</a:t>
            </a:r>
          </a:p>
        </p:txBody>
      </p:sp>
      <p:sp>
        <p:nvSpPr>
          <p:cNvPr id="25" name="Arc 10"/>
          <p:cNvSpPr>
            <a:spLocks/>
          </p:cNvSpPr>
          <p:nvPr/>
        </p:nvSpPr>
        <p:spPr bwMode="auto">
          <a:xfrm>
            <a:off x="6283234" y="3400698"/>
            <a:ext cx="165464" cy="5334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Arc 10"/>
          <p:cNvSpPr>
            <a:spLocks/>
          </p:cNvSpPr>
          <p:nvPr/>
        </p:nvSpPr>
        <p:spPr bwMode="auto">
          <a:xfrm>
            <a:off x="6061165" y="5016137"/>
            <a:ext cx="165464" cy="533400"/>
          </a:xfrm>
          <a:custGeom>
            <a:avLst/>
            <a:gdLst>
              <a:gd name="T0" fmla="*/ 0 w 21600"/>
              <a:gd name="T1" fmla="*/ 0 h 43199"/>
              <a:gd name="T2" fmla="*/ 36435 w 21600"/>
              <a:gd name="T3" fmla="*/ 6586161 h 43199"/>
              <a:gd name="T4" fmla="*/ 0 w 21600"/>
              <a:gd name="T5" fmla="*/ 3293154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7"/>
                  <a:pt x="12040" y="43098"/>
                  <a:pt x="183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6050280" y="1700347"/>
            <a:ext cx="10863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Follow the pattern!</a:t>
            </a: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6202680" y="4996542"/>
            <a:ext cx="10863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Follow the pattern!!!</a:t>
            </a:r>
          </a:p>
        </p:txBody>
      </p:sp>
    </p:spTree>
    <p:extLst>
      <p:ext uri="{BB962C8B-B14F-4D97-AF65-F5344CB8AC3E}">
        <p14:creationId xmlns:p14="http://schemas.microsoft.com/office/powerpoint/2010/main" val="104851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18" grpId="0"/>
      <p:bldP spid="20" grpId="0"/>
      <p:bldP spid="21" grpId="0"/>
      <p:bldP spid="22" grpId="0"/>
      <p:bldP spid="23" grpId="0" animBg="1"/>
      <p:bldP spid="24" grpId="0"/>
      <p:bldP spid="25" grpId="0" animBg="1"/>
      <p:bldP spid="26" grpId="0" animBg="1"/>
      <p:bldP spid="27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33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0" y="1585913"/>
                <a:ext cx="4411663" cy="4525962"/>
              </a:xfrm>
            </p:spPr>
            <p:txBody>
              <a:bodyPr/>
              <a:lstStyle/>
              <a:p>
                <a:pPr algn="ctr" eaLnBrk="1" hangingPunct="1">
                  <a:buFontTx/>
                  <a:buNone/>
                </a:pPr>
                <a:r>
                  <a:rPr lang="en-GB" altLang="en-US" sz="2400" dirty="0">
                    <a:latin typeface="Comic Sans MS" pitchFamily="66" charset="0"/>
                  </a:rPr>
                  <a:t>	</a:t>
                </a:r>
                <a:r>
                  <a:rPr lang="en-GB" altLang="en-US" sz="2000" b="1" dirty="0">
                    <a:latin typeface="Comic Sans MS" pitchFamily="66" charset="0"/>
                  </a:rPr>
                  <a:t>You need to be able to sketch transformations of the graph </a:t>
                </a:r>
                <a14:m>
                  <m:oMath xmlns:m="http://schemas.openxmlformats.org/officeDocument/2006/math">
                    <m:r>
                      <a:rPr lang="en-GB" altLang="en-US" sz="2000" b="1" i="1" dirty="0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altLang="en-US" sz="2000" b="1" i="1" dirty="0" smtClean="0">
                        <a:latin typeface="Cambria Math" panose="02040503050406030204" pitchFamily="18" charset="0"/>
                      </a:rPr>
                      <m:t> = </m:t>
                    </m:r>
                    <m:sSup>
                      <m:sSupPr>
                        <m:ctrlPr>
                          <a:rPr lang="en-GB" altLang="en-US" sz="2000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000" b="1" i="1" dirty="0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altLang="en-US" sz="2000" b="1" i="1" dirty="0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altLang="en-US" sz="2000" b="1" baseline="30000" dirty="0">
                  <a:latin typeface="Comic Sans MS" pitchFamily="66" charset="0"/>
                </a:endParaRPr>
              </a:p>
              <a:p>
                <a:pPr eaLnBrk="1" hangingPunct="1">
                  <a:buFontTx/>
                  <a:buNone/>
                </a:pPr>
                <a:endParaRPr lang="en-GB" altLang="en-US" sz="2000" b="1" baseline="30000" dirty="0">
                  <a:latin typeface="Comic Sans MS" pitchFamily="66" charset="0"/>
                </a:endParaRPr>
              </a:p>
              <a:p>
                <a:pPr eaLnBrk="1" hangingPunct="1">
                  <a:buFontTx/>
                  <a:buNone/>
                </a:pPr>
                <a:endParaRPr lang="en-GB" altLang="en-US" sz="2000" b="1" dirty="0">
                  <a:latin typeface="Comic Sans MS" pitchFamily="66" charset="0"/>
                </a:endParaRPr>
              </a:p>
              <a:p>
                <a:pPr algn="ctr" eaLnBrk="1" hangingPunct="1">
                  <a:buFontTx/>
                  <a:buNone/>
                </a:pPr>
                <a:r>
                  <a:rPr lang="en-GB" altLang="en-US" sz="2000" b="1" dirty="0">
                    <a:solidFill>
                      <a:srgbClr val="FF0000"/>
                    </a:solidFill>
                    <a:latin typeface="Comic Sans MS" pitchFamily="66" charset="0"/>
                  </a:rPr>
                  <a:t>y = e</a:t>
                </a:r>
                <a:r>
                  <a:rPr lang="en-GB" altLang="en-US" sz="2000" b="1" baseline="30000" dirty="0">
                    <a:solidFill>
                      <a:srgbClr val="FF0000"/>
                    </a:solidFill>
                    <a:latin typeface="Comic Sans MS" pitchFamily="66" charset="0"/>
                  </a:rPr>
                  <a:t>x</a:t>
                </a:r>
              </a:p>
              <a:p>
                <a:pPr algn="ctr" eaLnBrk="1" hangingPunct="1">
                  <a:buFontTx/>
                  <a:buNone/>
                </a:pPr>
                <a:endParaRPr lang="en-GB" altLang="en-US" sz="2000" b="1" dirty="0">
                  <a:latin typeface="Comic Sans MS" pitchFamily="66" charset="0"/>
                </a:endParaRPr>
              </a:p>
              <a:p>
                <a:pPr algn="ctr" eaLnBrk="1" hangingPunct="1">
                  <a:buFontTx/>
                  <a:buNone/>
                </a:pPr>
                <a:r>
                  <a:rPr lang="en-GB" altLang="en-US" sz="2000" b="1" dirty="0">
                    <a:solidFill>
                      <a:srgbClr val="0000FF"/>
                    </a:solidFill>
                    <a:latin typeface="Comic Sans MS" pitchFamily="66" charset="0"/>
                  </a:rPr>
                  <a:t>y = 2e</a:t>
                </a:r>
                <a:r>
                  <a:rPr lang="en-GB" altLang="en-US" sz="2000" b="1" baseline="30000" dirty="0">
                    <a:solidFill>
                      <a:srgbClr val="0000FF"/>
                    </a:solidFill>
                    <a:latin typeface="Comic Sans MS" pitchFamily="66" charset="0"/>
                  </a:rPr>
                  <a:t>x</a:t>
                </a:r>
              </a:p>
            </p:txBody>
          </p:sp>
        </mc:Choice>
        <mc:Fallback xmlns="">
          <p:sp>
            <p:nvSpPr>
              <p:cNvPr id="143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0" y="1585913"/>
                <a:ext cx="4411663" cy="4525962"/>
              </a:xfrm>
              <a:blipFill>
                <a:blip r:embed="rId2"/>
                <a:stretch>
                  <a:fillRect t="-538" r="-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341" name="Straight Arrow Connector 2"/>
          <p:cNvCxnSpPr>
            <a:cxnSpLocks noChangeShapeType="1"/>
          </p:cNvCxnSpPr>
          <p:nvPr/>
        </p:nvCxnSpPr>
        <p:spPr bwMode="auto">
          <a:xfrm flipV="1">
            <a:off x="6769100" y="1609725"/>
            <a:ext cx="0" cy="3194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Straight Arrow Connector 12"/>
          <p:cNvCxnSpPr>
            <a:cxnSpLocks noChangeShapeType="1"/>
          </p:cNvCxnSpPr>
          <p:nvPr/>
        </p:nvCxnSpPr>
        <p:spPr bwMode="auto">
          <a:xfrm rot="5400000" flipV="1">
            <a:off x="6769100" y="1609725"/>
            <a:ext cx="0" cy="3194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Freeform 16"/>
          <p:cNvSpPr/>
          <p:nvPr/>
        </p:nvSpPr>
        <p:spPr bwMode="auto">
          <a:xfrm>
            <a:off x="5186363" y="1746250"/>
            <a:ext cx="3179762" cy="1420813"/>
          </a:xfrm>
          <a:custGeom>
            <a:avLst/>
            <a:gdLst>
              <a:gd name="connsiteX0" fmla="*/ 0 w 2361063"/>
              <a:gd name="connsiteY0" fmla="*/ 996287 h 996474"/>
              <a:gd name="connsiteX1" fmla="*/ 1569493 w 2361063"/>
              <a:gd name="connsiteY1" fmla="*/ 832513 h 996474"/>
              <a:gd name="connsiteX2" fmla="*/ 2361063 w 2361063"/>
              <a:gd name="connsiteY2" fmla="*/ 0 h 9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61063" h="996474">
                <a:moveTo>
                  <a:pt x="0" y="996287"/>
                </a:moveTo>
                <a:cubicBezTo>
                  <a:pt x="587991" y="997424"/>
                  <a:pt x="1175983" y="998561"/>
                  <a:pt x="1569493" y="832513"/>
                </a:cubicBezTo>
                <a:cubicBezTo>
                  <a:pt x="1963004" y="666465"/>
                  <a:pt x="2162033" y="333232"/>
                  <a:pt x="2361063" y="0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GB">
              <a:ln>
                <a:solidFill>
                  <a:srgbClr val="FF0000"/>
                </a:solidFill>
              </a:ln>
              <a:latin typeface="Comic Sans MS" pitchFamily="66" charset="0"/>
            </a:endParaRPr>
          </a:p>
        </p:txBody>
      </p:sp>
      <p:sp>
        <p:nvSpPr>
          <p:cNvPr id="14344" name="TextBox 17"/>
          <p:cNvSpPr txBox="1">
            <a:spLocks noChangeArrowheads="1"/>
          </p:cNvSpPr>
          <p:nvPr/>
        </p:nvSpPr>
        <p:spPr bwMode="auto">
          <a:xfrm>
            <a:off x="8170863" y="1377950"/>
            <a:ext cx="879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 dirty="0">
                <a:solidFill>
                  <a:srgbClr val="FF0000"/>
                </a:solidFill>
                <a:latin typeface="Comic Sans MS" pitchFamily="66" charset="0"/>
              </a:rPr>
              <a:t>y = e</a:t>
            </a:r>
            <a:r>
              <a:rPr lang="en-GB" altLang="en-US" sz="1800" baseline="300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14345" name="TextBox 18"/>
          <p:cNvSpPr txBox="1">
            <a:spLocks noChangeArrowheads="1"/>
          </p:cNvSpPr>
          <p:nvPr/>
        </p:nvSpPr>
        <p:spPr bwMode="auto">
          <a:xfrm>
            <a:off x="6169025" y="3168650"/>
            <a:ext cx="7096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solidFill>
                  <a:srgbClr val="FF0000"/>
                </a:solidFill>
                <a:latin typeface="Comic Sans MS" pitchFamily="66" charset="0"/>
              </a:rPr>
              <a:t>(0,1)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3263900" y="3249613"/>
            <a:ext cx="71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>
                <a:latin typeface="Comic Sans MS" pitchFamily="66" charset="0"/>
              </a:rPr>
              <a:t>f(x)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253605" y="4094026"/>
            <a:ext cx="8715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 dirty="0">
                <a:latin typeface="Comic Sans MS" pitchFamily="66" charset="0"/>
              </a:rPr>
              <a:t>2f(x)</a:t>
            </a:r>
          </a:p>
        </p:txBody>
      </p:sp>
      <p:sp>
        <p:nvSpPr>
          <p:cNvPr id="2" name="Freeform 16"/>
          <p:cNvSpPr>
            <a:spLocks/>
          </p:cNvSpPr>
          <p:nvPr/>
        </p:nvSpPr>
        <p:spPr bwMode="auto">
          <a:xfrm>
            <a:off x="5197475" y="323850"/>
            <a:ext cx="3179763" cy="2770188"/>
          </a:xfrm>
          <a:custGeom>
            <a:avLst/>
            <a:gdLst>
              <a:gd name="T0" fmla="*/ 0 w 2361063"/>
              <a:gd name="T1" fmla="*/ 1419289 h 996474"/>
              <a:gd name="T2" fmla="*/ 2113825 w 2361063"/>
              <a:gd name="T3" fmla="*/ 1185980 h 996474"/>
              <a:gd name="T4" fmla="*/ 3179928 w 2361063"/>
              <a:gd name="T5" fmla="*/ 0 h 9964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61063" h="996474">
                <a:moveTo>
                  <a:pt x="0" y="996287"/>
                </a:moveTo>
                <a:cubicBezTo>
                  <a:pt x="587991" y="997424"/>
                  <a:pt x="1175983" y="998561"/>
                  <a:pt x="1569493" y="832513"/>
                </a:cubicBezTo>
                <a:cubicBezTo>
                  <a:pt x="1963004" y="666465"/>
                  <a:pt x="2162033" y="333232"/>
                  <a:pt x="2361063" y="0"/>
                </a:cubicBezTo>
              </a:path>
            </a:pathLst>
          </a:cu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4351" name="TextBox 17"/>
          <p:cNvSpPr txBox="1">
            <a:spLocks noChangeArrowheads="1"/>
          </p:cNvSpPr>
          <p:nvPr/>
        </p:nvSpPr>
        <p:spPr bwMode="auto">
          <a:xfrm>
            <a:off x="7056438" y="1306513"/>
            <a:ext cx="977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 dirty="0">
                <a:solidFill>
                  <a:srgbClr val="0000FF"/>
                </a:solidFill>
                <a:latin typeface="Comic Sans MS" pitchFamily="66" charset="0"/>
              </a:rPr>
              <a:t>y = 2e</a:t>
            </a:r>
            <a:r>
              <a:rPr lang="en-GB" altLang="en-US" sz="1800" baseline="30000" dirty="0">
                <a:solidFill>
                  <a:srgbClr val="0000FF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14352" name="TextBox 18"/>
          <p:cNvSpPr txBox="1">
            <a:spLocks noChangeArrowheads="1"/>
          </p:cNvSpPr>
          <p:nvPr/>
        </p:nvSpPr>
        <p:spPr bwMode="auto">
          <a:xfrm>
            <a:off x="6151563" y="2562225"/>
            <a:ext cx="7096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solidFill>
                  <a:srgbClr val="0000FF"/>
                </a:solidFill>
                <a:latin typeface="Comic Sans MS" pitchFamily="66" charset="0"/>
              </a:rPr>
              <a:t>(0,2)</a:t>
            </a:r>
          </a:p>
        </p:txBody>
      </p:sp>
      <p:sp useBgFill="1">
        <p:nvSpPr>
          <p:cNvPr id="14350" name="Rectangle 17"/>
          <p:cNvSpPr>
            <a:spLocks noChangeArrowheads="1"/>
          </p:cNvSpPr>
          <p:nvPr/>
        </p:nvSpPr>
        <p:spPr bwMode="auto">
          <a:xfrm>
            <a:off x="7681913" y="266700"/>
            <a:ext cx="1238250" cy="10826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omic Sans MS" pitchFamily="66" charset="0"/>
            </a:endParaRP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1011238" y="5022850"/>
            <a:ext cx="2489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>
                <a:latin typeface="Comic Sans MS" pitchFamily="66" charset="0"/>
              </a:rPr>
              <a:t>(For the same set of inputs (x), the outputs (y) double) </a:t>
            </a: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blipFill>
                <a:blip r:embed="rId3"/>
                <a:stretch>
                  <a:fillRect l="-8077" t="-12963" r="-769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blipFill>
                <a:blip r:embed="rId4"/>
                <a:stretch>
                  <a:fillRect l="-6502" t="-12963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blipFill>
                <a:blip r:embed="rId5"/>
                <a:stretch>
                  <a:fillRect l="-7554" t="-10909" r="-1799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blipFill>
                <a:blip r:embed="rId6"/>
                <a:stretch>
                  <a:fillRect l="-5769" t="-10909" r="-824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315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  <p:bldP spid="14345" grpId="0"/>
      <p:bldP spid="14348" grpId="0"/>
      <p:bldP spid="14349" grpId="0"/>
      <p:bldP spid="14351" grpId="0"/>
      <p:bldP spid="14352" grpId="0"/>
      <p:bldP spid="143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4" name="Straight Arrow Connector 2"/>
          <p:cNvCxnSpPr>
            <a:cxnSpLocks noChangeShapeType="1"/>
          </p:cNvCxnSpPr>
          <p:nvPr/>
        </p:nvCxnSpPr>
        <p:spPr bwMode="auto">
          <a:xfrm flipV="1">
            <a:off x="6769100" y="1609725"/>
            <a:ext cx="0" cy="3194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65" name="Straight Arrow Connector 12"/>
          <p:cNvCxnSpPr>
            <a:cxnSpLocks noChangeShapeType="1"/>
          </p:cNvCxnSpPr>
          <p:nvPr/>
        </p:nvCxnSpPr>
        <p:spPr bwMode="auto">
          <a:xfrm rot="5400000" flipV="1">
            <a:off x="6769100" y="1609725"/>
            <a:ext cx="0" cy="3194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Freeform 16"/>
          <p:cNvSpPr/>
          <p:nvPr/>
        </p:nvSpPr>
        <p:spPr bwMode="auto">
          <a:xfrm>
            <a:off x="5186363" y="1746250"/>
            <a:ext cx="3179762" cy="1420813"/>
          </a:xfrm>
          <a:custGeom>
            <a:avLst/>
            <a:gdLst>
              <a:gd name="connsiteX0" fmla="*/ 0 w 2361063"/>
              <a:gd name="connsiteY0" fmla="*/ 996287 h 996474"/>
              <a:gd name="connsiteX1" fmla="*/ 1569493 w 2361063"/>
              <a:gd name="connsiteY1" fmla="*/ 832513 h 996474"/>
              <a:gd name="connsiteX2" fmla="*/ 2361063 w 2361063"/>
              <a:gd name="connsiteY2" fmla="*/ 0 h 9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61063" h="996474">
                <a:moveTo>
                  <a:pt x="0" y="996287"/>
                </a:moveTo>
                <a:cubicBezTo>
                  <a:pt x="587991" y="997424"/>
                  <a:pt x="1175983" y="998561"/>
                  <a:pt x="1569493" y="832513"/>
                </a:cubicBezTo>
                <a:cubicBezTo>
                  <a:pt x="1963004" y="666465"/>
                  <a:pt x="2162033" y="333232"/>
                  <a:pt x="2361063" y="0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GB">
              <a:ln>
                <a:solidFill>
                  <a:srgbClr val="FF0000"/>
                </a:solidFill>
              </a:ln>
              <a:latin typeface="Comic Sans MS" pitchFamily="66" charset="0"/>
            </a:endParaRPr>
          </a:p>
        </p:txBody>
      </p:sp>
      <p:sp>
        <p:nvSpPr>
          <p:cNvPr id="15367" name="TextBox 17"/>
          <p:cNvSpPr txBox="1">
            <a:spLocks noChangeArrowheads="1"/>
          </p:cNvSpPr>
          <p:nvPr/>
        </p:nvSpPr>
        <p:spPr bwMode="auto">
          <a:xfrm>
            <a:off x="8170863" y="1377950"/>
            <a:ext cx="879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 dirty="0">
                <a:solidFill>
                  <a:srgbClr val="FF0000"/>
                </a:solidFill>
                <a:latin typeface="Comic Sans MS" pitchFamily="66" charset="0"/>
              </a:rPr>
              <a:t>y = e</a:t>
            </a:r>
            <a:r>
              <a:rPr lang="en-GB" altLang="en-US" sz="1800" baseline="300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15368" name="TextBox 18"/>
          <p:cNvSpPr txBox="1">
            <a:spLocks noChangeArrowheads="1"/>
          </p:cNvSpPr>
          <p:nvPr/>
        </p:nvSpPr>
        <p:spPr bwMode="auto">
          <a:xfrm>
            <a:off x="6169025" y="3168650"/>
            <a:ext cx="7096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solidFill>
                  <a:srgbClr val="FF0000"/>
                </a:solidFill>
                <a:latin typeface="Comic Sans MS" pitchFamily="66" charset="0"/>
              </a:rPr>
              <a:t>(0,1)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141980" y="2944813"/>
            <a:ext cx="71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>
                <a:latin typeface="Comic Sans MS" pitchFamily="66" charset="0"/>
              </a:rPr>
              <a:t>f(x)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096849" y="3789225"/>
            <a:ext cx="111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 dirty="0">
                <a:latin typeface="Comic Sans MS" pitchFamily="66" charset="0"/>
              </a:rPr>
              <a:t>f(x) + 2</a:t>
            </a:r>
          </a:p>
        </p:txBody>
      </p:sp>
      <p:sp>
        <p:nvSpPr>
          <p:cNvPr id="16396" name="TextBox 17"/>
          <p:cNvSpPr txBox="1">
            <a:spLocks noChangeArrowheads="1"/>
          </p:cNvSpPr>
          <p:nvPr/>
        </p:nvSpPr>
        <p:spPr bwMode="auto">
          <a:xfrm>
            <a:off x="6808788" y="1452563"/>
            <a:ext cx="1209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 dirty="0">
                <a:solidFill>
                  <a:srgbClr val="0000FF"/>
                </a:solidFill>
                <a:latin typeface="Comic Sans MS" pitchFamily="66" charset="0"/>
              </a:rPr>
              <a:t>y = e</a:t>
            </a:r>
            <a:r>
              <a:rPr lang="en-GB" altLang="en-US" sz="1800" baseline="30000" dirty="0">
                <a:solidFill>
                  <a:srgbClr val="0000FF"/>
                </a:solidFill>
                <a:latin typeface="Comic Sans MS" pitchFamily="66" charset="0"/>
              </a:rPr>
              <a:t>x</a:t>
            </a:r>
            <a:r>
              <a:rPr lang="en-GB" altLang="en-US" sz="1800" baseline="0" dirty="0">
                <a:solidFill>
                  <a:srgbClr val="0000FF"/>
                </a:solidFill>
                <a:latin typeface="Comic Sans MS" pitchFamily="66" charset="0"/>
              </a:rPr>
              <a:t> + 2</a:t>
            </a:r>
            <a:endParaRPr lang="en-GB" altLang="en-US" sz="18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6397" name="TextBox 18"/>
          <p:cNvSpPr txBox="1">
            <a:spLocks noChangeArrowheads="1"/>
          </p:cNvSpPr>
          <p:nvPr/>
        </p:nvSpPr>
        <p:spPr bwMode="auto">
          <a:xfrm>
            <a:off x="6151563" y="2330450"/>
            <a:ext cx="7096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solidFill>
                  <a:srgbClr val="0000FF"/>
                </a:solidFill>
                <a:latin typeface="Comic Sans MS" pitchFamily="66" charset="0"/>
              </a:rPr>
              <a:t>(0,3)</a:t>
            </a:r>
          </a:p>
        </p:txBody>
      </p:sp>
      <p:sp useBgFill="1">
        <p:nvSpPr>
          <p:cNvPr id="15373" name="Rectangle 14"/>
          <p:cNvSpPr>
            <a:spLocks noChangeArrowheads="1"/>
          </p:cNvSpPr>
          <p:nvPr/>
        </p:nvSpPr>
        <p:spPr bwMode="auto">
          <a:xfrm>
            <a:off x="7681913" y="266700"/>
            <a:ext cx="1238250" cy="10826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omic Sans MS" pitchFamily="66" charset="0"/>
            </a:endParaRP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1011238" y="5022850"/>
            <a:ext cx="2489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>
                <a:latin typeface="Comic Sans MS" pitchFamily="66" charset="0"/>
              </a:rPr>
              <a:t>(For the same set of inputs (x), the outputs (y) increase by 2) </a:t>
            </a:r>
          </a:p>
        </p:txBody>
      </p:sp>
      <p:sp>
        <p:nvSpPr>
          <p:cNvPr id="2" name="Freeform 16"/>
          <p:cNvSpPr>
            <a:spLocks/>
          </p:cNvSpPr>
          <p:nvPr/>
        </p:nvSpPr>
        <p:spPr bwMode="auto">
          <a:xfrm>
            <a:off x="5062538" y="1360488"/>
            <a:ext cx="3179762" cy="1420812"/>
          </a:xfrm>
          <a:custGeom>
            <a:avLst/>
            <a:gdLst>
              <a:gd name="T0" fmla="*/ 0 w 2361063"/>
              <a:gd name="T1" fmla="*/ 1419289 h 996474"/>
              <a:gd name="T2" fmla="*/ 2113825 w 2361063"/>
              <a:gd name="T3" fmla="*/ 1185980 h 996474"/>
              <a:gd name="T4" fmla="*/ 3179928 w 2361063"/>
              <a:gd name="T5" fmla="*/ 0 h 9964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61063" h="996474">
                <a:moveTo>
                  <a:pt x="0" y="996287"/>
                </a:moveTo>
                <a:cubicBezTo>
                  <a:pt x="587991" y="997424"/>
                  <a:pt x="1175983" y="998561"/>
                  <a:pt x="1569493" y="832513"/>
                </a:cubicBezTo>
                <a:cubicBezTo>
                  <a:pt x="1963004" y="666465"/>
                  <a:pt x="2162033" y="333232"/>
                  <a:pt x="2361063" y="0"/>
                </a:cubicBezTo>
              </a:path>
            </a:pathLst>
          </a:cu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3"/>
              <p:cNvSpPr txBox="1">
                <a:spLocks noChangeArrowheads="1"/>
              </p:cNvSpPr>
              <p:nvPr/>
            </p:nvSpPr>
            <p:spPr>
              <a:xfrm>
                <a:off x="0" y="1585913"/>
                <a:ext cx="4411663" cy="4525962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400" dirty="0">
                    <a:latin typeface="Comic Sans MS" pitchFamily="66" charset="0"/>
                  </a:rPr>
                  <a:t>	</a:t>
                </a:r>
                <a:r>
                  <a:rPr lang="en-GB" altLang="en-US" sz="2000" b="1" dirty="0">
                    <a:latin typeface="Comic Sans MS" pitchFamily="66" charset="0"/>
                  </a:rPr>
                  <a:t>You need to be able to sketch transformations of the graph </a:t>
                </a:r>
                <a14:m>
                  <m:oMath xmlns:m="http://schemas.openxmlformats.org/officeDocument/2006/math">
                    <m:r>
                      <a:rPr lang="en-GB" altLang="en-US" sz="2000" b="1" i="1" dirty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altLang="en-US" sz="2000" b="1" i="1" dirty="0">
                        <a:latin typeface="Cambria Math" panose="02040503050406030204" pitchFamily="18" charset="0"/>
                      </a:rPr>
                      <m:t> = </m:t>
                    </m:r>
                    <m:sSup>
                      <m:sSupPr>
                        <m:ctrlPr>
                          <a:rPr lang="en-GB" altLang="en-US" sz="20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000" b="1" i="1" dirty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altLang="en-US" sz="2000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altLang="en-US" sz="2000" b="1" baseline="30000" dirty="0">
                  <a:latin typeface="Comic Sans MS" pitchFamily="66" charset="0"/>
                </a:endParaRPr>
              </a:p>
              <a:p>
                <a:pPr>
                  <a:buFontTx/>
                  <a:buNone/>
                </a:pPr>
                <a:endParaRPr lang="en-GB" altLang="en-US" sz="2000" b="1" dirty="0">
                  <a:latin typeface="Comic Sans MS" pitchFamily="66" charset="0"/>
                </a:endParaRPr>
              </a:p>
              <a:p>
                <a:pPr algn="ctr">
                  <a:buFontTx/>
                  <a:buNone/>
                </a:pPr>
                <a:r>
                  <a:rPr lang="en-GB" altLang="en-US" sz="2000" b="1" dirty="0">
                    <a:solidFill>
                      <a:srgbClr val="FF0000"/>
                    </a:solidFill>
                    <a:latin typeface="Comic Sans MS" pitchFamily="66" charset="0"/>
                  </a:rPr>
                  <a:t>y = e</a:t>
                </a:r>
                <a:r>
                  <a:rPr lang="en-GB" altLang="en-US" sz="2000" b="1" baseline="30000" dirty="0">
                    <a:solidFill>
                      <a:srgbClr val="FF0000"/>
                    </a:solidFill>
                    <a:latin typeface="Comic Sans MS" pitchFamily="66" charset="0"/>
                  </a:rPr>
                  <a:t>x</a:t>
                </a:r>
              </a:p>
              <a:p>
                <a:pPr algn="ctr">
                  <a:buFontTx/>
                  <a:buNone/>
                </a:pPr>
                <a:endParaRPr lang="en-GB" altLang="en-US" sz="2000" b="1" dirty="0">
                  <a:latin typeface="Comic Sans MS" pitchFamily="66" charset="0"/>
                </a:endParaRPr>
              </a:p>
              <a:p>
                <a:pPr algn="ctr">
                  <a:buFontTx/>
                  <a:buNone/>
                </a:pPr>
                <a:r>
                  <a:rPr lang="en-GB" altLang="en-US" sz="2000" b="1" dirty="0">
                    <a:solidFill>
                      <a:srgbClr val="0000FF"/>
                    </a:solidFill>
                    <a:latin typeface="Comic Sans MS" pitchFamily="66" charset="0"/>
                  </a:rPr>
                  <a:t>y = e</a:t>
                </a:r>
                <a:r>
                  <a:rPr lang="en-GB" altLang="en-US" sz="2000" b="1" baseline="30000" dirty="0">
                    <a:solidFill>
                      <a:srgbClr val="0000FF"/>
                    </a:solidFill>
                    <a:latin typeface="Comic Sans MS" pitchFamily="66" charset="0"/>
                  </a:rPr>
                  <a:t>x</a:t>
                </a:r>
                <a:r>
                  <a:rPr lang="en-GB" altLang="en-US" sz="2000" b="1" dirty="0">
                    <a:solidFill>
                      <a:srgbClr val="0000FF"/>
                    </a:solidFill>
                    <a:latin typeface="Comic Sans MS" pitchFamily="66" charset="0"/>
                  </a:rPr>
                  <a:t> + 2</a:t>
                </a:r>
                <a:endParaRPr lang="en-GB" altLang="en-US" sz="2000" b="1" baseline="300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85913"/>
                <a:ext cx="4411663" cy="4525962"/>
              </a:xfrm>
              <a:prstGeom prst="rect">
                <a:avLst/>
              </a:prstGeom>
              <a:blipFill>
                <a:blip r:embed="rId2"/>
                <a:stretch>
                  <a:fillRect t="-538" r="-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blipFill>
                <a:blip r:embed="rId3"/>
                <a:stretch>
                  <a:fillRect l="-8077" t="-12963" r="-769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blipFill>
                <a:blip r:embed="rId4"/>
                <a:stretch>
                  <a:fillRect l="-6502" t="-12963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blipFill>
                <a:blip r:embed="rId5"/>
                <a:stretch>
                  <a:fillRect l="-7554" t="-10909" r="-1799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blipFill>
                <a:blip r:embed="rId6"/>
                <a:stretch>
                  <a:fillRect l="-5769" t="-10909" r="-824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 txBox="1">
            <a:spLocks/>
          </p:cNvSpPr>
          <p:nvPr/>
        </p:nvSpPr>
        <p:spPr>
          <a:xfrm>
            <a:off x="628651" y="328714"/>
            <a:ext cx="7886700" cy="9941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86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0"/>
      <p:bldP spid="16396" grpId="0"/>
      <p:bldP spid="16397" grpId="0"/>
      <p:bldP spid="1640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388" name="Straight Arrow Connector 2"/>
          <p:cNvCxnSpPr>
            <a:cxnSpLocks noChangeShapeType="1"/>
          </p:cNvCxnSpPr>
          <p:nvPr/>
        </p:nvCxnSpPr>
        <p:spPr bwMode="auto">
          <a:xfrm flipV="1">
            <a:off x="6769100" y="1609725"/>
            <a:ext cx="0" cy="3194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89" name="Straight Arrow Connector 12"/>
          <p:cNvCxnSpPr>
            <a:cxnSpLocks noChangeShapeType="1"/>
          </p:cNvCxnSpPr>
          <p:nvPr/>
        </p:nvCxnSpPr>
        <p:spPr bwMode="auto">
          <a:xfrm rot="5400000" flipV="1">
            <a:off x="6769100" y="1609725"/>
            <a:ext cx="0" cy="3194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Freeform 16"/>
          <p:cNvSpPr/>
          <p:nvPr/>
        </p:nvSpPr>
        <p:spPr bwMode="auto">
          <a:xfrm>
            <a:off x="5186363" y="1746250"/>
            <a:ext cx="3179762" cy="1420813"/>
          </a:xfrm>
          <a:custGeom>
            <a:avLst/>
            <a:gdLst>
              <a:gd name="connsiteX0" fmla="*/ 0 w 2361063"/>
              <a:gd name="connsiteY0" fmla="*/ 996287 h 996474"/>
              <a:gd name="connsiteX1" fmla="*/ 1569493 w 2361063"/>
              <a:gd name="connsiteY1" fmla="*/ 832513 h 996474"/>
              <a:gd name="connsiteX2" fmla="*/ 2361063 w 2361063"/>
              <a:gd name="connsiteY2" fmla="*/ 0 h 9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61063" h="996474">
                <a:moveTo>
                  <a:pt x="0" y="996287"/>
                </a:moveTo>
                <a:cubicBezTo>
                  <a:pt x="587991" y="997424"/>
                  <a:pt x="1175983" y="998561"/>
                  <a:pt x="1569493" y="832513"/>
                </a:cubicBezTo>
                <a:cubicBezTo>
                  <a:pt x="1963004" y="666465"/>
                  <a:pt x="2162033" y="333232"/>
                  <a:pt x="2361063" y="0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GB">
              <a:ln>
                <a:solidFill>
                  <a:srgbClr val="FF0000"/>
                </a:solidFill>
              </a:ln>
              <a:latin typeface="Comic Sans MS" pitchFamily="66" charset="0"/>
            </a:endParaRPr>
          </a:p>
        </p:txBody>
      </p:sp>
      <p:sp>
        <p:nvSpPr>
          <p:cNvPr id="16391" name="TextBox 17"/>
          <p:cNvSpPr txBox="1">
            <a:spLocks noChangeArrowheads="1"/>
          </p:cNvSpPr>
          <p:nvPr/>
        </p:nvSpPr>
        <p:spPr bwMode="auto">
          <a:xfrm>
            <a:off x="8170863" y="1377950"/>
            <a:ext cx="879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 dirty="0">
                <a:solidFill>
                  <a:srgbClr val="FF0000"/>
                </a:solidFill>
                <a:latin typeface="Comic Sans MS" pitchFamily="66" charset="0"/>
              </a:rPr>
              <a:t>y = e</a:t>
            </a:r>
            <a:r>
              <a:rPr lang="en-GB" altLang="en-US" sz="1800" baseline="300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16392" name="TextBox 18"/>
          <p:cNvSpPr txBox="1">
            <a:spLocks noChangeArrowheads="1"/>
          </p:cNvSpPr>
          <p:nvPr/>
        </p:nvSpPr>
        <p:spPr bwMode="auto">
          <a:xfrm>
            <a:off x="6126163" y="2762250"/>
            <a:ext cx="7096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solidFill>
                  <a:srgbClr val="FF0000"/>
                </a:solidFill>
                <a:latin typeface="Comic Sans MS" pitchFamily="66" charset="0"/>
              </a:rPr>
              <a:t>(0,1)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3107145" y="2953522"/>
            <a:ext cx="71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>
                <a:latin typeface="Comic Sans MS" pitchFamily="66" charset="0"/>
              </a:rPr>
              <a:t>f(x)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3018472" y="3815352"/>
            <a:ext cx="111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 dirty="0">
                <a:latin typeface="Comic Sans MS" pitchFamily="66" charset="0"/>
              </a:rPr>
              <a:t>-f(x)</a:t>
            </a:r>
          </a:p>
        </p:txBody>
      </p:sp>
      <p:sp>
        <p:nvSpPr>
          <p:cNvPr id="18443" name="TextBox 17"/>
          <p:cNvSpPr txBox="1">
            <a:spLocks noChangeArrowheads="1"/>
          </p:cNvSpPr>
          <p:nvPr/>
        </p:nvSpPr>
        <p:spPr bwMode="auto">
          <a:xfrm>
            <a:off x="7934325" y="3949700"/>
            <a:ext cx="1209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 dirty="0">
                <a:solidFill>
                  <a:srgbClr val="0000FF"/>
                </a:solidFill>
                <a:latin typeface="Comic Sans MS" pitchFamily="66" charset="0"/>
              </a:rPr>
              <a:t>y = -e</a:t>
            </a:r>
            <a:r>
              <a:rPr lang="en-GB" altLang="en-US" sz="1800" baseline="30000" dirty="0">
                <a:solidFill>
                  <a:srgbClr val="0000FF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18444" name="TextBox 18"/>
          <p:cNvSpPr txBox="1">
            <a:spLocks noChangeArrowheads="1"/>
          </p:cNvSpPr>
          <p:nvPr/>
        </p:nvSpPr>
        <p:spPr bwMode="auto">
          <a:xfrm>
            <a:off x="6137275" y="3316288"/>
            <a:ext cx="7096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solidFill>
                  <a:srgbClr val="0000FF"/>
                </a:solidFill>
                <a:latin typeface="Comic Sans MS" pitchFamily="66" charset="0"/>
              </a:rPr>
              <a:t>(0,-1)</a:t>
            </a:r>
          </a:p>
        </p:txBody>
      </p:sp>
      <p:sp useBgFill="1">
        <p:nvSpPr>
          <p:cNvPr id="16397" name="Rectangle 13"/>
          <p:cNvSpPr>
            <a:spLocks noChangeArrowheads="1"/>
          </p:cNvSpPr>
          <p:nvPr/>
        </p:nvSpPr>
        <p:spPr bwMode="auto">
          <a:xfrm>
            <a:off x="7681913" y="266700"/>
            <a:ext cx="1238250" cy="10826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omic Sans MS" pitchFamily="66" charset="0"/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1011238" y="5022850"/>
            <a:ext cx="2489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>
                <a:latin typeface="Comic Sans MS" pitchFamily="66" charset="0"/>
              </a:rPr>
              <a:t>(For the same set of inputs (x), the outputs (y) ‘swap signs’</a:t>
            </a:r>
          </a:p>
        </p:txBody>
      </p:sp>
      <p:sp>
        <p:nvSpPr>
          <p:cNvPr id="2" name="Freeform 16"/>
          <p:cNvSpPr>
            <a:spLocks/>
          </p:cNvSpPr>
          <p:nvPr/>
        </p:nvSpPr>
        <p:spPr bwMode="auto">
          <a:xfrm flipV="1">
            <a:off x="5192713" y="3219450"/>
            <a:ext cx="3179762" cy="1420813"/>
          </a:xfrm>
          <a:custGeom>
            <a:avLst/>
            <a:gdLst>
              <a:gd name="T0" fmla="*/ 0 w 2361063"/>
              <a:gd name="T1" fmla="*/ 1419289 h 996474"/>
              <a:gd name="T2" fmla="*/ 2113825 w 2361063"/>
              <a:gd name="T3" fmla="*/ 1185980 h 996474"/>
              <a:gd name="T4" fmla="*/ 3179928 w 2361063"/>
              <a:gd name="T5" fmla="*/ 0 h 9964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61063" h="996474">
                <a:moveTo>
                  <a:pt x="0" y="996287"/>
                </a:moveTo>
                <a:cubicBezTo>
                  <a:pt x="587991" y="997424"/>
                  <a:pt x="1175983" y="998561"/>
                  <a:pt x="1569493" y="832513"/>
                </a:cubicBezTo>
                <a:cubicBezTo>
                  <a:pt x="1963004" y="666465"/>
                  <a:pt x="2162033" y="333232"/>
                  <a:pt x="2361063" y="0"/>
                </a:cubicBezTo>
              </a:path>
            </a:pathLst>
          </a:cu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3"/>
              <p:cNvSpPr txBox="1">
                <a:spLocks noChangeArrowheads="1"/>
              </p:cNvSpPr>
              <p:nvPr/>
            </p:nvSpPr>
            <p:spPr>
              <a:xfrm>
                <a:off x="0" y="1585913"/>
                <a:ext cx="4411663" cy="4525962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400" dirty="0">
                    <a:latin typeface="Comic Sans MS" pitchFamily="66" charset="0"/>
                  </a:rPr>
                  <a:t>	</a:t>
                </a:r>
                <a:r>
                  <a:rPr lang="en-GB" altLang="en-US" sz="2000" b="1" dirty="0">
                    <a:latin typeface="Comic Sans MS" pitchFamily="66" charset="0"/>
                  </a:rPr>
                  <a:t>You need to be able to sketch transformations of the graph </a:t>
                </a:r>
                <a14:m>
                  <m:oMath xmlns:m="http://schemas.openxmlformats.org/officeDocument/2006/math">
                    <m:r>
                      <a:rPr lang="en-GB" altLang="en-US" sz="2000" b="1" i="1" dirty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altLang="en-US" sz="2000" b="1" i="1" dirty="0">
                        <a:latin typeface="Cambria Math" panose="02040503050406030204" pitchFamily="18" charset="0"/>
                      </a:rPr>
                      <m:t> = </m:t>
                    </m:r>
                    <m:sSup>
                      <m:sSupPr>
                        <m:ctrlPr>
                          <a:rPr lang="en-GB" altLang="en-US" sz="20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000" b="1" i="1" dirty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altLang="en-US" sz="2000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altLang="en-US" sz="2000" b="1" baseline="30000" dirty="0">
                  <a:latin typeface="Comic Sans MS" pitchFamily="66" charset="0"/>
                </a:endParaRPr>
              </a:p>
              <a:p>
                <a:pPr>
                  <a:buFontTx/>
                  <a:buNone/>
                </a:pPr>
                <a:endParaRPr lang="en-GB" altLang="en-US" sz="2000" b="1" dirty="0">
                  <a:latin typeface="Comic Sans MS" pitchFamily="66" charset="0"/>
                </a:endParaRPr>
              </a:p>
              <a:p>
                <a:pPr algn="ctr">
                  <a:buFontTx/>
                  <a:buNone/>
                </a:pPr>
                <a:r>
                  <a:rPr lang="en-GB" altLang="en-US" sz="2000" b="1" dirty="0">
                    <a:solidFill>
                      <a:srgbClr val="FF0000"/>
                    </a:solidFill>
                    <a:latin typeface="Comic Sans MS" pitchFamily="66" charset="0"/>
                  </a:rPr>
                  <a:t>y = e</a:t>
                </a:r>
                <a:r>
                  <a:rPr lang="en-GB" altLang="en-US" sz="2000" b="1" baseline="30000" dirty="0">
                    <a:solidFill>
                      <a:srgbClr val="FF0000"/>
                    </a:solidFill>
                    <a:latin typeface="Comic Sans MS" pitchFamily="66" charset="0"/>
                  </a:rPr>
                  <a:t>x</a:t>
                </a:r>
              </a:p>
              <a:p>
                <a:pPr algn="ctr">
                  <a:buFontTx/>
                  <a:buNone/>
                </a:pPr>
                <a:endParaRPr lang="en-GB" altLang="en-US" sz="2000" b="1" dirty="0">
                  <a:latin typeface="Comic Sans MS" pitchFamily="66" charset="0"/>
                </a:endParaRPr>
              </a:p>
              <a:p>
                <a:pPr algn="ctr">
                  <a:buFontTx/>
                  <a:buNone/>
                </a:pPr>
                <a:r>
                  <a:rPr lang="en-GB" altLang="en-US" sz="2000" b="1" dirty="0">
                    <a:solidFill>
                      <a:srgbClr val="0000FF"/>
                    </a:solidFill>
                    <a:latin typeface="Comic Sans MS" pitchFamily="66" charset="0"/>
                  </a:rPr>
                  <a:t>y = -e</a:t>
                </a:r>
                <a:r>
                  <a:rPr lang="en-GB" altLang="en-US" sz="2000" b="1" baseline="30000" dirty="0">
                    <a:solidFill>
                      <a:srgbClr val="0000FF"/>
                    </a:solidFill>
                    <a:latin typeface="Comic Sans MS" pitchFamily="66" charset="0"/>
                  </a:rPr>
                  <a:t>x</a:t>
                </a:r>
              </a:p>
            </p:txBody>
          </p:sp>
        </mc:Choice>
        <mc:Fallback xmlns="">
          <p:sp>
            <p:nvSpPr>
              <p:cNvPr id="1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85913"/>
                <a:ext cx="4411663" cy="4525962"/>
              </a:xfrm>
              <a:prstGeom prst="rect">
                <a:avLst/>
              </a:prstGeom>
              <a:blipFill>
                <a:blip r:embed="rId2"/>
                <a:stretch>
                  <a:fillRect t="-538" r="-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blipFill>
                <a:blip r:embed="rId3"/>
                <a:stretch>
                  <a:fillRect l="-8077" t="-12963" r="-769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blipFill>
                <a:blip r:embed="rId4"/>
                <a:stretch>
                  <a:fillRect l="-6502" t="-12963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blipFill>
                <a:blip r:embed="rId5"/>
                <a:stretch>
                  <a:fillRect l="-7554" t="-10909" r="-1799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blipFill>
                <a:blip r:embed="rId6"/>
                <a:stretch>
                  <a:fillRect l="-5769" t="-10909" r="-824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 txBox="1">
            <a:spLocks/>
          </p:cNvSpPr>
          <p:nvPr/>
        </p:nvSpPr>
        <p:spPr>
          <a:xfrm>
            <a:off x="628651" y="328714"/>
            <a:ext cx="7886700" cy="9941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87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/>
      <p:bldP spid="18443" grpId="0"/>
      <p:bldP spid="18444" grpId="0"/>
      <p:bldP spid="184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412" name="Straight Arrow Connector 2"/>
          <p:cNvCxnSpPr>
            <a:cxnSpLocks noChangeShapeType="1"/>
          </p:cNvCxnSpPr>
          <p:nvPr/>
        </p:nvCxnSpPr>
        <p:spPr bwMode="auto">
          <a:xfrm flipV="1">
            <a:off x="6769100" y="1609725"/>
            <a:ext cx="0" cy="3194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13" name="Straight Arrow Connector 12"/>
          <p:cNvCxnSpPr>
            <a:cxnSpLocks noChangeShapeType="1"/>
          </p:cNvCxnSpPr>
          <p:nvPr/>
        </p:nvCxnSpPr>
        <p:spPr bwMode="auto">
          <a:xfrm rot="5400000" flipV="1">
            <a:off x="6769100" y="1609725"/>
            <a:ext cx="0" cy="3194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Freeform 16"/>
          <p:cNvSpPr/>
          <p:nvPr/>
        </p:nvSpPr>
        <p:spPr bwMode="auto">
          <a:xfrm>
            <a:off x="5186363" y="1746250"/>
            <a:ext cx="3179762" cy="1420813"/>
          </a:xfrm>
          <a:custGeom>
            <a:avLst/>
            <a:gdLst>
              <a:gd name="connsiteX0" fmla="*/ 0 w 2361063"/>
              <a:gd name="connsiteY0" fmla="*/ 996287 h 996474"/>
              <a:gd name="connsiteX1" fmla="*/ 1569493 w 2361063"/>
              <a:gd name="connsiteY1" fmla="*/ 832513 h 996474"/>
              <a:gd name="connsiteX2" fmla="*/ 2361063 w 2361063"/>
              <a:gd name="connsiteY2" fmla="*/ 0 h 9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61063" h="996474">
                <a:moveTo>
                  <a:pt x="0" y="996287"/>
                </a:moveTo>
                <a:cubicBezTo>
                  <a:pt x="587991" y="997424"/>
                  <a:pt x="1175983" y="998561"/>
                  <a:pt x="1569493" y="832513"/>
                </a:cubicBezTo>
                <a:cubicBezTo>
                  <a:pt x="1963004" y="666465"/>
                  <a:pt x="2162033" y="333232"/>
                  <a:pt x="2361063" y="0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GB">
              <a:ln>
                <a:solidFill>
                  <a:srgbClr val="FF0000"/>
                </a:solidFill>
              </a:ln>
              <a:latin typeface="Comic Sans MS" pitchFamily="66" charset="0"/>
            </a:endParaRPr>
          </a:p>
        </p:txBody>
      </p:sp>
      <p:sp>
        <p:nvSpPr>
          <p:cNvPr id="17415" name="TextBox 17"/>
          <p:cNvSpPr txBox="1">
            <a:spLocks noChangeArrowheads="1"/>
          </p:cNvSpPr>
          <p:nvPr/>
        </p:nvSpPr>
        <p:spPr bwMode="auto">
          <a:xfrm>
            <a:off x="8170863" y="1377950"/>
            <a:ext cx="879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 dirty="0">
                <a:solidFill>
                  <a:srgbClr val="FF0000"/>
                </a:solidFill>
                <a:latin typeface="Comic Sans MS" pitchFamily="66" charset="0"/>
              </a:rPr>
              <a:t>y = e</a:t>
            </a:r>
            <a:r>
              <a:rPr lang="en-GB" altLang="en-US" sz="1800" baseline="300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17416" name="TextBox 18"/>
          <p:cNvSpPr txBox="1">
            <a:spLocks noChangeArrowheads="1"/>
          </p:cNvSpPr>
          <p:nvPr/>
        </p:nvSpPr>
        <p:spPr bwMode="auto">
          <a:xfrm>
            <a:off x="6126163" y="2762250"/>
            <a:ext cx="7096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solidFill>
                  <a:srgbClr val="FF0000"/>
                </a:solidFill>
                <a:latin typeface="Comic Sans MS" pitchFamily="66" charset="0"/>
              </a:rPr>
              <a:t>(0,1)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089728" y="2918687"/>
            <a:ext cx="71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>
                <a:latin typeface="Comic Sans MS" pitchFamily="66" charset="0"/>
              </a:rPr>
              <a:t>f(x)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018473" y="3797934"/>
            <a:ext cx="111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 dirty="0">
                <a:latin typeface="Comic Sans MS" pitchFamily="66" charset="0"/>
              </a:rPr>
              <a:t>f(2x)</a:t>
            </a:r>
          </a:p>
        </p:txBody>
      </p:sp>
      <p:sp>
        <p:nvSpPr>
          <p:cNvPr id="19467" name="TextBox 17"/>
          <p:cNvSpPr txBox="1">
            <a:spLocks noChangeArrowheads="1"/>
          </p:cNvSpPr>
          <p:nvPr/>
        </p:nvSpPr>
        <p:spPr bwMode="auto">
          <a:xfrm>
            <a:off x="7005638" y="1393825"/>
            <a:ext cx="1209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 dirty="0">
                <a:solidFill>
                  <a:srgbClr val="0000FF"/>
                </a:solidFill>
                <a:latin typeface="Comic Sans MS" pitchFamily="66" charset="0"/>
              </a:rPr>
              <a:t>y = e</a:t>
            </a:r>
            <a:r>
              <a:rPr lang="en-GB" altLang="en-US" sz="1800" baseline="30000" dirty="0">
                <a:solidFill>
                  <a:srgbClr val="0000FF"/>
                </a:solidFill>
                <a:latin typeface="Comic Sans MS" pitchFamily="66" charset="0"/>
              </a:rPr>
              <a:t>2x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1011238" y="5022850"/>
            <a:ext cx="2489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>
                <a:latin typeface="Comic Sans MS" pitchFamily="66" charset="0"/>
              </a:rPr>
              <a:t>(The same set of outputs (y) for half the inputs (x))</a:t>
            </a:r>
          </a:p>
        </p:txBody>
      </p:sp>
      <p:grpSp>
        <p:nvGrpSpPr>
          <p:cNvPr id="19476" name="Group 20"/>
          <p:cNvGrpSpPr>
            <a:grpSpLocks/>
          </p:cNvGrpSpPr>
          <p:nvPr/>
        </p:nvGrpSpPr>
        <p:grpSpPr bwMode="auto">
          <a:xfrm>
            <a:off x="5180013" y="1722438"/>
            <a:ext cx="2408237" cy="1439862"/>
            <a:chOff x="3273" y="1077"/>
            <a:chExt cx="1517" cy="907"/>
          </a:xfrm>
        </p:grpSpPr>
        <p:sp>
          <p:nvSpPr>
            <p:cNvPr id="2" name="Freeform 16"/>
            <p:cNvSpPr>
              <a:spLocks/>
            </p:cNvSpPr>
            <p:nvPr/>
          </p:nvSpPr>
          <p:spPr bwMode="auto">
            <a:xfrm>
              <a:off x="3857" y="1077"/>
              <a:ext cx="933" cy="895"/>
            </a:xfrm>
            <a:custGeom>
              <a:avLst/>
              <a:gdLst>
                <a:gd name="T0" fmla="*/ 0 w 2361063"/>
                <a:gd name="T1" fmla="*/ 1419289 h 996474"/>
                <a:gd name="T2" fmla="*/ 2113825 w 2361063"/>
                <a:gd name="T3" fmla="*/ 1185980 h 996474"/>
                <a:gd name="T4" fmla="*/ 3179928 w 2361063"/>
                <a:gd name="T5" fmla="*/ 0 h 9964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61063" h="996474">
                  <a:moveTo>
                    <a:pt x="0" y="996287"/>
                  </a:moveTo>
                  <a:cubicBezTo>
                    <a:pt x="587991" y="997424"/>
                    <a:pt x="1175983" y="998561"/>
                    <a:pt x="1569493" y="832513"/>
                  </a:cubicBezTo>
                  <a:cubicBezTo>
                    <a:pt x="1963004" y="666465"/>
                    <a:pt x="2162033" y="333232"/>
                    <a:pt x="2361063" y="0"/>
                  </a:cubicBezTo>
                </a:path>
              </a:pathLst>
            </a:cu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425" name="Line 19"/>
            <p:cNvSpPr>
              <a:spLocks noChangeShapeType="1"/>
            </p:cNvSpPr>
            <p:nvPr/>
          </p:nvSpPr>
          <p:spPr bwMode="auto">
            <a:xfrm flipH="1">
              <a:off x="3273" y="1975"/>
              <a:ext cx="585" cy="9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3"/>
              <p:cNvSpPr txBox="1">
                <a:spLocks noChangeArrowheads="1"/>
              </p:cNvSpPr>
              <p:nvPr/>
            </p:nvSpPr>
            <p:spPr>
              <a:xfrm>
                <a:off x="0" y="1585913"/>
                <a:ext cx="4411663" cy="4525962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400" dirty="0">
                    <a:latin typeface="Comic Sans MS" pitchFamily="66" charset="0"/>
                  </a:rPr>
                  <a:t>	</a:t>
                </a:r>
                <a:r>
                  <a:rPr lang="en-GB" altLang="en-US" sz="2000" b="1" dirty="0">
                    <a:latin typeface="Comic Sans MS" pitchFamily="66" charset="0"/>
                  </a:rPr>
                  <a:t>You need to be able to sketch transformations of the graph </a:t>
                </a:r>
                <a14:m>
                  <m:oMath xmlns:m="http://schemas.openxmlformats.org/officeDocument/2006/math">
                    <m:r>
                      <a:rPr lang="en-GB" altLang="en-US" sz="2000" b="1" i="1" dirty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altLang="en-US" sz="2000" b="1" i="1" dirty="0">
                        <a:latin typeface="Cambria Math" panose="02040503050406030204" pitchFamily="18" charset="0"/>
                      </a:rPr>
                      <m:t> = </m:t>
                    </m:r>
                    <m:sSup>
                      <m:sSupPr>
                        <m:ctrlPr>
                          <a:rPr lang="en-GB" altLang="en-US" sz="20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000" b="1" i="1" dirty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altLang="en-US" sz="2000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altLang="en-US" sz="2000" b="1" baseline="30000" dirty="0">
                  <a:latin typeface="Comic Sans MS" pitchFamily="66" charset="0"/>
                </a:endParaRPr>
              </a:p>
              <a:p>
                <a:pPr>
                  <a:buFontTx/>
                  <a:buNone/>
                </a:pPr>
                <a:endParaRPr lang="en-GB" altLang="en-US" sz="2000" b="1" dirty="0">
                  <a:latin typeface="Comic Sans MS" pitchFamily="66" charset="0"/>
                </a:endParaRPr>
              </a:p>
              <a:p>
                <a:pPr algn="ctr">
                  <a:buFontTx/>
                  <a:buNone/>
                </a:pPr>
                <a:r>
                  <a:rPr lang="en-GB" altLang="en-US" sz="2000" b="1" dirty="0">
                    <a:solidFill>
                      <a:srgbClr val="FF0000"/>
                    </a:solidFill>
                    <a:latin typeface="Comic Sans MS" pitchFamily="66" charset="0"/>
                  </a:rPr>
                  <a:t>y = e</a:t>
                </a:r>
                <a:r>
                  <a:rPr lang="en-GB" altLang="en-US" sz="2000" b="1" baseline="30000" dirty="0">
                    <a:solidFill>
                      <a:srgbClr val="FF0000"/>
                    </a:solidFill>
                    <a:latin typeface="Comic Sans MS" pitchFamily="66" charset="0"/>
                  </a:rPr>
                  <a:t>x</a:t>
                </a:r>
              </a:p>
              <a:p>
                <a:pPr algn="ctr">
                  <a:buFontTx/>
                  <a:buNone/>
                </a:pPr>
                <a:endParaRPr lang="en-GB" altLang="en-US" sz="2000" b="1" dirty="0">
                  <a:latin typeface="Comic Sans MS" pitchFamily="66" charset="0"/>
                </a:endParaRPr>
              </a:p>
              <a:p>
                <a:pPr algn="ctr">
                  <a:buFontTx/>
                  <a:buNone/>
                </a:pPr>
                <a:r>
                  <a:rPr lang="en-GB" altLang="en-US" sz="2000" b="1" dirty="0">
                    <a:solidFill>
                      <a:srgbClr val="0000FF"/>
                    </a:solidFill>
                    <a:latin typeface="Comic Sans MS" pitchFamily="66" charset="0"/>
                  </a:rPr>
                  <a:t>y = e</a:t>
                </a:r>
                <a:r>
                  <a:rPr lang="en-GB" altLang="en-US" sz="2000" b="1" baseline="30000" dirty="0">
                    <a:solidFill>
                      <a:srgbClr val="0000FF"/>
                    </a:solidFill>
                    <a:latin typeface="Comic Sans MS" pitchFamily="66" charset="0"/>
                  </a:rPr>
                  <a:t>2x</a:t>
                </a:r>
              </a:p>
            </p:txBody>
          </p:sp>
        </mc:Choice>
        <mc:Fallback xmlns="">
          <p:sp>
            <p:nvSpPr>
              <p:cNvPr id="1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85913"/>
                <a:ext cx="4411663" cy="4525962"/>
              </a:xfrm>
              <a:prstGeom prst="rect">
                <a:avLst/>
              </a:prstGeom>
              <a:blipFill>
                <a:blip r:embed="rId2"/>
                <a:stretch>
                  <a:fillRect t="-538" r="-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blipFill>
                <a:blip r:embed="rId3"/>
                <a:stretch>
                  <a:fillRect l="-8077" t="-12963" r="-769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blipFill>
                <a:blip r:embed="rId4"/>
                <a:stretch>
                  <a:fillRect l="-6502" t="-12963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blipFill>
                <a:blip r:embed="rId5"/>
                <a:stretch>
                  <a:fillRect l="-7554" t="-10909" r="-1799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blipFill>
                <a:blip r:embed="rId6"/>
                <a:stretch>
                  <a:fillRect l="-5769" t="-10909" r="-824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 txBox="1">
            <a:spLocks/>
          </p:cNvSpPr>
          <p:nvPr/>
        </p:nvSpPr>
        <p:spPr>
          <a:xfrm>
            <a:off x="628651" y="328714"/>
            <a:ext cx="7886700" cy="9941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30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6" grpId="0"/>
      <p:bldP spid="19467" grpId="0"/>
      <p:bldP spid="1947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436" name="Straight Arrow Connector 2"/>
          <p:cNvCxnSpPr>
            <a:cxnSpLocks noChangeShapeType="1"/>
          </p:cNvCxnSpPr>
          <p:nvPr/>
        </p:nvCxnSpPr>
        <p:spPr bwMode="auto">
          <a:xfrm flipV="1">
            <a:off x="6769100" y="1609725"/>
            <a:ext cx="0" cy="3194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37" name="Straight Arrow Connector 12"/>
          <p:cNvCxnSpPr>
            <a:cxnSpLocks noChangeShapeType="1"/>
          </p:cNvCxnSpPr>
          <p:nvPr/>
        </p:nvCxnSpPr>
        <p:spPr bwMode="auto">
          <a:xfrm rot="5400000" flipV="1">
            <a:off x="6769100" y="1609725"/>
            <a:ext cx="0" cy="3194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Freeform 16"/>
          <p:cNvSpPr/>
          <p:nvPr/>
        </p:nvSpPr>
        <p:spPr bwMode="auto">
          <a:xfrm>
            <a:off x="5186363" y="1746250"/>
            <a:ext cx="3179762" cy="1420813"/>
          </a:xfrm>
          <a:custGeom>
            <a:avLst/>
            <a:gdLst>
              <a:gd name="connsiteX0" fmla="*/ 0 w 2361063"/>
              <a:gd name="connsiteY0" fmla="*/ 996287 h 996474"/>
              <a:gd name="connsiteX1" fmla="*/ 1569493 w 2361063"/>
              <a:gd name="connsiteY1" fmla="*/ 832513 h 996474"/>
              <a:gd name="connsiteX2" fmla="*/ 2361063 w 2361063"/>
              <a:gd name="connsiteY2" fmla="*/ 0 h 9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61063" h="996474">
                <a:moveTo>
                  <a:pt x="0" y="996287"/>
                </a:moveTo>
                <a:cubicBezTo>
                  <a:pt x="587991" y="997424"/>
                  <a:pt x="1175983" y="998561"/>
                  <a:pt x="1569493" y="832513"/>
                </a:cubicBezTo>
                <a:cubicBezTo>
                  <a:pt x="1963004" y="666465"/>
                  <a:pt x="2162033" y="333232"/>
                  <a:pt x="2361063" y="0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GB">
              <a:ln>
                <a:solidFill>
                  <a:srgbClr val="FF0000"/>
                </a:solidFill>
              </a:ln>
              <a:latin typeface="Comic Sans MS" pitchFamily="66" charset="0"/>
            </a:endParaRPr>
          </a:p>
        </p:txBody>
      </p:sp>
      <p:sp>
        <p:nvSpPr>
          <p:cNvPr id="18439" name="TextBox 17"/>
          <p:cNvSpPr txBox="1">
            <a:spLocks noChangeArrowheads="1"/>
          </p:cNvSpPr>
          <p:nvPr/>
        </p:nvSpPr>
        <p:spPr bwMode="auto">
          <a:xfrm>
            <a:off x="8170863" y="1377950"/>
            <a:ext cx="879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 dirty="0">
                <a:solidFill>
                  <a:srgbClr val="FF0000"/>
                </a:solidFill>
                <a:latin typeface="Comic Sans MS" pitchFamily="66" charset="0"/>
              </a:rPr>
              <a:t>y = e</a:t>
            </a:r>
            <a:r>
              <a:rPr lang="en-GB" altLang="en-US" sz="1800" baseline="300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18440" name="TextBox 18"/>
          <p:cNvSpPr txBox="1">
            <a:spLocks noChangeArrowheads="1"/>
          </p:cNvSpPr>
          <p:nvPr/>
        </p:nvSpPr>
        <p:spPr bwMode="auto">
          <a:xfrm>
            <a:off x="6081713" y="2732088"/>
            <a:ext cx="7096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solidFill>
                  <a:srgbClr val="FF0000"/>
                </a:solidFill>
                <a:latin typeface="Comic Sans MS" pitchFamily="66" charset="0"/>
              </a:rPr>
              <a:t>(0,1)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098437" y="2953521"/>
            <a:ext cx="71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>
                <a:latin typeface="Comic Sans MS" pitchFamily="66" charset="0"/>
              </a:rPr>
              <a:t>f(x)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3044598" y="3789226"/>
            <a:ext cx="111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>
                <a:latin typeface="Comic Sans MS" pitchFamily="66" charset="0"/>
              </a:rPr>
              <a:t>f(x + 1)</a:t>
            </a:r>
          </a:p>
        </p:txBody>
      </p:sp>
      <p:sp>
        <p:nvSpPr>
          <p:cNvPr id="20491" name="TextBox 17"/>
          <p:cNvSpPr txBox="1">
            <a:spLocks noChangeArrowheads="1"/>
          </p:cNvSpPr>
          <p:nvPr/>
        </p:nvSpPr>
        <p:spPr bwMode="auto">
          <a:xfrm>
            <a:off x="7005638" y="1393825"/>
            <a:ext cx="1209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 dirty="0">
                <a:solidFill>
                  <a:srgbClr val="0000FF"/>
                </a:solidFill>
                <a:latin typeface="Comic Sans MS" pitchFamily="66" charset="0"/>
              </a:rPr>
              <a:t>y = e</a:t>
            </a:r>
            <a:r>
              <a:rPr lang="en-GB" altLang="en-US" sz="1800" baseline="30000" dirty="0">
                <a:solidFill>
                  <a:srgbClr val="0000FF"/>
                </a:solidFill>
                <a:latin typeface="Comic Sans MS" pitchFamily="66" charset="0"/>
              </a:rPr>
              <a:t>x + 1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1011238" y="5022850"/>
            <a:ext cx="2489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>
                <a:latin typeface="Comic Sans MS" pitchFamily="66" charset="0"/>
              </a:rPr>
              <a:t>(The same set of outputs (y) for inputs (x) one less than before…)</a:t>
            </a:r>
          </a:p>
        </p:txBody>
      </p:sp>
      <p:sp>
        <p:nvSpPr>
          <p:cNvPr id="2" name="Freeform 16"/>
          <p:cNvSpPr>
            <a:spLocks/>
          </p:cNvSpPr>
          <p:nvPr/>
        </p:nvSpPr>
        <p:spPr bwMode="auto">
          <a:xfrm>
            <a:off x="4802188" y="1738313"/>
            <a:ext cx="3179762" cy="1420812"/>
          </a:xfrm>
          <a:custGeom>
            <a:avLst/>
            <a:gdLst>
              <a:gd name="T0" fmla="*/ 0 w 2361063"/>
              <a:gd name="T1" fmla="*/ 1419289 h 996474"/>
              <a:gd name="T2" fmla="*/ 2113825 w 2361063"/>
              <a:gd name="T3" fmla="*/ 1185980 h 996474"/>
              <a:gd name="T4" fmla="*/ 3179928 w 2361063"/>
              <a:gd name="T5" fmla="*/ 0 h 9964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61063" h="996474">
                <a:moveTo>
                  <a:pt x="0" y="996287"/>
                </a:moveTo>
                <a:cubicBezTo>
                  <a:pt x="587991" y="997424"/>
                  <a:pt x="1175983" y="998561"/>
                  <a:pt x="1569493" y="832513"/>
                </a:cubicBezTo>
                <a:cubicBezTo>
                  <a:pt x="1963004" y="666465"/>
                  <a:pt x="2162033" y="333232"/>
                  <a:pt x="2361063" y="0"/>
                </a:cubicBezTo>
              </a:path>
            </a:pathLst>
          </a:cu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0498" name="TextBox 18"/>
          <p:cNvSpPr txBox="1">
            <a:spLocks noChangeArrowheads="1"/>
          </p:cNvSpPr>
          <p:nvPr/>
        </p:nvSpPr>
        <p:spPr bwMode="auto">
          <a:xfrm>
            <a:off x="6654800" y="2420938"/>
            <a:ext cx="7096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aseline="0">
                <a:solidFill>
                  <a:srgbClr val="0000FF"/>
                </a:solidFill>
                <a:latin typeface="Comic Sans MS" pitchFamily="66" charset="0"/>
              </a:rPr>
              <a:t>(0,e)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4586288" y="5124450"/>
            <a:ext cx="4311650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We can work out the y-intercept by substituting in x = 0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baseline="0">
                <a:latin typeface="Comic Sans MS" pitchFamily="66" charset="0"/>
                <a:sym typeface="Wingdings" pitchFamily="2" charset="2"/>
              </a:rPr>
              <a:t> This gives us e</a:t>
            </a:r>
            <a:r>
              <a:rPr lang="en-GB" altLang="en-US" sz="1600">
                <a:latin typeface="Comic Sans MS" pitchFamily="66" charset="0"/>
                <a:sym typeface="Wingdings" pitchFamily="2" charset="2"/>
              </a:rPr>
              <a:t>1</a:t>
            </a:r>
            <a:r>
              <a:rPr lang="en-GB" altLang="en-US" sz="1600" baseline="0">
                <a:latin typeface="Comic Sans MS" pitchFamily="66" charset="0"/>
                <a:sym typeface="Wingdings" pitchFamily="2" charset="2"/>
              </a:rPr>
              <a:t> = e</a:t>
            </a:r>
            <a:endParaRPr lang="en-GB" altLang="en-US" sz="1600" baseline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3"/>
              <p:cNvSpPr txBox="1">
                <a:spLocks noChangeArrowheads="1"/>
              </p:cNvSpPr>
              <p:nvPr/>
            </p:nvSpPr>
            <p:spPr>
              <a:xfrm>
                <a:off x="0" y="1585913"/>
                <a:ext cx="4411663" cy="4525962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400" dirty="0">
                    <a:latin typeface="Comic Sans MS" pitchFamily="66" charset="0"/>
                  </a:rPr>
                  <a:t>	</a:t>
                </a:r>
                <a:r>
                  <a:rPr lang="en-GB" altLang="en-US" sz="2000" b="1" dirty="0">
                    <a:latin typeface="Comic Sans MS" pitchFamily="66" charset="0"/>
                  </a:rPr>
                  <a:t>You need to be able to sketch transformations of the graph </a:t>
                </a:r>
                <a14:m>
                  <m:oMath xmlns:m="http://schemas.openxmlformats.org/officeDocument/2006/math">
                    <m:r>
                      <a:rPr lang="en-GB" altLang="en-US" sz="2000" b="1" i="1" dirty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altLang="en-US" sz="2000" b="1" i="1" dirty="0">
                        <a:latin typeface="Cambria Math" panose="02040503050406030204" pitchFamily="18" charset="0"/>
                      </a:rPr>
                      <m:t> = </m:t>
                    </m:r>
                    <m:sSup>
                      <m:sSupPr>
                        <m:ctrlPr>
                          <a:rPr lang="en-GB" altLang="en-US" sz="20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000" b="1" i="1" dirty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altLang="en-US" sz="2000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altLang="en-US" sz="2000" b="1" baseline="30000" dirty="0">
                  <a:latin typeface="Comic Sans MS" pitchFamily="66" charset="0"/>
                </a:endParaRPr>
              </a:p>
              <a:p>
                <a:pPr>
                  <a:buFontTx/>
                  <a:buNone/>
                </a:pPr>
                <a:endParaRPr lang="en-GB" altLang="en-US" sz="2000" b="1" dirty="0">
                  <a:latin typeface="Comic Sans MS" pitchFamily="66" charset="0"/>
                </a:endParaRPr>
              </a:p>
              <a:p>
                <a:pPr algn="ctr">
                  <a:buFontTx/>
                  <a:buNone/>
                </a:pPr>
                <a:r>
                  <a:rPr lang="en-GB" altLang="en-US" sz="2000" b="1" dirty="0">
                    <a:solidFill>
                      <a:srgbClr val="FF0000"/>
                    </a:solidFill>
                    <a:latin typeface="Comic Sans MS" pitchFamily="66" charset="0"/>
                  </a:rPr>
                  <a:t>y = e</a:t>
                </a:r>
                <a:r>
                  <a:rPr lang="en-GB" altLang="en-US" sz="2000" b="1" baseline="30000" dirty="0">
                    <a:solidFill>
                      <a:srgbClr val="FF0000"/>
                    </a:solidFill>
                    <a:latin typeface="Comic Sans MS" pitchFamily="66" charset="0"/>
                  </a:rPr>
                  <a:t>x</a:t>
                </a:r>
              </a:p>
              <a:p>
                <a:pPr algn="ctr">
                  <a:buFontTx/>
                  <a:buNone/>
                </a:pPr>
                <a:endParaRPr lang="en-GB" altLang="en-US" sz="2000" b="1" dirty="0">
                  <a:latin typeface="Comic Sans MS" pitchFamily="66" charset="0"/>
                </a:endParaRPr>
              </a:p>
              <a:p>
                <a:pPr algn="ctr">
                  <a:buFontTx/>
                  <a:buNone/>
                </a:pPr>
                <a:r>
                  <a:rPr lang="en-GB" altLang="en-US" sz="2000" b="1" dirty="0">
                    <a:solidFill>
                      <a:srgbClr val="0000FF"/>
                    </a:solidFill>
                    <a:latin typeface="Comic Sans MS" pitchFamily="66" charset="0"/>
                  </a:rPr>
                  <a:t>y = e</a:t>
                </a:r>
                <a:r>
                  <a:rPr lang="en-GB" altLang="en-US" sz="2000" b="1" baseline="30000" dirty="0">
                    <a:solidFill>
                      <a:srgbClr val="0000FF"/>
                    </a:solidFill>
                    <a:latin typeface="Comic Sans MS" pitchFamily="66" charset="0"/>
                  </a:rPr>
                  <a:t>x + 1</a:t>
                </a:r>
              </a:p>
            </p:txBody>
          </p:sp>
        </mc:Choice>
        <mc:Fallback xmlns="">
          <p:sp>
            <p:nvSpPr>
              <p:cNvPr id="1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85913"/>
                <a:ext cx="4411663" cy="4525962"/>
              </a:xfrm>
              <a:prstGeom prst="rect">
                <a:avLst/>
              </a:prstGeom>
              <a:blipFill>
                <a:blip r:embed="rId2"/>
                <a:stretch>
                  <a:fillRect t="-538" r="-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blipFill>
                <a:blip r:embed="rId3"/>
                <a:stretch>
                  <a:fillRect l="-8077" t="-12963" r="-769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blipFill>
                <a:blip r:embed="rId4"/>
                <a:stretch>
                  <a:fillRect l="-6502" t="-12963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blipFill>
                <a:blip r:embed="rId5"/>
                <a:stretch>
                  <a:fillRect l="-7554" t="-10909" r="-1799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blipFill>
                <a:blip r:embed="rId6"/>
                <a:stretch>
                  <a:fillRect l="-5769" t="-10909" r="-824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 txBox="1">
            <a:spLocks/>
          </p:cNvSpPr>
          <p:nvPr/>
        </p:nvSpPr>
        <p:spPr>
          <a:xfrm>
            <a:off x="628651" y="328714"/>
            <a:ext cx="7886700" cy="9941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4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  <p:bldP spid="20491" grpId="0"/>
      <p:bldP spid="20493" grpId="0"/>
      <p:bldP spid="2049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2" name="Straight Arrow Connector 2"/>
          <p:cNvCxnSpPr>
            <a:cxnSpLocks noChangeShapeType="1"/>
          </p:cNvCxnSpPr>
          <p:nvPr/>
        </p:nvCxnSpPr>
        <p:spPr bwMode="auto">
          <a:xfrm flipV="1">
            <a:off x="6769100" y="1609725"/>
            <a:ext cx="0" cy="3194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33" name="Straight Arrow Connector 12"/>
          <p:cNvCxnSpPr>
            <a:cxnSpLocks noChangeShapeType="1"/>
          </p:cNvCxnSpPr>
          <p:nvPr/>
        </p:nvCxnSpPr>
        <p:spPr bwMode="auto">
          <a:xfrm rot="5400000" flipV="1">
            <a:off x="6769100" y="1609725"/>
            <a:ext cx="0" cy="3194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Freeform 16"/>
          <p:cNvSpPr/>
          <p:nvPr/>
        </p:nvSpPr>
        <p:spPr bwMode="auto">
          <a:xfrm>
            <a:off x="5181600" y="1752600"/>
            <a:ext cx="3179763" cy="1420813"/>
          </a:xfrm>
          <a:custGeom>
            <a:avLst/>
            <a:gdLst>
              <a:gd name="connsiteX0" fmla="*/ 0 w 2361063"/>
              <a:gd name="connsiteY0" fmla="*/ 996287 h 996474"/>
              <a:gd name="connsiteX1" fmla="*/ 1569493 w 2361063"/>
              <a:gd name="connsiteY1" fmla="*/ 832513 h 996474"/>
              <a:gd name="connsiteX2" fmla="*/ 2361063 w 2361063"/>
              <a:gd name="connsiteY2" fmla="*/ 0 h 9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61063" h="996474">
                <a:moveTo>
                  <a:pt x="0" y="996287"/>
                </a:moveTo>
                <a:cubicBezTo>
                  <a:pt x="587991" y="997424"/>
                  <a:pt x="1175983" y="998561"/>
                  <a:pt x="1569493" y="832513"/>
                </a:cubicBezTo>
                <a:cubicBezTo>
                  <a:pt x="1963004" y="666465"/>
                  <a:pt x="2162033" y="333232"/>
                  <a:pt x="2361063" y="0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GB">
              <a:ln>
                <a:solidFill>
                  <a:srgbClr val="FF0000"/>
                </a:solidFill>
              </a:ln>
              <a:latin typeface="Comic Sans MS" pitchFamily="66" charset="0"/>
            </a:endParaRPr>
          </a:p>
        </p:txBody>
      </p:sp>
      <p:sp>
        <p:nvSpPr>
          <p:cNvPr id="22535" name="TextBox 17"/>
          <p:cNvSpPr txBox="1">
            <a:spLocks noChangeArrowheads="1"/>
          </p:cNvSpPr>
          <p:nvPr/>
        </p:nvSpPr>
        <p:spPr bwMode="auto">
          <a:xfrm>
            <a:off x="8170863" y="1377950"/>
            <a:ext cx="879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 dirty="0">
                <a:solidFill>
                  <a:srgbClr val="FF0000"/>
                </a:solidFill>
                <a:latin typeface="Comic Sans MS" pitchFamily="66" charset="0"/>
              </a:rPr>
              <a:t>y = e</a:t>
            </a:r>
            <a:r>
              <a:rPr lang="en-GB" altLang="en-US" sz="1800" baseline="300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 flipH="1" flipV="1">
            <a:off x="2734038" y="4415020"/>
            <a:ext cx="711200" cy="682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2670175" y="5119960"/>
            <a:ext cx="229393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 dirty="0">
                <a:latin typeface="Comic Sans MS" pitchFamily="66" charset="0"/>
              </a:rPr>
              <a:t>The graph of e</a:t>
            </a:r>
            <a:r>
              <a:rPr lang="en-GB" altLang="en-US" sz="1800" dirty="0">
                <a:latin typeface="Comic Sans MS" pitchFamily="66" charset="0"/>
              </a:rPr>
              <a:t>-x</a:t>
            </a:r>
            <a:r>
              <a:rPr lang="en-GB" altLang="en-US" sz="1800" baseline="0" dirty="0">
                <a:latin typeface="Comic Sans MS" pitchFamily="66" charset="0"/>
              </a:rPr>
              <a:t>, but with y values 10 times bigger…</a:t>
            </a:r>
          </a:p>
        </p:txBody>
      </p:sp>
      <p:sp>
        <p:nvSpPr>
          <p:cNvPr id="2" name="Freeform 16"/>
          <p:cNvSpPr>
            <a:spLocks/>
          </p:cNvSpPr>
          <p:nvPr/>
        </p:nvSpPr>
        <p:spPr bwMode="auto">
          <a:xfrm flipH="1">
            <a:off x="5180013" y="1738313"/>
            <a:ext cx="3179762" cy="1420812"/>
          </a:xfrm>
          <a:custGeom>
            <a:avLst/>
            <a:gdLst>
              <a:gd name="T0" fmla="*/ 0 w 2361063"/>
              <a:gd name="T1" fmla="*/ 1419289 h 996474"/>
              <a:gd name="T2" fmla="*/ 2113825 w 2361063"/>
              <a:gd name="T3" fmla="*/ 1185980 h 996474"/>
              <a:gd name="T4" fmla="*/ 3179928 w 2361063"/>
              <a:gd name="T5" fmla="*/ 0 h 9964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61063" h="996474">
                <a:moveTo>
                  <a:pt x="0" y="996287"/>
                </a:moveTo>
                <a:cubicBezTo>
                  <a:pt x="587991" y="997424"/>
                  <a:pt x="1175983" y="998561"/>
                  <a:pt x="1569493" y="832513"/>
                </a:cubicBezTo>
                <a:cubicBezTo>
                  <a:pt x="1963004" y="666465"/>
                  <a:pt x="2162033" y="333232"/>
                  <a:pt x="2361063" y="0"/>
                </a:cubicBezTo>
              </a:path>
            </a:pathLst>
          </a:cu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2547" name="TextBox 17"/>
          <p:cNvSpPr txBox="1">
            <a:spLocks noChangeArrowheads="1"/>
          </p:cNvSpPr>
          <p:nvPr/>
        </p:nvSpPr>
        <p:spPr bwMode="auto">
          <a:xfrm>
            <a:off x="4429397" y="2003515"/>
            <a:ext cx="105700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 dirty="0">
                <a:solidFill>
                  <a:srgbClr val="3333FF"/>
                </a:solidFill>
                <a:latin typeface="Comic Sans MS" pitchFamily="66" charset="0"/>
              </a:rPr>
              <a:t>y = e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itchFamily="66" charset="0"/>
              </a:rPr>
              <a:t>-x</a:t>
            </a:r>
          </a:p>
        </p:txBody>
      </p:sp>
      <p:sp>
        <p:nvSpPr>
          <p:cNvPr id="3" name="Freeform 16"/>
          <p:cNvSpPr>
            <a:spLocks/>
          </p:cNvSpPr>
          <p:nvPr/>
        </p:nvSpPr>
        <p:spPr bwMode="auto">
          <a:xfrm flipH="1">
            <a:off x="5159375" y="-849313"/>
            <a:ext cx="3179763" cy="3773488"/>
          </a:xfrm>
          <a:custGeom>
            <a:avLst/>
            <a:gdLst>
              <a:gd name="T0" fmla="*/ 0 w 2361063"/>
              <a:gd name="T1" fmla="*/ 1419289 h 996474"/>
              <a:gd name="T2" fmla="*/ 2113825 w 2361063"/>
              <a:gd name="T3" fmla="*/ 1185980 h 996474"/>
              <a:gd name="T4" fmla="*/ 3179928 w 2361063"/>
              <a:gd name="T5" fmla="*/ 0 h 9964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61063" h="996474">
                <a:moveTo>
                  <a:pt x="0" y="996287"/>
                </a:moveTo>
                <a:cubicBezTo>
                  <a:pt x="587991" y="997424"/>
                  <a:pt x="1175983" y="998561"/>
                  <a:pt x="1569493" y="832513"/>
                </a:cubicBezTo>
                <a:cubicBezTo>
                  <a:pt x="1963004" y="666465"/>
                  <a:pt x="2162033" y="333232"/>
                  <a:pt x="2361063" y="0"/>
                </a:cubicBezTo>
              </a:path>
            </a:pathLst>
          </a:cu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GB"/>
          </a:p>
        </p:txBody>
      </p:sp>
      <p:sp useBgFill="1">
        <p:nvSpPr>
          <p:cNvPr id="20493" name="Rectangle 21"/>
          <p:cNvSpPr>
            <a:spLocks noChangeArrowheads="1"/>
          </p:cNvSpPr>
          <p:nvPr/>
        </p:nvSpPr>
        <p:spPr bwMode="auto">
          <a:xfrm>
            <a:off x="5229225" y="-1223963"/>
            <a:ext cx="1238250" cy="2447926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omic Sans MS" pitchFamily="66" charset="0"/>
            </a:endParaRPr>
          </a:p>
        </p:txBody>
      </p:sp>
      <p:sp>
        <p:nvSpPr>
          <p:cNvPr id="22550" name="TextBox 17"/>
          <p:cNvSpPr txBox="1">
            <a:spLocks noChangeArrowheads="1"/>
          </p:cNvSpPr>
          <p:nvPr/>
        </p:nvSpPr>
        <p:spPr bwMode="auto">
          <a:xfrm>
            <a:off x="5789613" y="1276350"/>
            <a:ext cx="126433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 dirty="0">
                <a:solidFill>
                  <a:srgbClr val="3333FF"/>
                </a:solidFill>
                <a:latin typeface="Comic Sans MS" pitchFamily="66" charset="0"/>
              </a:rPr>
              <a:t>y = 10e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itchFamily="66" charset="0"/>
              </a:rPr>
              <a:t>-x</a:t>
            </a: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6211888" y="3178175"/>
            <a:ext cx="711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aseline="0">
                <a:solidFill>
                  <a:srgbClr val="FF0000"/>
                </a:solidFill>
                <a:latin typeface="Comic Sans MS" pitchFamily="66" charset="0"/>
              </a:rPr>
              <a:t>(0, 1)</a:t>
            </a:r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6699250" y="2460625"/>
            <a:ext cx="711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aseline="0">
                <a:solidFill>
                  <a:srgbClr val="3333FF"/>
                </a:solidFill>
                <a:latin typeface="Comic Sans MS" pitchFamily="66" charset="0"/>
              </a:rPr>
              <a:t>(0, 10)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3"/>
              <p:cNvSpPr txBox="1">
                <a:spLocks noChangeArrowheads="1"/>
              </p:cNvSpPr>
              <p:nvPr/>
            </p:nvSpPr>
            <p:spPr>
              <a:xfrm>
                <a:off x="0" y="1585913"/>
                <a:ext cx="4411663" cy="4525962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400" dirty="0">
                    <a:latin typeface="Comic Sans MS" pitchFamily="66" charset="0"/>
                  </a:rPr>
                  <a:t>	</a:t>
                </a:r>
                <a:r>
                  <a:rPr lang="en-GB" altLang="en-US" sz="2000" b="1" dirty="0">
                    <a:latin typeface="Comic Sans MS" pitchFamily="66" charset="0"/>
                  </a:rPr>
                  <a:t>You need to be able to sketch transformations of the graph </a:t>
                </a:r>
                <a14:m>
                  <m:oMath xmlns:m="http://schemas.openxmlformats.org/officeDocument/2006/math">
                    <m:r>
                      <a:rPr lang="en-GB" altLang="en-US" sz="2000" b="1" i="1" dirty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altLang="en-US" sz="2000" b="1" i="1" dirty="0">
                        <a:latin typeface="Cambria Math" panose="02040503050406030204" pitchFamily="18" charset="0"/>
                      </a:rPr>
                      <m:t> = </m:t>
                    </m:r>
                    <m:sSup>
                      <m:sSupPr>
                        <m:ctrlPr>
                          <a:rPr lang="en-GB" altLang="en-US" sz="20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000" b="1" i="1" dirty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altLang="en-US" sz="2000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altLang="en-US" sz="2000" b="1" baseline="30000" dirty="0">
                  <a:latin typeface="Comic Sans MS" pitchFamily="66" charset="0"/>
                </a:endParaRPr>
              </a:p>
              <a:p>
                <a:pPr>
                  <a:buFontTx/>
                  <a:buNone/>
                </a:pPr>
                <a:endParaRPr lang="en-GB" altLang="en-US" sz="2000" b="1" dirty="0">
                  <a:latin typeface="Comic Sans MS" pitchFamily="66" charset="0"/>
                </a:endParaRPr>
              </a:p>
              <a:p>
                <a:pPr algn="ctr">
                  <a:buFontTx/>
                  <a:buNone/>
                </a:pPr>
                <a:r>
                  <a:rPr lang="en-GB" altLang="en-US" sz="2000" b="1" dirty="0">
                    <a:solidFill>
                      <a:srgbClr val="FF0000"/>
                    </a:solidFill>
                    <a:latin typeface="Comic Sans MS" pitchFamily="66" charset="0"/>
                  </a:rPr>
                  <a:t>y = e</a:t>
                </a:r>
                <a:r>
                  <a:rPr lang="en-GB" altLang="en-US" sz="2000" b="1" baseline="30000" dirty="0">
                    <a:solidFill>
                      <a:srgbClr val="FF0000"/>
                    </a:solidFill>
                    <a:latin typeface="Comic Sans MS" pitchFamily="66" charset="0"/>
                  </a:rPr>
                  <a:t>x</a:t>
                </a:r>
              </a:p>
              <a:p>
                <a:pPr algn="ctr">
                  <a:buFontTx/>
                  <a:buNone/>
                </a:pPr>
                <a:endParaRPr lang="en-GB" altLang="en-US" sz="2000" b="1" dirty="0">
                  <a:latin typeface="Comic Sans MS" pitchFamily="66" charset="0"/>
                </a:endParaRPr>
              </a:p>
              <a:p>
                <a:pPr algn="ctr">
                  <a:buFontTx/>
                  <a:buNone/>
                </a:pPr>
                <a:r>
                  <a:rPr lang="en-GB" altLang="en-US" sz="2000" b="1" dirty="0">
                    <a:solidFill>
                      <a:srgbClr val="0000FF"/>
                    </a:solidFill>
                    <a:latin typeface="Comic Sans MS" pitchFamily="66" charset="0"/>
                  </a:rPr>
                  <a:t>y = 10e</a:t>
                </a:r>
                <a:r>
                  <a:rPr lang="en-GB" altLang="en-US" sz="2000" b="1" baseline="30000" dirty="0">
                    <a:solidFill>
                      <a:srgbClr val="0000FF"/>
                    </a:solidFill>
                    <a:latin typeface="Comic Sans MS" pitchFamily="66" charset="0"/>
                  </a:rPr>
                  <a:t>-x</a:t>
                </a:r>
              </a:p>
            </p:txBody>
          </p:sp>
        </mc:Choice>
        <mc:Fallback xmlns="">
          <p:sp>
            <p:nvSpPr>
              <p:cNvPr id="1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85913"/>
                <a:ext cx="4411663" cy="4525962"/>
              </a:xfrm>
              <a:prstGeom prst="rect">
                <a:avLst/>
              </a:prstGeom>
              <a:blipFill>
                <a:blip r:embed="rId2"/>
                <a:stretch>
                  <a:fillRect t="-538" r="-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blipFill>
                <a:blip r:embed="rId3"/>
                <a:stretch>
                  <a:fillRect l="-8077" t="-12963" r="-769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blipFill>
                <a:blip r:embed="rId4"/>
                <a:stretch>
                  <a:fillRect l="-6502" t="-12963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blipFill>
                <a:blip r:embed="rId5"/>
                <a:stretch>
                  <a:fillRect l="-7554" t="-10909" r="-1799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blipFill>
                <a:blip r:embed="rId6"/>
                <a:stretch>
                  <a:fillRect l="-5769" t="-10909" r="-824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 txBox="1">
            <a:spLocks/>
          </p:cNvSpPr>
          <p:nvPr/>
        </p:nvSpPr>
        <p:spPr>
          <a:xfrm>
            <a:off x="628651" y="328714"/>
            <a:ext cx="7886700" cy="9941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817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  <p:bldP spid="22544" grpId="0" animBg="1"/>
      <p:bldP spid="22545" grpId="0"/>
      <p:bldP spid="22547" grpId="0"/>
      <p:bldP spid="22547" grpId="1"/>
      <p:bldP spid="22550" grpId="0"/>
      <p:bldP spid="22551" grpId="0"/>
      <p:bldP spid="2255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508" name="Straight Arrow Connector 2"/>
          <p:cNvCxnSpPr>
            <a:cxnSpLocks noChangeShapeType="1"/>
          </p:cNvCxnSpPr>
          <p:nvPr/>
        </p:nvCxnSpPr>
        <p:spPr bwMode="auto">
          <a:xfrm flipV="1">
            <a:off x="6769100" y="1609725"/>
            <a:ext cx="0" cy="3194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09" name="Straight Arrow Connector 12"/>
          <p:cNvCxnSpPr>
            <a:cxnSpLocks noChangeShapeType="1"/>
          </p:cNvCxnSpPr>
          <p:nvPr/>
        </p:nvCxnSpPr>
        <p:spPr bwMode="auto">
          <a:xfrm rot="5400000" flipV="1">
            <a:off x="6769100" y="1609725"/>
            <a:ext cx="0" cy="3194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Freeform 16"/>
          <p:cNvSpPr/>
          <p:nvPr/>
        </p:nvSpPr>
        <p:spPr bwMode="auto">
          <a:xfrm>
            <a:off x="5181600" y="1752600"/>
            <a:ext cx="3179763" cy="1420813"/>
          </a:xfrm>
          <a:custGeom>
            <a:avLst/>
            <a:gdLst>
              <a:gd name="connsiteX0" fmla="*/ 0 w 2361063"/>
              <a:gd name="connsiteY0" fmla="*/ 996287 h 996474"/>
              <a:gd name="connsiteX1" fmla="*/ 1569493 w 2361063"/>
              <a:gd name="connsiteY1" fmla="*/ 832513 h 996474"/>
              <a:gd name="connsiteX2" fmla="*/ 2361063 w 2361063"/>
              <a:gd name="connsiteY2" fmla="*/ 0 h 9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61063" h="996474">
                <a:moveTo>
                  <a:pt x="0" y="996287"/>
                </a:moveTo>
                <a:cubicBezTo>
                  <a:pt x="587991" y="997424"/>
                  <a:pt x="1175983" y="998561"/>
                  <a:pt x="1569493" y="832513"/>
                </a:cubicBezTo>
                <a:cubicBezTo>
                  <a:pt x="1963004" y="666465"/>
                  <a:pt x="2162033" y="333232"/>
                  <a:pt x="2361063" y="0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GB">
              <a:ln>
                <a:solidFill>
                  <a:srgbClr val="FF0000"/>
                </a:solidFill>
              </a:ln>
              <a:latin typeface="Comic Sans MS" pitchFamily="66" charset="0"/>
            </a:endParaRPr>
          </a:p>
        </p:txBody>
      </p:sp>
      <p:sp>
        <p:nvSpPr>
          <p:cNvPr id="23559" name="TextBox 17"/>
          <p:cNvSpPr txBox="1">
            <a:spLocks noChangeArrowheads="1"/>
          </p:cNvSpPr>
          <p:nvPr/>
        </p:nvSpPr>
        <p:spPr bwMode="auto">
          <a:xfrm>
            <a:off x="7383735" y="1452970"/>
            <a:ext cx="879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 dirty="0">
                <a:solidFill>
                  <a:srgbClr val="FF0000"/>
                </a:solidFill>
                <a:latin typeface="Comic Sans MS" pitchFamily="66" charset="0"/>
              </a:rPr>
              <a:t>y = e</a:t>
            </a:r>
            <a:r>
              <a:rPr lang="en-GB" altLang="en-US" sz="1800" baseline="300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H="1" flipV="1">
            <a:off x="2803706" y="4406310"/>
            <a:ext cx="711200" cy="682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2905306" y="5146085"/>
            <a:ext cx="2540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 dirty="0">
                <a:latin typeface="Comic Sans MS" pitchFamily="66" charset="0"/>
              </a:rPr>
              <a:t>The graph of e</a:t>
            </a:r>
            <a:r>
              <a:rPr lang="en-GB" altLang="en-US" sz="1800" baseline="30000" dirty="0">
                <a:latin typeface="Comic Sans MS" pitchFamily="66" charset="0"/>
              </a:rPr>
              <a:t>0.5x</a:t>
            </a:r>
            <a:r>
              <a:rPr lang="en-GB" altLang="en-US" sz="1800" baseline="0" dirty="0">
                <a:latin typeface="Comic Sans MS" pitchFamily="66" charset="0"/>
              </a:rPr>
              <a:t>, but with y values 4 times bigger with 3 added on at the end…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6211888" y="3178175"/>
            <a:ext cx="711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aseline="0">
                <a:solidFill>
                  <a:srgbClr val="FF0000"/>
                </a:solidFill>
                <a:latin typeface="Comic Sans MS" pitchFamily="66" charset="0"/>
              </a:rPr>
              <a:t>(0, 1)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6192838" y="2357438"/>
            <a:ext cx="711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aseline="0">
                <a:solidFill>
                  <a:srgbClr val="3333FF"/>
                </a:solidFill>
                <a:latin typeface="Comic Sans MS" pitchFamily="66" charset="0"/>
              </a:rPr>
              <a:t>(0, 7)</a:t>
            </a:r>
          </a:p>
        </p:txBody>
      </p:sp>
      <p:sp>
        <p:nvSpPr>
          <p:cNvPr id="2" name="Freeform 16"/>
          <p:cNvSpPr>
            <a:spLocks/>
          </p:cNvSpPr>
          <p:nvPr/>
        </p:nvSpPr>
        <p:spPr bwMode="auto">
          <a:xfrm>
            <a:off x="5207000" y="1739900"/>
            <a:ext cx="3702050" cy="1420813"/>
          </a:xfrm>
          <a:custGeom>
            <a:avLst/>
            <a:gdLst>
              <a:gd name="T0" fmla="*/ 0 w 2361063"/>
              <a:gd name="T1" fmla="*/ 1419289 h 996474"/>
              <a:gd name="T2" fmla="*/ 2113825 w 2361063"/>
              <a:gd name="T3" fmla="*/ 1185980 h 996474"/>
              <a:gd name="T4" fmla="*/ 3179928 w 2361063"/>
              <a:gd name="T5" fmla="*/ 0 h 9964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61063" h="996474">
                <a:moveTo>
                  <a:pt x="0" y="996287"/>
                </a:moveTo>
                <a:cubicBezTo>
                  <a:pt x="587991" y="997424"/>
                  <a:pt x="1175983" y="998561"/>
                  <a:pt x="1569493" y="832513"/>
                </a:cubicBezTo>
                <a:cubicBezTo>
                  <a:pt x="1963004" y="666465"/>
                  <a:pt x="2162033" y="333232"/>
                  <a:pt x="2361063" y="0"/>
                </a:cubicBezTo>
              </a:path>
            </a:pathLst>
          </a:cu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3571" name="TextBox 17"/>
          <p:cNvSpPr txBox="1">
            <a:spLocks noChangeArrowheads="1"/>
          </p:cNvSpPr>
          <p:nvPr/>
        </p:nvSpPr>
        <p:spPr bwMode="auto">
          <a:xfrm>
            <a:off x="8016875" y="2590800"/>
            <a:ext cx="132742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 dirty="0">
                <a:solidFill>
                  <a:srgbClr val="3333FF"/>
                </a:solidFill>
                <a:latin typeface="Comic Sans MS" pitchFamily="66" charset="0"/>
              </a:rPr>
              <a:t>y = e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itchFamily="66" charset="0"/>
              </a:rPr>
              <a:t>0.5x</a:t>
            </a:r>
          </a:p>
        </p:txBody>
      </p:sp>
      <p:sp>
        <p:nvSpPr>
          <p:cNvPr id="3" name="Freeform 16"/>
          <p:cNvSpPr>
            <a:spLocks/>
          </p:cNvSpPr>
          <p:nvPr/>
        </p:nvSpPr>
        <p:spPr bwMode="auto">
          <a:xfrm>
            <a:off x="5170488" y="827088"/>
            <a:ext cx="3702050" cy="2195512"/>
          </a:xfrm>
          <a:custGeom>
            <a:avLst/>
            <a:gdLst>
              <a:gd name="T0" fmla="*/ 0 w 2361063"/>
              <a:gd name="T1" fmla="*/ 1419289 h 996474"/>
              <a:gd name="T2" fmla="*/ 2113825 w 2361063"/>
              <a:gd name="T3" fmla="*/ 1185980 h 996474"/>
              <a:gd name="T4" fmla="*/ 3179928 w 2361063"/>
              <a:gd name="T5" fmla="*/ 0 h 9964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61063" h="996474">
                <a:moveTo>
                  <a:pt x="0" y="996287"/>
                </a:moveTo>
                <a:cubicBezTo>
                  <a:pt x="587991" y="997424"/>
                  <a:pt x="1175983" y="998561"/>
                  <a:pt x="1569493" y="832513"/>
                </a:cubicBezTo>
                <a:cubicBezTo>
                  <a:pt x="1963004" y="666465"/>
                  <a:pt x="2162033" y="333232"/>
                  <a:pt x="2361063" y="0"/>
                </a:cubicBezTo>
              </a:path>
            </a:pathLst>
          </a:cu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3573" name="TextBox 17"/>
          <p:cNvSpPr txBox="1">
            <a:spLocks noChangeArrowheads="1"/>
          </p:cNvSpPr>
          <p:nvPr/>
        </p:nvSpPr>
        <p:spPr bwMode="auto">
          <a:xfrm>
            <a:off x="3735977" y="2802800"/>
            <a:ext cx="168098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 dirty="0">
                <a:solidFill>
                  <a:srgbClr val="3333FF"/>
                </a:solidFill>
                <a:latin typeface="Comic Sans MS" pitchFamily="66" charset="0"/>
              </a:rPr>
              <a:t>y = 4e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itchFamily="66" charset="0"/>
              </a:rPr>
              <a:t>0.5x</a:t>
            </a:r>
          </a:p>
        </p:txBody>
      </p:sp>
      <p:sp>
        <p:nvSpPr>
          <p:cNvPr id="4" name="Freeform 16"/>
          <p:cNvSpPr>
            <a:spLocks/>
          </p:cNvSpPr>
          <p:nvPr/>
        </p:nvSpPr>
        <p:spPr bwMode="auto">
          <a:xfrm>
            <a:off x="5178425" y="209550"/>
            <a:ext cx="3702050" cy="2559050"/>
          </a:xfrm>
          <a:custGeom>
            <a:avLst/>
            <a:gdLst>
              <a:gd name="T0" fmla="*/ 0 w 2361063"/>
              <a:gd name="T1" fmla="*/ 1419289 h 996474"/>
              <a:gd name="T2" fmla="*/ 2113825 w 2361063"/>
              <a:gd name="T3" fmla="*/ 1185980 h 996474"/>
              <a:gd name="T4" fmla="*/ 3179928 w 2361063"/>
              <a:gd name="T5" fmla="*/ 0 h 9964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61063" h="996474">
                <a:moveTo>
                  <a:pt x="0" y="996287"/>
                </a:moveTo>
                <a:cubicBezTo>
                  <a:pt x="587991" y="997424"/>
                  <a:pt x="1175983" y="998561"/>
                  <a:pt x="1569493" y="832513"/>
                </a:cubicBezTo>
                <a:cubicBezTo>
                  <a:pt x="1963004" y="666465"/>
                  <a:pt x="2162033" y="333232"/>
                  <a:pt x="2361063" y="0"/>
                </a:cubicBezTo>
              </a:path>
            </a:pathLst>
          </a:cu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3576" name="TextBox 17"/>
          <p:cNvSpPr txBox="1">
            <a:spLocks noChangeArrowheads="1"/>
          </p:cNvSpPr>
          <p:nvPr/>
        </p:nvSpPr>
        <p:spPr bwMode="auto">
          <a:xfrm>
            <a:off x="3902527" y="2366600"/>
            <a:ext cx="1766751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aseline="0" dirty="0">
                <a:solidFill>
                  <a:srgbClr val="3333FF"/>
                </a:solidFill>
                <a:latin typeface="Comic Sans MS" pitchFamily="66" charset="0"/>
              </a:rPr>
              <a:t>y = 3 + 4e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itchFamily="66" charset="0"/>
              </a:rPr>
              <a:t>0.5x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6184900" y="2682875"/>
            <a:ext cx="711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aseline="0">
                <a:solidFill>
                  <a:srgbClr val="3333FF"/>
                </a:solidFill>
                <a:latin typeface="Comic Sans MS" pitchFamily="66" charset="0"/>
              </a:rPr>
              <a:t>(0, 4)</a:t>
            </a:r>
          </a:p>
        </p:txBody>
      </p:sp>
      <p:sp useBgFill="1">
        <p:nvSpPr>
          <p:cNvPr id="21523" name="Rectangle 13"/>
          <p:cNvSpPr>
            <a:spLocks noChangeArrowheads="1"/>
          </p:cNvSpPr>
          <p:nvPr/>
        </p:nvSpPr>
        <p:spPr bwMode="auto">
          <a:xfrm>
            <a:off x="7905750" y="-1673225"/>
            <a:ext cx="1238250" cy="244792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3"/>
              <p:cNvSpPr txBox="1">
                <a:spLocks noChangeArrowheads="1"/>
              </p:cNvSpPr>
              <p:nvPr/>
            </p:nvSpPr>
            <p:spPr>
              <a:xfrm>
                <a:off x="0" y="1585913"/>
                <a:ext cx="4411663" cy="4525962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buFontTx/>
                  <a:buNone/>
                </a:pPr>
                <a:r>
                  <a:rPr lang="en-GB" altLang="en-US" sz="2400" dirty="0">
                    <a:latin typeface="Comic Sans MS" pitchFamily="66" charset="0"/>
                  </a:rPr>
                  <a:t>	</a:t>
                </a:r>
                <a:r>
                  <a:rPr lang="en-GB" altLang="en-US" sz="2000" b="1" dirty="0">
                    <a:latin typeface="Comic Sans MS" pitchFamily="66" charset="0"/>
                  </a:rPr>
                  <a:t>You need to be able to sketch transformations of the graph </a:t>
                </a:r>
                <a14:m>
                  <m:oMath xmlns:m="http://schemas.openxmlformats.org/officeDocument/2006/math">
                    <m:r>
                      <a:rPr lang="en-GB" altLang="en-US" sz="2000" b="1" i="1" dirty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altLang="en-US" sz="2000" b="1" i="1" dirty="0">
                        <a:latin typeface="Cambria Math" panose="02040503050406030204" pitchFamily="18" charset="0"/>
                      </a:rPr>
                      <m:t> = </m:t>
                    </m:r>
                    <m:sSup>
                      <m:sSupPr>
                        <m:ctrlPr>
                          <a:rPr lang="en-GB" altLang="en-US" sz="20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000" b="1" i="1" dirty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altLang="en-US" sz="2000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altLang="en-US" sz="2000" b="1" baseline="30000" dirty="0">
                  <a:latin typeface="Comic Sans MS" pitchFamily="66" charset="0"/>
                </a:endParaRPr>
              </a:p>
              <a:p>
                <a:pPr>
                  <a:buFontTx/>
                  <a:buNone/>
                </a:pPr>
                <a:endParaRPr lang="en-GB" altLang="en-US" sz="2000" b="1" dirty="0">
                  <a:latin typeface="Comic Sans MS" pitchFamily="66" charset="0"/>
                </a:endParaRPr>
              </a:p>
              <a:p>
                <a:pPr algn="ctr">
                  <a:buFontTx/>
                  <a:buNone/>
                </a:pPr>
                <a:r>
                  <a:rPr lang="en-GB" altLang="en-US" sz="2000" b="1" dirty="0">
                    <a:solidFill>
                      <a:srgbClr val="FF0000"/>
                    </a:solidFill>
                    <a:latin typeface="Comic Sans MS" pitchFamily="66" charset="0"/>
                  </a:rPr>
                  <a:t>y = e</a:t>
                </a:r>
                <a:r>
                  <a:rPr lang="en-GB" altLang="en-US" sz="2000" b="1" baseline="30000" dirty="0">
                    <a:solidFill>
                      <a:srgbClr val="FF0000"/>
                    </a:solidFill>
                    <a:latin typeface="Comic Sans MS" pitchFamily="66" charset="0"/>
                  </a:rPr>
                  <a:t>x</a:t>
                </a:r>
              </a:p>
              <a:p>
                <a:pPr algn="ctr">
                  <a:buFontTx/>
                  <a:buNone/>
                </a:pPr>
                <a:endParaRPr lang="en-GB" altLang="en-US" sz="2000" b="1" dirty="0">
                  <a:latin typeface="Comic Sans MS" pitchFamily="66" charset="0"/>
                </a:endParaRPr>
              </a:p>
              <a:p>
                <a:pPr algn="ctr">
                  <a:buFontTx/>
                  <a:buNone/>
                </a:pPr>
                <a:r>
                  <a:rPr lang="en-GB" altLang="en-US" sz="2000" b="1" dirty="0">
                    <a:solidFill>
                      <a:srgbClr val="0000FF"/>
                    </a:solidFill>
                    <a:latin typeface="Comic Sans MS" pitchFamily="66" charset="0"/>
                  </a:rPr>
                  <a:t>y = 3 + 4e</a:t>
                </a:r>
                <a:r>
                  <a:rPr lang="en-GB" altLang="en-US" sz="2000" b="1" baseline="30000" dirty="0">
                    <a:solidFill>
                      <a:srgbClr val="0000FF"/>
                    </a:solidFill>
                    <a:latin typeface="Comic Sans MS" pitchFamily="66" charset="0"/>
                  </a:rPr>
                  <a:t>0.5x</a:t>
                </a:r>
              </a:p>
            </p:txBody>
          </p:sp>
        </mc:Choice>
        <mc:Fallback xmlns="">
          <p:sp>
            <p:nvSpPr>
              <p:cNvPr id="2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85913"/>
                <a:ext cx="4411663" cy="4525962"/>
              </a:xfrm>
              <a:prstGeom prst="rect">
                <a:avLst/>
              </a:prstGeom>
              <a:blipFill>
                <a:blip r:embed="rId2"/>
                <a:stretch>
                  <a:fillRect t="-538" r="-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3377" cy="307777"/>
              </a:xfrm>
              <a:prstGeom prst="rect">
                <a:avLst/>
              </a:prstGeom>
              <a:blipFill>
                <a:blip r:embed="rId3"/>
                <a:stretch>
                  <a:fillRect l="-8077" t="-12963" r="-769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3189" y="0"/>
                <a:ext cx="1942840" cy="307777"/>
              </a:xfrm>
              <a:prstGeom prst="rect">
                <a:avLst/>
              </a:prstGeom>
              <a:blipFill>
                <a:blip r:embed="rId4"/>
                <a:stretch>
                  <a:fillRect l="-6502" t="-12963" b="-3703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1" y="0"/>
                <a:ext cx="1671227" cy="313291"/>
              </a:xfrm>
              <a:prstGeom prst="rect">
                <a:avLst/>
              </a:prstGeom>
              <a:blipFill>
                <a:blip r:embed="rId5"/>
                <a:stretch>
                  <a:fillRect l="-7554" t="-10909" r="-1799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latin typeface="Comic Sans MS" panose="030F0702030302020204" pitchFamily="66" charset="0"/>
                  </a:rPr>
                  <a:t>Then: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246" y="0"/>
                <a:ext cx="2191754" cy="313291"/>
              </a:xfrm>
              <a:prstGeom prst="rect">
                <a:avLst/>
              </a:prstGeom>
              <a:blipFill>
                <a:blip r:embed="rId6"/>
                <a:stretch>
                  <a:fillRect l="-5769" t="-10909" r="-824" b="-363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 txBox="1">
            <a:spLocks/>
          </p:cNvSpPr>
          <p:nvPr/>
        </p:nvSpPr>
        <p:spPr>
          <a:xfrm>
            <a:off x="628651" y="328714"/>
            <a:ext cx="7886700" cy="99417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37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23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  <p:bldP spid="23559" grpId="1"/>
      <p:bldP spid="23560" grpId="0" animBg="1"/>
      <p:bldP spid="23561" grpId="0"/>
      <p:bldP spid="23568" grpId="0"/>
      <p:bldP spid="23568" grpId="1"/>
      <p:bldP spid="23569" grpId="0"/>
      <p:bldP spid="23571" grpId="0"/>
      <p:bldP spid="23571" grpId="1"/>
      <p:bldP spid="23573" grpId="0"/>
      <p:bldP spid="23573" grpId="1"/>
      <p:bldP spid="23576" grpId="0"/>
      <p:bldP spid="23577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381000" y="1619795"/>
            <a:ext cx="80772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 baseline="0">
                <a:latin typeface="Comic Sans MS" pitchFamily="66" charset="0"/>
              </a:rPr>
              <a:t> Imagine you have £100 in a bank account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 baseline="0">
                <a:latin typeface="Comic Sans MS" pitchFamily="66" charset="0"/>
                <a:sym typeface="Wingdings" pitchFamily="2" charset="2"/>
              </a:rPr>
              <a:t> Imagine your interest rate for the year is 100%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 baseline="0">
                <a:latin typeface="Comic Sans MS" pitchFamily="66" charset="0"/>
              </a:rPr>
              <a:t> You will receive 100% interest in one lump at the end of the year, so you will now have £200 in the bank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381000" y="3143795"/>
            <a:ext cx="8077200" cy="327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1600" baseline="0" dirty="0">
                <a:latin typeface="Comic Sans MS" pitchFamily="66" charset="0"/>
              </a:rPr>
              <a:t>However, you are offered a possible alternative way of being paid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 baseline="0" dirty="0">
                <a:latin typeface="Comic Sans MS" pitchFamily="66" charset="0"/>
                <a:sym typeface="Wingdings" pitchFamily="2" charset="2"/>
              </a:rPr>
              <a:t> Your bank manager says, ‘If you like, you can have your 100% interest split into two 50% payments, one made halfway through the year, and one made at the end’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 baseline="0" dirty="0">
                <a:latin typeface="Comic Sans MS" pitchFamily="66" charset="0"/>
              </a:rPr>
              <a:t> How much money will you have at the end of the year, doing it this way (and what would be the quickest calculation to work that out?)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 baseline="0" dirty="0">
                <a:latin typeface="Comic Sans MS" pitchFamily="66" charset="0"/>
              </a:rPr>
              <a:t> £100 x 1.5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 baseline="0" dirty="0">
                <a:latin typeface="Comic Sans MS" pitchFamily="66" charset="0"/>
              </a:rPr>
              <a:t> = £225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 sz="1600" baseline="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1600" baseline="0" dirty="0">
                <a:latin typeface="Comic Sans MS" pitchFamily="66" charset="0"/>
              </a:rPr>
              <a:t>Investigate further. What would happen if you split the interest into 4, or 10, or 100 smaller bits etc…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49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1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1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5" name="Rectangle 103"/>
          <p:cNvSpPr>
            <a:spLocks noChangeArrowheads="1"/>
          </p:cNvSpPr>
          <p:nvPr/>
        </p:nvSpPr>
        <p:spPr bwMode="auto">
          <a:xfrm>
            <a:off x="7146925" y="5300663"/>
            <a:ext cx="169227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solidFill>
                  <a:srgbClr val="FF0000"/>
                </a:solidFill>
                <a:latin typeface="Comic Sans MS" pitchFamily="66" charset="0"/>
              </a:rPr>
              <a:t>£100</a:t>
            </a:r>
            <a:r>
              <a:rPr lang="en-GB" altLang="en-US" sz="1600" b="1" baseline="0">
                <a:solidFill>
                  <a:srgbClr val="FF0000"/>
                </a:solidFill>
                <a:latin typeface="Comic Sans MS" pitchFamily="66" charset="0"/>
              </a:rPr>
              <a:t>e</a:t>
            </a:r>
          </a:p>
        </p:txBody>
      </p:sp>
      <p:sp>
        <p:nvSpPr>
          <p:cNvPr id="49253" name="Rectangle 101"/>
          <p:cNvSpPr>
            <a:spLocks noChangeArrowheads="1"/>
          </p:cNvSpPr>
          <p:nvPr/>
        </p:nvSpPr>
        <p:spPr bwMode="auto">
          <a:xfrm>
            <a:off x="4343400" y="5300663"/>
            <a:ext cx="280352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 dirty="0">
                <a:latin typeface="Comic Sans MS" pitchFamily="66" charset="0"/>
              </a:rPr>
              <a:t>£100 x (1 + </a:t>
            </a:r>
            <a:r>
              <a:rPr lang="en-GB" altLang="en-US" sz="1600" baseline="30000" dirty="0">
                <a:latin typeface="Comic Sans MS" pitchFamily="66" charset="0"/>
              </a:rPr>
              <a:t>1</a:t>
            </a:r>
            <a:r>
              <a:rPr lang="en-GB" altLang="en-US" sz="1600" baseline="0" dirty="0">
                <a:latin typeface="Comic Sans MS" pitchFamily="66" charset="0"/>
              </a:rPr>
              <a:t>/</a:t>
            </a:r>
            <a:r>
              <a:rPr lang="en-GB" altLang="en-US" sz="1600" baseline="-25000" dirty="0">
                <a:latin typeface="Comic Sans MS" pitchFamily="66" charset="0"/>
              </a:rPr>
              <a:t>n</a:t>
            </a:r>
            <a:r>
              <a:rPr lang="en-GB" altLang="en-US" sz="1600" baseline="0" dirty="0">
                <a:latin typeface="Comic Sans MS" pitchFamily="66" charset="0"/>
              </a:rPr>
              <a:t>)</a:t>
            </a:r>
            <a:r>
              <a:rPr lang="en-GB" altLang="en-US" sz="1600" baseline="30000" dirty="0">
                <a:latin typeface="Comic Sans MS" pitchFamily="66" charset="0"/>
              </a:rPr>
              <a:t>n</a:t>
            </a:r>
          </a:p>
        </p:txBody>
      </p:sp>
      <p:sp>
        <p:nvSpPr>
          <p:cNvPr id="49251" name="Rectangle 99"/>
          <p:cNvSpPr>
            <a:spLocks noChangeArrowheads="1"/>
          </p:cNvSpPr>
          <p:nvPr/>
        </p:nvSpPr>
        <p:spPr bwMode="auto">
          <a:xfrm>
            <a:off x="2667000" y="5300663"/>
            <a:ext cx="1676400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30000" dirty="0">
                <a:latin typeface="Comic Sans MS" pitchFamily="66" charset="0"/>
              </a:rPr>
              <a:t>100</a:t>
            </a:r>
            <a:r>
              <a:rPr lang="en-GB" altLang="en-US" sz="1600" baseline="0" dirty="0">
                <a:latin typeface="Comic Sans MS" pitchFamily="66" charset="0"/>
              </a:rPr>
              <a:t>/</a:t>
            </a:r>
            <a:r>
              <a:rPr lang="en-GB" altLang="en-US" sz="1600" baseline="-25000" dirty="0">
                <a:latin typeface="Comic Sans MS" pitchFamily="66" charset="0"/>
              </a:rPr>
              <a:t>n</a:t>
            </a:r>
          </a:p>
        </p:txBody>
      </p:sp>
      <p:sp>
        <p:nvSpPr>
          <p:cNvPr id="49249" name="Rectangle 97"/>
          <p:cNvSpPr>
            <a:spLocks noChangeArrowheads="1"/>
          </p:cNvSpPr>
          <p:nvPr/>
        </p:nvSpPr>
        <p:spPr bwMode="auto">
          <a:xfrm>
            <a:off x="1447800" y="5300663"/>
            <a:ext cx="1219200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n</a:t>
            </a:r>
          </a:p>
        </p:txBody>
      </p:sp>
      <p:sp>
        <p:nvSpPr>
          <p:cNvPr id="49247" name="Rectangle 95"/>
          <p:cNvSpPr>
            <a:spLocks noChangeArrowheads="1"/>
          </p:cNvSpPr>
          <p:nvPr/>
        </p:nvSpPr>
        <p:spPr bwMode="auto">
          <a:xfrm>
            <a:off x="381000" y="5300663"/>
            <a:ext cx="1066800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£100</a:t>
            </a:r>
          </a:p>
        </p:txBody>
      </p:sp>
      <p:sp>
        <p:nvSpPr>
          <p:cNvPr id="49213" name="Rectangle 61"/>
          <p:cNvSpPr>
            <a:spLocks noChangeArrowheads="1"/>
          </p:cNvSpPr>
          <p:nvPr/>
        </p:nvSpPr>
        <p:spPr bwMode="auto">
          <a:xfrm>
            <a:off x="7146925" y="4965700"/>
            <a:ext cx="169227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solidFill>
                  <a:srgbClr val="FF0000"/>
                </a:solidFill>
                <a:latin typeface="Comic Sans MS" pitchFamily="66" charset="0"/>
              </a:rPr>
              <a:t>£271.81</a:t>
            </a:r>
          </a:p>
        </p:txBody>
      </p:sp>
      <p:sp>
        <p:nvSpPr>
          <p:cNvPr id="49212" name="Rectangle 60"/>
          <p:cNvSpPr>
            <a:spLocks noChangeArrowheads="1"/>
          </p:cNvSpPr>
          <p:nvPr/>
        </p:nvSpPr>
        <p:spPr bwMode="auto">
          <a:xfrm>
            <a:off x="4343400" y="4965700"/>
            <a:ext cx="28035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 dirty="0">
                <a:latin typeface="Comic Sans MS" pitchFamily="66" charset="0"/>
              </a:rPr>
              <a:t>£100 x 1.0001</a:t>
            </a:r>
            <a:r>
              <a:rPr lang="en-GB" altLang="en-US" sz="1600" baseline="30000" dirty="0">
                <a:latin typeface="Comic Sans MS" pitchFamily="66" charset="0"/>
              </a:rPr>
              <a:t>10000</a:t>
            </a:r>
          </a:p>
        </p:txBody>
      </p:sp>
      <p:sp>
        <p:nvSpPr>
          <p:cNvPr id="49211" name="Rectangle 59"/>
          <p:cNvSpPr>
            <a:spLocks noChangeArrowheads="1"/>
          </p:cNvSpPr>
          <p:nvPr/>
        </p:nvSpPr>
        <p:spPr bwMode="auto">
          <a:xfrm>
            <a:off x="2667000" y="4965700"/>
            <a:ext cx="16764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0.01%</a:t>
            </a:r>
          </a:p>
        </p:txBody>
      </p:sp>
      <p:sp>
        <p:nvSpPr>
          <p:cNvPr id="49210" name="Rectangle 58"/>
          <p:cNvSpPr>
            <a:spLocks noChangeArrowheads="1"/>
          </p:cNvSpPr>
          <p:nvPr/>
        </p:nvSpPr>
        <p:spPr bwMode="auto">
          <a:xfrm>
            <a:off x="1447800" y="4965700"/>
            <a:ext cx="12192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10,000</a:t>
            </a:r>
          </a:p>
        </p:txBody>
      </p:sp>
      <p:sp>
        <p:nvSpPr>
          <p:cNvPr id="49209" name="Rectangle 57"/>
          <p:cNvSpPr>
            <a:spLocks noChangeArrowheads="1"/>
          </p:cNvSpPr>
          <p:nvPr/>
        </p:nvSpPr>
        <p:spPr bwMode="auto">
          <a:xfrm>
            <a:off x="381000" y="4965700"/>
            <a:ext cx="10668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£100</a:t>
            </a:r>
          </a:p>
        </p:txBody>
      </p:sp>
      <p:sp>
        <p:nvSpPr>
          <p:cNvPr id="49208" name="Rectangle 56"/>
          <p:cNvSpPr>
            <a:spLocks noChangeArrowheads="1"/>
          </p:cNvSpPr>
          <p:nvPr/>
        </p:nvSpPr>
        <p:spPr bwMode="auto">
          <a:xfrm>
            <a:off x="7146925" y="4630738"/>
            <a:ext cx="169227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solidFill>
                  <a:srgbClr val="FF0000"/>
                </a:solidFill>
                <a:latin typeface="Comic Sans MS" pitchFamily="66" charset="0"/>
              </a:rPr>
              <a:t>£271.69</a:t>
            </a:r>
          </a:p>
        </p:txBody>
      </p:sp>
      <p:sp>
        <p:nvSpPr>
          <p:cNvPr id="49207" name="Rectangle 55"/>
          <p:cNvSpPr>
            <a:spLocks noChangeArrowheads="1"/>
          </p:cNvSpPr>
          <p:nvPr/>
        </p:nvSpPr>
        <p:spPr bwMode="auto">
          <a:xfrm>
            <a:off x="4343400" y="4630738"/>
            <a:ext cx="280352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 dirty="0">
                <a:latin typeface="Comic Sans MS" pitchFamily="66" charset="0"/>
              </a:rPr>
              <a:t>£100 x 1.001</a:t>
            </a:r>
            <a:r>
              <a:rPr lang="en-GB" altLang="en-US" sz="1600" baseline="30000" dirty="0">
                <a:latin typeface="Comic Sans MS" pitchFamily="66" charset="0"/>
              </a:rPr>
              <a:t>1000</a:t>
            </a:r>
          </a:p>
        </p:txBody>
      </p:sp>
      <p:sp>
        <p:nvSpPr>
          <p:cNvPr id="49206" name="Rectangle 54"/>
          <p:cNvSpPr>
            <a:spLocks noChangeArrowheads="1"/>
          </p:cNvSpPr>
          <p:nvPr/>
        </p:nvSpPr>
        <p:spPr bwMode="auto">
          <a:xfrm>
            <a:off x="2667000" y="4630738"/>
            <a:ext cx="1676400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0.1%</a:t>
            </a:r>
          </a:p>
        </p:txBody>
      </p:sp>
      <p:sp>
        <p:nvSpPr>
          <p:cNvPr id="49205" name="Rectangle 53"/>
          <p:cNvSpPr>
            <a:spLocks noChangeArrowheads="1"/>
          </p:cNvSpPr>
          <p:nvPr/>
        </p:nvSpPr>
        <p:spPr bwMode="auto">
          <a:xfrm>
            <a:off x="1447800" y="4630738"/>
            <a:ext cx="1219200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1,000</a:t>
            </a:r>
          </a:p>
        </p:txBody>
      </p:sp>
      <p:sp>
        <p:nvSpPr>
          <p:cNvPr id="49204" name="Rectangle 52"/>
          <p:cNvSpPr>
            <a:spLocks noChangeArrowheads="1"/>
          </p:cNvSpPr>
          <p:nvPr/>
        </p:nvSpPr>
        <p:spPr bwMode="auto">
          <a:xfrm>
            <a:off x="381000" y="4640263"/>
            <a:ext cx="1066800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£100</a:t>
            </a:r>
          </a:p>
        </p:txBody>
      </p:sp>
      <p:sp>
        <p:nvSpPr>
          <p:cNvPr id="49203" name="Rectangle 51"/>
          <p:cNvSpPr>
            <a:spLocks noChangeArrowheads="1"/>
          </p:cNvSpPr>
          <p:nvPr/>
        </p:nvSpPr>
        <p:spPr bwMode="auto">
          <a:xfrm>
            <a:off x="7146925" y="4305300"/>
            <a:ext cx="169227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solidFill>
                  <a:srgbClr val="FF0000"/>
                </a:solidFill>
                <a:latin typeface="Comic Sans MS" pitchFamily="66" charset="0"/>
              </a:rPr>
              <a:t>£270.48</a:t>
            </a:r>
          </a:p>
        </p:txBody>
      </p:sp>
      <p:sp>
        <p:nvSpPr>
          <p:cNvPr id="49202" name="Rectangle 50"/>
          <p:cNvSpPr>
            <a:spLocks noChangeArrowheads="1"/>
          </p:cNvSpPr>
          <p:nvPr/>
        </p:nvSpPr>
        <p:spPr bwMode="auto">
          <a:xfrm>
            <a:off x="4343400" y="4305300"/>
            <a:ext cx="28035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 dirty="0">
                <a:latin typeface="Comic Sans MS" pitchFamily="66" charset="0"/>
              </a:rPr>
              <a:t>£100 x 1.01</a:t>
            </a:r>
            <a:r>
              <a:rPr lang="en-GB" altLang="en-US" sz="1600" baseline="30000" dirty="0">
                <a:latin typeface="Comic Sans MS" pitchFamily="66" charset="0"/>
              </a:rPr>
              <a:t>100</a:t>
            </a:r>
          </a:p>
        </p:txBody>
      </p:sp>
      <p:sp>
        <p:nvSpPr>
          <p:cNvPr id="49201" name="Rectangle 49"/>
          <p:cNvSpPr>
            <a:spLocks noChangeArrowheads="1"/>
          </p:cNvSpPr>
          <p:nvPr/>
        </p:nvSpPr>
        <p:spPr bwMode="auto">
          <a:xfrm>
            <a:off x="2667000" y="4305300"/>
            <a:ext cx="16764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1%</a:t>
            </a:r>
          </a:p>
        </p:txBody>
      </p:sp>
      <p:sp>
        <p:nvSpPr>
          <p:cNvPr id="49200" name="Rectangle 48"/>
          <p:cNvSpPr>
            <a:spLocks noChangeArrowheads="1"/>
          </p:cNvSpPr>
          <p:nvPr/>
        </p:nvSpPr>
        <p:spPr bwMode="auto">
          <a:xfrm>
            <a:off x="1447800" y="4305300"/>
            <a:ext cx="12192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100</a:t>
            </a:r>
          </a:p>
        </p:txBody>
      </p:sp>
      <p:sp>
        <p:nvSpPr>
          <p:cNvPr id="49199" name="Rectangle 47"/>
          <p:cNvSpPr>
            <a:spLocks noChangeArrowheads="1"/>
          </p:cNvSpPr>
          <p:nvPr/>
        </p:nvSpPr>
        <p:spPr bwMode="auto">
          <a:xfrm>
            <a:off x="381000" y="4305300"/>
            <a:ext cx="10668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£100</a:t>
            </a:r>
          </a:p>
        </p:txBody>
      </p:sp>
      <p:sp>
        <p:nvSpPr>
          <p:cNvPr id="49198" name="Rectangle 46"/>
          <p:cNvSpPr>
            <a:spLocks noChangeArrowheads="1"/>
          </p:cNvSpPr>
          <p:nvPr/>
        </p:nvSpPr>
        <p:spPr bwMode="auto">
          <a:xfrm>
            <a:off x="7146925" y="3970338"/>
            <a:ext cx="169227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solidFill>
                  <a:srgbClr val="FF0000"/>
                </a:solidFill>
                <a:latin typeface="Comic Sans MS" pitchFamily="66" charset="0"/>
              </a:rPr>
              <a:t>£269.16</a:t>
            </a:r>
          </a:p>
        </p:txBody>
      </p:sp>
      <p:sp>
        <p:nvSpPr>
          <p:cNvPr id="49197" name="Rectangle 45"/>
          <p:cNvSpPr>
            <a:spLocks noChangeArrowheads="1"/>
          </p:cNvSpPr>
          <p:nvPr/>
        </p:nvSpPr>
        <p:spPr bwMode="auto">
          <a:xfrm>
            <a:off x="4343400" y="3970338"/>
            <a:ext cx="280352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 dirty="0">
                <a:latin typeface="Comic Sans MS" pitchFamily="66" charset="0"/>
              </a:rPr>
              <a:t>£100 x 1.02</a:t>
            </a:r>
            <a:r>
              <a:rPr lang="en-GB" altLang="en-US" sz="1600" baseline="30000" dirty="0">
                <a:latin typeface="Comic Sans MS" pitchFamily="66" charset="0"/>
              </a:rPr>
              <a:t>50</a:t>
            </a:r>
          </a:p>
        </p:txBody>
      </p:sp>
      <p:sp>
        <p:nvSpPr>
          <p:cNvPr id="49196" name="Rectangle 44"/>
          <p:cNvSpPr>
            <a:spLocks noChangeArrowheads="1"/>
          </p:cNvSpPr>
          <p:nvPr/>
        </p:nvSpPr>
        <p:spPr bwMode="auto">
          <a:xfrm>
            <a:off x="2667000" y="3970338"/>
            <a:ext cx="1676400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2%</a:t>
            </a:r>
          </a:p>
        </p:txBody>
      </p:sp>
      <p:sp>
        <p:nvSpPr>
          <p:cNvPr id="49195" name="Rectangle 43"/>
          <p:cNvSpPr>
            <a:spLocks noChangeArrowheads="1"/>
          </p:cNvSpPr>
          <p:nvPr/>
        </p:nvSpPr>
        <p:spPr bwMode="auto">
          <a:xfrm>
            <a:off x="1447800" y="3970338"/>
            <a:ext cx="1219200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50</a:t>
            </a:r>
          </a:p>
        </p:txBody>
      </p:sp>
      <p:sp>
        <p:nvSpPr>
          <p:cNvPr id="49194" name="Rectangle 42"/>
          <p:cNvSpPr>
            <a:spLocks noChangeArrowheads="1"/>
          </p:cNvSpPr>
          <p:nvPr/>
        </p:nvSpPr>
        <p:spPr bwMode="auto">
          <a:xfrm>
            <a:off x="381000" y="3970338"/>
            <a:ext cx="1066800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£100</a:t>
            </a:r>
          </a:p>
        </p:txBody>
      </p:sp>
      <p:sp>
        <p:nvSpPr>
          <p:cNvPr id="49193" name="Rectangle 41"/>
          <p:cNvSpPr>
            <a:spLocks noChangeArrowheads="1"/>
          </p:cNvSpPr>
          <p:nvPr/>
        </p:nvSpPr>
        <p:spPr bwMode="auto">
          <a:xfrm>
            <a:off x="7146925" y="3635375"/>
            <a:ext cx="169227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solidFill>
                  <a:srgbClr val="FF0000"/>
                </a:solidFill>
                <a:latin typeface="Comic Sans MS" pitchFamily="66" charset="0"/>
              </a:rPr>
              <a:t>£265.33</a:t>
            </a:r>
          </a:p>
        </p:txBody>
      </p:sp>
      <p:sp>
        <p:nvSpPr>
          <p:cNvPr id="49192" name="Rectangle 40"/>
          <p:cNvSpPr>
            <a:spLocks noChangeArrowheads="1"/>
          </p:cNvSpPr>
          <p:nvPr/>
        </p:nvSpPr>
        <p:spPr bwMode="auto">
          <a:xfrm>
            <a:off x="4343400" y="3635375"/>
            <a:ext cx="28035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 dirty="0">
                <a:latin typeface="Comic Sans MS" pitchFamily="66" charset="0"/>
              </a:rPr>
              <a:t>£100 x 1.05</a:t>
            </a:r>
            <a:r>
              <a:rPr lang="en-GB" altLang="en-US" sz="1600" baseline="30000" dirty="0">
                <a:latin typeface="Comic Sans MS" pitchFamily="66" charset="0"/>
              </a:rPr>
              <a:t>20</a:t>
            </a:r>
          </a:p>
        </p:txBody>
      </p:sp>
      <p:sp>
        <p:nvSpPr>
          <p:cNvPr id="49191" name="Rectangle 39"/>
          <p:cNvSpPr>
            <a:spLocks noChangeArrowheads="1"/>
          </p:cNvSpPr>
          <p:nvPr/>
        </p:nvSpPr>
        <p:spPr bwMode="auto">
          <a:xfrm>
            <a:off x="2667000" y="3635375"/>
            <a:ext cx="16764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5%</a:t>
            </a:r>
          </a:p>
        </p:txBody>
      </p:sp>
      <p:sp>
        <p:nvSpPr>
          <p:cNvPr id="49190" name="Rectangle 38"/>
          <p:cNvSpPr>
            <a:spLocks noChangeArrowheads="1"/>
          </p:cNvSpPr>
          <p:nvPr/>
        </p:nvSpPr>
        <p:spPr bwMode="auto">
          <a:xfrm>
            <a:off x="1447800" y="3635375"/>
            <a:ext cx="12192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20</a:t>
            </a:r>
          </a:p>
        </p:txBody>
      </p:sp>
      <p:sp>
        <p:nvSpPr>
          <p:cNvPr id="49189" name="Rectangle 37"/>
          <p:cNvSpPr>
            <a:spLocks noChangeArrowheads="1"/>
          </p:cNvSpPr>
          <p:nvPr/>
        </p:nvSpPr>
        <p:spPr bwMode="auto">
          <a:xfrm>
            <a:off x="381000" y="3635375"/>
            <a:ext cx="10668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£100</a:t>
            </a:r>
          </a:p>
        </p:txBody>
      </p:sp>
      <p:sp>
        <p:nvSpPr>
          <p:cNvPr id="49188" name="Rectangle 36"/>
          <p:cNvSpPr>
            <a:spLocks noChangeArrowheads="1"/>
          </p:cNvSpPr>
          <p:nvPr/>
        </p:nvSpPr>
        <p:spPr bwMode="auto">
          <a:xfrm>
            <a:off x="7146925" y="3300413"/>
            <a:ext cx="169227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solidFill>
                  <a:srgbClr val="FF0000"/>
                </a:solidFill>
                <a:latin typeface="Comic Sans MS" pitchFamily="66" charset="0"/>
              </a:rPr>
              <a:t>£259.37</a:t>
            </a:r>
          </a:p>
        </p:txBody>
      </p:sp>
      <p:sp>
        <p:nvSpPr>
          <p:cNvPr id="49187" name="Rectangle 35"/>
          <p:cNvSpPr>
            <a:spLocks noChangeArrowheads="1"/>
          </p:cNvSpPr>
          <p:nvPr/>
        </p:nvSpPr>
        <p:spPr bwMode="auto">
          <a:xfrm>
            <a:off x="4343400" y="3300413"/>
            <a:ext cx="280352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 dirty="0">
                <a:latin typeface="Comic Sans MS" pitchFamily="66" charset="0"/>
              </a:rPr>
              <a:t>£100 x 1.1</a:t>
            </a:r>
            <a:r>
              <a:rPr lang="en-GB" altLang="en-US" sz="1600" baseline="30000" dirty="0">
                <a:latin typeface="Comic Sans MS" pitchFamily="66" charset="0"/>
              </a:rPr>
              <a:t>10</a:t>
            </a:r>
          </a:p>
        </p:txBody>
      </p:sp>
      <p:sp>
        <p:nvSpPr>
          <p:cNvPr id="49186" name="Rectangle 34"/>
          <p:cNvSpPr>
            <a:spLocks noChangeArrowheads="1"/>
          </p:cNvSpPr>
          <p:nvPr/>
        </p:nvSpPr>
        <p:spPr bwMode="auto">
          <a:xfrm>
            <a:off x="2667000" y="3300413"/>
            <a:ext cx="1676400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10%</a:t>
            </a:r>
          </a:p>
        </p:txBody>
      </p:sp>
      <p:sp>
        <p:nvSpPr>
          <p:cNvPr id="49185" name="Rectangle 33"/>
          <p:cNvSpPr>
            <a:spLocks noChangeArrowheads="1"/>
          </p:cNvSpPr>
          <p:nvPr/>
        </p:nvSpPr>
        <p:spPr bwMode="auto">
          <a:xfrm>
            <a:off x="1447800" y="3300413"/>
            <a:ext cx="1219200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10</a:t>
            </a:r>
          </a:p>
        </p:txBody>
      </p:sp>
      <p:sp>
        <p:nvSpPr>
          <p:cNvPr id="49184" name="Rectangle 32"/>
          <p:cNvSpPr>
            <a:spLocks noChangeArrowheads="1"/>
          </p:cNvSpPr>
          <p:nvPr/>
        </p:nvSpPr>
        <p:spPr bwMode="auto">
          <a:xfrm>
            <a:off x="381000" y="3300413"/>
            <a:ext cx="1066800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£100</a:t>
            </a:r>
          </a:p>
        </p:txBody>
      </p:sp>
      <p:sp>
        <p:nvSpPr>
          <p:cNvPr id="49183" name="Rectangle 31"/>
          <p:cNvSpPr>
            <a:spLocks noChangeArrowheads="1"/>
          </p:cNvSpPr>
          <p:nvPr/>
        </p:nvSpPr>
        <p:spPr bwMode="auto">
          <a:xfrm>
            <a:off x="7146925" y="2965450"/>
            <a:ext cx="169227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solidFill>
                  <a:srgbClr val="FF0000"/>
                </a:solidFill>
                <a:latin typeface="Comic Sans MS" pitchFamily="66" charset="0"/>
              </a:rPr>
              <a:t>£256.58</a:t>
            </a:r>
          </a:p>
        </p:txBody>
      </p:sp>
      <p:sp>
        <p:nvSpPr>
          <p:cNvPr id="49182" name="Rectangle 30"/>
          <p:cNvSpPr>
            <a:spLocks noChangeArrowheads="1"/>
          </p:cNvSpPr>
          <p:nvPr/>
        </p:nvSpPr>
        <p:spPr bwMode="auto">
          <a:xfrm>
            <a:off x="4343400" y="2965450"/>
            <a:ext cx="28035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 dirty="0">
                <a:latin typeface="Comic Sans MS" pitchFamily="66" charset="0"/>
              </a:rPr>
              <a:t>£100 x 1.125</a:t>
            </a:r>
            <a:r>
              <a:rPr lang="en-GB" altLang="en-US" sz="1600" baseline="30000" dirty="0">
                <a:latin typeface="Comic Sans MS" pitchFamily="66" charset="0"/>
              </a:rPr>
              <a:t>8</a:t>
            </a:r>
          </a:p>
        </p:txBody>
      </p:sp>
      <p:sp>
        <p:nvSpPr>
          <p:cNvPr id="49181" name="Rectangle 29"/>
          <p:cNvSpPr>
            <a:spLocks noChangeArrowheads="1"/>
          </p:cNvSpPr>
          <p:nvPr/>
        </p:nvSpPr>
        <p:spPr bwMode="auto">
          <a:xfrm>
            <a:off x="2667000" y="2965450"/>
            <a:ext cx="16764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12.5%</a:t>
            </a:r>
          </a:p>
        </p:txBody>
      </p:sp>
      <p:sp>
        <p:nvSpPr>
          <p:cNvPr id="49180" name="Rectangle 28"/>
          <p:cNvSpPr>
            <a:spLocks noChangeArrowheads="1"/>
          </p:cNvSpPr>
          <p:nvPr/>
        </p:nvSpPr>
        <p:spPr bwMode="auto">
          <a:xfrm>
            <a:off x="1447800" y="2965450"/>
            <a:ext cx="12192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8</a:t>
            </a:r>
          </a:p>
        </p:txBody>
      </p:sp>
      <p:sp>
        <p:nvSpPr>
          <p:cNvPr id="49179" name="Rectangle 27"/>
          <p:cNvSpPr>
            <a:spLocks noChangeArrowheads="1"/>
          </p:cNvSpPr>
          <p:nvPr/>
        </p:nvSpPr>
        <p:spPr bwMode="auto">
          <a:xfrm>
            <a:off x="381000" y="2965450"/>
            <a:ext cx="10668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£100</a:t>
            </a:r>
          </a:p>
        </p:txBody>
      </p:sp>
      <p:sp>
        <p:nvSpPr>
          <p:cNvPr id="49178" name="Rectangle 26"/>
          <p:cNvSpPr>
            <a:spLocks noChangeArrowheads="1"/>
          </p:cNvSpPr>
          <p:nvPr/>
        </p:nvSpPr>
        <p:spPr bwMode="auto">
          <a:xfrm>
            <a:off x="7146925" y="2630488"/>
            <a:ext cx="169227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solidFill>
                  <a:srgbClr val="FF0000"/>
                </a:solidFill>
                <a:latin typeface="Comic Sans MS" pitchFamily="66" charset="0"/>
              </a:rPr>
              <a:t>£244.14</a:t>
            </a:r>
          </a:p>
        </p:txBody>
      </p:sp>
      <p:sp>
        <p:nvSpPr>
          <p:cNvPr id="49177" name="Rectangle 25"/>
          <p:cNvSpPr>
            <a:spLocks noChangeArrowheads="1"/>
          </p:cNvSpPr>
          <p:nvPr/>
        </p:nvSpPr>
        <p:spPr bwMode="auto">
          <a:xfrm>
            <a:off x="4343400" y="2630488"/>
            <a:ext cx="280352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 dirty="0">
                <a:latin typeface="Comic Sans MS" pitchFamily="66" charset="0"/>
              </a:rPr>
              <a:t>£100 x 1.25</a:t>
            </a:r>
            <a:r>
              <a:rPr lang="en-GB" altLang="en-US" sz="1600" baseline="30000" dirty="0">
                <a:latin typeface="Comic Sans MS" pitchFamily="66" charset="0"/>
              </a:rPr>
              <a:t>4</a:t>
            </a:r>
          </a:p>
        </p:txBody>
      </p:sp>
      <p:sp>
        <p:nvSpPr>
          <p:cNvPr id="49176" name="Rectangle 24"/>
          <p:cNvSpPr>
            <a:spLocks noChangeArrowheads="1"/>
          </p:cNvSpPr>
          <p:nvPr/>
        </p:nvSpPr>
        <p:spPr bwMode="auto">
          <a:xfrm>
            <a:off x="2667000" y="2630488"/>
            <a:ext cx="1676400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25%</a:t>
            </a:r>
          </a:p>
        </p:txBody>
      </p:sp>
      <p:sp>
        <p:nvSpPr>
          <p:cNvPr id="49175" name="Rectangle 23"/>
          <p:cNvSpPr>
            <a:spLocks noChangeArrowheads="1"/>
          </p:cNvSpPr>
          <p:nvPr/>
        </p:nvSpPr>
        <p:spPr bwMode="auto">
          <a:xfrm>
            <a:off x="1447800" y="2630488"/>
            <a:ext cx="1219200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4</a:t>
            </a:r>
          </a:p>
        </p:txBody>
      </p:sp>
      <p:sp>
        <p:nvSpPr>
          <p:cNvPr id="49174" name="Rectangle 22"/>
          <p:cNvSpPr>
            <a:spLocks noChangeArrowheads="1"/>
          </p:cNvSpPr>
          <p:nvPr/>
        </p:nvSpPr>
        <p:spPr bwMode="auto">
          <a:xfrm>
            <a:off x="381000" y="2630488"/>
            <a:ext cx="1066800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£100</a:t>
            </a:r>
          </a:p>
        </p:txBody>
      </p:sp>
      <p:sp>
        <p:nvSpPr>
          <p:cNvPr id="49173" name="Rectangle 21"/>
          <p:cNvSpPr>
            <a:spLocks noChangeArrowheads="1"/>
          </p:cNvSpPr>
          <p:nvPr/>
        </p:nvSpPr>
        <p:spPr bwMode="auto">
          <a:xfrm>
            <a:off x="7146925" y="2295525"/>
            <a:ext cx="169227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solidFill>
                  <a:srgbClr val="FF0000"/>
                </a:solidFill>
                <a:latin typeface="Comic Sans MS" pitchFamily="66" charset="0"/>
              </a:rPr>
              <a:t>£225</a:t>
            </a:r>
          </a:p>
        </p:txBody>
      </p:sp>
      <p:sp>
        <p:nvSpPr>
          <p:cNvPr id="49172" name="Rectangle 20"/>
          <p:cNvSpPr>
            <a:spLocks noChangeArrowheads="1"/>
          </p:cNvSpPr>
          <p:nvPr/>
        </p:nvSpPr>
        <p:spPr bwMode="auto">
          <a:xfrm>
            <a:off x="4343400" y="2295525"/>
            <a:ext cx="2803525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 dirty="0">
                <a:latin typeface="Comic Sans MS" pitchFamily="66" charset="0"/>
              </a:rPr>
              <a:t>£100 x 1.5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</a:p>
        </p:txBody>
      </p:sp>
      <p:sp>
        <p:nvSpPr>
          <p:cNvPr id="49171" name="Rectangle 19"/>
          <p:cNvSpPr>
            <a:spLocks noChangeArrowheads="1"/>
          </p:cNvSpPr>
          <p:nvPr/>
        </p:nvSpPr>
        <p:spPr bwMode="auto">
          <a:xfrm>
            <a:off x="2667000" y="2295525"/>
            <a:ext cx="16764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50%</a:t>
            </a:r>
          </a:p>
        </p:txBody>
      </p:sp>
      <p:sp>
        <p:nvSpPr>
          <p:cNvPr id="49170" name="Rectangle 18"/>
          <p:cNvSpPr>
            <a:spLocks noChangeArrowheads="1"/>
          </p:cNvSpPr>
          <p:nvPr/>
        </p:nvSpPr>
        <p:spPr bwMode="auto">
          <a:xfrm>
            <a:off x="1447800" y="2295525"/>
            <a:ext cx="12192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2</a:t>
            </a:r>
          </a:p>
        </p:txBody>
      </p:sp>
      <p:sp>
        <p:nvSpPr>
          <p:cNvPr id="49169" name="Rectangle 17"/>
          <p:cNvSpPr>
            <a:spLocks noChangeArrowheads="1"/>
          </p:cNvSpPr>
          <p:nvPr/>
        </p:nvSpPr>
        <p:spPr bwMode="auto">
          <a:xfrm>
            <a:off x="381000" y="2295525"/>
            <a:ext cx="10668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£100</a:t>
            </a:r>
          </a:p>
        </p:txBody>
      </p:sp>
      <p:sp>
        <p:nvSpPr>
          <p:cNvPr id="49168" name="Rectangle 16"/>
          <p:cNvSpPr>
            <a:spLocks noChangeArrowheads="1"/>
          </p:cNvSpPr>
          <p:nvPr/>
        </p:nvSpPr>
        <p:spPr bwMode="auto">
          <a:xfrm>
            <a:off x="7146925" y="1960563"/>
            <a:ext cx="169227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solidFill>
                  <a:srgbClr val="FF0000"/>
                </a:solidFill>
                <a:latin typeface="Comic Sans MS" pitchFamily="66" charset="0"/>
              </a:rPr>
              <a:t>£200</a:t>
            </a:r>
          </a:p>
        </p:txBody>
      </p: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4343400" y="1960563"/>
            <a:ext cx="280352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£100 x 2</a:t>
            </a: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2676525" y="1960563"/>
            <a:ext cx="1676400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100%</a:t>
            </a:r>
          </a:p>
        </p:txBody>
      </p:sp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1457325" y="1960563"/>
            <a:ext cx="1219200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1</a:t>
            </a:r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390525" y="1960563"/>
            <a:ext cx="1066800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£100</a:t>
            </a:r>
          </a:p>
        </p:txBody>
      </p:sp>
      <p:sp>
        <p:nvSpPr>
          <p:cNvPr id="6203" name="Rectangle 11"/>
          <p:cNvSpPr>
            <a:spLocks noChangeArrowheads="1"/>
          </p:cNvSpPr>
          <p:nvPr/>
        </p:nvSpPr>
        <p:spPr bwMode="auto">
          <a:xfrm>
            <a:off x="7146925" y="1371600"/>
            <a:ext cx="16922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Total (2dp)</a:t>
            </a:r>
          </a:p>
        </p:txBody>
      </p:sp>
      <p:sp>
        <p:nvSpPr>
          <p:cNvPr id="6204" name="Rectangle 10"/>
          <p:cNvSpPr>
            <a:spLocks noChangeArrowheads="1"/>
          </p:cNvSpPr>
          <p:nvPr/>
        </p:nvSpPr>
        <p:spPr bwMode="auto">
          <a:xfrm>
            <a:off x="4343400" y="1371600"/>
            <a:ext cx="28035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Sum</a:t>
            </a:r>
          </a:p>
        </p:txBody>
      </p:sp>
      <p:sp>
        <p:nvSpPr>
          <p:cNvPr id="6205" name="Rectangle 9"/>
          <p:cNvSpPr>
            <a:spLocks noChangeArrowheads="1"/>
          </p:cNvSpPr>
          <p:nvPr/>
        </p:nvSpPr>
        <p:spPr bwMode="auto">
          <a:xfrm>
            <a:off x="2667000" y="1371600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Interest Each Payment</a:t>
            </a:r>
          </a:p>
        </p:txBody>
      </p:sp>
      <p:sp>
        <p:nvSpPr>
          <p:cNvPr id="6206" name="Rectangle 8"/>
          <p:cNvSpPr>
            <a:spLocks noChangeArrowheads="1"/>
          </p:cNvSpPr>
          <p:nvPr/>
        </p:nvSpPr>
        <p:spPr bwMode="auto">
          <a:xfrm>
            <a:off x="1447800" y="13716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Payments</a:t>
            </a:r>
          </a:p>
        </p:txBody>
      </p:sp>
      <p:sp>
        <p:nvSpPr>
          <p:cNvPr id="6207" name="Rectangle 7"/>
          <p:cNvSpPr>
            <a:spLocks noChangeArrowheads="1"/>
          </p:cNvSpPr>
          <p:nvPr/>
        </p:nvSpPr>
        <p:spPr bwMode="auto">
          <a:xfrm>
            <a:off x="381000" y="137160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baseline="0">
                <a:latin typeface="Comic Sans MS" pitchFamily="66" charset="0"/>
              </a:rPr>
              <a:t>Start Amount</a:t>
            </a:r>
          </a:p>
        </p:txBody>
      </p:sp>
      <p:sp>
        <p:nvSpPr>
          <p:cNvPr id="6208" name="Line 62"/>
          <p:cNvSpPr>
            <a:spLocks noChangeShapeType="1"/>
          </p:cNvSpPr>
          <p:nvPr/>
        </p:nvSpPr>
        <p:spPr bwMode="auto">
          <a:xfrm>
            <a:off x="381000" y="1371600"/>
            <a:ext cx="8458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09" name="Line 63"/>
          <p:cNvSpPr>
            <a:spLocks noChangeShapeType="1"/>
          </p:cNvSpPr>
          <p:nvPr/>
        </p:nvSpPr>
        <p:spPr bwMode="auto">
          <a:xfrm>
            <a:off x="381000" y="1951038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10" name="Line 64"/>
          <p:cNvSpPr>
            <a:spLocks noChangeShapeType="1"/>
          </p:cNvSpPr>
          <p:nvPr/>
        </p:nvSpPr>
        <p:spPr bwMode="auto">
          <a:xfrm>
            <a:off x="381000" y="2286000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11" name="Line 65"/>
          <p:cNvSpPr>
            <a:spLocks noChangeShapeType="1"/>
          </p:cNvSpPr>
          <p:nvPr/>
        </p:nvSpPr>
        <p:spPr bwMode="auto">
          <a:xfrm>
            <a:off x="381000" y="2620963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12" name="Line 66"/>
          <p:cNvSpPr>
            <a:spLocks noChangeShapeType="1"/>
          </p:cNvSpPr>
          <p:nvPr/>
        </p:nvSpPr>
        <p:spPr bwMode="auto">
          <a:xfrm>
            <a:off x="381000" y="2955925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13" name="Line 67"/>
          <p:cNvSpPr>
            <a:spLocks noChangeShapeType="1"/>
          </p:cNvSpPr>
          <p:nvPr/>
        </p:nvSpPr>
        <p:spPr bwMode="auto">
          <a:xfrm>
            <a:off x="381000" y="3290888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14" name="Line 68"/>
          <p:cNvSpPr>
            <a:spLocks noChangeShapeType="1"/>
          </p:cNvSpPr>
          <p:nvPr/>
        </p:nvSpPr>
        <p:spPr bwMode="auto">
          <a:xfrm>
            <a:off x="381000" y="3625850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15" name="Line 69"/>
          <p:cNvSpPr>
            <a:spLocks noChangeShapeType="1"/>
          </p:cNvSpPr>
          <p:nvPr/>
        </p:nvSpPr>
        <p:spPr bwMode="auto">
          <a:xfrm>
            <a:off x="381000" y="3960813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16" name="Line 70"/>
          <p:cNvSpPr>
            <a:spLocks noChangeShapeType="1"/>
          </p:cNvSpPr>
          <p:nvPr/>
        </p:nvSpPr>
        <p:spPr bwMode="auto">
          <a:xfrm>
            <a:off x="381000" y="4295775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17" name="Line 71"/>
          <p:cNvSpPr>
            <a:spLocks noChangeShapeType="1"/>
          </p:cNvSpPr>
          <p:nvPr/>
        </p:nvSpPr>
        <p:spPr bwMode="auto">
          <a:xfrm>
            <a:off x="381000" y="4630738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18" name="Line 72"/>
          <p:cNvSpPr>
            <a:spLocks noChangeShapeType="1"/>
          </p:cNvSpPr>
          <p:nvPr/>
        </p:nvSpPr>
        <p:spPr bwMode="auto">
          <a:xfrm>
            <a:off x="381000" y="4965700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19" name="Line 73"/>
          <p:cNvSpPr>
            <a:spLocks noChangeShapeType="1"/>
          </p:cNvSpPr>
          <p:nvPr/>
        </p:nvSpPr>
        <p:spPr bwMode="auto">
          <a:xfrm>
            <a:off x="381000" y="5635625"/>
            <a:ext cx="8458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20" name="Line 74"/>
          <p:cNvSpPr>
            <a:spLocks noChangeShapeType="1"/>
          </p:cNvSpPr>
          <p:nvPr/>
        </p:nvSpPr>
        <p:spPr bwMode="auto">
          <a:xfrm>
            <a:off x="381000" y="1371600"/>
            <a:ext cx="0" cy="42640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21" name="Line 75"/>
          <p:cNvSpPr>
            <a:spLocks noChangeShapeType="1"/>
          </p:cNvSpPr>
          <p:nvPr/>
        </p:nvSpPr>
        <p:spPr bwMode="auto">
          <a:xfrm>
            <a:off x="1447800" y="1371600"/>
            <a:ext cx="0" cy="426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22" name="Line 76"/>
          <p:cNvSpPr>
            <a:spLocks noChangeShapeType="1"/>
          </p:cNvSpPr>
          <p:nvPr/>
        </p:nvSpPr>
        <p:spPr bwMode="auto">
          <a:xfrm>
            <a:off x="2667000" y="1371600"/>
            <a:ext cx="0" cy="426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23" name="Line 77"/>
          <p:cNvSpPr>
            <a:spLocks noChangeShapeType="1"/>
          </p:cNvSpPr>
          <p:nvPr/>
        </p:nvSpPr>
        <p:spPr bwMode="auto">
          <a:xfrm>
            <a:off x="4343400" y="1371600"/>
            <a:ext cx="0" cy="426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24" name="Line 78"/>
          <p:cNvSpPr>
            <a:spLocks noChangeShapeType="1"/>
          </p:cNvSpPr>
          <p:nvPr/>
        </p:nvSpPr>
        <p:spPr bwMode="auto">
          <a:xfrm>
            <a:off x="7146925" y="1371600"/>
            <a:ext cx="0" cy="426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25" name="Line 79"/>
          <p:cNvSpPr>
            <a:spLocks noChangeShapeType="1"/>
          </p:cNvSpPr>
          <p:nvPr/>
        </p:nvSpPr>
        <p:spPr bwMode="auto">
          <a:xfrm>
            <a:off x="8839200" y="1371600"/>
            <a:ext cx="0" cy="42640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26" name="Line 96"/>
          <p:cNvSpPr>
            <a:spLocks noChangeShapeType="1"/>
          </p:cNvSpPr>
          <p:nvPr/>
        </p:nvSpPr>
        <p:spPr bwMode="auto">
          <a:xfrm>
            <a:off x="381000" y="5300663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49259" name="Object 107"/>
          <p:cNvGraphicFramePr>
            <a:graphicFrameLocks noChangeAspect="1"/>
          </p:cNvGraphicFramePr>
          <p:nvPr/>
        </p:nvGraphicFramePr>
        <p:xfrm>
          <a:off x="381000" y="5791200"/>
          <a:ext cx="1306513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Equation" r:id="rId3" imgW="761669" imgH="469696" progId="Equation.DSMT4">
                  <p:embed/>
                </p:oleObj>
              </mc:Choice>
              <mc:Fallback>
                <p:oleObj name="Equation" r:id="rId3" imgW="761669" imgH="469696" progId="Equation.DSMT4">
                  <p:embed/>
                  <p:pic>
                    <p:nvPicPr>
                      <p:cNvPr id="49259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791200"/>
                        <a:ext cx="1306513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260" name="Text Box 108"/>
          <p:cNvSpPr txBox="1">
            <a:spLocks noChangeArrowheads="1"/>
          </p:cNvSpPr>
          <p:nvPr/>
        </p:nvSpPr>
        <p:spPr bwMode="auto">
          <a:xfrm>
            <a:off x="4114800" y="5791200"/>
            <a:ext cx="487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aseline="0">
                <a:latin typeface="Comic Sans MS" pitchFamily="66" charset="0"/>
              </a:rPr>
              <a:t>The larger the value of n, the better the accuracy of e…</a:t>
            </a:r>
          </a:p>
        </p:txBody>
      </p:sp>
      <p:sp>
        <p:nvSpPr>
          <p:cNvPr id="49261" name="Text Box 109"/>
          <p:cNvSpPr txBox="1">
            <a:spLocks noChangeArrowheads="1"/>
          </p:cNvSpPr>
          <p:nvPr/>
        </p:nvSpPr>
        <p:spPr bwMode="auto">
          <a:xfrm>
            <a:off x="4114800" y="6096000"/>
            <a:ext cx="3124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aseline="0">
                <a:latin typeface="Comic Sans MS" pitchFamily="66" charset="0"/>
              </a:rPr>
              <a:t>The value of e is irrational, like </a:t>
            </a:r>
            <a:r>
              <a:rPr lang="el-GR" altLang="en-US" sz="1400" baseline="0">
                <a:latin typeface="Comic Sans MS" pitchFamily="66" charset="0"/>
              </a:rPr>
              <a:t>π</a:t>
            </a:r>
            <a:r>
              <a:rPr lang="en-GB" altLang="en-US" sz="1400" baseline="0">
                <a:latin typeface="Comic Sans MS" pitchFamily="66" charset="0"/>
              </a:rPr>
              <a:t>…</a:t>
            </a:r>
            <a:endParaRPr lang="el-GR" altLang="en-US" sz="1400" baseline="0">
              <a:latin typeface="Comic Sans MS" pitchFamily="66" charset="0"/>
            </a:endParaRPr>
          </a:p>
        </p:txBody>
      </p:sp>
      <p:sp>
        <p:nvSpPr>
          <p:cNvPr id="49262" name="Text Box 110"/>
          <p:cNvSpPr txBox="1">
            <a:spLocks noChangeArrowheads="1"/>
          </p:cNvSpPr>
          <p:nvPr/>
        </p:nvSpPr>
        <p:spPr bwMode="auto">
          <a:xfrm>
            <a:off x="4114800" y="6400800"/>
            <a:ext cx="3733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aseline="0">
                <a:latin typeface="Comic Sans MS" pitchFamily="66" charset="0"/>
              </a:rPr>
              <a:t>It also has another interesting property…</a:t>
            </a:r>
            <a:endParaRPr lang="el-GR" altLang="en-US" sz="1400" baseline="0">
              <a:latin typeface="Comic Sans MS" pitchFamily="66" charset="0"/>
            </a:endParaRPr>
          </a:p>
        </p:txBody>
      </p:sp>
      <p:sp>
        <p:nvSpPr>
          <p:cNvPr id="49263" name="Text Box 111"/>
          <p:cNvSpPr txBox="1">
            <a:spLocks noChangeArrowheads="1"/>
          </p:cNvSpPr>
          <p:nvPr/>
        </p:nvSpPr>
        <p:spPr bwMode="auto">
          <a:xfrm>
            <a:off x="1905000" y="60960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aseline="0">
                <a:latin typeface="Comic Sans MS" pitchFamily="66" charset="0"/>
              </a:rPr>
              <a:t>(2.718281828459…)</a:t>
            </a:r>
          </a:p>
        </p:txBody>
      </p:sp>
      <p:sp>
        <p:nvSpPr>
          <p:cNvPr id="9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34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9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9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9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9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9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9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9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9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9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9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9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9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9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9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9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9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9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9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49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9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4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49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49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49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49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49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49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49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4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4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4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4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 nodeType="clickPar">
                      <p:stCondLst>
                        <p:cond delay="indefinite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4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4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7" dur="500"/>
                                        <p:tgtEl>
                                          <p:spTgt spid="4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 nodeType="clickPar">
                      <p:stCondLst>
                        <p:cond delay="indefinite"/>
                      </p:stCondLst>
                      <p:childTnLst>
                        <p:par>
                          <p:cTn id="2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4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 nodeType="clickPar">
                      <p:stCondLst>
                        <p:cond delay="indefinite"/>
                      </p:stCondLst>
                      <p:childTnLst>
                        <p:par>
                          <p:cTn id="2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7" dur="500"/>
                                        <p:tgtEl>
                                          <p:spTgt spid="4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 nodeType="clickPar">
                      <p:stCondLst>
                        <p:cond delay="indefinite"/>
                      </p:stCondLst>
                      <p:childTnLst>
                        <p:par>
                          <p:cTn id="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2" dur="500"/>
                                        <p:tgtEl>
                                          <p:spTgt spid="4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5" grpId="0"/>
      <p:bldP spid="49253" grpId="0"/>
      <p:bldP spid="49251" grpId="0"/>
      <p:bldP spid="49249" grpId="0"/>
      <p:bldP spid="49247" grpId="0"/>
      <p:bldP spid="49213" grpId="0"/>
      <p:bldP spid="49212" grpId="0"/>
      <p:bldP spid="49211" grpId="0"/>
      <p:bldP spid="49210" grpId="0"/>
      <p:bldP spid="49209" grpId="0"/>
      <p:bldP spid="49208" grpId="0"/>
      <p:bldP spid="49207" grpId="0"/>
      <p:bldP spid="49206" grpId="0"/>
      <p:bldP spid="49205" grpId="0"/>
      <p:bldP spid="49204" grpId="0"/>
      <p:bldP spid="49203" grpId="0"/>
      <p:bldP spid="49202" grpId="0"/>
      <p:bldP spid="49201" grpId="0"/>
      <p:bldP spid="49200" grpId="0"/>
      <p:bldP spid="49199" grpId="0"/>
      <p:bldP spid="49198" grpId="0"/>
      <p:bldP spid="49197" grpId="0"/>
      <p:bldP spid="49196" grpId="0"/>
      <p:bldP spid="49195" grpId="0"/>
      <p:bldP spid="49194" grpId="0"/>
      <p:bldP spid="49193" grpId="0"/>
      <p:bldP spid="49192" grpId="0"/>
      <p:bldP spid="49191" grpId="0"/>
      <p:bldP spid="49190" grpId="0"/>
      <p:bldP spid="49189" grpId="0"/>
      <p:bldP spid="49188" grpId="0"/>
      <p:bldP spid="49187" grpId="0"/>
      <p:bldP spid="49186" grpId="0"/>
      <p:bldP spid="49185" grpId="0"/>
      <p:bldP spid="49184" grpId="0"/>
      <p:bldP spid="49183" grpId="0"/>
      <p:bldP spid="49182" grpId="0"/>
      <p:bldP spid="49181" grpId="0"/>
      <p:bldP spid="49180" grpId="0"/>
      <p:bldP spid="49179" grpId="0"/>
      <p:bldP spid="49178" grpId="0"/>
      <p:bldP spid="49177" grpId="0"/>
      <p:bldP spid="49176" grpId="0"/>
      <p:bldP spid="49175" grpId="0"/>
      <p:bldP spid="49174" grpId="0"/>
      <p:bldP spid="49173" grpId="0"/>
      <p:bldP spid="49172" grpId="0"/>
      <p:bldP spid="49171" grpId="0"/>
      <p:bldP spid="49170" grpId="0"/>
      <p:bldP spid="49169" grpId="0"/>
      <p:bldP spid="49168" grpId="0"/>
      <p:bldP spid="49167" grpId="0"/>
      <p:bldP spid="49166" grpId="0"/>
      <p:bldP spid="49165" grpId="0"/>
      <p:bldP spid="49164" grpId="0"/>
      <p:bldP spid="49260" grpId="0"/>
      <p:bldP spid="49261" grpId="0"/>
      <p:bldP spid="49262" grpId="0"/>
      <p:bldP spid="492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81000" y="1752600"/>
            <a:ext cx="297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u="sng" baseline="0">
                <a:latin typeface="Comic Sans MS" pitchFamily="66" charset="0"/>
              </a:rPr>
              <a:t>Gradient Functions</a:t>
            </a:r>
            <a:endParaRPr lang="en-GB" altLang="en-US" sz="2000" baseline="0">
              <a:latin typeface="Comic Sans MS" pitchFamily="66" charset="0"/>
            </a:endParaRP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381000" y="2209800"/>
            <a:ext cx="3962400" cy="420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baseline="0" dirty="0">
                <a:latin typeface="Comic Sans MS" pitchFamily="66" charset="0"/>
              </a:rPr>
              <a:t>You have already learnt about differentiation, that differentiating a graph function gives the gradient function…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baseline="0" dirty="0">
                <a:latin typeface="Comic Sans MS" pitchFamily="66" charset="0"/>
              </a:rPr>
              <a:t>We can plot the gradient function on the graph itself…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 sz="2000" baseline="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baseline="0" dirty="0">
                <a:latin typeface="Comic Sans MS" pitchFamily="66" charset="0"/>
              </a:rPr>
              <a:t>y = x</a:t>
            </a:r>
            <a:r>
              <a:rPr lang="en-GB" altLang="en-US" sz="2000" baseline="30000" dirty="0">
                <a:latin typeface="Comic Sans MS" pitchFamily="66" charset="0"/>
              </a:rPr>
              <a:t>2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 sz="2000" baseline="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dirty="0">
                <a:latin typeface="Comic Sans MS" pitchFamily="66" charset="0"/>
              </a:rPr>
              <a:t>So </a:t>
            </a:r>
            <a:r>
              <a:rPr lang="en-GB" altLang="en-US" sz="2000" baseline="30000" dirty="0" err="1">
                <a:latin typeface="Comic Sans MS" pitchFamily="66" charset="0"/>
              </a:rPr>
              <a:t>dy</a:t>
            </a:r>
            <a:r>
              <a:rPr lang="en-GB" altLang="en-US" sz="2000" baseline="0" dirty="0">
                <a:latin typeface="Comic Sans MS" pitchFamily="66" charset="0"/>
              </a:rPr>
              <a:t>/</a:t>
            </a:r>
            <a:r>
              <a:rPr lang="en-GB" altLang="en-US" sz="2000" baseline="-25000" dirty="0">
                <a:latin typeface="Comic Sans MS" pitchFamily="66" charset="0"/>
              </a:rPr>
              <a:t>dx</a:t>
            </a:r>
            <a:r>
              <a:rPr lang="en-GB" altLang="en-US" sz="2000" baseline="0" dirty="0">
                <a:latin typeface="Comic Sans MS" pitchFamily="66" charset="0"/>
              </a:rPr>
              <a:t> = 2x</a:t>
            </a:r>
          </a:p>
        </p:txBody>
      </p:sp>
      <p:pic>
        <p:nvPicPr>
          <p:cNvPr id="5018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43" t="16667" r="26785" b="16667"/>
          <a:stretch>
            <a:fillRect/>
          </a:stretch>
        </p:blipFill>
        <p:spPr bwMode="auto">
          <a:xfrm>
            <a:off x="4800600" y="1524000"/>
            <a:ext cx="400685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5029200" y="16764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baseline="0" dirty="0">
                <a:solidFill>
                  <a:srgbClr val="FF0000"/>
                </a:solidFill>
                <a:latin typeface="Comic Sans MS" pitchFamily="66" charset="0"/>
              </a:rPr>
              <a:t>y = x</a:t>
            </a:r>
            <a:r>
              <a:rPr lang="en-GB" altLang="en-US" sz="1800" b="1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7848600" y="2209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baseline="0">
                <a:solidFill>
                  <a:srgbClr val="0000FF"/>
                </a:solidFill>
                <a:latin typeface="Comic Sans MS" pitchFamily="66" charset="0"/>
              </a:rPr>
              <a:t>y = 2x</a:t>
            </a:r>
            <a:endParaRPr lang="en-GB" altLang="en-US" sz="1800" b="1">
              <a:solidFill>
                <a:srgbClr val="0000FF"/>
              </a:solidFill>
              <a:latin typeface="Comic Sans MS" pitchFamily="66" charset="0"/>
            </a:endParaRPr>
          </a:p>
        </p:txBody>
      </p:sp>
      <p:grpSp>
        <p:nvGrpSpPr>
          <p:cNvPr id="50188" name="Group 12"/>
          <p:cNvGrpSpPr>
            <a:grpSpLocks/>
          </p:cNvGrpSpPr>
          <p:nvPr/>
        </p:nvGrpSpPr>
        <p:grpSpPr bwMode="auto">
          <a:xfrm>
            <a:off x="6096000" y="3200400"/>
            <a:ext cx="228600" cy="228600"/>
            <a:chOff x="2592" y="2880"/>
            <a:chExt cx="144" cy="144"/>
          </a:xfrm>
        </p:grpSpPr>
        <p:sp>
          <p:nvSpPr>
            <p:cNvPr id="7185" name="Line 10"/>
            <p:cNvSpPr>
              <a:spLocks noChangeShapeType="1"/>
            </p:cNvSpPr>
            <p:nvPr/>
          </p:nvSpPr>
          <p:spPr bwMode="auto">
            <a:xfrm>
              <a:off x="2592" y="288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Line 11"/>
            <p:cNvSpPr>
              <a:spLocks noChangeShapeType="1"/>
            </p:cNvSpPr>
            <p:nvPr/>
          </p:nvSpPr>
          <p:spPr bwMode="auto">
            <a:xfrm flipH="1">
              <a:off x="2592" y="288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0189" name="Line 13"/>
          <p:cNvSpPr>
            <a:spLocks noChangeShapeType="1"/>
          </p:cNvSpPr>
          <p:nvPr/>
        </p:nvSpPr>
        <p:spPr bwMode="auto">
          <a:xfrm>
            <a:off x="6207125" y="3338513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6207125" y="4938713"/>
            <a:ext cx="4381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V="1">
            <a:off x="5654675" y="3417888"/>
            <a:ext cx="422275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 flipV="1">
            <a:off x="6807200" y="4949825"/>
            <a:ext cx="366713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4248150" y="2841625"/>
            <a:ext cx="15192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>
                <a:latin typeface="Comic Sans MS" pitchFamily="66" charset="0"/>
              </a:rPr>
              <a:t>The Gradient at this point…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7158038" y="4852988"/>
            <a:ext cx="15192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>
                <a:latin typeface="Comic Sans MS" pitchFamily="66" charset="0"/>
              </a:rPr>
              <a:t>… is this value here!</a:t>
            </a: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94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1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3" dur="500"/>
                                        <p:tgtEl>
                                          <p:spTgt spid="5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4" grpId="0"/>
      <p:bldP spid="50185" grpId="0"/>
      <p:bldP spid="50189" grpId="0" animBg="1"/>
      <p:bldP spid="50190" grpId="0" animBg="1"/>
      <p:bldP spid="50191" grpId="0" animBg="1"/>
      <p:bldP spid="50192" grpId="0" animBg="1"/>
      <p:bldP spid="50193" grpId="0"/>
      <p:bldP spid="501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8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13" t="17296" r="34521" b="17079"/>
          <a:stretch>
            <a:fillRect/>
          </a:stretch>
        </p:blipFill>
        <p:spPr bwMode="auto">
          <a:xfrm>
            <a:off x="5213350" y="1216025"/>
            <a:ext cx="3551238" cy="513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381000" y="1752600"/>
            <a:ext cx="297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u="sng" baseline="0">
                <a:latin typeface="Comic Sans MS" pitchFamily="66" charset="0"/>
              </a:rPr>
              <a:t>Gradient Functions</a:t>
            </a:r>
            <a:endParaRPr lang="en-GB" altLang="en-US" sz="2000" baseline="0">
              <a:latin typeface="Comic Sans MS" pitchFamily="66" charset="0"/>
            </a:endParaRP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381000" y="2209800"/>
            <a:ext cx="3962400" cy="420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baseline="0" dirty="0">
                <a:latin typeface="Comic Sans MS" pitchFamily="66" charset="0"/>
              </a:rPr>
              <a:t>You have already learnt about differentiation, that differentiating a graph function gives the gradient function…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baseline="0" dirty="0">
                <a:latin typeface="Comic Sans MS" pitchFamily="66" charset="0"/>
              </a:rPr>
              <a:t>We can plot the gradient function on the graph itself…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 sz="2000" baseline="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baseline="0" dirty="0">
                <a:latin typeface="Comic Sans MS" pitchFamily="66" charset="0"/>
              </a:rPr>
              <a:t>y = x</a:t>
            </a:r>
            <a:r>
              <a:rPr lang="en-GB" altLang="en-US" sz="2000" baseline="30000" dirty="0">
                <a:latin typeface="Comic Sans MS" pitchFamily="66" charset="0"/>
              </a:rPr>
              <a:t>3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 sz="2000" baseline="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dirty="0">
                <a:latin typeface="Comic Sans MS" pitchFamily="66" charset="0"/>
              </a:rPr>
              <a:t>So </a:t>
            </a:r>
            <a:r>
              <a:rPr lang="en-GB" altLang="en-US" sz="2000" baseline="30000" dirty="0" err="1">
                <a:latin typeface="Comic Sans MS" pitchFamily="66" charset="0"/>
              </a:rPr>
              <a:t>dy</a:t>
            </a:r>
            <a:r>
              <a:rPr lang="en-GB" altLang="en-US" sz="2000" baseline="0" dirty="0">
                <a:latin typeface="Comic Sans MS" pitchFamily="66" charset="0"/>
              </a:rPr>
              <a:t>/</a:t>
            </a:r>
            <a:r>
              <a:rPr lang="en-GB" altLang="en-US" sz="2000" baseline="-25000" dirty="0">
                <a:latin typeface="Comic Sans MS" pitchFamily="66" charset="0"/>
              </a:rPr>
              <a:t>dx</a:t>
            </a:r>
            <a:r>
              <a:rPr lang="en-GB" altLang="en-US" sz="2000" baseline="0" dirty="0">
                <a:latin typeface="Comic Sans MS" pitchFamily="66" charset="0"/>
              </a:rPr>
              <a:t> = 3x</a:t>
            </a:r>
            <a:r>
              <a:rPr lang="en-GB" altLang="en-US" sz="2000" baseline="30000" dirty="0">
                <a:latin typeface="Comic Sans MS" pitchFamily="66" charset="0"/>
              </a:rPr>
              <a:t>2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8153400" y="1298575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baseline="0" dirty="0">
                <a:solidFill>
                  <a:srgbClr val="FF0000"/>
                </a:solidFill>
                <a:latin typeface="Comic Sans MS" pitchFamily="66" charset="0"/>
              </a:rPr>
              <a:t>y = x</a:t>
            </a:r>
            <a:r>
              <a:rPr lang="en-GB" altLang="en-US" sz="1800" b="1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5116513" y="1236663"/>
            <a:ext cx="10779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baseline="0" dirty="0">
                <a:solidFill>
                  <a:srgbClr val="0000FF"/>
                </a:solidFill>
                <a:latin typeface="Comic Sans MS" pitchFamily="66" charset="0"/>
              </a:rPr>
              <a:t>y = 3x</a:t>
            </a:r>
            <a:r>
              <a:rPr lang="en-GB" altLang="en-US" sz="18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</a:p>
        </p:txBody>
      </p:sp>
      <p:grpSp>
        <p:nvGrpSpPr>
          <p:cNvPr id="51209" name="Group 9"/>
          <p:cNvGrpSpPr>
            <a:grpSpLocks/>
          </p:cNvGrpSpPr>
          <p:nvPr/>
        </p:nvGrpSpPr>
        <p:grpSpPr bwMode="auto">
          <a:xfrm>
            <a:off x="6226175" y="3970338"/>
            <a:ext cx="228600" cy="228600"/>
            <a:chOff x="2592" y="2880"/>
            <a:chExt cx="144" cy="144"/>
          </a:xfrm>
        </p:grpSpPr>
        <p:sp>
          <p:nvSpPr>
            <p:cNvPr id="8216" name="Line 10"/>
            <p:cNvSpPr>
              <a:spLocks noChangeShapeType="1"/>
            </p:cNvSpPr>
            <p:nvPr/>
          </p:nvSpPr>
          <p:spPr bwMode="auto">
            <a:xfrm>
              <a:off x="2592" y="288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7" name="Line 11"/>
            <p:cNvSpPr>
              <a:spLocks noChangeShapeType="1"/>
            </p:cNvSpPr>
            <p:nvPr/>
          </p:nvSpPr>
          <p:spPr bwMode="auto">
            <a:xfrm flipH="1">
              <a:off x="2592" y="288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6337300" y="2468563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 flipH="1">
            <a:off x="6308725" y="247015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 flipV="1">
            <a:off x="5768975" y="4056063"/>
            <a:ext cx="422275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 flipV="1">
            <a:off x="5475288" y="2524125"/>
            <a:ext cx="1417637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4349750" y="3857625"/>
            <a:ext cx="15192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>
                <a:latin typeface="Comic Sans MS" pitchFamily="66" charset="0"/>
              </a:rPr>
              <a:t>The Gradient at this point…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4021138" y="2590800"/>
            <a:ext cx="15192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>
                <a:latin typeface="Comic Sans MS" pitchFamily="66" charset="0"/>
              </a:rPr>
              <a:t>… is this value here!</a:t>
            </a:r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7635875" y="2462213"/>
            <a:ext cx="0" cy="9175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20" name="Group 20"/>
          <p:cNvGrpSpPr>
            <a:grpSpLocks/>
          </p:cNvGrpSpPr>
          <p:nvPr/>
        </p:nvGrpSpPr>
        <p:grpSpPr bwMode="auto">
          <a:xfrm>
            <a:off x="7524750" y="3251200"/>
            <a:ext cx="228600" cy="228600"/>
            <a:chOff x="2592" y="2880"/>
            <a:chExt cx="144" cy="144"/>
          </a:xfrm>
        </p:grpSpPr>
        <p:sp>
          <p:nvSpPr>
            <p:cNvPr id="8214" name="Line 21"/>
            <p:cNvSpPr>
              <a:spLocks noChangeShapeType="1"/>
            </p:cNvSpPr>
            <p:nvPr/>
          </p:nvSpPr>
          <p:spPr bwMode="auto">
            <a:xfrm>
              <a:off x="2592" y="288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5" name="Line 22"/>
            <p:cNvSpPr>
              <a:spLocks noChangeShapeType="1"/>
            </p:cNvSpPr>
            <p:nvPr/>
          </p:nvSpPr>
          <p:spPr bwMode="auto">
            <a:xfrm flipH="1">
              <a:off x="2592" y="288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23" name="Line 23"/>
          <p:cNvSpPr>
            <a:spLocks noChangeShapeType="1"/>
          </p:cNvSpPr>
          <p:nvPr/>
        </p:nvSpPr>
        <p:spPr bwMode="auto">
          <a:xfrm flipH="1">
            <a:off x="6969125" y="24765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H="1" flipV="1">
            <a:off x="7766050" y="3586163"/>
            <a:ext cx="244475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7085013" y="4097338"/>
            <a:ext cx="180816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>
                <a:latin typeface="Comic Sans MS" pitchFamily="66" charset="0"/>
              </a:rPr>
              <a:t>And the Gradient is </a:t>
            </a:r>
            <a:r>
              <a:rPr lang="en-GB" altLang="en-US" sz="1800" u="sng" baseline="0">
                <a:latin typeface="Comic Sans MS" pitchFamily="66" charset="0"/>
              </a:rPr>
              <a:t>the same</a:t>
            </a:r>
            <a:r>
              <a:rPr lang="en-GB" altLang="en-US" sz="1800" baseline="0">
                <a:latin typeface="Comic Sans MS" pitchFamily="66" charset="0"/>
              </a:rPr>
              <a:t> here!</a:t>
            </a: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69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6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9" dur="5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7" grpId="0"/>
      <p:bldP spid="51208" grpId="0"/>
      <p:bldP spid="51212" grpId="0" animBg="1"/>
      <p:bldP spid="51213" grpId="0" animBg="1"/>
      <p:bldP spid="51214" grpId="0" animBg="1"/>
      <p:bldP spid="51215" grpId="0" animBg="1"/>
      <p:bldP spid="51216" grpId="0"/>
      <p:bldP spid="51217" grpId="0"/>
      <p:bldP spid="51219" grpId="0" animBg="1"/>
      <p:bldP spid="51223" grpId="0" animBg="1"/>
      <p:bldP spid="51224" grpId="0" animBg="1"/>
      <p:bldP spid="512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381000" y="1752600"/>
            <a:ext cx="297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u="sng" baseline="0">
                <a:latin typeface="Comic Sans MS" pitchFamily="66" charset="0"/>
              </a:rPr>
              <a:t>Gradient Functions</a:t>
            </a:r>
            <a:endParaRPr lang="en-GB" altLang="en-US" sz="2000" baseline="0">
              <a:latin typeface="Comic Sans MS" pitchFamily="66" charset="0"/>
            </a:endParaRP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81000" y="2209800"/>
            <a:ext cx="39624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baseline="0" dirty="0">
                <a:latin typeface="Comic Sans MS" pitchFamily="66" charset="0"/>
              </a:rPr>
              <a:t>You have already learnt about differentiation, that differentiating a graph function gives the gradient function…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baseline="0" dirty="0">
                <a:latin typeface="Comic Sans MS" pitchFamily="66" charset="0"/>
              </a:rPr>
              <a:t>We can plot the gradient function on the graph itself…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 sz="2000" baseline="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baseline="0" dirty="0">
                <a:latin typeface="Comic Sans MS" pitchFamily="66" charset="0"/>
              </a:rPr>
              <a:t>y = 2</a:t>
            </a:r>
            <a:r>
              <a:rPr lang="en-GB" altLang="en-US" sz="2000" baseline="30000" dirty="0">
                <a:latin typeface="Comic Sans MS" pitchFamily="66" charset="0"/>
              </a:rPr>
              <a:t>x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 sz="200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baseline="30000" dirty="0" err="1">
                <a:latin typeface="Comic Sans MS" pitchFamily="66" charset="0"/>
              </a:rPr>
              <a:t>dy</a:t>
            </a:r>
            <a:r>
              <a:rPr lang="en-GB" altLang="en-US" sz="2000" baseline="0" dirty="0">
                <a:latin typeface="Comic Sans MS" pitchFamily="66" charset="0"/>
              </a:rPr>
              <a:t>/</a:t>
            </a:r>
            <a:r>
              <a:rPr lang="en-GB" altLang="en-US" sz="2000" baseline="-25000" dirty="0">
                <a:latin typeface="Comic Sans MS" pitchFamily="66" charset="0"/>
              </a:rPr>
              <a:t>dx</a:t>
            </a:r>
            <a:r>
              <a:rPr lang="en-GB" altLang="en-US" sz="2000" baseline="0" dirty="0">
                <a:latin typeface="Comic Sans MS" pitchFamily="66" charset="0"/>
              </a:rPr>
              <a:t> = 2</a:t>
            </a:r>
            <a:r>
              <a:rPr lang="en-GB" altLang="en-US" sz="2000" baseline="30000" dirty="0">
                <a:latin typeface="Comic Sans MS" pitchFamily="66" charset="0"/>
              </a:rPr>
              <a:t>x</a:t>
            </a:r>
            <a:r>
              <a:rPr lang="en-GB" altLang="en-US" sz="2000" baseline="0" dirty="0">
                <a:latin typeface="Comic Sans MS" pitchFamily="66" charset="0"/>
              </a:rPr>
              <a:t>ln2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2176463" y="5616575"/>
            <a:ext cx="205898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aseline="0" dirty="0">
                <a:latin typeface="Comic Sans MS" pitchFamily="66" charset="0"/>
              </a:rPr>
              <a:t>You will learn where this comes from in Year 13!</a:t>
            </a:r>
            <a:endParaRPr lang="en-GB" altLang="en-US" sz="1400" baseline="0" dirty="0">
              <a:latin typeface="Comic Sans MS" pitchFamily="66" charset="0"/>
            </a:endParaRPr>
          </a:p>
        </p:txBody>
      </p:sp>
      <p:pic>
        <p:nvPicPr>
          <p:cNvPr id="52250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7" t="17346" r="28220" b="16557"/>
          <a:stretch>
            <a:fillRect/>
          </a:stretch>
        </p:blipFill>
        <p:spPr bwMode="auto">
          <a:xfrm>
            <a:off x="4135438" y="1755775"/>
            <a:ext cx="4800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7353300" y="17907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baseline="0" dirty="0">
                <a:solidFill>
                  <a:srgbClr val="FF0000"/>
                </a:solidFill>
                <a:latin typeface="Comic Sans MS" pitchFamily="66" charset="0"/>
              </a:rPr>
              <a:t>y = 2</a:t>
            </a:r>
            <a:r>
              <a:rPr lang="en-GB" altLang="en-US" sz="1800" b="1" baseline="300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7862888" y="2732088"/>
            <a:ext cx="12811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baseline="0" dirty="0">
                <a:solidFill>
                  <a:srgbClr val="0000FF"/>
                </a:solidFill>
                <a:latin typeface="Comic Sans MS" pitchFamily="66" charset="0"/>
              </a:rPr>
              <a:t>y = 2</a:t>
            </a:r>
            <a:r>
              <a:rPr lang="en-GB" altLang="en-US" sz="1800" b="1" baseline="30000" dirty="0">
                <a:solidFill>
                  <a:srgbClr val="0000FF"/>
                </a:solidFill>
                <a:latin typeface="Comic Sans MS" pitchFamily="66" charset="0"/>
              </a:rPr>
              <a:t>x</a:t>
            </a:r>
            <a:r>
              <a:rPr lang="en-GB" altLang="en-US" sz="1800" b="1" baseline="0" dirty="0">
                <a:solidFill>
                  <a:srgbClr val="0000FF"/>
                </a:solidFill>
                <a:latin typeface="Comic Sans MS" pitchFamily="66" charset="0"/>
              </a:rPr>
              <a:t>ln2</a:t>
            </a:r>
            <a:endParaRPr lang="en-GB" altLang="en-US" sz="18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24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2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49" grpId="0"/>
      <p:bldP spid="52251" grpId="0"/>
      <p:bldP spid="522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17491" r="38118" b="17296"/>
          <a:stretch>
            <a:fillRect/>
          </a:stretch>
        </p:blipFill>
        <p:spPr bwMode="auto">
          <a:xfrm>
            <a:off x="4356100" y="1565275"/>
            <a:ext cx="4305300" cy="395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381000" y="1752600"/>
            <a:ext cx="297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u="sng" baseline="0">
                <a:latin typeface="Comic Sans MS" pitchFamily="66" charset="0"/>
              </a:rPr>
              <a:t>Gradient Functions</a:t>
            </a:r>
            <a:endParaRPr lang="en-GB" altLang="en-US" sz="2000" baseline="0">
              <a:latin typeface="Comic Sans MS" pitchFamily="66" charset="0"/>
            </a:endParaRP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81000" y="2209800"/>
            <a:ext cx="39624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baseline="0" dirty="0">
                <a:latin typeface="Comic Sans MS" pitchFamily="66" charset="0"/>
              </a:rPr>
              <a:t>You have already learnt about differentiation, that differentiating a graph function gives the gradient function…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baseline="0" dirty="0">
                <a:latin typeface="Comic Sans MS" pitchFamily="66" charset="0"/>
              </a:rPr>
              <a:t>We can plot the gradient function on the graph itself…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 sz="2000" baseline="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baseline="0" dirty="0">
                <a:latin typeface="Comic Sans MS" pitchFamily="66" charset="0"/>
              </a:rPr>
              <a:t>y = 3</a:t>
            </a:r>
            <a:r>
              <a:rPr lang="en-GB" altLang="en-US" sz="2000" baseline="30000" dirty="0">
                <a:latin typeface="Comic Sans MS" pitchFamily="66" charset="0"/>
              </a:rPr>
              <a:t>x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 sz="200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baseline="30000" dirty="0" err="1">
                <a:latin typeface="Comic Sans MS" pitchFamily="66" charset="0"/>
              </a:rPr>
              <a:t>dy</a:t>
            </a:r>
            <a:r>
              <a:rPr lang="en-GB" altLang="en-US" sz="2000" baseline="0" dirty="0">
                <a:latin typeface="Comic Sans MS" pitchFamily="66" charset="0"/>
              </a:rPr>
              <a:t>/</a:t>
            </a:r>
            <a:r>
              <a:rPr lang="en-GB" altLang="en-US" sz="2000" baseline="-25000" dirty="0">
                <a:latin typeface="Comic Sans MS" pitchFamily="66" charset="0"/>
              </a:rPr>
              <a:t>dx</a:t>
            </a:r>
            <a:r>
              <a:rPr lang="en-GB" altLang="en-US" sz="2000" baseline="0" dirty="0">
                <a:latin typeface="Comic Sans MS" pitchFamily="66" charset="0"/>
              </a:rPr>
              <a:t> = 3</a:t>
            </a:r>
            <a:r>
              <a:rPr lang="en-GB" altLang="en-US" sz="2000" baseline="30000" dirty="0">
                <a:latin typeface="Comic Sans MS" pitchFamily="66" charset="0"/>
              </a:rPr>
              <a:t>x</a:t>
            </a:r>
            <a:r>
              <a:rPr lang="en-GB" altLang="en-US" sz="2000" baseline="0" dirty="0">
                <a:latin typeface="Comic Sans MS" pitchFamily="66" charset="0"/>
              </a:rPr>
              <a:t>ln3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2176463" y="5616575"/>
            <a:ext cx="205898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aseline="0" dirty="0">
                <a:latin typeface="Comic Sans MS" pitchFamily="66" charset="0"/>
              </a:rPr>
              <a:t>You will learn where this comes from in Year 13!</a:t>
            </a:r>
            <a:endParaRPr lang="en-GB" altLang="en-US" sz="1400" baseline="0" dirty="0">
              <a:latin typeface="Comic Sans MS" pitchFamily="66" charset="0"/>
            </a:endParaRP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8153400" y="2181225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baseline="0">
                <a:solidFill>
                  <a:srgbClr val="FF0000"/>
                </a:solidFill>
                <a:latin typeface="Comic Sans MS" pitchFamily="66" charset="0"/>
              </a:rPr>
              <a:t>y = 3</a:t>
            </a:r>
            <a:r>
              <a:rPr lang="en-GB" altLang="en-US" sz="1800" b="1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7194550" y="1325563"/>
            <a:ext cx="12811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baseline="0">
                <a:solidFill>
                  <a:srgbClr val="0000FF"/>
                </a:solidFill>
                <a:latin typeface="Comic Sans MS" pitchFamily="66" charset="0"/>
              </a:rPr>
              <a:t>y = 3</a:t>
            </a:r>
            <a:r>
              <a:rPr lang="en-GB" altLang="en-US" sz="1800" b="1">
                <a:solidFill>
                  <a:srgbClr val="0000FF"/>
                </a:solidFill>
                <a:latin typeface="Comic Sans MS" pitchFamily="66" charset="0"/>
              </a:rPr>
              <a:t>x</a:t>
            </a:r>
            <a:r>
              <a:rPr lang="en-GB" altLang="en-US" sz="1800" b="1" baseline="0">
                <a:solidFill>
                  <a:srgbClr val="0000FF"/>
                </a:solidFill>
                <a:latin typeface="Comic Sans MS" pitchFamily="66" charset="0"/>
              </a:rPr>
              <a:t>ln3</a:t>
            </a:r>
            <a:endParaRPr lang="en-GB" altLang="en-US" sz="1800" b="1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25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/>
      <p:bldP spid="53256" grpId="0"/>
      <p:bldP spid="532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17491" r="28770" b="17296"/>
          <a:stretch>
            <a:fillRect/>
          </a:stretch>
        </p:blipFill>
        <p:spPr bwMode="auto">
          <a:xfrm>
            <a:off x="4406900" y="1863725"/>
            <a:ext cx="4487863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9" name="Text Box 8"/>
          <p:cNvSpPr txBox="1">
            <a:spLocks noChangeArrowheads="1"/>
          </p:cNvSpPr>
          <p:nvPr/>
        </p:nvSpPr>
        <p:spPr bwMode="auto">
          <a:xfrm>
            <a:off x="7913688" y="1439863"/>
            <a:ext cx="990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baseline="0" dirty="0">
                <a:solidFill>
                  <a:srgbClr val="FF0000"/>
                </a:solidFill>
                <a:latin typeface="Comic Sans MS" pitchFamily="66" charset="0"/>
              </a:rPr>
              <a:t>y = 3</a:t>
            </a:r>
            <a:r>
              <a:rPr lang="en-GB" altLang="en-US" sz="1800" b="1" baseline="300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11270" name="Text Box 9"/>
          <p:cNvSpPr txBox="1">
            <a:spLocks noChangeArrowheads="1"/>
          </p:cNvSpPr>
          <p:nvPr/>
        </p:nvSpPr>
        <p:spPr bwMode="auto">
          <a:xfrm>
            <a:off x="6751638" y="1441450"/>
            <a:ext cx="1281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baseline="0" dirty="0">
                <a:solidFill>
                  <a:srgbClr val="0000FF"/>
                </a:solidFill>
                <a:latin typeface="Comic Sans MS" pitchFamily="66" charset="0"/>
              </a:rPr>
              <a:t>y = 3</a:t>
            </a:r>
            <a:r>
              <a:rPr lang="en-GB" altLang="en-US" sz="1800" b="1" baseline="30000" dirty="0">
                <a:solidFill>
                  <a:srgbClr val="0000FF"/>
                </a:solidFill>
                <a:latin typeface="Comic Sans MS" pitchFamily="66" charset="0"/>
              </a:rPr>
              <a:t>x</a:t>
            </a:r>
            <a:r>
              <a:rPr lang="en-GB" altLang="en-US" sz="1800" b="1" baseline="0" dirty="0">
                <a:solidFill>
                  <a:srgbClr val="0000FF"/>
                </a:solidFill>
                <a:latin typeface="Comic Sans MS" pitchFamily="66" charset="0"/>
              </a:rPr>
              <a:t>ln3</a:t>
            </a:r>
            <a:endParaRPr lang="en-GB" altLang="en-US" sz="18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pic>
        <p:nvPicPr>
          <p:cNvPr id="1127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4" t="17346" r="31789" b="16557"/>
          <a:stretch>
            <a:fillRect/>
          </a:stretch>
        </p:blipFill>
        <p:spPr bwMode="auto">
          <a:xfrm>
            <a:off x="180975" y="1858963"/>
            <a:ext cx="4156075" cy="35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72" name="Text Box 11"/>
          <p:cNvSpPr txBox="1">
            <a:spLocks noChangeArrowheads="1"/>
          </p:cNvSpPr>
          <p:nvPr/>
        </p:nvSpPr>
        <p:spPr bwMode="auto">
          <a:xfrm>
            <a:off x="2797175" y="1533525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baseline="0" dirty="0">
                <a:solidFill>
                  <a:srgbClr val="FF0000"/>
                </a:solidFill>
                <a:latin typeface="Comic Sans MS" pitchFamily="66" charset="0"/>
              </a:rPr>
              <a:t>y = 2</a:t>
            </a:r>
            <a:r>
              <a:rPr lang="en-GB" altLang="en-US" sz="1800" b="1" baseline="300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11273" name="Text Box 12"/>
          <p:cNvSpPr txBox="1">
            <a:spLocks noChangeArrowheads="1"/>
          </p:cNvSpPr>
          <p:nvPr/>
        </p:nvSpPr>
        <p:spPr bwMode="auto">
          <a:xfrm>
            <a:off x="3668713" y="1414463"/>
            <a:ext cx="12811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baseline="0" dirty="0">
                <a:solidFill>
                  <a:srgbClr val="0000FF"/>
                </a:solidFill>
                <a:latin typeface="Comic Sans MS" pitchFamily="66" charset="0"/>
              </a:rPr>
              <a:t>y = 2</a:t>
            </a:r>
            <a:r>
              <a:rPr lang="en-GB" altLang="en-US" sz="1800" b="1" baseline="30000" dirty="0">
                <a:solidFill>
                  <a:srgbClr val="0000FF"/>
                </a:solidFill>
                <a:latin typeface="Comic Sans MS" pitchFamily="66" charset="0"/>
              </a:rPr>
              <a:t>x</a:t>
            </a:r>
            <a:r>
              <a:rPr lang="en-GB" altLang="en-US" sz="1800" b="1" baseline="0" dirty="0">
                <a:solidFill>
                  <a:srgbClr val="0000FF"/>
                </a:solidFill>
                <a:latin typeface="Comic Sans MS" pitchFamily="66" charset="0"/>
              </a:rPr>
              <a:t>ln2</a:t>
            </a:r>
            <a:endParaRPr lang="en-GB" altLang="en-US" sz="18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203200" y="5529263"/>
            <a:ext cx="8605838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aseline="0">
                <a:latin typeface="Comic Sans MS" pitchFamily="66" charset="0"/>
              </a:rPr>
              <a:t>What has happened from the first graph to the second?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800" baseline="0">
                <a:latin typeface="Comic Sans MS" pitchFamily="66" charset="0"/>
                <a:sym typeface="Wingdings" pitchFamily="2" charset="2"/>
              </a:rPr>
              <a:t> The lines have crossed…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800" baseline="0">
                <a:latin typeface="Comic Sans MS" pitchFamily="66" charset="0"/>
              </a:rPr>
              <a:t> Therefore the must be a value between 2 and 3 where the lines are equal…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06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0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5" t="17903" r="40154" b="18121"/>
          <a:stretch>
            <a:fillRect/>
          </a:stretch>
        </p:blipFill>
        <p:spPr bwMode="auto">
          <a:xfrm>
            <a:off x="4037013" y="1431925"/>
            <a:ext cx="4892675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81000" y="1752600"/>
            <a:ext cx="297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u="sng" baseline="0">
                <a:latin typeface="Comic Sans MS" pitchFamily="66" charset="0"/>
              </a:rPr>
              <a:t>Gradient Functions</a:t>
            </a:r>
            <a:endParaRPr lang="en-GB" altLang="en-US" sz="2000" baseline="0">
              <a:latin typeface="Comic Sans MS" pitchFamily="66" charset="0"/>
            </a:endParaRP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381000" y="2209800"/>
            <a:ext cx="3962400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baseline="0" dirty="0">
                <a:latin typeface="Comic Sans MS" pitchFamily="66" charset="0"/>
              </a:rPr>
              <a:t>If we plot a graph of e</a:t>
            </a:r>
            <a:r>
              <a:rPr lang="en-GB" altLang="en-US" sz="2000" baseline="30000" dirty="0">
                <a:latin typeface="Comic Sans MS" pitchFamily="66" charset="0"/>
              </a:rPr>
              <a:t>x</a:t>
            </a:r>
            <a:r>
              <a:rPr lang="en-GB" altLang="en-US" sz="2000" baseline="0" dirty="0">
                <a:latin typeface="Comic Sans MS" pitchFamily="66" charset="0"/>
              </a:rPr>
              <a:t>, its gradient function is the same graph!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 sz="2000" baseline="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baseline="0" dirty="0">
                <a:latin typeface="Comic Sans MS" pitchFamily="66" charset="0"/>
              </a:rPr>
              <a:t>This leads to an interesting conclusion…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 sz="2000" baseline="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baseline="0" dirty="0">
                <a:latin typeface="Comic Sans MS" pitchFamily="66" charset="0"/>
              </a:rPr>
              <a:t>If y = e</a:t>
            </a:r>
            <a:r>
              <a:rPr lang="en-GB" altLang="en-US" sz="2000" baseline="30000" dirty="0">
                <a:latin typeface="Comic Sans MS" pitchFamily="66" charset="0"/>
              </a:rPr>
              <a:t>x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 sz="2000" baseline="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GB" altLang="en-US" sz="2000" baseline="0" dirty="0">
                <a:latin typeface="Comic Sans MS" pitchFamily="66" charset="0"/>
              </a:rPr>
              <a:t>Then </a:t>
            </a:r>
            <a:r>
              <a:rPr lang="en-GB" altLang="en-US" sz="2000" baseline="30000" dirty="0" err="1">
                <a:latin typeface="Comic Sans MS" pitchFamily="66" charset="0"/>
              </a:rPr>
              <a:t>dy</a:t>
            </a:r>
            <a:r>
              <a:rPr lang="en-GB" altLang="en-US" sz="2000" baseline="0" dirty="0">
                <a:latin typeface="Comic Sans MS" pitchFamily="66" charset="0"/>
              </a:rPr>
              <a:t>/</a:t>
            </a:r>
            <a:r>
              <a:rPr lang="en-GB" altLang="en-US" sz="2000" baseline="-25000" dirty="0">
                <a:latin typeface="Comic Sans MS" pitchFamily="66" charset="0"/>
              </a:rPr>
              <a:t>dx</a:t>
            </a:r>
            <a:r>
              <a:rPr lang="en-GB" altLang="en-US" sz="2000" baseline="0" dirty="0">
                <a:latin typeface="Comic Sans MS" pitchFamily="66" charset="0"/>
              </a:rPr>
              <a:t> = e</a:t>
            </a:r>
            <a:r>
              <a:rPr lang="en-GB" altLang="en-US" sz="2000" baseline="30000" dirty="0">
                <a:latin typeface="Comic Sans MS" pitchFamily="66" charset="0"/>
              </a:rPr>
              <a:t>x</a:t>
            </a:r>
            <a:r>
              <a:rPr lang="en-GB" altLang="en-US" sz="2000" baseline="0" dirty="0">
                <a:latin typeface="Comic Sans MS" pitchFamily="66" charset="0"/>
              </a:rPr>
              <a:t> as well!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8153400" y="2835275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baseline="0" dirty="0">
                <a:solidFill>
                  <a:srgbClr val="FF0000"/>
                </a:solidFill>
                <a:latin typeface="Comic Sans MS" pitchFamily="66" charset="0"/>
              </a:rPr>
              <a:t>y = e</a:t>
            </a:r>
            <a:r>
              <a:rPr lang="en-GB" altLang="en-US" sz="1800" b="1" baseline="300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7383463" y="2138363"/>
            <a:ext cx="12811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 baseline="0" dirty="0">
                <a:solidFill>
                  <a:srgbClr val="0000FF"/>
                </a:solidFill>
                <a:latin typeface="Comic Sans MS" pitchFamily="66" charset="0"/>
              </a:rPr>
              <a:t>y = e</a:t>
            </a:r>
            <a:r>
              <a:rPr lang="en-GB" altLang="en-US" sz="1800" b="1" baseline="30000" dirty="0">
                <a:solidFill>
                  <a:srgbClr val="0000FF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Exponentials and Logarithms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14B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23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53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4" grpId="0"/>
      <p:bldP spid="5530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5716BC-6E5E-428E-876D-B4A34FC664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BC4111-E0A8-42A2-BCAB-EE10B2582C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A50ABB-A786-47D6-896B-425BBD0A81E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638</TotalTime>
  <Words>1866</Words>
  <Application>Microsoft Office PowerPoint</Application>
  <PresentationFormat>On-screen Show (4:3)</PresentationFormat>
  <Paragraphs>311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Equation</vt:lpstr>
      <vt:lpstr>PowerPoint Presentation</vt:lpstr>
      <vt:lpstr>Exponentials and Logarithms</vt:lpstr>
      <vt:lpstr>Exponentials and Logarithms</vt:lpstr>
      <vt:lpstr>Exponentials and Logarithms</vt:lpstr>
      <vt:lpstr>Exponentials and Logarithms</vt:lpstr>
      <vt:lpstr>Exponentials and Logarithms</vt:lpstr>
      <vt:lpstr>Exponentials and Logarithms</vt:lpstr>
      <vt:lpstr>Exponentials and Logarithms</vt:lpstr>
      <vt:lpstr>Exponentials and Logarithms</vt:lpstr>
      <vt:lpstr>Exponentials and Logarithms</vt:lpstr>
      <vt:lpstr>Exponentials and Logarithms</vt:lpstr>
      <vt:lpstr>Exponentials and Logarithms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174</cp:revision>
  <dcterms:created xsi:type="dcterms:W3CDTF">2017-08-14T15:35:38Z</dcterms:created>
  <dcterms:modified xsi:type="dcterms:W3CDTF">2021-01-07T22:32:54Z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