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9" r:id="rId6"/>
    <p:sldId id="258" r:id="rId7"/>
    <p:sldId id="277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E6E6E6"/>
    <a:srgbClr val="006600"/>
    <a:srgbClr val="FF6600"/>
    <a:srgbClr val="FFCC99"/>
    <a:srgbClr val="FF3300"/>
    <a:srgbClr val="CCCCFF"/>
    <a:srgbClr val="A5002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e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16EC5-2A2D-4CA7-90FE-87358D7F7491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15B34-C665-41B6-BD3B-377D6A2B9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1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13.png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829278" y="1209563"/>
            <a:ext cx="7414530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Exponentials and </a:t>
            </a:r>
          </a:p>
          <a:p>
            <a:pPr algn="ctr"/>
            <a:r>
              <a:rPr lang="en-US" altLang="ja-JP" sz="88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Logarithms</a:t>
            </a:r>
            <a:endParaRPr lang="ja-JP" altLang="en-US" sz="88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82696" y="400602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67543"/>
                <a:ext cx="4066903" cy="460942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evaluate these expressions without a calculator:</a:t>
                </a:r>
              </a:p>
              <a:p>
                <a:pPr marL="457200" indent="-457200">
                  <a:buAutoNum type="arabicParenR"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	e)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Simplify each expression by writing it as a single power: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9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	d)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67543"/>
                <a:ext cx="4066903" cy="4609420"/>
              </a:xfrm>
              <a:blipFill>
                <a:blip r:embed="rId2"/>
                <a:stretch>
                  <a:fillRect l="-2099" t="-2381" r="-2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641668" y="1567543"/>
            <a:ext cx="4066903" cy="4609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3) Plot the following on a scatter graph and draw a line of best fit.</a:t>
            </a: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Find the gradient of your line of best fit, giving answers to 1dp.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1037405"/>
                  </p:ext>
                </p:extLst>
              </p:nvPr>
            </p:nvGraphicFramePr>
            <p:xfrm>
              <a:off x="4693918" y="2473234"/>
              <a:ext cx="4040778" cy="77506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73463">
                      <a:extLst>
                        <a:ext uri="{9D8B030D-6E8A-4147-A177-3AD203B41FA5}">
                          <a16:colId xmlns:a16="http://schemas.microsoft.com/office/drawing/2014/main" val="1032503832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1583849449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982257833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1499213708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2346541055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81929592"/>
                        </a:ext>
                      </a:extLst>
                    </a:gridCol>
                  </a:tblGrid>
                  <a:tr h="38753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1.2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2.1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5.8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84037117"/>
                      </a:ext>
                    </a:extLst>
                  </a:tr>
                  <a:tr h="38753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5.8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7.4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9.4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10.3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12.8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196115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1037405"/>
                  </p:ext>
                </p:extLst>
              </p:nvPr>
            </p:nvGraphicFramePr>
            <p:xfrm>
              <a:off x="4693918" y="2473234"/>
              <a:ext cx="4040778" cy="77506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73463">
                      <a:extLst>
                        <a:ext uri="{9D8B030D-6E8A-4147-A177-3AD203B41FA5}">
                          <a16:colId xmlns:a16="http://schemas.microsoft.com/office/drawing/2014/main" val="1032503832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1583849449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982257833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1499213708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2346541055"/>
                        </a:ext>
                      </a:extLst>
                    </a:gridCol>
                    <a:gridCol w="673463">
                      <a:extLst>
                        <a:ext uri="{9D8B030D-6E8A-4147-A177-3AD203B41FA5}">
                          <a16:colId xmlns:a16="http://schemas.microsoft.com/office/drawing/2014/main" val="81929592"/>
                        </a:ext>
                      </a:extLst>
                    </a:gridCol>
                  </a:tblGrid>
                  <a:tr h="3875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01" t="-1563" r="-500000" b="-1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1.2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2.1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5.8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84037117"/>
                      </a:ext>
                    </a:extLst>
                  </a:tr>
                  <a:tr h="3875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01" t="-101563" r="-500000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5.8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7.4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9.4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10.3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12.8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196115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3177" y="2595155"/>
                <a:ext cx="5725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77" y="2595155"/>
                <a:ext cx="57259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11234" y="2495007"/>
                <a:ext cx="344966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234" y="2495007"/>
                <a:ext cx="344966" cy="554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60914" y="2717075"/>
                <a:ext cx="45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914" y="2717075"/>
                <a:ext cx="45878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8126" y="3531326"/>
                <a:ext cx="45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26" y="3531326"/>
                <a:ext cx="45878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34789" y="3509555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789" y="3509555"/>
                <a:ext cx="34496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05543" y="4907281"/>
                <a:ext cx="4400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3" y="4907281"/>
                <a:ext cx="440057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960915" y="4876801"/>
                <a:ext cx="5382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915" y="4876801"/>
                <a:ext cx="538289" cy="338554"/>
              </a:xfrm>
              <a:prstGeom prst="rect">
                <a:avLst/>
              </a:prstGeom>
              <a:blipFill>
                <a:blip r:embed="rId10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58093" y="5926184"/>
                <a:ext cx="4400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093" y="5926184"/>
                <a:ext cx="440057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26082" y="5852161"/>
                <a:ext cx="4464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82" y="5852161"/>
                <a:ext cx="446469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91351" y="4262847"/>
                <a:ext cx="15168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+4.1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351" y="4262847"/>
                <a:ext cx="1516890" cy="338554"/>
              </a:xfrm>
              <a:prstGeom prst="rect">
                <a:avLst/>
              </a:prstGeom>
              <a:blipFill>
                <a:blip r:embed="rId1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14A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063" y="1592263"/>
            <a:ext cx="42672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800" b="1" u="sng" dirty="0">
                <a:latin typeface="Comic Sans MS" pitchFamily="66" charset="0"/>
              </a:rPr>
              <a:t>Graphs of Exponential Functions</a:t>
            </a:r>
          </a:p>
          <a:p>
            <a:pPr eaLnBrk="1" hangingPunct="1">
              <a:buFontTx/>
              <a:buNone/>
            </a:pPr>
            <a:endParaRPr lang="en-GB" altLang="en-US" sz="18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You need to be familiar with the function;</a:t>
            </a:r>
          </a:p>
          <a:p>
            <a:pPr algn="ctr"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For example, y = 2</a:t>
            </a:r>
            <a:r>
              <a:rPr lang="en-GB" altLang="en-US" sz="1800" baseline="40000" dirty="0">
                <a:latin typeface="Comic Sans MS" pitchFamily="66" charset="0"/>
              </a:rPr>
              <a:t>x</a:t>
            </a:r>
            <a:r>
              <a:rPr lang="en-GB" altLang="en-US" sz="1800" dirty="0">
                <a:latin typeface="Comic Sans MS" pitchFamily="66" charset="0"/>
              </a:rPr>
              <a:t>, y = 5</a:t>
            </a:r>
            <a:r>
              <a:rPr lang="en-GB" altLang="en-US" sz="1800" baseline="40000" dirty="0">
                <a:latin typeface="Comic Sans MS" pitchFamily="66" charset="0"/>
              </a:rPr>
              <a:t>x</a:t>
            </a:r>
            <a:r>
              <a:rPr lang="en-GB" altLang="en-US" sz="1800" dirty="0">
                <a:latin typeface="Comic Sans MS" pitchFamily="66" charset="0"/>
              </a:rPr>
              <a:t> and so on…</a:t>
            </a:r>
          </a:p>
          <a:p>
            <a:pPr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1)  Draw the graph of y = 2</a:t>
            </a:r>
            <a:r>
              <a:rPr lang="en-GB" altLang="en-US" sz="1800" baseline="40000" dirty="0">
                <a:latin typeface="Comic Sans MS" pitchFamily="66" charset="0"/>
              </a:rPr>
              <a:t>x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610599" y="6491288"/>
            <a:ext cx="6030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14A</a:t>
            </a: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219200" y="2895600"/>
          <a:ext cx="83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95600"/>
                        <a:ext cx="838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3048000" y="2971800"/>
          <a:ext cx="6524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2" name="Equation" r:id="rId5" imgW="355138" imgH="177569" progId="Equation.DSMT4">
                  <p:embed/>
                </p:oleObj>
              </mc:Choice>
              <mc:Fallback>
                <p:oleObj name="Equation" r:id="rId5" imgW="355138" imgH="177569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971800"/>
                        <a:ext cx="65246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057400" y="2971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where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3649708" y="55509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8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3202033" y="55509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2754358" y="55509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2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2306683" y="55509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859008" y="55509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2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1411333" y="55509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4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963658" y="55509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8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15983" y="55509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3649708" y="51445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3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3211558" y="51445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2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2763883" y="51445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2316208" y="51445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0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1868533" y="51445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-1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420858" y="51445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-2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973183" y="51445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-3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15983" y="5144589"/>
            <a:ext cx="447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515983" y="5144589"/>
            <a:ext cx="3581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515983" y="5550989"/>
            <a:ext cx="358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15983" y="5957389"/>
            <a:ext cx="3581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515983" y="5144589"/>
            <a:ext cx="0" cy="81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963658" y="5144589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1411333" y="5144589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1859008" y="5144589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2306683" y="5144589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2754358" y="5144589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3202033" y="5144589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3649708" y="5144589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4097383" y="5144589"/>
            <a:ext cx="0" cy="81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19125" y="6172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Remember:</a:t>
            </a:r>
          </a:p>
        </p:txBody>
      </p:sp>
      <p:graphicFrame>
        <p:nvGraphicFramePr>
          <p:cNvPr id="8232" name="Object 40"/>
          <p:cNvGraphicFramePr>
            <a:graphicFrameLocks noChangeAspect="1"/>
          </p:cNvGraphicFramePr>
          <p:nvPr/>
        </p:nvGraphicFramePr>
        <p:xfrm>
          <a:off x="2066925" y="6096000"/>
          <a:ext cx="438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3" name="Equation" r:id="rId7" imgW="215713" imgH="190335" progId="Equation.DSMT4">
                  <p:embed/>
                </p:oleObj>
              </mc:Choice>
              <mc:Fallback>
                <p:oleObj name="Equation" r:id="rId7" imgW="215713" imgH="190335" progId="Equation.DSMT4">
                  <p:embed/>
                  <p:pic>
                    <p:nvPicPr>
                      <p:cNvPr id="823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6096000"/>
                        <a:ext cx="438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3" name="Line 41"/>
          <p:cNvSpPr>
            <a:spLocks noChangeShapeType="1"/>
          </p:cNvSpPr>
          <p:nvPr/>
        </p:nvSpPr>
        <p:spPr bwMode="auto">
          <a:xfrm>
            <a:off x="2600325" y="6324600"/>
            <a:ext cx="609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234" name="Object 42"/>
          <p:cNvGraphicFramePr>
            <a:graphicFrameLocks noChangeAspect="1"/>
          </p:cNvGraphicFramePr>
          <p:nvPr/>
        </p:nvGraphicFramePr>
        <p:xfrm>
          <a:off x="3276600" y="5943600"/>
          <a:ext cx="38258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4" name="Equation" r:id="rId9" imgW="203112" imgH="393529" progId="Equation.DSMT4">
                  <p:embed/>
                </p:oleObj>
              </mc:Choice>
              <mc:Fallback>
                <p:oleObj name="Equation" r:id="rId9" imgW="203112" imgH="393529" progId="Equation.DSMT4">
                  <p:embed/>
                  <p:pic>
                    <p:nvPicPr>
                      <p:cNvPr id="823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943600"/>
                        <a:ext cx="38258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15" name="Rectangle 123"/>
          <p:cNvSpPr>
            <a:spLocks noChangeArrowheads="1"/>
          </p:cNvSpPr>
          <p:nvPr/>
        </p:nvSpPr>
        <p:spPr bwMode="auto">
          <a:xfrm>
            <a:off x="8077200" y="455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14" name="Rectangle 122"/>
          <p:cNvSpPr>
            <a:spLocks noChangeArrowheads="1"/>
          </p:cNvSpPr>
          <p:nvPr/>
        </p:nvSpPr>
        <p:spPr bwMode="auto">
          <a:xfrm>
            <a:off x="7639050" y="455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13" name="Rectangle 121"/>
          <p:cNvSpPr>
            <a:spLocks noChangeArrowheads="1"/>
          </p:cNvSpPr>
          <p:nvPr/>
        </p:nvSpPr>
        <p:spPr bwMode="auto">
          <a:xfrm>
            <a:off x="7200900" y="455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12" name="Rectangle 120"/>
          <p:cNvSpPr>
            <a:spLocks noChangeArrowheads="1"/>
          </p:cNvSpPr>
          <p:nvPr/>
        </p:nvSpPr>
        <p:spPr bwMode="auto">
          <a:xfrm>
            <a:off x="6762750" y="455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11" name="Rectangle 119"/>
          <p:cNvSpPr>
            <a:spLocks noChangeArrowheads="1"/>
          </p:cNvSpPr>
          <p:nvPr/>
        </p:nvSpPr>
        <p:spPr bwMode="auto">
          <a:xfrm>
            <a:off x="6324600" y="455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10" name="Rectangle 118"/>
          <p:cNvSpPr>
            <a:spLocks noChangeArrowheads="1"/>
          </p:cNvSpPr>
          <p:nvPr/>
        </p:nvSpPr>
        <p:spPr bwMode="auto">
          <a:xfrm>
            <a:off x="5886450" y="455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9" name="Rectangle 117"/>
          <p:cNvSpPr>
            <a:spLocks noChangeArrowheads="1"/>
          </p:cNvSpPr>
          <p:nvPr/>
        </p:nvSpPr>
        <p:spPr bwMode="auto">
          <a:xfrm>
            <a:off x="5448300" y="455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8" name="Rectangle 116"/>
          <p:cNvSpPr>
            <a:spLocks noChangeArrowheads="1"/>
          </p:cNvSpPr>
          <p:nvPr/>
        </p:nvSpPr>
        <p:spPr bwMode="auto">
          <a:xfrm>
            <a:off x="5010150" y="455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7" name="Rectangle 115"/>
          <p:cNvSpPr>
            <a:spLocks noChangeArrowheads="1"/>
          </p:cNvSpPr>
          <p:nvPr/>
        </p:nvSpPr>
        <p:spPr bwMode="auto">
          <a:xfrm>
            <a:off x="8077200" y="423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6" name="Rectangle 114"/>
          <p:cNvSpPr>
            <a:spLocks noChangeArrowheads="1"/>
          </p:cNvSpPr>
          <p:nvPr/>
        </p:nvSpPr>
        <p:spPr bwMode="auto">
          <a:xfrm>
            <a:off x="7639050" y="423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5" name="Rectangle 113"/>
          <p:cNvSpPr>
            <a:spLocks noChangeArrowheads="1"/>
          </p:cNvSpPr>
          <p:nvPr/>
        </p:nvSpPr>
        <p:spPr bwMode="auto">
          <a:xfrm>
            <a:off x="7200900" y="423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4" name="Rectangle 112"/>
          <p:cNvSpPr>
            <a:spLocks noChangeArrowheads="1"/>
          </p:cNvSpPr>
          <p:nvPr/>
        </p:nvSpPr>
        <p:spPr bwMode="auto">
          <a:xfrm>
            <a:off x="6762750" y="423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3" name="Rectangle 111"/>
          <p:cNvSpPr>
            <a:spLocks noChangeArrowheads="1"/>
          </p:cNvSpPr>
          <p:nvPr/>
        </p:nvSpPr>
        <p:spPr bwMode="auto">
          <a:xfrm>
            <a:off x="6324600" y="423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2" name="Rectangle 110"/>
          <p:cNvSpPr>
            <a:spLocks noChangeArrowheads="1"/>
          </p:cNvSpPr>
          <p:nvPr/>
        </p:nvSpPr>
        <p:spPr bwMode="auto">
          <a:xfrm>
            <a:off x="5886450" y="423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1" name="Rectangle 109"/>
          <p:cNvSpPr>
            <a:spLocks noChangeArrowheads="1"/>
          </p:cNvSpPr>
          <p:nvPr/>
        </p:nvSpPr>
        <p:spPr bwMode="auto">
          <a:xfrm>
            <a:off x="5448300" y="423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00" name="Rectangle 108"/>
          <p:cNvSpPr>
            <a:spLocks noChangeArrowheads="1"/>
          </p:cNvSpPr>
          <p:nvPr/>
        </p:nvSpPr>
        <p:spPr bwMode="auto">
          <a:xfrm>
            <a:off x="5010150" y="423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9" name="Rectangle 107"/>
          <p:cNvSpPr>
            <a:spLocks noChangeArrowheads="1"/>
          </p:cNvSpPr>
          <p:nvPr/>
        </p:nvSpPr>
        <p:spPr bwMode="auto">
          <a:xfrm>
            <a:off x="8077200" y="391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8" name="Rectangle 106"/>
          <p:cNvSpPr>
            <a:spLocks noChangeArrowheads="1"/>
          </p:cNvSpPr>
          <p:nvPr/>
        </p:nvSpPr>
        <p:spPr bwMode="auto">
          <a:xfrm>
            <a:off x="7639050" y="391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7" name="Rectangle 105"/>
          <p:cNvSpPr>
            <a:spLocks noChangeArrowheads="1"/>
          </p:cNvSpPr>
          <p:nvPr/>
        </p:nvSpPr>
        <p:spPr bwMode="auto">
          <a:xfrm>
            <a:off x="7200900" y="391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6" name="Rectangle 104"/>
          <p:cNvSpPr>
            <a:spLocks noChangeArrowheads="1"/>
          </p:cNvSpPr>
          <p:nvPr/>
        </p:nvSpPr>
        <p:spPr bwMode="auto">
          <a:xfrm>
            <a:off x="6762750" y="391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5" name="Rectangle 103"/>
          <p:cNvSpPr>
            <a:spLocks noChangeArrowheads="1"/>
          </p:cNvSpPr>
          <p:nvPr/>
        </p:nvSpPr>
        <p:spPr bwMode="auto">
          <a:xfrm>
            <a:off x="6324600" y="391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5886450" y="391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3" name="Rectangle 101"/>
          <p:cNvSpPr>
            <a:spLocks noChangeArrowheads="1"/>
          </p:cNvSpPr>
          <p:nvPr/>
        </p:nvSpPr>
        <p:spPr bwMode="auto">
          <a:xfrm>
            <a:off x="5448300" y="391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2" name="Rectangle 100"/>
          <p:cNvSpPr>
            <a:spLocks noChangeArrowheads="1"/>
          </p:cNvSpPr>
          <p:nvPr/>
        </p:nvSpPr>
        <p:spPr bwMode="auto">
          <a:xfrm>
            <a:off x="5010150" y="391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1" name="Rectangle 99"/>
          <p:cNvSpPr>
            <a:spLocks noChangeArrowheads="1"/>
          </p:cNvSpPr>
          <p:nvPr/>
        </p:nvSpPr>
        <p:spPr bwMode="auto">
          <a:xfrm>
            <a:off x="8077200" y="359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90" name="Rectangle 98"/>
          <p:cNvSpPr>
            <a:spLocks noChangeArrowheads="1"/>
          </p:cNvSpPr>
          <p:nvPr/>
        </p:nvSpPr>
        <p:spPr bwMode="auto">
          <a:xfrm>
            <a:off x="7639050" y="359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9" name="Rectangle 97"/>
          <p:cNvSpPr>
            <a:spLocks noChangeArrowheads="1"/>
          </p:cNvSpPr>
          <p:nvPr/>
        </p:nvSpPr>
        <p:spPr bwMode="auto">
          <a:xfrm>
            <a:off x="7200900" y="359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8" name="Rectangle 96"/>
          <p:cNvSpPr>
            <a:spLocks noChangeArrowheads="1"/>
          </p:cNvSpPr>
          <p:nvPr/>
        </p:nvSpPr>
        <p:spPr bwMode="auto">
          <a:xfrm>
            <a:off x="6762750" y="359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7" name="Rectangle 95"/>
          <p:cNvSpPr>
            <a:spLocks noChangeArrowheads="1"/>
          </p:cNvSpPr>
          <p:nvPr/>
        </p:nvSpPr>
        <p:spPr bwMode="auto">
          <a:xfrm>
            <a:off x="6324600" y="359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6" name="Rectangle 94"/>
          <p:cNvSpPr>
            <a:spLocks noChangeArrowheads="1"/>
          </p:cNvSpPr>
          <p:nvPr/>
        </p:nvSpPr>
        <p:spPr bwMode="auto">
          <a:xfrm>
            <a:off x="5886450" y="359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5" name="Rectangle 93"/>
          <p:cNvSpPr>
            <a:spLocks noChangeArrowheads="1"/>
          </p:cNvSpPr>
          <p:nvPr/>
        </p:nvSpPr>
        <p:spPr bwMode="auto">
          <a:xfrm>
            <a:off x="5448300" y="359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4" name="Rectangle 92"/>
          <p:cNvSpPr>
            <a:spLocks noChangeArrowheads="1"/>
          </p:cNvSpPr>
          <p:nvPr/>
        </p:nvSpPr>
        <p:spPr bwMode="auto">
          <a:xfrm>
            <a:off x="5010150" y="359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3" name="Rectangle 91"/>
          <p:cNvSpPr>
            <a:spLocks noChangeArrowheads="1"/>
          </p:cNvSpPr>
          <p:nvPr/>
        </p:nvSpPr>
        <p:spPr bwMode="auto">
          <a:xfrm>
            <a:off x="8077200" y="328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2" name="Rectangle 90"/>
          <p:cNvSpPr>
            <a:spLocks noChangeArrowheads="1"/>
          </p:cNvSpPr>
          <p:nvPr/>
        </p:nvSpPr>
        <p:spPr bwMode="auto">
          <a:xfrm>
            <a:off x="7639050" y="328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1" name="Rectangle 89"/>
          <p:cNvSpPr>
            <a:spLocks noChangeArrowheads="1"/>
          </p:cNvSpPr>
          <p:nvPr/>
        </p:nvSpPr>
        <p:spPr bwMode="auto">
          <a:xfrm>
            <a:off x="7200900" y="328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80" name="Rectangle 88"/>
          <p:cNvSpPr>
            <a:spLocks noChangeArrowheads="1"/>
          </p:cNvSpPr>
          <p:nvPr/>
        </p:nvSpPr>
        <p:spPr bwMode="auto">
          <a:xfrm>
            <a:off x="6762750" y="328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9" name="Rectangle 87"/>
          <p:cNvSpPr>
            <a:spLocks noChangeArrowheads="1"/>
          </p:cNvSpPr>
          <p:nvPr/>
        </p:nvSpPr>
        <p:spPr bwMode="auto">
          <a:xfrm>
            <a:off x="6324600" y="328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8" name="Rectangle 86"/>
          <p:cNvSpPr>
            <a:spLocks noChangeArrowheads="1"/>
          </p:cNvSpPr>
          <p:nvPr/>
        </p:nvSpPr>
        <p:spPr bwMode="auto">
          <a:xfrm>
            <a:off x="5886450" y="328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7" name="Rectangle 85"/>
          <p:cNvSpPr>
            <a:spLocks noChangeArrowheads="1"/>
          </p:cNvSpPr>
          <p:nvPr/>
        </p:nvSpPr>
        <p:spPr bwMode="auto">
          <a:xfrm>
            <a:off x="5448300" y="328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6" name="Rectangle 84"/>
          <p:cNvSpPr>
            <a:spLocks noChangeArrowheads="1"/>
          </p:cNvSpPr>
          <p:nvPr/>
        </p:nvSpPr>
        <p:spPr bwMode="auto">
          <a:xfrm>
            <a:off x="5010150" y="328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5" name="Rectangle 83"/>
          <p:cNvSpPr>
            <a:spLocks noChangeArrowheads="1"/>
          </p:cNvSpPr>
          <p:nvPr/>
        </p:nvSpPr>
        <p:spPr bwMode="auto">
          <a:xfrm>
            <a:off x="8077200" y="296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4" name="Rectangle 82"/>
          <p:cNvSpPr>
            <a:spLocks noChangeArrowheads="1"/>
          </p:cNvSpPr>
          <p:nvPr/>
        </p:nvSpPr>
        <p:spPr bwMode="auto">
          <a:xfrm>
            <a:off x="7639050" y="296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3" name="Rectangle 81"/>
          <p:cNvSpPr>
            <a:spLocks noChangeArrowheads="1"/>
          </p:cNvSpPr>
          <p:nvPr/>
        </p:nvSpPr>
        <p:spPr bwMode="auto">
          <a:xfrm>
            <a:off x="7200900" y="296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2" name="Rectangle 80"/>
          <p:cNvSpPr>
            <a:spLocks noChangeArrowheads="1"/>
          </p:cNvSpPr>
          <p:nvPr/>
        </p:nvSpPr>
        <p:spPr bwMode="auto">
          <a:xfrm>
            <a:off x="6762750" y="296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1" name="Rectangle 79"/>
          <p:cNvSpPr>
            <a:spLocks noChangeArrowheads="1"/>
          </p:cNvSpPr>
          <p:nvPr/>
        </p:nvSpPr>
        <p:spPr bwMode="auto">
          <a:xfrm>
            <a:off x="6324600" y="296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70" name="Rectangle 78"/>
          <p:cNvSpPr>
            <a:spLocks noChangeArrowheads="1"/>
          </p:cNvSpPr>
          <p:nvPr/>
        </p:nvSpPr>
        <p:spPr bwMode="auto">
          <a:xfrm>
            <a:off x="5886450" y="296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9" name="Rectangle 77"/>
          <p:cNvSpPr>
            <a:spLocks noChangeArrowheads="1"/>
          </p:cNvSpPr>
          <p:nvPr/>
        </p:nvSpPr>
        <p:spPr bwMode="auto">
          <a:xfrm>
            <a:off x="5448300" y="296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8" name="Rectangle 76"/>
          <p:cNvSpPr>
            <a:spLocks noChangeArrowheads="1"/>
          </p:cNvSpPr>
          <p:nvPr/>
        </p:nvSpPr>
        <p:spPr bwMode="auto">
          <a:xfrm>
            <a:off x="5010150" y="296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7" name="Rectangle 75"/>
          <p:cNvSpPr>
            <a:spLocks noChangeArrowheads="1"/>
          </p:cNvSpPr>
          <p:nvPr/>
        </p:nvSpPr>
        <p:spPr bwMode="auto">
          <a:xfrm>
            <a:off x="8077200" y="264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6" name="Rectangle 74"/>
          <p:cNvSpPr>
            <a:spLocks noChangeArrowheads="1"/>
          </p:cNvSpPr>
          <p:nvPr/>
        </p:nvSpPr>
        <p:spPr bwMode="auto">
          <a:xfrm>
            <a:off x="7639050" y="264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5" name="Rectangle 73"/>
          <p:cNvSpPr>
            <a:spLocks noChangeArrowheads="1"/>
          </p:cNvSpPr>
          <p:nvPr/>
        </p:nvSpPr>
        <p:spPr bwMode="auto">
          <a:xfrm>
            <a:off x="7200900" y="264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6762750" y="264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3" name="Rectangle 71"/>
          <p:cNvSpPr>
            <a:spLocks noChangeArrowheads="1"/>
          </p:cNvSpPr>
          <p:nvPr/>
        </p:nvSpPr>
        <p:spPr bwMode="auto">
          <a:xfrm>
            <a:off x="6324600" y="264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2" name="Rectangle 70"/>
          <p:cNvSpPr>
            <a:spLocks noChangeArrowheads="1"/>
          </p:cNvSpPr>
          <p:nvPr/>
        </p:nvSpPr>
        <p:spPr bwMode="auto">
          <a:xfrm>
            <a:off x="5886450" y="264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1" name="Rectangle 69"/>
          <p:cNvSpPr>
            <a:spLocks noChangeArrowheads="1"/>
          </p:cNvSpPr>
          <p:nvPr/>
        </p:nvSpPr>
        <p:spPr bwMode="auto">
          <a:xfrm>
            <a:off x="5448300" y="264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60" name="Rectangle 68"/>
          <p:cNvSpPr>
            <a:spLocks noChangeArrowheads="1"/>
          </p:cNvSpPr>
          <p:nvPr/>
        </p:nvSpPr>
        <p:spPr bwMode="auto">
          <a:xfrm>
            <a:off x="5010150" y="2646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9" name="Rectangle 67"/>
          <p:cNvSpPr>
            <a:spLocks noChangeArrowheads="1"/>
          </p:cNvSpPr>
          <p:nvPr/>
        </p:nvSpPr>
        <p:spPr bwMode="auto">
          <a:xfrm>
            <a:off x="8077200" y="232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8" name="Rectangle 66"/>
          <p:cNvSpPr>
            <a:spLocks noChangeArrowheads="1"/>
          </p:cNvSpPr>
          <p:nvPr/>
        </p:nvSpPr>
        <p:spPr bwMode="auto">
          <a:xfrm>
            <a:off x="7639050" y="232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7" name="Rectangle 65"/>
          <p:cNvSpPr>
            <a:spLocks noChangeArrowheads="1"/>
          </p:cNvSpPr>
          <p:nvPr/>
        </p:nvSpPr>
        <p:spPr bwMode="auto">
          <a:xfrm>
            <a:off x="7200900" y="232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6" name="Rectangle 64"/>
          <p:cNvSpPr>
            <a:spLocks noChangeArrowheads="1"/>
          </p:cNvSpPr>
          <p:nvPr/>
        </p:nvSpPr>
        <p:spPr bwMode="auto">
          <a:xfrm>
            <a:off x="6762750" y="232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5" name="Rectangle 63"/>
          <p:cNvSpPr>
            <a:spLocks noChangeArrowheads="1"/>
          </p:cNvSpPr>
          <p:nvPr/>
        </p:nvSpPr>
        <p:spPr bwMode="auto">
          <a:xfrm>
            <a:off x="6324600" y="232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4" name="Rectangle 62"/>
          <p:cNvSpPr>
            <a:spLocks noChangeArrowheads="1"/>
          </p:cNvSpPr>
          <p:nvPr/>
        </p:nvSpPr>
        <p:spPr bwMode="auto">
          <a:xfrm>
            <a:off x="5886450" y="232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3" name="Rectangle 61"/>
          <p:cNvSpPr>
            <a:spLocks noChangeArrowheads="1"/>
          </p:cNvSpPr>
          <p:nvPr/>
        </p:nvSpPr>
        <p:spPr bwMode="auto">
          <a:xfrm>
            <a:off x="5448300" y="232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2" name="Rectangle 60"/>
          <p:cNvSpPr>
            <a:spLocks noChangeArrowheads="1"/>
          </p:cNvSpPr>
          <p:nvPr/>
        </p:nvSpPr>
        <p:spPr bwMode="auto">
          <a:xfrm>
            <a:off x="5010150" y="2328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1" name="Rectangle 59"/>
          <p:cNvSpPr>
            <a:spLocks noChangeArrowheads="1"/>
          </p:cNvSpPr>
          <p:nvPr/>
        </p:nvSpPr>
        <p:spPr bwMode="auto">
          <a:xfrm>
            <a:off x="8077200" y="201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50" name="Rectangle 58"/>
          <p:cNvSpPr>
            <a:spLocks noChangeArrowheads="1"/>
          </p:cNvSpPr>
          <p:nvPr/>
        </p:nvSpPr>
        <p:spPr bwMode="auto">
          <a:xfrm>
            <a:off x="7639050" y="201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9" name="Rectangle 57"/>
          <p:cNvSpPr>
            <a:spLocks noChangeArrowheads="1"/>
          </p:cNvSpPr>
          <p:nvPr/>
        </p:nvSpPr>
        <p:spPr bwMode="auto">
          <a:xfrm>
            <a:off x="7200900" y="201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6762750" y="201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7" name="Rectangle 55"/>
          <p:cNvSpPr>
            <a:spLocks noChangeArrowheads="1"/>
          </p:cNvSpPr>
          <p:nvPr/>
        </p:nvSpPr>
        <p:spPr bwMode="auto">
          <a:xfrm>
            <a:off x="6324600" y="201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6" name="Rectangle 54"/>
          <p:cNvSpPr>
            <a:spLocks noChangeArrowheads="1"/>
          </p:cNvSpPr>
          <p:nvPr/>
        </p:nvSpPr>
        <p:spPr bwMode="auto">
          <a:xfrm>
            <a:off x="5886450" y="201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5" name="Rectangle 53"/>
          <p:cNvSpPr>
            <a:spLocks noChangeArrowheads="1"/>
          </p:cNvSpPr>
          <p:nvPr/>
        </p:nvSpPr>
        <p:spPr bwMode="auto">
          <a:xfrm>
            <a:off x="5448300" y="201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4" name="Rectangle 52"/>
          <p:cNvSpPr>
            <a:spLocks noChangeArrowheads="1"/>
          </p:cNvSpPr>
          <p:nvPr/>
        </p:nvSpPr>
        <p:spPr bwMode="auto">
          <a:xfrm>
            <a:off x="5010150" y="20113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3" name="Rectangle 51"/>
          <p:cNvSpPr>
            <a:spLocks noChangeArrowheads="1"/>
          </p:cNvSpPr>
          <p:nvPr/>
        </p:nvSpPr>
        <p:spPr bwMode="auto">
          <a:xfrm>
            <a:off x="8077200" y="169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2" name="Rectangle 50"/>
          <p:cNvSpPr>
            <a:spLocks noChangeArrowheads="1"/>
          </p:cNvSpPr>
          <p:nvPr/>
        </p:nvSpPr>
        <p:spPr bwMode="auto">
          <a:xfrm>
            <a:off x="7639050" y="169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1" name="Rectangle 49"/>
          <p:cNvSpPr>
            <a:spLocks noChangeArrowheads="1"/>
          </p:cNvSpPr>
          <p:nvPr/>
        </p:nvSpPr>
        <p:spPr bwMode="auto">
          <a:xfrm>
            <a:off x="7200900" y="169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40" name="Rectangle 48"/>
          <p:cNvSpPr>
            <a:spLocks noChangeArrowheads="1"/>
          </p:cNvSpPr>
          <p:nvPr/>
        </p:nvSpPr>
        <p:spPr bwMode="auto">
          <a:xfrm>
            <a:off x="6762750" y="169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39" name="Rectangle 47"/>
          <p:cNvSpPr>
            <a:spLocks noChangeArrowheads="1"/>
          </p:cNvSpPr>
          <p:nvPr/>
        </p:nvSpPr>
        <p:spPr bwMode="auto">
          <a:xfrm>
            <a:off x="6324600" y="169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5886450" y="169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5448300" y="169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5010150" y="1693863"/>
            <a:ext cx="438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8317" name="Line 125"/>
          <p:cNvSpPr>
            <a:spLocks noChangeShapeType="1"/>
          </p:cNvSpPr>
          <p:nvPr/>
        </p:nvSpPr>
        <p:spPr bwMode="auto">
          <a:xfrm>
            <a:off x="5010150" y="201136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18" name="Line 126"/>
          <p:cNvSpPr>
            <a:spLocks noChangeShapeType="1"/>
          </p:cNvSpPr>
          <p:nvPr/>
        </p:nvSpPr>
        <p:spPr bwMode="auto">
          <a:xfrm>
            <a:off x="5010150" y="232886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19" name="Line 127"/>
          <p:cNvSpPr>
            <a:spLocks noChangeShapeType="1"/>
          </p:cNvSpPr>
          <p:nvPr/>
        </p:nvSpPr>
        <p:spPr bwMode="auto">
          <a:xfrm>
            <a:off x="5010150" y="264636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20" name="Line 128"/>
          <p:cNvSpPr>
            <a:spLocks noChangeShapeType="1"/>
          </p:cNvSpPr>
          <p:nvPr/>
        </p:nvSpPr>
        <p:spPr bwMode="auto">
          <a:xfrm>
            <a:off x="5010150" y="296386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21" name="Line 129"/>
          <p:cNvSpPr>
            <a:spLocks noChangeShapeType="1"/>
          </p:cNvSpPr>
          <p:nvPr/>
        </p:nvSpPr>
        <p:spPr bwMode="auto">
          <a:xfrm>
            <a:off x="5010150" y="328136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22" name="Line 130"/>
          <p:cNvSpPr>
            <a:spLocks noChangeShapeType="1"/>
          </p:cNvSpPr>
          <p:nvPr/>
        </p:nvSpPr>
        <p:spPr bwMode="auto">
          <a:xfrm>
            <a:off x="5010150" y="359886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23" name="Line 131"/>
          <p:cNvSpPr>
            <a:spLocks noChangeShapeType="1"/>
          </p:cNvSpPr>
          <p:nvPr/>
        </p:nvSpPr>
        <p:spPr bwMode="auto">
          <a:xfrm>
            <a:off x="5010150" y="391636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24" name="Line 132"/>
          <p:cNvSpPr>
            <a:spLocks noChangeShapeType="1"/>
          </p:cNvSpPr>
          <p:nvPr/>
        </p:nvSpPr>
        <p:spPr bwMode="auto">
          <a:xfrm>
            <a:off x="5010150" y="423386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28" name="Line 136"/>
          <p:cNvSpPr>
            <a:spLocks noChangeShapeType="1"/>
          </p:cNvSpPr>
          <p:nvPr/>
        </p:nvSpPr>
        <p:spPr bwMode="auto">
          <a:xfrm>
            <a:off x="5448300" y="1693863"/>
            <a:ext cx="0" cy="317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29" name="Line 137"/>
          <p:cNvSpPr>
            <a:spLocks noChangeShapeType="1"/>
          </p:cNvSpPr>
          <p:nvPr/>
        </p:nvSpPr>
        <p:spPr bwMode="auto">
          <a:xfrm>
            <a:off x="5886450" y="1693863"/>
            <a:ext cx="0" cy="317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30" name="Line 138"/>
          <p:cNvSpPr>
            <a:spLocks noChangeShapeType="1"/>
          </p:cNvSpPr>
          <p:nvPr/>
        </p:nvSpPr>
        <p:spPr bwMode="auto">
          <a:xfrm>
            <a:off x="6324600" y="1693863"/>
            <a:ext cx="0" cy="317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32" name="Line 140"/>
          <p:cNvSpPr>
            <a:spLocks noChangeShapeType="1"/>
          </p:cNvSpPr>
          <p:nvPr/>
        </p:nvSpPr>
        <p:spPr bwMode="auto">
          <a:xfrm>
            <a:off x="7200900" y="1693863"/>
            <a:ext cx="0" cy="317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33" name="Line 141"/>
          <p:cNvSpPr>
            <a:spLocks noChangeShapeType="1"/>
          </p:cNvSpPr>
          <p:nvPr/>
        </p:nvSpPr>
        <p:spPr bwMode="auto">
          <a:xfrm>
            <a:off x="7639050" y="1693863"/>
            <a:ext cx="0" cy="317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34" name="Line 142"/>
          <p:cNvSpPr>
            <a:spLocks noChangeShapeType="1"/>
          </p:cNvSpPr>
          <p:nvPr/>
        </p:nvSpPr>
        <p:spPr bwMode="auto">
          <a:xfrm>
            <a:off x="8077200" y="1693863"/>
            <a:ext cx="0" cy="317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39" name="Text Box 147"/>
          <p:cNvSpPr txBox="1">
            <a:spLocks noChangeArrowheads="1"/>
          </p:cNvSpPr>
          <p:nvPr/>
        </p:nvSpPr>
        <p:spPr bwMode="auto">
          <a:xfrm>
            <a:off x="8470900" y="4354513"/>
            <a:ext cx="331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x</a:t>
            </a:r>
          </a:p>
        </p:txBody>
      </p:sp>
      <p:sp>
        <p:nvSpPr>
          <p:cNvPr id="8340" name="Text Box 148"/>
          <p:cNvSpPr txBox="1">
            <a:spLocks noChangeArrowheads="1"/>
          </p:cNvSpPr>
          <p:nvPr/>
        </p:nvSpPr>
        <p:spPr bwMode="auto">
          <a:xfrm>
            <a:off x="6605588" y="1325563"/>
            <a:ext cx="33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y</a:t>
            </a:r>
          </a:p>
        </p:txBody>
      </p:sp>
      <p:sp useBgFill="1">
        <p:nvSpPr>
          <p:cNvPr id="8341" name="Text Box 149"/>
          <p:cNvSpPr txBox="1">
            <a:spLocks noChangeArrowheads="1"/>
          </p:cNvSpPr>
          <p:nvPr/>
        </p:nvSpPr>
        <p:spPr bwMode="auto">
          <a:xfrm>
            <a:off x="6732588" y="4067175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 useBgFill="1">
        <p:nvSpPr>
          <p:cNvPr id="8342" name="Text Box 150"/>
          <p:cNvSpPr txBox="1">
            <a:spLocks noChangeArrowheads="1"/>
          </p:cNvSpPr>
          <p:nvPr/>
        </p:nvSpPr>
        <p:spPr bwMode="auto">
          <a:xfrm>
            <a:off x="6707188" y="3744913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2</a:t>
            </a:r>
          </a:p>
        </p:txBody>
      </p:sp>
      <p:sp useBgFill="1">
        <p:nvSpPr>
          <p:cNvPr id="8343" name="Text Box 151"/>
          <p:cNvSpPr txBox="1">
            <a:spLocks noChangeArrowheads="1"/>
          </p:cNvSpPr>
          <p:nvPr/>
        </p:nvSpPr>
        <p:spPr bwMode="auto">
          <a:xfrm>
            <a:off x="6715125" y="3449638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3</a:t>
            </a:r>
          </a:p>
        </p:txBody>
      </p:sp>
      <p:sp useBgFill="1">
        <p:nvSpPr>
          <p:cNvPr id="8344" name="Text Box 152"/>
          <p:cNvSpPr txBox="1">
            <a:spLocks noChangeArrowheads="1"/>
          </p:cNvSpPr>
          <p:nvPr/>
        </p:nvSpPr>
        <p:spPr bwMode="auto">
          <a:xfrm>
            <a:off x="6715125" y="3135313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4</a:t>
            </a:r>
          </a:p>
        </p:txBody>
      </p:sp>
      <p:sp useBgFill="1">
        <p:nvSpPr>
          <p:cNvPr id="8345" name="Text Box 153"/>
          <p:cNvSpPr txBox="1">
            <a:spLocks noChangeArrowheads="1"/>
          </p:cNvSpPr>
          <p:nvPr/>
        </p:nvSpPr>
        <p:spPr bwMode="auto">
          <a:xfrm>
            <a:off x="6697663" y="2813050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5</a:t>
            </a:r>
          </a:p>
        </p:txBody>
      </p:sp>
      <p:sp useBgFill="1">
        <p:nvSpPr>
          <p:cNvPr id="8346" name="Text Box 154"/>
          <p:cNvSpPr txBox="1">
            <a:spLocks noChangeArrowheads="1"/>
          </p:cNvSpPr>
          <p:nvPr/>
        </p:nvSpPr>
        <p:spPr bwMode="auto">
          <a:xfrm>
            <a:off x="6707188" y="2192338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7</a:t>
            </a:r>
          </a:p>
        </p:txBody>
      </p:sp>
      <p:sp useBgFill="1">
        <p:nvSpPr>
          <p:cNvPr id="8347" name="Text Box 155"/>
          <p:cNvSpPr txBox="1">
            <a:spLocks noChangeArrowheads="1"/>
          </p:cNvSpPr>
          <p:nvPr/>
        </p:nvSpPr>
        <p:spPr bwMode="auto">
          <a:xfrm>
            <a:off x="6705600" y="2498725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6</a:t>
            </a:r>
          </a:p>
        </p:txBody>
      </p:sp>
      <p:sp useBgFill="1">
        <p:nvSpPr>
          <p:cNvPr id="8348" name="Text Box 156"/>
          <p:cNvSpPr txBox="1">
            <a:spLocks noChangeArrowheads="1"/>
          </p:cNvSpPr>
          <p:nvPr/>
        </p:nvSpPr>
        <p:spPr bwMode="auto">
          <a:xfrm>
            <a:off x="6697663" y="1860550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8</a:t>
            </a:r>
          </a:p>
        </p:txBody>
      </p:sp>
      <p:sp>
        <p:nvSpPr>
          <p:cNvPr id="8331" name="Line 139"/>
          <p:cNvSpPr>
            <a:spLocks noChangeShapeType="1"/>
          </p:cNvSpPr>
          <p:nvPr/>
        </p:nvSpPr>
        <p:spPr bwMode="auto">
          <a:xfrm>
            <a:off x="6762750" y="1693863"/>
            <a:ext cx="0" cy="3175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 useBgFill="1">
        <p:nvSpPr>
          <p:cNvPr id="8349" name="Text Box 157"/>
          <p:cNvSpPr txBox="1">
            <a:spLocks noChangeArrowheads="1"/>
          </p:cNvSpPr>
          <p:nvPr/>
        </p:nvSpPr>
        <p:spPr bwMode="auto">
          <a:xfrm>
            <a:off x="7072313" y="4533900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 useBgFill="1">
        <p:nvSpPr>
          <p:cNvPr id="8350" name="Text Box 158"/>
          <p:cNvSpPr txBox="1">
            <a:spLocks noChangeArrowheads="1"/>
          </p:cNvSpPr>
          <p:nvPr/>
        </p:nvSpPr>
        <p:spPr bwMode="auto">
          <a:xfrm>
            <a:off x="7512050" y="4527550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2</a:t>
            </a:r>
          </a:p>
        </p:txBody>
      </p:sp>
      <p:sp useBgFill="1">
        <p:nvSpPr>
          <p:cNvPr id="8351" name="Text Box 159"/>
          <p:cNvSpPr txBox="1">
            <a:spLocks noChangeArrowheads="1"/>
          </p:cNvSpPr>
          <p:nvPr/>
        </p:nvSpPr>
        <p:spPr bwMode="auto">
          <a:xfrm>
            <a:off x="7926388" y="4530725"/>
            <a:ext cx="2063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3</a:t>
            </a:r>
          </a:p>
        </p:txBody>
      </p:sp>
      <p:sp useBgFill="1">
        <p:nvSpPr>
          <p:cNvPr id="8352" name="Text Box 160"/>
          <p:cNvSpPr txBox="1">
            <a:spLocks noChangeArrowheads="1"/>
          </p:cNvSpPr>
          <p:nvPr/>
        </p:nvSpPr>
        <p:spPr bwMode="auto">
          <a:xfrm>
            <a:off x="6167438" y="4533900"/>
            <a:ext cx="3587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 useBgFill="1">
        <p:nvSpPr>
          <p:cNvPr id="8353" name="Text Box 161"/>
          <p:cNvSpPr txBox="1">
            <a:spLocks noChangeArrowheads="1"/>
          </p:cNvSpPr>
          <p:nvPr/>
        </p:nvSpPr>
        <p:spPr bwMode="auto">
          <a:xfrm>
            <a:off x="5700713" y="4537075"/>
            <a:ext cx="37782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-2</a:t>
            </a:r>
          </a:p>
        </p:txBody>
      </p:sp>
      <p:sp useBgFill="1">
        <p:nvSpPr>
          <p:cNvPr id="8354" name="Text Box 162"/>
          <p:cNvSpPr txBox="1">
            <a:spLocks noChangeArrowheads="1"/>
          </p:cNvSpPr>
          <p:nvPr/>
        </p:nvSpPr>
        <p:spPr bwMode="auto">
          <a:xfrm>
            <a:off x="5246688" y="4540250"/>
            <a:ext cx="404812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-3</a:t>
            </a:r>
          </a:p>
        </p:txBody>
      </p:sp>
      <p:sp>
        <p:nvSpPr>
          <p:cNvPr id="8325" name="Line 133"/>
          <p:cNvSpPr>
            <a:spLocks noChangeShapeType="1"/>
          </p:cNvSpPr>
          <p:nvPr/>
        </p:nvSpPr>
        <p:spPr bwMode="auto">
          <a:xfrm>
            <a:off x="5010150" y="4551363"/>
            <a:ext cx="350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357" name="Group 165"/>
          <p:cNvGrpSpPr>
            <a:grpSpLocks/>
          </p:cNvGrpSpPr>
          <p:nvPr/>
        </p:nvGrpSpPr>
        <p:grpSpPr bwMode="auto">
          <a:xfrm>
            <a:off x="6246813" y="4321175"/>
            <a:ext cx="152400" cy="152400"/>
            <a:chOff x="3840" y="3552"/>
            <a:chExt cx="96" cy="96"/>
          </a:xfrm>
        </p:grpSpPr>
        <p:sp>
          <p:nvSpPr>
            <p:cNvPr id="5295" name="Line 163"/>
            <p:cNvSpPr>
              <a:spLocks noChangeShapeType="1"/>
            </p:cNvSpPr>
            <p:nvPr/>
          </p:nvSpPr>
          <p:spPr bwMode="auto">
            <a:xfrm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6" name="Line 164"/>
            <p:cNvSpPr>
              <a:spLocks noChangeShapeType="1"/>
            </p:cNvSpPr>
            <p:nvPr/>
          </p:nvSpPr>
          <p:spPr bwMode="auto">
            <a:xfrm flipH="1"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358" name="Group 166"/>
          <p:cNvGrpSpPr>
            <a:grpSpLocks/>
          </p:cNvGrpSpPr>
          <p:nvPr/>
        </p:nvGrpSpPr>
        <p:grpSpPr bwMode="auto">
          <a:xfrm>
            <a:off x="5816600" y="4384675"/>
            <a:ext cx="152400" cy="152400"/>
            <a:chOff x="3840" y="3552"/>
            <a:chExt cx="96" cy="96"/>
          </a:xfrm>
        </p:grpSpPr>
        <p:sp>
          <p:nvSpPr>
            <p:cNvPr id="5293" name="Line 167"/>
            <p:cNvSpPr>
              <a:spLocks noChangeShapeType="1"/>
            </p:cNvSpPr>
            <p:nvPr/>
          </p:nvSpPr>
          <p:spPr bwMode="auto">
            <a:xfrm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4" name="Line 168"/>
            <p:cNvSpPr>
              <a:spLocks noChangeShapeType="1"/>
            </p:cNvSpPr>
            <p:nvPr/>
          </p:nvSpPr>
          <p:spPr bwMode="auto">
            <a:xfrm flipH="1"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361" name="Group 169"/>
          <p:cNvGrpSpPr>
            <a:grpSpLocks/>
          </p:cNvGrpSpPr>
          <p:nvPr/>
        </p:nvGrpSpPr>
        <p:grpSpPr bwMode="auto">
          <a:xfrm>
            <a:off x="5368925" y="4429125"/>
            <a:ext cx="152400" cy="152400"/>
            <a:chOff x="3840" y="3552"/>
            <a:chExt cx="96" cy="96"/>
          </a:xfrm>
        </p:grpSpPr>
        <p:sp>
          <p:nvSpPr>
            <p:cNvPr id="5291" name="Line 170"/>
            <p:cNvSpPr>
              <a:spLocks noChangeShapeType="1"/>
            </p:cNvSpPr>
            <p:nvPr/>
          </p:nvSpPr>
          <p:spPr bwMode="auto">
            <a:xfrm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2" name="Line 171"/>
            <p:cNvSpPr>
              <a:spLocks noChangeShapeType="1"/>
            </p:cNvSpPr>
            <p:nvPr/>
          </p:nvSpPr>
          <p:spPr bwMode="auto">
            <a:xfrm flipH="1"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364" name="Group 172"/>
          <p:cNvGrpSpPr>
            <a:grpSpLocks/>
          </p:cNvGrpSpPr>
          <p:nvPr/>
        </p:nvGrpSpPr>
        <p:grpSpPr bwMode="auto">
          <a:xfrm>
            <a:off x="6678613" y="4159250"/>
            <a:ext cx="152400" cy="152400"/>
            <a:chOff x="3840" y="3552"/>
            <a:chExt cx="96" cy="96"/>
          </a:xfrm>
        </p:grpSpPr>
        <p:sp>
          <p:nvSpPr>
            <p:cNvPr id="5289" name="Line 173"/>
            <p:cNvSpPr>
              <a:spLocks noChangeShapeType="1"/>
            </p:cNvSpPr>
            <p:nvPr/>
          </p:nvSpPr>
          <p:spPr bwMode="auto">
            <a:xfrm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0" name="Line 174"/>
            <p:cNvSpPr>
              <a:spLocks noChangeShapeType="1"/>
            </p:cNvSpPr>
            <p:nvPr/>
          </p:nvSpPr>
          <p:spPr bwMode="auto">
            <a:xfrm flipH="1"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367" name="Group 175"/>
          <p:cNvGrpSpPr>
            <a:grpSpLocks/>
          </p:cNvGrpSpPr>
          <p:nvPr/>
        </p:nvGrpSpPr>
        <p:grpSpPr bwMode="auto">
          <a:xfrm>
            <a:off x="7116763" y="3836988"/>
            <a:ext cx="152400" cy="152400"/>
            <a:chOff x="3840" y="3552"/>
            <a:chExt cx="96" cy="96"/>
          </a:xfrm>
        </p:grpSpPr>
        <p:sp>
          <p:nvSpPr>
            <p:cNvPr id="5287" name="Line 176"/>
            <p:cNvSpPr>
              <a:spLocks noChangeShapeType="1"/>
            </p:cNvSpPr>
            <p:nvPr/>
          </p:nvSpPr>
          <p:spPr bwMode="auto">
            <a:xfrm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8" name="Line 177"/>
            <p:cNvSpPr>
              <a:spLocks noChangeShapeType="1"/>
            </p:cNvSpPr>
            <p:nvPr/>
          </p:nvSpPr>
          <p:spPr bwMode="auto">
            <a:xfrm flipH="1"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370" name="Group 178"/>
          <p:cNvGrpSpPr>
            <a:grpSpLocks/>
          </p:cNvGrpSpPr>
          <p:nvPr/>
        </p:nvGrpSpPr>
        <p:grpSpPr bwMode="auto">
          <a:xfrm>
            <a:off x="8004175" y="1936750"/>
            <a:ext cx="152400" cy="152400"/>
            <a:chOff x="3840" y="3552"/>
            <a:chExt cx="96" cy="96"/>
          </a:xfrm>
        </p:grpSpPr>
        <p:sp>
          <p:nvSpPr>
            <p:cNvPr id="5285" name="Line 179"/>
            <p:cNvSpPr>
              <a:spLocks noChangeShapeType="1"/>
            </p:cNvSpPr>
            <p:nvPr/>
          </p:nvSpPr>
          <p:spPr bwMode="auto">
            <a:xfrm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6" name="Line 180"/>
            <p:cNvSpPr>
              <a:spLocks noChangeShapeType="1"/>
            </p:cNvSpPr>
            <p:nvPr/>
          </p:nvSpPr>
          <p:spPr bwMode="auto">
            <a:xfrm flipH="1"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373" name="Group 181"/>
          <p:cNvGrpSpPr>
            <a:grpSpLocks/>
          </p:cNvGrpSpPr>
          <p:nvPr/>
        </p:nvGrpSpPr>
        <p:grpSpPr bwMode="auto">
          <a:xfrm>
            <a:off x="7566025" y="3209925"/>
            <a:ext cx="152400" cy="152400"/>
            <a:chOff x="3840" y="3552"/>
            <a:chExt cx="96" cy="96"/>
          </a:xfrm>
        </p:grpSpPr>
        <p:sp>
          <p:nvSpPr>
            <p:cNvPr id="5283" name="Line 182"/>
            <p:cNvSpPr>
              <a:spLocks noChangeShapeType="1"/>
            </p:cNvSpPr>
            <p:nvPr/>
          </p:nvSpPr>
          <p:spPr bwMode="auto">
            <a:xfrm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4" name="Line 183"/>
            <p:cNvSpPr>
              <a:spLocks noChangeShapeType="1"/>
            </p:cNvSpPr>
            <p:nvPr/>
          </p:nvSpPr>
          <p:spPr bwMode="auto">
            <a:xfrm flipH="1">
              <a:off x="3840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376" name="Freeform 184"/>
          <p:cNvSpPr>
            <a:spLocks/>
          </p:cNvSpPr>
          <p:nvPr/>
        </p:nvSpPr>
        <p:spPr bwMode="auto">
          <a:xfrm>
            <a:off x="5019675" y="1801813"/>
            <a:ext cx="3119438" cy="2716212"/>
          </a:xfrm>
          <a:custGeom>
            <a:avLst/>
            <a:gdLst>
              <a:gd name="T0" fmla="*/ 0 w 1965"/>
              <a:gd name="T1" fmla="*/ 2147483647 h 1711"/>
              <a:gd name="T2" fmla="*/ 667842307 w 1965"/>
              <a:gd name="T3" fmla="*/ 2147483647 h 1711"/>
              <a:gd name="T4" fmla="*/ 1378526483 w 1965"/>
              <a:gd name="T5" fmla="*/ 2147483647 h 1711"/>
              <a:gd name="T6" fmla="*/ 2091730023 w 1965"/>
              <a:gd name="T7" fmla="*/ 2147483647 h 1711"/>
              <a:gd name="T8" fmla="*/ 2147483647 w 1965"/>
              <a:gd name="T9" fmla="*/ 2147483647 h 1711"/>
              <a:gd name="T10" fmla="*/ 2147483647 w 1965"/>
              <a:gd name="T11" fmla="*/ 2147483647 h 1711"/>
              <a:gd name="T12" fmla="*/ 2147483647 w 1965"/>
              <a:gd name="T13" fmla="*/ 2147483647 h 1711"/>
              <a:gd name="T14" fmla="*/ 2147483647 w 1965"/>
              <a:gd name="T15" fmla="*/ 0 h 17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965" h="1711">
                <a:moveTo>
                  <a:pt x="0" y="1711"/>
                </a:moveTo>
                <a:cubicBezTo>
                  <a:pt x="87" y="1710"/>
                  <a:pt x="174" y="1710"/>
                  <a:pt x="265" y="1705"/>
                </a:cubicBezTo>
                <a:cubicBezTo>
                  <a:pt x="356" y="1700"/>
                  <a:pt x="453" y="1694"/>
                  <a:pt x="547" y="1683"/>
                </a:cubicBezTo>
                <a:cubicBezTo>
                  <a:pt x="641" y="1672"/>
                  <a:pt x="739" y="1662"/>
                  <a:pt x="830" y="1637"/>
                </a:cubicBezTo>
                <a:cubicBezTo>
                  <a:pt x="921" y="1612"/>
                  <a:pt x="1006" y="1587"/>
                  <a:pt x="1095" y="1536"/>
                </a:cubicBezTo>
                <a:cubicBezTo>
                  <a:pt x="1184" y="1485"/>
                  <a:pt x="1273" y="1432"/>
                  <a:pt x="1366" y="1332"/>
                </a:cubicBezTo>
                <a:cubicBezTo>
                  <a:pt x="1459" y="1232"/>
                  <a:pt x="1554" y="1159"/>
                  <a:pt x="1654" y="937"/>
                </a:cubicBezTo>
                <a:cubicBezTo>
                  <a:pt x="1754" y="715"/>
                  <a:pt x="1859" y="357"/>
                  <a:pt x="1965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77" name="Text Box 185"/>
          <p:cNvSpPr txBox="1">
            <a:spLocks noChangeArrowheads="1"/>
          </p:cNvSpPr>
          <p:nvPr/>
        </p:nvSpPr>
        <p:spPr bwMode="auto">
          <a:xfrm>
            <a:off x="4635500" y="5118100"/>
            <a:ext cx="4402138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Any graph of               will be the same basic shape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It always passes through (0,1) as anything to the power 0 is equal to 1</a:t>
            </a:r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/>
        </p:nvGraphicFramePr>
        <p:xfrm>
          <a:off x="6229350" y="5056188"/>
          <a:ext cx="83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5" name="Equation" r:id="rId11" imgW="419100" imgH="228600" progId="Equation.DSMT4">
                  <p:embed/>
                </p:oleObj>
              </mc:Choice>
              <mc:Fallback>
                <p:oleObj name="Equation" r:id="rId11" imgW="419100" imgH="228600" progId="Equation.DSMT4">
                  <p:embed/>
                  <p:pic>
                    <p:nvPicPr>
                      <p:cNvPr id="8378" name="Object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5056188"/>
                        <a:ext cx="838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82" name="Picture 187" descr="deth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193675"/>
            <a:ext cx="67151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51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8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8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8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8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8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8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8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8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7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9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2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4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7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3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2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5" dur="5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8" dur="5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1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7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0" dur="5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3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6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9" dur="500"/>
                                        <p:tgtEl>
                                          <p:spTgt spid="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2" dur="500"/>
                                        <p:tgtEl>
                                          <p:spTgt spid="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5" dur="500"/>
                                        <p:tgtEl>
                                          <p:spTgt spid="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8" dur="500"/>
                                        <p:tgtEl>
                                          <p:spTgt spid="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1" dur="500"/>
                                        <p:tgtEl>
                                          <p:spTgt spid="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4" dur="500"/>
                                        <p:tgtEl>
                                          <p:spTgt spid="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7" dur="500"/>
                                        <p:tgtEl>
                                          <p:spTgt spid="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0" dur="500"/>
                                        <p:tgtEl>
                                          <p:spTgt spid="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3" dur="500"/>
                                        <p:tgtEl>
                                          <p:spTgt spid="8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6" dur="500"/>
                                        <p:tgtEl>
                                          <p:spTgt spid="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9" dur="500"/>
                                        <p:tgtEl>
                                          <p:spTgt spid="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2" dur="500"/>
                                        <p:tgtEl>
                                          <p:spTgt spid="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5" dur="500"/>
                                        <p:tgtEl>
                                          <p:spTgt spid="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8" dur="500"/>
                                        <p:tgtEl>
                                          <p:spTgt spid="8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1" dur="500"/>
                                        <p:tgtEl>
                                          <p:spTgt spid="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4" dur="500"/>
                                        <p:tgtEl>
                                          <p:spTgt spid="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7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0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3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6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9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2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5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8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1" dur="500"/>
                                        <p:tgtEl>
                                          <p:spTgt spid="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4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7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0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3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6" dur="500"/>
                                        <p:tgtEl>
                                          <p:spTgt spid="8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9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2" dur="500"/>
                                        <p:tgtEl>
                                          <p:spTgt spid="8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 nodeType="clickPar">
                      <p:stCondLst>
                        <p:cond delay="indefinite"/>
                      </p:stCondLst>
                      <p:childTnLst>
                        <p:par>
                          <p:cTn id="5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7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" fill="hold" nodeType="clickPar">
                      <p:stCondLst>
                        <p:cond delay="indefinite"/>
                      </p:stCondLst>
                      <p:childTnLst>
                        <p:par>
                          <p:cTn id="5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2" dur="500"/>
                                        <p:tgtEl>
                                          <p:spTgt spid="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 nodeType="clickPar">
                      <p:stCondLst>
                        <p:cond delay="indefinite"/>
                      </p:stCondLst>
                      <p:childTnLst>
                        <p:par>
                          <p:cTn id="5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7" dur="500"/>
                                        <p:tgtEl>
                                          <p:spTgt spid="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 nodeType="clickPar">
                      <p:stCondLst>
                        <p:cond delay="indefinite"/>
                      </p:stCondLst>
                      <p:childTnLst>
                        <p:par>
                          <p:cTn id="5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2" dur="500"/>
                                        <p:tgtEl>
                                          <p:spTgt spid="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 nodeType="clickPar">
                      <p:stCondLst>
                        <p:cond delay="indefinite"/>
                      </p:stCondLst>
                      <p:childTnLst>
                        <p:par>
                          <p:cTn id="5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7" dur="500"/>
                                        <p:tgtEl>
                                          <p:spTgt spid="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 nodeType="clickPar">
                      <p:stCondLst>
                        <p:cond delay="indefinite"/>
                      </p:stCondLst>
                      <p:childTnLst>
                        <p:par>
                          <p:cTn id="5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2" dur="500"/>
                                        <p:tgtEl>
                                          <p:spTgt spid="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 nodeType="clickPar">
                      <p:stCondLst>
                        <p:cond delay="indefinite"/>
                      </p:stCondLst>
                      <p:childTnLst>
                        <p:par>
                          <p:cTn id="5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7" dur="500"/>
                                        <p:tgtEl>
                                          <p:spTgt spid="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 nodeType="clickPar">
                      <p:stCondLst>
                        <p:cond delay="indefinite"/>
                      </p:stCondLst>
                      <p:childTnLst>
                        <p:par>
                          <p:cTn id="5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2" dur="500"/>
                                        <p:tgtEl>
                                          <p:spTgt spid="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 nodeType="clickPar">
                      <p:stCondLst>
                        <p:cond delay="indefinite"/>
                      </p:stCondLst>
                      <p:childTnLst>
                        <p:par>
                          <p:cTn id="5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7" dur="500"/>
                                        <p:tgtEl>
                                          <p:spTgt spid="8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0" dur="500"/>
                                        <p:tgtEl>
                                          <p:spTgt spid="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 nodeType="clickPar">
                      <p:stCondLst>
                        <p:cond delay="indefinite"/>
                      </p:stCondLst>
                      <p:childTnLst>
                        <p:par>
                          <p:cTn id="5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5" dur="500"/>
                                        <p:tgtEl>
                                          <p:spTgt spid="83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16" grpId="0"/>
      <p:bldP spid="8215" grpId="0"/>
      <p:bldP spid="8214" grpId="0"/>
      <p:bldP spid="8213" grpId="0"/>
      <p:bldP spid="8212" grpId="0"/>
      <p:bldP spid="8211" grpId="0"/>
      <p:bldP spid="8210" grpId="0"/>
      <p:bldP spid="8209" grpId="0"/>
      <p:bldP spid="8208" grpId="0"/>
      <p:bldP spid="8207" grpId="0"/>
      <p:bldP spid="8206" grpId="0"/>
      <p:bldP spid="8205" grpId="0"/>
      <p:bldP spid="8204" grpId="0"/>
      <p:bldP spid="8203" grpId="0"/>
      <p:bldP spid="8202" grpId="0"/>
      <p:bldP spid="8201" grpId="0"/>
      <p:bldP spid="8217" grpId="0" animBg="1"/>
      <p:bldP spid="8218" grpId="0" animBg="1"/>
      <p:bldP spid="8219" grpId="0" animBg="1"/>
      <p:bldP spid="8220" grpId="0" animBg="1"/>
      <p:bldP spid="8221" grpId="0" animBg="1"/>
      <p:bldP spid="8222" grpId="0" animBg="1"/>
      <p:bldP spid="8223" grpId="0" animBg="1"/>
      <p:bldP spid="8224" grpId="0" animBg="1"/>
      <p:bldP spid="8225" grpId="0" animBg="1"/>
      <p:bldP spid="8226" grpId="0" animBg="1"/>
      <p:bldP spid="8227" grpId="0" animBg="1"/>
      <p:bldP spid="8228" grpId="0" animBg="1"/>
      <p:bldP spid="8231" grpId="0"/>
      <p:bldP spid="8233" grpId="0" animBg="1"/>
      <p:bldP spid="8315" grpId="0"/>
      <p:bldP spid="8314" grpId="0"/>
      <p:bldP spid="8313" grpId="0"/>
      <p:bldP spid="8312" grpId="0"/>
      <p:bldP spid="8311" grpId="0"/>
      <p:bldP spid="8310" grpId="0"/>
      <p:bldP spid="8309" grpId="0"/>
      <p:bldP spid="8308" grpId="0"/>
      <p:bldP spid="8307" grpId="0"/>
      <p:bldP spid="8306" grpId="0"/>
      <p:bldP spid="8305" grpId="0"/>
      <p:bldP spid="8304" grpId="0"/>
      <p:bldP spid="8303" grpId="0"/>
      <p:bldP spid="8302" grpId="0"/>
      <p:bldP spid="8301" grpId="0"/>
      <p:bldP spid="8300" grpId="0"/>
      <p:bldP spid="8299" grpId="0"/>
      <p:bldP spid="8298" grpId="0"/>
      <p:bldP spid="8297" grpId="0"/>
      <p:bldP spid="8296" grpId="0"/>
      <p:bldP spid="8295" grpId="0"/>
      <p:bldP spid="8294" grpId="0"/>
      <p:bldP spid="8293" grpId="0"/>
      <p:bldP spid="8292" grpId="0"/>
      <p:bldP spid="8291" grpId="0"/>
      <p:bldP spid="8290" grpId="0"/>
      <p:bldP spid="8289" grpId="0"/>
      <p:bldP spid="8288" grpId="0"/>
      <p:bldP spid="8287" grpId="0"/>
      <p:bldP spid="8286" grpId="0"/>
      <p:bldP spid="8285" grpId="0"/>
      <p:bldP spid="8284" grpId="0"/>
      <p:bldP spid="8283" grpId="0"/>
      <p:bldP spid="8282" grpId="0"/>
      <p:bldP spid="8281" grpId="0"/>
      <p:bldP spid="8280" grpId="0"/>
      <p:bldP spid="8279" grpId="0"/>
      <p:bldP spid="8278" grpId="0"/>
      <p:bldP spid="8277" grpId="0"/>
      <p:bldP spid="8276" grpId="0"/>
      <p:bldP spid="8275" grpId="0"/>
      <p:bldP spid="8274" grpId="0"/>
      <p:bldP spid="8273" grpId="0"/>
      <p:bldP spid="8272" grpId="0"/>
      <p:bldP spid="8271" grpId="0"/>
      <p:bldP spid="8270" grpId="0"/>
      <p:bldP spid="8269" grpId="0"/>
      <p:bldP spid="8268" grpId="0"/>
      <p:bldP spid="8267" grpId="0"/>
      <p:bldP spid="8266" grpId="0"/>
      <p:bldP spid="8265" grpId="0"/>
      <p:bldP spid="8264" grpId="0"/>
      <p:bldP spid="8263" grpId="0"/>
      <p:bldP spid="8262" grpId="0"/>
      <p:bldP spid="8261" grpId="0"/>
      <p:bldP spid="8260" grpId="0"/>
      <p:bldP spid="8259" grpId="0"/>
      <p:bldP spid="8258" grpId="0"/>
      <p:bldP spid="8257" grpId="0"/>
      <p:bldP spid="8256" grpId="0"/>
      <p:bldP spid="8255" grpId="0"/>
      <p:bldP spid="8254" grpId="0"/>
      <p:bldP spid="8253" grpId="0"/>
      <p:bldP spid="8252" grpId="0"/>
      <p:bldP spid="8251" grpId="0"/>
      <p:bldP spid="8250" grpId="0"/>
      <p:bldP spid="8249" grpId="0"/>
      <p:bldP spid="8248" grpId="0"/>
      <p:bldP spid="8247" grpId="0"/>
      <p:bldP spid="8246" grpId="0"/>
      <p:bldP spid="8245" grpId="0"/>
      <p:bldP spid="8244" grpId="0"/>
      <p:bldP spid="8243" grpId="0"/>
      <p:bldP spid="8242" grpId="0"/>
      <p:bldP spid="8241" grpId="0"/>
      <p:bldP spid="8240" grpId="0"/>
      <p:bldP spid="8239" grpId="0"/>
      <p:bldP spid="8238" grpId="0"/>
      <p:bldP spid="8237" grpId="0"/>
      <p:bldP spid="8236" grpId="0"/>
      <p:bldP spid="8317" grpId="0" animBg="1"/>
      <p:bldP spid="8318" grpId="0" animBg="1"/>
      <p:bldP spid="8319" grpId="0" animBg="1"/>
      <p:bldP spid="8320" grpId="0" animBg="1"/>
      <p:bldP spid="8321" grpId="0" animBg="1"/>
      <p:bldP spid="8322" grpId="0" animBg="1"/>
      <p:bldP spid="8323" grpId="0" animBg="1"/>
      <p:bldP spid="8324" grpId="0" animBg="1"/>
      <p:bldP spid="8328" grpId="0" animBg="1"/>
      <p:bldP spid="8329" grpId="0" animBg="1"/>
      <p:bldP spid="8330" grpId="0" animBg="1"/>
      <p:bldP spid="8332" grpId="0" animBg="1"/>
      <p:bldP spid="8333" grpId="0" animBg="1"/>
      <p:bldP spid="8334" grpId="0" animBg="1"/>
      <p:bldP spid="8339" grpId="0"/>
      <p:bldP spid="8340" grpId="0"/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31" grpId="0" animBg="1"/>
      <p:bldP spid="8349" grpId="0" animBg="1"/>
      <p:bldP spid="8350" grpId="0" animBg="1"/>
      <p:bldP spid="8351" grpId="0" animBg="1"/>
      <p:bldP spid="8352" grpId="0" animBg="1"/>
      <p:bldP spid="8353" grpId="0" animBg="1"/>
      <p:bldP spid="8354" grpId="0" animBg="1"/>
      <p:bldP spid="8325" grpId="0" animBg="1"/>
      <p:bldP spid="83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8" y="1600200"/>
            <a:ext cx="4437062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Graphs of Exponential Functions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Here are a few more examples of graphs where </a:t>
            </a: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027238" y="2522538"/>
          <a:ext cx="698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8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6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2522538"/>
                        <a:ext cx="698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482600" y="2933700"/>
          <a:ext cx="6208713" cy="383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9" name="Chart" r:id="rId5" imgW="6810430" imgH="3895622" progId="Excel.Chart.8">
                  <p:embed/>
                </p:oleObj>
              </mc:Choice>
              <mc:Fallback>
                <p:oleObj name="Chart" r:id="rId5" imgW="6810430" imgH="3895622" progId="Excel.Chart.8">
                  <p:embed/>
                  <p:pic>
                    <p:nvPicPr>
                      <p:cNvPr id="92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" y="2933700"/>
                        <a:ext cx="6208713" cy="383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800725" y="3070225"/>
            <a:ext cx="1012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y = 3</a:t>
            </a:r>
            <a:r>
              <a:rPr lang="en-GB" altLang="en-US" sz="1800" baseline="400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664200" y="4799013"/>
            <a:ext cx="1012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0000FF"/>
                </a:solidFill>
                <a:latin typeface="Comic Sans MS" pitchFamily="66" charset="0"/>
              </a:rPr>
              <a:t>y = 2</a:t>
            </a:r>
            <a:r>
              <a:rPr lang="en-GB" altLang="en-US" sz="1800" baseline="40000">
                <a:solidFill>
                  <a:srgbClr val="0000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38800" y="5749925"/>
            <a:ext cx="1012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00CC00"/>
                </a:solidFill>
                <a:latin typeface="Comic Sans MS" pitchFamily="66" charset="0"/>
              </a:rPr>
              <a:t>y = 1.5</a:t>
            </a:r>
            <a:r>
              <a:rPr lang="en-GB" altLang="en-US" sz="1800" baseline="40000">
                <a:solidFill>
                  <a:srgbClr val="00CC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705600" y="18288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All pass through (0,1)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705600" y="26670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They never go below 0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781800" y="3505200"/>
            <a:ext cx="2286000" cy="242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Notice that either side of (0,1), the biggest/smallest values switch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  <a:sym typeface="Wingdings" pitchFamily="2" charset="2"/>
              </a:rPr>
              <a:t>Above (0,1), y = 3x is the biggest value, below (0,1), it is the smallest…</a:t>
            </a:r>
            <a:endParaRPr lang="en-GB" altLang="en-US" sz="1800">
              <a:latin typeface="Comic Sans MS" pitchFamily="66" charset="0"/>
            </a:endParaRPr>
          </a:p>
        </p:txBody>
      </p:sp>
      <p:pic>
        <p:nvPicPr>
          <p:cNvPr id="6157" name="Picture 13" descr="det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193675"/>
            <a:ext cx="67151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8610599" y="6491288"/>
            <a:ext cx="6030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14A</a:t>
            </a:r>
          </a:p>
        </p:txBody>
      </p:sp>
    </p:spTree>
    <p:extLst>
      <p:ext uri="{BB962C8B-B14F-4D97-AF65-F5344CB8AC3E}">
        <p14:creationId xmlns:p14="http://schemas.microsoft.com/office/powerpoint/2010/main" val="260284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222" grpId="0"/>
      <p:bldP spid="9223" grpId="0"/>
      <p:bldP spid="9224" grpId="0"/>
      <p:bldP spid="9225" grpId="0"/>
      <p:bldP spid="9226" grpId="0"/>
      <p:bldP spid="92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8" y="1600200"/>
            <a:ext cx="4437062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Graphs of Exponential Functions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Here are a few more examples of graphs where 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2027238" y="2522538"/>
          <a:ext cx="698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9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2522538"/>
                        <a:ext cx="698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381000" y="2971800"/>
          <a:ext cx="5867400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" name="Chart" r:id="rId5" imgW="6810430" imgH="3895622" progId="Excel.Chart.8">
                  <p:embed/>
                </p:oleObj>
              </mc:Choice>
              <mc:Fallback>
                <p:oleObj name="Chart" r:id="rId5" imgW="6810430" imgH="3895622" progId="Excel.Chart.8">
                  <p:embed/>
                  <p:pic>
                    <p:nvPicPr>
                      <p:cNvPr id="102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971800"/>
                        <a:ext cx="5867400" cy="366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334000" y="3200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y = 2</a:t>
            </a:r>
            <a:r>
              <a:rPr lang="en-GB" altLang="en-US" sz="1800" baseline="400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105400" y="53340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0000FF"/>
                </a:solidFill>
                <a:latin typeface="Comic Sans MS" pitchFamily="66" charset="0"/>
              </a:rPr>
              <a:t>y = (</a:t>
            </a:r>
            <a:r>
              <a:rPr lang="en-GB" altLang="en-US" sz="1800" baseline="3000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GB" altLang="en-US" sz="18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altLang="en-US" sz="18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altLang="en-US" sz="180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GB" altLang="en-US" sz="1800" baseline="40000">
                <a:solidFill>
                  <a:srgbClr val="0000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248400" y="20574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The graph </a:t>
            </a:r>
            <a:r>
              <a:rPr lang="en-GB" altLang="en-US" sz="1800">
                <a:solidFill>
                  <a:srgbClr val="0000FF"/>
                </a:solidFill>
                <a:latin typeface="Comic Sans MS" pitchFamily="66" charset="0"/>
              </a:rPr>
              <a:t>y = (</a:t>
            </a:r>
            <a:r>
              <a:rPr lang="en-GB" altLang="en-US" sz="1800" baseline="3000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GB" altLang="en-US" sz="18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altLang="en-US" sz="18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altLang="en-US" sz="180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GB" altLang="en-US" sz="1800" baseline="4000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GB" altLang="en-US" sz="1800">
                <a:latin typeface="Comic Sans MS" pitchFamily="66" charset="0"/>
              </a:rPr>
              <a:t> is a reflection of 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y = 2</a:t>
            </a:r>
            <a:r>
              <a:rPr lang="en-GB" altLang="en-US" sz="1800" baseline="400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76200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7315200" y="3505200"/>
          <a:ext cx="9144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" name="Equation" r:id="rId7" imgW="583947" imgH="469696" progId="Equation.DSMT4">
                  <p:embed/>
                </p:oleObj>
              </mc:Choice>
              <mc:Fallback>
                <p:oleObj name="Equation" r:id="rId7" imgW="583947" imgH="469696" progId="Equation.DSMT4">
                  <p:embed/>
                  <p:pic>
                    <p:nvPicPr>
                      <p:cNvPr id="1025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505200"/>
                        <a:ext cx="91440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7239000" y="4876800"/>
          <a:ext cx="9937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2" name="Equation" r:id="rId9" imgW="634725" imgH="304668" progId="Equation.DSMT4">
                  <p:embed/>
                </p:oleObj>
              </mc:Choice>
              <mc:Fallback>
                <p:oleObj name="Equation" r:id="rId9" imgW="634725" imgH="304668" progId="Equation.DSMT4">
                  <p:embed/>
                  <p:pic>
                    <p:nvPicPr>
                      <p:cNvPr id="1026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876800"/>
                        <a:ext cx="99377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7391400" y="5867400"/>
          <a:ext cx="736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3" name="Equation" r:id="rId11" imgW="469900" imgH="228600" progId="Equation.DSMT4">
                  <p:embed/>
                </p:oleObj>
              </mc:Choice>
              <mc:Fallback>
                <p:oleObj name="Equation" r:id="rId11" imgW="469900" imgH="228600" progId="Equation.DSMT4">
                  <p:embed/>
                  <p:pic>
                    <p:nvPicPr>
                      <p:cNvPr id="1026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867400"/>
                        <a:ext cx="736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77724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77724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185" name="Picture 24" descr="deth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193675"/>
            <a:ext cx="67151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8610599" y="6491288"/>
            <a:ext cx="6030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14A</a:t>
            </a:r>
          </a:p>
        </p:txBody>
      </p:sp>
    </p:spTree>
    <p:extLst>
      <p:ext uri="{BB962C8B-B14F-4D97-AF65-F5344CB8AC3E}">
        <p14:creationId xmlns:p14="http://schemas.microsoft.com/office/powerpoint/2010/main" val="402512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253" grpId="0"/>
      <p:bldP spid="10254" grpId="0"/>
      <p:bldP spid="10255" grpId="0"/>
      <p:bldP spid="10256" grpId="0"/>
      <p:bldP spid="10257" grpId="0" animBg="1"/>
      <p:bldP spid="10258" grpId="0" animBg="1"/>
      <p:bldP spid="10262" grpId="0" animBg="1"/>
      <p:bldP spid="1026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5716BC-6E5E-428E-876D-B4A34FC66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BC4111-E0A8-42A2-BCAB-EE10B2582C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A50ABB-A786-47D6-896B-425BBD0A81E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460</Words>
  <Application>Microsoft Office PowerPoint</Application>
  <PresentationFormat>On-screen Show (4:3)</PresentationFormat>
  <Paragraphs>109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2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Equation</vt:lpstr>
      <vt:lpstr>Chart</vt:lpstr>
      <vt:lpstr>PowerPoint Presentation</vt:lpstr>
      <vt:lpstr>Prior Knowledge Check</vt:lpstr>
      <vt:lpstr>PowerPoint Presentation</vt:lpstr>
      <vt:lpstr>Exponentials and Logarithms</vt:lpstr>
      <vt:lpstr>Exponentials and Logarithms</vt:lpstr>
      <vt:lpstr>Exponentials and Logarithms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173</cp:revision>
  <dcterms:created xsi:type="dcterms:W3CDTF">2017-08-14T15:35:38Z</dcterms:created>
  <dcterms:modified xsi:type="dcterms:W3CDTF">2021-01-07T22:31:59Z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